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25" r:id="rId3"/>
    <p:sldId id="355" r:id="rId4"/>
    <p:sldId id="257" r:id="rId5"/>
    <p:sldId id="268" r:id="rId6"/>
    <p:sldId id="292" r:id="rId7"/>
    <p:sldId id="300" r:id="rId8"/>
    <p:sldId id="301" r:id="rId9"/>
    <p:sldId id="302" r:id="rId10"/>
    <p:sldId id="291" r:id="rId11"/>
    <p:sldId id="293" r:id="rId12"/>
    <p:sldId id="294" r:id="rId13"/>
    <p:sldId id="295" r:id="rId14"/>
    <p:sldId id="296" r:id="rId15"/>
    <p:sldId id="269" r:id="rId16"/>
    <p:sldId id="303" r:id="rId17"/>
    <p:sldId id="297" r:id="rId18"/>
    <p:sldId id="304" r:id="rId19"/>
    <p:sldId id="298" r:id="rId20"/>
    <p:sldId id="299" r:id="rId21"/>
    <p:sldId id="271" r:id="rId22"/>
    <p:sldId id="273" r:id="rId23"/>
    <p:sldId id="305" r:id="rId24"/>
    <p:sldId id="306" r:id="rId25"/>
    <p:sldId id="308" r:id="rId26"/>
    <p:sldId id="307" r:id="rId27"/>
    <p:sldId id="309" r:id="rId28"/>
    <p:sldId id="310" r:id="rId29"/>
    <p:sldId id="311" r:id="rId30"/>
    <p:sldId id="312" r:id="rId31"/>
    <p:sldId id="326" r:id="rId32"/>
    <p:sldId id="313" r:id="rId33"/>
    <p:sldId id="356" r:id="rId34"/>
    <p:sldId id="357" r:id="rId35"/>
    <p:sldId id="387" r:id="rId36"/>
    <p:sldId id="388" r:id="rId37"/>
    <p:sldId id="389" r:id="rId38"/>
    <p:sldId id="390" r:id="rId39"/>
    <p:sldId id="391" r:id="rId40"/>
    <p:sldId id="392" r:id="rId41"/>
    <p:sldId id="393" r:id="rId42"/>
    <p:sldId id="394" r:id="rId43"/>
    <p:sldId id="395" r:id="rId44"/>
    <p:sldId id="396" r:id="rId45"/>
    <p:sldId id="397" r:id="rId4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14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666" y="-114"/>
      </p:cViewPr>
      <p:guideLst>
        <p:guide orient="horz" pos="2164"/>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Rot="1" noChangeArrowheads="1"/>
          </p:cNvSpPr>
          <p:nvPr>
            <p:ph type="ctrTitle"/>
          </p:nvPr>
        </p:nvSpPr>
        <p:spPr>
          <a:xfrm>
            <a:off x="3962400" y="1066800"/>
            <a:ext cx="4648200" cy="1981200"/>
          </a:xfrm>
        </p:spPr>
        <p:txBody>
          <a:bodyPr/>
          <a:lstStyle>
            <a:lvl1pPr>
              <a:defRPr/>
            </a:lvl1pPr>
          </a:lstStyle>
          <a:p>
            <a:r>
              <a:rPr lang="zh-CN" altLang="en-US"/>
              <a:t>单击此处编辑母版标题样式</a:t>
            </a:r>
            <a:endParaRPr lang="zh-CN" altLang="en-US"/>
          </a:p>
        </p:txBody>
      </p:sp>
      <p:sp>
        <p:nvSpPr>
          <p:cNvPr id="6147" name="Rectangle 3"/>
          <p:cNvSpPr>
            <a:spLocks noGrp="1" noRot="1" noChangeArrowheads="1"/>
          </p:cNvSpPr>
          <p:nvPr>
            <p:ph type="subTitle" idx="1"/>
          </p:nvPr>
        </p:nvSpPr>
        <p:spPr>
          <a:xfrm>
            <a:off x="3962400" y="3657600"/>
            <a:ext cx="4572000" cy="1676400"/>
          </a:xfrm>
        </p:spPr>
        <p:txBody>
          <a:bodyPr/>
          <a:lstStyle>
            <a:lvl1pPr marL="0" indent="0" algn="ctr">
              <a:buFont typeface="Wingdings" panose="05000000000000000000" pitchFamily="2" charset="2"/>
              <a:buNone/>
              <a:defRPr/>
            </a:lvl1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a:xfrm>
            <a:off x="301625" y="6076950"/>
            <a:ext cx="2289175" cy="476250"/>
          </a:xfr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076950"/>
            <a:ext cx="2895600" cy="476250"/>
          </a:xfr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076950"/>
            <a:ext cx="2289175" cy="476250"/>
          </a:xfrm>
        </p:spPr>
        <p:txBody>
          <a:bodyPr/>
          <a:lstStyle>
            <a:lvl1pPr>
              <a:defRPr/>
            </a:lvl1pPr>
          </a:lstStyle>
          <a:p>
            <a:pPr>
              <a:defRPr/>
            </a:pPr>
            <a:fld id="{8DF9A7A9-1919-464D-B035-209D262529FA}"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639FC96-04EF-49F1-9403-2A29119A2AFE}"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2BABB116-1C20-4651-8078-998F114DD371}"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smtClean="0"/>
              <a:t>单击此处编辑母版标题样式</a:t>
            </a:r>
            <a:endParaRPr lang="en-US"/>
          </a:p>
        </p:txBody>
      </p:sp>
      <p:sp>
        <p:nvSpPr>
          <p:cNvPr id="3" name="文本占位符 2"/>
          <p:cNvSpPr>
            <a:spLocks noGrp="1"/>
          </p:cNvSpPr>
          <p:nvPr>
            <p:ph type="body" sz="half" idx="1"/>
          </p:nvPr>
        </p:nvSpPr>
        <p:spPr>
          <a:xfrm>
            <a:off x="304800" y="1981200"/>
            <a:ext cx="8540750" cy="18669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304800" y="4000500"/>
            <a:ext cx="8540750" cy="18669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0F4EC47-8B4F-49CB-A526-3167CACB538F}"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85800"/>
            <a:ext cx="8543925" cy="5181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6980869D-3D3E-44A1-8C49-AC86D044A5A8}"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smtClean="0"/>
              <a:t>单击此处编辑母版标题样式</a:t>
            </a:r>
            <a:endParaRPr lang="en-US"/>
          </a:p>
        </p:txBody>
      </p:sp>
      <p:sp>
        <p:nvSpPr>
          <p:cNvPr id="3" name="文本占位符 2"/>
          <p:cNvSpPr>
            <a:spLocks noGrp="1"/>
          </p:cNvSpPr>
          <p:nvPr>
            <p:ph type="body" sz="half" idx="1"/>
          </p:nvPr>
        </p:nvSpPr>
        <p:spPr>
          <a:xfrm>
            <a:off x="304800" y="1981200"/>
            <a:ext cx="4194175"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4651375" y="1981200"/>
            <a:ext cx="4194175"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AD10D73-8221-42D0-9D3B-E9D3ABCA9449}"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541C4A9-05FE-452D-A60A-555FDB1253B1}"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8D31411-0E25-49D2-AA3A-EA06EAAA571E}"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34ADB81-2773-4C7C-BC7A-55C5DAF2C6E7}"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60B73761-BF43-4734-A4D2-6A7CC14778C9}"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F7D09273-4167-40BF-B10C-F5CC585C1962}"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56AF0CD5-80C1-411E-BD50-00B97C818956}"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2B9D7EDF-0C40-4277-BBE2-1675E1B49E24}"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C17FDA8-1296-4BA7-B1AB-7A0FB8E6D35C}"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2.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85800"/>
            <a:ext cx="854075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3"/>
          <p:cNvSpPr>
            <a:spLocks noGrp="1" noRot="1" noChangeArrowheads="1"/>
          </p:cNvSpPr>
          <p:nvPr>
            <p:ph type="body" idx="1"/>
          </p:nvPr>
        </p:nvSpPr>
        <p:spPr bwMode="auto">
          <a:xfrm>
            <a:off x="304800" y="1981200"/>
            <a:ext cx="8540750" cy="38862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5124" name="Rectangle 4"/>
          <p:cNvSpPr>
            <a:spLocks noGrp="1" noChangeArrowheads="1"/>
          </p:cNvSpPr>
          <p:nvPr>
            <p:ph type="dt" sz="half" idx="2"/>
          </p:nvPr>
        </p:nvSpPr>
        <p:spPr bwMode="auto">
          <a:xfrm>
            <a:off x="301625" y="6019800"/>
            <a:ext cx="2289175" cy="47625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pPr>
              <a:defRPr/>
            </a:pPr>
            <a:endParaRPr lang="en-US" altLang="zh-CN"/>
          </a:p>
        </p:txBody>
      </p:sp>
      <p:sp>
        <p:nvSpPr>
          <p:cNvPr id="5125" name="Rectangle 5"/>
          <p:cNvSpPr>
            <a:spLocks noGrp="1" noChangeArrowheads="1"/>
          </p:cNvSpPr>
          <p:nvPr>
            <p:ph type="ftr" sz="quarter" idx="3"/>
          </p:nvPr>
        </p:nvSpPr>
        <p:spPr bwMode="auto">
          <a:xfrm>
            <a:off x="3124200" y="6019800"/>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a:defRPr/>
            </a:pPr>
            <a:endParaRPr lang="en-US" altLang="zh-CN"/>
          </a:p>
        </p:txBody>
      </p:sp>
      <p:sp>
        <p:nvSpPr>
          <p:cNvPr id="5126" name="Rectangle 6"/>
          <p:cNvSpPr>
            <a:spLocks noGrp="1" noChangeArrowheads="1"/>
          </p:cNvSpPr>
          <p:nvPr>
            <p:ph type="sldNum" sz="quarter" idx="4"/>
          </p:nvPr>
        </p:nvSpPr>
        <p:spPr bwMode="auto">
          <a:xfrm>
            <a:off x="6553200" y="6019800"/>
            <a:ext cx="2289175"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a:defRPr/>
            </a:pPr>
            <a:fld id="{10D5DA51-EC07-41AF-8FC7-2F3DC9321B59}"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000" b="1">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400" b="1">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slide" Target="slide14.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slide" Target="slide27.xml"/><Relationship Id="rId6" Type="http://schemas.openxmlformats.org/officeDocument/2006/relationships/slide" Target="slide26.xml"/><Relationship Id="rId5" Type="http://schemas.openxmlformats.org/officeDocument/2006/relationships/slide" Target="slide22.xml"/><Relationship Id="rId4" Type="http://schemas.openxmlformats.org/officeDocument/2006/relationships/slide" Target="slide19.xml"/><Relationship Id="rId3" Type="http://schemas.openxmlformats.org/officeDocument/2006/relationships/slide" Target="slide18.xml"/><Relationship Id="rId2" Type="http://schemas.openxmlformats.org/officeDocument/2006/relationships/slide" Target="slide16.xml"/><Relationship Id="rId1" Type="http://schemas.openxmlformats.org/officeDocument/2006/relationships/slide" Target="slide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32.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3.xml"/><Relationship Id="rId2" Type="http://schemas.openxmlformats.org/officeDocument/2006/relationships/slide" Target="slide10.xml"/><Relationship Id="rId1" Type="http://schemas.openxmlformats.org/officeDocument/2006/relationships/slide" Target="slide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4.xml"/><Relationship Id="rId2" Type="http://schemas.openxmlformats.org/officeDocument/2006/relationships/slide" Target="slide9.xml"/><Relationship Id="rId1" Type="http://schemas.openxmlformats.org/officeDocument/2006/relationships/slide" Target="slide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msdn.microsoft.com/zh-cn/library/system.data.oracleclient.aspx" TargetMode="External"/><Relationship Id="rId3" Type="http://schemas.openxmlformats.org/officeDocument/2006/relationships/hyperlink" Target="http://msdn.microsoft.com/zh-cn/library/system.data.odbc.aspx" TargetMode="External"/><Relationship Id="rId2" Type="http://schemas.openxmlformats.org/officeDocument/2006/relationships/hyperlink" Target="http://msdn.microsoft.com/zh-cn/library/system.data.oledb.aspx" TargetMode="External"/><Relationship Id="rId1" Type="http://schemas.openxmlformats.org/officeDocument/2006/relationships/hyperlink" Target="http://msdn.microsoft.com/zh-cn/library/system.data.sqlclient.aspx" TargetMode="External"/></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4.emf"/><Relationship Id="rId1"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openxmlformats.org/officeDocument/2006/relationships/hyperlink" Target="http://msdn.microsoft.com/zh-cn/library/system.data.oracleclient.aspx" TargetMode="External"/><Relationship Id="rId4" Type="http://schemas.openxmlformats.org/officeDocument/2006/relationships/hyperlink" Target="http://msdn.microsoft.com/zh-cn/library/system.data.odbc.aspx" TargetMode="External"/><Relationship Id="rId3" Type="http://schemas.openxmlformats.org/officeDocument/2006/relationships/hyperlink" Target="http://msdn.microsoft.com/zh-cn/library/system.data.oledb.aspx" TargetMode="External"/><Relationship Id="rId2" Type="http://schemas.openxmlformats.org/officeDocument/2006/relationships/hyperlink" Target="http://msdn.microsoft.com/zh-cn/library/system.data.sqlclient.aspx" TargetMode="External"/><Relationship Id="rId1" Type="http://schemas.openxmlformats.org/officeDocument/2006/relationships/tags" Target="../tags/tag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4.xml"/><Relationship Id="rId2" Type="http://schemas.openxmlformats.org/officeDocument/2006/relationships/image" Target="../media/image6.emf"/><Relationship Id="rId1" Type="http://schemas.openxmlformats.org/officeDocument/2006/relationships/oleObject" Target="../embeddings/oleObject2.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3.xml"/><Relationship Id="rId2" Type="http://schemas.openxmlformats.org/officeDocument/2006/relationships/image" Target="../media/image7.emf"/><Relationship Id="rId1"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ctrTitle"/>
          </p:nvPr>
        </p:nvSpPr>
        <p:spPr>
          <a:xfrm>
            <a:off x="3924300" y="1811655"/>
            <a:ext cx="4648200" cy="1981200"/>
          </a:xfrm>
        </p:spPr>
        <p:txBody>
          <a:bodyPr/>
          <a:lstStyle/>
          <a:p>
            <a:r>
              <a:rPr lang="en-US" altLang="zh-CN" b="1" dirty="0">
                <a:sym typeface="+mn-ea"/>
              </a:rPr>
              <a:t>Web</a:t>
            </a:r>
            <a:r>
              <a:rPr lang="zh-CN" altLang="en-US" b="1" dirty="0">
                <a:sym typeface="+mn-ea"/>
              </a:rPr>
              <a:t>编程技术</a:t>
            </a:r>
            <a:endParaRPr lang="en-US" smtClean="0"/>
          </a:p>
        </p:txBody>
      </p:sp>
      <p:sp>
        <p:nvSpPr>
          <p:cNvPr id="3075" name="Rectangle 3"/>
          <p:cNvSpPr>
            <a:spLocks noGrp="1" noRot="1"/>
          </p:cNvSpPr>
          <p:nvPr>
            <p:ph type="subTitle" idx="1"/>
          </p:nvPr>
        </p:nvSpPr>
        <p:spPr>
          <a:xfrm>
            <a:off x="3924300" y="3636645"/>
            <a:ext cx="4572000" cy="2096135"/>
          </a:xfrm>
        </p:spPr>
        <p:txBody>
          <a:bodyPr vert="horz" wrap="square" lIns="91440" tIns="45720" rIns="91440" bIns="45720" anchor="t"/>
          <a:p>
            <a:pPr eaLnBrk="1" hangingPunct="1">
              <a:buSzPct val="70000"/>
            </a:pPr>
            <a:r>
              <a:rPr lang="zh-CN" altLang="en-US" sz="3600" dirty="0">
                <a:latin typeface="+mn-lt"/>
                <a:ea typeface="+mn-ea"/>
                <a:cs typeface="+mn-cs"/>
              </a:rPr>
              <a:t>第</a:t>
            </a:r>
            <a:r>
              <a:rPr lang="en-US" altLang="zh-CN" sz="3600" dirty="0">
                <a:latin typeface="+mn-lt"/>
                <a:ea typeface="+mn-ea"/>
                <a:cs typeface="+mn-cs"/>
              </a:rPr>
              <a:t>5</a:t>
            </a:r>
            <a:r>
              <a:rPr lang="zh-CN" altLang="en-US" sz="3600" dirty="0">
                <a:latin typeface="+mn-lt"/>
                <a:ea typeface="+mn-ea"/>
                <a:cs typeface="+mn-cs"/>
              </a:rPr>
              <a:t>讲</a:t>
            </a:r>
            <a:endParaRPr lang="zh-CN" altLang="en-US" sz="3600" dirty="0">
              <a:latin typeface="+mn-lt"/>
              <a:ea typeface="+mn-ea"/>
              <a:cs typeface="+mn-cs"/>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p:txBody>
          <a:bodyPr/>
          <a:lstStyle/>
          <a:p>
            <a:pPr eaLnBrk="1" hangingPunct="1"/>
            <a:r>
              <a:rPr lang="en-US" altLang="zh-CN" b="0" smtClean="0"/>
              <a:t>5.2  </a:t>
            </a:r>
            <a:r>
              <a:rPr lang="en-US" altLang="zh-CN" smtClean="0"/>
              <a:t>ASP.NET</a:t>
            </a:r>
            <a:r>
              <a:rPr lang="zh-CN" altLang="en-US" smtClean="0"/>
              <a:t>验证控件类型</a:t>
            </a:r>
            <a:endParaRPr lang="zh-CN" altLang="en-US" smtClean="0"/>
          </a:p>
        </p:txBody>
      </p:sp>
      <p:sp>
        <p:nvSpPr>
          <p:cNvPr id="12291" name="Rectangle 3"/>
          <p:cNvSpPr>
            <a:spLocks noGrp="1" noRot="1" noChangeArrowheads="1"/>
          </p:cNvSpPr>
          <p:nvPr>
            <p:ph type="body" idx="1"/>
          </p:nvPr>
        </p:nvSpPr>
        <p:spPr>
          <a:xfrm>
            <a:off x="323850" y="1989138"/>
            <a:ext cx="8496300" cy="4392612"/>
          </a:xfrm>
        </p:spPr>
        <p:txBody>
          <a:bodyPr/>
          <a:lstStyle/>
          <a:p>
            <a:pPr eaLnBrk="1" hangingPunct="1">
              <a:spcBef>
                <a:spcPct val="50000"/>
              </a:spcBef>
              <a:buSzTx/>
            </a:pPr>
            <a:r>
              <a:rPr kumimoji="1" lang="en-US" altLang="zh-CN" smtClean="0"/>
              <a:t>ASP.NET</a:t>
            </a:r>
            <a:r>
              <a:rPr kumimoji="1" lang="zh-CN" altLang="en-US" smtClean="0"/>
              <a:t>验证控件共有五种，分别用于检查用户输入信息的不同方面，各种控件的类型和作用如下所示：</a:t>
            </a:r>
            <a:endParaRPr kumimoji="1" lang="zh-CN" altLang="en-US" smtClean="0"/>
          </a:p>
          <a:p>
            <a:pPr lvl="1" eaLnBrk="1" hangingPunct="1"/>
            <a:r>
              <a:rPr kumimoji="1" lang="zh-CN" altLang="en-US" smtClean="0"/>
              <a:t>非空数据输入</a:t>
            </a:r>
            <a:r>
              <a:rPr kumimoji="1" lang="en-US" altLang="zh-CN" smtClean="0"/>
              <a:t>RequiredFieldValidator</a:t>
            </a:r>
            <a:r>
              <a:rPr kumimoji="1" lang="zh-CN" altLang="en-US" smtClean="0"/>
              <a:t>：确保用户必须在服务器控件输入数据；</a:t>
            </a:r>
            <a:endParaRPr kumimoji="1" lang="zh-CN" altLang="en-US" smtClean="0"/>
          </a:p>
          <a:p>
            <a:pPr lvl="1" eaLnBrk="1" hangingPunct="1"/>
            <a:r>
              <a:rPr kumimoji="1" lang="zh-CN" altLang="en-US" smtClean="0"/>
              <a:t> 数据值比较</a:t>
            </a:r>
            <a:r>
              <a:rPr kumimoji="1" lang="en-US" altLang="zh-CN" smtClean="0"/>
              <a:t>CompareValidator</a:t>
            </a:r>
            <a:r>
              <a:rPr kumimoji="1" lang="zh-CN" altLang="en-US" smtClean="0"/>
              <a:t>：使用比较运算符将用户输入的数据和常数值或另一个服务器控件的属性值比较</a:t>
            </a:r>
            <a:endParaRPr kumimoji="1" lang="zh-CN" altLang="en-US" smtClean="0"/>
          </a:p>
          <a:p>
            <a:pPr lvl="1" eaLnBrk="1" hangingPunct="1"/>
            <a:r>
              <a:rPr kumimoji="1" lang="zh-CN" altLang="en-US" smtClean="0"/>
              <a:t> 范围检查</a:t>
            </a:r>
            <a:r>
              <a:rPr kumimoji="1" lang="en-US" altLang="zh-CN" smtClean="0"/>
              <a:t>RangeValidator</a:t>
            </a:r>
            <a:r>
              <a:rPr kumimoji="1" lang="zh-CN" altLang="en-US" smtClean="0"/>
              <a:t>：检查用户输入的数据是否在要求的范围中；</a:t>
            </a:r>
            <a:endParaRPr kumimoji="1" lang="zh-CN" alt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Rot="1" noChangeArrowheads="1"/>
          </p:cNvSpPr>
          <p:nvPr>
            <p:ph type="body" idx="1"/>
          </p:nvPr>
        </p:nvSpPr>
        <p:spPr>
          <a:xfrm>
            <a:off x="323850" y="1125538"/>
            <a:ext cx="8496300" cy="4824412"/>
          </a:xfrm>
        </p:spPr>
        <p:txBody>
          <a:bodyPr/>
          <a:lstStyle/>
          <a:p>
            <a:pPr lvl="1" eaLnBrk="1" hangingPunct="1"/>
            <a:r>
              <a:rPr kumimoji="1" lang="zh-CN" altLang="en-US" smtClean="0"/>
              <a:t>模式比较</a:t>
            </a:r>
            <a:r>
              <a:rPr kumimoji="1" lang="en-US" altLang="zh-CN" smtClean="0"/>
              <a:t>RegularExpressionValidator</a:t>
            </a:r>
            <a:r>
              <a:rPr kumimoji="1" lang="zh-CN" altLang="en-US" smtClean="0"/>
              <a:t>：检查输入项目是否符合正则表达式定义的模式。</a:t>
            </a:r>
            <a:r>
              <a:rPr lang="zh-CN" altLang="en-US" smtClean="0">
                <a:latin typeface="Times New Roman" panose="02020603050405020304" pitchFamily="18" charset="0"/>
                <a:cs typeface="Times New Roman" panose="02020603050405020304" pitchFamily="18" charset="0"/>
              </a:rPr>
              <a:t>此类验证可用于检查可预测的字符序列，例如电子邮件地址、电话号码、邮政编码等内容中的字符序列。</a:t>
            </a:r>
            <a:endParaRPr lang="zh-CN" altLang="en-US" smtClean="0">
              <a:latin typeface="Arial Narrow" panose="020B0606020202030204" pitchFamily="34" charset="0"/>
            </a:endParaRPr>
          </a:p>
          <a:p>
            <a:pPr lvl="1" eaLnBrk="1" hangingPunct="1"/>
            <a:r>
              <a:rPr lang="zh-CN" altLang="en-US" smtClean="0"/>
              <a:t>用户定义</a:t>
            </a:r>
            <a:r>
              <a:rPr lang="en-US" altLang="zh-CN" smtClean="0"/>
              <a:t>CustomValidator</a:t>
            </a:r>
            <a:r>
              <a:rPr lang="zh-CN" altLang="en-US" smtClean="0"/>
              <a:t>：</a:t>
            </a:r>
            <a:r>
              <a:rPr lang="zh-CN" altLang="en-US" smtClean="0">
                <a:latin typeface="Times New Roman" panose="02020603050405020304" pitchFamily="18" charset="0"/>
                <a:cs typeface="Times New Roman" panose="02020603050405020304" pitchFamily="18" charset="0"/>
              </a:rPr>
              <a:t>使用自己编写的验证逻辑检查用户输入。此类验证能够检查在运行时派生的值。</a:t>
            </a:r>
            <a:endParaRPr lang="zh-CN" altLang="en-US" smtClean="0">
              <a:latin typeface="Arial Narrow" panose="020B0606020202030204" pitchFamily="34" charset="0"/>
            </a:endParaRPr>
          </a:p>
          <a:p>
            <a:pPr eaLnBrk="1" hangingPunct="1"/>
            <a:r>
              <a:rPr kumimoji="1" lang="zh-CN" altLang="en-US" smtClean="0"/>
              <a:t>用户自定义</a:t>
            </a:r>
            <a:r>
              <a:rPr kumimoji="1" lang="en-US" altLang="zh-CN" smtClean="0"/>
              <a:t>ValidationSummary</a:t>
            </a:r>
            <a:r>
              <a:rPr kumimoji="1" lang="zh-CN" altLang="en-US" smtClean="0"/>
              <a:t>：不执行验证，</a:t>
            </a:r>
            <a:r>
              <a:rPr lang="zh-CN" altLang="en-US" smtClean="0">
                <a:latin typeface="Times New Roman" panose="02020603050405020304" pitchFamily="18" charset="0"/>
                <a:cs typeface="Times New Roman" panose="02020603050405020304" pitchFamily="18" charset="0"/>
              </a:rPr>
              <a:t>但常与其它验证控件一起使用，用于</a:t>
            </a:r>
            <a:r>
              <a:rPr kumimoji="1" lang="zh-CN" altLang="en-US" smtClean="0"/>
              <a:t>显示网页上所有验证控件的错误信息。</a:t>
            </a:r>
            <a:endParaRPr kumimoji="1" lang="zh-CN" alt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9"/>
          <p:cNvSpPr>
            <a:spLocks noGrp="1" noRot="1" noChangeArrowheads="1"/>
          </p:cNvSpPr>
          <p:nvPr>
            <p:ph type="body" sz="half" idx="1"/>
          </p:nvPr>
        </p:nvSpPr>
        <p:spPr>
          <a:xfrm>
            <a:off x="304800" y="836613"/>
            <a:ext cx="8540750" cy="936625"/>
          </a:xfrm>
        </p:spPr>
        <p:txBody>
          <a:bodyPr/>
          <a:lstStyle/>
          <a:p>
            <a:pPr eaLnBrk="1" hangingPunct="1"/>
            <a:r>
              <a:rPr lang="zh-CN" altLang="en-US" smtClean="0"/>
              <a:t>验证控件的共有属性</a:t>
            </a:r>
            <a:endParaRPr lang="zh-CN" altLang="en-US" smtClean="0"/>
          </a:p>
        </p:txBody>
      </p:sp>
      <p:graphicFrame>
        <p:nvGraphicFramePr>
          <p:cNvPr id="60459" name="Group 43"/>
          <p:cNvGraphicFramePr>
            <a:graphicFrameLocks noGrp="1"/>
          </p:cNvGraphicFramePr>
          <p:nvPr>
            <p:ph sz="half" idx="2"/>
          </p:nvPr>
        </p:nvGraphicFramePr>
        <p:xfrm>
          <a:off x="250825" y="1557338"/>
          <a:ext cx="8540750" cy="3992880"/>
        </p:xfrm>
        <a:graphic>
          <a:graphicData uri="http://schemas.openxmlformats.org/drawingml/2006/table">
            <a:tbl>
              <a:tblPr/>
              <a:tblGrid>
                <a:gridCol w="2259013"/>
                <a:gridCol w="6281737"/>
              </a:tblGrid>
              <a:tr h="168275">
                <a:tc>
                  <a:txBody>
                    <a:bodyPr/>
                    <a:lstStyle/>
                    <a:p>
                      <a:pPr marL="228600" marR="0" lvl="0" indent="-22860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600" b="0" i="0" u="none" strike="noStrike" cap="none" normalizeH="0" baseline="0" dirty="0" smtClean="0">
                          <a:ln>
                            <a:noFill/>
                          </a:ln>
                          <a:solidFill>
                            <a:schemeClr val="tx1"/>
                          </a:solidFill>
                          <a:effectLst/>
                          <a:latin typeface="Arial" panose="020B0604020202020204" pitchFamily="34" charset="0"/>
                          <a:ea typeface="黑体" panose="02010609060101010101" pitchFamily="2" charset="-122"/>
                          <a:cs typeface="Arial" panose="020B0604020202020204" pitchFamily="34" charset="0"/>
                        </a:rPr>
                        <a:t>属性</a:t>
                      </a:r>
                      <a:endParaRPr kumimoji="0" lang="zh-CN" altLang="en-US" sz="1600" b="0" i="0" u="none" strike="noStrike" cap="none" normalizeH="0" baseline="0" dirty="0" smtClean="0">
                        <a:ln>
                          <a:noFill/>
                        </a:ln>
                        <a:solidFill>
                          <a:schemeClr val="tx1"/>
                        </a:solidFill>
                        <a:effectLst/>
                        <a:latin typeface="Arial" panose="020B0604020202020204" pitchFamily="34" charset="0"/>
                        <a:ea typeface="黑体" panose="02010609060101010101" pitchFamily="2" charset="-122"/>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marR="0" lvl="0" indent="-22860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Arial" panose="020B0604020202020204" pitchFamily="34" charset="0"/>
                        </a:rPr>
                        <a:t>说  明</a:t>
                      </a:r>
                      <a:endParaRPr kumimoji="0" lang="zh-CN" altLang="en-US" sz="1600" b="0"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6213">
                <a:tc>
                  <a:txBody>
                    <a:bodyPr/>
                    <a:lstStyle/>
                    <a:p>
                      <a:pPr marL="228600" marR="0" lvl="0" indent="-22860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Display</a:t>
                      </a:r>
                      <a:endParaRPr kumimoji="0" lang="en-US" altLang="zh-CN" sz="16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获取或设置验证控件中错误信息的显示行为</a:t>
                      </a:r>
                      <a:endParaRPr kumimoji="0" lang="zh-CN" altLang="en-US" sz="16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7813">
                <a:tc>
                  <a:txBody>
                    <a:bodyPr/>
                    <a:lstStyle/>
                    <a:p>
                      <a:pPr marL="228600" marR="0" lvl="0" indent="-22860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ErrorMessage</a:t>
                      </a:r>
                      <a:endParaRPr kumimoji="0" lang="en-US" altLang="zh-CN" sz="16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获取或设置验证失败时 </a:t>
                      </a:r>
                      <a:r>
                        <a:rPr kumimoji="0" lang="en-US" altLang="zh-CN" sz="16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ValidationSummary</a:t>
                      </a:r>
                      <a:r>
                        <a:rPr kumimoji="0" lang="en-US" altLang="zh-CN"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控件中显示的错误信息的文本。当</a:t>
                      </a:r>
                      <a:r>
                        <a:rPr kumimoji="0" lang="en-US" altLang="zh-CN"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Text</a:t>
                      </a:r>
                      <a:r>
                        <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属性为空时，也用</a:t>
                      </a:r>
                      <a:r>
                        <a:rPr kumimoji="0" lang="en-US" altLang="zh-CN" sz="16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ErrorMessage</a:t>
                      </a:r>
                      <a:r>
                        <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值作为出现在页面上的文本。（</a:t>
                      </a:r>
                      <a:r>
                        <a:rPr kumimoji="0" lang="zh-CN" altLang="en-US" sz="1600" b="0"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重要</a:t>
                      </a:r>
                      <a:r>
                        <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4625">
                <a:tc>
                  <a:txBody>
                    <a:bodyPr/>
                    <a:lstStyle/>
                    <a:p>
                      <a:pPr marL="228600" marR="0" lvl="0" indent="-22860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Text</a:t>
                      </a:r>
                      <a:endParaRPr kumimoji="0" lang="en-US" altLang="zh-CN" sz="16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获取或设置验证失败时验证控件中显示的文本（</a:t>
                      </a:r>
                      <a:r>
                        <a:rPr kumimoji="0" lang="zh-CN" altLang="en-US" sz="1600" b="0"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重要</a:t>
                      </a:r>
                      <a:r>
                        <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6213">
                <a:tc>
                  <a:txBody>
                    <a:bodyPr/>
                    <a:lstStyle/>
                    <a:p>
                      <a:pPr marL="228600" marR="0" lvl="0" indent="-22860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ControlToValidate</a:t>
                      </a:r>
                      <a:endParaRPr kumimoji="0" lang="en-US" altLang="zh-CN" sz="16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获取或设置要验证的输入控件（</a:t>
                      </a:r>
                      <a:r>
                        <a:rPr kumimoji="0" lang="zh-CN" altLang="en-US" sz="16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必选</a:t>
                      </a:r>
                      <a:r>
                        <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4625">
                <a:tc>
                  <a:txBody>
                    <a:bodyPr/>
                    <a:lstStyle/>
                    <a:p>
                      <a:pPr marL="228600" marR="0" lvl="0" indent="-22860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EnableClientScript</a:t>
                      </a:r>
                      <a:endParaRPr kumimoji="0" lang="en-US" altLang="zh-CN" sz="16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获取或设置一个值，该值指示是否启用客户端验证</a:t>
                      </a:r>
                      <a:endParaRPr kumimoji="0" lang="zh-CN" altLang="en-US" sz="16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7813">
                <a:tc>
                  <a:txBody>
                    <a:bodyPr/>
                    <a:lstStyle/>
                    <a:p>
                      <a:pPr marL="228600" marR="0" lvl="0" indent="-22860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SetFocusOnError</a:t>
                      </a:r>
                      <a:endParaRPr kumimoji="0" lang="en-US" altLang="zh-CN" sz="16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获取或设置一个值，该值指示在验证失败时是否将焦点</a:t>
                      </a:r>
                      <a:endParaRPr kumimoji="0" lang="zh-CN"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28600" marR="0" lvl="0" indent="-22860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设置到 </a:t>
                      </a:r>
                      <a:r>
                        <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ControlToValidate </a:t>
                      </a:r>
                      <a:r>
                        <a:rPr kumimoji="0" lang="zh-CN"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属性指定的控件上</a:t>
                      </a:r>
                      <a:endParaRPr kumimoji="0" lang="zh-CN" altLang="en-US" sz="16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6213">
                <a:tc>
                  <a:txBody>
                    <a:bodyPr/>
                    <a:lstStyle/>
                    <a:p>
                      <a:pPr marL="228600" marR="0" lvl="0" indent="-22860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ValidationGroup</a:t>
                      </a:r>
                      <a:endParaRPr kumimoji="0" lang="en-US" altLang="zh-CN" sz="16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获取或设置此验证控件所属的验证组的名称</a:t>
                      </a:r>
                      <a:endParaRPr kumimoji="0" lang="zh-CN" altLang="en-US" sz="16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5113">
                <a:tc>
                  <a:txBody>
                    <a:bodyPr/>
                    <a:lstStyle/>
                    <a:p>
                      <a:pPr marL="228600" marR="0" lvl="0" indent="-22860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16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IsValid</a:t>
                      </a:r>
                      <a:endParaRPr kumimoji="0" lang="en-US" altLang="zh-CN" sz="16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获取或设置一个值，该值指示关联的输入控件是否通过</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28600" marR="0" lvl="0" indent="-22860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验证（</a:t>
                      </a:r>
                      <a:r>
                        <a:rPr kumimoji="0" lang="zh-CN" altLang="en-US" sz="1600" b="0"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重要</a:t>
                      </a:r>
                      <a:r>
                        <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 name="动作按钮: 后退或前一项 3">
            <a:hlinkClick r:id="rId1" action="ppaction://hlinksldjump" highlightClick="1"/>
          </p:cNvPr>
          <p:cNvSpPr/>
          <p:nvPr/>
        </p:nvSpPr>
        <p:spPr>
          <a:xfrm>
            <a:off x="7667625" y="6092825"/>
            <a:ext cx="288925" cy="288925"/>
          </a:xfrm>
          <a:prstGeom prst="actionButtonBackPrevious">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p:txBody>
          <a:bodyPr/>
          <a:lstStyle/>
          <a:p>
            <a:pPr eaLnBrk="1" hangingPunct="1"/>
            <a:r>
              <a:rPr lang="en-US" altLang="zh-CN" b="0" smtClean="0"/>
              <a:t>5.3  </a:t>
            </a:r>
            <a:r>
              <a:rPr lang="en-US" altLang="zh-CN" smtClean="0"/>
              <a:t>ASP.NET</a:t>
            </a:r>
            <a:r>
              <a:rPr lang="zh-CN" altLang="en-US" smtClean="0"/>
              <a:t>验证控件的使用</a:t>
            </a:r>
            <a:endParaRPr lang="zh-CN" altLang="en-US" smtClean="0"/>
          </a:p>
        </p:txBody>
      </p:sp>
      <p:sp>
        <p:nvSpPr>
          <p:cNvPr id="15363" name="Rectangle 3"/>
          <p:cNvSpPr>
            <a:spLocks noGrp="1" noRot="1" noChangeArrowheads="1"/>
          </p:cNvSpPr>
          <p:nvPr>
            <p:ph type="body" idx="1"/>
          </p:nvPr>
        </p:nvSpPr>
        <p:spPr>
          <a:xfrm>
            <a:off x="2268538" y="1989138"/>
            <a:ext cx="5472112" cy="4392612"/>
          </a:xfrm>
        </p:spPr>
        <p:txBody>
          <a:bodyPr/>
          <a:lstStyle/>
          <a:p>
            <a:pPr eaLnBrk="1" hangingPunct="1">
              <a:spcBef>
                <a:spcPct val="50000"/>
              </a:spcBef>
              <a:buSzTx/>
            </a:pPr>
            <a:r>
              <a:rPr lang="en-US" altLang="zh-CN" smtClean="0">
                <a:hlinkClick r:id="rId1" action="ppaction://hlinksldjump"/>
              </a:rPr>
              <a:t>RequiredFieldValidator</a:t>
            </a:r>
            <a:r>
              <a:rPr lang="zh-CN" altLang="en-US" smtClean="0">
                <a:hlinkClick r:id="rId1" action="ppaction://hlinksldjump"/>
              </a:rPr>
              <a:t>控件</a:t>
            </a:r>
            <a:endParaRPr lang="zh-CN" altLang="en-US" smtClean="0"/>
          </a:p>
          <a:p>
            <a:pPr eaLnBrk="1" hangingPunct="1">
              <a:spcBef>
                <a:spcPct val="50000"/>
              </a:spcBef>
              <a:buSzTx/>
            </a:pPr>
            <a:r>
              <a:rPr lang="en-US" altLang="zh-CN" smtClean="0">
                <a:solidFill>
                  <a:srgbClr val="000066"/>
                </a:solidFill>
                <a:hlinkClick r:id="rId2" action="ppaction://hlinksldjump"/>
              </a:rPr>
              <a:t>CompareValidator</a:t>
            </a:r>
            <a:r>
              <a:rPr lang="zh-CN" altLang="en-US" smtClean="0">
                <a:solidFill>
                  <a:srgbClr val="000066"/>
                </a:solidFill>
                <a:hlinkClick r:id="rId2" action="ppaction://hlinksldjump"/>
              </a:rPr>
              <a:t>控件</a:t>
            </a:r>
            <a:endParaRPr lang="zh-CN" altLang="en-US" smtClean="0">
              <a:solidFill>
                <a:srgbClr val="000066"/>
              </a:solidFill>
            </a:endParaRPr>
          </a:p>
          <a:p>
            <a:pPr eaLnBrk="1" hangingPunct="1">
              <a:spcBef>
                <a:spcPct val="50000"/>
              </a:spcBef>
              <a:buSzTx/>
            </a:pPr>
            <a:r>
              <a:rPr lang="en-US" altLang="zh-CN" smtClean="0">
                <a:solidFill>
                  <a:srgbClr val="000066"/>
                </a:solidFill>
                <a:hlinkClick r:id="rId3" action="ppaction://hlinksldjump"/>
              </a:rPr>
              <a:t>RangeValidator</a:t>
            </a:r>
            <a:r>
              <a:rPr lang="zh-CN" altLang="en-US" smtClean="0">
                <a:solidFill>
                  <a:srgbClr val="000066"/>
                </a:solidFill>
                <a:hlinkClick r:id="rId3" action="ppaction://hlinksldjump"/>
              </a:rPr>
              <a:t>控件</a:t>
            </a:r>
            <a:endParaRPr lang="zh-CN" altLang="en-US" smtClean="0">
              <a:solidFill>
                <a:srgbClr val="000066"/>
              </a:solidFill>
            </a:endParaRPr>
          </a:p>
          <a:p>
            <a:pPr eaLnBrk="1" hangingPunct="1">
              <a:spcBef>
                <a:spcPct val="50000"/>
              </a:spcBef>
              <a:buSzTx/>
            </a:pPr>
            <a:r>
              <a:rPr lang="en-US" altLang="zh-CN" smtClean="0">
                <a:hlinkClick r:id="rId4" action="ppaction://hlinksldjump"/>
              </a:rPr>
              <a:t>RegularExpressionValidator</a:t>
            </a:r>
            <a:r>
              <a:rPr lang="zh-CN" altLang="en-US" smtClean="0">
                <a:hlinkClick r:id="rId4" action="ppaction://hlinksldjump"/>
              </a:rPr>
              <a:t>控件</a:t>
            </a:r>
            <a:endParaRPr lang="zh-CN" altLang="en-US" smtClean="0">
              <a:solidFill>
                <a:srgbClr val="000066"/>
              </a:solidFill>
            </a:endParaRPr>
          </a:p>
          <a:p>
            <a:pPr eaLnBrk="1" hangingPunct="1">
              <a:spcBef>
                <a:spcPct val="50000"/>
              </a:spcBef>
              <a:buSzTx/>
            </a:pPr>
            <a:r>
              <a:rPr lang="en-US" altLang="zh-CN" smtClean="0">
                <a:hlinkClick r:id="rId5" action="ppaction://hlinksldjump"/>
              </a:rPr>
              <a:t>CustomValidator </a:t>
            </a:r>
            <a:r>
              <a:rPr lang="zh-CN" altLang="en-US" smtClean="0">
                <a:hlinkClick r:id="rId5" action="ppaction://hlinksldjump"/>
              </a:rPr>
              <a:t>控件</a:t>
            </a:r>
            <a:endParaRPr lang="zh-CN" altLang="en-US" smtClean="0"/>
          </a:p>
          <a:p>
            <a:pPr eaLnBrk="1" hangingPunct="1">
              <a:spcBef>
                <a:spcPct val="50000"/>
              </a:spcBef>
              <a:buSzTx/>
            </a:pPr>
            <a:r>
              <a:rPr lang="en-US" altLang="zh-CN" smtClean="0">
                <a:hlinkClick r:id="rId6" action="ppaction://hlinksldjump"/>
              </a:rPr>
              <a:t>ValidationSummary </a:t>
            </a:r>
            <a:r>
              <a:rPr lang="zh-CN" altLang="en-US" smtClean="0">
                <a:hlinkClick r:id="rId6" action="ppaction://hlinksldjump"/>
              </a:rPr>
              <a:t>控件</a:t>
            </a:r>
            <a:endParaRPr lang="en-US" altLang="zh-CN" smtClean="0"/>
          </a:p>
          <a:p>
            <a:pPr eaLnBrk="1" hangingPunct="1">
              <a:spcBef>
                <a:spcPct val="50000"/>
              </a:spcBef>
              <a:buSzTx/>
            </a:pPr>
            <a:r>
              <a:rPr lang="zh-CN" altLang="en-US" smtClean="0">
                <a:hlinkClick r:id="rId7" action="ppaction://hlinksldjump"/>
              </a:rPr>
              <a:t>禁用验证</a:t>
            </a:r>
            <a:endParaRPr lang="zh-CN" alt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23850" y="692150"/>
            <a:ext cx="8540750" cy="1143000"/>
          </a:xfrm>
        </p:spPr>
        <p:txBody>
          <a:bodyPr/>
          <a:lstStyle/>
          <a:p>
            <a:pPr eaLnBrk="1" hangingPunct="1"/>
            <a:r>
              <a:rPr lang="en-US" altLang="zh-CN" smtClean="0"/>
              <a:t>5.3.1</a:t>
            </a:r>
            <a:r>
              <a:rPr lang="en-US" altLang="zh-CN" b="0" smtClean="0"/>
              <a:t> </a:t>
            </a:r>
            <a:r>
              <a:rPr lang="en-US" altLang="zh-CN" smtClean="0"/>
              <a:t>RequiredFieldValidator</a:t>
            </a:r>
            <a:r>
              <a:rPr lang="zh-CN" altLang="en-US" smtClean="0"/>
              <a:t>控件</a:t>
            </a:r>
            <a:endParaRPr lang="zh-CN" altLang="en-US" smtClean="0"/>
          </a:p>
        </p:txBody>
      </p:sp>
      <p:sp>
        <p:nvSpPr>
          <p:cNvPr id="28675" name="Rectangle 3"/>
          <p:cNvSpPr>
            <a:spLocks noGrp="1" noRot="1" noChangeArrowheads="1"/>
          </p:cNvSpPr>
          <p:nvPr>
            <p:ph type="body" idx="1"/>
          </p:nvPr>
        </p:nvSpPr>
        <p:spPr>
          <a:xfrm>
            <a:off x="304800" y="1773238"/>
            <a:ext cx="8540750" cy="4895850"/>
          </a:xfrm>
        </p:spPr>
        <p:txBody>
          <a:bodyPr/>
          <a:lstStyle/>
          <a:p>
            <a:pPr marL="457200" indent="-457200" eaLnBrk="1" hangingPunct="1">
              <a:defRPr/>
            </a:pPr>
            <a:r>
              <a:rPr lang="zh-CN" altLang="en-US" dirty="0" smtClean="0"/>
              <a:t>在网页中添加 </a:t>
            </a:r>
            <a:r>
              <a:rPr lang="en-US" altLang="zh-CN" dirty="0" err="1" smtClean="0"/>
              <a:t>RequiredFieldValidator</a:t>
            </a:r>
            <a:r>
              <a:rPr lang="en-US" altLang="zh-CN" dirty="0" smtClean="0"/>
              <a:t> </a:t>
            </a:r>
            <a:r>
              <a:rPr lang="zh-CN" altLang="en-US" dirty="0" smtClean="0"/>
              <a:t>控件并将其关联到某输入控件，确保用户在该输入控件中必须输入信息。</a:t>
            </a:r>
            <a:endParaRPr lang="zh-CN" altLang="en-US" dirty="0" smtClean="0"/>
          </a:p>
          <a:p>
            <a:pPr marL="457200" indent="-457200" eaLnBrk="1" hangingPunct="1">
              <a:defRPr/>
            </a:pPr>
            <a:r>
              <a:rPr lang="en-US" altLang="zh-CN" dirty="0" err="1" smtClean="0"/>
              <a:t>RequiredFieldValidator</a:t>
            </a:r>
            <a:r>
              <a:rPr kumimoji="1" lang="zh-CN" altLang="en-US" dirty="0" smtClean="0"/>
              <a:t>控件的属性主要包括：</a:t>
            </a:r>
            <a:endParaRPr kumimoji="1" lang="zh-CN" altLang="en-US" dirty="0" smtClean="0"/>
          </a:p>
          <a:p>
            <a:pPr marL="914400" lvl="1" indent="-457200" eaLnBrk="1" hangingPunct="1">
              <a:defRPr/>
            </a:pPr>
            <a:r>
              <a:rPr kumimoji="1" lang="zh-CN" altLang="en-US" dirty="0" smtClean="0"/>
              <a:t> </a:t>
            </a:r>
            <a:r>
              <a:rPr kumimoji="1" lang="en-US" altLang="en-US" dirty="0" err="1" smtClean="0"/>
              <a:t>ControlToValidate</a:t>
            </a:r>
            <a:r>
              <a:rPr kumimoji="1" lang="zh-CN" altLang="en-US" dirty="0" smtClean="0"/>
              <a:t>属性：关联要被验证的输入</a:t>
            </a:r>
            <a:r>
              <a:rPr kumimoji="1" lang="zh-CN" altLang="en-US" dirty="0" smtClean="0"/>
              <a:t>控件。</a:t>
            </a:r>
            <a:r>
              <a:rPr kumimoji="1" lang="zh-CN" altLang="en-US" dirty="0" smtClean="0">
                <a:solidFill>
                  <a:schemeClr val="hlink"/>
                </a:solidFill>
              </a:rPr>
              <a:t>（必须）</a:t>
            </a:r>
            <a:endParaRPr kumimoji="1" lang="zh-CN" altLang="en-US" dirty="0" smtClean="0">
              <a:solidFill>
                <a:schemeClr val="hlink"/>
              </a:solidFill>
            </a:endParaRPr>
          </a:p>
          <a:p>
            <a:pPr marL="914400" lvl="1" indent="-457200" eaLnBrk="1" hangingPunct="1">
              <a:defRPr/>
            </a:pPr>
            <a:r>
              <a:rPr kumimoji="1" lang="zh-CN" altLang="en-US" dirty="0" smtClean="0"/>
              <a:t> </a:t>
            </a:r>
            <a:r>
              <a:rPr kumimoji="1" lang="en-US" altLang="zh-CN" dirty="0" err="1" smtClean="0"/>
              <a:t>InitialValue</a:t>
            </a:r>
            <a:r>
              <a:rPr kumimoji="1" lang="zh-CN" altLang="en-US" dirty="0" smtClean="0"/>
              <a:t>属性用于获取或者设置要被检验的初始值。</a:t>
            </a:r>
            <a:endParaRPr kumimoji="1" lang="zh-CN" altLang="en-US" dirty="0" smtClean="0"/>
          </a:p>
          <a:p>
            <a:pPr marL="914400" lvl="1" indent="-457200" eaLnBrk="1" hangingPunct="1">
              <a:defRPr/>
            </a:pPr>
            <a:r>
              <a:rPr kumimoji="1" lang="zh-CN" altLang="en-US" dirty="0" smtClean="0"/>
              <a:t> </a:t>
            </a:r>
            <a:r>
              <a:rPr kumimoji="1" lang="en-US" altLang="zh-CN" dirty="0" err="1" smtClean="0"/>
              <a:t>ErrorMessage</a:t>
            </a:r>
            <a:r>
              <a:rPr kumimoji="1" lang="zh-CN" altLang="en-US" dirty="0" smtClean="0"/>
              <a:t>属性：验证不通过时显示的错误信息。</a:t>
            </a:r>
            <a:endParaRPr kumimoji="1" lang="zh-CN" altLang="en-US" dirty="0" smtClean="0"/>
          </a:p>
          <a:p>
            <a:pPr marL="914400" lvl="1" indent="-457200" eaLnBrk="1" hangingPunct="1">
              <a:defRPr/>
            </a:pPr>
            <a:r>
              <a:rPr kumimoji="1" lang="zh-CN" altLang="en-US" dirty="0" smtClean="0"/>
              <a:t> </a:t>
            </a:r>
            <a:r>
              <a:rPr kumimoji="1" lang="en-US" altLang="zh-CN" dirty="0" smtClean="0"/>
              <a:t>Text</a:t>
            </a:r>
            <a:r>
              <a:rPr kumimoji="1" lang="zh-CN" altLang="en-US" dirty="0" smtClean="0"/>
              <a:t>属性：验证失败时控件中显示的信息。</a:t>
            </a:r>
            <a:endParaRPr kumimoji="1" lang="zh-CN" altLang="en-US" dirty="0" smtClean="0"/>
          </a:p>
          <a:p>
            <a:pPr marL="457200" indent="-457200" eaLnBrk="1" hangingPunct="1">
              <a:defRPr/>
            </a:pPr>
            <a:endParaRPr kumimoji="1" lang="zh-CN" altLang="en-US" dirty="0" smtClean="0">
              <a:effectLst>
                <a:outerShdw blurRad="38100" dist="38100" dir="2700000" algn="tl">
                  <a:srgbClr val="C0C0C0"/>
                </a:outerShdw>
              </a:effectLst>
            </a:endParaRPr>
          </a:p>
          <a:p>
            <a:pPr marL="457200" indent="-457200" eaLnBrk="1" hangingPunct="1">
              <a:defRPr/>
            </a:pPr>
            <a:endParaRPr lang="zh-CN" altLang="en-US" dirty="0" smtClean="0"/>
          </a:p>
        </p:txBody>
      </p:sp>
      <p:sp>
        <p:nvSpPr>
          <p:cNvPr id="4" name="椭圆 3"/>
          <p:cNvSpPr/>
          <p:nvPr/>
        </p:nvSpPr>
        <p:spPr>
          <a:xfrm>
            <a:off x="827088" y="4292600"/>
            <a:ext cx="3600450" cy="936625"/>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圆角矩形标注 6"/>
          <p:cNvSpPr/>
          <p:nvPr/>
        </p:nvSpPr>
        <p:spPr>
          <a:xfrm>
            <a:off x="1042988" y="5661025"/>
            <a:ext cx="1368425" cy="647700"/>
          </a:xfrm>
          <a:prstGeom prst="wedgeRoundRectCallout">
            <a:avLst>
              <a:gd name="adj1" fmla="val 90199"/>
              <a:gd name="adj2" fmla="val -96232"/>
              <a:gd name="adj3" fmla="val 16667"/>
            </a:avLst>
          </a:prstGeom>
          <a:no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accent1">
                    <a:lumMod val="25000"/>
                  </a:schemeClr>
                </a:solidFill>
                <a:latin typeface="华文细黑" panose="02010600040101010101" pitchFamily="2" charset="-122"/>
                <a:ea typeface="华文细黑" panose="02010600040101010101" pitchFamily="2" charset="-122"/>
              </a:rPr>
              <a:t>有何不同？</a:t>
            </a:r>
            <a:endParaRPr lang="en-US" sz="2000" dirty="0">
              <a:solidFill>
                <a:schemeClr val="accent1">
                  <a:lumMod val="25000"/>
                </a:schemeClr>
              </a:solidFill>
              <a:latin typeface="华文细黑" panose="02010600040101010101" pitchFamily="2" charset="-122"/>
              <a:ea typeface="华文细黑" panose="02010600040101010101" pitchFamily="2" charset="-122"/>
            </a:endParaRPr>
          </a:p>
        </p:txBody>
      </p:sp>
      <p:sp>
        <p:nvSpPr>
          <p:cNvPr id="8" name="动作按钮: 信息 7">
            <a:hlinkClick r:id="rId1" action="ppaction://hlinksldjump" highlightClick="1"/>
          </p:cNvPr>
          <p:cNvSpPr/>
          <p:nvPr/>
        </p:nvSpPr>
        <p:spPr>
          <a:xfrm>
            <a:off x="3563938" y="5805488"/>
            <a:ext cx="287337" cy="287337"/>
          </a:xfrm>
          <a:prstGeom prst="actionButtonInformation">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Rot="1" noChangeArrowheads="1"/>
          </p:cNvSpPr>
          <p:nvPr>
            <p:ph type="body" idx="1"/>
          </p:nvPr>
        </p:nvSpPr>
        <p:spPr>
          <a:xfrm>
            <a:off x="304800" y="1052513"/>
            <a:ext cx="8540750" cy="5616575"/>
          </a:xfrm>
        </p:spPr>
        <p:txBody>
          <a:bodyPr/>
          <a:lstStyle/>
          <a:p>
            <a:pPr marL="457200" lvl="2" indent="-457200" eaLnBrk="1" hangingPunct="1">
              <a:lnSpc>
                <a:spcPct val="110000"/>
              </a:lnSpc>
              <a:buSzPct val="70000"/>
              <a:defRPr/>
            </a:pPr>
            <a:r>
              <a:rPr kumimoji="1" lang="zh-CN" altLang="en-US" sz="2400" dirty="0" smtClean="0">
                <a:effectLst>
                  <a:outerShdw blurRad="38100" dist="38100" dir="2700000" algn="tl">
                    <a:srgbClr val="C0C0C0"/>
                  </a:outerShdw>
                </a:effectLst>
              </a:rPr>
              <a:t>示例 ：</a:t>
            </a:r>
            <a:endParaRPr kumimoji="1" lang="en-US" altLang="zh-CN" sz="2400" dirty="0" smtClean="0">
              <a:effectLst>
                <a:outerShdw blurRad="38100" dist="38100" dir="2700000" algn="tl">
                  <a:srgbClr val="C0C0C0"/>
                </a:outerShdw>
              </a:effectLst>
            </a:endParaRPr>
          </a:p>
          <a:p>
            <a:pPr marL="1371600" lvl="4" indent="-457200" eaLnBrk="1" hangingPunct="1">
              <a:lnSpc>
                <a:spcPct val="110000"/>
              </a:lnSpc>
              <a:buSzPct val="70000"/>
              <a:defRPr/>
            </a:pPr>
            <a:r>
              <a:rPr lang="en-US" altLang="zh-CN" dirty="0" smtClean="0"/>
              <a:t>C:\......\Web</a:t>
            </a:r>
            <a:r>
              <a:rPr lang="zh-CN" altLang="en-US" dirty="0" smtClean="0"/>
              <a:t>编程技术</a:t>
            </a:r>
            <a:r>
              <a:rPr lang="en-US" altLang="zh-CN" dirty="0" smtClean="0"/>
              <a:t>\ch5\ValidationControlTestBed.aspx</a:t>
            </a:r>
            <a:endParaRPr lang="en-US" altLang="zh-CN" dirty="0" smtClean="0"/>
          </a:p>
          <a:p>
            <a:pPr marL="1371600" lvl="4" indent="-457200" eaLnBrk="1" hangingPunct="1">
              <a:lnSpc>
                <a:spcPct val="110000"/>
              </a:lnSpc>
              <a:buSzPct val="70000"/>
              <a:defRPr/>
            </a:pPr>
            <a:endParaRPr lang="en-US" altLang="zh-CN" dirty="0" smtClean="0"/>
          </a:p>
          <a:p>
            <a:pPr marL="1371600" lvl="4" indent="-457200" eaLnBrk="1" hangingPunct="1">
              <a:lnSpc>
                <a:spcPct val="110000"/>
              </a:lnSpc>
              <a:buSzPct val="70000"/>
              <a:defRPr/>
            </a:pPr>
            <a:r>
              <a:rPr lang="en-US" altLang="zh-CN" dirty="0" smtClean="0"/>
              <a:t>C:\......\</a:t>
            </a:r>
            <a:r>
              <a:rPr lang="zh-CN" altLang="en-US" dirty="0" smtClean="0"/>
              <a:t> </a:t>
            </a:r>
            <a:r>
              <a:rPr lang="en-US" altLang="zh-CN" dirty="0" smtClean="0"/>
              <a:t>ASPNET</a:t>
            </a:r>
            <a:r>
              <a:rPr lang="zh-CN" altLang="en-US" dirty="0" smtClean="0"/>
              <a:t>案例教程教辅资料 </a:t>
            </a:r>
            <a:r>
              <a:rPr lang="en-US" altLang="zh-CN" dirty="0" smtClean="0"/>
              <a:t>\ </a:t>
            </a:r>
            <a:r>
              <a:rPr lang="zh-CN" altLang="en-US" dirty="0" smtClean="0"/>
              <a:t>示例</a:t>
            </a:r>
            <a:r>
              <a:rPr lang="zh-CN" altLang="zh-CN" dirty="0" smtClean="0">
                <a:solidFill>
                  <a:srgbClr val="333399"/>
                </a:solidFill>
              </a:rPr>
              <a:t>\</a:t>
            </a:r>
            <a:r>
              <a:rPr lang="zh-CN" altLang="en-US" dirty="0" smtClean="0">
                <a:solidFill>
                  <a:srgbClr val="333399"/>
                </a:solidFill>
              </a:rPr>
              <a:t>第</a:t>
            </a:r>
            <a:r>
              <a:rPr lang="en-US" altLang="zh-CN" dirty="0" smtClean="0">
                <a:solidFill>
                  <a:srgbClr val="333399"/>
                </a:solidFill>
              </a:rPr>
              <a:t>4</a:t>
            </a:r>
            <a:r>
              <a:rPr lang="zh-CN" altLang="en-US" dirty="0" smtClean="0">
                <a:solidFill>
                  <a:srgbClr val="333399"/>
                </a:solidFill>
              </a:rPr>
              <a:t>章</a:t>
            </a:r>
            <a:r>
              <a:rPr lang="en-US" altLang="zh-CN" dirty="0" smtClean="0">
                <a:solidFill>
                  <a:srgbClr val="333399"/>
                </a:solidFill>
              </a:rPr>
              <a:t>\</a:t>
            </a:r>
            <a:r>
              <a:rPr lang="en-US" altLang="zh-CN" dirty="0" err="1" smtClean="0">
                <a:solidFill>
                  <a:srgbClr val="333399"/>
                </a:solidFill>
              </a:rPr>
              <a:t>WebValidator</a:t>
            </a:r>
            <a:r>
              <a:rPr lang="en-US" altLang="zh-CN" dirty="0" smtClean="0">
                <a:solidFill>
                  <a:srgbClr val="333399"/>
                </a:solidFill>
              </a:rPr>
              <a:t>\RequiredFieldValidator.aspx</a:t>
            </a:r>
            <a:endParaRPr lang="en-US" altLang="zh-CN" dirty="0" smtClean="0">
              <a:solidFill>
                <a:srgbClr val="333399"/>
              </a:solidFill>
            </a:endParaRPr>
          </a:p>
          <a:p>
            <a:pPr marL="1371600" lvl="4" indent="-457200" eaLnBrk="1" hangingPunct="1">
              <a:lnSpc>
                <a:spcPct val="110000"/>
              </a:lnSpc>
              <a:buSzPct val="70000"/>
              <a:defRPr/>
            </a:pPr>
            <a:endParaRPr lang="en-US" altLang="zh-CN" dirty="0" smtClean="0">
              <a:solidFill>
                <a:srgbClr val="333399"/>
              </a:solidFill>
            </a:endParaRPr>
          </a:p>
          <a:p>
            <a:pPr marL="1371600" lvl="4" indent="-457200" eaLnBrk="1" hangingPunct="1">
              <a:lnSpc>
                <a:spcPct val="110000"/>
              </a:lnSpc>
              <a:buSzPct val="70000"/>
              <a:defRPr/>
            </a:pPr>
            <a:r>
              <a:rPr lang="zh-CN" altLang="en-US" dirty="0" smtClean="0">
                <a:solidFill>
                  <a:srgbClr val="333399"/>
                </a:solidFill>
              </a:rPr>
              <a:t>属性设置：</a:t>
            </a:r>
            <a:r>
              <a:rPr kumimoji="1" lang="en-US" altLang="en-US" dirty="0" smtClean="0"/>
              <a:t> </a:t>
            </a:r>
            <a:r>
              <a:rPr kumimoji="1" lang="en-US" altLang="en-US" dirty="0" err="1" smtClean="0"/>
              <a:t>ControlToValidate</a:t>
            </a:r>
            <a:r>
              <a:rPr kumimoji="1" lang="zh-CN" altLang="en-US" dirty="0" smtClean="0"/>
              <a:t>，</a:t>
            </a:r>
            <a:r>
              <a:rPr kumimoji="1" lang="en-US" altLang="zh-CN" dirty="0" smtClean="0"/>
              <a:t> </a:t>
            </a:r>
            <a:r>
              <a:rPr kumimoji="1" lang="en-US" altLang="zh-CN" dirty="0" err="1" smtClean="0"/>
              <a:t>ErrorMessage</a:t>
            </a:r>
            <a:r>
              <a:rPr kumimoji="1" lang="zh-CN" altLang="en-US" dirty="0" smtClean="0"/>
              <a:t>，</a:t>
            </a:r>
            <a:r>
              <a:rPr kumimoji="1" lang="en-US" altLang="zh-CN" dirty="0" smtClean="0"/>
              <a:t> Text</a:t>
            </a:r>
            <a:r>
              <a:rPr kumimoji="1" lang="zh-CN" altLang="en-US" dirty="0" smtClean="0"/>
              <a:t>，</a:t>
            </a:r>
            <a:r>
              <a:rPr lang="en-US" altLang="zh-CN" dirty="0" smtClean="0">
                <a:solidFill>
                  <a:srgbClr val="000000"/>
                </a:solidFill>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Display</a:t>
            </a:r>
            <a:r>
              <a:rPr lang="zh-CN" altLang="en-US" dirty="0" smtClean="0">
                <a:latin typeface="Times New Roman" panose="02020603050405020304" pitchFamily="18" charset="0"/>
                <a:cs typeface="Times New Roman" panose="02020603050405020304" pitchFamily="18" charset="0"/>
              </a:rPr>
              <a:t>，</a:t>
            </a:r>
            <a:r>
              <a:rPr kumimoji="1" lang="en-US" altLang="zh-CN" dirty="0" smtClean="0"/>
              <a:t> </a:t>
            </a:r>
            <a:r>
              <a:rPr kumimoji="1" lang="en-US" altLang="zh-CN" dirty="0" err="1" smtClean="0"/>
              <a:t>InitialValue</a:t>
            </a:r>
            <a:endParaRPr lang="en-US" altLang="zh-CN" dirty="0" smtClean="0">
              <a:cs typeface="Times New Roman" panose="02020603050405020304" pitchFamily="18" charset="0"/>
            </a:endParaRPr>
          </a:p>
          <a:p>
            <a:pPr marL="1371600" lvl="4" indent="-457200" eaLnBrk="1" hangingPunct="1">
              <a:lnSpc>
                <a:spcPct val="110000"/>
              </a:lnSpc>
              <a:buSzPct val="70000"/>
              <a:defRPr/>
            </a:pPr>
            <a:endParaRPr lang="en-US" altLang="zh-CN" dirty="0" smtClean="0"/>
          </a:p>
          <a:p>
            <a:pPr marL="457200" indent="-457200" eaLnBrk="1" hangingPunct="1">
              <a:defRPr/>
            </a:pPr>
            <a:endParaRPr lang="zh-CN" alt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323850" y="549275"/>
            <a:ext cx="8540750" cy="1143000"/>
          </a:xfrm>
        </p:spPr>
        <p:txBody>
          <a:bodyPr/>
          <a:lstStyle/>
          <a:p>
            <a:pPr eaLnBrk="1" hangingPunct="1"/>
            <a:r>
              <a:rPr lang="en-US" altLang="zh-CN" smtClean="0"/>
              <a:t>5.3.2</a:t>
            </a:r>
            <a:r>
              <a:rPr lang="en-US" altLang="zh-CN" b="0" smtClean="0"/>
              <a:t> </a:t>
            </a:r>
            <a:r>
              <a:rPr lang="en-US" altLang="zh-CN" smtClean="0"/>
              <a:t>CompareValidator</a:t>
            </a:r>
            <a:r>
              <a:rPr lang="zh-CN" altLang="en-US" smtClean="0"/>
              <a:t>控件</a:t>
            </a:r>
            <a:endParaRPr lang="zh-CN" altLang="en-US" smtClean="0"/>
          </a:p>
        </p:txBody>
      </p:sp>
      <p:sp>
        <p:nvSpPr>
          <p:cNvPr id="18435" name="Rectangle 3"/>
          <p:cNvSpPr>
            <a:spLocks noGrp="1" noRot="1" noChangeArrowheads="1"/>
          </p:cNvSpPr>
          <p:nvPr>
            <p:ph type="body" idx="1"/>
          </p:nvPr>
        </p:nvSpPr>
        <p:spPr>
          <a:xfrm>
            <a:off x="304800" y="1628775"/>
            <a:ext cx="8540750" cy="5040313"/>
          </a:xfrm>
        </p:spPr>
        <p:txBody>
          <a:bodyPr/>
          <a:lstStyle/>
          <a:p>
            <a:pPr marL="457200" indent="-457200" eaLnBrk="1" hangingPunct="1"/>
            <a:r>
              <a:rPr lang="zh-CN" altLang="en-US" smtClean="0"/>
              <a:t>测试用户的输入是否符合指定的值或者符合另一个输入控件的值。</a:t>
            </a:r>
            <a:endParaRPr lang="zh-CN" altLang="en-US" smtClean="0"/>
          </a:p>
          <a:p>
            <a:pPr marL="457200" indent="-457200" eaLnBrk="1" hangingPunct="1"/>
            <a:r>
              <a:rPr lang="zh-CN" altLang="en-US" smtClean="0"/>
              <a:t>空输入作为有效验证。</a:t>
            </a:r>
            <a:endParaRPr lang="zh-CN" altLang="en-US" smtClean="0"/>
          </a:p>
          <a:p>
            <a:pPr marL="457200" indent="-457200" eaLnBrk="1" hangingPunct="1"/>
            <a:r>
              <a:rPr lang="zh-CN" altLang="en-US" smtClean="0"/>
              <a:t>主要属性：</a:t>
            </a:r>
            <a:endParaRPr lang="zh-CN" altLang="en-US" smtClean="0"/>
          </a:p>
          <a:p>
            <a:pPr marL="914400" lvl="1" indent="-457200" eaLnBrk="1" hangingPunct="1"/>
            <a:r>
              <a:rPr lang="en-US" altLang="zh-CN" smtClean="0">
                <a:solidFill>
                  <a:srgbClr val="000066"/>
                </a:solidFill>
              </a:rPr>
              <a:t>ControlToCompare</a:t>
            </a:r>
            <a:r>
              <a:rPr lang="zh-CN" altLang="en-US" smtClean="0">
                <a:solidFill>
                  <a:srgbClr val="000066"/>
                </a:solidFill>
              </a:rPr>
              <a:t>：</a:t>
            </a:r>
            <a:r>
              <a:rPr lang="zh-CN" altLang="en-US" smtClean="0"/>
              <a:t>确定要比较的另一个输入</a:t>
            </a:r>
            <a:r>
              <a:rPr lang="zh-CN" altLang="en-US" smtClean="0"/>
              <a:t>控件。</a:t>
            </a:r>
            <a:endParaRPr lang="zh-CN" altLang="en-US" smtClean="0"/>
          </a:p>
          <a:p>
            <a:pPr marL="914400" lvl="1" indent="-457200" eaLnBrk="1" hangingPunct="1"/>
            <a:r>
              <a:rPr lang="en-US" altLang="zh-CN" smtClean="0">
                <a:solidFill>
                  <a:srgbClr val="000066"/>
                </a:solidFill>
              </a:rPr>
              <a:t>Operator</a:t>
            </a:r>
            <a:r>
              <a:rPr lang="zh-CN" altLang="en-US" smtClean="0">
                <a:solidFill>
                  <a:srgbClr val="000066"/>
                </a:solidFill>
              </a:rPr>
              <a:t>：</a:t>
            </a:r>
            <a:r>
              <a:rPr lang="zh-CN" altLang="en-US" smtClean="0"/>
              <a:t>指定使用的比较运算符。</a:t>
            </a:r>
            <a:endParaRPr lang="zh-CN" altLang="en-US" smtClean="0"/>
          </a:p>
          <a:p>
            <a:pPr marL="914400" lvl="1" indent="-457200" eaLnBrk="1" hangingPunct="1"/>
            <a:r>
              <a:rPr lang="en-US" altLang="zh-CN" smtClean="0">
                <a:solidFill>
                  <a:srgbClr val="000066"/>
                </a:solidFill>
              </a:rPr>
              <a:t>Type</a:t>
            </a:r>
            <a:r>
              <a:rPr lang="zh-CN" altLang="en-US" smtClean="0">
                <a:solidFill>
                  <a:srgbClr val="000066"/>
                </a:solidFill>
              </a:rPr>
              <a:t>：</a:t>
            </a:r>
            <a:r>
              <a:rPr lang="zh-CN" altLang="en-US" smtClean="0"/>
              <a:t>指定数据类型，希望输入控件中的值与某个数据类型匹配。</a:t>
            </a:r>
            <a:endParaRPr lang="zh-CN" altLang="en-US" smtClean="0"/>
          </a:p>
          <a:p>
            <a:pPr marL="914400" lvl="1" indent="-457200" eaLnBrk="1" hangingPunct="1"/>
            <a:r>
              <a:rPr lang="en-US" altLang="zh-CN" smtClean="0">
                <a:solidFill>
                  <a:srgbClr val="000066"/>
                </a:solidFill>
              </a:rPr>
              <a:t>ValueToCompare</a:t>
            </a:r>
            <a:r>
              <a:rPr lang="zh-CN" altLang="en-US" smtClean="0">
                <a:solidFill>
                  <a:srgbClr val="000066"/>
                </a:solidFill>
              </a:rPr>
              <a:t>：</a:t>
            </a:r>
            <a:r>
              <a:rPr lang="zh-CN" altLang="en-US" smtClean="0"/>
              <a:t>确定要比较的某个常数值</a:t>
            </a:r>
            <a:endParaRPr lang="en-US" altLang="zh-CN" smtClean="0"/>
          </a:p>
          <a:p>
            <a:pPr marL="914400" lvl="1" indent="-457200" eaLnBrk="1" hangingPunct="1"/>
            <a:r>
              <a:rPr kumimoji="1" lang="en-US" altLang="en-US" smtClean="0"/>
              <a:t>ControlToValidate</a:t>
            </a:r>
            <a:r>
              <a:rPr kumimoji="1" lang="zh-CN" altLang="en-US" smtClean="0"/>
              <a:t>属性：关联要被验证的输入</a:t>
            </a:r>
            <a:r>
              <a:rPr kumimoji="1" lang="zh-CN" altLang="en-US" smtClean="0"/>
              <a:t>控件。</a:t>
            </a:r>
            <a:r>
              <a:rPr kumimoji="1" lang="zh-CN" altLang="en-US" smtClean="0">
                <a:solidFill>
                  <a:schemeClr val="hlink"/>
                </a:solidFill>
              </a:rPr>
              <a:t>（必须）</a:t>
            </a:r>
            <a:endParaRPr lang="zh-CN" alt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Rot="1" noChangeArrowheads="1"/>
          </p:cNvSpPr>
          <p:nvPr>
            <p:ph type="body" idx="1"/>
          </p:nvPr>
        </p:nvSpPr>
        <p:spPr>
          <a:xfrm>
            <a:off x="304800" y="1052513"/>
            <a:ext cx="8540750" cy="5616575"/>
          </a:xfrm>
        </p:spPr>
        <p:txBody>
          <a:bodyPr/>
          <a:lstStyle/>
          <a:p>
            <a:pPr marL="457200" indent="-457200" eaLnBrk="1" hangingPunct="1">
              <a:lnSpc>
                <a:spcPct val="110000"/>
              </a:lnSpc>
              <a:defRPr/>
            </a:pPr>
            <a:r>
              <a:rPr kumimoji="1" lang="zh-CN" altLang="en-US" dirty="0" smtClean="0">
                <a:effectLst>
                  <a:outerShdw blurRad="38100" dist="38100" dir="2700000" algn="tl">
                    <a:srgbClr val="C0C0C0"/>
                  </a:outerShdw>
                </a:effectLst>
              </a:rPr>
              <a:t>示例</a:t>
            </a:r>
            <a:endParaRPr kumimoji="1" lang="en-US" altLang="zh-CN" dirty="0" smtClean="0">
              <a:effectLst>
                <a:outerShdw blurRad="38100" dist="38100" dir="2700000" algn="tl">
                  <a:srgbClr val="C0C0C0"/>
                </a:outerShdw>
              </a:effectLst>
            </a:endParaRPr>
          </a:p>
          <a:p>
            <a:pPr marL="1257300" lvl="2" indent="-457200" eaLnBrk="1" hangingPunct="1">
              <a:lnSpc>
                <a:spcPct val="110000"/>
              </a:lnSpc>
              <a:defRPr/>
            </a:pPr>
            <a:r>
              <a:rPr lang="en-US" altLang="zh-CN" dirty="0" smtClean="0"/>
              <a:t>C:\......\Web</a:t>
            </a:r>
            <a:r>
              <a:rPr lang="zh-CN" altLang="en-US" dirty="0" smtClean="0"/>
              <a:t>编程技术</a:t>
            </a:r>
            <a:r>
              <a:rPr lang="en-US" altLang="zh-CN" dirty="0" smtClean="0"/>
              <a:t>\ch5\ValidationControlTestBed.aspx</a:t>
            </a:r>
            <a:endParaRPr lang="en-US" altLang="zh-CN" dirty="0" smtClean="0"/>
          </a:p>
          <a:p>
            <a:pPr marL="1714500" lvl="3" indent="-457200" eaLnBrk="1" hangingPunct="1">
              <a:lnSpc>
                <a:spcPct val="110000"/>
              </a:lnSpc>
              <a:defRPr/>
            </a:pPr>
            <a:r>
              <a:rPr lang="zh-CN" altLang="en-US" dirty="0" smtClean="0">
                <a:solidFill>
                  <a:schemeClr val="tx1">
                    <a:lumMod val="75000"/>
                  </a:schemeClr>
                </a:solidFill>
              </a:rPr>
              <a:t>属性设置</a:t>
            </a:r>
            <a:r>
              <a:rPr lang="zh-CN" altLang="en-US" dirty="0" smtClean="0"/>
              <a:t>：</a:t>
            </a:r>
            <a:r>
              <a:rPr kumimoji="1" lang="en-US" altLang="en-US" dirty="0" smtClean="0"/>
              <a:t> </a:t>
            </a:r>
            <a:r>
              <a:rPr kumimoji="1" lang="en-US" altLang="en-US" dirty="0" err="1" smtClean="0"/>
              <a:t>ControlToValidate</a:t>
            </a:r>
            <a:r>
              <a:rPr kumimoji="1" lang="zh-CN" altLang="en-US" dirty="0" smtClean="0"/>
              <a:t>，</a:t>
            </a:r>
            <a:r>
              <a:rPr kumimoji="1" lang="en-US" altLang="zh-CN" dirty="0" smtClean="0"/>
              <a:t> </a:t>
            </a:r>
            <a:r>
              <a:rPr lang="en-US" altLang="zh-CN" dirty="0" smtClean="0"/>
              <a:t>Operator </a:t>
            </a:r>
            <a:r>
              <a:rPr lang="zh-CN" altLang="en-US" dirty="0" smtClean="0"/>
              <a:t>，</a:t>
            </a:r>
            <a:r>
              <a:rPr lang="en-US" altLang="zh-CN" dirty="0" smtClean="0">
                <a:solidFill>
                  <a:srgbClr val="000066"/>
                </a:solidFill>
              </a:rPr>
              <a:t> </a:t>
            </a:r>
            <a:r>
              <a:rPr lang="en-US" altLang="zh-CN" dirty="0" err="1" smtClean="0"/>
              <a:t>ValueToCompare</a:t>
            </a:r>
            <a:r>
              <a:rPr lang="en-US" altLang="zh-CN" dirty="0" smtClean="0"/>
              <a:t> </a:t>
            </a:r>
            <a:r>
              <a:rPr lang="zh-CN" altLang="en-US" dirty="0" smtClean="0"/>
              <a:t>，</a:t>
            </a:r>
            <a:r>
              <a:rPr lang="en-US" altLang="zh-CN" dirty="0" smtClean="0">
                <a:solidFill>
                  <a:srgbClr val="000066"/>
                </a:solidFill>
              </a:rPr>
              <a:t> </a:t>
            </a:r>
            <a:r>
              <a:rPr lang="en-US" altLang="zh-CN" dirty="0" err="1" smtClean="0"/>
              <a:t>ControlToCompare</a:t>
            </a:r>
            <a:r>
              <a:rPr lang="en-US" altLang="zh-CN" dirty="0" smtClean="0"/>
              <a:t> </a:t>
            </a:r>
            <a:r>
              <a:rPr lang="zh-CN" altLang="en-US" dirty="0" smtClean="0"/>
              <a:t>，</a:t>
            </a:r>
            <a:r>
              <a:rPr lang="en-US" altLang="zh-CN" dirty="0" smtClean="0"/>
              <a:t>Type </a:t>
            </a:r>
            <a:r>
              <a:rPr lang="zh-CN" altLang="en-US" dirty="0" smtClean="0"/>
              <a:t>，</a:t>
            </a:r>
            <a:r>
              <a:rPr kumimoji="1" lang="en-US" altLang="zh-CN" dirty="0" err="1" smtClean="0"/>
              <a:t>ErrorMessage</a:t>
            </a:r>
            <a:r>
              <a:rPr kumimoji="1" lang="zh-CN" altLang="en-US" dirty="0" smtClean="0"/>
              <a:t>，</a:t>
            </a:r>
            <a:endParaRPr lang="en-US" altLang="zh-CN" dirty="0" smtClean="0"/>
          </a:p>
          <a:p>
            <a:pPr marL="1257300" lvl="2" indent="-457200" eaLnBrk="1" hangingPunct="1">
              <a:lnSpc>
                <a:spcPct val="110000"/>
              </a:lnSpc>
              <a:defRPr/>
            </a:pPr>
            <a:endParaRPr lang="en-US" altLang="zh-CN" dirty="0" smtClean="0"/>
          </a:p>
          <a:p>
            <a:pPr marL="1257300" lvl="2" indent="-457200" eaLnBrk="1" hangingPunct="1">
              <a:lnSpc>
                <a:spcPct val="110000"/>
              </a:lnSpc>
              <a:defRPr/>
            </a:pPr>
            <a:r>
              <a:rPr lang="en-US" altLang="zh-CN" dirty="0" smtClean="0"/>
              <a:t>C:\......\</a:t>
            </a:r>
            <a:r>
              <a:rPr lang="zh-CN" altLang="en-US" dirty="0" smtClean="0"/>
              <a:t> </a:t>
            </a:r>
            <a:r>
              <a:rPr lang="en-US" altLang="zh-CN" dirty="0" smtClean="0"/>
              <a:t>ASPNET</a:t>
            </a:r>
            <a:r>
              <a:rPr lang="zh-CN" altLang="en-US" dirty="0" smtClean="0"/>
              <a:t>案例教程教辅资料 </a:t>
            </a:r>
            <a:r>
              <a:rPr lang="en-US" altLang="zh-CN" dirty="0" smtClean="0"/>
              <a:t>\ </a:t>
            </a:r>
            <a:r>
              <a:rPr lang="zh-CN" altLang="en-US" dirty="0" smtClean="0"/>
              <a:t>示例</a:t>
            </a:r>
            <a:r>
              <a:rPr lang="zh-CN" altLang="zh-CN" dirty="0" smtClean="0">
                <a:solidFill>
                  <a:srgbClr val="333399"/>
                </a:solidFill>
              </a:rPr>
              <a:t>\</a:t>
            </a:r>
            <a:r>
              <a:rPr lang="zh-CN" altLang="en-US" dirty="0" smtClean="0">
                <a:solidFill>
                  <a:srgbClr val="333399"/>
                </a:solidFill>
              </a:rPr>
              <a:t>第</a:t>
            </a:r>
            <a:r>
              <a:rPr lang="en-US" altLang="zh-CN" dirty="0" smtClean="0">
                <a:solidFill>
                  <a:srgbClr val="333399"/>
                </a:solidFill>
              </a:rPr>
              <a:t>4</a:t>
            </a:r>
            <a:r>
              <a:rPr lang="zh-CN" altLang="en-US" dirty="0" smtClean="0">
                <a:solidFill>
                  <a:srgbClr val="333399"/>
                </a:solidFill>
              </a:rPr>
              <a:t>章</a:t>
            </a:r>
            <a:r>
              <a:rPr lang="en-US" altLang="zh-CN" dirty="0" err="1" smtClean="0">
                <a:solidFill>
                  <a:srgbClr val="333399"/>
                </a:solidFill>
              </a:rPr>
              <a:t>WebValidator</a:t>
            </a:r>
            <a:r>
              <a:rPr lang="en-US" altLang="zh-CN" dirty="0" smtClean="0">
                <a:solidFill>
                  <a:srgbClr val="333399"/>
                </a:solidFill>
              </a:rPr>
              <a:t>\CompareValidator.aspx</a:t>
            </a:r>
            <a:endParaRPr lang="en-US" altLang="zh-CN" dirty="0" smtClean="0"/>
          </a:p>
          <a:p>
            <a:pPr marL="1257300" lvl="2" indent="-457200" eaLnBrk="1" hangingPunct="1">
              <a:defRPr/>
            </a:pPr>
            <a:endParaRPr lang="zh-CN" altLang="en-US" sz="1600" dirty="0" smtClean="0"/>
          </a:p>
          <a:p>
            <a:pPr marL="1257300" lvl="2" indent="-457200" eaLnBrk="1" hangingPunct="1">
              <a:defRPr/>
            </a:pPr>
            <a:endParaRPr kumimoji="1" lang="zh-CN" altLang="en-US" dirty="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pPr eaLnBrk="1" hangingPunct="1"/>
            <a:r>
              <a:rPr lang="en-US" altLang="zh-CN" smtClean="0"/>
              <a:t>5.3.3</a:t>
            </a:r>
            <a:r>
              <a:rPr lang="en-US" altLang="zh-CN" b="0" smtClean="0"/>
              <a:t> </a:t>
            </a:r>
            <a:r>
              <a:rPr lang="en-US" altLang="zh-CN" smtClean="0"/>
              <a:t>RangeValidator</a:t>
            </a:r>
            <a:r>
              <a:rPr lang="zh-CN" altLang="en-US" smtClean="0"/>
              <a:t>控件</a:t>
            </a:r>
            <a:endParaRPr lang="zh-CN" altLang="en-US" smtClean="0"/>
          </a:p>
        </p:txBody>
      </p:sp>
      <p:sp>
        <p:nvSpPr>
          <p:cNvPr id="65539" name="Rectangle 3"/>
          <p:cNvSpPr>
            <a:spLocks noGrp="1" noRot="1" noChangeArrowheads="1"/>
          </p:cNvSpPr>
          <p:nvPr>
            <p:ph type="body" idx="1"/>
          </p:nvPr>
        </p:nvSpPr>
        <p:spPr>
          <a:xfrm>
            <a:off x="304800" y="1981200"/>
            <a:ext cx="8540750" cy="4543425"/>
          </a:xfrm>
        </p:spPr>
        <p:txBody>
          <a:bodyPr/>
          <a:lstStyle/>
          <a:p>
            <a:pPr marL="457200" indent="-457200" eaLnBrk="1" hangingPunct="1">
              <a:defRPr/>
            </a:pPr>
            <a:r>
              <a:rPr lang="zh-CN" altLang="en-US" dirty="0" smtClean="0"/>
              <a:t>验证输入值是否在给定的范围内。</a:t>
            </a:r>
            <a:endParaRPr lang="zh-CN" altLang="en-US" dirty="0" smtClean="0"/>
          </a:p>
          <a:p>
            <a:pPr marL="457200" indent="-457200" eaLnBrk="1" hangingPunct="1">
              <a:defRPr/>
            </a:pPr>
            <a:r>
              <a:rPr lang="zh-CN" altLang="en-US" dirty="0" smtClean="0"/>
              <a:t>输入值介于最小值和最大值之间是有效的。</a:t>
            </a:r>
            <a:endParaRPr lang="zh-CN" altLang="en-US" dirty="0" smtClean="0"/>
          </a:p>
          <a:p>
            <a:pPr marL="457200" indent="-457200" eaLnBrk="1" hangingPunct="1">
              <a:defRPr/>
            </a:pPr>
            <a:r>
              <a:rPr lang="zh-CN" altLang="en-US" dirty="0" smtClean="0"/>
              <a:t>空输入作为有效验证。</a:t>
            </a:r>
            <a:endParaRPr lang="zh-CN" altLang="en-US" dirty="0" smtClean="0"/>
          </a:p>
          <a:p>
            <a:pPr marL="457200" indent="-457200" eaLnBrk="1" hangingPunct="1">
              <a:defRPr/>
            </a:pPr>
            <a:r>
              <a:rPr lang="zh-CN" altLang="en-US" dirty="0" smtClean="0"/>
              <a:t>主要属性：</a:t>
            </a:r>
            <a:endParaRPr lang="zh-CN" altLang="en-US" dirty="0" smtClean="0"/>
          </a:p>
          <a:p>
            <a:pPr marL="914400" lvl="1" indent="-457200" eaLnBrk="1" hangingPunct="1">
              <a:defRPr/>
            </a:pPr>
            <a:r>
              <a:rPr lang="en-US" altLang="zh-CN" dirty="0" err="1" smtClean="0">
                <a:solidFill>
                  <a:srgbClr val="000066"/>
                </a:solidFill>
              </a:rPr>
              <a:t>MinimumValue</a:t>
            </a:r>
            <a:r>
              <a:rPr lang="zh-CN" altLang="en-US" dirty="0" smtClean="0"/>
              <a:t>：指定有效范围的最小值。</a:t>
            </a:r>
            <a:endParaRPr lang="zh-CN" altLang="en-US" dirty="0" smtClean="0"/>
          </a:p>
          <a:p>
            <a:pPr marL="914400" lvl="1" indent="-457200" eaLnBrk="1" hangingPunct="1">
              <a:defRPr/>
            </a:pPr>
            <a:r>
              <a:rPr lang="zh-CN" altLang="en-US" dirty="0" smtClean="0"/>
              <a:t> </a:t>
            </a:r>
            <a:r>
              <a:rPr lang="en-US" altLang="zh-CN" dirty="0" err="1" smtClean="0">
                <a:solidFill>
                  <a:srgbClr val="000066"/>
                </a:solidFill>
              </a:rPr>
              <a:t>MaxmumValue</a:t>
            </a:r>
            <a:r>
              <a:rPr lang="zh-CN" altLang="en-US" dirty="0" smtClean="0"/>
              <a:t>：指定有效范围的最大值。</a:t>
            </a:r>
            <a:endParaRPr lang="zh-CN" altLang="en-US" dirty="0" smtClean="0"/>
          </a:p>
          <a:p>
            <a:pPr marL="914400" lvl="1" indent="-457200" eaLnBrk="1" hangingPunct="1">
              <a:defRPr/>
            </a:pPr>
            <a:r>
              <a:rPr lang="en-US" altLang="zh-CN" dirty="0" smtClean="0">
                <a:solidFill>
                  <a:srgbClr val="000066"/>
                </a:solidFill>
              </a:rPr>
              <a:t>Type</a:t>
            </a:r>
            <a:r>
              <a:rPr lang="zh-CN" altLang="en-US" dirty="0" smtClean="0"/>
              <a:t>：指定要比较的值的数据类型。</a:t>
            </a:r>
            <a:endParaRPr lang="en-US" altLang="zh-CN" dirty="0" smtClean="0"/>
          </a:p>
          <a:p>
            <a:pPr marL="914400" lvl="1" indent="-457200" eaLnBrk="1" hangingPunct="1">
              <a:defRPr/>
            </a:pPr>
            <a:r>
              <a:rPr kumimoji="1" lang="en-US" altLang="en-US" dirty="0" err="1" smtClean="0"/>
              <a:t>ControlToValidate</a:t>
            </a:r>
            <a:r>
              <a:rPr kumimoji="1" lang="zh-CN" altLang="en-US" dirty="0" smtClean="0"/>
              <a:t>属性</a:t>
            </a:r>
            <a:r>
              <a:rPr kumimoji="1" lang="zh-CN" altLang="en-US" dirty="0" smtClean="0">
                <a:solidFill>
                  <a:schemeClr val="hlink"/>
                </a:solidFill>
              </a:rPr>
              <a:t>（必须）</a:t>
            </a:r>
            <a:endParaRPr lang="zh-CN" altLang="en-US" dirty="0" smtClean="0"/>
          </a:p>
          <a:p>
            <a:pPr marL="457200" indent="-457200" eaLnBrk="1" hangingPunct="1">
              <a:defRPr/>
            </a:pPr>
            <a:r>
              <a:rPr kumimoji="1" lang="zh-CN" altLang="en-US" dirty="0" smtClean="0">
                <a:effectLst>
                  <a:outerShdw blurRad="38100" dist="38100" dir="2700000" algn="tl">
                    <a:srgbClr val="C0C0C0"/>
                  </a:outerShdw>
                </a:effectLst>
              </a:rPr>
              <a:t>示例</a:t>
            </a:r>
            <a:endParaRPr kumimoji="1" lang="en-US" altLang="zh-CN" dirty="0" smtClean="0">
              <a:effectLst>
                <a:outerShdw blurRad="38100" dist="38100" dir="2700000" algn="tl">
                  <a:srgbClr val="C0C0C0"/>
                </a:outerShdw>
              </a:effectLst>
            </a:endParaRPr>
          </a:p>
          <a:p>
            <a:pPr marL="1257300" lvl="2" indent="-457200" eaLnBrk="1" hangingPunct="1">
              <a:defRPr/>
            </a:pPr>
            <a:r>
              <a:rPr lang="en-US" altLang="zh-CN" dirty="0" smtClean="0"/>
              <a:t>C:\......\Web</a:t>
            </a:r>
            <a:r>
              <a:rPr lang="zh-CN" altLang="en-US" dirty="0" smtClean="0"/>
              <a:t>编程技术</a:t>
            </a:r>
            <a:r>
              <a:rPr lang="en-US" altLang="zh-CN" dirty="0" smtClean="0"/>
              <a:t>\ch5\ValidationControlTestBed.aspx</a:t>
            </a:r>
            <a:endParaRPr kumimoji="1" lang="zh-CN" altLang="en-US" dirty="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a:xfrm>
            <a:off x="301625" y="685800"/>
            <a:ext cx="8540750" cy="1087438"/>
          </a:xfrm>
        </p:spPr>
        <p:txBody>
          <a:bodyPr/>
          <a:lstStyle/>
          <a:p>
            <a:pPr eaLnBrk="1" hangingPunct="1"/>
            <a:r>
              <a:rPr lang="en-US" altLang="zh-CN" sz="3600" smtClean="0"/>
              <a:t>5.3.4</a:t>
            </a:r>
            <a:r>
              <a:rPr lang="en-US" altLang="zh-CN" sz="3600" b="0" smtClean="0"/>
              <a:t> </a:t>
            </a:r>
            <a:r>
              <a:rPr lang="en-US" altLang="zh-CN" sz="3600" smtClean="0"/>
              <a:t>RegularExpressionValidator</a:t>
            </a:r>
            <a:r>
              <a:rPr lang="zh-CN" altLang="en-US" sz="3600" smtClean="0"/>
              <a:t>控件</a:t>
            </a:r>
            <a:endParaRPr lang="zh-CN" altLang="en-US" sz="3600" smtClean="0"/>
          </a:p>
        </p:txBody>
      </p:sp>
      <p:sp>
        <p:nvSpPr>
          <p:cNvPr id="66563" name="Rectangle 3"/>
          <p:cNvSpPr>
            <a:spLocks noGrp="1" noRot="1" noChangeArrowheads="1"/>
          </p:cNvSpPr>
          <p:nvPr>
            <p:ph type="body" idx="1"/>
          </p:nvPr>
        </p:nvSpPr>
        <p:spPr>
          <a:xfrm>
            <a:off x="304800" y="1981200"/>
            <a:ext cx="8540750" cy="4543425"/>
          </a:xfrm>
        </p:spPr>
        <p:txBody>
          <a:bodyPr/>
          <a:lstStyle/>
          <a:p>
            <a:pPr marL="457200" indent="-457200" eaLnBrk="1" hangingPunct="1">
              <a:lnSpc>
                <a:spcPct val="115000"/>
              </a:lnSpc>
              <a:defRPr/>
            </a:pPr>
            <a:r>
              <a:rPr lang="zh-CN" altLang="en-US" dirty="0" smtClean="0"/>
              <a:t>验证输入的</a:t>
            </a:r>
            <a:r>
              <a:rPr lang="zh-CN" altLang="en-US" dirty="0" smtClean="0"/>
              <a:t>值是否与某个正则表达式所定义的模式相匹配。</a:t>
            </a:r>
            <a:endParaRPr lang="zh-CN" altLang="en-US" dirty="0" smtClean="0"/>
          </a:p>
          <a:p>
            <a:pPr marL="457200" indent="-457200" eaLnBrk="1" hangingPunct="1">
              <a:lnSpc>
                <a:spcPct val="115000"/>
              </a:lnSpc>
              <a:defRPr/>
            </a:pPr>
            <a:r>
              <a:rPr lang="en-US" altLang="zh-CN" b="0" dirty="0" err="1" smtClean="0"/>
              <a:t>ValidationExpression</a:t>
            </a:r>
            <a:r>
              <a:rPr lang="zh-CN" altLang="en-US" b="0" dirty="0" smtClean="0"/>
              <a:t>属性</a:t>
            </a:r>
            <a:r>
              <a:rPr lang="zh-CN" altLang="en-US" b="0" dirty="0" smtClean="0">
                <a:solidFill>
                  <a:srgbClr val="000000"/>
                </a:solidFill>
              </a:rPr>
              <a:t>：编辑正则表达式</a:t>
            </a:r>
            <a:endParaRPr lang="zh-CN" altLang="en-US" b="0" dirty="0" smtClean="0">
              <a:solidFill>
                <a:srgbClr val="000000"/>
              </a:solidFill>
            </a:endParaRPr>
          </a:p>
          <a:p>
            <a:pPr marL="457200" indent="-457200" eaLnBrk="1" hangingPunct="1">
              <a:lnSpc>
                <a:spcPct val="115000"/>
              </a:lnSpc>
              <a:defRPr/>
            </a:pPr>
            <a:r>
              <a:rPr lang="en-US" altLang="zh-CN" b="0" dirty="0" smtClean="0">
                <a:solidFill>
                  <a:srgbClr val="000000"/>
                </a:solidFill>
              </a:rPr>
              <a:t>Visual Studio.NET </a:t>
            </a:r>
            <a:r>
              <a:rPr lang="zh-CN" altLang="en-US" b="0" dirty="0" smtClean="0">
                <a:solidFill>
                  <a:srgbClr val="000000"/>
                </a:solidFill>
              </a:rPr>
              <a:t>提供以下预定义模式</a:t>
            </a:r>
            <a:endParaRPr lang="zh-CN" altLang="en-US" b="0" dirty="0" smtClean="0">
              <a:solidFill>
                <a:srgbClr val="000000"/>
              </a:solidFill>
            </a:endParaRPr>
          </a:p>
          <a:p>
            <a:pPr marL="914400" lvl="1" indent="-457200" eaLnBrk="1" hangingPunct="1">
              <a:lnSpc>
                <a:spcPct val="115000"/>
              </a:lnSpc>
              <a:defRPr/>
            </a:pPr>
            <a:r>
              <a:rPr lang="zh-CN" altLang="en-US" b="0" dirty="0" smtClean="0"/>
              <a:t>电话号码</a:t>
            </a:r>
            <a:endParaRPr lang="zh-CN" altLang="en-US" b="0" dirty="0" smtClean="0"/>
          </a:p>
          <a:p>
            <a:pPr marL="914400" lvl="1" indent="-457200" eaLnBrk="1" hangingPunct="1">
              <a:lnSpc>
                <a:spcPct val="115000"/>
              </a:lnSpc>
              <a:defRPr/>
            </a:pPr>
            <a:r>
              <a:rPr lang="zh-CN" altLang="en-US" b="0" dirty="0" smtClean="0"/>
              <a:t>邮政编码</a:t>
            </a:r>
            <a:endParaRPr lang="zh-CN" altLang="en-US" b="0" dirty="0" smtClean="0"/>
          </a:p>
          <a:p>
            <a:pPr marL="914400" lvl="1" indent="-457200" eaLnBrk="1" hangingPunct="1">
              <a:lnSpc>
                <a:spcPct val="115000"/>
              </a:lnSpc>
              <a:defRPr/>
            </a:pPr>
            <a:r>
              <a:rPr lang="en-US" altLang="zh-CN" b="0" dirty="0" smtClean="0"/>
              <a:t>E-mail </a:t>
            </a:r>
            <a:r>
              <a:rPr lang="zh-CN" altLang="en-US" b="0" dirty="0" smtClean="0"/>
              <a:t>地址</a:t>
            </a:r>
            <a:endParaRPr lang="en-US" altLang="zh-CN" b="0" dirty="0" smtClean="0"/>
          </a:p>
          <a:p>
            <a:pPr marL="457200" indent="-457200" eaLnBrk="1" hangingPunct="1">
              <a:defRPr/>
            </a:pPr>
            <a:r>
              <a:rPr kumimoji="1" lang="zh-CN" altLang="en-US" dirty="0" smtClean="0">
                <a:effectLst>
                  <a:outerShdw blurRad="38100" dist="38100" dir="2700000" algn="tl">
                    <a:srgbClr val="C0C0C0"/>
                  </a:outerShdw>
                </a:effectLst>
              </a:rPr>
              <a:t>示例</a:t>
            </a:r>
            <a:endParaRPr kumimoji="1" lang="en-US" altLang="zh-CN" dirty="0" smtClean="0">
              <a:effectLst>
                <a:outerShdw blurRad="38100" dist="38100" dir="2700000" algn="tl">
                  <a:srgbClr val="C0C0C0"/>
                </a:outerShdw>
              </a:effectLst>
            </a:endParaRPr>
          </a:p>
          <a:p>
            <a:pPr marL="1257300" lvl="2" indent="-457200" eaLnBrk="1" hangingPunct="1">
              <a:defRPr/>
            </a:pPr>
            <a:r>
              <a:rPr lang="en-US" altLang="zh-CN" dirty="0" smtClean="0"/>
              <a:t>C:\......\Web</a:t>
            </a:r>
            <a:r>
              <a:rPr lang="zh-CN" altLang="en-US" dirty="0" smtClean="0"/>
              <a:t>编程技术</a:t>
            </a:r>
            <a:r>
              <a:rPr lang="en-US" altLang="zh-CN" dirty="0" smtClean="0"/>
              <a:t>\ch5\ValidationControlTestBed.aspx</a:t>
            </a:r>
            <a:endParaRPr kumimoji="1" lang="zh-CN" altLang="en-US" dirty="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a:xfrm>
            <a:off x="301625" y="836613"/>
            <a:ext cx="8540750" cy="1152525"/>
          </a:xfrm>
        </p:spPr>
        <p:txBody>
          <a:bodyPr/>
          <a:lstStyle/>
          <a:p>
            <a:pPr eaLnBrk="1" hangingPunct="1"/>
            <a:r>
              <a:rPr lang="zh-CN" altLang="en-US" smtClean="0"/>
              <a:t>主要</a:t>
            </a:r>
            <a:r>
              <a:rPr lang="zh-CN" altLang="en-US" smtClean="0"/>
              <a:t>内容</a:t>
            </a:r>
            <a:endParaRPr lang="zh-CN" altLang="en-US" smtClean="0"/>
          </a:p>
        </p:txBody>
      </p:sp>
      <p:sp>
        <p:nvSpPr>
          <p:cNvPr id="4099" name="Rectangle 3"/>
          <p:cNvSpPr>
            <a:spLocks noGrp="1" noRot="1" noChangeArrowheads="1"/>
          </p:cNvSpPr>
          <p:nvPr>
            <p:ph type="body" idx="1"/>
          </p:nvPr>
        </p:nvSpPr>
        <p:spPr>
          <a:xfrm>
            <a:off x="1662430" y="2060575"/>
            <a:ext cx="6224905" cy="1910080"/>
          </a:xfrm>
        </p:spPr>
        <p:txBody>
          <a:bodyPr/>
          <a:lstStyle/>
          <a:p>
            <a:pPr eaLnBrk="1" hangingPunct="1"/>
            <a:r>
              <a:rPr lang="zh-CN" altLang="en-US" sz="2800" smtClean="0">
                <a:sym typeface="+mn-ea"/>
                <a:hlinkClick r:id="rId1" action="ppaction://hlinksldjump"/>
              </a:rPr>
              <a:t>验证控件</a:t>
            </a:r>
            <a:endParaRPr lang="zh-CN" altLang="en-US" sz="2800" smtClean="0">
              <a:sym typeface="+mn-ea"/>
            </a:endParaRPr>
          </a:p>
          <a:p>
            <a:pPr eaLnBrk="1" hangingPunct="1"/>
            <a:r>
              <a:rPr lang="zh-CN" altLang="en-US" sz="2800" smtClean="0">
                <a:sym typeface="+mn-ea"/>
                <a:hlinkClick r:id="rId2" action="ppaction://hlinksldjump"/>
              </a:rPr>
              <a:t>使用数据库</a:t>
            </a:r>
            <a:r>
              <a:rPr lang="en-US" altLang="zh-CN" sz="2800" smtClean="0">
                <a:sym typeface="+mn-ea"/>
                <a:hlinkClick r:id="rId2" action="ppaction://hlinksldjump"/>
              </a:rPr>
              <a:t>——ADO.NET</a:t>
            </a:r>
            <a:r>
              <a:rPr lang="zh-CN" altLang="en-US" sz="2800" smtClean="0">
                <a:sym typeface="+mn-ea"/>
                <a:hlinkClick r:id="rId2" action="ppaction://hlinksldjump"/>
              </a:rPr>
              <a:t>基础</a:t>
            </a:r>
            <a:endParaRPr lang="en-US" altLang="zh-CN" sz="2800" smtClean="0">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noGrp="1" noRot="1" noChangeArrowheads="1"/>
          </p:cNvSpPr>
          <p:nvPr>
            <p:ph type="title"/>
          </p:nvPr>
        </p:nvSpPr>
        <p:spPr>
          <a:xfrm>
            <a:off x="323850" y="836613"/>
            <a:ext cx="8540750" cy="798512"/>
          </a:xfrm>
        </p:spPr>
        <p:txBody>
          <a:bodyPr/>
          <a:lstStyle/>
          <a:p>
            <a:pPr algn="l" eaLnBrk="1" hangingPunct="1">
              <a:buClr>
                <a:schemeClr val="hlink"/>
              </a:buClr>
              <a:buFont typeface="Wingdings" panose="05000000000000000000" pitchFamily="2" charset="2"/>
              <a:buChar char="v"/>
            </a:pPr>
            <a:r>
              <a:rPr lang="zh-CN" altLang="en-US" sz="2400" smtClean="0">
                <a:solidFill>
                  <a:schemeClr val="tx1"/>
                </a:solidFill>
              </a:rPr>
              <a:t>正则表达式字符含意</a:t>
            </a:r>
            <a:br>
              <a:rPr lang="zh-CN" altLang="en-US" sz="2400" smtClean="0">
                <a:solidFill>
                  <a:schemeClr val="tx1"/>
                </a:solidFill>
              </a:rPr>
            </a:br>
            <a:endParaRPr lang="zh-CN" altLang="en-US" sz="2400" smtClean="0">
              <a:solidFill>
                <a:schemeClr val="tx1"/>
              </a:solidFill>
            </a:endParaRPr>
          </a:p>
        </p:txBody>
      </p:sp>
      <p:graphicFrame>
        <p:nvGraphicFramePr>
          <p:cNvPr id="30766" name="Group 46"/>
          <p:cNvGraphicFramePr>
            <a:graphicFrameLocks noGrp="1"/>
          </p:cNvGraphicFramePr>
          <p:nvPr>
            <p:ph idx="1"/>
          </p:nvPr>
        </p:nvGraphicFramePr>
        <p:xfrm>
          <a:off x="323850" y="1412875"/>
          <a:ext cx="8540750" cy="4023360"/>
        </p:xfrm>
        <a:graphic>
          <a:graphicData uri="http://schemas.openxmlformats.org/drawingml/2006/table">
            <a:tbl>
              <a:tblPr/>
              <a:tblGrid>
                <a:gridCol w="2054225"/>
                <a:gridCol w="6486525"/>
              </a:tblGrid>
              <a:tr h="3492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字    符</a:t>
                      </a:r>
                      <a:endParaRPr kumimoji="0" lang="zh-CN" altLang="en-US"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定      义</a:t>
                      </a:r>
                      <a:endParaRPr kumimoji="0" lang="zh-CN" altLang="en-US"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a:t>
                      </a:r>
                      <a:endPar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零次或一次匹配前面的字符或子表达式</a:t>
                      </a:r>
                      <a:endPar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a:t>
                      </a:r>
                      <a:endPar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Tx/>
                        <a:buFontTx/>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零次或多次匹配前面的字符或子表达式</a:t>
                      </a:r>
                      <a:endPar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a:t>
                      </a:r>
                      <a:endPar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一次或多次匹配前面的字符或子表达式</a:t>
                      </a:r>
                      <a:endPar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a:t>
                      </a:r>
                      <a:endPar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匹配任意一个字符</a:t>
                      </a:r>
                      <a:endPar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\w</a:t>
                      </a:r>
                      <a:endPar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匹配任意一个字符</a:t>
                      </a:r>
                      <a:endPar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\d</a:t>
                      </a:r>
                      <a:endPar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匹配任意一个数字字符</a:t>
                      </a:r>
                      <a:endPar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a:t>
                      </a:r>
                      <a:endPar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匹配一个点字符</a:t>
                      </a:r>
                      <a:endPar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{n,m}</a:t>
                      </a:r>
                      <a:endPar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长度是</a:t>
                      </a:r>
                      <a:r>
                        <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n</a:t>
                      </a: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到</a:t>
                      </a:r>
                      <a:r>
                        <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m</a:t>
                      </a: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的字符串</a:t>
                      </a:r>
                      <a:r>
                        <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a:t>
                      </a: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必须与</a:t>
                      </a:r>
                      <a:r>
                        <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\d</a:t>
                      </a: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或</a:t>
                      </a:r>
                      <a:r>
                        <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\S</a:t>
                      </a: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合用</a:t>
                      </a:r>
                      <a:endPar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[0-n]</a:t>
                      </a:r>
                      <a:endPar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零到</a:t>
                      </a:r>
                      <a:r>
                        <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n</a:t>
                      </a: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之间的整数值</a:t>
                      </a:r>
                      <a:endPar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a:t>
                      </a:r>
                      <a:endPar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分隔多个有效的模式</a:t>
                      </a:r>
                      <a:endPar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Rot="1" noChangeArrowheads="1"/>
          </p:cNvSpPr>
          <p:nvPr>
            <p:ph type="body" idx="1"/>
          </p:nvPr>
        </p:nvSpPr>
        <p:spPr>
          <a:xfrm>
            <a:off x="304800" y="981075"/>
            <a:ext cx="8540750" cy="5543550"/>
          </a:xfrm>
        </p:spPr>
        <p:txBody>
          <a:bodyPr/>
          <a:lstStyle/>
          <a:p>
            <a:pPr marL="914400" lvl="1" indent="-457200" eaLnBrk="1" hangingPunct="1">
              <a:lnSpc>
                <a:spcPct val="145000"/>
              </a:lnSpc>
            </a:pPr>
            <a:r>
              <a:rPr lang="zh-CN" altLang="en-US" b="0" smtClean="0"/>
              <a:t>例如：</a:t>
            </a:r>
            <a:endParaRPr lang="zh-CN" altLang="en-US" b="0" smtClean="0"/>
          </a:p>
          <a:p>
            <a:pPr marL="1257300" lvl="2" indent="-342900" eaLnBrk="1" hangingPunct="1">
              <a:lnSpc>
                <a:spcPct val="145000"/>
              </a:lnSpc>
            </a:pPr>
            <a:r>
              <a:rPr lang="en-US" altLang="zh-CN" b="0" smtClean="0">
                <a:solidFill>
                  <a:schemeClr val="accent2"/>
                </a:solidFill>
              </a:rPr>
              <a:t>\</a:t>
            </a:r>
            <a:r>
              <a:rPr lang="en-US" altLang="zh-CN" b="0" smtClean="0"/>
              <a:t>S{3,6}		</a:t>
            </a:r>
            <a:r>
              <a:rPr lang="en-US" altLang="zh-CN" b="0" smtClean="0">
                <a:solidFill>
                  <a:srgbClr val="000000"/>
                </a:solidFill>
              </a:rPr>
              <a:t>3</a:t>
            </a:r>
            <a:r>
              <a:rPr lang="zh-CN" altLang="en-US" b="0" smtClean="0">
                <a:solidFill>
                  <a:srgbClr val="000000"/>
                </a:solidFill>
              </a:rPr>
              <a:t>到</a:t>
            </a:r>
            <a:r>
              <a:rPr lang="en-US" altLang="zh-CN" b="0" smtClean="0">
                <a:solidFill>
                  <a:srgbClr val="000000"/>
                </a:solidFill>
              </a:rPr>
              <a:t>6</a:t>
            </a:r>
            <a:r>
              <a:rPr lang="zh-CN" altLang="en-US" b="0" smtClean="0">
                <a:solidFill>
                  <a:srgbClr val="000000"/>
                </a:solidFill>
              </a:rPr>
              <a:t>位字符</a:t>
            </a:r>
            <a:endParaRPr lang="zh-CN" altLang="en-US" b="0" smtClean="0">
              <a:solidFill>
                <a:srgbClr val="000000"/>
              </a:solidFill>
            </a:endParaRPr>
          </a:p>
          <a:p>
            <a:pPr marL="1257300" lvl="2" indent="-342900" eaLnBrk="1" hangingPunct="1">
              <a:lnSpc>
                <a:spcPct val="145000"/>
              </a:lnSpc>
            </a:pPr>
            <a:r>
              <a:rPr lang="en-US" altLang="zh-CN" b="0" smtClean="0"/>
              <a:t>[A-Za-z]{2,5}		</a:t>
            </a:r>
            <a:r>
              <a:rPr lang="zh-CN" altLang="en-US" b="0" smtClean="0">
                <a:solidFill>
                  <a:srgbClr val="000000"/>
                </a:solidFill>
              </a:rPr>
              <a:t>由</a:t>
            </a:r>
            <a:r>
              <a:rPr lang="en-US" altLang="zh-CN" b="0" smtClean="0">
                <a:solidFill>
                  <a:srgbClr val="000000"/>
                </a:solidFill>
              </a:rPr>
              <a:t>2-5</a:t>
            </a:r>
            <a:r>
              <a:rPr lang="zh-CN" altLang="en-US" b="0" smtClean="0">
                <a:solidFill>
                  <a:srgbClr val="000000"/>
                </a:solidFill>
              </a:rPr>
              <a:t>个字母组成</a:t>
            </a:r>
            <a:endParaRPr lang="zh-CN" altLang="en-US" b="0" smtClean="0">
              <a:solidFill>
                <a:srgbClr val="000000"/>
              </a:solidFill>
            </a:endParaRPr>
          </a:p>
          <a:p>
            <a:pPr marL="1257300" lvl="2" indent="-342900" eaLnBrk="1" hangingPunct="1">
              <a:lnSpc>
                <a:spcPct val="145000"/>
              </a:lnSpc>
            </a:pPr>
            <a:r>
              <a:rPr lang="en-US" altLang="zh-CN" b="0" smtClean="0"/>
              <a:t>[A-Z]\d{5}		</a:t>
            </a:r>
            <a:r>
              <a:rPr lang="zh-CN" altLang="en-US" b="0" smtClean="0">
                <a:solidFill>
                  <a:srgbClr val="000000"/>
                </a:solidFill>
              </a:rPr>
              <a:t>以一个大写字母开头，加</a:t>
            </a:r>
            <a:r>
              <a:rPr lang="en-US" altLang="zh-CN" b="0" smtClean="0">
                <a:solidFill>
                  <a:srgbClr val="000000"/>
                </a:solidFill>
              </a:rPr>
              <a:t>5</a:t>
            </a:r>
            <a:r>
              <a:rPr lang="zh-CN" altLang="en-US" b="0" smtClean="0">
                <a:solidFill>
                  <a:srgbClr val="000000"/>
                </a:solidFill>
              </a:rPr>
              <a:t>位数字	</a:t>
            </a:r>
            <a:endParaRPr lang="zh-CN" altLang="en-US" b="0" smtClean="0">
              <a:solidFill>
                <a:srgbClr val="000000"/>
              </a:solidFill>
            </a:endParaRPr>
          </a:p>
          <a:p>
            <a:pPr marL="1257300" lvl="2" indent="-342900" eaLnBrk="1" hangingPunct="1">
              <a:lnSpc>
                <a:spcPct val="145000"/>
              </a:lnSpc>
            </a:pPr>
            <a:r>
              <a:rPr lang="en-US" altLang="zh-CN" b="0" smtClean="0"/>
              <a:t>\d{5}		</a:t>
            </a:r>
            <a:r>
              <a:rPr lang="en-US" altLang="zh-CN" b="0" smtClean="0">
                <a:solidFill>
                  <a:srgbClr val="000000"/>
                </a:solidFill>
              </a:rPr>
              <a:t>5</a:t>
            </a:r>
            <a:r>
              <a:rPr lang="zh-CN" altLang="en-US" b="0" smtClean="0">
                <a:solidFill>
                  <a:srgbClr val="000000"/>
                </a:solidFill>
              </a:rPr>
              <a:t>位的整数</a:t>
            </a:r>
            <a:endParaRPr lang="zh-CN" altLang="en-US" b="0" smtClean="0">
              <a:solidFill>
                <a:srgbClr val="000000"/>
              </a:solidFill>
            </a:endParaRPr>
          </a:p>
          <a:p>
            <a:pPr marL="1257300" lvl="2" indent="-342900" eaLnBrk="1" hangingPunct="1">
              <a:lnSpc>
                <a:spcPct val="145000"/>
              </a:lnSpc>
            </a:pPr>
            <a:r>
              <a:rPr lang="en-US" altLang="zh-CN" b="0" smtClean="0"/>
              <a:t>.*[@#&amp;].*	</a:t>
            </a:r>
            <a:r>
              <a:rPr lang="zh-CN" altLang="en-US" b="0" smtClean="0">
                <a:solidFill>
                  <a:srgbClr val="000000"/>
                </a:solidFill>
              </a:rPr>
              <a:t>至少包含</a:t>
            </a:r>
            <a:r>
              <a:rPr lang="en-US" altLang="zh-CN" b="0" smtClean="0">
                <a:solidFill>
                  <a:srgbClr val="000000"/>
                </a:solidFill>
              </a:rPr>
              <a:t>@#&amp;</a:t>
            </a:r>
            <a:r>
              <a:rPr lang="zh-CN" altLang="en-US" b="0" smtClean="0">
                <a:solidFill>
                  <a:srgbClr val="000000"/>
                </a:solidFill>
              </a:rPr>
              <a:t>中的一个字符</a:t>
            </a:r>
            <a:endParaRPr lang="zh-CN" altLang="en-US" b="0" smtClean="0">
              <a:solidFill>
                <a:srgbClr val="000000"/>
              </a:solidFill>
            </a:endParaRPr>
          </a:p>
          <a:p>
            <a:pPr marL="1257300" lvl="2" indent="-342900" eaLnBrk="1" hangingPunct="1">
              <a:lnSpc>
                <a:spcPct val="145000"/>
              </a:lnSpc>
            </a:pPr>
            <a:r>
              <a:rPr lang="en-US" altLang="zh-CN" b="0" smtClean="0"/>
              <a:t>(\d{11})|((\d{3,4}-)?\d{7,8})</a:t>
            </a:r>
            <a:r>
              <a:rPr lang="en-US" altLang="zh-CN" smtClean="0"/>
              <a:t>  </a:t>
            </a:r>
            <a:r>
              <a:rPr lang="zh-CN" altLang="en-US" b="0" smtClean="0">
                <a:solidFill>
                  <a:srgbClr val="000000"/>
                </a:solidFill>
              </a:rPr>
              <a:t>中国电话号码（手机或固定电话）</a:t>
            </a:r>
            <a:endParaRPr lang="zh-CN" alt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a:xfrm>
            <a:off x="301625" y="685800"/>
            <a:ext cx="8540750" cy="1087438"/>
          </a:xfrm>
        </p:spPr>
        <p:txBody>
          <a:bodyPr/>
          <a:lstStyle/>
          <a:p>
            <a:pPr eaLnBrk="1" hangingPunct="1"/>
            <a:r>
              <a:rPr lang="en-US" altLang="zh-CN" sz="3600" smtClean="0"/>
              <a:t>5.3.5</a:t>
            </a:r>
            <a:r>
              <a:rPr lang="en-US" altLang="zh-CN" sz="3600" b="0" smtClean="0"/>
              <a:t>  </a:t>
            </a:r>
            <a:r>
              <a:rPr lang="en-US" altLang="zh-CN" sz="3600" smtClean="0"/>
              <a:t>CustomValidator</a:t>
            </a:r>
            <a:r>
              <a:rPr lang="zh-CN" altLang="en-US" sz="3600" smtClean="0"/>
              <a:t>控件</a:t>
            </a:r>
            <a:endParaRPr lang="zh-CN" altLang="en-US" sz="3600" smtClean="0"/>
          </a:p>
        </p:txBody>
      </p:sp>
      <p:sp>
        <p:nvSpPr>
          <p:cNvPr id="66563" name="Rectangle 3"/>
          <p:cNvSpPr>
            <a:spLocks noGrp="1" noRot="1" noChangeArrowheads="1"/>
          </p:cNvSpPr>
          <p:nvPr>
            <p:ph type="body" idx="1"/>
          </p:nvPr>
        </p:nvSpPr>
        <p:spPr>
          <a:xfrm>
            <a:off x="304800" y="1773238"/>
            <a:ext cx="8540750" cy="4751387"/>
          </a:xfrm>
        </p:spPr>
        <p:txBody>
          <a:bodyPr/>
          <a:lstStyle/>
          <a:p>
            <a:pPr marL="457200" indent="-457200" eaLnBrk="1" hangingPunct="1">
              <a:lnSpc>
                <a:spcPct val="115000"/>
              </a:lnSpc>
              <a:defRPr/>
            </a:pPr>
            <a:r>
              <a:rPr lang="zh-CN" altLang="en-US" dirty="0" smtClean="0"/>
              <a:t>当验证操作复杂，前述验证控件都无法满足验证要求时，则应使用</a:t>
            </a:r>
            <a:r>
              <a:rPr lang="en-US" altLang="zh-CN" dirty="0" err="1" smtClean="0"/>
              <a:t>CustomValidator</a:t>
            </a:r>
            <a:r>
              <a:rPr lang="zh-CN" altLang="en-US" dirty="0" smtClean="0"/>
              <a:t>控件完成自定义验证。（</a:t>
            </a:r>
            <a:r>
              <a:rPr lang="zh-CN" altLang="en-US" dirty="0" smtClean="0">
                <a:solidFill>
                  <a:srgbClr val="000000"/>
                </a:solidFill>
              </a:rPr>
              <a:t>必须手动编写客户端和服务器端验证代码）</a:t>
            </a:r>
            <a:endParaRPr lang="zh-CN" altLang="en-US" dirty="0" smtClean="0">
              <a:solidFill>
                <a:srgbClr val="000000"/>
              </a:solidFill>
            </a:endParaRPr>
          </a:p>
          <a:p>
            <a:pPr marL="457200" indent="-457200" eaLnBrk="1" hangingPunct="1">
              <a:defRPr/>
            </a:pPr>
            <a:r>
              <a:rPr kumimoji="1" lang="zh-CN" altLang="en-US" dirty="0" smtClean="0">
                <a:effectLst>
                  <a:outerShdw blurRad="38100" dist="38100" dir="2700000" algn="tl">
                    <a:srgbClr val="C0C0C0"/>
                  </a:outerShdw>
                </a:effectLst>
              </a:rPr>
              <a:t>服务器端自定义验证：在服务器端自定义一个验证方法，然后使用</a:t>
            </a:r>
            <a:r>
              <a:rPr lang="en-US" altLang="zh-CN" dirty="0" err="1" smtClean="0"/>
              <a:t>CustomValidator</a:t>
            </a:r>
            <a:r>
              <a:rPr lang="zh-CN" altLang="en-US" dirty="0" smtClean="0"/>
              <a:t>控件调用之；</a:t>
            </a:r>
            <a:endParaRPr lang="en-US" altLang="zh-CN" dirty="0" smtClean="0"/>
          </a:p>
          <a:p>
            <a:pPr marL="457200" indent="-457200" eaLnBrk="1" hangingPunct="1">
              <a:defRPr/>
            </a:pPr>
            <a:r>
              <a:rPr kumimoji="1" lang="zh-CN" altLang="en-US" dirty="0" smtClean="0">
                <a:effectLst>
                  <a:outerShdw blurRad="38100" dist="38100" dir="2700000" algn="tl">
                    <a:srgbClr val="C0C0C0"/>
                  </a:outerShdw>
                </a:effectLst>
              </a:rPr>
              <a:t>客户端自定义验证：使用</a:t>
            </a:r>
            <a:r>
              <a:rPr kumimoji="1" lang="en-US" altLang="zh-CN" dirty="0" err="1" smtClean="0">
                <a:effectLst>
                  <a:outerShdw blurRad="38100" dist="38100" dir="2700000" algn="tl">
                    <a:srgbClr val="C0C0C0"/>
                  </a:outerShdw>
                </a:effectLst>
              </a:rPr>
              <a:t>ECMAScript</a:t>
            </a:r>
            <a:r>
              <a:rPr kumimoji="1" lang="zh-CN" altLang="en-US" dirty="0" smtClean="0">
                <a:effectLst>
                  <a:outerShdw blurRad="38100" dist="38100" dir="2700000" algn="tl">
                    <a:srgbClr val="C0C0C0"/>
                  </a:outerShdw>
                </a:effectLst>
              </a:rPr>
              <a:t>（</a:t>
            </a:r>
            <a:r>
              <a:rPr kumimoji="1" lang="en-US" altLang="zh-CN" dirty="0" smtClean="0">
                <a:effectLst>
                  <a:outerShdw blurRad="38100" dist="38100" dir="2700000" algn="tl">
                    <a:srgbClr val="C0C0C0"/>
                  </a:outerShdw>
                </a:effectLst>
              </a:rPr>
              <a:t>VBScript</a:t>
            </a:r>
            <a:r>
              <a:rPr kumimoji="1" lang="zh-CN" altLang="en-US" dirty="0" smtClean="0">
                <a:effectLst>
                  <a:outerShdw blurRad="38100" dist="38100" dir="2700000" algn="tl">
                    <a:srgbClr val="C0C0C0"/>
                  </a:outerShdw>
                </a:effectLst>
              </a:rPr>
              <a:t>或</a:t>
            </a:r>
            <a:r>
              <a:rPr kumimoji="1" lang="en-US" altLang="zh-CN" dirty="0" smtClean="0">
                <a:effectLst>
                  <a:outerShdw blurRad="38100" dist="38100" dir="2700000" algn="tl">
                    <a:srgbClr val="C0C0C0"/>
                  </a:outerShdw>
                </a:effectLst>
              </a:rPr>
              <a:t>Jscript</a:t>
            </a:r>
            <a:r>
              <a:rPr kumimoji="1" lang="zh-CN" altLang="en-US" dirty="0" smtClean="0">
                <a:effectLst>
                  <a:outerShdw blurRad="38100" dist="38100" dir="2700000" algn="tl">
                    <a:srgbClr val="C0C0C0"/>
                  </a:outerShdw>
                </a:effectLst>
              </a:rPr>
              <a:t>）为网页编写客户端验证。</a:t>
            </a:r>
            <a:endParaRPr kumimoji="1" lang="en-US" altLang="zh-CN" dirty="0" smtClean="0">
              <a:effectLst>
                <a:outerShdw blurRad="38100" dist="38100" dir="2700000" algn="tl">
                  <a:srgbClr val="C0C0C0"/>
                </a:outerShdw>
              </a:effectLst>
            </a:endParaRPr>
          </a:p>
          <a:p>
            <a:pPr marL="457200" indent="-457200" eaLnBrk="1" hangingPunct="1">
              <a:defRPr/>
            </a:pPr>
            <a:r>
              <a:rPr kumimoji="1" lang="zh-CN" altLang="en-US" dirty="0" smtClean="0">
                <a:effectLst>
                  <a:outerShdw blurRad="38100" dist="38100" dir="2700000" algn="tl">
                    <a:srgbClr val="C0C0C0"/>
                  </a:outerShdw>
                </a:effectLst>
              </a:rPr>
              <a:t>同一个</a:t>
            </a:r>
            <a:r>
              <a:rPr lang="en-US" altLang="zh-CN" dirty="0" err="1" smtClean="0"/>
              <a:t>CustomValidator</a:t>
            </a:r>
            <a:r>
              <a:rPr lang="zh-CN" altLang="en-US" dirty="0" smtClean="0"/>
              <a:t>控件</a:t>
            </a:r>
            <a:r>
              <a:rPr lang="zh-CN" altLang="en-US" dirty="0" smtClean="0"/>
              <a:t>，</a:t>
            </a:r>
            <a:r>
              <a:rPr lang="zh-CN" altLang="en-US" dirty="0" smtClean="0"/>
              <a:t>可以</a:t>
            </a:r>
            <a:r>
              <a:rPr lang="zh-CN" altLang="en-US" dirty="0" smtClean="0"/>
              <a:t>对同一个服务器控件同时完成自定义的服务器端验证和自定义的客户端验证。</a:t>
            </a:r>
            <a:endParaRPr kumimoji="1" lang="en-US" altLang="zh-CN" dirty="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Rot="1" noChangeArrowheads="1"/>
          </p:cNvSpPr>
          <p:nvPr>
            <p:ph type="body" idx="1"/>
          </p:nvPr>
        </p:nvSpPr>
        <p:spPr>
          <a:xfrm>
            <a:off x="304800" y="836613"/>
            <a:ext cx="8540750" cy="5688012"/>
          </a:xfrm>
        </p:spPr>
        <p:txBody>
          <a:bodyPr/>
          <a:lstStyle/>
          <a:p>
            <a:pPr marL="514350" indent="-457200" eaLnBrk="1" hangingPunct="1">
              <a:lnSpc>
                <a:spcPct val="145000"/>
              </a:lnSpc>
            </a:pPr>
            <a:r>
              <a:rPr lang="zh-CN" altLang="en-US" smtClean="0"/>
              <a:t>自定义服务器端验证操作步骤：</a:t>
            </a:r>
            <a:endParaRPr lang="en-US" altLang="zh-CN" smtClean="0"/>
          </a:p>
          <a:p>
            <a:pPr marL="914400" lvl="1" indent="-457200" eaLnBrk="1" hangingPunct="1">
              <a:lnSpc>
                <a:spcPct val="145000"/>
              </a:lnSpc>
              <a:buFont typeface="Arial" panose="020B0604020202020204" pitchFamily="34" charset="0"/>
              <a:buAutoNum type="arabicParenR"/>
            </a:pPr>
            <a:r>
              <a:rPr lang="zh-CN" altLang="en-US" smtClean="0"/>
              <a:t>在网页中添加</a:t>
            </a:r>
            <a:r>
              <a:rPr lang="en-US" altLang="zh-CN" smtClean="0"/>
              <a:t>CustomValidator</a:t>
            </a:r>
            <a:r>
              <a:rPr lang="zh-CN" altLang="en-US" smtClean="0"/>
              <a:t>验证控件；</a:t>
            </a:r>
            <a:endParaRPr lang="en-US" altLang="zh-CN" smtClean="0"/>
          </a:p>
          <a:p>
            <a:pPr marL="914400" lvl="1" indent="-457200" eaLnBrk="1" hangingPunct="1">
              <a:lnSpc>
                <a:spcPct val="145000"/>
              </a:lnSpc>
              <a:buFont typeface="Arial" panose="020B0604020202020204" pitchFamily="34" charset="0"/>
              <a:buAutoNum type="arabicParenR"/>
            </a:pPr>
            <a:r>
              <a:rPr lang="zh-CN" altLang="en-US" smtClean="0"/>
              <a:t>设置其</a:t>
            </a:r>
            <a:r>
              <a:rPr kumimoji="1" lang="en-US" altLang="en-US" smtClean="0"/>
              <a:t>ControlToValidate</a:t>
            </a:r>
            <a:r>
              <a:rPr kumimoji="1" lang="zh-CN" altLang="en-US" smtClean="0"/>
              <a:t>属性；</a:t>
            </a:r>
            <a:endParaRPr kumimoji="1" lang="en-US" altLang="zh-CN" smtClean="0"/>
          </a:p>
          <a:p>
            <a:pPr marL="914400" lvl="1" indent="-457200" eaLnBrk="1" hangingPunct="1">
              <a:lnSpc>
                <a:spcPct val="145000"/>
              </a:lnSpc>
              <a:buFont typeface="Arial" panose="020B0604020202020204" pitchFamily="34" charset="0"/>
              <a:buAutoNum type="arabicParenR"/>
            </a:pPr>
            <a:r>
              <a:rPr lang="zh-CN" altLang="en-US" smtClean="0"/>
              <a:t>为</a:t>
            </a:r>
            <a:r>
              <a:rPr lang="en-US" altLang="zh-CN" smtClean="0"/>
              <a:t>CustomValidator</a:t>
            </a:r>
            <a:r>
              <a:rPr lang="zh-CN" altLang="en-US" smtClean="0"/>
              <a:t>控件的</a:t>
            </a:r>
            <a:r>
              <a:rPr lang="en-US" smtClean="0"/>
              <a:t>ServerValidate</a:t>
            </a:r>
            <a:r>
              <a:rPr lang="zh-CN" altLang="en-US" smtClean="0"/>
              <a:t>事件（默认事件）编写事件处理程序。</a:t>
            </a:r>
            <a:r>
              <a:rPr lang="en-US" smtClean="0"/>
              <a:t> </a:t>
            </a:r>
            <a:endParaRPr lang="en-US" smtClean="0"/>
          </a:p>
          <a:p>
            <a:pPr marL="514350" indent="-457200" eaLnBrk="1" hangingPunct="1">
              <a:lnSpc>
                <a:spcPct val="145000"/>
              </a:lnSpc>
            </a:pPr>
            <a:r>
              <a:rPr lang="en-US" smtClean="0"/>
              <a:t>ServerValidate</a:t>
            </a:r>
            <a:r>
              <a:rPr lang="zh-CN" altLang="en-US" smtClean="0"/>
              <a:t>事件的处理方法</a:t>
            </a:r>
            <a:r>
              <a:rPr lang="zh-CN" altLang="en-US" smtClean="0"/>
              <a:t>的两个参数：</a:t>
            </a:r>
            <a:endParaRPr lang="en-US" altLang="zh-CN" smtClean="0"/>
          </a:p>
          <a:p>
            <a:pPr marL="914400" lvl="1" indent="-457200" eaLnBrk="1" hangingPunct="1">
              <a:lnSpc>
                <a:spcPct val="145000"/>
              </a:lnSpc>
            </a:pPr>
            <a:r>
              <a:rPr lang="en-US" sz="2000" smtClean="0"/>
              <a:t>object  source</a:t>
            </a:r>
            <a:r>
              <a:rPr lang="zh-CN" altLang="en-US" sz="2000" smtClean="0"/>
              <a:t>：对触发此事件的自定义验证控件的引用</a:t>
            </a:r>
            <a:endParaRPr lang="en-US" sz="2000" smtClean="0"/>
          </a:p>
          <a:p>
            <a:pPr marL="914400" lvl="1" indent="-457200" eaLnBrk="1" hangingPunct="1">
              <a:lnSpc>
                <a:spcPct val="145000"/>
              </a:lnSpc>
            </a:pPr>
            <a:r>
              <a:rPr lang="en-US" sz="2000" smtClean="0"/>
              <a:t>ServerValidateEventArgs   args</a:t>
            </a:r>
            <a:r>
              <a:rPr lang="zh-CN" altLang="en-US" sz="2000" smtClean="0"/>
              <a:t>：拥有两个属性</a:t>
            </a:r>
            <a:endParaRPr lang="en-US" altLang="zh-CN" sz="2000" smtClean="0"/>
          </a:p>
          <a:p>
            <a:pPr marL="1314450" lvl="2" indent="-457200" eaLnBrk="1" hangingPunct="1">
              <a:lnSpc>
                <a:spcPct val="145000"/>
              </a:lnSpc>
            </a:pPr>
            <a:r>
              <a:rPr lang="en-US" altLang="zh-CN" smtClean="0"/>
              <a:t>Value</a:t>
            </a:r>
            <a:r>
              <a:rPr lang="zh-CN" altLang="en-US" smtClean="0"/>
              <a:t>：保存被验证的控件中的数据；</a:t>
            </a:r>
            <a:endParaRPr lang="en-US" altLang="zh-CN" smtClean="0"/>
          </a:p>
          <a:p>
            <a:pPr marL="1314450" lvl="2" indent="-457200" eaLnBrk="1" hangingPunct="1">
              <a:lnSpc>
                <a:spcPct val="145000"/>
              </a:lnSpc>
            </a:pPr>
            <a:r>
              <a:rPr lang="en-US" altLang="zh-CN" smtClean="0"/>
              <a:t>IsValid</a:t>
            </a:r>
            <a:r>
              <a:rPr lang="zh-CN" altLang="en-US" smtClean="0"/>
              <a:t>：验证结果。若通过验证，则设为</a:t>
            </a:r>
            <a:r>
              <a:rPr lang="en-US" altLang="zh-CN" smtClean="0"/>
              <a:t>true</a:t>
            </a:r>
            <a:r>
              <a:rPr lang="zh-CN" altLang="en-US" smtClean="0"/>
              <a:t>；否则为</a:t>
            </a:r>
            <a:r>
              <a:rPr lang="en-US" altLang="zh-CN" smtClean="0"/>
              <a:t>false</a:t>
            </a:r>
            <a:r>
              <a:rPr lang="zh-CN" altLang="en-US" smtClean="0"/>
              <a:t>。</a:t>
            </a:r>
            <a:endParaRPr lang="zh-CN" alt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Rot="1" noChangeArrowheads="1"/>
          </p:cNvSpPr>
          <p:nvPr>
            <p:ph type="body" idx="1"/>
          </p:nvPr>
        </p:nvSpPr>
        <p:spPr>
          <a:xfrm>
            <a:off x="304800" y="836613"/>
            <a:ext cx="8540750" cy="5688012"/>
          </a:xfrm>
        </p:spPr>
        <p:txBody>
          <a:bodyPr/>
          <a:lstStyle/>
          <a:p>
            <a:pPr marL="514350" indent="-457200" eaLnBrk="1" hangingPunct="1">
              <a:lnSpc>
                <a:spcPct val="145000"/>
              </a:lnSpc>
              <a:defRPr/>
            </a:pPr>
            <a:r>
              <a:rPr lang="zh-CN" altLang="en-US" dirty="0" smtClean="0"/>
              <a:t>自定义客户端端验证操作步骤：</a:t>
            </a:r>
            <a:endParaRPr lang="en-US" altLang="zh-CN" dirty="0" smtClean="0"/>
          </a:p>
          <a:p>
            <a:pPr marL="914400" lvl="1" indent="-457200" eaLnBrk="1" hangingPunct="1">
              <a:lnSpc>
                <a:spcPct val="145000"/>
              </a:lnSpc>
              <a:buFont typeface="+mj-lt"/>
              <a:buAutoNum type="arabicParenR"/>
              <a:defRPr/>
            </a:pPr>
            <a:r>
              <a:rPr lang="zh-CN" altLang="en-US" dirty="0" smtClean="0"/>
              <a:t>在网页中添加</a:t>
            </a:r>
            <a:r>
              <a:rPr lang="en-US" altLang="zh-CN" dirty="0" err="1" smtClean="0"/>
              <a:t>CustomValidator</a:t>
            </a:r>
            <a:r>
              <a:rPr lang="zh-CN" altLang="en-US" dirty="0" smtClean="0"/>
              <a:t>验证控件；</a:t>
            </a:r>
            <a:endParaRPr lang="en-US" altLang="zh-CN" dirty="0" smtClean="0"/>
          </a:p>
          <a:p>
            <a:pPr marL="914400" lvl="1" indent="-457200" eaLnBrk="1" hangingPunct="1">
              <a:lnSpc>
                <a:spcPct val="145000"/>
              </a:lnSpc>
              <a:buFont typeface="+mj-lt"/>
              <a:buAutoNum type="arabicParenR"/>
              <a:defRPr/>
            </a:pPr>
            <a:r>
              <a:rPr lang="zh-CN" altLang="en-US" dirty="0" smtClean="0"/>
              <a:t>设置其</a:t>
            </a:r>
            <a:r>
              <a:rPr kumimoji="1" lang="en-US" altLang="en-US" dirty="0" err="1" smtClean="0"/>
              <a:t>ControlToValidate</a:t>
            </a:r>
            <a:r>
              <a:rPr kumimoji="1" lang="zh-CN" altLang="en-US" dirty="0" smtClean="0"/>
              <a:t>属性；</a:t>
            </a:r>
            <a:endParaRPr kumimoji="1" lang="en-US" altLang="zh-CN" dirty="0" smtClean="0"/>
          </a:p>
          <a:p>
            <a:pPr marL="914400" lvl="1" indent="-457200" eaLnBrk="1" hangingPunct="1">
              <a:lnSpc>
                <a:spcPct val="145000"/>
              </a:lnSpc>
              <a:buFont typeface="+mj-lt"/>
              <a:buAutoNum type="arabicParenR"/>
              <a:defRPr/>
            </a:pPr>
            <a:r>
              <a:rPr lang="zh-CN" altLang="en-US" dirty="0" smtClean="0"/>
              <a:t>在</a:t>
            </a:r>
            <a:r>
              <a:rPr lang="en-US" altLang="zh-CN" dirty="0" smtClean="0"/>
              <a:t>.</a:t>
            </a:r>
            <a:r>
              <a:rPr lang="en-US" altLang="zh-CN" dirty="0" err="1" smtClean="0"/>
              <a:t>aspx</a:t>
            </a:r>
            <a:r>
              <a:rPr lang="zh-CN" altLang="en-US" dirty="0" smtClean="0"/>
              <a:t>的“源”视图中使用</a:t>
            </a:r>
            <a:r>
              <a:rPr kumimoji="1" lang="en-US" altLang="zh-CN" dirty="0" err="1" smtClean="0">
                <a:effectLst>
                  <a:outerShdw blurRad="38100" dist="38100" dir="2700000" algn="tl">
                    <a:srgbClr val="C0C0C0"/>
                  </a:outerShdw>
                </a:effectLst>
              </a:rPr>
              <a:t>ECMAScript</a:t>
            </a:r>
            <a:r>
              <a:rPr kumimoji="1" lang="zh-CN" altLang="en-US" dirty="0" smtClean="0">
                <a:effectLst>
                  <a:outerShdw blurRad="38100" dist="38100" dir="2700000" algn="tl">
                    <a:srgbClr val="C0C0C0"/>
                  </a:outerShdw>
                </a:effectLst>
              </a:rPr>
              <a:t>（</a:t>
            </a:r>
            <a:r>
              <a:rPr kumimoji="1" lang="en-US" altLang="zh-CN" dirty="0" smtClean="0">
                <a:effectLst>
                  <a:outerShdw blurRad="38100" dist="38100" dir="2700000" algn="tl">
                    <a:srgbClr val="C0C0C0"/>
                  </a:outerShdw>
                </a:effectLst>
              </a:rPr>
              <a:t>VBScript</a:t>
            </a:r>
            <a:r>
              <a:rPr kumimoji="1" lang="zh-CN" altLang="en-US" dirty="0" smtClean="0">
                <a:effectLst>
                  <a:outerShdw blurRad="38100" dist="38100" dir="2700000" algn="tl">
                    <a:srgbClr val="C0C0C0"/>
                  </a:outerShdw>
                </a:effectLst>
              </a:rPr>
              <a:t>或</a:t>
            </a:r>
            <a:r>
              <a:rPr kumimoji="1" lang="en-US" altLang="zh-CN" dirty="0" smtClean="0">
                <a:effectLst>
                  <a:outerShdw blurRad="38100" dist="38100" dir="2700000" algn="tl">
                    <a:srgbClr val="C0C0C0"/>
                  </a:outerShdw>
                </a:effectLst>
              </a:rPr>
              <a:t>Jscript</a:t>
            </a:r>
            <a:r>
              <a:rPr kumimoji="1" lang="zh-CN" altLang="en-US" dirty="0" smtClean="0">
                <a:effectLst>
                  <a:outerShdw blurRad="38100" dist="38100" dir="2700000" algn="tl">
                    <a:srgbClr val="C0C0C0"/>
                  </a:outerShdw>
                </a:effectLst>
              </a:rPr>
              <a:t>）编写自定义客户端函数来进行验证。</a:t>
            </a:r>
            <a:endParaRPr kumimoji="1" lang="en-US" altLang="zh-CN" dirty="0" smtClean="0">
              <a:effectLst>
                <a:outerShdw blurRad="38100" dist="38100" dir="2700000" algn="tl">
                  <a:srgbClr val="C0C0C0"/>
                </a:outerShdw>
              </a:effectLst>
            </a:endParaRPr>
          </a:p>
          <a:p>
            <a:pPr marL="971550" lvl="1" indent="-514350">
              <a:buFont typeface="+mj-lt"/>
              <a:buAutoNum type="arabicParenR"/>
              <a:defRPr/>
            </a:pPr>
            <a:r>
              <a:rPr lang="zh-CN" altLang="en-US" dirty="0" smtClean="0"/>
              <a:t>将</a:t>
            </a:r>
            <a:r>
              <a:rPr lang="en-US" altLang="zh-CN" dirty="0" err="1" smtClean="0"/>
              <a:t>CustomValidator</a:t>
            </a:r>
            <a:r>
              <a:rPr lang="zh-CN" altLang="en-US" dirty="0" smtClean="0"/>
              <a:t>控件的</a:t>
            </a:r>
            <a:r>
              <a:rPr lang="en-US" altLang="zh-CN" dirty="0" err="1" smtClean="0"/>
              <a:t>ClientValidationFunction</a:t>
            </a:r>
            <a:r>
              <a:rPr lang="en-US" altLang="zh-CN" dirty="0" smtClean="0"/>
              <a:t> </a:t>
            </a:r>
            <a:r>
              <a:rPr lang="zh-CN" altLang="en-US" dirty="0" smtClean="0"/>
              <a:t>属性设置为自定义客户端脚本函数的名称。</a:t>
            </a:r>
            <a:endParaRPr lang="en-US" dirty="0" smtClean="0"/>
          </a:p>
          <a:p>
            <a:pPr marL="514350" indent="-457200" eaLnBrk="1" hangingPunct="1">
              <a:lnSpc>
                <a:spcPct val="145000"/>
              </a:lnSpc>
              <a:defRPr/>
            </a:pPr>
            <a:r>
              <a:rPr kumimoji="1" lang="zh-CN" altLang="en-US" dirty="0" smtClean="0">
                <a:effectLst>
                  <a:outerShdw blurRad="38100" dist="38100" dir="2700000" algn="tl">
                    <a:srgbClr val="C0C0C0"/>
                  </a:outerShdw>
                </a:effectLst>
              </a:rPr>
              <a:t>自定义</a:t>
            </a:r>
            <a:r>
              <a:rPr lang="zh-CN" altLang="en-US" dirty="0" smtClean="0"/>
              <a:t>客户端脚本</a:t>
            </a:r>
            <a:r>
              <a:rPr kumimoji="1" lang="zh-CN" altLang="en-US" dirty="0" smtClean="0">
                <a:effectLst>
                  <a:outerShdw blurRad="38100" dist="38100" dir="2700000" algn="tl">
                    <a:srgbClr val="C0C0C0"/>
                  </a:outerShdw>
                </a:effectLst>
              </a:rPr>
              <a:t>函数必须使用下列格式：</a:t>
            </a:r>
            <a:endParaRPr kumimoji="1" lang="en-US" altLang="zh-CN" dirty="0" smtClean="0">
              <a:effectLst>
                <a:outerShdw blurRad="38100" dist="38100" dir="2700000" algn="tl">
                  <a:srgbClr val="C0C0C0"/>
                </a:outerShdw>
              </a:effectLst>
            </a:endParaRPr>
          </a:p>
          <a:p>
            <a:pPr marL="914400" lvl="1" indent="-457200" eaLnBrk="1" hangingPunct="1">
              <a:lnSpc>
                <a:spcPct val="145000"/>
              </a:lnSpc>
              <a:defRPr/>
            </a:pPr>
            <a:r>
              <a:rPr lang="en-US" dirty="0" smtClean="0"/>
              <a:t>function </a:t>
            </a:r>
            <a:r>
              <a:rPr lang="en-US" dirty="0" err="1" smtClean="0"/>
              <a:t>ClientValidate</a:t>
            </a:r>
            <a:r>
              <a:rPr lang="en-US" dirty="0" smtClean="0"/>
              <a:t>(source</a:t>
            </a:r>
            <a:r>
              <a:rPr lang="zh-CN" altLang="en-US" dirty="0" smtClean="0"/>
              <a:t>，</a:t>
            </a:r>
            <a:r>
              <a:rPr lang="en-US" dirty="0" err="1" smtClean="0"/>
              <a:t>args</a:t>
            </a:r>
            <a:r>
              <a:rPr lang="en-US" dirty="0" smtClean="0"/>
              <a:t>)</a:t>
            </a:r>
            <a:endParaRPr lang="zh-CN" alt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Rot="1" noChangeArrowheads="1"/>
          </p:cNvSpPr>
          <p:nvPr>
            <p:ph type="body" idx="1"/>
          </p:nvPr>
        </p:nvSpPr>
        <p:spPr>
          <a:xfrm>
            <a:off x="304800" y="836613"/>
            <a:ext cx="8540750" cy="5688012"/>
          </a:xfrm>
        </p:spPr>
        <p:txBody>
          <a:bodyPr/>
          <a:lstStyle/>
          <a:p>
            <a:pPr marL="514350" indent="-457200" eaLnBrk="1" hangingPunct="1">
              <a:lnSpc>
                <a:spcPct val="145000"/>
              </a:lnSpc>
              <a:defRPr/>
            </a:pPr>
            <a:r>
              <a:rPr lang="zh-CN" altLang="en-US" dirty="0" smtClean="0"/>
              <a:t>示例：</a:t>
            </a:r>
            <a:endParaRPr lang="en-US" altLang="zh-CN" dirty="0" smtClean="0"/>
          </a:p>
          <a:p>
            <a:pPr marL="1314450" lvl="2" indent="-457200" eaLnBrk="1" hangingPunct="1">
              <a:lnSpc>
                <a:spcPct val="145000"/>
              </a:lnSpc>
              <a:defRPr/>
            </a:pPr>
            <a:r>
              <a:rPr lang="en-US" altLang="zh-CN" dirty="0" smtClean="0"/>
              <a:t>C:\......\</a:t>
            </a:r>
            <a:r>
              <a:rPr lang="zh-CN" altLang="en-US" dirty="0" smtClean="0"/>
              <a:t> </a:t>
            </a:r>
            <a:r>
              <a:rPr lang="en-US" altLang="zh-CN" dirty="0" smtClean="0"/>
              <a:t>ASPNET</a:t>
            </a:r>
            <a:r>
              <a:rPr lang="zh-CN" altLang="en-US" dirty="0" smtClean="0"/>
              <a:t>案例教程教辅资料 </a:t>
            </a:r>
            <a:r>
              <a:rPr lang="en-US" altLang="zh-CN" dirty="0" smtClean="0"/>
              <a:t>\ </a:t>
            </a:r>
            <a:r>
              <a:rPr lang="zh-CN" altLang="en-US" dirty="0" smtClean="0"/>
              <a:t>示例</a:t>
            </a:r>
            <a:r>
              <a:rPr lang="zh-CN" altLang="zh-CN" dirty="0" smtClean="0">
                <a:solidFill>
                  <a:srgbClr val="333399"/>
                </a:solidFill>
              </a:rPr>
              <a:t>\</a:t>
            </a:r>
            <a:r>
              <a:rPr lang="zh-CN" altLang="en-US" dirty="0" smtClean="0">
                <a:solidFill>
                  <a:srgbClr val="333399"/>
                </a:solidFill>
              </a:rPr>
              <a:t>第</a:t>
            </a:r>
            <a:r>
              <a:rPr lang="en-US" altLang="zh-CN" dirty="0" smtClean="0">
                <a:solidFill>
                  <a:srgbClr val="333399"/>
                </a:solidFill>
              </a:rPr>
              <a:t>4</a:t>
            </a:r>
            <a:r>
              <a:rPr lang="zh-CN" altLang="en-US" dirty="0" smtClean="0">
                <a:solidFill>
                  <a:srgbClr val="333399"/>
                </a:solidFill>
              </a:rPr>
              <a:t>章</a:t>
            </a:r>
            <a:r>
              <a:rPr lang="en-US" altLang="zh-CN" dirty="0" smtClean="0">
                <a:solidFill>
                  <a:srgbClr val="333399"/>
                </a:solidFill>
              </a:rPr>
              <a:t>\</a:t>
            </a:r>
            <a:r>
              <a:rPr lang="en-US" altLang="zh-CN" dirty="0" err="1" smtClean="0">
                <a:solidFill>
                  <a:srgbClr val="333399"/>
                </a:solidFill>
              </a:rPr>
              <a:t>WebValidator</a:t>
            </a:r>
            <a:r>
              <a:rPr lang="en-US" altLang="zh-CN" dirty="0" smtClean="0">
                <a:solidFill>
                  <a:srgbClr val="333399"/>
                </a:solidFill>
              </a:rPr>
              <a:t>\CustomValidator-1.aspx</a:t>
            </a:r>
            <a:endParaRPr lang="en-US" altLang="zh-CN" dirty="0" smtClean="0">
              <a:solidFill>
                <a:srgbClr val="333399"/>
              </a:solidFill>
            </a:endParaRPr>
          </a:p>
          <a:p>
            <a:pPr marL="1314450" lvl="2" indent="-457200" eaLnBrk="1" hangingPunct="1">
              <a:lnSpc>
                <a:spcPct val="145000"/>
              </a:lnSpc>
              <a:defRPr/>
            </a:pPr>
            <a:endParaRPr lang="en-US" altLang="zh-CN" dirty="0" smtClean="0">
              <a:solidFill>
                <a:srgbClr val="333399"/>
              </a:solidFill>
            </a:endParaRPr>
          </a:p>
          <a:p>
            <a:pPr marL="1314450" lvl="2" indent="-457200" eaLnBrk="1" hangingPunct="1">
              <a:lnSpc>
                <a:spcPct val="145000"/>
              </a:lnSpc>
              <a:defRPr/>
            </a:pPr>
            <a:r>
              <a:rPr lang="en-US" altLang="zh-CN" dirty="0" smtClean="0"/>
              <a:t>C:\......\Web</a:t>
            </a:r>
            <a:r>
              <a:rPr lang="zh-CN" altLang="en-US" dirty="0" smtClean="0"/>
              <a:t>编程技术</a:t>
            </a:r>
            <a:r>
              <a:rPr lang="en-US" altLang="zh-CN" dirty="0" smtClean="0"/>
              <a:t>\ch5\Default.aspx</a:t>
            </a:r>
            <a:endParaRPr kumimoji="1" lang="en-US" altLang="zh-CN" dirty="0" smtClean="0">
              <a:effectLst>
                <a:outerShdw blurRad="38100" dist="38100" dir="2700000" algn="tl">
                  <a:srgbClr val="C0C0C0"/>
                </a:outerShdw>
              </a:effectLst>
            </a:endParaRPr>
          </a:p>
          <a:p>
            <a:pPr marL="1314450" lvl="2" indent="-457200" eaLnBrk="1" hangingPunct="1">
              <a:lnSpc>
                <a:spcPct val="145000"/>
              </a:lnSpc>
              <a:defRPr/>
            </a:pPr>
            <a:endParaRPr lang="en-US" altLang="zh-CN" dirty="0" smtClean="0"/>
          </a:p>
          <a:p>
            <a:pPr marL="1314450" lvl="2" indent="-457200" eaLnBrk="1" hangingPunct="1">
              <a:lnSpc>
                <a:spcPct val="145000"/>
              </a:lnSpc>
              <a:defRPr/>
            </a:pPr>
            <a:r>
              <a:rPr lang="zh-CN" altLang="en-US" dirty="0" smtClean="0">
                <a:solidFill>
                  <a:schemeClr val="accent1">
                    <a:lumMod val="10000"/>
                  </a:schemeClr>
                </a:solidFill>
              </a:rPr>
              <a:t>说明：</a:t>
            </a:r>
            <a:r>
              <a:rPr lang="en-US" altLang="zh-CN" dirty="0" smtClean="0"/>
              <a:t> </a:t>
            </a:r>
            <a:r>
              <a:rPr lang="en-US" altLang="zh-CN" dirty="0" err="1" smtClean="0"/>
              <a:t>CustomValidator</a:t>
            </a:r>
            <a:r>
              <a:rPr lang="zh-CN" altLang="en-US" dirty="0" smtClean="0"/>
              <a:t>验证控件的</a:t>
            </a:r>
            <a:r>
              <a:rPr lang="en-US" altLang="zh-CN" dirty="0" err="1" smtClean="0"/>
              <a:t>IsValid</a:t>
            </a:r>
            <a:r>
              <a:rPr lang="zh-CN" altLang="en-US" dirty="0" smtClean="0"/>
              <a:t>初始值为</a:t>
            </a:r>
            <a:r>
              <a:rPr lang="en-US" altLang="zh-CN" dirty="0" smtClean="0"/>
              <a:t>true</a:t>
            </a:r>
            <a:r>
              <a:rPr lang="zh-CN" altLang="en-US" dirty="0" smtClean="0"/>
              <a:t>，因此必须在程序中根据自定义的验证逻辑设置</a:t>
            </a:r>
            <a:r>
              <a:rPr lang="en-US" altLang="zh-CN" dirty="0" err="1" smtClean="0"/>
              <a:t>IsValid</a:t>
            </a:r>
            <a:r>
              <a:rPr lang="zh-CN" altLang="en-US" dirty="0" smtClean="0"/>
              <a:t>的值，否则无法进行验证。而其它验证控件的</a:t>
            </a:r>
            <a:r>
              <a:rPr lang="en-US" altLang="zh-CN" dirty="0" err="1" smtClean="0"/>
              <a:t>IsValid</a:t>
            </a:r>
            <a:r>
              <a:rPr lang="zh-CN" altLang="en-US" dirty="0" smtClean="0"/>
              <a:t>是自动设置的。</a:t>
            </a:r>
            <a:endParaRPr lang="en-US" altLang="zh-CN" dirty="0" smtClean="0"/>
          </a:p>
          <a:p>
            <a:pPr marL="1314450" lvl="2" indent="-457200" eaLnBrk="1" hangingPunct="1">
              <a:lnSpc>
                <a:spcPct val="145000"/>
              </a:lnSpc>
              <a:defRPr/>
            </a:pPr>
            <a:endParaRPr lang="en-US" altLang="zh-CN"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a:xfrm>
            <a:off x="301625" y="685800"/>
            <a:ext cx="8540750" cy="1087438"/>
          </a:xfrm>
        </p:spPr>
        <p:txBody>
          <a:bodyPr/>
          <a:lstStyle/>
          <a:p>
            <a:pPr eaLnBrk="1" hangingPunct="1"/>
            <a:r>
              <a:rPr lang="en-US" altLang="zh-CN" sz="3600" smtClean="0"/>
              <a:t>5.3.6</a:t>
            </a:r>
            <a:r>
              <a:rPr lang="en-US" altLang="zh-CN" sz="3600" b="0" smtClean="0"/>
              <a:t> </a:t>
            </a:r>
            <a:r>
              <a:rPr lang="en-US" altLang="zh-CN" sz="3600" smtClean="0"/>
              <a:t>ValidationSummary</a:t>
            </a:r>
            <a:r>
              <a:rPr lang="zh-CN" altLang="en-US" sz="3600" smtClean="0"/>
              <a:t>控件</a:t>
            </a:r>
            <a:endParaRPr lang="zh-CN" altLang="en-US" sz="3600" smtClean="0"/>
          </a:p>
        </p:txBody>
      </p:sp>
      <p:sp>
        <p:nvSpPr>
          <p:cNvPr id="66563" name="Rectangle 3"/>
          <p:cNvSpPr>
            <a:spLocks noGrp="1" noRot="1" noChangeArrowheads="1"/>
          </p:cNvSpPr>
          <p:nvPr>
            <p:ph type="body" idx="1"/>
          </p:nvPr>
        </p:nvSpPr>
        <p:spPr>
          <a:xfrm>
            <a:off x="304800" y="1773238"/>
            <a:ext cx="8540750" cy="4751387"/>
          </a:xfrm>
        </p:spPr>
        <p:txBody>
          <a:bodyPr/>
          <a:lstStyle/>
          <a:p>
            <a:pPr>
              <a:defRPr/>
            </a:pPr>
            <a:r>
              <a:rPr lang="zh-CN" altLang="en-US" dirty="0" err="1" smtClean="0"/>
              <a:t>当</a:t>
            </a:r>
            <a:r>
              <a:rPr lang="en-US" altLang="zh-CN" dirty="0" err="1" smtClean="0"/>
              <a:t>Page.IsValid</a:t>
            </a:r>
            <a:r>
              <a:rPr lang="en-US" altLang="zh-CN" dirty="0" smtClean="0"/>
              <a:t> </a:t>
            </a:r>
            <a:r>
              <a:rPr lang="zh-CN" altLang="en-US" dirty="0" smtClean="0"/>
              <a:t>返回 </a:t>
            </a:r>
            <a:r>
              <a:rPr lang="en-US" altLang="zh-CN" dirty="0" smtClean="0"/>
              <a:t>False </a:t>
            </a:r>
            <a:r>
              <a:rPr lang="zh-CN" altLang="en-US" dirty="0" smtClean="0"/>
              <a:t>时显示错误信息。</a:t>
            </a:r>
            <a:endParaRPr lang="zh-CN" altLang="en-US" dirty="0" smtClean="0"/>
          </a:p>
          <a:p>
            <a:pPr>
              <a:defRPr/>
            </a:pPr>
            <a:r>
              <a:rPr lang="zh-CN" altLang="en-US" dirty="0" smtClean="0"/>
              <a:t>在网页的某个位置上显示 </a:t>
            </a:r>
            <a:r>
              <a:rPr lang="en-US" altLang="zh-CN" dirty="0" smtClean="0"/>
              <a:t>Web </a:t>
            </a:r>
            <a:r>
              <a:rPr lang="zh-CN" altLang="en-US" dirty="0" smtClean="0"/>
              <a:t>页上所有验证控件的错误信息，即每个验证控件的</a:t>
            </a:r>
            <a:r>
              <a:rPr lang="en-US" altLang="zh-CN" dirty="0" err="1" smtClean="0"/>
              <a:t>ErrorMessage</a:t>
            </a:r>
            <a:r>
              <a:rPr lang="zh-CN" altLang="en-US" dirty="0" smtClean="0"/>
              <a:t>属性的值。</a:t>
            </a:r>
            <a:endParaRPr lang="en-US" altLang="zh-CN" dirty="0" smtClean="0"/>
          </a:p>
          <a:p>
            <a:pPr>
              <a:defRPr/>
            </a:pPr>
            <a:r>
              <a:rPr lang="zh-CN" altLang="en-US" dirty="0" smtClean="0"/>
              <a:t>常用属性：</a:t>
            </a:r>
            <a:endParaRPr lang="en-US" altLang="zh-CN" dirty="0" smtClean="0"/>
          </a:p>
          <a:p>
            <a:pPr lvl="1">
              <a:defRPr/>
            </a:pPr>
            <a:r>
              <a:rPr lang="en-US" altLang="zh-CN" sz="2000" b="0" dirty="0" err="1" smtClean="0"/>
              <a:t>HeaderText</a:t>
            </a:r>
            <a:r>
              <a:rPr lang="zh-CN" altLang="en-US" sz="2000" b="0" dirty="0" smtClean="0"/>
              <a:t>属性：设置标题</a:t>
            </a:r>
            <a:endParaRPr lang="zh-CN" altLang="en-US" sz="2000" b="0" dirty="0" smtClean="0"/>
          </a:p>
          <a:p>
            <a:pPr lvl="1">
              <a:defRPr/>
            </a:pPr>
            <a:r>
              <a:rPr lang="en-US" altLang="zh-CN" sz="2000" b="0" dirty="0" err="1" smtClean="0"/>
              <a:t>DisplayMode</a:t>
            </a:r>
            <a:r>
              <a:rPr lang="en-US" altLang="zh-CN" sz="2000" b="0" dirty="0" smtClean="0"/>
              <a:t> </a:t>
            </a:r>
            <a:r>
              <a:rPr lang="zh-CN" altLang="en-US" sz="2000" b="0" dirty="0" smtClean="0"/>
              <a:t>属性：错误信息显示的格式</a:t>
            </a:r>
            <a:endParaRPr lang="en-US" altLang="zh-CN" sz="2000" b="0" dirty="0" smtClean="0"/>
          </a:p>
          <a:p>
            <a:pPr lvl="1">
              <a:defRPr/>
            </a:pPr>
            <a:r>
              <a:rPr lang="en-US" altLang="zh-CN" sz="2000" b="0" dirty="0" err="1" smtClean="0"/>
              <a:t>ShowMessageBox</a:t>
            </a:r>
            <a:r>
              <a:rPr lang="en-US" altLang="zh-CN" sz="2000" b="0" dirty="0" smtClean="0"/>
              <a:t> </a:t>
            </a:r>
            <a:r>
              <a:rPr lang="zh-CN" altLang="en-US" sz="2000" b="0" dirty="0" smtClean="0"/>
              <a:t>属性：是否弹出一个错误列表的对话框</a:t>
            </a:r>
            <a:endParaRPr lang="zh-CN" altLang="en-US" sz="2000" b="0" dirty="0" smtClean="0"/>
          </a:p>
          <a:p>
            <a:pPr>
              <a:defRPr/>
            </a:pPr>
            <a:r>
              <a:rPr kumimoji="1" lang="zh-CN" altLang="en-US" dirty="0" smtClean="0">
                <a:effectLst>
                  <a:outerShdw blurRad="38100" dist="38100" dir="2700000" algn="tl">
                    <a:srgbClr val="C0C0C0"/>
                  </a:outerShdw>
                </a:effectLst>
              </a:rPr>
              <a:t>示例：</a:t>
            </a:r>
            <a:endParaRPr kumimoji="1" lang="en-US" altLang="zh-CN" dirty="0" smtClean="0">
              <a:effectLst>
                <a:outerShdw blurRad="38100" dist="38100" dir="2700000" algn="tl">
                  <a:srgbClr val="C0C0C0"/>
                </a:outerShdw>
              </a:effectLst>
            </a:endParaRPr>
          </a:p>
          <a:p>
            <a:pPr lvl="2">
              <a:defRPr/>
            </a:pPr>
            <a:r>
              <a:rPr lang="en-US" altLang="zh-CN" dirty="0" smtClean="0"/>
              <a:t>C:\......\Web</a:t>
            </a:r>
            <a:r>
              <a:rPr lang="zh-CN" altLang="en-US" dirty="0" smtClean="0"/>
              <a:t>编程技术</a:t>
            </a:r>
            <a:r>
              <a:rPr lang="en-US" altLang="zh-CN" dirty="0" smtClean="0"/>
              <a:t>\ch5\Default.aspx</a:t>
            </a:r>
            <a:endParaRPr kumimoji="1" lang="en-US" altLang="zh-CN" dirty="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a:xfrm>
            <a:off x="301625" y="685800"/>
            <a:ext cx="8540750" cy="1087438"/>
          </a:xfrm>
        </p:spPr>
        <p:txBody>
          <a:bodyPr/>
          <a:lstStyle/>
          <a:p>
            <a:pPr eaLnBrk="1" hangingPunct="1"/>
            <a:r>
              <a:rPr lang="en-US" altLang="zh-CN" sz="3600" smtClean="0"/>
              <a:t>5.3.7  </a:t>
            </a:r>
            <a:r>
              <a:rPr lang="zh-CN" altLang="en-US" sz="3600" smtClean="0"/>
              <a:t>禁用验证</a:t>
            </a:r>
            <a:endParaRPr lang="zh-CN" altLang="en-US" sz="3600" smtClean="0"/>
          </a:p>
        </p:txBody>
      </p:sp>
      <p:sp>
        <p:nvSpPr>
          <p:cNvPr id="66563" name="Rectangle 3"/>
          <p:cNvSpPr>
            <a:spLocks noGrp="1" noRot="1" noChangeArrowheads="1"/>
          </p:cNvSpPr>
          <p:nvPr>
            <p:ph type="body" idx="1"/>
          </p:nvPr>
        </p:nvSpPr>
        <p:spPr>
          <a:xfrm>
            <a:off x="304800" y="1773238"/>
            <a:ext cx="8540750" cy="4751387"/>
          </a:xfrm>
        </p:spPr>
        <p:txBody>
          <a:bodyPr/>
          <a:lstStyle/>
          <a:p>
            <a:pPr>
              <a:defRPr/>
            </a:pPr>
            <a:r>
              <a:rPr lang="zh-CN" altLang="en-US" dirty="0" smtClean="0"/>
              <a:t>在某些特定情况下，可能需要禁用验证。</a:t>
            </a:r>
            <a:endParaRPr lang="en-US" altLang="zh-CN" dirty="0" smtClean="0"/>
          </a:p>
          <a:p>
            <a:pPr>
              <a:defRPr/>
            </a:pPr>
            <a:r>
              <a:rPr lang="zh-CN" altLang="en-US" dirty="0" smtClean="0"/>
              <a:t>可以将控件设置为忽略服务器验证和客户端验证，亦可设置为只忽略客户端验证。</a:t>
            </a:r>
            <a:endParaRPr lang="zh-CN" altLang="en-US" dirty="0" smtClean="0"/>
          </a:p>
          <a:p>
            <a:pPr>
              <a:defRPr/>
            </a:pPr>
            <a:r>
              <a:rPr kumimoji="1" lang="zh-CN" altLang="en-US" dirty="0" smtClean="0">
                <a:effectLst>
                  <a:outerShdw blurRad="38100" dist="38100" dir="2700000" algn="tl">
                    <a:srgbClr val="C0C0C0"/>
                  </a:outerShdw>
                </a:effectLst>
              </a:rPr>
              <a:t>下列方法可实现禁用验证：</a:t>
            </a:r>
            <a:endParaRPr kumimoji="1" lang="en-US" altLang="zh-CN" dirty="0" smtClean="0">
              <a:effectLst>
                <a:outerShdw blurRad="38100" dist="38100" dir="2700000" algn="tl">
                  <a:srgbClr val="C0C0C0"/>
                </a:outerShdw>
              </a:effectLst>
            </a:endParaRPr>
          </a:p>
          <a:p>
            <a:pPr marL="914400" lvl="1" indent="-457200">
              <a:buFont typeface="+mj-lt"/>
              <a:buAutoNum type="arabicParenR"/>
              <a:defRPr/>
            </a:pPr>
            <a:r>
              <a:rPr lang="zh-CN" altLang="en-US" dirty="0" smtClean="0"/>
              <a:t>将单个服务器控件的</a:t>
            </a:r>
            <a:r>
              <a:rPr lang="en-US" altLang="zh-CN" dirty="0" err="1" smtClean="0"/>
              <a:t>CausesValidation</a:t>
            </a:r>
            <a:r>
              <a:rPr lang="zh-CN" altLang="en-US" dirty="0" smtClean="0"/>
              <a:t>属性设置为</a:t>
            </a:r>
            <a:r>
              <a:rPr lang="en-US" altLang="zh-CN" dirty="0" smtClean="0"/>
              <a:t>false</a:t>
            </a:r>
            <a:r>
              <a:rPr lang="zh-CN" altLang="en-US" dirty="0" smtClean="0"/>
              <a:t>，如此将只触发回发而不触发验证检查；</a:t>
            </a:r>
            <a:endParaRPr lang="en-US" altLang="zh-CN" dirty="0" smtClean="0"/>
          </a:p>
          <a:p>
            <a:pPr marL="914400" lvl="1" indent="-457200">
              <a:buFont typeface="+mj-lt"/>
              <a:buAutoNum type="arabicParenR"/>
              <a:defRPr/>
            </a:pPr>
            <a:r>
              <a:rPr lang="zh-CN" altLang="en-US" dirty="0" smtClean="0"/>
              <a:t>将验证控件的</a:t>
            </a:r>
            <a:r>
              <a:rPr lang="en-US" altLang="zh-CN" dirty="0" smtClean="0"/>
              <a:t>Enabled</a:t>
            </a:r>
            <a:r>
              <a:rPr lang="zh-CN" altLang="en-US" dirty="0" smtClean="0"/>
              <a:t>属性设置为</a:t>
            </a:r>
            <a:r>
              <a:rPr lang="en-US" altLang="zh-CN" dirty="0" smtClean="0"/>
              <a:t>false</a:t>
            </a:r>
            <a:r>
              <a:rPr lang="zh-CN" altLang="en-US" dirty="0" smtClean="0"/>
              <a:t>，则同时禁用服务器的验证和客户端验证 ；</a:t>
            </a:r>
            <a:endParaRPr lang="en-US" altLang="zh-CN" dirty="0" smtClean="0"/>
          </a:p>
          <a:p>
            <a:pPr marL="914400" lvl="1" indent="-457200">
              <a:buFont typeface="+mj-lt"/>
              <a:buAutoNum type="arabicParenR"/>
              <a:defRPr/>
            </a:pPr>
            <a:r>
              <a:rPr lang="zh-CN" altLang="en-US" dirty="0" smtClean="0"/>
              <a:t>若要仅执行服务器上的验证，而不执行客户端的验证，则可将单独验证控件的</a:t>
            </a:r>
            <a:r>
              <a:rPr lang="en-US" altLang="zh-CN" dirty="0" err="1" smtClean="0"/>
              <a:t>EnableClientScript</a:t>
            </a:r>
            <a:r>
              <a:rPr lang="zh-CN" altLang="en-US" dirty="0" smtClean="0"/>
              <a:t>属性设为</a:t>
            </a:r>
            <a:r>
              <a:rPr lang="en-US" altLang="zh-CN" dirty="0" smtClean="0"/>
              <a:t>false</a:t>
            </a:r>
            <a:r>
              <a:rPr lang="zh-CN" altLang="en-US" dirty="0" smtClean="0"/>
              <a:t>，则将不生成客户端验证脚本。</a:t>
            </a:r>
            <a:endParaRPr kumimoji="1" lang="en-US" altLang="zh-CN" dirty="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Rot="1" noChangeArrowheads="1"/>
          </p:cNvSpPr>
          <p:nvPr>
            <p:ph type="body" idx="1"/>
          </p:nvPr>
        </p:nvSpPr>
        <p:spPr>
          <a:xfrm>
            <a:off x="304800" y="836613"/>
            <a:ext cx="8540750" cy="5688012"/>
          </a:xfrm>
        </p:spPr>
        <p:txBody>
          <a:bodyPr/>
          <a:lstStyle/>
          <a:p>
            <a:pPr marL="514350" indent="-457200" eaLnBrk="1" hangingPunct="1">
              <a:lnSpc>
                <a:spcPct val="145000"/>
              </a:lnSpc>
              <a:defRPr/>
            </a:pPr>
            <a:r>
              <a:rPr lang="zh-CN" altLang="en-US" dirty="0" smtClean="0"/>
              <a:t>示例：</a:t>
            </a:r>
            <a:endParaRPr lang="en-US" altLang="zh-CN" dirty="0" smtClean="0"/>
          </a:p>
          <a:p>
            <a:pPr lvl="2">
              <a:defRPr/>
            </a:pPr>
            <a:r>
              <a:rPr lang="en-US" altLang="zh-CN" dirty="0" smtClean="0"/>
              <a:t>C:\......\Web</a:t>
            </a:r>
            <a:r>
              <a:rPr lang="zh-CN" altLang="en-US" dirty="0" smtClean="0"/>
              <a:t>编程技术</a:t>
            </a:r>
            <a:r>
              <a:rPr lang="en-US" altLang="zh-CN" dirty="0" smtClean="0"/>
              <a:t>\ch5\Default.aspx</a:t>
            </a:r>
            <a:endParaRPr kumimoji="1" lang="zh-CN" altLang="en-US" dirty="0" smtClean="0">
              <a:effectLst>
                <a:outerShdw blurRad="38100" dist="38100" dir="2700000" algn="tl">
                  <a:srgbClr val="C0C0C0"/>
                </a:outerShdw>
              </a:effectLst>
            </a:endParaRPr>
          </a:p>
          <a:p>
            <a:pPr marL="1314450" lvl="2" indent="-457200" eaLnBrk="1" hangingPunct="1">
              <a:lnSpc>
                <a:spcPct val="145000"/>
              </a:lnSpc>
              <a:defRPr/>
            </a:pPr>
            <a:endParaRPr lang="en-US" altLang="zh-CN"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body" idx="1"/>
          </p:nvPr>
        </p:nvSpPr>
        <p:spPr>
          <a:xfrm>
            <a:off x="323850" y="1052513"/>
            <a:ext cx="8496300" cy="5329237"/>
          </a:xfrm>
        </p:spPr>
        <p:txBody>
          <a:bodyPr/>
          <a:lstStyle/>
          <a:p>
            <a:pPr marL="514350" indent="-457200" eaLnBrk="1" hangingPunct="1">
              <a:lnSpc>
                <a:spcPct val="120000"/>
              </a:lnSpc>
              <a:defRPr/>
            </a:pPr>
            <a:r>
              <a:rPr lang="zh-CN" altLang="en-US" dirty="0" smtClean="0">
                <a:solidFill>
                  <a:schemeClr val="accent1">
                    <a:lumMod val="25000"/>
                  </a:schemeClr>
                </a:solidFill>
              </a:rPr>
              <a:t>关于服务端验证的说明</a:t>
            </a:r>
            <a:r>
              <a:rPr lang="zh-CN" altLang="en-US" dirty="0" smtClean="0"/>
              <a:t>：</a:t>
            </a:r>
            <a:endParaRPr lang="en-US" altLang="zh-CN" dirty="0" smtClean="0"/>
          </a:p>
          <a:p>
            <a:pPr lvl="1" eaLnBrk="1" hangingPunct="1">
              <a:lnSpc>
                <a:spcPct val="120000"/>
              </a:lnSpc>
              <a:defRPr/>
            </a:pPr>
            <a:r>
              <a:rPr lang="zh-CN" altLang="en-US" dirty="0" smtClean="0"/>
              <a:t>服务器端验证是唯一真正有效的验证方式，因为用户可以在浏览器中禁用</a:t>
            </a:r>
            <a:r>
              <a:rPr lang="en-US" altLang="zh-CN" dirty="0" smtClean="0"/>
              <a:t>JavaScript</a:t>
            </a:r>
            <a:r>
              <a:rPr lang="zh-CN" altLang="en-US" dirty="0" smtClean="0"/>
              <a:t>而避开客户端验证。</a:t>
            </a:r>
            <a:endParaRPr lang="en-US" altLang="zh-CN" dirty="0" smtClean="0"/>
          </a:p>
          <a:p>
            <a:pPr lvl="1" eaLnBrk="1" hangingPunct="1">
              <a:lnSpc>
                <a:spcPct val="120000"/>
              </a:lnSpc>
              <a:defRPr/>
            </a:pPr>
            <a:r>
              <a:rPr lang="zh-CN" altLang="en-US" dirty="0" smtClean="0"/>
              <a:t>虽然验证控件可以测试用户输入、设置错误状态并产生错误信息，但其并不会改变网页的处理流程。</a:t>
            </a:r>
            <a:endParaRPr lang="en-US" altLang="zh-CN" dirty="0" smtClean="0"/>
          </a:p>
          <a:p>
            <a:pPr lvl="1" eaLnBrk="1" hangingPunct="1">
              <a:lnSpc>
                <a:spcPct val="120000"/>
              </a:lnSpc>
              <a:defRPr/>
            </a:pPr>
            <a:r>
              <a:rPr lang="zh-CN" altLang="en-US" dirty="0" smtClean="0"/>
              <a:t>因此，较完善的做法是在运行某些程序前先检查控件的验证状态（</a:t>
            </a:r>
            <a:r>
              <a:rPr lang="en-US" altLang="zh-CN" dirty="0" err="1" smtClean="0"/>
              <a:t>IsValid</a:t>
            </a:r>
            <a:r>
              <a:rPr lang="zh-CN" altLang="en-US" dirty="0" smtClean="0"/>
              <a:t>属性指示验证状态），以确定是否继续执行程序。如此，服务器端验证才可以有效地避免欺骗或恶意代码。</a:t>
            </a:r>
            <a:endParaRPr lang="zh-CN" alt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a:xfrm>
            <a:off x="323850" y="1268413"/>
            <a:ext cx="8540750" cy="1143000"/>
          </a:xfrm>
        </p:spPr>
        <p:txBody>
          <a:bodyPr/>
          <a:lstStyle/>
          <a:p>
            <a:pPr eaLnBrk="1" hangingPunct="1"/>
            <a:r>
              <a:rPr lang="zh-CN" altLang="en-US" smtClean="0">
                <a:sym typeface="+mn-ea"/>
              </a:rPr>
              <a:t>验证控件</a:t>
            </a:r>
            <a:endParaRPr lang="zh-CN" altLang="en-US" smtClean="0"/>
          </a:p>
        </p:txBody>
      </p:sp>
      <p:sp>
        <p:nvSpPr>
          <p:cNvPr id="4099" name="Rectangle 3"/>
          <p:cNvSpPr>
            <a:spLocks noGrp="1" noRot="1" noChangeArrowheads="1"/>
          </p:cNvSpPr>
          <p:nvPr>
            <p:ph type="body" idx="1"/>
          </p:nvPr>
        </p:nvSpPr>
        <p:spPr>
          <a:xfrm>
            <a:off x="2411413" y="2420938"/>
            <a:ext cx="4752975" cy="2384425"/>
          </a:xfrm>
        </p:spPr>
        <p:txBody>
          <a:bodyPr/>
          <a:lstStyle/>
          <a:p>
            <a:pPr eaLnBrk="1" hangingPunct="1">
              <a:lnSpc>
                <a:spcPct val="120000"/>
              </a:lnSpc>
            </a:pPr>
            <a:r>
              <a:rPr lang="zh-CN" altLang="en-US" sz="2800" smtClean="0">
                <a:hlinkClick r:id="rId1" action="ppaction://hlinksldjump"/>
              </a:rPr>
              <a:t>验证操作概述</a:t>
            </a:r>
            <a:endParaRPr lang="zh-CN" altLang="en-US" sz="2800" smtClean="0"/>
          </a:p>
          <a:p>
            <a:pPr eaLnBrk="1" hangingPunct="1">
              <a:lnSpc>
                <a:spcPct val="120000"/>
              </a:lnSpc>
            </a:pPr>
            <a:r>
              <a:rPr lang="en-US" altLang="zh-CN" sz="2800" smtClean="0">
                <a:hlinkClick r:id="rId2" action="ppaction://hlinksldjump"/>
              </a:rPr>
              <a:t>ASP.NET</a:t>
            </a:r>
            <a:r>
              <a:rPr lang="zh-CN" altLang="en-US" sz="2800" smtClean="0">
                <a:hlinkClick r:id="rId2" action="ppaction://hlinksldjump"/>
              </a:rPr>
              <a:t>验证控件的类型</a:t>
            </a:r>
            <a:endParaRPr lang="zh-CN" altLang="en-US" sz="2800" smtClean="0"/>
          </a:p>
          <a:p>
            <a:pPr eaLnBrk="1" hangingPunct="1">
              <a:lnSpc>
                <a:spcPct val="120000"/>
              </a:lnSpc>
            </a:pPr>
            <a:r>
              <a:rPr lang="en-US" altLang="zh-CN" sz="2800" smtClean="0">
                <a:hlinkClick r:id="rId3" action="ppaction://hlinksldjump"/>
              </a:rPr>
              <a:t>ASP.NET</a:t>
            </a:r>
            <a:r>
              <a:rPr lang="zh-CN" altLang="en-US" sz="2800" smtClean="0">
                <a:hlinkClick r:id="rId3" action="ppaction://hlinksldjump"/>
              </a:rPr>
              <a:t>验证控件的使用</a:t>
            </a:r>
            <a:endParaRPr lang="zh-CN" altLang="en-US" sz="2800" smtClean="0"/>
          </a:p>
          <a:p>
            <a:pPr eaLnBrk="1" hangingPunct="1">
              <a:lnSpc>
                <a:spcPct val="120000"/>
              </a:lnSpc>
            </a:pPr>
            <a:endParaRPr lang="zh-CN" altLang="en-US" smtClean="0"/>
          </a:p>
          <a:p>
            <a:pPr eaLnBrk="1" hangingPunct="1"/>
            <a:endParaRPr lang="zh-CN" alt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04800" y="1298575"/>
            <a:ext cx="8540750" cy="4568825"/>
          </a:xfrm>
        </p:spPr>
        <p:txBody>
          <a:bodyPr/>
          <a:p>
            <a:r>
              <a:rPr lang="zh-CN" altLang="en-US" dirty="0" smtClean="0">
                <a:sym typeface="+mn-ea"/>
              </a:rPr>
              <a:t>服务器端验证示例：</a:t>
            </a:r>
            <a:endParaRPr lang="zh-CN" altLang="en-US" dirty="0" smtClean="0">
              <a:sym typeface="+mn-ea"/>
            </a:endParaRPr>
          </a:p>
          <a:p>
            <a:endParaRPr lang="zh-CN" altLang="en-US"/>
          </a:p>
          <a:p>
            <a:pPr lvl="1"/>
            <a:r>
              <a:rPr lang="zh-CN" altLang="en-US" sz="2000"/>
              <a:t>protected void Button1_Click(object sender, EventArgs e)</a:t>
            </a:r>
            <a:endParaRPr lang="zh-CN" altLang="en-US" sz="2000"/>
          </a:p>
          <a:p>
            <a:pPr lvl="1"/>
            <a:r>
              <a:rPr lang="zh-CN" altLang="en-US" sz="2000"/>
              <a:t>    {</a:t>
            </a:r>
            <a:endParaRPr lang="zh-CN" altLang="en-US" sz="2000"/>
          </a:p>
          <a:p>
            <a:pPr lvl="1"/>
            <a:r>
              <a:rPr lang="zh-CN" altLang="en-US" sz="2000"/>
              <a:t>        if (Page.IsValid)</a:t>
            </a:r>
            <a:endParaRPr lang="zh-CN" altLang="en-US" sz="2000"/>
          </a:p>
          <a:p>
            <a:pPr lvl="1"/>
            <a:r>
              <a:rPr lang="zh-CN" altLang="en-US" sz="2000"/>
              <a:t>        {</a:t>
            </a:r>
            <a:endParaRPr lang="zh-CN" altLang="en-US" sz="2000"/>
          </a:p>
          <a:p>
            <a:pPr lvl="1"/>
            <a:r>
              <a:rPr lang="zh-CN" altLang="en-US" sz="2000"/>
              <a:t>            //验证成功后执行的代码</a:t>
            </a:r>
            <a:endParaRPr lang="zh-CN" altLang="en-US" sz="2000"/>
          </a:p>
          <a:p>
            <a:pPr lvl="1"/>
            <a:r>
              <a:rPr lang="zh-CN" altLang="en-US" sz="2000"/>
              <a:t>        }</a:t>
            </a:r>
            <a:endParaRPr lang="zh-CN" altLang="en-US" sz="2000"/>
          </a:p>
          <a:p>
            <a:pPr lvl="1"/>
            <a:r>
              <a:rPr lang="zh-CN" altLang="en-US" sz="2000"/>
              <a:t>    }</a:t>
            </a:r>
            <a:endParaRPr lang="zh-CN" altLang="en-US" sz="2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body" idx="1"/>
          </p:nvPr>
        </p:nvSpPr>
        <p:spPr>
          <a:xfrm>
            <a:off x="323850" y="1052513"/>
            <a:ext cx="8496300" cy="5329237"/>
          </a:xfrm>
        </p:spPr>
        <p:txBody>
          <a:bodyPr/>
          <a:lstStyle/>
          <a:p>
            <a:pPr marL="514350" indent="-457200" eaLnBrk="1" hangingPunct="1">
              <a:lnSpc>
                <a:spcPct val="120000"/>
              </a:lnSpc>
              <a:defRPr/>
            </a:pPr>
            <a:r>
              <a:rPr lang="zh-CN" altLang="en-US" dirty="0" smtClean="0">
                <a:solidFill>
                  <a:schemeClr val="accent1">
                    <a:lumMod val="25000"/>
                  </a:schemeClr>
                </a:solidFill>
              </a:rPr>
              <a:t>关于</a:t>
            </a:r>
            <a:r>
              <a:rPr lang="en-US" altLang="zh-CN" dirty="0" err="1" smtClean="0">
                <a:solidFill>
                  <a:schemeClr val="accent1">
                    <a:lumMod val="25000"/>
                  </a:schemeClr>
                </a:solidFill>
              </a:rPr>
              <a:t>IsValid</a:t>
            </a:r>
            <a:r>
              <a:rPr lang="zh-CN" altLang="en-US" dirty="0" smtClean="0">
                <a:solidFill>
                  <a:schemeClr val="accent1">
                    <a:lumMod val="25000"/>
                  </a:schemeClr>
                </a:solidFill>
              </a:rPr>
              <a:t>属性</a:t>
            </a:r>
            <a:r>
              <a:rPr lang="zh-CN" altLang="en-US" dirty="0" smtClean="0"/>
              <a:t>：</a:t>
            </a:r>
            <a:endParaRPr lang="en-US" altLang="zh-CN" dirty="0" smtClean="0"/>
          </a:p>
          <a:p>
            <a:pPr lvl="1" eaLnBrk="1" hangingPunct="1">
              <a:lnSpc>
                <a:spcPct val="120000"/>
              </a:lnSpc>
              <a:defRPr/>
            </a:pPr>
            <a:r>
              <a:rPr lang="en-US" altLang="zh-CN" dirty="0" err="1" smtClean="0"/>
              <a:t>IsValid</a:t>
            </a:r>
            <a:r>
              <a:rPr lang="zh-CN" altLang="en-US" dirty="0" smtClean="0"/>
              <a:t>是验证控件共有的属性，网页也有</a:t>
            </a:r>
            <a:r>
              <a:rPr lang="en-US" altLang="zh-CN" dirty="0" err="1" smtClean="0"/>
              <a:t>IsValid</a:t>
            </a:r>
            <a:r>
              <a:rPr lang="zh-CN" altLang="en-US" dirty="0" smtClean="0"/>
              <a:t>属性（</a:t>
            </a:r>
            <a:r>
              <a:rPr lang="en-US" altLang="zh-CN" dirty="0" smtClean="0"/>
              <a:t>Page. </a:t>
            </a:r>
            <a:r>
              <a:rPr lang="en-US" altLang="zh-CN" dirty="0" err="1" smtClean="0"/>
              <a:t>IsValid</a:t>
            </a:r>
            <a:r>
              <a:rPr lang="zh-CN" altLang="en-US" dirty="0" smtClean="0"/>
              <a:t>）。</a:t>
            </a:r>
            <a:endParaRPr lang="en-US" altLang="zh-CN" dirty="0" smtClean="0"/>
          </a:p>
          <a:p>
            <a:pPr lvl="1" eaLnBrk="1" hangingPunct="1">
              <a:lnSpc>
                <a:spcPct val="120000"/>
              </a:lnSpc>
              <a:defRPr/>
            </a:pPr>
            <a:r>
              <a:rPr lang="zh-CN" altLang="en-US" dirty="0" smtClean="0"/>
              <a:t>某个网页的</a:t>
            </a:r>
            <a:r>
              <a:rPr lang="en-US" altLang="zh-CN" dirty="0" smtClean="0">
                <a:sym typeface="+mn-ea"/>
              </a:rPr>
              <a:t>Page. </a:t>
            </a:r>
            <a:r>
              <a:rPr lang="en-US" altLang="zh-CN" dirty="0" err="1" smtClean="0">
                <a:sym typeface="+mn-ea"/>
              </a:rPr>
              <a:t>IsValid</a:t>
            </a:r>
            <a:r>
              <a:rPr lang="zh-CN" altLang="en-US" dirty="0" smtClean="0">
                <a:sym typeface="+mn-ea"/>
              </a:rPr>
              <a:t>属性表示该网页的</a:t>
            </a:r>
            <a:r>
              <a:rPr lang="zh-CN" altLang="en-US" dirty="0" smtClean="0"/>
              <a:t>验证状态，当网页</a:t>
            </a:r>
            <a:r>
              <a:rPr lang="zh-CN" altLang="en-US" dirty="0" smtClean="0">
                <a:solidFill>
                  <a:schemeClr val="tx2"/>
                </a:solidFill>
              </a:rPr>
              <a:t>所有验证控件</a:t>
            </a:r>
            <a:r>
              <a:rPr lang="zh-CN" altLang="en-US" dirty="0" smtClean="0"/>
              <a:t>都验证成功，</a:t>
            </a:r>
            <a:r>
              <a:rPr lang="en-US" altLang="zh-CN" dirty="0" smtClean="0"/>
              <a:t> Page. </a:t>
            </a:r>
            <a:r>
              <a:rPr lang="en-US" altLang="zh-CN" dirty="0" err="1" smtClean="0"/>
              <a:t>IsValid</a:t>
            </a:r>
            <a:r>
              <a:rPr lang="en-US" altLang="zh-CN" dirty="0" smtClean="0"/>
              <a:t> </a:t>
            </a:r>
            <a:r>
              <a:rPr lang="zh-CN" altLang="en-US" dirty="0" smtClean="0"/>
              <a:t>才会返回</a:t>
            </a:r>
            <a:r>
              <a:rPr lang="en-US" altLang="zh-CN" dirty="0" smtClean="0"/>
              <a:t>true</a:t>
            </a:r>
            <a:r>
              <a:rPr lang="zh-CN" altLang="en-US" dirty="0" smtClean="0"/>
              <a:t>；否则，返回</a:t>
            </a:r>
            <a:r>
              <a:rPr lang="en-US" altLang="zh-CN" dirty="0" smtClean="0"/>
              <a:t>false</a:t>
            </a:r>
            <a:r>
              <a:rPr lang="zh-CN" altLang="en-US" dirty="0" smtClean="0"/>
              <a:t>。</a:t>
            </a:r>
            <a:endParaRPr lang="en-US" altLang="zh-CN" dirty="0" smtClean="0"/>
          </a:p>
          <a:p>
            <a:pPr lvl="1" eaLnBrk="1" hangingPunct="1">
              <a:lnSpc>
                <a:spcPct val="120000"/>
              </a:lnSpc>
              <a:defRPr/>
            </a:pPr>
            <a:r>
              <a:rPr lang="zh-CN" altLang="en-US" dirty="0" smtClean="0"/>
              <a:t>而某个控件的验证状态，则由该控件的</a:t>
            </a:r>
            <a:r>
              <a:rPr lang="en-US" altLang="zh-CN" dirty="0" err="1" smtClean="0"/>
              <a:t>IsValid</a:t>
            </a:r>
            <a:r>
              <a:rPr lang="zh-CN" altLang="en-US" dirty="0" smtClean="0"/>
              <a:t>属性表示</a:t>
            </a:r>
            <a:r>
              <a:rPr lang="zh-CN" altLang="en-US" dirty="0" smtClean="0"/>
              <a:t>。</a:t>
            </a:r>
            <a:endParaRPr lang="en-US" altLang="zh-CN" dirty="0" smtClean="0"/>
          </a:p>
          <a:p>
            <a:pPr lvl="1" eaLnBrk="1" hangingPunct="1">
              <a:lnSpc>
                <a:spcPct val="120000"/>
              </a:lnSpc>
              <a:defRPr/>
            </a:pPr>
            <a:r>
              <a:rPr lang="zh-CN" altLang="en-US" dirty="0" smtClean="0"/>
              <a:t>在网页初始化或加载期间不能使用验证信息，因此</a:t>
            </a:r>
            <a:r>
              <a:rPr lang="zh-CN" altLang="en-US" dirty="0" smtClean="0">
                <a:solidFill>
                  <a:srgbClr val="002060"/>
                </a:solidFill>
              </a:rPr>
              <a:t>不能直接在</a:t>
            </a:r>
            <a:r>
              <a:rPr lang="en-US" altLang="zh-CN" dirty="0" err="1" smtClean="0">
                <a:solidFill>
                  <a:srgbClr val="002060"/>
                </a:solidFill>
              </a:rPr>
              <a:t>Page_Load</a:t>
            </a:r>
            <a:r>
              <a:rPr lang="zh-CN" altLang="en-US" dirty="0" smtClean="0">
                <a:solidFill>
                  <a:srgbClr val="002060"/>
                </a:solidFill>
              </a:rPr>
              <a:t>事件处理程序中检查</a:t>
            </a:r>
            <a:r>
              <a:rPr lang="en-US" altLang="zh-CN" dirty="0" err="1" smtClean="0">
                <a:solidFill>
                  <a:srgbClr val="002060"/>
                </a:solidFill>
              </a:rPr>
              <a:t>IsValid</a:t>
            </a:r>
            <a:r>
              <a:rPr lang="zh-CN" altLang="en-US" dirty="0" smtClean="0">
                <a:solidFill>
                  <a:srgbClr val="002060"/>
                </a:solidFill>
              </a:rPr>
              <a:t>属性</a:t>
            </a:r>
            <a:r>
              <a:rPr lang="zh-CN" altLang="en-US" dirty="0" smtClean="0"/>
              <a:t>。</a:t>
            </a:r>
            <a:endParaRPr lang="zh-CN" altLang="en-US" dirty="0" smtClean="0"/>
          </a:p>
          <a:p>
            <a:pPr lvl="2" eaLnBrk="1" hangingPunct="1">
              <a:lnSpc>
                <a:spcPct val="120000"/>
              </a:lnSpc>
              <a:defRPr/>
            </a:pPr>
            <a:r>
              <a:rPr lang="zh-CN" altLang="en-US" b="0" dirty="0" smtClean="0">
                <a:solidFill>
                  <a:srgbClr val="D014F2"/>
                </a:solidFill>
              </a:rPr>
              <a:t>要想在</a:t>
            </a:r>
            <a:r>
              <a:rPr lang="en-US" altLang="zh-CN" b="0" dirty="0" err="1" smtClean="0">
                <a:solidFill>
                  <a:srgbClr val="D014F2"/>
                </a:solidFill>
                <a:sym typeface="+mn-ea"/>
              </a:rPr>
              <a:t>Page_Load</a:t>
            </a:r>
            <a:r>
              <a:rPr lang="zh-CN" altLang="en-US" b="0" dirty="0" smtClean="0">
                <a:solidFill>
                  <a:srgbClr val="D014F2"/>
                </a:solidFill>
                <a:sym typeface="+mn-ea"/>
              </a:rPr>
              <a:t>事件处理方法中检查</a:t>
            </a:r>
            <a:r>
              <a:rPr lang="en-US" altLang="zh-CN" b="0" dirty="0" smtClean="0">
                <a:solidFill>
                  <a:srgbClr val="D014F2"/>
                </a:solidFill>
                <a:sym typeface="+mn-ea"/>
              </a:rPr>
              <a:t>IsValid</a:t>
            </a:r>
            <a:r>
              <a:rPr lang="zh-CN" altLang="en-US" b="0" dirty="0" smtClean="0">
                <a:solidFill>
                  <a:srgbClr val="D014F2"/>
                </a:solidFill>
                <a:sym typeface="+mn-ea"/>
              </a:rPr>
              <a:t>属性，</a:t>
            </a:r>
            <a:r>
              <a:rPr lang="zh-CN" altLang="en-US" b="0" dirty="0" smtClean="0">
                <a:solidFill>
                  <a:srgbClr val="D014F2"/>
                </a:solidFill>
              </a:rPr>
              <a:t>可以先调用网页的</a:t>
            </a:r>
            <a:r>
              <a:rPr lang="en-US" altLang="zh-CN" b="0" dirty="0" smtClean="0">
                <a:solidFill>
                  <a:srgbClr val="D014F2"/>
                </a:solidFill>
              </a:rPr>
              <a:t>Validate</a:t>
            </a:r>
            <a:r>
              <a:rPr lang="zh-CN" altLang="en-US" b="0" dirty="0" smtClean="0">
                <a:solidFill>
                  <a:srgbClr val="D014F2"/>
                </a:solidFill>
              </a:rPr>
              <a:t>（）方法，然后再检查</a:t>
            </a:r>
            <a:r>
              <a:rPr lang="en-US" altLang="zh-CN" b="0" dirty="0" smtClean="0">
                <a:solidFill>
                  <a:srgbClr val="D014F2"/>
                </a:solidFill>
              </a:rPr>
              <a:t> </a:t>
            </a:r>
            <a:r>
              <a:rPr lang="en-US" altLang="zh-CN" b="0" dirty="0" err="1" smtClean="0">
                <a:solidFill>
                  <a:srgbClr val="D014F2"/>
                </a:solidFill>
              </a:rPr>
              <a:t>IsValid</a:t>
            </a:r>
            <a:r>
              <a:rPr lang="en-US" altLang="zh-CN" b="0" dirty="0" smtClean="0">
                <a:solidFill>
                  <a:srgbClr val="D014F2"/>
                </a:solidFill>
              </a:rPr>
              <a:t> </a:t>
            </a:r>
            <a:r>
              <a:rPr lang="zh-CN" altLang="en-US" b="0" dirty="0" smtClean="0">
                <a:solidFill>
                  <a:srgbClr val="D014F2"/>
                </a:solidFill>
              </a:rPr>
              <a:t>。</a:t>
            </a:r>
            <a:endParaRPr lang="zh-CN" altLang="en-US" b="0" dirty="0" smtClean="0">
              <a:solidFill>
                <a:srgbClr val="D014F2"/>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eaLnBrk="1" hangingPunct="1"/>
            <a:r>
              <a:rPr lang="en-US" altLang="zh-CN" smtClean="0"/>
              <a:t>6.1 ADO.NET</a:t>
            </a:r>
            <a:r>
              <a:rPr lang="zh-CN" altLang="en-US" smtClean="0"/>
              <a:t>基础</a:t>
            </a:r>
            <a:endParaRPr lang="zh-CN" altLang="en-US" smtClean="0"/>
          </a:p>
        </p:txBody>
      </p:sp>
      <p:sp>
        <p:nvSpPr>
          <p:cNvPr id="8195" name="Rectangle 3"/>
          <p:cNvSpPr>
            <a:spLocks noGrp="1" noRot="1" noChangeArrowheads="1"/>
          </p:cNvSpPr>
          <p:nvPr>
            <p:ph type="body" idx="1"/>
          </p:nvPr>
        </p:nvSpPr>
        <p:spPr>
          <a:xfrm>
            <a:off x="304800" y="1981200"/>
            <a:ext cx="8540750" cy="4400550"/>
          </a:xfrm>
        </p:spPr>
        <p:txBody>
          <a:bodyPr/>
          <a:lstStyle/>
          <a:p>
            <a:pPr eaLnBrk="1" hangingPunct="1"/>
            <a:r>
              <a:rPr lang="zh-CN" altLang="en-US" smtClean="0"/>
              <a:t>与数据打交道，是软件的基本任务。大部分数据通常被存储于某种类型的数据库管理系统中（</a:t>
            </a:r>
            <a:r>
              <a:rPr lang="en-US" altLang="zh-CN" smtClean="0"/>
              <a:t>DBMS</a:t>
            </a:r>
            <a:r>
              <a:rPr lang="zh-CN" altLang="en-US" smtClean="0"/>
              <a:t>）。</a:t>
            </a:r>
            <a:endParaRPr lang="zh-CN" altLang="en-US" smtClean="0"/>
          </a:p>
          <a:p>
            <a:pPr eaLnBrk="1" hangingPunct="1"/>
            <a:r>
              <a:rPr lang="zh-CN" altLang="en-US" smtClean="0"/>
              <a:t>大多数</a:t>
            </a:r>
            <a:r>
              <a:rPr lang="en-US" altLang="zh-CN" smtClean="0"/>
              <a:t>Web</a:t>
            </a:r>
            <a:r>
              <a:rPr lang="zh-CN" altLang="en-US" smtClean="0"/>
              <a:t>应用程序也都是基于数据库的。</a:t>
            </a:r>
            <a:endParaRPr lang="zh-CN" altLang="en-US" smtClean="0"/>
          </a:p>
          <a:p>
            <a:pPr eaLnBrk="1" hangingPunct="1"/>
            <a:r>
              <a:rPr lang="zh-CN" altLang="en-US" smtClean="0"/>
              <a:t>在</a:t>
            </a:r>
            <a:r>
              <a:rPr lang="en-US" altLang="zh-CN" smtClean="0"/>
              <a:t>.NET Framework </a:t>
            </a:r>
            <a:r>
              <a:rPr lang="zh-CN" altLang="en-US" smtClean="0"/>
              <a:t>中，</a:t>
            </a:r>
            <a:r>
              <a:rPr lang="en-US" altLang="zh-CN" smtClean="0">
                <a:sym typeface="+mn-ea"/>
              </a:rPr>
              <a:t>ADO.NET</a:t>
            </a:r>
            <a:r>
              <a:rPr lang="zh-CN" altLang="en-US" smtClean="0">
                <a:sym typeface="+mn-ea"/>
              </a:rPr>
              <a:t>为应用程序提供了访问数据库的</a:t>
            </a:r>
            <a:r>
              <a:rPr lang="zh-CN" altLang="en-US" smtClean="0"/>
              <a:t>机制。</a:t>
            </a:r>
            <a:endParaRPr lang="zh-CN" altLang="en-US" smtClean="0"/>
          </a:p>
          <a:p>
            <a:pPr eaLnBrk="1" hangingPunct="1"/>
            <a:r>
              <a:rPr lang="en-US" altLang="zh-CN" smtClean="0">
                <a:sym typeface="+mn-ea"/>
              </a:rPr>
              <a:t>ADO.NET</a:t>
            </a:r>
            <a:r>
              <a:rPr lang="zh-CN" altLang="en-US" smtClean="0">
                <a:sym typeface="+mn-ea"/>
              </a:rPr>
              <a:t>是</a:t>
            </a:r>
            <a:r>
              <a:rPr lang="en-US" altLang="zh-CN" smtClean="0"/>
              <a:t>.NET Framework</a:t>
            </a:r>
            <a:r>
              <a:rPr lang="zh-CN" altLang="en-US" smtClean="0"/>
              <a:t>类库中的一组类型（数据访问类库），全部位于</a:t>
            </a:r>
            <a:r>
              <a:rPr lang="en-US" altLang="zh-CN" smtClean="0"/>
              <a:t>System.Data</a:t>
            </a:r>
            <a:r>
              <a:rPr lang="zh-CN" altLang="en-US" smtClean="0"/>
              <a:t>命名空间中。</a:t>
            </a:r>
            <a:endParaRPr lang="en-US" altLang="zh-CN" smtClean="0"/>
          </a:p>
          <a:p>
            <a:pPr eaLnBrk="1" hangingPunct="1"/>
            <a:r>
              <a:rPr lang="zh-CN" altLang="en-US" smtClean="0">
                <a:sym typeface="+mn-ea"/>
              </a:rPr>
              <a:t>在应用程序中，可以通过使用</a:t>
            </a:r>
            <a:r>
              <a:rPr lang="en-US" altLang="zh-CN" smtClean="0"/>
              <a:t>ADO.NET</a:t>
            </a:r>
            <a:r>
              <a:rPr lang="zh-CN" altLang="en-US" smtClean="0"/>
              <a:t>，来处理</a:t>
            </a:r>
            <a:r>
              <a:rPr lang="zh-CN" altLang="en-US" smtClean="0"/>
              <a:t>数据库中的信息。</a:t>
            </a:r>
            <a:endParaRPr lang="zh-CN" alt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Rot="1" noChangeArrowheads="1"/>
          </p:cNvSpPr>
          <p:nvPr>
            <p:ph type="body" idx="1"/>
          </p:nvPr>
        </p:nvSpPr>
        <p:spPr>
          <a:xfrm>
            <a:off x="304800" y="908050"/>
            <a:ext cx="8540750" cy="5184775"/>
          </a:xfrm>
        </p:spPr>
        <p:txBody>
          <a:bodyPr/>
          <a:lstStyle/>
          <a:p>
            <a:pPr eaLnBrk="1" hangingPunct="1">
              <a:lnSpc>
                <a:spcPct val="120000"/>
              </a:lnSpc>
            </a:pPr>
            <a:r>
              <a:rPr lang="en-US" altLang="zh-CN" smtClean="0"/>
              <a:t>ADO.NET</a:t>
            </a:r>
            <a:r>
              <a:rPr lang="zh-CN" altLang="en-US" smtClean="0"/>
              <a:t>可以被看作是一个介于数据源和数据使用者之间的转换器。</a:t>
            </a:r>
            <a:r>
              <a:rPr lang="en-US" altLang="zh-CN" smtClean="0"/>
              <a:t>ADO.NET</a:t>
            </a:r>
            <a:r>
              <a:rPr lang="zh-CN" altLang="en-US" smtClean="0"/>
              <a:t>接受使用者语言中的命令（如连接数据库、返回数据集之类），然后将这些命令转换成在数据源中可以正确执行的语句。</a:t>
            </a:r>
            <a:endParaRPr lang="en-US" altLang="zh-CN" smtClean="0"/>
          </a:p>
          <a:p>
            <a:pPr>
              <a:lnSpc>
                <a:spcPct val="120000"/>
              </a:lnSpc>
            </a:pPr>
            <a:r>
              <a:rPr lang="en-US" altLang="zh-CN" smtClean="0"/>
              <a:t>ASP.NET </a:t>
            </a:r>
            <a:r>
              <a:rPr lang="zh-CN" altLang="en-US" smtClean="0"/>
              <a:t>也通过 </a:t>
            </a:r>
            <a:r>
              <a:rPr lang="en-US" altLang="zh-CN" smtClean="0"/>
              <a:t>ADO.NET</a:t>
            </a:r>
            <a:r>
              <a:rPr lang="zh-CN" altLang="en-US" smtClean="0"/>
              <a:t>来操作数据库。</a:t>
            </a:r>
            <a:endParaRPr lang="en-US" altLang="zh-CN" smtClean="0"/>
          </a:p>
          <a:p>
            <a:pPr>
              <a:lnSpc>
                <a:spcPct val="120000"/>
              </a:lnSpc>
            </a:pPr>
            <a:r>
              <a:rPr lang="zh-CN" altLang="en-US" smtClean="0"/>
              <a:t>在</a:t>
            </a:r>
            <a:r>
              <a:rPr lang="en-US" altLang="zh-CN" smtClean="0"/>
              <a:t>ASP.NET</a:t>
            </a:r>
            <a:r>
              <a:rPr lang="zh-CN" altLang="en-US" smtClean="0"/>
              <a:t>中，还提供了高效的控件，这些控件同样使用了</a:t>
            </a:r>
            <a:r>
              <a:rPr lang="en-US" altLang="zh-CN" smtClean="0"/>
              <a:t>ADO.NET</a:t>
            </a:r>
            <a:r>
              <a:rPr lang="zh-CN" altLang="en-US" smtClean="0"/>
              <a:t>让开发人员能够连接、绑定数据集并进行相应的数据操作。 （</a:t>
            </a:r>
            <a:r>
              <a:rPr lang="zh-CN" altLang="en-US" smtClean="0">
                <a:solidFill>
                  <a:srgbClr val="D60093"/>
                </a:solidFill>
                <a:latin typeface="新宋体" panose="02010609030101010101" pitchFamily="49" charset="-122"/>
                <a:ea typeface="新宋体" panose="02010609030101010101" pitchFamily="49" charset="-122"/>
              </a:rPr>
              <a:t>详见</a:t>
            </a:r>
            <a:r>
              <a:rPr lang="en-US" altLang="zh-CN" smtClean="0">
                <a:solidFill>
                  <a:srgbClr val="D60093"/>
                </a:solidFill>
                <a:latin typeface="新宋体" panose="02010609030101010101" pitchFamily="49" charset="-122"/>
                <a:ea typeface="新宋体" panose="02010609030101010101" pitchFamily="49" charset="-122"/>
              </a:rPr>
              <a:t>6.3</a:t>
            </a:r>
            <a:r>
              <a:rPr lang="zh-CN" altLang="en-US" smtClean="0"/>
              <a:t>）</a:t>
            </a:r>
            <a:endParaRPr lang="en-US" altLang="zh-CN" smtClean="0"/>
          </a:p>
          <a:p>
            <a:endParaRPr 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Rot="1" noChangeArrowheads="1"/>
          </p:cNvSpPr>
          <p:nvPr>
            <p:ph type="body" idx="1"/>
          </p:nvPr>
        </p:nvSpPr>
        <p:spPr>
          <a:xfrm>
            <a:off x="2124075" y="2133600"/>
            <a:ext cx="5903913" cy="3309938"/>
          </a:xfrm>
        </p:spPr>
        <p:txBody>
          <a:bodyPr/>
          <a:lstStyle/>
          <a:p>
            <a:pPr eaLnBrk="1" hangingPunct="1"/>
            <a:r>
              <a:rPr lang="en-US" altLang="zh-CN" sz="3200" smtClean="0">
                <a:hlinkClick r:id="rId1" action="ppaction://hlinksldjump"/>
              </a:rPr>
              <a:t>ADO.NET </a:t>
            </a:r>
            <a:r>
              <a:rPr lang="zh-CN" altLang="en-US" sz="3200" smtClean="0">
                <a:hlinkClick r:id="rId1" action="ppaction://hlinksldjump"/>
              </a:rPr>
              <a:t>数据提供程序</a:t>
            </a:r>
            <a:endParaRPr lang="zh-CN" altLang="en-US" sz="3200" smtClean="0"/>
          </a:p>
          <a:p>
            <a:pPr eaLnBrk="1" hangingPunct="1"/>
            <a:r>
              <a:rPr lang="en-US" altLang="zh-CN" sz="3200" smtClean="0">
                <a:hlinkClick r:id="rId2" action="ppaction://hlinksldjump"/>
              </a:rPr>
              <a:t>ADO.NET</a:t>
            </a:r>
            <a:r>
              <a:rPr lang="zh-CN" altLang="en-US" sz="3200" smtClean="0">
                <a:hlinkClick r:id="rId2" action="ppaction://hlinksldjump"/>
              </a:rPr>
              <a:t>的组件</a:t>
            </a:r>
            <a:endParaRPr lang="zh-CN" altLang="en-US" sz="3200" smtClean="0"/>
          </a:p>
          <a:p>
            <a:pPr eaLnBrk="1" hangingPunct="1"/>
            <a:r>
              <a:rPr lang="en-US" altLang="zh-CN" sz="3200" smtClean="0">
                <a:hlinkClick r:id="rId3" action="ppaction://hlinksldjump"/>
              </a:rPr>
              <a:t>ADO.NET</a:t>
            </a:r>
            <a:r>
              <a:rPr lang="zh-CN" altLang="en-US" sz="3200" smtClean="0">
                <a:hlinkClick r:id="rId3" action="ppaction://hlinksldjump"/>
              </a:rPr>
              <a:t>的数据访问模式</a:t>
            </a:r>
            <a:endParaRPr lang="zh-CN" altLang="en-US" sz="3200" smtClean="0"/>
          </a:p>
          <a:p>
            <a:pPr eaLnBrk="1" hangingPunct="1"/>
            <a:endParaRPr lang="zh-CN" altLang="en-US" sz="3200" b="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pPr eaLnBrk="1" hangingPunct="1"/>
            <a:r>
              <a:rPr lang="en-US" altLang="zh-CN" smtClean="0"/>
              <a:t>6.1.1 ADO.NET </a:t>
            </a:r>
            <a:r>
              <a:rPr lang="zh-CN" altLang="en-US" smtClean="0"/>
              <a:t>数据提供程序</a:t>
            </a:r>
            <a:endParaRPr lang="zh-CN" altLang="en-US" smtClean="0"/>
          </a:p>
        </p:txBody>
      </p:sp>
      <p:sp>
        <p:nvSpPr>
          <p:cNvPr id="11267" name="Rectangle 3"/>
          <p:cNvSpPr>
            <a:spLocks noGrp="1" noRot="1" noChangeArrowheads="1"/>
          </p:cNvSpPr>
          <p:nvPr>
            <p:ph type="body" idx="1"/>
          </p:nvPr>
        </p:nvSpPr>
        <p:spPr>
          <a:xfrm>
            <a:off x="250825" y="1844675"/>
            <a:ext cx="8540750" cy="4392613"/>
          </a:xfrm>
        </p:spPr>
        <p:txBody>
          <a:bodyPr/>
          <a:lstStyle/>
          <a:p>
            <a:pPr eaLnBrk="1" hangingPunct="1">
              <a:lnSpc>
                <a:spcPct val="120000"/>
              </a:lnSpc>
            </a:pPr>
            <a:r>
              <a:rPr lang="en-US" altLang="zh-CN" sz="2000" smtClean="0"/>
              <a:t>ADO.NET</a:t>
            </a:r>
            <a:r>
              <a:rPr lang="zh-CN" altLang="en-US" sz="2000" smtClean="0"/>
              <a:t>是基于“数据提供程序”的概念设计的。</a:t>
            </a:r>
            <a:endParaRPr lang="zh-CN" altLang="en-US" sz="2000" smtClean="0"/>
          </a:p>
          <a:p>
            <a:pPr eaLnBrk="1" hangingPunct="1">
              <a:lnSpc>
                <a:spcPct val="120000"/>
              </a:lnSpc>
            </a:pPr>
            <a:r>
              <a:rPr lang="zh-CN" altLang="en-US" sz="2000" smtClean="0">
                <a:sym typeface="+mn-ea"/>
              </a:rPr>
              <a:t>数据提供程序是一组类型，包含了对数据库操作所需要的类。</a:t>
            </a:r>
            <a:endParaRPr lang="en-US" altLang="zh-CN" sz="2000" smtClean="0"/>
          </a:p>
          <a:p>
            <a:pPr eaLnBrk="1" hangingPunct="1">
              <a:lnSpc>
                <a:spcPct val="120000"/>
              </a:lnSpc>
            </a:pPr>
            <a:r>
              <a:rPr lang="zh-CN" altLang="en-US" sz="2000" smtClean="0">
                <a:sym typeface="+mn-ea"/>
              </a:rPr>
              <a:t>对于其支持的每种数据库，</a:t>
            </a:r>
            <a:r>
              <a:rPr lang="en-US" altLang="zh-CN" sz="2000" smtClean="0">
                <a:sym typeface="+mn-ea"/>
              </a:rPr>
              <a:t>ADO.NET</a:t>
            </a:r>
            <a:r>
              <a:rPr lang="zh-CN" altLang="en-US" sz="2000" smtClean="0">
                <a:sym typeface="+mn-ea"/>
              </a:rPr>
              <a:t>都有一个数据提供程序（</a:t>
            </a:r>
            <a:r>
              <a:rPr lang="en-US" altLang="zh-CN" sz="2000" smtClean="0">
                <a:sym typeface="+mn-ea"/>
              </a:rPr>
              <a:t>Data Provider</a:t>
            </a:r>
            <a:r>
              <a:rPr lang="zh-CN" altLang="en-US" sz="2000" smtClean="0">
                <a:sym typeface="+mn-ea"/>
              </a:rPr>
              <a:t>，也称“数据供应器”）。</a:t>
            </a:r>
            <a:endParaRPr lang="en-US" altLang="zh-CN" sz="2000" smtClean="0"/>
          </a:p>
          <a:p>
            <a:pPr eaLnBrk="1" hangingPunct="1">
              <a:lnSpc>
                <a:spcPct val="120000"/>
              </a:lnSpc>
            </a:pPr>
            <a:r>
              <a:rPr lang="zh-CN" altLang="en-US" sz="2000" smtClean="0"/>
              <a:t>数据提供程序封装了访问数据源所需的逻辑，因而实现了访问</a:t>
            </a:r>
            <a:r>
              <a:rPr lang="zh-CN" altLang="en-US" sz="2000" smtClean="0"/>
              <a:t>数据源的机制。每个数据提供程序的接口都相同，使开发者能够编写独立于底层的代码。</a:t>
            </a:r>
            <a:endParaRPr lang="en-US" altLang="zh-CN" sz="2000" smtClean="0"/>
          </a:p>
          <a:p>
            <a:pPr eaLnBrk="1" hangingPunct="1">
              <a:lnSpc>
                <a:spcPct val="120000"/>
              </a:lnSpc>
            </a:pPr>
            <a:r>
              <a:rPr lang="zh-CN" altLang="en-US" sz="2000" smtClean="0"/>
              <a:t>凡是使用</a:t>
            </a:r>
            <a:r>
              <a:rPr lang="en-US" altLang="zh-CN" sz="2000" smtClean="0"/>
              <a:t>ADO.NET</a:t>
            </a:r>
            <a:r>
              <a:rPr lang="zh-CN" altLang="en-US" sz="2000" smtClean="0"/>
              <a:t>访问数据的应用程序，通常都可依赖某种</a:t>
            </a:r>
            <a:r>
              <a:rPr lang="en-US" altLang="zh-CN" sz="2000" smtClean="0"/>
              <a:t>.NET</a:t>
            </a:r>
            <a:r>
              <a:rPr lang="zh-CN" altLang="en-US" sz="2000" smtClean="0"/>
              <a:t>框架数据提供程序（</a:t>
            </a:r>
            <a:r>
              <a:rPr lang="en-US" altLang="zh-CN" sz="2000" smtClean="0"/>
              <a:t> .NET Framework Data Providers</a:t>
            </a:r>
            <a:r>
              <a:rPr lang="zh-CN" altLang="en-US" sz="2000" smtClean="0"/>
              <a:t>）来访问数据源。</a:t>
            </a:r>
            <a:endParaRPr lang="zh-CN" altLang="en-US" sz="200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Rot="1" noChangeArrowheads="1"/>
          </p:cNvSpPr>
          <p:nvPr>
            <p:ph type="body" idx="1"/>
          </p:nvPr>
        </p:nvSpPr>
        <p:spPr>
          <a:xfrm>
            <a:off x="250825" y="981075"/>
            <a:ext cx="8540750" cy="5256213"/>
          </a:xfrm>
        </p:spPr>
        <p:txBody>
          <a:bodyPr/>
          <a:lstStyle/>
          <a:p>
            <a:pPr eaLnBrk="1" hangingPunct="1">
              <a:lnSpc>
                <a:spcPct val="120000"/>
              </a:lnSpc>
            </a:pPr>
            <a:r>
              <a:rPr lang="en-US" altLang="zh-CN" smtClean="0"/>
              <a:t>.NET</a:t>
            </a:r>
            <a:r>
              <a:rPr lang="zh-CN" altLang="en-US" smtClean="0"/>
              <a:t>框架提供了下列的数据供应器：</a:t>
            </a:r>
            <a:endParaRPr lang="zh-CN" altLang="en-US" smtClean="0"/>
          </a:p>
          <a:p>
            <a:pPr lvl="1" eaLnBrk="1" hangingPunct="1">
              <a:lnSpc>
                <a:spcPct val="120000"/>
              </a:lnSpc>
            </a:pPr>
            <a:r>
              <a:rPr lang="en-US" altLang="zh-CN" sz="2000" smtClean="0"/>
              <a:t>SQL Server NET</a:t>
            </a:r>
            <a:r>
              <a:rPr lang="zh-CN" altLang="en-US" sz="2000" smtClean="0"/>
              <a:t>框架数据供应器 ：用于访问</a:t>
            </a:r>
            <a:r>
              <a:rPr lang="en-US" altLang="zh-CN" sz="2000" smtClean="0"/>
              <a:t>Microsoft SQL Server 7.0</a:t>
            </a:r>
            <a:r>
              <a:rPr lang="zh-CN" altLang="en-US" sz="2000" smtClean="0"/>
              <a:t>或更高版本，使用</a:t>
            </a:r>
            <a:r>
              <a:rPr lang="en-US" altLang="zh-CN" sz="2000" smtClean="0">
                <a:hlinkClick r:id="rId1"/>
              </a:rPr>
              <a:t>System.Data.SqlClient</a:t>
            </a:r>
            <a:r>
              <a:rPr lang="zh-CN" altLang="en-US" sz="2000" smtClean="0"/>
              <a:t>命名空间。</a:t>
            </a:r>
            <a:endParaRPr lang="zh-CN" altLang="en-US" sz="2000" smtClean="0"/>
          </a:p>
          <a:p>
            <a:pPr lvl="1" eaLnBrk="1" hangingPunct="1">
              <a:lnSpc>
                <a:spcPct val="120000"/>
              </a:lnSpc>
            </a:pPr>
            <a:r>
              <a:rPr lang="en-US" altLang="zh-CN" sz="2000" smtClean="0"/>
              <a:t>OLE DB NET</a:t>
            </a:r>
            <a:r>
              <a:rPr lang="zh-CN" altLang="en-US" sz="2000" smtClean="0"/>
              <a:t>框架数据供应器 ：用于访问</a:t>
            </a:r>
            <a:r>
              <a:rPr lang="en-US" altLang="zh-CN" sz="2000" smtClean="0"/>
              <a:t>Access</a:t>
            </a:r>
            <a:r>
              <a:rPr lang="zh-CN" altLang="en-US" sz="2000" smtClean="0"/>
              <a:t>、</a:t>
            </a:r>
            <a:r>
              <a:rPr lang="en-US" altLang="zh-CN" sz="2000" smtClean="0"/>
              <a:t>SQL Server6.5</a:t>
            </a:r>
            <a:r>
              <a:rPr lang="zh-CN" altLang="en-US" sz="2000" smtClean="0"/>
              <a:t>或更低版本，使用</a:t>
            </a:r>
            <a:r>
              <a:rPr lang="en-US" altLang="zh-CN" sz="2000" smtClean="0">
                <a:hlinkClick r:id="rId2"/>
              </a:rPr>
              <a:t>System.Data.OleDb</a:t>
            </a:r>
            <a:r>
              <a:rPr lang="zh-CN" altLang="en-US" sz="2000" smtClean="0"/>
              <a:t>命名空间。</a:t>
            </a:r>
            <a:endParaRPr lang="zh-CN" altLang="en-US" sz="2000" smtClean="0"/>
          </a:p>
          <a:p>
            <a:pPr lvl="1" eaLnBrk="1" hangingPunct="1">
              <a:lnSpc>
                <a:spcPct val="120000"/>
              </a:lnSpc>
            </a:pPr>
            <a:r>
              <a:rPr lang="en-US" altLang="zh-CN" sz="2000" smtClean="0"/>
              <a:t>ODBC NET</a:t>
            </a:r>
            <a:r>
              <a:rPr lang="zh-CN" altLang="en-US" sz="2000" smtClean="0"/>
              <a:t>框架数据供应器 ：提供对使用</a:t>
            </a:r>
            <a:r>
              <a:rPr lang="en-US" altLang="zh-CN" sz="2000" smtClean="0"/>
              <a:t>ODBC</a:t>
            </a:r>
            <a:r>
              <a:rPr lang="zh-CN" altLang="en-US" sz="2000" smtClean="0"/>
              <a:t>公开的数据源中数据的访问，使用</a:t>
            </a:r>
            <a:r>
              <a:rPr lang="en-US" altLang="zh-CN" sz="2000" smtClean="0">
                <a:hlinkClick r:id="rId3"/>
              </a:rPr>
              <a:t>System.Data.Odbc</a:t>
            </a:r>
            <a:r>
              <a:rPr lang="zh-CN" altLang="en-US" sz="2000" smtClean="0"/>
              <a:t>命名空间。</a:t>
            </a:r>
            <a:endParaRPr lang="zh-CN" altLang="en-US" sz="2000" smtClean="0"/>
          </a:p>
          <a:p>
            <a:pPr lvl="1" eaLnBrk="1" hangingPunct="1">
              <a:lnSpc>
                <a:spcPct val="120000"/>
              </a:lnSpc>
            </a:pPr>
            <a:r>
              <a:rPr lang="en-US" altLang="zh-CN" sz="2000" smtClean="0"/>
              <a:t>Oracle NET</a:t>
            </a:r>
            <a:r>
              <a:rPr lang="zh-CN" altLang="en-US" sz="2000" smtClean="0"/>
              <a:t>框架数据供应器 ：支持</a:t>
            </a:r>
            <a:r>
              <a:rPr lang="en-US" altLang="zh-CN" sz="2000" smtClean="0"/>
              <a:t>Oracle</a:t>
            </a:r>
            <a:r>
              <a:rPr lang="zh-CN" altLang="en-US" sz="2000" smtClean="0"/>
              <a:t>客户端软件</a:t>
            </a:r>
            <a:r>
              <a:rPr lang="en-US" altLang="zh-CN" sz="2000" smtClean="0"/>
              <a:t>8.1.7</a:t>
            </a:r>
            <a:r>
              <a:rPr lang="zh-CN" altLang="en-US" sz="2000" smtClean="0"/>
              <a:t>和更高版本的访问，使用</a:t>
            </a:r>
            <a:r>
              <a:rPr lang="en-US" altLang="zh-CN" sz="2000" smtClean="0">
                <a:hlinkClick r:id="rId4"/>
              </a:rPr>
              <a:t>System.Data.OracleClient</a:t>
            </a:r>
            <a:r>
              <a:rPr lang="zh-CN" altLang="en-US" sz="2000" smtClean="0"/>
              <a:t>命名空间。</a:t>
            </a:r>
            <a:endParaRPr lang="zh-CN" altLang="en-US" sz="200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4"/>
          <p:cNvGraphicFramePr>
            <a:graphicFrameLocks noChangeAspect="1"/>
          </p:cNvGraphicFramePr>
          <p:nvPr>
            <p:ph/>
          </p:nvPr>
        </p:nvGraphicFramePr>
        <p:xfrm>
          <a:off x="0" y="1412875"/>
          <a:ext cx="8964613" cy="3765550"/>
        </p:xfrm>
        <a:graphic>
          <a:graphicData uri="http://schemas.openxmlformats.org/presentationml/2006/ole">
            <mc:AlternateContent xmlns:mc="http://schemas.openxmlformats.org/markup-compatibility/2006">
              <mc:Choice xmlns:v="urn:schemas-microsoft-com:vml" Requires="v">
                <p:oleObj spid="_x0000_s1025" name="Visio" r:id="rId1" imgW="4921885" imgH="1640840" progId="Visio.Drawing.11">
                  <p:embed/>
                </p:oleObj>
              </mc:Choice>
              <mc:Fallback>
                <p:oleObj name="Visio" r:id="rId1" imgW="4921885" imgH="1640840" progId="Visio.Drawing.11">
                  <p:embed/>
                  <p:pic>
                    <p:nvPicPr>
                      <p:cNvPr id="0" name="Object 4"/>
                      <p:cNvPicPr>
                        <a:picLocks noChangeAspect="1"/>
                      </p:cNvPicPr>
                      <p:nvPr/>
                    </p:nvPicPr>
                    <p:blipFill>
                      <a:blip r:embed="rId2"/>
                      <a:stretch>
                        <a:fillRect/>
                      </a:stretch>
                    </p:blipFill>
                    <p:spPr>
                      <a:xfrm>
                        <a:off x="0" y="1412875"/>
                        <a:ext cx="8964613" cy="376555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p:txBody>
          <a:bodyPr/>
          <a:lstStyle/>
          <a:p>
            <a:pPr eaLnBrk="1" hangingPunct="1"/>
            <a:r>
              <a:rPr lang="en-US" altLang="zh-CN" smtClean="0"/>
              <a:t>6.1.2 ADO.NET</a:t>
            </a:r>
            <a:r>
              <a:rPr lang="zh-CN" altLang="en-US" smtClean="0"/>
              <a:t>的组件</a:t>
            </a:r>
            <a:endParaRPr lang="zh-CN" altLang="en-US" smtClean="0"/>
          </a:p>
        </p:txBody>
      </p:sp>
      <p:sp>
        <p:nvSpPr>
          <p:cNvPr id="13315" name="Rectangle 3"/>
          <p:cNvSpPr>
            <a:spLocks noGrp="1" noRot="1" noChangeArrowheads="1"/>
          </p:cNvSpPr>
          <p:nvPr>
            <p:ph type="body" idx="1"/>
          </p:nvPr>
        </p:nvSpPr>
        <p:spPr>
          <a:xfrm>
            <a:off x="304800" y="1844675"/>
            <a:ext cx="8540750" cy="4679950"/>
          </a:xfrm>
        </p:spPr>
        <p:txBody>
          <a:bodyPr/>
          <a:lstStyle/>
          <a:p>
            <a:pPr eaLnBrk="1" hangingPunct="1">
              <a:lnSpc>
                <a:spcPct val="110000"/>
              </a:lnSpc>
            </a:pPr>
            <a:r>
              <a:rPr lang="en-US" altLang="zh-CN" smtClean="0"/>
              <a:t>ADO.NET 3.5</a:t>
            </a:r>
            <a:r>
              <a:rPr lang="zh-CN" altLang="en-US" smtClean="0"/>
              <a:t>用于访问和操作数据的两个主要组件是：数据供应器和</a:t>
            </a:r>
            <a:r>
              <a:rPr lang="en-US" altLang="zh-CN" smtClean="0"/>
              <a:t>DataSet</a:t>
            </a:r>
            <a:r>
              <a:rPr lang="zh-CN" altLang="en-US" smtClean="0"/>
              <a:t>。</a:t>
            </a:r>
            <a:endParaRPr lang="en-US" altLang="zh-CN" smtClean="0"/>
          </a:p>
          <a:p>
            <a:pPr eaLnBrk="1" hangingPunct="1">
              <a:lnSpc>
                <a:spcPct val="110000"/>
              </a:lnSpc>
            </a:pPr>
            <a:r>
              <a:rPr lang="zh-CN" altLang="en-US" smtClean="0"/>
              <a:t>无论哪一种数据供应器，都提供了一组相似的类，下面是任何</a:t>
            </a:r>
            <a:r>
              <a:rPr lang="en-US" altLang="zh-CN" smtClean="0"/>
              <a:t>.NET Framework</a:t>
            </a:r>
            <a:r>
              <a:rPr lang="zh-CN" altLang="en-US" smtClean="0"/>
              <a:t>数据供应器都支持的一些基础对象：</a:t>
            </a:r>
            <a:endParaRPr lang="zh-CN" altLang="en-US" smtClean="0"/>
          </a:p>
          <a:p>
            <a:pPr lvl="1" eaLnBrk="1" hangingPunct="1">
              <a:lnSpc>
                <a:spcPct val="110000"/>
              </a:lnSpc>
            </a:pPr>
            <a:r>
              <a:rPr lang="en-US" altLang="zh-CN" smtClean="0"/>
              <a:t>Connection</a:t>
            </a:r>
            <a:r>
              <a:rPr lang="zh-CN" altLang="en-US" smtClean="0"/>
              <a:t>：用于创建和释放与数据库的连接；</a:t>
            </a:r>
            <a:endParaRPr lang="zh-CN" altLang="en-US" smtClean="0"/>
          </a:p>
          <a:p>
            <a:pPr lvl="1" eaLnBrk="1" hangingPunct="1">
              <a:lnSpc>
                <a:spcPct val="110000"/>
              </a:lnSpc>
            </a:pPr>
            <a:r>
              <a:rPr lang="en-US" altLang="zh-CN" smtClean="0"/>
              <a:t>Command</a:t>
            </a:r>
            <a:r>
              <a:rPr lang="zh-CN" altLang="en-US" smtClean="0"/>
              <a:t>：用于存储和执行命令；</a:t>
            </a:r>
            <a:endParaRPr lang="zh-CN" altLang="en-US" smtClean="0"/>
          </a:p>
          <a:p>
            <a:pPr lvl="1" eaLnBrk="1" hangingPunct="1">
              <a:lnSpc>
                <a:spcPct val="110000"/>
              </a:lnSpc>
            </a:pPr>
            <a:r>
              <a:rPr lang="en-US" altLang="zh-CN" smtClean="0"/>
              <a:t>DataReader</a:t>
            </a:r>
            <a:r>
              <a:rPr lang="zh-CN" altLang="en-US" smtClean="0"/>
              <a:t>：对数据库中的数据提供直接、循序的只读访问。</a:t>
            </a:r>
            <a:endParaRPr lang="zh-CN" altLang="en-US" smtClean="0"/>
          </a:p>
          <a:p>
            <a:pPr lvl="1" eaLnBrk="1" hangingPunct="1">
              <a:lnSpc>
                <a:spcPct val="110000"/>
              </a:lnSpc>
            </a:pPr>
            <a:r>
              <a:rPr lang="en-US" altLang="zh-CN" smtClean="0"/>
              <a:t>DataAdapter</a:t>
            </a:r>
            <a:r>
              <a:rPr lang="zh-CN" altLang="en-US" smtClean="0"/>
              <a:t>：用于创建和操纵</a:t>
            </a:r>
            <a:r>
              <a:rPr lang="en-US" altLang="zh-CN" smtClean="0"/>
              <a:t>DataSet</a:t>
            </a:r>
            <a:r>
              <a:rPr lang="zh-CN" altLang="en-US" smtClean="0"/>
              <a:t>的实例。</a:t>
            </a:r>
            <a:endParaRPr lang="zh-CN" altLang="en-US" smtClean="0"/>
          </a:p>
          <a:p>
            <a:pPr lvl="2" eaLnBrk="1" hangingPunct="1"/>
            <a:endParaRPr lang="zh-CN" alt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Rot="1" noChangeArrowheads="1"/>
          </p:cNvSpPr>
          <p:nvPr>
            <p:ph type="body" idx="1"/>
          </p:nvPr>
        </p:nvSpPr>
        <p:spPr>
          <a:xfrm>
            <a:off x="304800" y="836613"/>
            <a:ext cx="8540750" cy="576262"/>
          </a:xfrm>
        </p:spPr>
        <p:txBody>
          <a:bodyPr/>
          <a:lstStyle/>
          <a:p>
            <a:pPr eaLnBrk="1" hangingPunct="1"/>
            <a:r>
              <a:rPr lang="en-US" altLang="zh-CN" smtClean="0"/>
              <a:t>ADO.NET</a:t>
            </a:r>
            <a:r>
              <a:rPr lang="zh-CN" altLang="en-US" smtClean="0"/>
              <a:t>结构图</a:t>
            </a:r>
            <a:endParaRPr lang="en-US" smtClean="0"/>
          </a:p>
        </p:txBody>
      </p:sp>
      <p:pic>
        <p:nvPicPr>
          <p:cNvPr id="14339" name="Picture 4" descr="8-2"/>
          <p:cNvPicPr>
            <a:picLocks noChangeAspect="1" noChangeArrowheads="1"/>
          </p:cNvPicPr>
          <p:nvPr/>
        </p:nvPicPr>
        <p:blipFill>
          <a:blip r:embed="rId1" cstate="print"/>
          <a:srcRect/>
          <a:stretch>
            <a:fillRect/>
          </a:stretch>
        </p:blipFill>
        <p:spPr bwMode="auto">
          <a:xfrm>
            <a:off x="381000" y="1524000"/>
            <a:ext cx="822960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p:txBody>
          <a:bodyPr/>
          <a:lstStyle/>
          <a:p>
            <a:pPr eaLnBrk="1" hangingPunct="1"/>
            <a:r>
              <a:rPr lang="en-US" altLang="zh-CN" b="0" smtClean="0"/>
              <a:t>5.1 </a:t>
            </a:r>
            <a:r>
              <a:rPr lang="zh-CN" altLang="en-US" smtClean="0"/>
              <a:t>验证操作概述</a:t>
            </a:r>
            <a:endParaRPr lang="zh-CN" altLang="en-US" smtClean="0"/>
          </a:p>
        </p:txBody>
      </p:sp>
      <p:sp>
        <p:nvSpPr>
          <p:cNvPr id="5123" name="Rectangle 3"/>
          <p:cNvSpPr>
            <a:spLocks noGrp="1" noRot="1" noChangeArrowheads="1"/>
          </p:cNvSpPr>
          <p:nvPr>
            <p:ph type="body" idx="1"/>
          </p:nvPr>
        </p:nvSpPr>
        <p:spPr>
          <a:xfrm>
            <a:off x="323850" y="1989138"/>
            <a:ext cx="8496300" cy="4319587"/>
          </a:xfrm>
        </p:spPr>
        <p:txBody>
          <a:bodyPr/>
          <a:lstStyle/>
          <a:p>
            <a:pPr eaLnBrk="1" hangingPunct="1"/>
            <a:r>
              <a:rPr lang="zh-CN" altLang="en-US" smtClean="0"/>
              <a:t>输入验证是检验</a:t>
            </a:r>
            <a:r>
              <a:rPr lang="en-US" altLang="zh-CN" smtClean="0"/>
              <a:t>Web</a:t>
            </a:r>
            <a:r>
              <a:rPr lang="zh-CN" altLang="en-US" smtClean="0"/>
              <a:t>窗体中用户的输入是否和期望的数据值、范围或格式相匹配的过程。</a:t>
            </a:r>
            <a:endParaRPr lang="zh-CN" altLang="en-US" smtClean="0"/>
          </a:p>
          <a:p>
            <a:pPr eaLnBrk="1" hangingPunct="1">
              <a:lnSpc>
                <a:spcPct val="110000"/>
              </a:lnSpc>
            </a:pPr>
            <a:r>
              <a:rPr lang="zh-CN" altLang="en-US" smtClean="0">
                <a:sym typeface="+mn-ea"/>
              </a:rPr>
              <a:t>用户输入验证的目的：</a:t>
            </a:r>
            <a:endParaRPr lang="zh-CN" altLang="en-US" smtClean="0"/>
          </a:p>
          <a:p>
            <a:pPr lvl="1" eaLnBrk="1" hangingPunct="1">
              <a:lnSpc>
                <a:spcPct val="110000"/>
              </a:lnSpc>
            </a:pPr>
            <a:r>
              <a:rPr lang="zh-CN" altLang="en-US" smtClean="0">
                <a:sym typeface="+mn-ea"/>
              </a:rPr>
              <a:t>避免非法的用户输入导致的错误结果；</a:t>
            </a:r>
            <a:endParaRPr lang="zh-CN" altLang="en-US" smtClean="0"/>
          </a:p>
          <a:p>
            <a:pPr lvl="1" eaLnBrk="1" hangingPunct="1">
              <a:lnSpc>
                <a:spcPct val="110000"/>
              </a:lnSpc>
            </a:pPr>
            <a:r>
              <a:rPr lang="zh-CN" altLang="en-US" smtClean="0">
                <a:sym typeface="+mn-ea"/>
              </a:rPr>
              <a:t>避免非法的用户输入导致服务器崩溃；</a:t>
            </a:r>
            <a:endParaRPr lang="zh-CN" altLang="en-US" smtClean="0"/>
          </a:p>
          <a:p>
            <a:pPr lvl="1" eaLnBrk="1" hangingPunct="1">
              <a:lnSpc>
                <a:spcPct val="110000"/>
              </a:lnSpc>
            </a:pPr>
            <a:r>
              <a:rPr lang="zh-CN" altLang="en-US" smtClean="0">
                <a:sym typeface="+mn-ea"/>
              </a:rPr>
              <a:t>避免欺骗或恶意代码；</a:t>
            </a:r>
            <a:endParaRPr lang="zh-CN" altLang="en-US" smtClean="0"/>
          </a:p>
          <a:p>
            <a:pPr lvl="1" eaLnBrk="1" hangingPunct="1">
              <a:lnSpc>
                <a:spcPct val="110000"/>
              </a:lnSpc>
            </a:pPr>
            <a:r>
              <a:rPr lang="zh-CN" altLang="en-US" smtClean="0">
                <a:sym typeface="+mn-ea"/>
              </a:rPr>
              <a:t>阻止 </a:t>
            </a:r>
            <a:r>
              <a:rPr lang="en-US" altLang="zh-CN" smtClean="0">
                <a:sym typeface="+mn-ea"/>
              </a:rPr>
              <a:t>Web </a:t>
            </a:r>
            <a:r>
              <a:rPr lang="zh-CN" altLang="en-US" smtClean="0">
                <a:sym typeface="+mn-ea"/>
              </a:rPr>
              <a:t>窗体进行下一步处理，直到所有的用户输入都通过验证。</a:t>
            </a:r>
            <a:endParaRPr lang="zh-CN" alt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Rot="1" noChangeArrowheads="1"/>
          </p:cNvSpPr>
          <p:nvPr>
            <p:ph type="body" sz="half" idx="1"/>
          </p:nvPr>
        </p:nvSpPr>
        <p:spPr>
          <a:xfrm>
            <a:off x="323850" y="991870"/>
            <a:ext cx="8515350" cy="1141730"/>
          </a:xfrm>
        </p:spPr>
        <p:txBody>
          <a:bodyPr/>
          <a:lstStyle/>
          <a:p>
            <a:pPr eaLnBrk="1" hangingPunct="1">
              <a:lnSpc>
                <a:spcPct val="120000"/>
              </a:lnSpc>
            </a:pPr>
            <a:r>
              <a:rPr lang="zh-CN" altLang="en-US" sz="2000" smtClean="0"/>
              <a:t>如果要在应用程序中使用</a:t>
            </a:r>
            <a:r>
              <a:rPr lang="en-US" altLang="zh-CN" sz="2000" smtClean="0"/>
              <a:t>4</a:t>
            </a:r>
            <a:r>
              <a:rPr lang="zh-CN" altLang="en-US" sz="2000" smtClean="0"/>
              <a:t>种数据供应器中的任何一种</a:t>
            </a:r>
            <a:r>
              <a:rPr lang="zh-CN" altLang="en-US" sz="2000" smtClean="0"/>
              <a:t>，必须在后台代码中引用对应的命名空间，类的名称也随之变化。</a:t>
            </a:r>
            <a:r>
              <a:rPr lang="zh-CN" altLang="en-US" smtClean="0"/>
              <a:t> </a:t>
            </a:r>
            <a:endParaRPr lang="zh-CN" altLang="en-US" smtClean="0"/>
          </a:p>
        </p:txBody>
      </p:sp>
      <p:graphicFrame>
        <p:nvGraphicFramePr>
          <p:cNvPr id="17441" name="Group 33"/>
          <p:cNvGraphicFramePr>
            <a:graphicFrameLocks noGrp="1"/>
          </p:cNvGraphicFramePr>
          <p:nvPr>
            <p:ph sz="half" idx="2"/>
            <p:custDataLst>
              <p:tags r:id="rId1"/>
            </p:custDataLst>
          </p:nvPr>
        </p:nvGraphicFramePr>
        <p:xfrm>
          <a:off x="388303" y="2198688"/>
          <a:ext cx="8450263" cy="3652839"/>
        </p:xfrm>
        <a:graphic>
          <a:graphicData uri="http://schemas.openxmlformats.org/drawingml/2006/table">
            <a:tbl>
              <a:tblPr/>
              <a:tblGrid>
                <a:gridCol w="2316163"/>
                <a:gridCol w="1643062"/>
                <a:gridCol w="4491038"/>
              </a:tblGrid>
              <a:tr h="660400">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数据访问提供程序</a:t>
                      </a:r>
                      <a:endPar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horzOverflow="overflow">
                    <a:lnL cap="flat">
                      <a:noFill/>
                    </a:lnL>
                    <a:lnR w="25400" cap="flat" cmpd="sng" algn="ctr">
                      <a:solidFill>
                        <a:srgbClr val="FFFFFF"/>
                      </a:solidFill>
                      <a:prstDash val="solid"/>
                      <a:round/>
                      <a:headEnd type="none" w="med" len="med"/>
                      <a:tailEnd type="none" w="med" len="med"/>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名称空间</a:t>
                      </a:r>
                      <a:endPar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对应的类名称</a:t>
                      </a:r>
                      <a:endPar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horzOverflow="overflow">
                    <a:lnL w="25400" cap="flat" cmpd="sng" algn="ctr">
                      <a:solidFill>
                        <a:srgbClr val="FFFFFF"/>
                      </a:solidFill>
                      <a:prstDash val="solid"/>
                      <a:round/>
                      <a:headEnd type="none" w="med" len="med"/>
                      <a:tailEnd type="none" w="med" len="med"/>
                    </a:lnL>
                    <a:lnR cap="flat">
                      <a:noFill/>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661988">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SQL Server</a:t>
                      </a:r>
                      <a:r>
                        <a:rPr kumimoji="0" lang="zh-CN"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数据提供程序</a:t>
                      </a:r>
                      <a:endParaRPr kumimoji="0" lang="zh-CN"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hlinkClick r:id="rId2"/>
                        </a:rPr>
                        <a:t>System.Data.SqlClient</a:t>
                      </a:r>
                      <a:endPar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endParaRPr>
                    </a:p>
                  </a:txBody>
                  <a:tcP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SqlConnection</a:t>
                      </a:r>
                      <a:r>
                        <a:rPr kumimoji="0" lang="zh-CN"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SqlCommand</a:t>
                      </a:r>
                      <a:r>
                        <a:rPr kumimoji="0" lang="zh-CN"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SqlDataReader</a:t>
                      </a:r>
                      <a:r>
                        <a:rPr kumimoji="0" lang="zh-CN"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SqlDataAdapter</a:t>
                      </a:r>
                      <a:endPar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777875">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OLE DB</a:t>
                      </a:r>
                      <a:r>
                        <a:rPr kumimoji="0" lang="zh-CN"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数据提供程序</a:t>
                      </a:r>
                      <a:endParaRPr kumimoji="0" lang="zh-CN"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hlinkClick r:id="rId3"/>
                        </a:rPr>
                        <a:t>System.Data.OleDb</a:t>
                      </a:r>
                      <a:endPar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endParaRPr>
                    </a:p>
                  </a:txBody>
                  <a:tcP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OledbConnection</a:t>
                      </a:r>
                      <a:r>
                        <a:rPr kumimoji="0" lang="zh-CN"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OledbCommand</a:t>
                      </a:r>
                      <a:r>
                        <a:rPr kumimoji="0" lang="zh-CN"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OledbDataReader</a:t>
                      </a:r>
                      <a:r>
                        <a:rPr kumimoji="0" lang="zh-CN"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OledbDataAdapter</a:t>
                      </a:r>
                      <a:endPar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776288">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ODBC</a:t>
                      </a:r>
                      <a:r>
                        <a:rPr kumimoji="0" lang="zh-CN"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数据提供程序</a:t>
                      </a:r>
                      <a:endParaRPr kumimoji="0" lang="zh-CN"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hlinkClick r:id="rId4"/>
                        </a:rPr>
                        <a:t>System.Data.Odbc</a:t>
                      </a:r>
                      <a:endPar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endParaRPr>
                    </a:p>
                  </a:txBody>
                  <a:tcP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OdbcConnection</a:t>
                      </a:r>
                      <a:r>
                        <a:rPr kumimoji="0" lang="zh-CN"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OdbcCommand</a:t>
                      </a:r>
                      <a:r>
                        <a:rPr kumimoji="0" lang="zh-CN"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OdbcDataReader</a:t>
                      </a:r>
                      <a:r>
                        <a:rPr kumimoji="0" lang="zh-CN"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OdbcDataAdapter</a:t>
                      </a:r>
                      <a:endPar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776288">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Oracle</a:t>
                      </a:r>
                      <a:r>
                        <a:rPr kumimoji="0" lang="zh-CN"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数据提供程序</a:t>
                      </a:r>
                      <a:endParaRPr kumimoji="0" lang="zh-CN"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CCCCCC"/>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hlinkClick r:id="rId5"/>
                        </a:rPr>
                        <a:t>System.Data.OracleClient</a:t>
                      </a:r>
                      <a:endPar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endParaRPr>
                    </a:p>
                  </a:txBody>
                  <a:tcP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CCCCCC"/>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OracleConnection</a:t>
                      </a:r>
                      <a:r>
                        <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OracleCommand</a:t>
                      </a:r>
                      <a:r>
                        <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OracleDataReader</a:t>
                      </a:r>
                      <a:r>
                        <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OracleDataAdapter</a:t>
                      </a:r>
                      <a:endParaRPr kumimoji="0" lang="en-US" altLang="zh-CN"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Arial" panose="020B0604020202020204" pitchFamily="34" charset="0"/>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cap="flat">
                      <a:noFill/>
                    </a:lnB>
                    <a:lnTlToBr>
                      <a:noFill/>
                    </a:lnTlToBr>
                    <a:lnBlToTr>
                      <a:noFill/>
                    </a:lnBlToTr>
                    <a:solidFill>
                      <a:srgbClr val="CCCCCC"/>
                    </a:solidFill>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Rot="1" noChangeArrowheads="1"/>
          </p:cNvSpPr>
          <p:nvPr>
            <p:ph type="body" sz="half" idx="1"/>
          </p:nvPr>
        </p:nvSpPr>
        <p:spPr>
          <a:xfrm>
            <a:off x="304800" y="981075"/>
            <a:ext cx="8515350" cy="5040313"/>
          </a:xfrm>
        </p:spPr>
        <p:txBody>
          <a:bodyPr/>
          <a:lstStyle/>
          <a:p>
            <a:pPr lvl="0" eaLnBrk="1" hangingPunct="1">
              <a:lnSpc>
                <a:spcPct val="120000"/>
              </a:lnSpc>
            </a:pPr>
            <a:r>
              <a:rPr lang="zh-CN" altLang="en-US" smtClean="0"/>
              <a:t>数据集</a:t>
            </a:r>
            <a:r>
              <a:rPr lang="en-US" altLang="zh-CN" smtClean="0"/>
              <a:t>DataSet</a:t>
            </a:r>
            <a:r>
              <a:rPr lang="zh-CN" altLang="en-US" smtClean="0"/>
              <a:t>位于</a:t>
            </a:r>
            <a:r>
              <a:rPr lang="en-US" altLang="zh-CN" smtClean="0"/>
              <a:t>System.Data</a:t>
            </a:r>
            <a:r>
              <a:rPr lang="zh-CN" altLang="en-US" smtClean="0"/>
              <a:t>命名空间下，用于在内存中暂存数据，可以把它看成是内存中的小型数据库。</a:t>
            </a:r>
            <a:endParaRPr lang="zh-CN" altLang="en-US" smtClean="0"/>
          </a:p>
          <a:p>
            <a:pPr lvl="1" eaLnBrk="1" hangingPunct="1">
              <a:lnSpc>
                <a:spcPct val="120000"/>
              </a:lnSpc>
            </a:pPr>
            <a:r>
              <a:rPr lang="en-US" altLang="zh-CN" smtClean="0"/>
              <a:t>DataSet</a:t>
            </a:r>
            <a:r>
              <a:rPr lang="zh-CN" altLang="en-US" smtClean="0"/>
              <a:t>包含一个或多个数据表（</a:t>
            </a:r>
            <a:r>
              <a:rPr lang="en-US" altLang="zh-CN" smtClean="0"/>
              <a:t>DataTable</a:t>
            </a:r>
            <a:r>
              <a:rPr lang="zh-CN" altLang="en-US" smtClean="0"/>
              <a:t>），表数据可来自数据库、文件或</a:t>
            </a:r>
            <a:r>
              <a:rPr lang="en-US" altLang="zh-CN" smtClean="0"/>
              <a:t>XML</a:t>
            </a:r>
            <a:r>
              <a:rPr lang="zh-CN" altLang="en-US" smtClean="0"/>
              <a:t>数据。 </a:t>
            </a:r>
            <a:endParaRPr lang="zh-CN" altLang="en-US" smtClean="0"/>
          </a:p>
          <a:p>
            <a:pPr lvl="1" eaLnBrk="1" hangingPunct="1">
              <a:lnSpc>
                <a:spcPct val="120000"/>
              </a:lnSpc>
            </a:pPr>
            <a:r>
              <a:rPr lang="en-US" altLang="zh-CN" smtClean="0"/>
              <a:t>DataSet</a:t>
            </a:r>
            <a:r>
              <a:rPr lang="zh-CN" altLang="en-US" smtClean="0"/>
              <a:t>一旦读取到数据库中的数据后，就在内存中建立数据库的副本，在此之后的所有操作都是在内存中的</a:t>
            </a:r>
            <a:r>
              <a:rPr lang="en-US" altLang="zh-CN" smtClean="0"/>
              <a:t>DataSet</a:t>
            </a:r>
            <a:r>
              <a:rPr lang="zh-CN" altLang="en-US" smtClean="0"/>
              <a:t>中完成，直到执行更新命令为止。</a:t>
            </a:r>
            <a:endParaRPr lang="zh-CN" alt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4"/>
          <p:cNvGraphicFramePr>
            <a:graphicFrameLocks noChangeAspect="1"/>
          </p:cNvGraphicFramePr>
          <p:nvPr>
            <p:ph sz="half" idx="2"/>
          </p:nvPr>
        </p:nvGraphicFramePr>
        <p:xfrm>
          <a:off x="1403350" y="1052513"/>
          <a:ext cx="6454775" cy="3529012"/>
        </p:xfrm>
        <a:graphic>
          <a:graphicData uri="http://schemas.openxmlformats.org/presentationml/2006/ole">
            <mc:AlternateContent xmlns:mc="http://schemas.openxmlformats.org/markup-compatibility/2006">
              <mc:Choice xmlns:v="urn:schemas-microsoft-com:vml" Requires="v">
                <p:oleObj spid="_x0000_s2049" name="Visio" r:id="rId1" imgW="2698115" imgH="1478915" progId="Visio.Drawing.11">
                  <p:embed/>
                </p:oleObj>
              </mc:Choice>
              <mc:Fallback>
                <p:oleObj name="Visio" r:id="rId1" imgW="2698115" imgH="1478915" progId="Visio.Drawing.11">
                  <p:embed/>
                  <p:pic>
                    <p:nvPicPr>
                      <p:cNvPr id="0" name="Object 4"/>
                      <p:cNvPicPr>
                        <a:picLocks noChangeAspect="1"/>
                      </p:cNvPicPr>
                      <p:nvPr/>
                    </p:nvPicPr>
                    <p:blipFill>
                      <a:blip r:embed="rId2"/>
                      <a:stretch>
                        <a:fillRect/>
                      </a:stretch>
                    </p:blipFill>
                    <p:spPr>
                      <a:xfrm>
                        <a:off x="1403350" y="1052513"/>
                        <a:ext cx="6454775" cy="3529012"/>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323850" y="765175"/>
            <a:ext cx="8540750" cy="1143000"/>
          </a:xfrm>
        </p:spPr>
        <p:txBody>
          <a:bodyPr/>
          <a:lstStyle/>
          <a:p>
            <a:pPr eaLnBrk="1" hangingPunct="1"/>
            <a:r>
              <a:rPr lang="en-US" altLang="zh-CN" smtClean="0"/>
              <a:t>6.1.3 ADO.NET</a:t>
            </a:r>
            <a:r>
              <a:rPr lang="zh-CN" altLang="en-US" smtClean="0"/>
              <a:t>的数据访问模式</a:t>
            </a:r>
            <a:endParaRPr lang="zh-CN" altLang="en-US" smtClean="0"/>
          </a:p>
        </p:txBody>
      </p:sp>
      <p:sp>
        <p:nvSpPr>
          <p:cNvPr id="17411" name="Rectangle 3"/>
          <p:cNvSpPr>
            <a:spLocks noGrp="1" noRot="1" noChangeArrowheads="1"/>
          </p:cNvSpPr>
          <p:nvPr>
            <p:ph type="body" idx="1"/>
          </p:nvPr>
        </p:nvSpPr>
        <p:spPr/>
        <p:txBody>
          <a:bodyPr/>
          <a:lstStyle/>
          <a:p>
            <a:pPr eaLnBrk="1" hangingPunct="1">
              <a:lnSpc>
                <a:spcPct val="120000"/>
              </a:lnSpc>
              <a:spcBef>
                <a:spcPts val="20"/>
              </a:spcBef>
              <a:spcAft>
                <a:spcPts val="0"/>
              </a:spcAft>
            </a:pPr>
            <a:r>
              <a:rPr lang="en-US" altLang="zh-CN" smtClean="0"/>
              <a:t>ADO.NET</a:t>
            </a:r>
            <a:r>
              <a:rPr lang="zh-CN" altLang="en-US" smtClean="0"/>
              <a:t>提供了两种模式的数据访问：</a:t>
            </a:r>
            <a:endParaRPr lang="zh-CN" altLang="en-US" smtClean="0"/>
          </a:p>
          <a:p>
            <a:pPr eaLnBrk="1" hangingPunct="1">
              <a:lnSpc>
                <a:spcPct val="120000"/>
              </a:lnSpc>
              <a:spcBef>
                <a:spcPts val="20"/>
              </a:spcBef>
              <a:spcAft>
                <a:spcPts val="0"/>
              </a:spcAft>
            </a:pPr>
            <a:r>
              <a:rPr lang="zh-CN" altLang="en-US" smtClean="0"/>
              <a:t>连接模式：建立与数据库的连接，在连接状态下，进行数据库的操作</a:t>
            </a:r>
            <a:r>
              <a:rPr lang="zh-CN" altLang="en-US" smtClean="0"/>
              <a:t>。使用</a:t>
            </a:r>
            <a:r>
              <a:rPr lang="en-US" altLang="zh-CN" smtClean="0"/>
              <a:t>ADO.NET</a:t>
            </a:r>
            <a:r>
              <a:rPr lang="zh-CN" altLang="en-US" smtClean="0"/>
              <a:t>中的</a:t>
            </a:r>
            <a:r>
              <a:rPr lang="en-US" altLang="zh-CN" smtClean="0"/>
              <a:t>Connection</a:t>
            </a:r>
            <a:r>
              <a:rPr lang="zh-CN" altLang="en-US" smtClean="0"/>
              <a:t>、</a:t>
            </a:r>
            <a:r>
              <a:rPr lang="en-US" altLang="zh-CN" smtClean="0"/>
              <a:t>Command</a:t>
            </a:r>
            <a:r>
              <a:rPr lang="zh-CN" altLang="en-US" smtClean="0"/>
              <a:t>和</a:t>
            </a:r>
            <a:r>
              <a:rPr lang="en-US" altLang="zh-CN" smtClean="0"/>
              <a:t>DataReader</a:t>
            </a:r>
            <a:r>
              <a:rPr lang="zh-CN" altLang="en-US" smtClean="0"/>
              <a:t>类来获取和修改数据库中的数据。</a:t>
            </a:r>
            <a:endParaRPr lang="zh-CN" altLang="en-US" smtClean="0"/>
          </a:p>
          <a:p>
            <a:pPr eaLnBrk="1" hangingPunct="1">
              <a:lnSpc>
                <a:spcPct val="120000"/>
              </a:lnSpc>
              <a:spcBef>
                <a:spcPts val="20"/>
              </a:spcBef>
              <a:spcAft>
                <a:spcPts val="0"/>
              </a:spcAft>
            </a:pPr>
            <a:r>
              <a:rPr lang="zh-CN" altLang="en-US" smtClean="0"/>
              <a:t>断开模式：提供离线编辑与处理数据的功能，在处理完成后再将数据更新回数据库</a:t>
            </a:r>
            <a:r>
              <a:rPr lang="zh-CN" altLang="en-US" smtClean="0"/>
              <a:t>。使用</a:t>
            </a:r>
            <a:r>
              <a:rPr lang="en-US" altLang="zh-CN" smtClean="0"/>
              <a:t>ADO.NET</a:t>
            </a:r>
            <a:r>
              <a:rPr lang="zh-CN" altLang="en-US" smtClean="0"/>
              <a:t>中的</a:t>
            </a:r>
            <a:r>
              <a:rPr lang="en-US" altLang="zh-CN" smtClean="0"/>
              <a:t>Connection</a:t>
            </a:r>
            <a:r>
              <a:rPr lang="zh-CN" altLang="en-US" smtClean="0"/>
              <a:t>、</a:t>
            </a:r>
            <a:r>
              <a:rPr lang="en-US" altLang="zh-CN" smtClean="0"/>
              <a:t>DataAdapter</a:t>
            </a:r>
            <a:r>
              <a:rPr lang="zh-CN" altLang="en-US" smtClean="0"/>
              <a:t>和</a:t>
            </a:r>
            <a:r>
              <a:rPr lang="en-US" altLang="zh-CN" smtClean="0"/>
              <a:t>DataSet</a:t>
            </a:r>
            <a:r>
              <a:rPr lang="zh-CN" altLang="en-US" smtClean="0"/>
              <a:t>类来获取和修改数据库中的数据。</a:t>
            </a:r>
            <a:endParaRPr lang="zh-CN" altLang="en-US" smtClean="0">
              <a:solidFill>
                <a:srgbClr val="000000"/>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4"/>
          <p:cNvGraphicFramePr>
            <a:graphicFrameLocks noChangeAspect="1"/>
          </p:cNvGraphicFramePr>
          <p:nvPr>
            <p:ph/>
          </p:nvPr>
        </p:nvGraphicFramePr>
        <p:xfrm>
          <a:off x="468313" y="1341438"/>
          <a:ext cx="8208962" cy="3838575"/>
        </p:xfrm>
        <a:graphic>
          <a:graphicData uri="http://schemas.openxmlformats.org/presentationml/2006/ole">
            <mc:AlternateContent xmlns:mc="http://schemas.openxmlformats.org/markup-compatibility/2006">
              <mc:Choice xmlns:v="urn:schemas-microsoft-com:vml" Requires="v">
                <p:oleObj spid="_x0000_s3073" name="Visio" r:id="rId1" imgW="4025265" imgH="1882775" progId="Visio.Drawing.11">
                  <p:embed/>
                </p:oleObj>
              </mc:Choice>
              <mc:Fallback>
                <p:oleObj name="Visio" r:id="rId1" imgW="4025265" imgH="1882775" progId="Visio.Drawing.11">
                  <p:embed/>
                  <p:pic>
                    <p:nvPicPr>
                      <p:cNvPr id="0" name="Object 4"/>
                      <p:cNvPicPr>
                        <a:picLocks noChangeAspect="1"/>
                      </p:cNvPicPr>
                      <p:nvPr/>
                    </p:nvPicPr>
                    <p:blipFill>
                      <a:blip r:embed="rId2"/>
                      <a:stretch>
                        <a:fillRect/>
                      </a:stretch>
                    </p:blipFill>
                    <p:spPr>
                      <a:xfrm>
                        <a:off x="468313" y="1341438"/>
                        <a:ext cx="8208962" cy="383857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body" idx="1"/>
          </p:nvPr>
        </p:nvSpPr>
        <p:spPr>
          <a:xfrm>
            <a:off x="323850" y="1052513"/>
            <a:ext cx="8496300" cy="5472112"/>
          </a:xfrm>
        </p:spPr>
        <p:txBody>
          <a:bodyPr/>
          <a:lstStyle/>
          <a:p>
            <a:pPr eaLnBrk="1" hangingPunct="1">
              <a:lnSpc>
                <a:spcPct val="120000"/>
              </a:lnSpc>
              <a:defRPr/>
            </a:pPr>
            <a:r>
              <a:rPr lang="en-US" altLang="zh-CN" dirty="0" smtClean="0"/>
              <a:t>ASP.NET</a:t>
            </a:r>
            <a:r>
              <a:rPr lang="zh-CN" altLang="en-US" dirty="0" smtClean="0"/>
              <a:t>提供了一组方便且功能强大的</a:t>
            </a:r>
            <a:r>
              <a:rPr lang="zh-CN" altLang="en-US" dirty="0" smtClean="0">
                <a:solidFill>
                  <a:schemeClr val="tx2">
                    <a:lumMod val="75000"/>
                  </a:schemeClr>
                </a:solidFill>
              </a:rPr>
              <a:t>验证控件</a:t>
            </a:r>
            <a:r>
              <a:rPr lang="zh-CN" altLang="en-US" dirty="0" smtClean="0"/>
              <a:t>，来检查服务器控件中用户的输入。</a:t>
            </a:r>
            <a:endParaRPr lang="zh-CN" altLang="en-US" dirty="0" smtClean="0"/>
          </a:p>
          <a:p>
            <a:pPr lvl="1" eaLnBrk="1" hangingPunct="1">
              <a:lnSpc>
                <a:spcPct val="120000"/>
              </a:lnSpc>
              <a:defRPr/>
            </a:pPr>
            <a:r>
              <a:rPr lang="zh-CN" altLang="en-US" dirty="0" smtClean="0"/>
              <a:t>正常情况下，用户在网页上看不到验证控件；当验证控件检查到错误时，便会将相关</a:t>
            </a:r>
            <a:r>
              <a:rPr lang="zh-CN" altLang="en-US" dirty="0" smtClean="0"/>
              <a:t>的错误信息显示出来。</a:t>
            </a:r>
            <a:endParaRPr lang="zh-CN" altLang="en-US" dirty="0" smtClean="0"/>
          </a:p>
          <a:p>
            <a:pPr lvl="1" eaLnBrk="1" hangingPunct="1">
              <a:lnSpc>
                <a:spcPct val="120000"/>
              </a:lnSpc>
              <a:defRPr/>
            </a:pPr>
            <a:r>
              <a:rPr lang="zh-CN" altLang="en-US" dirty="0" smtClean="0">
                <a:sym typeface="+mn-ea"/>
              </a:rPr>
              <a:t>验证控件既可以在客户机端进行验证，也可以在服务器端</a:t>
            </a:r>
            <a:r>
              <a:rPr lang="zh-CN" altLang="en-US" dirty="0" smtClean="0">
                <a:sym typeface="+mn-ea"/>
              </a:rPr>
              <a:t>进行验证。</a:t>
            </a:r>
            <a:endParaRPr lang="zh-CN" alt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body" idx="1"/>
          </p:nvPr>
        </p:nvSpPr>
        <p:spPr>
          <a:xfrm>
            <a:off x="323850" y="1052513"/>
            <a:ext cx="8496300" cy="5472112"/>
          </a:xfrm>
        </p:spPr>
        <p:txBody>
          <a:bodyPr/>
          <a:lstStyle/>
          <a:p>
            <a:pPr eaLnBrk="1" hangingPunct="1">
              <a:lnSpc>
                <a:spcPct val="120000"/>
              </a:lnSpc>
              <a:defRPr/>
            </a:pPr>
            <a:endParaRPr lang="en-US" altLang="zh-CN" dirty="0" smtClean="0"/>
          </a:p>
          <a:p>
            <a:pPr marL="914400" lvl="1" indent="-457200" eaLnBrk="1" hangingPunct="1">
              <a:lnSpc>
                <a:spcPct val="120000"/>
              </a:lnSpc>
              <a:buFont typeface="+mj-lt"/>
              <a:buAutoNum type="arabicParenR"/>
              <a:defRPr/>
            </a:pPr>
            <a:r>
              <a:rPr lang="zh-CN" altLang="en-US" dirty="0" smtClean="0"/>
              <a:t>客户端验证：</a:t>
            </a:r>
            <a:endParaRPr lang="en-US" altLang="zh-CN" dirty="0" smtClean="0"/>
          </a:p>
          <a:p>
            <a:pPr lvl="1" eaLnBrk="1" hangingPunct="1">
              <a:lnSpc>
                <a:spcPct val="120000"/>
              </a:lnSpc>
              <a:defRPr/>
            </a:pPr>
            <a:r>
              <a:rPr lang="zh-CN" altLang="en-US" dirty="0" smtClean="0"/>
              <a:t>当网页被发送到浏览器时，</a:t>
            </a:r>
            <a:r>
              <a:rPr lang="zh-CN" altLang="en-US" dirty="0" smtClean="0">
                <a:solidFill>
                  <a:schemeClr val="accent1">
                    <a:lumMod val="10000"/>
                  </a:schemeClr>
                </a:solidFill>
              </a:rPr>
              <a:t>验证控件会在</a:t>
            </a:r>
            <a:r>
              <a:rPr lang="en-US" altLang="zh-CN" dirty="0" smtClean="0">
                <a:solidFill>
                  <a:schemeClr val="accent1">
                    <a:lumMod val="10000"/>
                  </a:schemeClr>
                </a:solidFill>
              </a:rPr>
              <a:t>HTML </a:t>
            </a:r>
            <a:r>
              <a:rPr lang="zh-CN" altLang="en-US" dirty="0" smtClean="0">
                <a:solidFill>
                  <a:schemeClr val="accent1">
                    <a:lumMod val="10000"/>
                  </a:schemeClr>
                </a:solidFill>
              </a:rPr>
              <a:t>文件中呈现为</a:t>
            </a:r>
            <a:r>
              <a:rPr lang="en-US" altLang="zh-CN" dirty="0" smtClean="0">
                <a:solidFill>
                  <a:schemeClr val="accent1">
                    <a:lumMod val="10000"/>
                  </a:schemeClr>
                </a:solidFill>
              </a:rPr>
              <a:t>JavaScript</a:t>
            </a:r>
            <a:r>
              <a:rPr lang="zh-CN" altLang="en-US" dirty="0" smtClean="0">
                <a:solidFill>
                  <a:schemeClr val="accent1">
                    <a:lumMod val="10000"/>
                  </a:schemeClr>
                </a:solidFill>
              </a:rPr>
              <a:t>代码。</a:t>
            </a:r>
            <a:r>
              <a:rPr lang="zh-CN" altLang="en-US" dirty="0" smtClean="0"/>
              <a:t>当用户提交输入后，浏览器将运行</a:t>
            </a:r>
            <a:r>
              <a:rPr lang="en-US" altLang="zh-CN" dirty="0" smtClean="0"/>
              <a:t>JavaScript</a:t>
            </a:r>
            <a:r>
              <a:rPr lang="zh-CN" altLang="en-US" dirty="0" smtClean="0"/>
              <a:t>代码，以确定输入的有效性。若数据无效，则显示一条自定义错误消息，并撤销表单提交。</a:t>
            </a:r>
            <a:endParaRPr lang="en-US" altLang="zh-CN" dirty="0" smtClean="0"/>
          </a:p>
          <a:p>
            <a:pPr lvl="1" eaLnBrk="1" hangingPunct="1">
              <a:lnSpc>
                <a:spcPct val="120000"/>
              </a:lnSpc>
              <a:defRPr/>
            </a:pPr>
            <a:endParaRPr lang="en-US" altLang="zh-CN" dirty="0" smtClean="0"/>
          </a:p>
          <a:p>
            <a:pPr lvl="1" eaLnBrk="1" hangingPunct="1">
              <a:lnSpc>
                <a:spcPct val="120000"/>
              </a:lnSpc>
              <a:defRPr/>
            </a:pPr>
            <a:r>
              <a:rPr lang="zh-CN" altLang="en-US" dirty="0" smtClean="0"/>
              <a:t>大多数启用了</a:t>
            </a:r>
            <a:r>
              <a:rPr lang="en-US" altLang="zh-CN" dirty="0" smtClean="0"/>
              <a:t>JavaScript</a:t>
            </a:r>
            <a:r>
              <a:rPr lang="zh-CN" altLang="en-US" dirty="0" smtClean="0"/>
              <a:t>的现代</a:t>
            </a:r>
            <a:r>
              <a:rPr lang="en-US" altLang="zh-CN" dirty="0" smtClean="0"/>
              <a:t>Web</a:t>
            </a:r>
            <a:r>
              <a:rPr lang="zh-CN" altLang="en-US" dirty="0" smtClean="0"/>
              <a:t>浏览器（包括</a:t>
            </a:r>
            <a:r>
              <a:rPr lang="en-US" altLang="zh-CN" dirty="0" smtClean="0"/>
              <a:t>Internet Explorer</a:t>
            </a:r>
            <a:r>
              <a:rPr lang="zh-CN" altLang="en-US" dirty="0" smtClean="0"/>
              <a:t>、</a:t>
            </a:r>
            <a:r>
              <a:rPr lang="en-US" altLang="zh-CN" dirty="0" smtClean="0"/>
              <a:t>Firefox</a:t>
            </a:r>
            <a:r>
              <a:rPr lang="zh-CN" altLang="en-US" dirty="0" smtClean="0"/>
              <a:t>和</a:t>
            </a:r>
            <a:r>
              <a:rPr lang="en-US" altLang="zh-CN" dirty="0" smtClean="0"/>
              <a:t>Safari</a:t>
            </a:r>
            <a:r>
              <a:rPr lang="zh-CN" altLang="en-US" dirty="0" smtClean="0"/>
              <a:t>）都能进行客户端有效验证。如果浏览器是</a:t>
            </a:r>
            <a:r>
              <a:rPr lang="en-US" altLang="zh-CN" dirty="0" smtClean="0"/>
              <a:t>Microsoft Internet Explorer 4.0 </a:t>
            </a:r>
            <a:r>
              <a:rPr lang="zh-CN" altLang="en-US" dirty="0" smtClean="0"/>
              <a:t>或更高版本，则客户端验证会自动被启用。</a:t>
            </a:r>
            <a:endParaRPr lang="zh-CN" alt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body" idx="1"/>
          </p:nvPr>
        </p:nvSpPr>
        <p:spPr>
          <a:xfrm>
            <a:off x="323850" y="1052513"/>
            <a:ext cx="8496300" cy="5472112"/>
          </a:xfrm>
        </p:spPr>
        <p:txBody>
          <a:bodyPr/>
          <a:lstStyle/>
          <a:p>
            <a:pPr marL="914400" lvl="1" indent="-457200" eaLnBrk="1" hangingPunct="1">
              <a:lnSpc>
                <a:spcPct val="120000"/>
              </a:lnSpc>
              <a:buFont typeface="+mj-lt"/>
              <a:buAutoNum type="arabicParenR" startAt="2"/>
              <a:defRPr/>
            </a:pPr>
            <a:r>
              <a:rPr lang="zh-CN" altLang="en-US" dirty="0" smtClean="0"/>
              <a:t>服务端验证：</a:t>
            </a:r>
            <a:endParaRPr lang="en-US" altLang="zh-CN" dirty="0" smtClean="0"/>
          </a:p>
          <a:p>
            <a:pPr lvl="1" eaLnBrk="1" hangingPunct="1">
              <a:lnSpc>
                <a:spcPct val="120000"/>
              </a:lnSpc>
              <a:defRPr/>
            </a:pPr>
            <a:r>
              <a:rPr lang="zh-CN" altLang="en-US" dirty="0" smtClean="0"/>
              <a:t>无论是否进行客户端的验证，验证控件都会执行服务器端的验证。</a:t>
            </a:r>
            <a:endParaRPr lang="en-US" altLang="zh-CN" dirty="0" smtClean="0"/>
          </a:p>
          <a:p>
            <a:pPr lvl="1" eaLnBrk="1" hangingPunct="1">
              <a:lnSpc>
                <a:spcPct val="120000"/>
              </a:lnSpc>
              <a:defRPr/>
            </a:pPr>
            <a:r>
              <a:rPr lang="zh-CN" altLang="en-US" dirty="0" smtClean="0"/>
              <a:t>服务器端验证是唯一真正有效的验证方式，因为用户可以在浏览器中禁用</a:t>
            </a:r>
            <a:r>
              <a:rPr lang="en-US" altLang="zh-CN" dirty="0" smtClean="0"/>
              <a:t>JavaScript</a:t>
            </a:r>
            <a:r>
              <a:rPr lang="zh-CN" altLang="en-US" dirty="0" smtClean="0"/>
              <a:t>而避开客户端验证。服务器端验证可以有效地避免欺骗或恶意代码。</a:t>
            </a:r>
            <a:endParaRPr lang="en-US" altLang="zh-CN" dirty="0" smtClean="0"/>
          </a:p>
          <a:p>
            <a:pPr lvl="1" eaLnBrk="1" hangingPunct="1">
              <a:defRPr/>
            </a:pPr>
            <a:r>
              <a:rPr lang="zh-CN" altLang="en-US" dirty="0" smtClean="0">
                <a:solidFill>
                  <a:schemeClr val="accent1">
                    <a:lumMod val="10000"/>
                  </a:schemeClr>
                </a:solidFill>
              </a:rPr>
              <a:t>虽然验证控件可以测试用户输入、设置错误状态并产生错误信息，但其并不会改变网页的处理流程</a:t>
            </a:r>
            <a:r>
              <a:rPr lang="zh-CN" altLang="en-US" dirty="0" smtClean="0">
                <a:solidFill>
                  <a:srgbClr val="7030A0"/>
                </a:solidFill>
              </a:rPr>
              <a:t>。</a:t>
            </a:r>
            <a:r>
              <a:rPr lang="zh-CN" altLang="en-US" dirty="0" smtClean="0"/>
              <a:t>因此，较完善的做法是在运行某些程序前先检查控件的验证状态，以确定是否继续执行程序。</a:t>
            </a:r>
            <a:r>
              <a:rPr lang="en-US" altLang="zh-CN" dirty="0" err="1" smtClean="0"/>
              <a:t>IsValid</a:t>
            </a:r>
            <a:r>
              <a:rPr lang="zh-CN" altLang="en-US" dirty="0" smtClean="0"/>
              <a:t>属性指示验证状态。</a:t>
            </a:r>
            <a:endParaRPr lang="zh-CN" altLang="en-US" dirty="0" smtClean="0"/>
          </a:p>
        </p:txBody>
      </p:sp>
      <p:sp>
        <p:nvSpPr>
          <p:cNvPr id="3" name="线形标注 3 2"/>
          <p:cNvSpPr/>
          <p:nvPr/>
        </p:nvSpPr>
        <p:spPr>
          <a:xfrm>
            <a:off x="2268538" y="5661025"/>
            <a:ext cx="2447925" cy="792163"/>
          </a:xfrm>
          <a:prstGeom prst="borderCallout3">
            <a:avLst>
              <a:gd name="adj1" fmla="val 80877"/>
              <a:gd name="adj2" fmla="val 103714"/>
              <a:gd name="adj3" fmla="val 79171"/>
              <a:gd name="adj4" fmla="val 109904"/>
              <a:gd name="adj5" fmla="val 77469"/>
              <a:gd name="adj6" fmla="val 129181"/>
              <a:gd name="adj7" fmla="val -15046"/>
              <a:gd name="adj8" fmla="val 137849"/>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latin typeface="微软雅黑" panose="020B0503020204020204" pitchFamily="34" charset="-122"/>
                <a:ea typeface="微软雅黑" panose="020B0503020204020204" pitchFamily="34" charset="-122"/>
              </a:rPr>
              <a:t>根据其取值决定程序流程，达到验证目的</a:t>
            </a:r>
            <a:endParaRPr 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body" sz="half" idx="1"/>
          </p:nvPr>
        </p:nvSpPr>
        <p:spPr>
          <a:xfrm>
            <a:off x="323850" y="836613"/>
            <a:ext cx="8540750" cy="792162"/>
          </a:xfrm>
        </p:spPr>
        <p:txBody>
          <a:bodyPr/>
          <a:lstStyle/>
          <a:p>
            <a:pPr eaLnBrk="1" hangingPunct="1">
              <a:lnSpc>
                <a:spcPct val="110000"/>
              </a:lnSpc>
            </a:pPr>
            <a:r>
              <a:rPr lang="zh-CN" altLang="en-US" smtClean="0"/>
              <a:t>验证过程</a:t>
            </a:r>
            <a:endParaRPr lang="zh-CN" altLang="en-US" smtClean="0"/>
          </a:p>
        </p:txBody>
      </p:sp>
      <p:pic>
        <p:nvPicPr>
          <p:cNvPr id="10243" name="Picture 5" descr="6"/>
          <p:cNvPicPr>
            <a:picLocks noGrp="1" noChangeAspect="1" noChangeArrowheads="1"/>
          </p:cNvPicPr>
          <p:nvPr>
            <p:ph sz="half" idx="2"/>
          </p:nvPr>
        </p:nvPicPr>
        <p:blipFill>
          <a:blip r:embed="rId1" cstate="print"/>
          <a:srcRect/>
          <a:stretch>
            <a:fillRect/>
          </a:stretch>
        </p:blipFill>
        <p:spPr>
          <a:xfrm>
            <a:off x="2336800" y="1096645"/>
            <a:ext cx="5456238" cy="5229225"/>
          </a:xfr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body" sz="half" idx="1"/>
          </p:nvPr>
        </p:nvSpPr>
        <p:spPr>
          <a:xfrm>
            <a:off x="304800" y="981075"/>
            <a:ext cx="8540750" cy="792163"/>
          </a:xfrm>
        </p:spPr>
        <p:txBody>
          <a:bodyPr/>
          <a:lstStyle/>
          <a:p>
            <a:pPr eaLnBrk="1" hangingPunct="1">
              <a:lnSpc>
                <a:spcPct val="110000"/>
              </a:lnSpc>
            </a:pPr>
            <a:r>
              <a:rPr lang="zh-CN" altLang="en-US" smtClean="0"/>
              <a:t>客户端验证和服务器端验证的区别</a:t>
            </a:r>
            <a:endParaRPr lang="zh-CN" altLang="en-US" smtClean="0"/>
          </a:p>
        </p:txBody>
      </p:sp>
      <p:graphicFrame>
        <p:nvGraphicFramePr>
          <p:cNvPr id="53315" name="Group 67"/>
          <p:cNvGraphicFramePr>
            <a:graphicFrameLocks noGrp="1"/>
          </p:cNvGraphicFramePr>
          <p:nvPr>
            <p:ph sz="half" idx="2"/>
          </p:nvPr>
        </p:nvGraphicFramePr>
        <p:xfrm>
          <a:off x="323850" y="1989138"/>
          <a:ext cx="8540750" cy="3200400"/>
        </p:xfrm>
        <a:graphic>
          <a:graphicData uri="http://schemas.openxmlformats.org/drawingml/2006/table">
            <a:tbl>
              <a:tblPr/>
              <a:tblGrid>
                <a:gridCol w="3597275"/>
                <a:gridCol w="4943475"/>
              </a:tblGrid>
              <a:tr h="177800">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客户端验证</a:t>
                      </a:r>
                      <a:endParaRPr kumimoji="0" lang="zh-CN" altLang="en-US" sz="1800" b="0"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服务器端验证</a:t>
                      </a:r>
                      <a:endParaRPr kumimoji="0" lang="zh-CN" altLang="en-US" sz="1800" b="0"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cap="flat">
                      <a:noFill/>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200025">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依赖于客户端浏览器版本</a:t>
                      </a:r>
                      <a:endParaRPr kumimoji="0" lang="zh-CN" altLang="en-US" sz="1800" b="0"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与客户端浏览器版本无关</a:t>
                      </a:r>
                      <a:endParaRPr kumimoji="0" lang="zh-CN" altLang="en-US" sz="1800" b="0"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319088">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使用</a:t>
                      </a:r>
                      <a:r>
                        <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Javascript</a:t>
                      </a: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和</a:t>
                      </a:r>
                      <a:r>
                        <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vbscript</a:t>
                      </a: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实现</a:t>
                      </a:r>
                      <a:endParaRPr kumimoji="0" lang="zh-CN" altLang="en-US" sz="1800" b="0"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使用基于</a:t>
                      </a:r>
                      <a:r>
                        <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.NET</a:t>
                      </a: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的开发语言实现</a:t>
                      </a:r>
                      <a:endParaRPr kumimoji="0" lang="zh-CN" altLang="en-US" sz="1800" b="0"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176213">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即时信息反馈</a:t>
                      </a:r>
                      <a:endParaRPr kumimoji="0" lang="zh-CN" altLang="en-US" sz="1800" b="0"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需要服务器往返以显示错误信息</a:t>
                      </a:r>
                      <a:endParaRPr kumimoji="0" lang="zh-CN" altLang="en-US" sz="1800" b="0"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320675">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不能访问服务器资源</a:t>
                      </a:r>
                      <a:endParaRPr kumimoji="0" lang="zh-CN" altLang="en-US" sz="1800" b="0"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可与服务器上存储的数据进行比较验证，如与数据库密码进行比较</a:t>
                      </a:r>
                      <a:endParaRPr kumimoji="0" lang="zh-CN" altLang="en-US" sz="1800" b="0"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319088">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不能避免欺骗代码或恶意代码</a:t>
                      </a:r>
                      <a:endParaRPr kumimoji="0" lang="zh-CN" altLang="en-US" sz="1800" b="0"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可以避免欺骗代码和恶意代码</a:t>
                      </a:r>
                      <a:endParaRPr kumimoji="0" lang="zh-CN" altLang="en-US" sz="1800" b="0"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F2F2F2"/>
                    </a:solidFill>
                  </a:tcPr>
                </a:tc>
              </a:tr>
              <a:tr h="176213">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允许禁用客户端验证</a:t>
                      </a:r>
                      <a:endParaRPr kumimoji="0" lang="zh-CN" altLang="en-US" sz="1800" b="0"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必然执行，重复所有客户端验证</a:t>
                      </a:r>
                      <a:endParaRPr kumimoji="0" lang="zh-CN" altLang="en-US" sz="1800" b="0"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CCCCCC"/>
                    </a:solidFill>
                  </a:tcPr>
                </a:tc>
              </a:tr>
              <a:tr h="17780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安全性较低</a:t>
                      </a:r>
                      <a:endParaRPr kumimoji="0" lang="zh-CN" altLang="en-US" sz="1800" b="0"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endParaRPr>
                    </a:p>
                  </a:txBody>
                  <a:tcPr horzOverflow="overflow">
                    <a:lnL cap="flat">
                      <a:noFill/>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安全性较高</a:t>
                      </a:r>
                      <a:endParaRPr kumimoji="0" lang="zh-CN" altLang="en-US" sz="1800" b="0"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endParaRPr>
                    </a:p>
                  </a:txBody>
                  <a:tcPr horzOverflow="overflow">
                    <a:lnL w="25400" cap="flat" cmpd="sng" algn="ctr">
                      <a:solidFill>
                        <a:srgbClr val="FFFFFF"/>
                      </a:solidFill>
                      <a:prstDash val="solid"/>
                      <a:round/>
                      <a:headEnd type="none" w="med" len="med"/>
                      <a:tailEnd type="none" w="med" len="med"/>
                    </a:lnL>
                    <a:lnR cap="flat">
                      <a:noFill/>
                    </a:lnR>
                    <a:lnT w="25400" cap="flat" cmpd="sng" algn="ctr">
                      <a:solidFill>
                        <a:srgbClr val="FFFFFF"/>
                      </a:solidFill>
                      <a:prstDash val="solid"/>
                      <a:round/>
                      <a:headEnd type="none" w="med" len="med"/>
                      <a:tailEnd type="none" w="med" len="med"/>
                    </a:lnT>
                    <a:lnB cap="flat">
                      <a:noFill/>
                    </a:lnB>
                    <a:lnTlToBr>
                      <a:noFill/>
                    </a:lnTlToBr>
                    <a:lnBlToTr>
                      <a:noFill/>
                    </a:lnBlToTr>
                    <a:solidFill>
                      <a:srgbClr val="F2F2F2"/>
                    </a:solidFill>
                  </a:tcPr>
                </a:tc>
              </a:tr>
            </a:tbl>
          </a:graphicData>
        </a:graphic>
      </p:graphicFrame>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TABLE_BEAUTIFY" val="smartTable{f5575d1b-24b1-4bb9-a04b-8bc4af364997}"/>
</p:tagLst>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CDESIGNK</Template>
  <TotalTime>0</TotalTime>
  <Words>7738</Words>
  <Application>WPS 演示</Application>
  <PresentationFormat>全屏显示(4:3)</PresentationFormat>
  <Paragraphs>424</Paragraphs>
  <Slides>44</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44</vt:i4>
      </vt:variant>
    </vt:vector>
  </HeadingPairs>
  <TitlesOfParts>
    <vt:vector size="59" baseType="lpstr">
      <vt:lpstr>Arial</vt:lpstr>
      <vt:lpstr>宋体</vt:lpstr>
      <vt:lpstr>Wingdings</vt:lpstr>
      <vt:lpstr>微软雅黑</vt:lpstr>
      <vt:lpstr>Arial Narrow</vt:lpstr>
      <vt:lpstr>Arial Unicode MS</vt:lpstr>
      <vt:lpstr>Calibri</vt:lpstr>
      <vt:lpstr>Times New Roman</vt:lpstr>
      <vt:lpstr>黑体</vt:lpstr>
      <vt:lpstr>华文细黑</vt:lpstr>
      <vt:lpstr>新宋体</vt:lpstr>
      <vt:lpstr>古瓶荷花</vt:lpstr>
      <vt:lpstr>Visio.Drawing.11</vt:lpstr>
      <vt:lpstr>Visio.Drawing.11</vt:lpstr>
      <vt:lpstr>Visio.Drawing.11</vt:lpstr>
      <vt:lpstr>Web编程技术</vt:lpstr>
      <vt:lpstr>主要内容</vt:lpstr>
      <vt:lpstr>验证控件</vt:lpstr>
      <vt:lpstr>5.1 验证操作概述</vt:lpstr>
      <vt:lpstr>PowerPoint 演示文稿</vt:lpstr>
      <vt:lpstr>PowerPoint 演示文稿</vt:lpstr>
      <vt:lpstr>PowerPoint 演示文稿</vt:lpstr>
      <vt:lpstr>PowerPoint 演示文稿</vt:lpstr>
      <vt:lpstr>PowerPoint 演示文稿</vt:lpstr>
      <vt:lpstr>5.2  ASP.NET验证控件类型</vt:lpstr>
      <vt:lpstr>PowerPoint 演示文稿</vt:lpstr>
      <vt:lpstr>PowerPoint 演示文稿</vt:lpstr>
      <vt:lpstr>5.3  ASP.NET验证控件的使用</vt:lpstr>
      <vt:lpstr>5.3.1 RequiredFieldValidator控件</vt:lpstr>
      <vt:lpstr>PowerPoint 演示文稿</vt:lpstr>
      <vt:lpstr>5.3.2 CompareValidator控件</vt:lpstr>
      <vt:lpstr>PowerPoint 演示文稿</vt:lpstr>
      <vt:lpstr>5.3.3 RangeValidator控件</vt:lpstr>
      <vt:lpstr>5.3.4 RegularExpressionValidator控件</vt:lpstr>
      <vt:lpstr>正则表达式字符含意 </vt:lpstr>
      <vt:lpstr>PowerPoint 演示文稿</vt:lpstr>
      <vt:lpstr>5.3.5  CustomValidator控件</vt:lpstr>
      <vt:lpstr>PowerPoint 演示文稿</vt:lpstr>
      <vt:lpstr>PowerPoint 演示文稿</vt:lpstr>
      <vt:lpstr>PowerPoint 演示文稿</vt:lpstr>
      <vt:lpstr>5.3.6 ValidationSummary控件</vt:lpstr>
      <vt:lpstr>5.3.7  禁用验证</vt:lpstr>
      <vt:lpstr>PowerPoint 演示文稿</vt:lpstr>
      <vt:lpstr>PowerPoint 演示文稿</vt:lpstr>
      <vt:lpstr>PowerPoint 演示文稿</vt:lpstr>
      <vt:lpstr>PowerPoint 演示文稿</vt:lpstr>
      <vt:lpstr>6.1 ADO.NET基础</vt:lpstr>
      <vt:lpstr>PowerPoint 演示文稿</vt:lpstr>
      <vt:lpstr>PowerPoint 演示文稿</vt:lpstr>
      <vt:lpstr>6.1.1 ADO.NET 数据提供程序</vt:lpstr>
      <vt:lpstr>PowerPoint 演示文稿</vt:lpstr>
      <vt:lpstr>PowerPoint 演示文稿</vt:lpstr>
      <vt:lpstr>6.1.2 ADO.NET的组件</vt:lpstr>
      <vt:lpstr>PowerPoint 演示文稿</vt:lpstr>
      <vt:lpstr>PowerPoint 演示文稿</vt:lpstr>
      <vt:lpstr>PowerPoint 演示文稿</vt:lpstr>
      <vt:lpstr>PowerPoint 演示文稿</vt:lpstr>
      <vt:lpstr>6.1.3 ADO.NET的数据访问模式</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页面外观设计与布局</dc:title>
  <dc:creator>微软系统</dc:creator>
  <cp:lastModifiedBy>huang</cp:lastModifiedBy>
  <cp:revision>262</cp:revision>
  <dcterms:created xsi:type="dcterms:W3CDTF">2011-12-29T08:10:00Z</dcterms:created>
  <dcterms:modified xsi:type="dcterms:W3CDTF">2021-03-31T08:19:29Z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C9645A8A314649689D85ECC8B923CC28</vt:lpwstr>
  </property>
</Properties>
</file>