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5" r:id="rId3"/>
    <p:sldId id="355" r:id="rId4"/>
    <p:sldId id="257" r:id="rId5"/>
    <p:sldId id="401" r:id="rId6"/>
    <p:sldId id="402" r:id="rId7"/>
    <p:sldId id="398" r:id="rId8"/>
    <p:sldId id="400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1" r:id="rId67"/>
    <p:sldId id="462" r:id="rId68"/>
    <p:sldId id="463" r:id="rId69"/>
    <p:sldId id="464" r:id="rId70"/>
    <p:sldId id="465" r:id="rId71"/>
    <p:sldId id="466" r:id="rId72"/>
    <p:sldId id="467" r:id="rId73"/>
    <p:sldId id="468" r:id="rId74"/>
    <p:sldId id="469" r:id="rId75"/>
    <p:sldId id="470" r:id="rId76"/>
    <p:sldId id="471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7F5"/>
    <a:srgbClr val="D01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A7A9-1919-464D-B035-209D262529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9FC96-04EF-49F1-9403-2A29119A2A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BB116-1C20-4651-8078-998F114DD3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4EC47-8B4F-49CB-A526-3167CACB53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0869D-3D3E-44A1-8C49-AC86D044A5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0D73-8221-42D0-9D3B-E9D3ABCA94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1C4A9-05FE-452D-A60A-555FDB1253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31411-0E25-49D2-AA3A-EA06EAAA57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DB81-2773-4C7C-BC7A-55C5DAF2C6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73761-BF43-4734-A4D2-6A7CC14778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09273-4167-40BF-B10C-F5CC585C19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F0CD5-80C1-411E-BD50-00B97C8189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D7EDF-0C40-4277-BBE2-1675E1B49E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7FDA8-1296-4BA7-B1AB-7A0FB8E6D3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10D5DA51-EC07-41AF-8FC7-2F3DC9321B5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9.xml"/><Relationship Id="rId1" Type="http://schemas.openxmlformats.org/officeDocument/2006/relationships/slide" Target="slide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3924300" y="1811655"/>
            <a:ext cx="4648200" cy="1981200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Web</a:t>
            </a:r>
            <a:r>
              <a:rPr lang="zh-CN" altLang="en-US" b="1" dirty="0">
                <a:sym typeface="+mn-ea"/>
              </a:rPr>
              <a:t>编程技术</a:t>
            </a:r>
            <a:endParaRPr lang="en-US" smtClean="0"/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3924300" y="3636645"/>
            <a:ext cx="4572000" cy="2096135"/>
          </a:xfrm>
        </p:spPr>
        <p:txBody>
          <a:bodyPr vert="horz" wrap="square" lIns="91440" tIns="45720" rIns="91440" bIns="45720" anchor="t"/>
          <a:p>
            <a:pPr eaLnBrk="1" hangingPunct="1">
              <a:buSzPct val="70000"/>
            </a:pPr>
            <a:r>
              <a:rPr lang="zh-CN" altLang="en-US" sz="360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sz="3600" dirty="0">
                <a:latin typeface="+mn-lt"/>
                <a:ea typeface="+mn-ea"/>
                <a:cs typeface="+mn-cs"/>
              </a:rPr>
              <a:t>6</a:t>
            </a:r>
            <a:r>
              <a:rPr lang="zh-CN" altLang="en-US" sz="3600" dirty="0">
                <a:latin typeface="+mn-lt"/>
                <a:ea typeface="+mn-ea"/>
                <a:cs typeface="+mn-cs"/>
              </a:rPr>
              <a:t>讲</a:t>
            </a:r>
            <a:endParaRPr lang="zh-CN" altLang="en-US" sz="3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5451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err="1" smtClean="0">
                <a:solidFill>
                  <a:schemeClr val="accent5">
                    <a:lumMod val="10000"/>
                  </a:schemeClr>
                </a:solidFill>
              </a:rPr>
              <a:t>ConnectionString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属性：</a:t>
            </a:r>
            <a:endParaRPr lang="en-US" altLang="zh-CN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000" b="0" dirty="0" err="1" smtClean="0"/>
              <a:t>SqlConnection</a:t>
            </a:r>
            <a:r>
              <a:rPr lang="zh-CN" altLang="en-US" sz="2000" b="0" dirty="0" smtClean="0"/>
              <a:t>对象的最主要必选属性，用于设置数据库连接参数（又称“连接字符串”）；</a:t>
            </a:r>
            <a:endParaRPr lang="en-US" altLang="zh-CN" sz="2000" b="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dirty="0" smtClean="0"/>
              <a:t>该属性通常包含多个参数，因不同数据库（数据提供程序）而异；</a:t>
            </a:r>
            <a:r>
              <a:rPr lang="zh-CN" altLang="en-US" sz="2000" dirty="0" smtClean="0"/>
              <a:t>各</a:t>
            </a:r>
            <a:r>
              <a:rPr lang="zh-CN" altLang="en-US" sz="2000" b="0" dirty="0" smtClean="0"/>
              <a:t>参数间用“</a:t>
            </a:r>
            <a:r>
              <a:rPr lang="en-US" altLang="zh-CN" sz="2000" b="0" dirty="0" smtClean="0"/>
              <a:t>;”</a:t>
            </a:r>
            <a:r>
              <a:rPr lang="zh-CN" altLang="en-US" sz="2000" b="0" dirty="0" smtClean="0"/>
              <a:t>分隔。</a:t>
            </a:r>
            <a:endParaRPr lang="en-US" altLang="zh-CN" sz="2000" b="0" dirty="0" smtClean="0"/>
          </a:p>
          <a:p>
            <a:pPr marL="8572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① 使用</a:t>
            </a:r>
            <a:r>
              <a:rPr lang="en-US" altLang="zh-CN" sz="2000" b="0" dirty="0" smtClean="0">
                <a:solidFill>
                  <a:schemeClr val="accent1">
                    <a:lumMod val="25000"/>
                  </a:schemeClr>
                </a:solidFill>
              </a:rPr>
              <a:t>OLE DB</a:t>
            </a:r>
            <a:r>
              <a:rPr lang="zh-CN" altLang="en-US" sz="2000" b="0" dirty="0" smtClean="0">
                <a:solidFill>
                  <a:schemeClr val="accent1">
                    <a:lumMod val="25000"/>
                  </a:schemeClr>
                </a:solidFill>
              </a:rPr>
              <a:t>数据提供程序，该属性通常包括如下参数：</a:t>
            </a:r>
            <a:endParaRPr lang="en-US" altLang="zh-CN" b="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3333CC"/>
                </a:solidFill>
              </a:rPr>
              <a:t>Provider</a:t>
            </a:r>
            <a:r>
              <a:rPr lang="zh-CN" altLang="en-US" dirty="0" smtClean="0">
                <a:solidFill>
                  <a:srgbClr val="000000"/>
                </a:solidFill>
              </a:rPr>
              <a:t>：用于设置数据源的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</a:rPr>
              <a:t>OLE DB</a:t>
            </a:r>
            <a:r>
              <a:rPr lang="zh-CN" altLang="en-US" dirty="0" smtClean="0">
                <a:solidFill>
                  <a:srgbClr val="000000"/>
                </a:solidFill>
              </a:rPr>
              <a:t>数据驱动程序。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3333CC"/>
                </a:solidFill>
              </a:rPr>
              <a:t>Data Source</a:t>
            </a:r>
            <a:r>
              <a:rPr lang="zh-CN" altLang="en-US" dirty="0" smtClean="0">
                <a:solidFill>
                  <a:srgbClr val="000000"/>
                </a:solidFill>
              </a:rPr>
              <a:t>：设置数据源的实际路径。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3333CC"/>
                </a:solidFill>
              </a:rPr>
              <a:t>Password</a:t>
            </a:r>
            <a:r>
              <a:rPr lang="zh-CN" altLang="en-US" dirty="0" smtClean="0">
                <a:solidFill>
                  <a:srgbClr val="000000"/>
                </a:solidFill>
              </a:rPr>
              <a:t>：设置登录数据库所使用的密码。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3333CC"/>
                </a:solidFill>
              </a:rPr>
              <a:t>User ID</a:t>
            </a:r>
            <a:r>
              <a:rPr lang="zh-CN" altLang="en-US" dirty="0" smtClean="0">
                <a:solidFill>
                  <a:srgbClr val="000000"/>
                </a:solidFill>
              </a:rPr>
              <a:t>：设置登录数据库时所使用的帐号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例如，连接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Access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数据库的的连接参数为：</a:t>
            </a:r>
            <a:endParaRPr lang="zh-CN" altLang="en-US" sz="200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>
                <a:solidFill>
                  <a:srgbClr val="000000"/>
                </a:solidFill>
              </a:rPr>
              <a:t>Provider=Microsoft.Jet.OLEDB.4.0;Data Source=D:\\abc.mdb</a:t>
            </a:r>
            <a:endParaRPr lang="en-US" altLang="zh-CN" sz="2000" b="0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98525"/>
            <a:ext cx="8540750" cy="5267325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② </a:t>
            </a:r>
            <a:r>
              <a:rPr lang="zh-CN" altLang="en-US" sz="2000" b="0" dirty="0" smtClean="0">
                <a:solidFill>
                  <a:schemeClr val="accent1">
                    <a:lumMod val="25000"/>
                  </a:schemeClr>
                </a:solidFill>
              </a:rPr>
              <a:t>对于</a:t>
            </a:r>
            <a:r>
              <a:rPr lang="en-US" altLang="zh-CN" sz="2000" b="0" dirty="0" smtClean="0">
                <a:solidFill>
                  <a:schemeClr val="accent1">
                    <a:lumMod val="25000"/>
                  </a:schemeClr>
                </a:solidFill>
              </a:rPr>
              <a:t>SQL Server</a:t>
            </a:r>
            <a:r>
              <a:rPr lang="zh-CN" altLang="en-US" sz="2000" b="0" dirty="0" smtClean="0">
                <a:solidFill>
                  <a:schemeClr val="accent1">
                    <a:lumMod val="25000"/>
                  </a:schemeClr>
                </a:solidFill>
              </a:rPr>
              <a:t>数据提供程序（访问</a:t>
            </a:r>
            <a:r>
              <a:rPr lang="en-US" altLang="zh-CN" sz="2000" b="0" dirty="0" smtClean="0">
                <a:solidFill>
                  <a:schemeClr val="accent1">
                    <a:lumMod val="25000"/>
                  </a:schemeClr>
                </a:solidFill>
              </a:rPr>
              <a:t>SQL Server7.0</a:t>
            </a:r>
            <a:r>
              <a:rPr lang="zh-CN" altLang="en-US" sz="2000" b="0" dirty="0" smtClean="0">
                <a:solidFill>
                  <a:schemeClr val="accent1">
                    <a:lumMod val="25000"/>
                  </a:schemeClr>
                </a:solidFill>
              </a:rPr>
              <a:t>或更高版本的</a:t>
            </a:r>
            <a:r>
              <a:rPr lang="en-US" altLang="zh-CN" sz="2000" b="0" dirty="0" smtClean="0">
                <a:solidFill>
                  <a:schemeClr val="accent1">
                    <a:lumMod val="25000"/>
                  </a:schemeClr>
                </a:solidFill>
              </a:rPr>
              <a:t>SQL</a:t>
            </a:r>
            <a:r>
              <a:rPr lang="zh-CN" altLang="en-US" sz="2000" b="0" dirty="0" smtClean="0">
                <a:solidFill>
                  <a:schemeClr val="accent1">
                    <a:lumMod val="25000"/>
                  </a:schemeClr>
                </a:solidFill>
              </a:rPr>
              <a:t>数据库），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ConnectionString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属性包含的主要参数有</a:t>
            </a:r>
            <a:r>
              <a:rPr lang="zh-CN" altLang="en-US" sz="2000" b="0" dirty="0" smtClean="0">
                <a:solidFill>
                  <a:schemeClr val="accent1">
                    <a:lumMod val="25000"/>
                  </a:schemeClr>
                </a:solidFill>
              </a:rPr>
              <a:t>：</a:t>
            </a:r>
            <a:endParaRPr lang="zh-CN" altLang="en-US" b="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2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/>
              <a:t>Data Source</a:t>
            </a:r>
            <a:r>
              <a:rPr lang="zh-CN" altLang="en-US" dirty="0" smtClean="0">
                <a:latin typeface="宋体" panose="02010600030101010101" pitchFamily="2" charset="-122"/>
              </a:rPr>
              <a:t>或 </a:t>
            </a:r>
            <a:r>
              <a:rPr lang="en-US" altLang="zh-CN" dirty="0" smtClean="0"/>
              <a:t>Server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：设置需连接的数据库服务器名称。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/>
              <a:t>Initial Catalog</a:t>
            </a:r>
            <a:r>
              <a:rPr lang="zh-CN" altLang="en-US" dirty="0" smtClean="0">
                <a:latin typeface="宋体" panose="02010600030101010101" pitchFamily="2" charset="-122"/>
              </a:rPr>
              <a:t>或</a:t>
            </a:r>
            <a:r>
              <a:rPr lang="en-US" altLang="zh-CN" dirty="0" smtClean="0">
                <a:latin typeface="宋体" panose="02010600030101010101" pitchFamily="2" charset="-122"/>
              </a:rPr>
              <a:t>D</a:t>
            </a:r>
            <a:r>
              <a:rPr lang="en-US" altLang="zh-CN" dirty="0" smtClean="0"/>
              <a:t>atabase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：设置连接的数据库名称。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  <a:defRPr/>
            </a:pPr>
            <a:r>
              <a:rPr lang="en-US" altLang="zh-CN" dirty="0" err="1" smtClean="0"/>
              <a:t>AttachDBFilename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：数据库的路径和文件名。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/>
              <a:t>User ID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Uid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：登录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SQL Server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数据库的账户。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/>
              <a:t>Password </a:t>
            </a:r>
            <a:r>
              <a:rPr lang="zh-CN" altLang="en-US" dirty="0" smtClean="0">
                <a:latin typeface="宋体" panose="02010600030101010101" pitchFamily="2" charset="-122"/>
              </a:rPr>
              <a:t>或 </a:t>
            </a:r>
            <a:r>
              <a:rPr lang="en-US" altLang="zh-CN" dirty="0" err="1" smtClean="0"/>
              <a:t>pwd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：登录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SQL Server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数据库的密码。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/>
              <a:t>Integrated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：是否使用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集成身份验证，值有三种：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false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SSPI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宋体" panose="02010600030101010101" pitchFamily="2" charset="-122"/>
              </a:rPr>
              <a:t>SSPI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宋体" panose="02010600030101010101" pitchFamily="2" charset="-122"/>
              </a:rPr>
              <a:t>表示使用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宋体" panose="02010600030101010101" pitchFamily="2" charset="-122"/>
              </a:rPr>
              <a:t>集成身份验证。</a:t>
            </a:r>
            <a:endParaRPr lang="zh-CN" altLang="en-US" dirty="0" smtClean="0">
              <a:solidFill>
                <a:schemeClr val="accent1">
                  <a:lumMod val="25000"/>
                </a:schemeClr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/>
              <a:t>Connection Timeout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：设置</a:t>
            </a:r>
            <a:r>
              <a:rPr lang="en-US" altLang="zh-CN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SqlConnection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对象连接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数据库服务器的超时时间，单位为秒，若在所设置的时间内无法连接数据库，则返回失败信息。默认为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15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秒。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08355"/>
            <a:ext cx="8540750" cy="550037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连接数据库时，有两种验证模式：</a:t>
            </a:r>
            <a:endParaRPr lang="zh-CN" altLang="en-US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混合验证模式：</a:t>
            </a:r>
            <a:r>
              <a:rPr lang="zh-CN" altLang="en-US" sz="2000" dirty="0" smtClean="0"/>
              <a:t>必须在连接字符串中以明文形式保存用户名和密码，因此安全性较差。</a:t>
            </a:r>
            <a:endParaRPr lang="zh-CN" altLang="en-US" sz="2000" dirty="0" smtClean="0"/>
          </a:p>
          <a:p>
            <a:pPr lvl="3" eaLnBrk="1" hangingPunct="1">
              <a:lnSpc>
                <a:spcPct val="120000"/>
              </a:lnSpc>
              <a:defRPr/>
            </a:pPr>
            <a:r>
              <a:rPr lang="zh-CN" altLang="en-US" sz="1800" b="1" dirty="0" smtClean="0"/>
              <a:t>使用混合验证模式连接</a:t>
            </a:r>
            <a:r>
              <a:rPr lang="en-US" altLang="zh-CN" sz="1800" b="1" dirty="0" smtClean="0"/>
              <a:t>SQL Server 2005 </a:t>
            </a:r>
            <a:r>
              <a:rPr lang="zh-CN" altLang="en-US" sz="1800" b="1" dirty="0" smtClean="0"/>
              <a:t>数据库的连接参数示例：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4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Data Source =</a:t>
            </a:r>
            <a:r>
              <a:rPr lang="en-US" altLang="zh-CN" dirty="0" err="1" smtClean="0">
                <a:solidFill>
                  <a:srgbClr val="000000"/>
                </a:solidFill>
              </a:rPr>
              <a:t>localhost</a:t>
            </a:r>
            <a:r>
              <a:rPr lang="en-US" altLang="zh-CN" dirty="0" smtClean="0">
                <a:solidFill>
                  <a:srgbClr val="000000"/>
                </a:solidFill>
              </a:rPr>
              <a:t>; Initial Catalog=</a:t>
            </a:r>
            <a:r>
              <a:rPr lang="en-US" altLang="zh-CN" dirty="0" err="1" smtClean="0">
                <a:solidFill>
                  <a:srgbClr val="000000"/>
                </a:solidFill>
              </a:rPr>
              <a:t>northwind</a:t>
            </a:r>
            <a:r>
              <a:rPr lang="en-US" altLang="zh-CN" dirty="0" smtClean="0">
                <a:solidFill>
                  <a:srgbClr val="000000"/>
                </a:solidFill>
              </a:rPr>
              <a:t>;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4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User Id=</a:t>
            </a:r>
            <a:r>
              <a:rPr lang="en-US" altLang="zh-CN" dirty="0" err="1" smtClean="0">
                <a:solidFill>
                  <a:srgbClr val="000000"/>
                </a:solidFill>
              </a:rPr>
              <a:t>sa;pwd</a:t>
            </a:r>
            <a:r>
              <a:rPr lang="en-US" altLang="zh-CN" dirty="0" smtClean="0">
                <a:solidFill>
                  <a:srgbClr val="000000"/>
                </a:solidFill>
              </a:rPr>
              <a:t>=123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 其中，</a:t>
            </a:r>
            <a:r>
              <a:rPr lang="en-US" altLang="zh-CN" dirty="0" smtClean="0"/>
              <a:t>Data Source =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表示连接本机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数据库的默认服务器</a:t>
            </a:r>
            <a:endParaRPr lang="en-US" altLang="zh-CN" dirty="0" smtClean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Windows</a:t>
            </a:r>
            <a:r>
              <a:rPr lang="zh-CN" altLang="en-US" sz="2000" dirty="0" smtClean="0">
                <a:solidFill>
                  <a:srgbClr val="000000"/>
                </a:solidFill>
              </a:rPr>
              <a:t>集成验证模式：</a:t>
            </a:r>
            <a:r>
              <a:rPr lang="zh-CN" altLang="en-US" sz="2000" dirty="0" smtClean="0"/>
              <a:t>不发送用户名和密码；仅发送用户通过身份验证的信息。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从安全角度考虑，建议使用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集成验证模式。      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SQL Server 2005 </a:t>
            </a:r>
            <a:r>
              <a:rPr lang="zh-CN" altLang="en-US" dirty="0" smtClean="0"/>
              <a:t>数据库的连接参数示例：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Data Source =</a:t>
            </a:r>
            <a:r>
              <a:rPr lang="en-US" altLang="zh-CN" dirty="0" err="1" smtClean="0">
                <a:solidFill>
                  <a:srgbClr val="000000"/>
                </a:solidFill>
              </a:rPr>
              <a:t>localhost</a:t>
            </a:r>
            <a:r>
              <a:rPr lang="en-US" altLang="zh-CN" dirty="0" smtClean="0">
                <a:solidFill>
                  <a:srgbClr val="000000"/>
                </a:solidFill>
              </a:rPr>
              <a:t>; Initial Catalog=</a:t>
            </a:r>
            <a:r>
              <a:rPr lang="en-US" altLang="zh-CN" dirty="0" err="1" smtClean="0">
                <a:solidFill>
                  <a:srgbClr val="000000"/>
                </a:solidFill>
              </a:rPr>
              <a:t>northwind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Integrated Security=true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48863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dirty="0" smtClean="0"/>
              <a:t>在本课程的示例中，数据库均放在网站的</a:t>
            </a:r>
            <a:r>
              <a:rPr lang="en-US" altLang="zh-CN" sz="2000" dirty="0" err="1" smtClean="0"/>
              <a:t>App_Data</a:t>
            </a:r>
            <a:r>
              <a:rPr lang="zh-CN" altLang="en-US" sz="2000" dirty="0" smtClean="0"/>
              <a:t>目录下。故之前所创建的</a:t>
            </a:r>
            <a:r>
              <a:rPr lang="en-US" altLang="zh-CN" sz="2000" dirty="0" smtClean="0"/>
              <a:t>Student</a:t>
            </a:r>
            <a:r>
              <a:rPr lang="zh-CN" altLang="en-US" sz="2000" dirty="0" smtClean="0"/>
              <a:t>数据库的连接参数应设置为：</a:t>
            </a:r>
            <a:endParaRPr lang="zh-CN" altLang="en-US" b="0" dirty="0" smtClean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Data Source=.\SQLEXPRESS; </a:t>
            </a:r>
            <a:r>
              <a:rPr lang="en-US" altLang="zh-CN" dirty="0" err="1" smtClean="0">
                <a:solidFill>
                  <a:srgbClr val="000000"/>
                </a:solidFill>
              </a:rPr>
              <a:t>AttachDbFilename</a:t>
            </a:r>
            <a:r>
              <a:rPr lang="en-US" altLang="zh-CN" dirty="0" smtClean="0">
                <a:solidFill>
                  <a:srgbClr val="000000"/>
                </a:solidFill>
              </a:rPr>
              <a:t>=|</a:t>
            </a:r>
            <a:r>
              <a:rPr lang="en-US" altLang="zh-CN" dirty="0" err="1" smtClean="0">
                <a:solidFill>
                  <a:srgbClr val="000000"/>
                </a:solidFill>
              </a:rPr>
              <a:t>DataDirectory</a:t>
            </a:r>
            <a:r>
              <a:rPr lang="en-US" altLang="zh-CN" dirty="0" smtClean="0">
                <a:solidFill>
                  <a:srgbClr val="000000"/>
                </a:solidFill>
              </a:rPr>
              <a:t>|\Student.mdf;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Integrated Security=</a:t>
            </a:r>
            <a:r>
              <a:rPr lang="en-US" altLang="zh-CN" dirty="0" err="1" smtClean="0">
                <a:solidFill>
                  <a:srgbClr val="000000"/>
                </a:solidFill>
              </a:rPr>
              <a:t>True;User</a:t>
            </a:r>
            <a:r>
              <a:rPr lang="en-US" altLang="zh-CN" dirty="0" smtClean="0">
                <a:solidFill>
                  <a:srgbClr val="000000"/>
                </a:solidFill>
              </a:rPr>
              <a:t> Instance=True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dirty="0" smtClean="0"/>
              <a:t>    </a:t>
            </a:r>
            <a:r>
              <a:rPr lang="zh-CN" altLang="en-US" sz="2000" dirty="0" smtClean="0"/>
              <a:t>其中</a:t>
            </a:r>
            <a:r>
              <a:rPr lang="zh-CN" altLang="en-US" sz="2000" b="0" dirty="0" smtClean="0"/>
              <a:t>：</a:t>
            </a:r>
            <a:endParaRPr lang="en-US" altLang="zh-CN" b="0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Data Source=.\SQLEXPRESS</a:t>
            </a:r>
            <a:r>
              <a:rPr lang="zh-CN" altLang="en-US" dirty="0" smtClean="0"/>
              <a:t>：表示</a:t>
            </a:r>
            <a:r>
              <a:rPr lang="en-US" altLang="zh-CN" dirty="0" smtClean="0"/>
              <a:t>SQL Server2005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SQLEXPRESS</a:t>
            </a:r>
            <a:r>
              <a:rPr lang="zh-CN" altLang="en-US" dirty="0" smtClean="0"/>
              <a:t>数据库服务器；也可使用</a:t>
            </a:r>
            <a:endParaRPr lang="en-US" altLang="zh-CN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Data Source=(local)\SQLEXPRESS</a:t>
            </a:r>
            <a:endParaRPr lang="en-US" altLang="zh-CN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zh-CN" dirty="0" err="1" smtClean="0"/>
              <a:t>AttachDbFilename</a:t>
            </a:r>
            <a:r>
              <a:rPr lang="zh-CN" altLang="en-US" dirty="0" smtClean="0"/>
              <a:t>表示数据库的路径和文件名，</a:t>
            </a: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en-US" altLang="zh-CN" dirty="0" err="1" smtClean="0">
                <a:solidFill>
                  <a:schemeClr val="accent5">
                    <a:lumMod val="25000"/>
                  </a:schemeClr>
                </a:solidFill>
              </a:rPr>
              <a:t>DataDirectory</a:t>
            </a:r>
            <a:r>
              <a:rPr lang="en-US" altLang="zh-CN" dirty="0" smtClean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zh-CN" altLang="en-US" dirty="0" smtClean="0"/>
              <a:t>表示网站默认数据库路径</a:t>
            </a:r>
            <a:r>
              <a:rPr lang="en-US" altLang="zh-CN" dirty="0" err="1" smtClean="0"/>
              <a:t>App_Data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981075"/>
            <a:ext cx="8515350" cy="647700"/>
          </a:xfrm>
        </p:spPr>
        <p:txBody>
          <a:bodyPr/>
          <a:lstStyle/>
          <a:p>
            <a:pPr marL="457200" indent="-457200" eaLnBrk="1" hangingPunct="1">
              <a:buSzPct val="80000"/>
              <a:buFont typeface="Arial" panose="020B0604020202020204" pitchFamily="34" charset="0"/>
              <a:buAutoNum type="arabicPeriod" startAt="2"/>
            </a:pPr>
            <a:r>
              <a:rPr lang="en-US" altLang="zh-CN" smtClean="0"/>
              <a:t>SqlConnection</a:t>
            </a:r>
            <a:r>
              <a:rPr lang="zh-CN" altLang="en-US" smtClean="0"/>
              <a:t>对象的常用方法</a:t>
            </a:r>
            <a:endParaRPr lang="zh-CN" altLang="en-US" smtClean="0"/>
          </a:p>
        </p:txBody>
      </p:sp>
      <p:graphicFrame>
        <p:nvGraphicFramePr>
          <p:cNvPr id="38945" name="Group 33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8234363" cy="3711513"/>
        </p:xfrm>
        <a:graphic>
          <a:graphicData uri="http://schemas.openxmlformats.org/drawingml/2006/table">
            <a:tbl>
              <a:tblPr/>
              <a:tblGrid>
                <a:gridCol w="2844800"/>
                <a:gridCol w="5389563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Open( 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打开与数据库的连接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Close( 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关闭与数据库的连接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BeginTransaction( 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开始一个数据库事务，可以指定事务的名称和隔离级别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ChangeDatabase( 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在打开连接的状态下，更改当前数据库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CreateCommand( 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创建并返回与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SqlConnection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对象有关的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SqlCommand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Dispose( 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Close( )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方法关闭与数据库的连接，并释放所占用的系统资源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SzPct val="80000"/>
              <a:buFont typeface="+mj-lt"/>
              <a:buAutoNum type="arabicPeriod" startAt="3"/>
              <a:defRPr/>
            </a:pPr>
            <a:r>
              <a:rPr lang="zh-CN" altLang="en-US" dirty="0" smtClean="0"/>
              <a:t>创建数据库连接对象</a:t>
            </a:r>
            <a:endParaRPr lang="en-US" altLang="zh-CN" dirty="0" smtClean="0"/>
          </a:p>
          <a:p>
            <a:pPr marL="857250" lvl="1" indent="-457200" eaLnBrk="1" hangingPunct="1">
              <a:lnSpc>
                <a:spcPct val="120000"/>
              </a:lnSpc>
              <a:buSzPct val="80000"/>
              <a:defRPr/>
            </a:pPr>
            <a:r>
              <a:rPr lang="zh-CN" altLang="en-US" dirty="0" smtClean="0"/>
              <a:t>在创建数据库连接对象</a:t>
            </a:r>
            <a:r>
              <a:rPr lang="zh-CN" altLang="en-US" b="0" dirty="0" smtClean="0"/>
              <a:t>时，</a:t>
            </a:r>
            <a:r>
              <a:rPr lang="zh-CN" altLang="en-US" dirty="0" smtClean="0"/>
              <a:t>需要指定连接字符串（连接参数）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marL="857250" lvl="1" indent="-457200" eaLnBrk="1" hangingPunct="1">
              <a:lnSpc>
                <a:spcPct val="120000"/>
              </a:lnSpc>
              <a:buSzPct val="80000"/>
              <a:defRPr/>
            </a:pPr>
            <a:r>
              <a:rPr lang="zh-CN" altLang="en-US" dirty="0" smtClean="0"/>
              <a:t>通常有以下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种方法设置连接字符串</a:t>
            </a:r>
            <a:r>
              <a:rPr lang="zh-CN" altLang="en-US" b="0" dirty="0" smtClean="0"/>
              <a:t>：</a:t>
            </a:r>
            <a:endParaRPr lang="zh-CN" altLang="en-US" b="0" dirty="0" smtClean="0"/>
          </a:p>
          <a:p>
            <a:pPr marL="1314450" lvl="2" indent="-457200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方法一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：创建连接对象，并在应用程序的中硬编码连接字符串。</a:t>
            </a:r>
            <a:endParaRPr lang="en-US" altLang="zh-CN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314450" lvl="2" indent="-457200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方法二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：在应用程序的</a:t>
            </a:r>
            <a:r>
              <a:rPr lang="en-US" altLang="zh-CN" sz="2400" dirty="0" err="1" smtClean="0">
                <a:solidFill>
                  <a:schemeClr val="accent2">
                    <a:lumMod val="50000"/>
                  </a:schemeClr>
                </a:solidFill>
              </a:rPr>
              <a:t>web.config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文件中设置连接字符串。</a:t>
            </a:r>
            <a:r>
              <a:rPr lang="zh-CN" altLang="en-US" sz="2400" dirty="0" smtClean="0">
                <a:solidFill>
                  <a:srgbClr val="7030A0"/>
                </a:solidFill>
              </a:rPr>
              <a:t>通常采用的方法。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创建连接对象，并在应用程序的中硬编码连接字符串。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000000"/>
                </a:solidFill>
              </a:rPr>
              <a:t>方法</a:t>
            </a:r>
            <a:r>
              <a:rPr lang="en-US" altLang="zh-CN" b="1" dirty="0" smtClean="0">
                <a:solidFill>
                  <a:srgbClr val="000000"/>
                </a:solidFill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714500" lvl="3" indent="-342900" eaLnBrk="1" hangingPunct="1">
              <a:lnSpc>
                <a:spcPct val="120000"/>
              </a:lnSpc>
              <a:defRPr/>
            </a:pPr>
            <a:r>
              <a:rPr lang="en-US" altLang="zh-CN" b="1" dirty="0" err="1" smtClean="0">
                <a:solidFill>
                  <a:srgbClr val="000000"/>
                </a:solidFill>
              </a:rPr>
              <a:t>SqlConnection</a:t>
            </a:r>
            <a:r>
              <a:rPr lang="en-US" altLang="zh-CN" b="1" dirty="0" smtClean="0">
                <a:solidFill>
                  <a:srgbClr val="000000"/>
                </a:solidFill>
              </a:rPr>
              <a:t>  </a:t>
            </a:r>
            <a:r>
              <a:rPr lang="zh-CN" altLang="en-US" b="1" dirty="0" smtClean="0">
                <a:solidFill>
                  <a:srgbClr val="000000"/>
                </a:solidFill>
              </a:rPr>
              <a:t>对象名称 </a:t>
            </a:r>
            <a:r>
              <a:rPr lang="en-US" altLang="zh-CN" b="1" dirty="0" smtClean="0">
                <a:solidFill>
                  <a:srgbClr val="000000"/>
                </a:solidFill>
              </a:rPr>
              <a:t>=  new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SqlConnection</a:t>
            </a:r>
            <a:r>
              <a:rPr lang="en-US" altLang="zh-CN" b="1" dirty="0" smtClean="0">
                <a:solidFill>
                  <a:srgbClr val="000000"/>
                </a:solidFill>
              </a:rPr>
              <a:t>("</a:t>
            </a:r>
            <a:r>
              <a:rPr lang="zh-CN" altLang="en-US" b="1" dirty="0" smtClean="0">
                <a:solidFill>
                  <a:srgbClr val="000000"/>
                </a:solidFill>
              </a:rPr>
              <a:t>连接字符串</a:t>
            </a:r>
            <a:r>
              <a:rPr lang="en-US" altLang="zh-CN" b="1" dirty="0" smtClean="0">
                <a:solidFill>
                  <a:srgbClr val="000000"/>
                </a:solidFill>
              </a:rPr>
              <a:t>");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000000"/>
                </a:solidFill>
              </a:rPr>
              <a:t>方法</a:t>
            </a:r>
            <a:r>
              <a:rPr lang="en-US" altLang="zh-CN" b="1" dirty="0" smtClean="0">
                <a:solidFill>
                  <a:srgbClr val="000000"/>
                </a:solidFill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714500" lvl="3" indent="-342900" eaLnBrk="1" hangingPunct="1">
              <a:lnSpc>
                <a:spcPct val="120000"/>
              </a:lnSpc>
              <a:defRPr/>
            </a:pPr>
            <a:r>
              <a:rPr lang="en-US" altLang="zh-CN" b="1" dirty="0" err="1" smtClean="0">
                <a:solidFill>
                  <a:srgbClr val="000000"/>
                </a:solidFill>
              </a:rPr>
              <a:t>SqlConnection</a:t>
            </a:r>
            <a:r>
              <a:rPr lang="en-US" altLang="zh-CN" b="1" dirty="0" smtClean="0">
                <a:solidFill>
                  <a:srgbClr val="000000"/>
                </a:solidFill>
              </a:rPr>
              <a:t>  </a:t>
            </a:r>
            <a:r>
              <a:rPr lang="zh-CN" altLang="en-US" b="1" dirty="0" smtClean="0">
                <a:solidFill>
                  <a:srgbClr val="000000"/>
                </a:solidFill>
              </a:rPr>
              <a:t>对象名称  </a:t>
            </a:r>
            <a:r>
              <a:rPr lang="en-US" altLang="zh-CN" b="1" dirty="0" smtClean="0">
                <a:solidFill>
                  <a:srgbClr val="000000"/>
                </a:solidFill>
              </a:rPr>
              <a:t>=  new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SqlConnection</a:t>
            </a:r>
            <a:r>
              <a:rPr lang="en-US" altLang="zh-CN" b="1" dirty="0" smtClean="0">
                <a:solidFill>
                  <a:srgbClr val="000000"/>
                </a:solidFill>
              </a:rPr>
              <a:t>( );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714500" lvl="3" indent="-3429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000000"/>
                </a:solidFill>
              </a:rPr>
              <a:t>对象名称 </a:t>
            </a:r>
            <a:r>
              <a:rPr lang="en-US" altLang="zh-CN" b="1" dirty="0" smtClean="0">
                <a:solidFill>
                  <a:srgbClr val="000000"/>
                </a:solidFill>
              </a:rPr>
              <a:t>.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ConnectionString</a:t>
            </a:r>
            <a:r>
              <a:rPr lang="en-US" altLang="zh-CN" b="1" dirty="0" smtClean="0">
                <a:solidFill>
                  <a:srgbClr val="000000"/>
                </a:solidFill>
              </a:rPr>
              <a:t>="</a:t>
            </a:r>
            <a:r>
              <a:rPr lang="zh-CN" altLang="en-US" b="1" dirty="0" smtClean="0">
                <a:solidFill>
                  <a:srgbClr val="000000"/>
                </a:solidFill>
              </a:rPr>
              <a:t>连接字符串</a:t>
            </a:r>
            <a:r>
              <a:rPr lang="en-US" altLang="zh-CN" b="1" dirty="0" smtClean="0">
                <a:solidFill>
                  <a:srgbClr val="000000"/>
                </a:solidFill>
              </a:rPr>
              <a:t>“;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000000"/>
                </a:solidFill>
              </a:rPr>
              <a:t>示例代码如下：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714500" lvl="3" indent="-3429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accent4"/>
                </a:solidFill>
              </a:rPr>
              <a:t>示例</a:t>
            </a:r>
            <a:r>
              <a:rPr lang="en-US" altLang="zh-CN" b="1" dirty="0" smtClean="0">
                <a:solidFill>
                  <a:schemeClr val="accent4"/>
                </a:solidFill>
              </a:rPr>
              <a:t>1</a:t>
            </a:r>
            <a:r>
              <a:rPr lang="zh-CN" altLang="en-US" b="1" dirty="0" smtClean="0">
                <a:solidFill>
                  <a:schemeClr val="accent4"/>
                </a:solidFill>
              </a:rPr>
              <a:t>：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SqlConnection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cnn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=  new 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SqlConnection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("Data Source=.\SQLEXPRESS; 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AttachDbFilename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=|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DataDirectory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|\Student.mdf;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Integrated Security=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True;User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 Instance=True")</a:t>
            </a:r>
            <a:r>
              <a:rPr lang="en-US" altLang="zh-CN" b="1" dirty="0" smtClean="0">
                <a:solidFill>
                  <a:schemeClr val="accent1">
                    <a:lumMod val="10000"/>
                  </a:schemeClr>
                </a:solidFill>
              </a:rPr>
              <a:t>;</a:t>
            </a:r>
            <a:endParaRPr lang="en-US" altLang="zh-CN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defRPr/>
            </a:pPr>
            <a:endParaRPr lang="en-US" altLang="zh-CN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4968875"/>
          </a:xfrm>
        </p:spPr>
        <p:txBody>
          <a:bodyPr/>
          <a:lstStyle/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714500" lvl="3" indent="-3429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accent4"/>
                </a:solidFill>
              </a:rPr>
              <a:t>示例</a:t>
            </a:r>
            <a:r>
              <a:rPr lang="en-US" altLang="zh-CN" b="1" dirty="0" smtClean="0">
                <a:solidFill>
                  <a:schemeClr val="accent4"/>
                </a:solidFill>
              </a:rPr>
              <a:t>2</a:t>
            </a:r>
            <a:r>
              <a:rPr lang="zh-CN" altLang="en-US" b="1" dirty="0" smtClean="0">
                <a:solidFill>
                  <a:schemeClr val="accent4"/>
                </a:solidFill>
              </a:rPr>
              <a:t>：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 marL="1257300" lvl="2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SqlConnection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cnn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=  new 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SqlConnection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( );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cnn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. 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ConnectionString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="Data Source=.\SQLEXPRESS; 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AttachDbFilename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=|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DataDirectory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|\Student.mdf;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Integrated Security=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True;User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 Instance=True"</a:t>
            </a:r>
            <a:r>
              <a:rPr lang="en-US" altLang="zh-CN" b="1" dirty="0" smtClean="0">
                <a:solidFill>
                  <a:schemeClr val="accent1">
                    <a:lumMod val="10000"/>
                  </a:schemeClr>
                </a:solidFill>
              </a:rPr>
              <a:t>;</a:t>
            </a:r>
            <a:endParaRPr lang="en-US" altLang="zh-CN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accent4"/>
                </a:solidFill>
              </a:rPr>
              <a:t>缺点：不便于修改和维护。</a:t>
            </a:r>
            <a:endParaRPr lang="en-US" altLang="zh-CN" b="1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971550" lvl="1" indent="-457200" eaLnBrk="1" hangingPunct="1">
              <a:lnSpc>
                <a:spcPct val="120000"/>
              </a:lnSpc>
              <a:buFont typeface="+mj-lt"/>
              <a:buAutoNum type="arabicParenR" startAt="2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在应用程序的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</a:rPr>
              <a:t>web.config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文件中设置连接字符串（</a:t>
            </a:r>
            <a:r>
              <a:rPr lang="zh-CN" altLang="en-US" b="0" dirty="0" smtClean="0">
                <a:solidFill>
                  <a:srgbClr val="00B050"/>
                </a:solidFill>
              </a:rPr>
              <a:t>在</a:t>
            </a:r>
            <a:r>
              <a:rPr lang="en-US" altLang="zh-CN" b="0" dirty="0" err="1" smtClean="0">
                <a:solidFill>
                  <a:srgbClr val="00B050"/>
                </a:solidFill>
              </a:rPr>
              <a:t>web.config</a:t>
            </a:r>
            <a:r>
              <a:rPr lang="zh-CN" altLang="en-US" b="0" dirty="0" smtClean="0">
                <a:solidFill>
                  <a:srgbClr val="00B050"/>
                </a:solidFill>
              </a:rPr>
              <a:t>配置文件的</a:t>
            </a:r>
            <a:r>
              <a:rPr lang="en-US" altLang="zh-CN" b="0" dirty="0" smtClean="0">
                <a:solidFill>
                  <a:srgbClr val="00B050"/>
                </a:solidFill>
              </a:rPr>
              <a:t>&lt;configuration&gt;</a:t>
            </a:r>
            <a:r>
              <a:rPr lang="zh-CN" altLang="en-US" b="0" dirty="0" smtClean="0">
                <a:solidFill>
                  <a:srgbClr val="00B050"/>
                </a:solidFill>
              </a:rPr>
              <a:t>节中添加相应代码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说明：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采用这种方法，在创建连接对象时，先</a:t>
            </a:r>
            <a:r>
              <a:rPr lang="zh-CN" altLang="en-US" sz="2400" dirty="0" smtClean="0">
                <a:solidFill>
                  <a:schemeClr val="accent4"/>
                </a:solidFill>
              </a:rPr>
              <a:t>从</a:t>
            </a:r>
            <a:r>
              <a:rPr lang="en-US" altLang="zh-CN" sz="2400" dirty="0" err="1" smtClean="0">
                <a:solidFill>
                  <a:schemeClr val="accent2">
                    <a:lumMod val="50000"/>
                  </a:schemeClr>
                </a:solidFill>
              </a:rPr>
              <a:t>web.config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中读取连接字符串，再定义连接对象。同时还须使用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using </a:t>
            </a:r>
            <a:r>
              <a:rPr lang="en-US" altLang="zh-CN" sz="2400" dirty="0" err="1" smtClean="0">
                <a:solidFill>
                  <a:schemeClr val="accent2">
                    <a:lumMod val="50000"/>
                  </a:schemeClr>
                </a:solidFill>
              </a:rPr>
              <a:t>System.Configuration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语句引入命名空间。</a:t>
            </a:r>
            <a:endParaRPr lang="en-US" altLang="zh-CN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优点：便于维护和修改。</a:t>
            </a:r>
            <a:endParaRPr lang="en-US" altLang="zh-CN" sz="2400" b="1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示例如下：</a:t>
            </a:r>
            <a:endParaRPr lang="en-US" altLang="zh-CN" sz="2400" b="1" dirty="0" smtClean="0"/>
          </a:p>
          <a:p>
            <a:pPr marL="1371600" lvl="2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549275"/>
            <a:ext cx="8540750" cy="6119813"/>
          </a:xfrm>
        </p:spPr>
        <p:txBody>
          <a:bodyPr/>
          <a:lstStyle/>
          <a:p>
            <a:pPr marL="1257300" lvl="2" indent="-34290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① 首先在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web.config</a:t>
            </a:r>
            <a:r>
              <a:rPr lang="zh-CN" altLang="en-US" sz="2400" dirty="0" smtClean="0">
                <a:solidFill>
                  <a:srgbClr val="000000"/>
                </a:solidFill>
              </a:rPr>
              <a:t>配置文件的</a:t>
            </a:r>
            <a:r>
              <a:rPr lang="en-US" altLang="zh-CN" sz="2400" dirty="0" smtClean="0">
                <a:solidFill>
                  <a:srgbClr val="000000"/>
                </a:solidFill>
              </a:rPr>
              <a:t>&lt;configuration&gt;</a:t>
            </a:r>
            <a:r>
              <a:rPr lang="zh-CN" altLang="en-US" sz="2400" dirty="0" smtClean="0">
                <a:solidFill>
                  <a:srgbClr val="000000"/>
                </a:solidFill>
              </a:rPr>
              <a:t>节中添加如下的代码：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connectionStrings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1257300" lvl="2" indent="-342900" eaLnBrk="1" hangingPunct="1">
              <a:defRPr/>
            </a:pPr>
            <a:r>
              <a:rPr lang="en-US" altLang="zh-CN" dirty="0" smtClean="0"/>
              <a:t>     &lt;add name="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StudentCnnString</a:t>
            </a:r>
            <a:r>
              <a:rPr lang="en-US" altLang="zh-CN" dirty="0" smtClean="0"/>
              <a:t>" </a:t>
            </a:r>
            <a:endParaRPr lang="en-US" altLang="zh-CN" dirty="0" smtClean="0"/>
          </a:p>
          <a:p>
            <a:pPr marL="1257300" lvl="2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connectionString</a:t>
            </a:r>
            <a:r>
              <a:rPr lang="en-US" altLang="zh-CN" dirty="0" smtClean="0"/>
              <a:t>="Data Source=.\SQLEXPRESS;</a:t>
            </a:r>
            <a:endParaRPr lang="en-US" altLang="zh-CN" dirty="0" smtClean="0"/>
          </a:p>
          <a:p>
            <a:pPr marL="1257300" lvl="2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AttachDbFilename</a:t>
            </a:r>
            <a:r>
              <a:rPr lang="en-US" altLang="zh-CN" dirty="0" smtClean="0"/>
              <a:t>=|</a:t>
            </a:r>
            <a:r>
              <a:rPr lang="en-US" altLang="zh-CN" dirty="0" err="1" smtClean="0"/>
              <a:t>DataDirectory</a:t>
            </a:r>
            <a:r>
              <a:rPr lang="en-US" altLang="zh-CN" dirty="0" smtClean="0"/>
              <a:t>|\Student.mdf;</a:t>
            </a:r>
            <a:endParaRPr lang="en-US" altLang="zh-CN" dirty="0" smtClean="0"/>
          </a:p>
          <a:p>
            <a:pPr marL="1257300" lvl="2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Integrated Security=True; User Instance=True"</a:t>
            </a:r>
            <a:endParaRPr lang="en-US" altLang="zh-CN" dirty="0" smtClean="0"/>
          </a:p>
          <a:p>
            <a:pPr marL="1257300" lvl="2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providerName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System.Data.SqlClient</a:t>
            </a:r>
            <a:r>
              <a:rPr lang="en-US" altLang="zh-CN" dirty="0" smtClean="0"/>
              <a:t>" /&gt;</a:t>
            </a:r>
            <a:endParaRPr lang="en-US" altLang="zh-CN" dirty="0" smtClean="0"/>
          </a:p>
          <a:p>
            <a:pPr marL="1257300" lvl="2" indent="-342900" eaLnBrk="1" hangingPunct="1">
              <a:defRPr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connectionStrings</a:t>
            </a:r>
            <a:r>
              <a:rPr lang="en-US" altLang="zh-CN" dirty="0" smtClean="0"/>
              <a:t>&gt;</a:t>
            </a:r>
            <a:endParaRPr lang="en-US" altLang="zh-CN" b="1" dirty="0" smtClean="0"/>
          </a:p>
          <a:p>
            <a:pPr marL="1257300" lvl="2" indent="-34290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② 其次，从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web.config</a:t>
            </a:r>
            <a:r>
              <a:rPr lang="zh-CN" altLang="en-US" sz="2400" dirty="0" smtClean="0">
                <a:solidFill>
                  <a:srgbClr val="000000"/>
                </a:solidFill>
              </a:rPr>
              <a:t>中读取连接字符串，定义连接对象。代码如下：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1257300" lvl="2" indent="-342900" eaLnBrk="1" hangingPunct="1">
              <a:defRPr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strCnn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ConfigurationManager.ConnectionStrings</a:t>
            </a:r>
            <a:endParaRPr lang="en-US" altLang="zh-CN" dirty="0" smtClean="0"/>
          </a:p>
          <a:p>
            <a:pPr marL="1257300" lvl="2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   ["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StudentCnnString</a:t>
            </a:r>
            <a:r>
              <a:rPr lang="en-US" altLang="zh-CN" dirty="0" smtClean="0"/>
              <a:t>"].</a:t>
            </a:r>
            <a:r>
              <a:rPr lang="en-US" altLang="zh-CN" dirty="0" err="1" smtClean="0"/>
              <a:t>ConnectionString</a:t>
            </a:r>
            <a:r>
              <a:rPr lang="en-US" altLang="zh-CN" dirty="0" smtClean="0"/>
              <a:t>;</a:t>
            </a:r>
            <a:r>
              <a:rPr lang="en-US" altLang="zh-CN" dirty="0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33CC33"/>
                </a:solidFill>
              </a:rPr>
              <a:t>//</a:t>
            </a:r>
            <a:r>
              <a:rPr lang="zh-CN" altLang="en-US" dirty="0" smtClean="0">
                <a:solidFill>
                  <a:srgbClr val="33CC33"/>
                </a:solidFill>
              </a:rPr>
              <a:t>读取连接字符串</a:t>
            </a:r>
            <a:endParaRPr lang="zh-CN" altLang="en-US" dirty="0" smtClean="0">
              <a:solidFill>
                <a:srgbClr val="33CC33"/>
              </a:solidFill>
            </a:endParaRPr>
          </a:p>
          <a:p>
            <a:pPr marL="1257300" lvl="2" indent="-342900" eaLnBrk="1" hangingPunct="1">
              <a:defRPr/>
            </a:pPr>
            <a:r>
              <a:rPr lang="en-US" altLang="zh-CN" dirty="0" err="1" smtClean="0"/>
              <a:t>SqlConnection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cnn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SqlConnection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strCnn</a:t>
            </a:r>
            <a:r>
              <a:rPr lang="en-US" altLang="zh-CN" dirty="0" smtClean="0"/>
              <a:t>);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33CC33"/>
                </a:solidFill>
              </a:rPr>
              <a:t>//</a:t>
            </a:r>
            <a:r>
              <a:rPr lang="zh-CN" altLang="en-US" dirty="0" smtClean="0">
                <a:solidFill>
                  <a:srgbClr val="33CC33"/>
                </a:solidFill>
              </a:rPr>
              <a:t>定义连接对象</a:t>
            </a:r>
            <a:endParaRPr lang="zh-CN" altLang="en-US" dirty="0" smtClean="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836613"/>
            <a:ext cx="8540750" cy="1152525"/>
          </a:xfrm>
        </p:spPr>
        <p:txBody>
          <a:bodyPr/>
          <a:lstStyle/>
          <a:p>
            <a:pPr eaLnBrk="1" hangingPunct="1"/>
            <a:r>
              <a:rPr lang="zh-CN" altLang="en-US" smtClean="0"/>
              <a:t>主要</a:t>
            </a:r>
            <a:r>
              <a:rPr lang="zh-CN" altLang="en-US" smtClean="0"/>
              <a:t>内容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25880" y="2060575"/>
            <a:ext cx="6934200" cy="191008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使用</a:t>
            </a:r>
            <a:r>
              <a:rPr lang="en-US" altLang="zh-CN" sz="2800" smtClean="0">
                <a:sym typeface="+mn-ea"/>
              </a:rPr>
              <a:t>ADO.NET</a:t>
            </a:r>
            <a:r>
              <a:rPr lang="zh-CN" altLang="en-US" sz="2800" smtClean="0">
                <a:sym typeface="+mn-ea"/>
              </a:rPr>
              <a:t>的基础对象访问数据库</a:t>
            </a:r>
            <a:endParaRPr lang="zh-CN" altLang="en-US" sz="2800" smtClean="0">
              <a:sym typeface="+mn-ea"/>
            </a:endParaRPr>
          </a:p>
          <a:p>
            <a:pPr lvl="1" eaLnBrk="1" hangingPunct="1"/>
            <a:r>
              <a:rPr lang="zh-CN" altLang="en-US" sz="2800" smtClean="0">
                <a:sym typeface="+mn-ea"/>
              </a:rPr>
              <a:t>连接模式数据库访问</a:t>
            </a:r>
            <a:endParaRPr lang="zh-CN" altLang="en-US" sz="2800" smtClean="0">
              <a:sym typeface="+mn-ea"/>
            </a:endParaRPr>
          </a:p>
          <a:p>
            <a:pPr lvl="1" eaLnBrk="1" hangingPunct="1"/>
            <a:r>
              <a:rPr lang="zh-CN" altLang="en-US" sz="2800" smtClean="0">
                <a:sym typeface="+mn-ea"/>
              </a:rPr>
              <a:t>断开模式数据库访问</a:t>
            </a:r>
            <a:endParaRPr lang="zh-CN" altLang="en-US" sz="28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495935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buSzPct val="80000"/>
              <a:buFont typeface="+mj-lt"/>
              <a:buAutoNum type="arabicPeriod" startAt="4"/>
              <a:defRPr/>
            </a:pPr>
            <a:r>
              <a:rPr lang="en-US" altLang="zh-CN" dirty="0" smtClean="0"/>
              <a:t>Open()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方法的使用</a:t>
            </a:r>
            <a:endParaRPr lang="en-US" altLang="zh-CN" dirty="0" smtClean="0"/>
          </a:p>
          <a:p>
            <a:pPr marL="857250" lvl="1" indent="-457200" eaLnBrk="1" hangingPunct="1">
              <a:lnSpc>
                <a:spcPct val="125000"/>
              </a:lnSpc>
              <a:buSzPct val="80000"/>
              <a:defRPr/>
            </a:pPr>
            <a:r>
              <a:rPr lang="zh-CN" altLang="en-US" b="0" dirty="0" smtClean="0"/>
              <a:t>创建好</a:t>
            </a:r>
            <a:r>
              <a:rPr lang="en-US" altLang="zh-CN" b="0" dirty="0" err="1" smtClean="0"/>
              <a:t>SqlConnection</a:t>
            </a:r>
            <a:r>
              <a:rPr lang="zh-CN" altLang="en-US" b="0" dirty="0" smtClean="0"/>
              <a:t>连接对象后，并没有与数据库建立连接，要建立数据库连接，还必须使用</a:t>
            </a:r>
            <a:r>
              <a:rPr lang="en-US" altLang="zh-CN" b="0" dirty="0" smtClean="0"/>
              <a:t>Open()</a:t>
            </a:r>
            <a:r>
              <a:rPr lang="zh-CN" altLang="en-US" b="0" dirty="0" smtClean="0"/>
              <a:t>方法打开数据连接，然后才可以对数据库进行各种操作。操作完数据库后，一定要使用</a:t>
            </a:r>
            <a:r>
              <a:rPr lang="en-US" altLang="zh-CN" b="0" dirty="0" smtClean="0"/>
              <a:t>Close()</a:t>
            </a:r>
            <a:r>
              <a:rPr lang="zh-CN" altLang="en-US" b="0" dirty="0" smtClean="0"/>
              <a:t>方法关闭连接。</a:t>
            </a:r>
            <a:endParaRPr lang="zh-CN" altLang="en-US" b="0" dirty="0" smtClean="0"/>
          </a:p>
          <a:p>
            <a:pPr marL="457200" indent="-457200" eaLnBrk="1" hangingPunct="1">
              <a:defRPr/>
            </a:pP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1" hangingPunct="1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示例：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defRPr/>
            </a:pP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\ch6\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\ConnectionDemo.aspx</a:t>
            </a:r>
            <a:endParaRPr lang="en-US" altLang="zh-CN" dirty="0" smtClean="0"/>
          </a:p>
          <a:p>
            <a:pPr marL="1257300" lvl="2" indent="-457200" eaLnBrk="1" hangingPunct="1"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\ConnectionDemo.aspx</a:t>
            </a:r>
            <a:endParaRPr lang="en-US" altLang="zh-CN" dirty="0" smtClean="0"/>
          </a:p>
          <a:p>
            <a:pPr marL="1257300" lvl="2" indent="-457200" eaLnBrk="1" hangingPunct="1">
              <a:defRPr/>
            </a:pPr>
            <a:endParaRPr kumimoji="1"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14478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6.2.2 </a:t>
            </a:r>
            <a:r>
              <a:rPr lang="zh-CN" altLang="en-US" sz="3600" smtClean="0"/>
              <a:t>使用</a:t>
            </a:r>
            <a:r>
              <a:rPr lang="en-US" altLang="zh-CN" sz="3600" smtClean="0"/>
              <a:t>SqlCommand</a:t>
            </a:r>
            <a:r>
              <a:rPr lang="zh-CN" altLang="en-US" sz="3600" smtClean="0"/>
              <a:t>对象执行数据库命令</a:t>
            </a:r>
            <a:endParaRPr lang="zh-CN" altLang="en-US" sz="3600" smtClean="0"/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205038"/>
            <a:ext cx="8540750" cy="4032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成功连接数据库后，便可使用</a:t>
            </a:r>
            <a:r>
              <a:rPr lang="en-US" altLang="zh-CN" smtClean="0"/>
              <a:t>SqlCommand</a:t>
            </a:r>
            <a:r>
              <a:rPr lang="zh-CN" altLang="en-US" smtClean="0"/>
              <a:t>对象对数据库进行各种操作，如读取、写入、修改和删除等操作。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0" smtClean="0"/>
              <a:t>使用</a:t>
            </a:r>
            <a:r>
              <a:rPr lang="en-US" altLang="zh-CN" b="0" smtClean="0"/>
              <a:t>SqlCommand</a:t>
            </a:r>
            <a:r>
              <a:rPr lang="zh-CN" altLang="en-US" b="0" smtClean="0"/>
              <a:t>对象对数据库操作时，具体步骤如下：</a:t>
            </a:r>
            <a:endParaRPr lang="zh-CN" altLang="en-US" b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对象，设置及</a:t>
            </a:r>
            <a:r>
              <a:rPr lang="zh-CN" altLang="en-US" sz="2000" b="0" smtClean="0">
                <a:solidFill>
                  <a:srgbClr val="000000"/>
                </a:solidFill>
              </a:rPr>
              <a:t>获取</a:t>
            </a:r>
            <a:r>
              <a:rPr lang="zh-CN" altLang="en-US" sz="2000" b="0" smtClean="0">
                <a:solidFill>
                  <a:srgbClr val="000000"/>
                </a:solidFill>
              </a:rPr>
              <a:t>连接字符串；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对象，设置它的</a:t>
            </a:r>
            <a:r>
              <a:rPr lang="en-US" altLang="zh-CN" sz="2000" b="0" smtClean="0">
                <a:solidFill>
                  <a:srgbClr val="000000"/>
                </a:solidFill>
              </a:rPr>
              <a:t>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属性；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打开与数据库连接；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使用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对象的</a:t>
            </a:r>
            <a:r>
              <a:rPr lang="zh-CN" altLang="pt-BR" sz="2000" b="0" smtClean="0">
                <a:solidFill>
                  <a:srgbClr val="000000"/>
                </a:solidFill>
              </a:rPr>
              <a:t>方法执行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中的命令；</a:t>
            </a:r>
            <a:endParaRPr lang="zh-CN" altLang="pt-BR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pt-BR" sz="2000" b="0" smtClean="0">
                <a:solidFill>
                  <a:srgbClr val="000000"/>
                </a:solidFill>
              </a:rPr>
              <a:t>关闭与数据库连接；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052513"/>
            <a:ext cx="8515350" cy="504825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8C0053"/>
                </a:solidFill>
              </a:rPr>
              <a:t>SqlCommand</a:t>
            </a:r>
            <a:r>
              <a:rPr lang="zh-CN" altLang="en-US" sz="2000" smtClean="0">
                <a:solidFill>
                  <a:srgbClr val="8C0053"/>
                </a:solidFill>
              </a:rPr>
              <a:t>对象的常用属性</a:t>
            </a:r>
            <a:endParaRPr lang="zh-CN" altLang="en-US" sz="2000" b="0" smtClean="0">
              <a:solidFill>
                <a:srgbClr val="000000"/>
              </a:solidFill>
            </a:endParaRPr>
          </a:p>
        </p:txBody>
      </p:sp>
      <p:graphicFrame>
        <p:nvGraphicFramePr>
          <p:cNvPr id="45085" name="Group 29"/>
          <p:cNvGraphicFramePr>
            <a:graphicFrameLocks noGrp="1"/>
          </p:cNvGraphicFramePr>
          <p:nvPr>
            <p:ph sz="half" idx="2"/>
          </p:nvPr>
        </p:nvGraphicFramePr>
        <p:xfrm>
          <a:off x="539750" y="1557338"/>
          <a:ext cx="8377238" cy="3014662"/>
        </p:xfrm>
        <a:graphic>
          <a:graphicData uri="http://schemas.openxmlformats.org/drawingml/2006/table">
            <a:tbl>
              <a:tblPr/>
              <a:tblGrid>
                <a:gridCol w="1912938"/>
                <a:gridCol w="64643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  性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CommandText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获取或设置要对数据源执行的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命令、存储过程或数据表名称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CommandType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获取或设置命令类型，可取的值：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CommandType.Text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CommandType.StoredProduce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CommandType.TableDirect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，分别对应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命令、存储过程或数据表名称，默认为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Connection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SqlCommand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对象所使用的数据连接属性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Parameters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命令参数集合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Transaction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对象所属的事务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08050"/>
            <a:ext cx="8540750" cy="53292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建立</a:t>
            </a:r>
            <a:r>
              <a:rPr lang="en-US" altLang="zh-CN" smtClean="0"/>
              <a:t>SqlCommand</a:t>
            </a:r>
            <a:r>
              <a:rPr lang="zh-CN" altLang="en-US" smtClean="0"/>
              <a:t>对象的方法有下列几种：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法一：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SqlCommand </a:t>
            </a:r>
            <a:r>
              <a:rPr lang="zh-CN" altLang="en-US" smtClean="0">
                <a:solidFill>
                  <a:srgbClr val="000000"/>
                </a:solidFill>
              </a:rPr>
              <a:t>对象名 </a:t>
            </a:r>
            <a:r>
              <a:rPr lang="en-US" altLang="zh-CN" smtClean="0">
                <a:solidFill>
                  <a:srgbClr val="000000"/>
                </a:solidFill>
              </a:rPr>
              <a:t>= new SqlCommand();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设置</a:t>
            </a:r>
            <a:r>
              <a:rPr lang="en-US" altLang="zh-CN" smtClean="0">
                <a:solidFill>
                  <a:srgbClr val="000000"/>
                </a:solidFill>
              </a:rPr>
              <a:t>Connection</a:t>
            </a:r>
            <a:r>
              <a:rPr lang="zh-CN" altLang="en-US" smtClean="0">
                <a:solidFill>
                  <a:srgbClr val="000000"/>
                </a:solidFill>
              </a:rPr>
              <a:t>和</a:t>
            </a:r>
            <a:r>
              <a:rPr lang="en-US" altLang="zh-CN" smtClean="0">
                <a:solidFill>
                  <a:srgbClr val="000000"/>
                </a:solidFill>
              </a:rPr>
              <a:t>CommandText</a:t>
            </a:r>
            <a:r>
              <a:rPr lang="zh-CN" altLang="en-US" smtClean="0">
                <a:solidFill>
                  <a:srgbClr val="000000"/>
                </a:solidFill>
              </a:rPr>
              <a:t>属性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法二 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SqlCommand </a:t>
            </a:r>
            <a:r>
              <a:rPr lang="zh-CN" altLang="en-US" smtClean="0">
                <a:solidFill>
                  <a:srgbClr val="000000"/>
                </a:solidFill>
              </a:rPr>
              <a:t>对象名 </a:t>
            </a:r>
            <a:r>
              <a:rPr lang="en-US" altLang="zh-CN" smtClean="0">
                <a:solidFill>
                  <a:srgbClr val="000000"/>
                </a:solidFill>
              </a:rPr>
              <a:t>= new SqlCommand("SQL</a:t>
            </a:r>
            <a:r>
              <a:rPr lang="zh-CN" altLang="en-US" smtClean="0">
                <a:solidFill>
                  <a:srgbClr val="000000"/>
                </a:solidFill>
              </a:rPr>
              <a:t>命令</a:t>
            </a:r>
            <a:r>
              <a:rPr lang="en-US" altLang="zh-CN" smtClean="0">
                <a:solidFill>
                  <a:srgbClr val="000000"/>
                </a:solidFill>
              </a:rPr>
              <a:t>");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设置</a:t>
            </a:r>
            <a:r>
              <a:rPr lang="en-US" altLang="zh-CN" smtClean="0">
                <a:solidFill>
                  <a:srgbClr val="000000"/>
                </a:solidFill>
              </a:rPr>
              <a:t>Connection</a:t>
            </a:r>
            <a:r>
              <a:rPr lang="zh-CN" altLang="en-US" smtClean="0">
                <a:solidFill>
                  <a:srgbClr val="000000"/>
                </a:solidFill>
              </a:rPr>
              <a:t>属性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法三：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SqlCommand </a:t>
            </a:r>
            <a:r>
              <a:rPr lang="zh-CN" altLang="en-US" smtClean="0">
                <a:solidFill>
                  <a:srgbClr val="000000"/>
                </a:solidFill>
              </a:rPr>
              <a:t>对象名</a:t>
            </a:r>
            <a:r>
              <a:rPr lang="en-US" altLang="zh-CN" smtClean="0">
                <a:solidFill>
                  <a:srgbClr val="000000"/>
                </a:solidFill>
              </a:rPr>
              <a:t>= new SqlCommand("SQL</a:t>
            </a:r>
            <a:r>
              <a:rPr lang="zh-CN" altLang="en-US" smtClean="0">
                <a:solidFill>
                  <a:srgbClr val="000000"/>
                </a:solidFill>
              </a:rPr>
              <a:t>命令</a:t>
            </a:r>
            <a:r>
              <a:rPr lang="en-US" altLang="zh-CN" smtClean="0">
                <a:solidFill>
                  <a:srgbClr val="000000"/>
                </a:solidFill>
              </a:rPr>
              <a:t>" , </a:t>
            </a:r>
            <a:r>
              <a:rPr lang="zh-CN" altLang="en-US" smtClean="0">
                <a:solidFill>
                  <a:srgbClr val="000000"/>
                </a:solidFill>
              </a:rPr>
              <a:t>连接对象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法四：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SqlCommand </a:t>
            </a:r>
            <a:r>
              <a:rPr lang="zh-CN" altLang="en-US" smtClean="0">
                <a:solidFill>
                  <a:srgbClr val="000000"/>
                </a:solidFill>
              </a:rPr>
              <a:t>对象名</a:t>
            </a:r>
            <a:r>
              <a:rPr lang="en-US" altLang="zh-CN" smtClean="0">
                <a:solidFill>
                  <a:srgbClr val="000000"/>
                </a:solidFill>
              </a:rPr>
              <a:t>= new SqlCommand("SQL</a:t>
            </a:r>
            <a:r>
              <a:rPr lang="zh-CN" altLang="en-US" smtClean="0">
                <a:solidFill>
                  <a:srgbClr val="000000"/>
                </a:solidFill>
              </a:rPr>
              <a:t>命令</a:t>
            </a:r>
            <a:r>
              <a:rPr lang="en-US" altLang="zh-CN" smtClean="0">
                <a:solidFill>
                  <a:srgbClr val="000000"/>
                </a:solidFill>
              </a:rPr>
              <a:t>" , </a:t>
            </a:r>
            <a:r>
              <a:rPr lang="zh-CN" altLang="en-US" smtClean="0">
                <a:solidFill>
                  <a:srgbClr val="000000"/>
                </a:solidFill>
              </a:rPr>
              <a:t>连接对象 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zh-CN" altLang="en-US" smtClean="0">
                <a:solidFill>
                  <a:srgbClr val="000000"/>
                </a:solidFill>
              </a:rPr>
              <a:t>事务对象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836613"/>
            <a:ext cx="8515350" cy="5761037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SqlCommand</a:t>
            </a:r>
            <a:r>
              <a:rPr lang="zh-CN" altLang="en-US" dirty="0" smtClean="0"/>
              <a:t>对象示例代码：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示例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SqlCommand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SqlCommand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cmd.CommandText</a:t>
            </a:r>
            <a:r>
              <a:rPr lang="en-US" altLang="zh-CN" dirty="0" smtClean="0"/>
              <a:t>=“Select*from </a:t>
            </a:r>
            <a:r>
              <a:rPr lang="en-US" altLang="zh-CN" dirty="0" err="1" smtClean="0"/>
              <a:t>StuInfo</a:t>
            </a:r>
            <a:r>
              <a:rPr lang="en-US" altLang="zh-CN" dirty="0" smtClean="0"/>
              <a:t>”;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cmd.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Connection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cnn</a:t>
            </a:r>
            <a:r>
              <a:rPr lang="en-US" altLang="zh-CN" dirty="0" smtClean="0"/>
              <a:t>;   //</a:t>
            </a:r>
            <a:r>
              <a:rPr lang="en-US" altLang="zh-CN" dirty="0" err="1" smtClean="0">
                <a:solidFill>
                  <a:schemeClr val="accent5">
                    <a:lumMod val="10000"/>
                  </a:schemeClr>
                </a:solidFill>
              </a:rPr>
              <a:t>cnn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：已创建的连接对象</a:t>
            </a:r>
            <a:endParaRPr lang="en-US" altLang="zh-CN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示例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SqlCommand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SqlCommand</a:t>
            </a:r>
            <a:r>
              <a:rPr lang="en-US" altLang="zh-CN" dirty="0" smtClean="0"/>
              <a:t>(“Select*from </a:t>
            </a:r>
            <a:r>
              <a:rPr lang="en-US" altLang="zh-CN" dirty="0" err="1" smtClean="0"/>
              <a:t>StuInfo”,cnn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示例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SqlCommand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SqlCommand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cmd.CommandText</a:t>
            </a:r>
            <a:r>
              <a:rPr lang="en-US" altLang="zh-CN" dirty="0" smtClean="0"/>
              <a:t>=“insert into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UserName,Pwd</a:t>
            </a:r>
            <a:r>
              <a:rPr lang="en-US" altLang="zh-CN" dirty="0" smtClean="0"/>
              <a:t>)                 values(‘wang’,’123’)”;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cmd.</a:t>
            </a:r>
            <a:r>
              <a:rPr lang="en-US" altLang="zh-CN" dirty="0" smtClean="0">
                <a:cs typeface="Times New Roman" panose="02020603050405020304" pitchFamily="18" charset="0"/>
              </a:rPr>
              <a:t> Connection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cnn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示例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en-US" altLang="zh-CN" dirty="0" err="1" smtClean="0"/>
              <a:t>SqlCommand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SqlCommand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cmd.CommandText</a:t>
            </a:r>
            <a:r>
              <a:rPr lang="en-US" altLang="zh-CN" dirty="0" smtClean="0"/>
              <a:t>=“update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set 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=‘234’ where 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=‘</a:t>
            </a:r>
            <a:r>
              <a:rPr lang="en-US" altLang="zh-CN" dirty="0" err="1" smtClean="0"/>
              <a:t>uu</a:t>
            </a:r>
            <a:r>
              <a:rPr lang="en-US" altLang="zh-CN" dirty="0" smtClean="0"/>
              <a:t>’”;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cmd.</a:t>
            </a:r>
            <a:r>
              <a:rPr lang="en-US" altLang="zh-CN" dirty="0" smtClean="0">
                <a:cs typeface="Times New Roman" panose="02020603050405020304" pitchFamily="18" charset="0"/>
              </a:rPr>
              <a:t> Connection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cnn</a:t>
            </a:r>
            <a:r>
              <a:rPr lang="en-US" altLang="zh-CN" dirty="0" smtClean="0"/>
              <a:t>;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196975"/>
            <a:ext cx="8515350" cy="655638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8C0053"/>
                </a:solidFill>
              </a:rPr>
              <a:t>SqlCommand</a:t>
            </a:r>
            <a:r>
              <a:rPr lang="zh-CN" altLang="en-US" sz="2000" smtClean="0">
                <a:solidFill>
                  <a:srgbClr val="8C0053"/>
                </a:solidFill>
              </a:rPr>
              <a:t>对象的常用方法</a:t>
            </a:r>
            <a:endParaRPr lang="zh-CN" altLang="en-US" sz="2000" smtClean="0"/>
          </a:p>
        </p:txBody>
      </p:sp>
      <p:graphicFrame>
        <p:nvGraphicFramePr>
          <p:cNvPr id="47137" name="Group 33"/>
          <p:cNvGraphicFramePr>
            <a:graphicFrameLocks noGrp="1"/>
          </p:cNvGraphicFramePr>
          <p:nvPr>
            <p:ph sz="half" idx="2"/>
          </p:nvPr>
        </p:nvGraphicFramePr>
        <p:xfrm>
          <a:off x="323850" y="1773238"/>
          <a:ext cx="8450263" cy="3895725"/>
        </p:xfrm>
        <a:graphic>
          <a:graphicData uri="http://schemas.openxmlformats.org/drawingml/2006/table">
            <a:tbl>
              <a:tblPr/>
              <a:tblGrid>
                <a:gridCol w="2238375"/>
                <a:gridCol w="6211888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Cancel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SqlCommand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对象的执行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CreateParameter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ExecuteNonQuery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CommandText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属性指定的内容，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返回数据表被影响的行数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。该方法只能执行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Insert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ExecuteReader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CommandText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属性指定的内容，返回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DataReader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对象。该方法用于执行返回多条记录的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ExecuteScalar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CommandText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属性指定的内容，以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返回结果表第一行第一列的值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。该方法一般用来执行查询单值的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ExecuteXmlReader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CommandText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属性指定的内容，返回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XmlReader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对象。该方法以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文档格式返回结果集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（一）</a:t>
            </a:r>
            <a:r>
              <a:rPr lang="pt-BR" altLang="zh-CN" smtClean="0"/>
              <a:t>ExecuteNonQuery</a:t>
            </a:r>
            <a:r>
              <a:rPr lang="zh-CN" altLang="pt-BR" smtClean="0"/>
              <a:t>方法</a:t>
            </a:r>
            <a:endParaRPr lang="zh-CN" altLang="pt-BR" smtClean="0"/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b="0" smtClean="0"/>
              <a:t>ExecuteNonQuery</a:t>
            </a:r>
            <a:r>
              <a:rPr lang="zh-CN" altLang="en-US" b="0" smtClean="0"/>
              <a:t>方法只能执行</a:t>
            </a:r>
            <a:r>
              <a:rPr lang="en-US" altLang="zh-CN" b="0" smtClean="0"/>
              <a:t>Insert</a:t>
            </a:r>
            <a:r>
              <a:rPr lang="zh-CN" altLang="en-US" b="0" smtClean="0"/>
              <a:t>、</a:t>
            </a:r>
            <a:r>
              <a:rPr lang="en-US" altLang="zh-CN" b="0" smtClean="0"/>
              <a:t>Update</a:t>
            </a:r>
            <a:r>
              <a:rPr lang="zh-CN" altLang="en-US" b="0" smtClean="0"/>
              <a:t>和</a:t>
            </a:r>
            <a:r>
              <a:rPr lang="en-US" altLang="zh-CN" b="0" smtClean="0"/>
              <a:t>Delete</a:t>
            </a:r>
            <a:r>
              <a:rPr lang="zh-CN" altLang="en-US" b="0" smtClean="0"/>
              <a:t>命令，因此可以增加、修改和删除数据库中的数据。</a:t>
            </a:r>
            <a:endParaRPr lang="en-US" altLang="zh-CN" b="0" smtClean="0"/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b="0" smtClean="0"/>
              <a:t>ExecuteNonQuery</a:t>
            </a:r>
            <a:r>
              <a:rPr lang="zh-CN" altLang="en-US" b="0" smtClean="0"/>
              <a:t>方法会返回一个整数，表示数据表被影响的行数。</a:t>
            </a:r>
            <a:endParaRPr lang="en-US" altLang="zh-CN" b="0" smtClean="0"/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b="0" smtClean="0"/>
              <a:t>增加、修改和删除数据库中的数据的步骤相同，具体如下：</a:t>
            </a:r>
            <a:endParaRPr lang="zh-CN" altLang="en-US" b="0" smtClean="0"/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对象，设置连接字符串；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对象，设置它的</a:t>
            </a:r>
            <a:r>
              <a:rPr lang="en-US" altLang="zh-CN" sz="2000" b="0" smtClean="0">
                <a:solidFill>
                  <a:srgbClr val="000000"/>
                </a:solidFill>
              </a:rPr>
              <a:t>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属性，分别表示数据库连接和需要执行的</a:t>
            </a:r>
            <a:r>
              <a:rPr lang="en-US" altLang="zh-CN" sz="2000" b="0" smtClean="0">
                <a:solidFill>
                  <a:srgbClr val="000000"/>
                </a:solidFill>
              </a:rPr>
              <a:t>SQL</a:t>
            </a:r>
            <a:r>
              <a:rPr lang="zh-CN" altLang="en-US" sz="2000" b="0" smtClean="0">
                <a:solidFill>
                  <a:srgbClr val="000000"/>
                </a:solidFill>
              </a:rPr>
              <a:t>命令。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0" smtClean="0">
                <a:solidFill>
                  <a:srgbClr val="000000"/>
                </a:solidFill>
              </a:rPr>
              <a:t>打开与数据库连接；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0" smtClean="0">
                <a:solidFill>
                  <a:srgbClr val="000000"/>
                </a:solidFill>
              </a:rPr>
              <a:t>使用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对象的</a:t>
            </a:r>
            <a:r>
              <a:rPr lang="en-US" altLang="zh-CN" sz="2000" b="0" smtClean="0">
                <a:solidFill>
                  <a:srgbClr val="000000"/>
                </a:solidFill>
              </a:rPr>
              <a:t>ExecuteNonQuery</a:t>
            </a:r>
            <a:r>
              <a:rPr lang="zh-CN" altLang="pt-BR" sz="2000" b="0" smtClean="0">
                <a:solidFill>
                  <a:srgbClr val="000000"/>
                </a:solidFill>
              </a:rPr>
              <a:t>方法执行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中的命令；并根据</a:t>
            </a:r>
            <a:r>
              <a:rPr lang="zh-CN" altLang="pt-BR" sz="2000" b="0" smtClean="0">
                <a:solidFill>
                  <a:srgbClr val="000000"/>
                </a:solidFill>
              </a:rPr>
              <a:t>返回值判断是否对数据库操作成功。</a:t>
            </a:r>
            <a:endParaRPr lang="zh-CN" altLang="pt-BR" sz="2000" b="0" smtClean="0">
              <a:solidFill>
                <a:srgbClr val="000000"/>
              </a:solidFill>
            </a:endParaRP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pt-BR" sz="2000" b="0" smtClean="0">
                <a:solidFill>
                  <a:srgbClr val="000000"/>
                </a:solidFill>
              </a:rPr>
              <a:t>关闭与数据库连接</a:t>
            </a:r>
            <a:r>
              <a:rPr lang="zh-CN" altLang="en-US" sz="2000" b="0" smtClean="0">
                <a:solidFill>
                  <a:srgbClr val="000000"/>
                </a:solidFill>
              </a:rPr>
              <a:t>。</a:t>
            </a:r>
            <a:endParaRPr lang="zh-CN" altLang="en-US" sz="20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836613"/>
            <a:ext cx="8515350" cy="5761037"/>
          </a:xfrm>
        </p:spPr>
        <p:txBody>
          <a:bodyPr/>
          <a:lstStyle/>
          <a:p>
            <a:pPr marL="514350" indent="-457200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背景知识：操作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</a:rPr>
              <a:t>SQL Server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的常用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语句</a:t>
            </a:r>
            <a:endParaRPr lang="en-US" altLang="zh-CN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en-US" dirty="0" smtClean="0"/>
              <a:t>示例代码如下：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检索数据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Select*from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StuInfo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;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Select    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from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StuInfo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;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插入数据：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 insert into 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UserInfo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(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UserName,Pwd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 )  values(‘wang’,’123’)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更新数据：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update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UserInfo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  set 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pwd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=‘234’ where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UserName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=‘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uu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’;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update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StuInfo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  set  Name=‘234’,MajorID</a:t>
            </a:r>
            <a:r>
              <a:rPr lang="en-US" altLang="zh-CN" smtClean="0">
                <a:latin typeface="Adobe 黑体 Std R" pitchFamily="34" charset="-122"/>
                <a:ea typeface="Adobe 黑体 Std R" pitchFamily="34" charset="-122"/>
              </a:rPr>
              <a:t>=‘2’where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StuNo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=‘3’;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defRPr/>
            </a:pP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删除数据：</a:t>
            </a:r>
            <a:endParaRPr lang="en-US" altLang="zh-CN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1714500" lvl="3" indent="-342900">
              <a:lnSpc>
                <a:spcPct val="120000"/>
              </a:lnSpc>
              <a:spcBef>
                <a:spcPct val="0"/>
              </a:spcBef>
              <a:buClr>
                <a:srgbClr val="D6009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Adobe 黑体 Std R" pitchFamily="34" charset="-122"/>
                <a:ea typeface="Adobe 黑体 Std R" pitchFamily="34" charset="-122"/>
              </a:rPr>
              <a:t>delete  </a:t>
            </a:r>
            <a:r>
              <a:rPr lang="en-US" dirty="0" err="1" smtClean="0">
                <a:latin typeface="Adobe 黑体 Std R" pitchFamily="34" charset="-122"/>
                <a:ea typeface="Adobe 黑体 Std R" pitchFamily="34" charset="-122"/>
              </a:rPr>
              <a:t>UserInfo</a:t>
            </a:r>
            <a:r>
              <a:rPr lang="en-US" dirty="0" smtClean="0">
                <a:latin typeface="Adobe 黑体 Std R" pitchFamily="34" charset="-122"/>
                <a:ea typeface="Adobe 黑体 Std R" pitchFamily="34" charset="-122"/>
              </a:rPr>
              <a:t>  where  </a:t>
            </a:r>
            <a:r>
              <a:rPr lang="en-US" dirty="0" err="1" smtClean="0">
                <a:latin typeface="Adobe 黑体 Std R" pitchFamily="34" charset="-122"/>
                <a:ea typeface="Adobe 黑体 Std R" pitchFamily="34" charset="-122"/>
              </a:rPr>
              <a:t>UserId</a:t>
            </a:r>
            <a:r>
              <a:rPr lang="en-US" dirty="0" smtClean="0">
                <a:latin typeface="Adobe 黑体 Std R" pitchFamily="34" charset="-122"/>
                <a:ea typeface="Adobe 黑体 Std R" pitchFamily="34" charset="-122"/>
              </a:rPr>
              <a:t>=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‘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4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’；</a:t>
            </a:r>
            <a:endParaRPr lang="zh-CN" altLang="en-US" sz="2000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动作按钮: 后退或前一项 2">
            <a:hlinkClick r:id="rId1" action="ppaction://hlinksldjump" highlightClick="1"/>
          </p:cNvPr>
          <p:cNvSpPr/>
          <p:nvPr/>
        </p:nvSpPr>
        <p:spPr>
          <a:xfrm>
            <a:off x="8532813" y="3789363"/>
            <a:ext cx="217487" cy="215900"/>
          </a:xfrm>
          <a:prstGeom prst="actionButtonBackPrevio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ExecuteNonQuery</a:t>
            </a:r>
            <a:r>
              <a:rPr lang="zh-CN" altLang="en-US" dirty="0" smtClean="0"/>
              <a:t>方法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</a:t>
            </a:r>
            <a:r>
              <a:rPr kumimoji="1"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UserInfo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表中添加用户信息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defRPr/>
            </a:pP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\ch6\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\Command_InsertDemo.aspx</a:t>
            </a:r>
            <a:endParaRPr lang="en-US" altLang="zh-CN" dirty="0" smtClean="0"/>
          </a:p>
          <a:p>
            <a:pPr marL="457200" indent="-457200" eaLnBrk="1" hangingPunct="1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ExecuteNonQuery</a:t>
            </a:r>
            <a:r>
              <a:rPr lang="zh-CN" altLang="en-US" dirty="0" smtClean="0"/>
              <a:t>方法修改</a:t>
            </a:r>
            <a:r>
              <a:rPr kumimoji="1"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UserInfo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表的用户信息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\Command_UpdateDemo.aspx</a:t>
            </a:r>
            <a:endParaRPr lang="en-US" altLang="zh-CN" dirty="0" smtClean="0"/>
          </a:p>
          <a:p>
            <a:pPr marL="457200" indent="-457200" eaLnBrk="1" hangingPunct="1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ExecuteNonQuery</a:t>
            </a:r>
            <a:r>
              <a:rPr lang="zh-CN" altLang="en-US" dirty="0" smtClean="0"/>
              <a:t>方法删除</a:t>
            </a:r>
            <a:r>
              <a:rPr kumimoji="1"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UserInfo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表的用户信息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 Command_DeleteDemo.aspx</a:t>
            </a:r>
            <a:endParaRPr lang="zh-CN" altLang="en-US" dirty="0" smtClean="0"/>
          </a:p>
        </p:txBody>
      </p:sp>
      <p:sp>
        <p:nvSpPr>
          <p:cNvPr id="3" name="动作按钮: 信息 2">
            <a:hlinkClick r:id="rId1" action="ppaction://hlinksldjump" highlightClick="1"/>
          </p:cNvPr>
          <p:cNvSpPr/>
          <p:nvPr/>
        </p:nvSpPr>
        <p:spPr>
          <a:xfrm>
            <a:off x="7451725" y="2708275"/>
            <a:ext cx="288925" cy="288925"/>
          </a:xfrm>
          <a:prstGeom prst="actionButtonInformati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（二）</a:t>
            </a:r>
            <a:r>
              <a:rPr lang="en-US" altLang="zh-CN" smtClean="0"/>
              <a:t>ExecuteScalar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</a:pPr>
            <a:r>
              <a:rPr lang="en-US" altLang="zh-CN" b="0" smtClean="0"/>
              <a:t>ExecuteScalar</a:t>
            </a:r>
            <a:r>
              <a:rPr lang="zh-CN" altLang="en-US" b="0" smtClean="0"/>
              <a:t>方法一般用来执行查询单值的</a:t>
            </a:r>
            <a:r>
              <a:rPr lang="en-US" altLang="zh-CN" b="0" smtClean="0"/>
              <a:t>Select</a:t>
            </a:r>
            <a:r>
              <a:rPr lang="zh-CN" altLang="en-US" b="0" smtClean="0"/>
              <a:t>命令，它以</a:t>
            </a:r>
            <a:r>
              <a:rPr lang="en-US" altLang="zh-CN" b="0" smtClean="0"/>
              <a:t>object</a:t>
            </a:r>
            <a:r>
              <a:rPr lang="zh-CN" altLang="en-US" b="0" smtClean="0"/>
              <a:t>类型返回结果表第一行第一列的值。对数据库操作时，具体步骤如下：</a:t>
            </a:r>
            <a:endParaRPr lang="zh-CN" altLang="en-US" b="0" smtClean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对象，设置连接字符串；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对象，设置它的</a:t>
            </a:r>
            <a:r>
              <a:rPr lang="en-US" altLang="zh-CN" sz="2000" b="0" smtClean="0">
                <a:solidFill>
                  <a:srgbClr val="000000"/>
                </a:solidFill>
              </a:rPr>
              <a:t>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属性；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打开与数据库连接；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使用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对象的</a:t>
            </a:r>
            <a:r>
              <a:rPr lang="en-US" altLang="zh-CN" sz="2000" b="0" smtClean="0">
                <a:solidFill>
                  <a:srgbClr val="000000"/>
                </a:solidFill>
              </a:rPr>
              <a:t>ExecuteScalar</a:t>
            </a:r>
            <a:r>
              <a:rPr lang="zh-CN" altLang="pt-BR" sz="2000" b="0" smtClean="0">
                <a:solidFill>
                  <a:srgbClr val="000000"/>
                </a:solidFill>
              </a:rPr>
              <a:t>方法执行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中的命令；并返回结果表第一行第一列的值供应用程序使用</a:t>
            </a:r>
            <a:r>
              <a:rPr lang="zh-CN" altLang="pt-BR" sz="2000" b="0" smtClean="0">
                <a:solidFill>
                  <a:srgbClr val="000000"/>
                </a:solidFill>
              </a:rPr>
              <a:t>。</a:t>
            </a:r>
            <a:endParaRPr lang="zh-CN" altLang="pt-BR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pt-BR" sz="2000" b="0" smtClean="0">
                <a:solidFill>
                  <a:srgbClr val="000000"/>
                </a:solidFill>
              </a:rPr>
              <a:t>关闭与数据库连接；</a:t>
            </a:r>
            <a:endParaRPr lang="zh-CN" altLang="en-US" sz="2000" smtClean="0"/>
          </a:p>
        </p:txBody>
      </p:sp>
      <p:sp>
        <p:nvSpPr>
          <p:cNvPr id="47107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813118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连接模式数据库访问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57375" y="2011045"/>
            <a:ext cx="5862320" cy="364109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+mn-ea"/>
                <a:hlinkClick r:id="rId1" action="ppaction://hlinksldjump"/>
              </a:rPr>
              <a:t>背景知识：数据库的建立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ym typeface="+mn-ea"/>
                <a:hlinkClick r:id="rId1" action="ppaction://hlinksldjump"/>
              </a:rPr>
              <a:t>使用</a:t>
            </a:r>
            <a:r>
              <a:rPr lang="en-US" altLang="zh-CN" smtClean="0">
                <a:sym typeface="+mn-ea"/>
                <a:hlinkClick r:id="rId1" action="ppaction://hlinksldjump"/>
              </a:rPr>
              <a:t>SqlConnection</a:t>
            </a:r>
            <a:r>
              <a:rPr lang="zh-CN" altLang="en-US" smtClean="0">
                <a:sym typeface="+mn-ea"/>
                <a:hlinkClick r:id="rId1" action="ppaction://hlinksldjump"/>
              </a:rPr>
              <a:t>对象连接数据库 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ym typeface="+mn-ea"/>
                <a:hlinkClick r:id="rId1" action="ppaction://hlinksldjump"/>
              </a:rPr>
              <a:t>使用</a:t>
            </a:r>
            <a:r>
              <a:rPr lang="en-US" altLang="zh-CN" smtClean="0">
                <a:sym typeface="+mn-ea"/>
                <a:hlinkClick r:id="rId1" action="ppaction://hlinksldjump"/>
              </a:rPr>
              <a:t>SqlCommand</a:t>
            </a:r>
            <a:r>
              <a:rPr lang="zh-CN" altLang="en-US" smtClean="0">
                <a:sym typeface="+mn-ea"/>
                <a:hlinkClick r:id="rId1" action="ppaction://hlinksldjump"/>
              </a:rPr>
              <a:t>对象执行数据库命令 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ym typeface="+mn-ea"/>
                <a:hlinkClick r:id="" action="ppaction://noaction"/>
              </a:rPr>
              <a:t>使用</a:t>
            </a:r>
            <a:r>
              <a:rPr lang="en-US" altLang="zh-CN" smtClean="0">
                <a:sym typeface="+mn-ea"/>
                <a:hlinkClick r:id="" action="ppaction://noaction"/>
              </a:rPr>
              <a:t>SqlDataReader</a:t>
            </a:r>
            <a:r>
              <a:rPr lang="zh-CN" altLang="en-US" smtClean="0">
                <a:sym typeface="+mn-ea"/>
                <a:hlinkClick r:id="" action="ppaction://noaction"/>
              </a:rPr>
              <a:t>读取数据 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ym typeface="+mn-ea"/>
                <a:hlinkClick r:id="" action="ppaction://noaction"/>
              </a:rPr>
              <a:t>Parameter</a:t>
            </a:r>
            <a:r>
              <a:rPr lang="zh-CN" altLang="en-US" smtClean="0">
                <a:sym typeface="+mn-ea"/>
                <a:hlinkClick r:id="" action="ppaction://noaction"/>
              </a:rPr>
              <a:t>对象与参数化</a:t>
            </a:r>
            <a:r>
              <a:rPr lang="en-US" altLang="zh-CN" smtClean="0">
                <a:sym typeface="+mn-ea"/>
                <a:hlinkClick r:id="" action="ppaction://noaction"/>
              </a:rPr>
              <a:t>SQL</a:t>
            </a:r>
            <a:r>
              <a:rPr lang="zh-CN" altLang="en-US" smtClean="0">
                <a:sym typeface="+mn-ea"/>
                <a:hlinkClick r:id="" action="ppaction://noaction"/>
              </a:rPr>
              <a:t>语句 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pt-BR" smtClean="0">
                <a:sym typeface="+mn-ea"/>
                <a:hlinkClick r:id="" action="ppaction://noaction"/>
              </a:rPr>
              <a:t>使用</a:t>
            </a:r>
            <a:r>
              <a:rPr lang="en-US" altLang="zh-CN" smtClean="0">
                <a:sym typeface="+mn-ea"/>
                <a:hlinkClick r:id="" action="ppaction://noaction"/>
              </a:rPr>
              <a:t>SqlCommand</a:t>
            </a:r>
            <a:r>
              <a:rPr lang="zh-CN" altLang="pt-BR" smtClean="0">
                <a:sym typeface="+mn-ea"/>
                <a:hlinkClick r:id="" action="ppaction://noaction"/>
              </a:rPr>
              <a:t>执行存储过程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83247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defRPr/>
            </a:pPr>
            <a:r>
              <a:rPr lang="en-US" altLang="zh-CN" dirty="0" err="1" smtClean="0"/>
              <a:t>ExecuteScalar</a:t>
            </a:r>
            <a:r>
              <a:rPr lang="zh-CN" altLang="en-US" dirty="0" smtClean="0"/>
              <a:t>方法使用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示例：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\ch6\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\Command_ExecuteScalar.aspx</a:t>
            </a:r>
            <a:endParaRPr lang="en-US" altLang="zh-CN" dirty="0" smtClean="0"/>
          </a:p>
          <a:p>
            <a:pPr marL="1714500" lvl="3" indent="-457200" eaLnBrk="1" hangingPunct="1">
              <a:lnSpc>
                <a:spcPct val="150000"/>
              </a:lnSpc>
              <a:defRPr/>
            </a:pPr>
            <a:endParaRPr lang="en-US" altLang="zh-CN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714500" lvl="3" indent="-457200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解释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0" lvl="3" indent="-457200" eaLnBrk="1" hangingPunct="1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dirty="0" err="1" smtClean="0"/>
              <a:t>cmd.CommandText</a:t>
            </a:r>
            <a:r>
              <a:rPr lang="en-US" dirty="0" smtClean="0"/>
              <a:t> = "select count(*) from </a:t>
            </a:r>
            <a:r>
              <a:rPr lang="en-US" dirty="0" err="1" smtClean="0"/>
              <a:t>stuInfo</a:t>
            </a:r>
            <a:r>
              <a:rPr lang="en-US" dirty="0" smtClean="0"/>
              <a:t>"</a:t>
            </a:r>
            <a:r>
              <a:rPr lang="en-US" b="1" dirty="0" smtClean="0"/>
              <a:t>; </a:t>
            </a:r>
            <a:endParaRPr lang="en-US" dirty="0" smtClean="0"/>
          </a:p>
          <a:p>
            <a:pPr marL="2171700" lvl="4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object</a:t>
            </a:r>
            <a:r>
              <a:rPr lang="en-US" b="1" dirty="0" smtClean="0"/>
              <a:t> </a:t>
            </a:r>
            <a:r>
              <a:rPr lang="en-US" dirty="0" smtClean="0"/>
              <a:t>count = </a:t>
            </a:r>
            <a:r>
              <a:rPr lang="en-US" dirty="0" err="1" smtClean="0"/>
              <a:t>cmd.ExecuteScalar</a:t>
            </a:r>
            <a:r>
              <a:rPr lang="en-US" dirty="0" smtClean="0"/>
              <a:t>();    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zh-CN" altLang="en-US" dirty="0" smtClean="0">
                <a:solidFill>
                  <a:schemeClr val="tx2"/>
                </a:solidFill>
              </a:rPr>
              <a:t>执行</a:t>
            </a:r>
            <a:r>
              <a:rPr lang="en-US" dirty="0" smtClean="0">
                <a:solidFill>
                  <a:schemeClr val="tx2"/>
                </a:solidFill>
              </a:rPr>
              <a:t>SQL</a:t>
            </a:r>
            <a:r>
              <a:rPr lang="zh-CN" altLang="en-US" dirty="0" smtClean="0">
                <a:solidFill>
                  <a:schemeClr val="tx2"/>
                </a:solidFill>
              </a:rPr>
              <a:t>命令，返回行数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714500" lvl="3" indent="-457200" eaLnBrk="1" hangingPunct="1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dirty="0" err="1" smtClean="0"/>
              <a:t>cmd.CommandText</a:t>
            </a:r>
            <a:r>
              <a:rPr lang="en-US" dirty="0" smtClean="0"/>
              <a:t> = "select  Name from </a:t>
            </a:r>
            <a:r>
              <a:rPr lang="en-US" dirty="0" err="1" smtClean="0"/>
              <a:t>StuInfo</a:t>
            </a:r>
            <a:r>
              <a:rPr lang="en-US" dirty="0" smtClean="0"/>
              <a:t> ";</a:t>
            </a:r>
            <a:endParaRPr lang="en-US" dirty="0" smtClean="0"/>
          </a:p>
          <a:p>
            <a:pPr marL="2171700" lvl="4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dirty="0" err="1" smtClean="0"/>
              <a:t>cmd.ExecuteScalar</a:t>
            </a:r>
            <a:r>
              <a:rPr lang="en-US" dirty="0" smtClean="0"/>
              <a:t>();        </a:t>
            </a: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返回结果表第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行第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列的值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endParaRPr lang="en-US" altLang="zh-CN" dirty="0" smtClean="0"/>
          </a:p>
          <a:p>
            <a:pPr marL="1714500" lvl="3" indent="-457200" eaLnBrk="1" hangingPunct="1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dirty="0" err="1" smtClean="0"/>
              <a:t>cmd.CommandText</a:t>
            </a:r>
            <a:r>
              <a:rPr lang="en-US" dirty="0" smtClean="0"/>
              <a:t> = “select  Name from </a:t>
            </a:r>
            <a:r>
              <a:rPr lang="en-US" dirty="0" err="1" smtClean="0"/>
              <a:t>stuInfo</a:t>
            </a:r>
            <a:r>
              <a:rPr lang="en-US" dirty="0" smtClean="0"/>
              <a:t> order by </a:t>
            </a:r>
            <a:r>
              <a:rPr lang="en-US" dirty="0" err="1" smtClean="0"/>
              <a:t>StuNo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”</a:t>
            </a:r>
            <a:r>
              <a:rPr lang="en-US" b="1" dirty="0" smtClean="0"/>
              <a:t>;      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zh-CN" altLang="en-US" dirty="0" smtClean="0">
                <a:solidFill>
                  <a:schemeClr val="tx2"/>
                </a:solidFill>
              </a:rPr>
              <a:t>倒序查询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dirty="0" err="1" smtClean="0"/>
              <a:t>cmd.ExecuteScalar</a:t>
            </a:r>
            <a:r>
              <a:rPr lang="en-US" dirty="0" smtClean="0"/>
              <a:t>();   </a:t>
            </a: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执行</a:t>
            </a:r>
            <a:r>
              <a:rPr lang="en-US" dirty="0" smtClean="0">
                <a:solidFill>
                  <a:schemeClr val="tx2"/>
                </a:solidFill>
              </a:rPr>
              <a:t>SQL</a:t>
            </a:r>
            <a:r>
              <a:rPr lang="zh-CN" altLang="en-US" dirty="0" smtClean="0">
                <a:solidFill>
                  <a:schemeClr val="tx2"/>
                </a:solidFill>
              </a:rPr>
              <a:t>命令，返回结果表第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行第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列值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endParaRPr lang="en-US" altLang="zh-CN" dirty="0" smtClean="0"/>
          </a:p>
        </p:txBody>
      </p:sp>
      <p:sp>
        <p:nvSpPr>
          <p:cNvPr id="48131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308725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线形标注 2 3"/>
          <p:cNvSpPr/>
          <p:nvPr/>
        </p:nvSpPr>
        <p:spPr>
          <a:xfrm>
            <a:off x="6588125" y="2349500"/>
            <a:ext cx="2087563" cy="792163"/>
          </a:xfrm>
          <a:prstGeom prst="borderCallout2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3" algn="ctr">
              <a:defRPr/>
            </a:pPr>
            <a:r>
              <a:rPr lang="zh-CN" altLang="en-US" dirty="0">
                <a:solidFill>
                  <a:schemeClr val="tx2"/>
                </a:solidFill>
              </a:rPr>
              <a:t>统计</a:t>
            </a:r>
            <a:r>
              <a:rPr lang="en-US" dirty="0" err="1">
                <a:solidFill>
                  <a:schemeClr val="tx2"/>
                </a:solidFill>
              </a:rPr>
              <a:t>stuInfo</a:t>
            </a:r>
            <a:r>
              <a:rPr lang="zh-CN" altLang="en-US" dirty="0">
                <a:solidFill>
                  <a:schemeClr val="tx2"/>
                </a:solidFill>
              </a:rPr>
              <a:t>表中行的数目。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65175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6.2.3 </a:t>
            </a:r>
            <a:r>
              <a:rPr lang="zh-CN" altLang="en-US" sz="3600" smtClean="0"/>
              <a:t>使用</a:t>
            </a:r>
            <a:r>
              <a:rPr lang="en-US" altLang="zh-CN" sz="3600" smtClean="0"/>
              <a:t>SqlDataReader</a:t>
            </a:r>
            <a:r>
              <a:rPr lang="zh-CN" altLang="en-US" sz="3600" smtClean="0"/>
              <a:t>读取数据</a:t>
            </a:r>
            <a:endParaRPr lang="zh-CN" altLang="en-US" sz="3600" smtClean="0"/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4719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0" smtClean="0"/>
              <a:t>SqlDataReader</a:t>
            </a:r>
            <a:r>
              <a:rPr lang="zh-CN" altLang="en-US" b="0" smtClean="0"/>
              <a:t>对象对数据库中的数据提供直接、循序的只读访问。</a:t>
            </a:r>
            <a:endParaRPr lang="zh-CN" altLang="en-US" b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0" smtClean="0"/>
              <a:t>使用</a:t>
            </a:r>
            <a:r>
              <a:rPr lang="en-US" altLang="zh-CN" b="0" smtClean="0"/>
              <a:t>DataReader</a:t>
            </a:r>
            <a:r>
              <a:rPr lang="zh-CN" altLang="en-US" b="0" smtClean="0"/>
              <a:t>，一次只能读取查询结果中的一行，并且只能通过这些结果进行“前向移动”。因此，在读取数据时，</a:t>
            </a:r>
            <a:r>
              <a:rPr lang="en-US" altLang="zh-CN" b="0" smtClean="0"/>
              <a:t>SqlDataReader</a:t>
            </a:r>
            <a:r>
              <a:rPr lang="zh-CN" altLang="en-US" b="0" smtClean="0"/>
              <a:t>对象需要与数据源保持实时连接，以循环的方式读取结果集中的数据。</a:t>
            </a:r>
            <a:endParaRPr lang="zh-CN" altLang="en-US" b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0" smtClean="0"/>
              <a:t> SqlDataReader</a:t>
            </a:r>
            <a:r>
              <a:rPr lang="zh-CN" altLang="en-US" b="0" smtClean="0"/>
              <a:t>对象在被使用完之后，一定要使用其</a:t>
            </a:r>
            <a:r>
              <a:rPr lang="en-US" altLang="zh-CN" b="0" smtClean="0"/>
              <a:t>Close</a:t>
            </a:r>
            <a:r>
              <a:rPr lang="zh-CN" altLang="en-US" b="0" smtClean="0"/>
              <a:t>方法关闭，否则会产生异常。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4721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0" smtClean="0"/>
              <a:t>SqlDataReader</a:t>
            </a:r>
            <a:r>
              <a:rPr lang="zh-CN" altLang="en-US" b="0" smtClean="0"/>
              <a:t>对象不能直接实例化，而必须调用</a:t>
            </a:r>
            <a:r>
              <a:rPr lang="en-US" altLang="zh-CN" b="0" smtClean="0"/>
              <a:t>SqlCommand</a:t>
            </a:r>
            <a:r>
              <a:rPr lang="zh-CN" altLang="en-US" b="0" smtClean="0"/>
              <a:t>对象的</a:t>
            </a:r>
            <a:r>
              <a:rPr lang="en-US" altLang="zh-CN" b="0" smtClean="0"/>
              <a:t>ExecuteReader</a:t>
            </a:r>
            <a:r>
              <a:rPr lang="zh-CN" altLang="en-US" b="0" smtClean="0"/>
              <a:t>方法才能创建有效的</a:t>
            </a:r>
            <a:r>
              <a:rPr lang="en-US" altLang="zh-CN" b="0" smtClean="0"/>
              <a:t>SqlDataReader</a:t>
            </a:r>
            <a:r>
              <a:rPr lang="zh-CN" altLang="en-US" b="0" smtClean="0"/>
              <a:t>对象。</a:t>
            </a:r>
            <a:r>
              <a:rPr lang="en-US" altLang="zh-CN" b="0" smtClean="0"/>
              <a:t>SqlDataReader</a:t>
            </a:r>
            <a:r>
              <a:rPr lang="zh-CN" altLang="en-US" b="0" smtClean="0"/>
              <a:t>对象一旦被创建，即可通过该</a:t>
            </a:r>
            <a:r>
              <a:rPr lang="zh-CN" altLang="en-US" b="0" smtClean="0"/>
              <a:t>对象的属性、方法访问数据源中的数据。示例如下：</a:t>
            </a:r>
            <a:endParaRPr lang="en-US" altLang="zh-CN" b="0" smtClean="0"/>
          </a:p>
          <a:p>
            <a:pPr lvl="2" eaLnBrk="1" hangingPunct="1">
              <a:lnSpc>
                <a:spcPct val="120000"/>
              </a:lnSpc>
            </a:pPr>
            <a:r>
              <a:rPr lang="en-US" smtClean="0"/>
              <a:t>SqlCommand</a:t>
            </a:r>
            <a:r>
              <a:rPr lang="en-US" b="1" smtClean="0"/>
              <a:t> cmd = new SqlCommand();</a:t>
            </a:r>
            <a:endParaRPr lang="en-US" b="1" smtClean="0"/>
          </a:p>
          <a:p>
            <a:pPr lvl="2" eaLnBrk="1" hangingPunct="1">
              <a:lnSpc>
                <a:spcPct val="120000"/>
              </a:lnSpc>
            </a:pPr>
            <a:r>
              <a:rPr lang="en-US" altLang="zh-CN" b="1" smtClean="0"/>
              <a:t>……</a:t>
            </a:r>
            <a:endParaRPr lang="en-US" altLang="zh-CN" b="1" smtClean="0"/>
          </a:p>
          <a:p>
            <a:pPr lvl="2" eaLnBrk="1" hangingPunct="1">
              <a:lnSpc>
                <a:spcPct val="120000"/>
              </a:lnSpc>
            </a:pPr>
            <a:r>
              <a:rPr lang="en-US" altLang="zh-CN" b="1" smtClean="0"/>
              <a:t>……</a:t>
            </a:r>
            <a:endParaRPr lang="en-US" altLang="zh-CN" b="1" smtClean="0"/>
          </a:p>
          <a:p>
            <a:pPr lvl="2" eaLnBrk="1" hangingPunct="1">
              <a:lnSpc>
                <a:spcPct val="120000"/>
              </a:lnSpc>
            </a:pPr>
            <a:r>
              <a:rPr lang="en-US" smtClean="0"/>
              <a:t>SqlDataReader</a:t>
            </a:r>
            <a:r>
              <a:rPr lang="en-US" b="1" smtClean="0"/>
              <a:t> stuReader = cmd.ExecuteReader();</a:t>
            </a:r>
            <a:endParaRPr lang="en-US" b="1" smtClean="0"/>
          </a:p>
          <a:p>
            <a:pPr lvl="2" eaLnBrk="1" hangingPunct="1">
              <a:lnSpc>
                <a:spcPct val="120000"/>
              </a:lnSpc>
            </a:pPr>
            <a:r>
              <a:rPr lang="en-US" altLang="zh-CN" b="1" smtClean="0"/>
              <a:t>……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052513"/>
            <a:ext cx="8515350" cy="720725"/>
          </a:xfrm>
        </p:spPr>
        <p:txBody>
          <a:bodyPr/>
          <a:lstStyle/>
          <a:p>
            <a:pPr eaLnBrk="1" hangingPunct="1"/>
            <a:r>
              <a:rPr lang="en-US" altLang="zh-CN" smtClean="0"/>
              <a:t>SqlDataReader</a:t>
            </a:r>
            <a:r>
              <a:rPr lang="zh-CN" altLang="en-US" smtClean="0"/>
              <a:t>对象的常用属性：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53275" name="Group 27"/>
          <p:cNvGraphicFramePr>
            <a:graphicFrameLocks noGrp="1"/>
          </p:cNvGraphicFramePr>
          <p:nvPr>
            <p:ph sz="half" idx="2"/>
          </p:nvPr>
        </p:nvGraphicFramePr>
        <p:xfrm>
          <a:off x="539750" y="1844675"/>
          <a:ext cx="8377238" cy="2954338"/>
        </p:xfrm>
        <a:graphic>
          <a:graphicData uri="http://schemas.openxmlformats.org/drawingml/2006/table">
            <a:tbl>
              <a:tblPr/>
              <a:tblGrid>
                <a:gridCol w="1912938"/>
                <a:gridCol w="64643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  性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FieldCount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获取由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SqlDataReader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得到的一行数据中的字段数。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isClosed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SqlDataReader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对象的状态。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表示关闭，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表示打开。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HasRows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SqlDataReader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是否包含数据。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692150"/>
            <a:ext cx="8540750" cy="576263"/>
          </a:xfrm>
        </p:spPr>
        <p:txBody>
          <a:bodyPr/>
          <a:lstStyle/>
          <a:p>
            <a:pPr eaLnBrk="1" hangingPunct="1"/>
            <a:r>
              <a:rPr lang="en-US" altLang="zh-CN" smtClean="0"/>
              <a:t>SqlDataReader</a:t>
            </a:r>
            <a:r>
              <a:rPr lang="zh-CN" altLang="en-US" smtClean="0"/>
              <a:t>对象的常用方法</a:t>
            </a:r>
            <a:endParaRPr lang="zh-CN" altLang="en-US" smtClean="0"/>
          </a:p>
        </p:txBody>
      </p:sp>
      <p:graphicFrame>
        <p:nvGraphicFramePr>
          <p:cNvPr id="54413" name="Group 141"/>
          <p:cNvGraphicFramePr>
            <a:graphicFrameLocks noGrp="1"/>
          </p:cNvGraphicFramePr>
          <p:nvPr>
            <p:ph sz="half" idx="2"/>
          </p:nvPr>
        </p:nvGraphicFramePr>
        <p:xfrm>
          <a:off x="250825" y="1268413"/>
          <a:ext cx="8540750" cy="5095875"/>
        </p:xfrm>
        <a:graphic>
          <a:graphicData uri="http://schemas.openxmlformats.org/drawingml/2006/table">
            <a:tbl>
              <a:tblPr/>
              <a:tblGrid>
                <a:gridCol w="1728788"/>
                <a:gridCol w="6811962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Close()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不带参数，无返回值，用来关闭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SqlDataReader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Read()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8C005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让记录指针指向本结果集中的下一条记录，返回值是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NextResult()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当返回多个结果集时，使用该方法让记录指针指向下一个结果集。当调用该方法获得下一个结果集后，依然要用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方法来遍历访问该结果集。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GetValue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根据传入的列的索引值，返回当前记录行里指定列的值。由于事先无法预知返回列的数据类型，所以该方法使用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类型来接收返回数据。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GetValues (Object[] values)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该方法会把当前记录行里所有的数据保存到一个数组里。可以使用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FieldCount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属性来获知记录里字段的总数，据此定义接收返回值的数组长度。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GetDataTypeName(int i)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8C005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通过输入列索引，获得该列的类型。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GetName(int i)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8C005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通过输入列索引，获得该列的名称。综合使用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GetName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GetValue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两方法，可以获得数据表里列名和列的字段。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IsDBNull(int i)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8C005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判断指定索引号的列的值是否为空，返回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SqlDataReader</a:t>
            </a:r>
            <a:r>
              <a:rPr lang="zh-CN" altLang="en-US" smtClean="0"/>
              <a:t>对象查询数据库的一般步骤：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对象，设置连接字符串；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对象，设置它的</a:t>
            </a:r>
            <a:r>
              <a:rPr lang="en-US" altLang="zh-CN" sz="2000" b="0" smtClean="0">
                <a:solidFill>
                  <a:srgbClr val="000000"/>
                </a:solidFill>
              </a:rPr>
              <a:t>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属性，分别表示数据库连接和需要执行的</a:t>
            </a:r>
            <a:r>
              <a:rPr lang="en-US" altLang="zh-CN" sz="2000" b="0" smtClean="0">
                <a:solidFill>
                  <a:srgbClr val="000000"/>
                </a:solidFill>
              </a:rPr>
              <a:t>SQL</a:t>
            </a:r>
            <a:r>
              <a:rPr lang="zh-CN" altLang="en-US" sz="2000" b="0" smtClean="0">
                <a:solidFill>
                  <a:srgbClr val="000000"/>
                </a:solidFill>
              </a:rPr>
              <a:t>命令。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打开与数据库连接；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实例化</a:t>
            </a:r>
            <a:r>
              <a:rPr lang="en-US" altLang="zh-CN" sz="2000" b="0" smtClean="0">
                <a:solidFill>
                  <a:srgbClr val="000000"/>
                </a:solidFill>
              </a:rPr>
              <a:t>SqlDataReader</a:t>
            </a:r>
            <a:r>
              <a:rPr lang="zh-CN" altLang="en-US" sz="2000" b="0" smtClean="0">
                <a:solidFill>
                  <a:srgbClr val="000000"/>
                </a:solidFill>
              </a:rPr>
              <a:t>对象（使用</a:t>
            </a:r>
            <a:r>
              <a:rPr lang="en-US" altLang="zh-CN" sz="2000" b="0" smtClean="0">
                <a:solidFill>
                  <a:srgbClr val="000000"/>
                </a:solidFill>
              </a:rPr>
              <a:t>SqlCommand</a:t>
            </a:r>
            <a:r>
              <a:rPr lang="zh-CN" altLang="en-US" sz="2000" b="0" smtClean="0">
                <a:solidFill>
                  <a:srgbClr val="000000"/>
                </a:solidFill>
              </a:rPr>
              <a:t>对象的</a:t>
            </a:r>
            <a:r>
              <a:rPr lang="en-US" altLang="zh-CN" sz="2000" b="0" smtClean="0">
                <a:solidFill>
                  <a:srgbClr val="000000"/>
                </a:solidFill>
              </a:rPr>
              <a:t>ExecuteReader</a:t>
            </a:r>
            <a:r>
              <a:rPr lang="zh-CN" altLang="pt-BR" sz="2000" b="0" smtClean="0">
                <a:solidFill>
                  <a:srgbClr val="000000"/>
                </a:solidFill>
              </a:rPr>
              <a:t>方法执行</a:t>
            </a:r>
            <a:r>
              <a:rPr lang="en-US" altLang="zh-CN" sz="2000" b="0" smtClean="0">
                <a:solidFill>
                  <a:srgbClr val="000000"/>
                </a:solidFill>
              </a:rPr>
              <a:t>CommandText</a:t>
            </a:r>
            <a:r>
              <a:rPr lang="zh-CN" altLang="en-US" sz="2000" b="0" smtClean="0">
                <a:solidFill>
                  <a:srgbClr val="000000"/>
                </a:solidFill>
              </a:rPr>
              <a:t>中的命令；并把返回的结果放在</a:t>
            </a:r>
            <a:r>
              <a:rPr lang="en-US" altLang="zh-CN" sz="2000" b="0" smtClean="0">
                <a:solidFill>
                  <a:srgbClr val="000000"/>
                </a:solidFill>
              </a:rPr>
              <a:t>SqlDataReader</a:t>
            </a:r>
            <a:r>
              <a:rPr lang="zh-CN" altLang="en-US" sz="2000" b="0" smtClean="0">
                <a:solidFill>
                  <a:srgbClr val="000000"/>
                </a:solidFill>
              </a:rPr>
              <a:t>对象中）</a:t>
            </a:r>
            <a:r>
              <a:rPr lang="zh-CN" altLang="pt-BR" sz="2000" b="0" smtClean="0">
                <a:solidFill>
                  <a:srgbClr val="000000"/>
                </a:solidFill>
              </a:rPr>
              <a:t>。</a:t>
            </a:r>
            <a:endParaRPr lang="zh-CN" altLang="pt-BR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pt-BR" sz="2000" b="0" smtClean="0">
                <a:solidFill>
                  <a:srgbClr val="000000"/>
                </a:solidFill>
              </a:rPr>
              <a:t>通过循环，处理数据库查询结果。</a:t>
            </a:r>
            <a:endParaRPr lang="en-US" altLang="zh-CN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关闭</a:t>
            </a:r>
            <a:r>
              <a:rPr lang="en-US" altLang="zh-CN" sz="2000" b="0" smtClean="0">
                <a:solidFill>
                  <a:srgbClr val="000000"/>
                </a:solidFill>
              </a:rPr>
              <a:t>SqlDataReader</a:t>
            </a:r>
            <a:r>
              <a:rPr lang="zh-CN" altLang="en-US" sz="2000" b="0" smtClean="0">
                <a:solidFill>
                  <a:srgbClr val="000000"/>
                </a:solidFill>
              </a:rPr>
              <a:t>对象。</a:t>
            </a:r>
            <a:endParaRPr lang="zh-CN" altLang="pt-BR" sz="2000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</a:pPr>
            <a:r>
              <a:rPr lang="zh-CN" altLang="pt-BR" sz="2000" b="0" smtClean="0">
                <a:solidFill>
                  <a:srgbClr val="000000"/>
                </a:solidFill>
              </a:rPr>
              <a:t>关闭与数据库连接。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7610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SqlDataReader</a:t>
            </a:r>
            <a:r>
              <a:rPr lang="zh-CN" altLang="en-US" smtClean="0"/>
              <a:t>对象读取数据的方法：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通常使用</a:t>
            </a:r>
            <a:r>
              <a:rPr lang="en-US" altLang="zh-CN" smtClean="0"/>
              <a:t>SqlDataReader</a:t>
            </a:r>
            <a:r>
              <a:rPr lang="zh-CN" altLang="en-US" smtClean="0"/>
              <a:t>对象的</a:t>
            </a:r>
            <a:r>
              <a:rPr lang="en-US" altLang="zh-CN" smtClean="0"/>
              <a:t>Read()</a:t>
            </a:r>
            <a:r>
              <a:rPr lang="zh-CN" altLang="en-US" smtClean="0"/>
              <a:t>方法循环读取。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获取当前行指定列的值的方法有以下几种：</a:t>
            </a:r>
            <a:endParaRPr lang="zh-CN" altLang="en-US" smtClean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mtClean="0">
                <a:solidFill>
                  <a:srgbClr val="000000"/>
                </a:solidFill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SqlDataReader</a:t>
            </a:r>
            <a:r>
              <a:rPr lang="zh-CN" altLang="en-US" smtClean="0">
                <a:solidFill>
                  <a:srgbClr val="000000"/>
                </a:solidFill>
              </a:rPr>
              <a:t>对象列名</a:t>
            </a:r>
            <a:r>
              <a:rPr lang="zh-CN" altLang="en-US" smtClean="0">
                <a:solidFill>
                  <a:srgbClr val="0070C0"/>
                </a:solidFill>
              </a:rPr>
              <a:t>索引器</a:t>
            </a:r>
            <a:r>
              <a:rPr lang="zh-CN" altLang="en-US" smtClean="0">
                <a:solidFill>
                  <a:srgbClr val="000000"/>
                </a:solidFill>
              </a:rPr>
              <a:t>。例如：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3" eaLnBrk="1" hangingPunct="1">
              <a:lnSpc>
                <a:spcPct val="120000"/>
              </a:lnSpc>
            </a:pPr>
            <a:r>
              <a:rPr lang="en-US" b="1" smtClean="0"/>
              <a:t>stuReader [“StuNo”]               </a:t>
            </a:r>
            <a:r>
              <a:rPr lang="zh-CN" altLang="en-US" b="1" smtClean="0"/>
              <a:t>（</a:t>
            </a:r>
            <a:r>
              <a:rPr lang="zh-CN" altLang="en-US" b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速度最慢</a:t>
            </a:r>
            <a:r>
              <a:rPr lang="zh-CN" altLang="en-US" b="1" smtClean="0"/>
              <a:t>）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mtClean="0">
                <a:solidFill>
                  <a:srgbClr val="000000"/>
                </a:solidFill>
              </a:rPr>
              <a:t>使用</a:t>
            </a:r>
            <a:r>
              <a:rPr lang="en-US" altLang="zh-CN" smtClean="0">
                <a:solidFill>
                  <a:srgbClr val="000000"/>
                </a:solidFill>
              </a:rPr>
              <a:t>SqlDataReader</a:t>
            </a:r>
            <a:r>
              <a:rPr lang="zh-CN" altLang="en-US" smtClean="0">
                <a:solidFill>
                  <a:srgbClr val="000000"/>
                </a:solidFill>
              </a:rPr>
              <a:t>对象序数</a:t>
            </a:r>
            <a:r>
              <a:rPr lang="zh-CN" altLang="en-US" smtClean="0">
                <a:solidFill>
                  <a:srgbClr val="0070C0"/>
                </a:solidFill>
              </a:rPr>
              <a:t>索引器</a:t>
            </a:r>
            <a:r>
              <a:rPr lang="zh-CN" altLang="en-US" smtClean="0">
                <a:solidFill>
                  <a:srgbClr val="000000"/>
                </a:solidFill>
              </a:rPr>
              <a:t>。例如：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3" eaLnBrk="1" hangingPunct="1">
              <a:lnSpc>
                <a:spcPct val="120000"/>
              </a:lnSpc>
            </a:pPr>
            <a:r>
              <a:rPr lang="en-US" b="1" smtClean="0"/>
              <a:t>stuReader [0]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mtClean="0">
                <a:solidFill>
                  <a:srgbClr val="000000"/>
                </a:solidFill>
              </a:rPr>
              <a:t>若已知要读取数据的类型，可用</a:t>
            </a:r>
            <a:r>
              <a:rPr lang="en-US" altLang="zh-CN" smtClean="0">
                <a:solidFill>
                  <a:srgbClr val="000000"/>
                </a:solidFill>
              </a:rPr>
              <a:t>GetType(“</a:t>
            </a:r>
            <a:r>
              <a:rPr lang="zh-CN" altLang="en-US" smtClean="0">
                <a:solidFill>
                  <a:srgbClr val="000000"/>
                </a:solidFill>
              </a:rPr>
              <a:t>序号</a:t>
            </a:r>
            <a:r>
              <a:rPr lang="en-US" altLang="zh-CN" smtClean="0">
                <a:solidFill>
                  <a:srgbClr val="000000"/>
                </a:solidFill>
              </a:rPr>
              <a:t>”)</a:t>
            </a:r>
            <a:r>
              <a:rPr lang="zh-CN" altLang="en-US" smtClean="0">
                <a:solidFill>
                  <a:srgbClr val="000000"/>
                </a:solidFill>
              </a:rPr>
              <a:t>。例如：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3" eaLnBrk="1" hangingPunct="1">
              <a:lnSpc>
                <a:spcPct val="120000"/>
              </a:lnSpc>
            </a:pPr>
            <a:r>
              <a:rPr lang="en-US" b="1" smtClean="0"/>
              <a:t>stuReader .</a:t>
            </a:r>
            <a:r>
              <a:rPr lang="en-US" altLang="zh-CN" b="1" smtClean="0"/>
              <a:t>GetString(1)</a:t>
            </a:r>
            <a:endParaRPr lang="en-US" altLang="zh-CN" b="1" smtClean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mtClean="0">
                <a:solidFill>
                  <a:srgbClr val="000000"/>
                </a:solidFill>
              </a:rPr>
              <a:t>使用</a:t>
            </a:r>
            <a:r>
              <a:rPr lang="en-US" altLang="zh-CN" smtClean="0">
                <a:solidFill>
                  <a:srgbClr val="000000"/>
                </a:solidFill>
              </a:rPr>
              <a:t>GetValue(int i)</a:t>
            </a:r>
            <a:r>
              <a:rPr lang="zh-CN" altLang="en-US" smtClean="0">
                <a:solidFill>
                  <a:srgbClr val="000000"/>
                </a:solidFill>
              </a:rPr>
              <a:t>方法。例如：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3" eaLnBrk="1" hangingPunct="1">
              <a:lnSpc>
                <a:spcPct val="120000"/>
              </a:lnSpc>
            </a:pPr>
            <a:r>
              <a:rPr lang="en-US" b="1" smtClean="0"/>
              <a:t>stuReader.GetValue(2)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u="sng" smtClean="0">
                <a:solidFill>
                  <a:srgbClr val="7030A0"/>
                </a:solidFill>
              </a:rPr>
              <a:t>索引器：一种特殊的类成员，能让对象以类似数组的方式读取。</a:t>
            </a:r>
            <a:endParaRPr lang="zh-CN" altLang="en-US" b="0" u="sng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示例：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使用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SqlDataReader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对象读取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StuInfo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表的记录。</a:t>
            </a:r>
            <a:endParaRPr kumimoji="1" lang="en-US" altLang="zh-CN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\ch6\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 DataReaderDemo.aspx</a:t>
            </a:r>
            <a:endParaRPr lang="en-US" altLang="zh-CN" dirty="0" smtClean="0"/>
          </a:p>
          <a:p>
            <a:pPr marL="1257300" lvl="2" indent="-457200"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 DataReaderDemo.aspx</a:t>
            </a:r>
            <a:endParaRPr lang="en-US" altLang="zh-CN" dirty="0" smtClean="0"/>
          </a:p>
          <a:p>
            <a:pPr marL="1257300" lvl="2" indent="-457200" eaLnBrk="1" hangingPunct="1">
              <a:lnSpc>
                <a:spcPct val="150000"/>
              </a:lnSpc>
              <a:defRPr/>
            </a:pPr>
            <a:endParaRPr lang="zh-CN" altLang="en-US" dirty="0" smtClean="0"/>
          </a:p>
          <a:p>
            <a:pPr marL="1257300" lvl="2" indent="-457200" eaLnBrk="1" hangingPunct="1">
              <a:lnSpc>
                <a:spcPct val="15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 smtClean="0"/>
          </a:p>
        </p:txBody>
      </p:sp>
      <p:sp>
        <p:nvSpPr>
          <p:cNvPr id="55299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48942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SqlDataReader</a:t>
            </a:r>
            <a:r>
              <a:rPr lang="zh-CN" altLang="en-US" smtClean="0"/>
              <a:t>对象时，应注意以下几点</a:t>
            </a:r>
            <a:r>
              <a:rPr lang="zh-CN" altLang="en-US" b="0" smtClean="0"/>
              <a:t>：</a:t>
            </a:r>
            <a:endParaRPr lang="zh-CN" altLang="en-US" b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b="0" smtClean="0">
                <a:solidFill>
                  <a:srgbClr val="000000"/>
                </a:solidFill>
              </a:rPr>
              <a:t>读取数据时，</a:t>
            </a:r>
            <a:r>
              <a:rPr lang="en-US" altLang="zh-CN" b="0" smtClean="0">
                <a:solidFill>
                  <a:srgbClr val="000000"/>
                </a:solidFill>
              </a:rPr>
              <a:t>SqlConnection</a:t>
            </a:r>
            <a:r>
              <a:rPr lang="zh-CN" altLang="en-US" b="0" smtClean="0">
                <a:solidFill>
                  <a:srgbClr val="000000"/>
                </a:solidFill>
              </a:rPr>
              <a:t>对象必须处于打开状态。</a:t>
            </a:r>
            <a:endParaRPr lang="zh-CN" altLang="en-US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b="0" smtClean="0">
                <a:solidFill>
                  <a:srgbClr val="000000"/>
                </a:solidFill>
              </a:rPr>
              <a:t>必须通过</a:t>
            </a:r>
            <a:r>
              <a:rPr lang="en-US" altLang="zh-CN" b="0" smtClean="0">
                <a:solidFill>
                  <a:srgbClr val="000000"/>
                </a:solidFill>
              </a:rPr>
              <a:t>SqlCommand</a:t>
            </a:r>
            <a:r>
              <a:rPr lang="zh-CN" altLang="en-US" b="0" smtClean="0">
                <a:solidFill>
                  <a:srgbClr val="000000"/>
                </a:solidFill>
              </a:rPr>
              <a:t>对象的</a:t>
            </a:r>
            <a:r>
              <a:rPr lang="en-US" altLang="zh-CN" b="0" smtClean="0">
                <a:solidFill>
                  <a:srgbClr val="000000"/>
                </a:solidFill>
              </a:rPr>
              <a:t>ExecuteReader()</a:t>
            </a:r>
            <a:r>
              <a:rPr lang="zh-CN" altLang="en-US" b="0" smtClean="0">
                <a:solidFill>
                  <a:srgbClr val="000000"/>
                </a:solidFill>
              </a:rPr>
              <a:t>方法，产生</a:t>
            </a:r>
            <a:r>
              <a:rPr lang="en-US" altLang="zh-CN" b="0" smtClean="0">
                <a:solidFill>
                  <a:srgbClr val="000000"/>
                </a:solidFill>
              </a:rPr>
              <a:t>SqlDataReader</a:t>
            </a:r>
            <a:r>
              <a:rPr lang="zh-CN" altLang="en-US" b="0" smtClean="0">
                <a:solidFill>
                  <a:srgbClr val="000000"/>
                </a:solidFill>
              </a:rPr>
              <a:t>对象的实例。</a:t>
            </a:r>
            <a:endParaRPr lang="zh-CN" altLang="en-US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b="0" smtClean="0">
                <a:solidFill>
                  <a:srgbClr val="000000"/>
                </a:solidFill>
              </a:rPr>
              <a:t>只能按向下的顺序逐条读取记录，不能随机读取。且无法直接获知读取记录的总数。</a:t>
            </a:r>
            <a:endParaRPr lang="zh-CN" altLang="en-US" b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b="0" smtClean="0">
                <a:solidFill>
                  <a:srgbClr val="000000"/>
                </a:solidFill>
              </a:rPr>
              <a:t>SqlDataReader</a:t>
            </a:r>
            <a:r>
              <a:rPr lang="zh-CN" altLang="en-US" b="0" smtClean="0">
                <a:solidFill>
                  <a:srgbClr val="000000"/>
                </a:solidFill>
              </a:rPr>
              <a:t>对象管理的查询结果是只读的，不能修改。</a:t>
            </a:r>
            <a:endParaRPr lang="zh-CN" altLang="en-US" smtClean="0"/>
          </a:p>
        </p:txBody>
      </p:sp>
      <p:sp>
        <p:nvSpPr>
          <p:cNvPr id="56323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65175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6.2.4 Parameter</a:t>
            </a:r>
            <a:r>
              <a:rPr lang="zh-CN" altLang="en-US" sz="3600" smtClean="0"/>
              <a:t>对象与参数化</a:t>
            </a:r>
            <a:r>
              <a:rPr lang="en-US" altLang="zh-CN" sz="3600" smtClean="0"/>
              <a:t>SQL</a:t>
            </a:r>
            <a:r>
              <a:rPr lang="zh-CN" altLang="en-US" sz="3600" smtClean="0"/>
              <a:t>语句 </a:t>
            </a:r>
            <a:endParaRPr lang="zh-CN" altLang="en-US" sz="3600" smtClean="0"/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4719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Web</a:t>
            </a:r>
            <a:r>
              <a:rPr lang="zh-CN" altLang="en-US" smtClean="0"/>
              <a:t>安全是</a:t>
            </a:r>
            <a:r>
              <a:rPr lang="en-US" altLang="zh-CN" smtClean="0"/>
              <a:t>Web</a:t>
            </a:r>
            <a:r>
              <a:rPr lang="zh-CN" altLang="en-US" smtClean="0"/>
              <a:t>应用程序的开发的的一个重要问题。在诸多现存的</a:t>
            </a:r>
            <a:r>
              <a:rPr lang="en-US" altLang="zh-CN" smtClean="0"/>
              <a:t> Web</a:t>
            </a:r>
            <a:r>
              <a:rPr lang="zh-CN" altLang="en-US" smtClean="0"/>
              <a:t>安全漏洞中，</a:t>
            </a:r>
            <a:r>
              <a:rPr lang="en-US" altLang="zh-CN" smtClean="0"/>
              <a:t>SQL</a:t>
            </a:r>
            <a:r>
              <a:rPr lang="zh-CN" altLang="en-US" smtClean="0"/>
              <a:t>注入是非常常见的漏洞。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所谓</a:t>
            </a:r>
            <a:r>
              <a:rPr lang="en-US" altLang="zh-CN" smtClean="0"/>
              <a:t>SQL</a:t>
            </a:r>
            <a:r>
              <a:rPr lang="zh-CN" altLang="en-US" smtClean="0"/>
              <a:t>注入，就是通过把</a:t>
            </a:r>
            <a:r>
              <a:rPr lang="en-US" altLang="zh-CN" smtClean="0"/>
              <a:t>SQL</a:t>
            </a:r>
            <a:r>
              <a:rPr lang="zh-CN" altLang="en-US" smtClean="0"/>
              <a:t>命令插入到</a:t>
            </a:r>
            <a:r>
              <a:rPr lang="en-US" altLang="zh-CN" smtClean="0"/>
              <a:t>Web</a:t>
            </a:r>
            <a:r>
              <a:rPr lang="zh-CN" altLang="en-US" smtClean="0"/>
              <a:t>表单提交或输入域名或页面请求的查询字符串，跳过验证，“非法”进入页面。恶意用户会造成严重的</a:t>
            </a:r>
            <a:r>
              <a:rPr lang="en-US" altLang="zh-CN" smtClean="0"/>
              <a:t>SQL</a:t>
            </a:r>
            <a:r>
              <a:rPr lang="zh-CN" altLang="en-US" smtClean="0"/>
              <a:t>注入性攻击。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有两种方法可以避免</a:t>
            </a:r>
            <a:r>
              <a:rPr lang="en-US" altLang="zh-CN" smtClean="0"/>
              <a:t>SQL</a:t>
            </a:r>
            <a:r>
              <a:rPr lang="zh-CN" altLang="en-US" smtClean="0"/>
              <a:t>注入：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将所有</a:t>
            </a:r>
            <a:r>
              <a:rPr lang="en-US" altLang="zh-CN" smtClean="0"/>
              <a:t>SQL</a:t>
            </a:r>
            <a:r>
              <a:rPr lang="zh-CN" altLang="en-US" smtClean="0"/>
              <a:t>语句都放在</a:t>
            </a:r>
            <a:r>
              <a:rPr lang="zh-CN" altLang="en-US" smtClean="0">
                <a:hlinkClick r:id="rId1" action="ppaction://hlinksldjump"/>
              </a:rPr>
              <a:t>存储过程</a:t>
            </a:r>
            <a:r>
              <a:rPr lang="zh-CN" altLang="en-US" smtClean="0"/>
              <a:t>中；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在程序中</a:t>
            </a:r>
            <a:r>
              <a:rPr lang="zh-CN" altLang="en-US" smtClean="0"/>
              <a:t>使用</a:t>
            </a:r>
            <a:r>
              <a:rPr lang="zh-CN" altLang="en-US" smtClean="0"/>
              <a:t>参数化</a:t>
            </a:r>
            <a:r>
              <a:rPr lang="en-US" altLang="zh-CN" smtClean="0"/>
              <a:t>SQL</a:t>
            </a:r>
            <a:r>
              <a:rPr lang="zh-CN" altLang="en-US" smtClean="0"/>
              <a:t>语句。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49593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 </a:t>
            </a:r>
            <a:r>
              <a:rPr lang="zh-CN" altLang="en-US" smtClean="0"/>
              <a:t>连接模式中，访问数据库的开发流程，其主要步骤如下：</a:t>
            </a:r>
            <a:endParaRPr lang="zh-CN" altLang="en-US" smtClean="0"/>
          </a:p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zh-CN" altLang="en-US" smtClean="0"/>
              <a:t>创建</a:t>
            </a:r>
            <a:r>
              <a:rPr lang="en-US" altLang="zh-CN" smtClean="0"/>
              <a:t>SqlConnection</a:t>
            </a:r>
            <a:r>
              <a:rPr lang="zh-CN" altLang="en-US" smtClean="0"/>
              <a:t>对象，与数据库建立连接（</a:t>
            </a:r>
            <a:r>
              <a:rPr lang="zh-CN" altLang="en-US" b="0" smtClean="0">
                <a:solidFill>
                  <a:srgbClr val="000000"/>
                </a:solidFill>
              </a:rPr>
              <a:t>设置连接字符串）</a:t>
            </a:r>
            <a:r>
              <a:rPr lang="zh-CN" altLang="en-US" smtClean="0"/>
              <a:t>；</a:t>
            </a:r>
            <a:endParaRPr lang="zh-CN" altLang="en-US" smtClean="0"/>
          </a:p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zh-CN" altLang="en-US" smtClean="0"/>
              <a:t>创建</a:t>
            </a:r>
            <a:r>
              <a:rPr lang="en-US" altLang="zh-CN" smtClean="0"/>
              <a:t>SqlCommand</a:t>
            </a:r>
            <a:r>
              <a:rPr lang="zh-CN" altLang="en-US" smtClean="0"/>
              <a:t>对象，对数据库执行</a:t>
            </a:r>
            <a:r>
              <a:rPr lang="en-US" altLang="zh-CN" smtClean="0"/>
              <a:t>SQL</a:t>
            </a:r>
            <a:r>
              <a:rPr lang="zh-CN" altLang="en-US" smtClean="0"/>
              <a:t>命令或存储过程，包括增、删、改及查询数据库等命令；</a:t>
            </a:r>
            <a:endParaRPr lang="zh-CN" altLang="en-US" smtClean="0"/>
          </a:p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zh-CN" altLang="en-US" smtClean="0"/>
              <a:t>如果查询数据库的数据，则创建</a:t>
            </a:r>
            <a:r>
              <a:rPr lang="en-US" altLang="zh-CN" smtClean="0"/>
              <a:t>SqlDataReader</a:t>
            </a:r>
            <a:r>
              <a:rPr lang="zh-CN" altLang="en-US" smtClean="0"/>
              <a:t>对象读取</a:t>
            </a:r>
            <a:r>
              <a:rPr lang="en-US" altLang="zh-CN" smtClean="0"/>
              <a:t>SqlCommand</a:t>
            </a:r>
            <a:r>
              <a:rPr lang="zh-CN" altLang="en-US" smtClean="0"/>
              <a:t>命令查询到的结果集，并使用或显示结果。</a:t>
            </a:r>
            <a:endParaRPr lang="zh-CN" altLang="en-US" smtClean="0"/>
          </a:p>
          <a:p>
            <a:pPr marL="914400" lvl="1" indent="-457200" eaLnBrk="1" hangingPunct="1">
              <a:buFont typeface="Arial" panose="020B0604020202020204" pitchFamily="34" charset="0"/>
              <a:buAutoNum type="arabicParenR"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659813" cy="5688012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一、参数化</a:t>
            </a:r>
            <a:r>
              <a:rPr lang="en-US" altLang="zh-CN" dirty="0" smtClean="0">
                <a:solidFill>
                  <a:srgbClr val="000000"/>
                </a:solidFill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</a:rPr>
              <a:t>语句的使用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0" dirty="0" smtClean="0"/>
              <a:t>参数：在</a:t>
            </a:r>
            <a:r>
              <a:rPr lang="en-US" altLang="zh-CN" b="0" dirty="0" smtClean="0"/>
              <a:t>SQL</a:t>
            </a:r>
            <a:r>
              <a:rPr lang="zh-CN" altLang="en-US" b="0" dirty="0" smtClean="0"/>
              <a:t>语句中是一种变量，以</a:t>
            </a:r>
            <a:r>
              <a:rPr lang="en-US" altLang="zh-CN" b="0" dirty="0" smtClean="0"/>
              <a:t>@</a:t>
            </a:r>
            <a:r>
              <a:rPr lang="zh-CN" altLang="en-US" b="0" dirty="0" smtClean="0"/>
              <a:t>字符定义。例如：</a:t>
            </a:r>
            <a:r>
              <a:rPr lang="en-US" altLang="zh-CN" b="0" dirty="0" smtClean="0">
                <a:solidFill>
                  <a:schemeClr val="tx2">
                    <a:lumMod val="75000"/>
                  </a:schemeClr>
                </a:solidFill>
              </a:rPr>
              <a:t>@name</a:t>
            </a:r>
            <a:endParaRPr lang="zh-CN" alt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参数化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语句：</a:t>
            </a:r>
            <a:r>
              <a:rPr lang="zh-CN" altLang="en-US" b="0" dirty="0" smtClean="0"/>
              <a:t>在设置</a:t>
            </a:r>
            <a:r>
              <a:rPr lang="en-US" altLang="zh-CN" b="0" dirty="0" err="1" smtClean="0"/>
              <a:t>SqlCommand</a:t>
            </a:r>
            <a:r>
              <a:rPr lang="zh-CN" altLang="en-US" b="0" dirty="0" smtClean="0"/>
              <a:t>对象的</a:t>
            </a:r>
            <a:r>
              <a:rPr lang="en-US" altLang="zh-CN" b="0" dirty="0" err="1" smtClean="0"/>
              <a:t>CommandText</a:t>
            </a:r>
            <a:r>
              <a:rPr lang="zh-CN" altLang="en-US" b="0" dirty="0" smtClean="0"/>
              <a:t>属性时，在</a:t>
            </a:r>
            <a:r>
              <a:rPr lang="en-US" altLang="zh-CN" b="0" dirty="0" smtClean="0"/>
              <a:t>SQL</a:t>
            </a:r>
            <a:r>
              <a:rPr lang="zh-CN" altLang="en-US" b="0" dirty="0" smtClean="0"/>
              <a:t>命令中使用参数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857250" lvl="1" indent="-457200"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示例比较：</a:t>
            </a:r>
            <a:endParaRPr lang="en-US" altLang="zh-CN" dirty="0" smtClean="0"/>
          </a:p>
          <a:p>
            <a:pPr marL="1257300" lvl="2" indent="-457200" eaLnBrk="1" hangingPunct="1">
              <a:lnSpc>
                <a:spcPct val="150000"/>
              </a:lnSpc>
              <a:defRPr/>
            </a:pPr>
            <a:r>
              <a:rPr lang="en-US" dirty="0" err="1" smtClean="0"/>
              <a:t>cmd.CommandText</a:t>
            </a:r>
            <a:r>
              <a:rPr lang="en-US" dirty="0" smtClean="0"/>
              <a:t> = "select * from </a:t>
            </a:r>
            <a:r>
              <a:rPr lang="en-US" dirty="0" err="1" smtClean="0"/>
              <a:t>UserInfo</a:t>
            </a:r>
            <a:r>
              <a:rPr lang="en-US" dirty="0" smtClean="0"/>
              <a:t> where </a:t>
            </a:r>
            <a:r>
              <a:rPr lang="en-US" dirty="0" err="1" smtClean="0"/>
              <a:t>UserId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=‘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993300"/>
                </a:solidFill>
              </a:rPr>
              <a:t>+ </a:t>
            </a:r>
            <a:r>
              <a:rPr lang="en-US" dirty="0" err="1" smtClean="0">
                <a:solidFill>
                  <a:srgbClr val="993300"/>
                </a:solidFill>
              </a:rPr>
              <a:t>txtName.Text.Trim</a:t>
            </a:r>
            <a:r>
              <a:rPr lang="en-US" dirty="0" smtClean="0">
                <a:solidFill>
                  <a:srgbClr val="993300"/>
                </a:solidFill>
              </a:rPr>
              <a:t>() </a:t>
            </a:r>
            <a:r>
              <a:rPr lang="en-US" dirty="0" smtClean="0"/>
              <a:t>+ “ ‘ ";</a:t>
            </a:r>
            <a:endParaRPr lang="en-US" dirty="0" smtClean="0"/>
          </a:p>
          <a:p>
            <a:pPr marL="1257300" lvl="2" indent="-457200" eaLnBrk="1" hangingPunct="1">
              <a:lnSpc>
                <a:spcPct val="150000"/>
              </a:lnSpc>
              <a:defRPr/>
            </a:pPr>
            <a:r>
              <a:rPr lang="en-US" dirty="0" err="1" smtClean="0"/>
              <a:t>cmd.CommandText</a:t>
            </a:r>
            <a:r>
              <a:rPr lang="en-US" dirty="0" smtClean="0"/>
              <a:t> = "select * from </a:t>
            </a:r>
            <a:r>
              <a:rPr lang="en-US" dirty="0" err="1" smtClean="0"/>
              <a:t>UserInfo</a:t>
            </a:r>
            <a:r>
              <a:rPr lang="en-US" dirty="0" smtClean="0"/>
              <a:t> where </a:t>
            </a:r>
            <a:r>
              <a:rPr lang="en-US" dirty="0" err="1" smtClean="0"/>
              <a:t>UserId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 err="1" smtClean="0">
                <a:solidFill>
                  <a:srgbClr val="C00000"/>
                </a:solidFill>
              </a:rPr>
              <a:t>UserId</a:t>
            </a:r>
            <a:r>
              <a:rPr lang="en-US" b="1" dirty="0" smtClean="0"/>
              <a:t>;</a:t>
            </a:r>
            <a:endParaRPr lang="en-US" b="1" dirty="0" smtClean="0"/>
          </a:p>
          <a:p>
            <a:pPr marL="1257300" lvl="2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再给参数赋值：从输入的文本框中获取。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371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72845"/>
            <a:ext cx="8540750" cy="5496560"/>
          </a:xfrm>
        </p:spPr>
        <p:txBody>
          <a:bodyPr/>
          <a:lstStyle/>
          <a:p>
            <a:pPr marL="857250" lvl="1" indent="-457200" eaLnBrk="1" hangingPunct="1">
              <a:lnSpc>
                <a:spcPct val="120000"/>
              </a:lnSpc>
            </a:pPr>
            <a:r>
              <a:rPr lang="zh-CN" altLang="en-US" smtClean="0"/>
              <a:t>给参数赋值的方法：</a:t>
            </a:r>
            <a:endParaRPr lang="en-US" altLang="zh-CN" smtClean="0"/>
          </a:p>
          <a:p>
            <a:pPr marL="1257300" lvl="2" indent="-457200" eaLnBrk="1" hangingPunct="1">
              <a:lnSpc>
                <a:spcPct val="120000"/>
              </a:lnSpc>
            </a:pPr>
            <a:r>
              <a:rPr lang="zh-CN" altLang="en-US" sz="2400" smtClean="0"/>
              <a:t>创建</a:t>
            </a:r>
            <a:r>
              <a:rPr lang="en-US" altLang="zh-CN" sz="2400" smtClean="0"/>
              <a:t>SqlParameter</a:t>
            </a:r>
            <a:r>
              <a:rPr lang="zh-CN" altLang="en-US" sz="2400" smtClean="0"/>
              <a:t>对象，使用</a:t>
            </a:r>
            <a:r>
              <a:rPr lang="en-US" altLang="zh-CN" sz="2400" smtClean="0"/>
              <a:t>SqlParameter</a:t>
            </a:r>
            <a:r>
              <a:rPr lang="zh-CN" altLang="en-US" sz="2400" smtClean="0"/>
              <a:t>对象为</a:t>
            </a:r>
            <a:r>
              <a:rPr lang="en-US" altLang="zh-CN" sz="2400" smtClean="0"/>
              <a:t>SqlCommand</a:t>
            </a:r>
            <a:r>
              <a:rPr lang="zh-CN" altLang="en-US" sz="2400" smtClean="0"/>
              <a:t>对象传递参数；（</a:t>
            </a:r>
            <a:r>
              <a:rPr lang="zh-CN" altLang="en-US" sz="240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一般方法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marL="1257300" lvl="2" indent="-457200" eaLnBrk="1" hangingPunct="1">
              <a:lnSpc>
                <a:spcPct val="120000"/>
              </a:lnSpc>
            </a:pPr>
            <a:r>
              <a:rPr lang="zh-CN" altLang="en-US" sz="2400" smtClean="0"/>
              <a:t>简化的参数赋值方法：使用参数集合</a:t>
            </a:r>
            <a:r>
              <a:rPr lang="en-US" sz="2400" smtClean="0"/>
              <a:t>Parameters</a:t>
            </a:r>
            <a:r>
              <a:rPr lang="zh-CN" altLang="en-US" sz="2400" smtClean="0"/>
              <a:t>直接添加。（</a:t>
            </a:r>
            <a:r>
              <a:rPr lang="zh-CN" altLang="en-US" sz="240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当参数均为输入参数时</a:t>
            </a:r>
            <a:r>
              <a:rPr lang="zh-CN" altLang="en-US" sz="2400" smtClean="0"/>
              <a:t>）</a:t>
            </a:r>
            <a:endParaRPr lang="en-US" altLang="zh-CN" sz="2400" smtClean="0"/>
          </a:p>
        </p:txBody>
      </p:sp>
      <p:sp>
        <p:nvSpPr>
          <p:cNvPr id="59395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976938"/>
          </a:xfrm>
        </p:spPr>
        <p:txBody>
          <a:bodyPr/>
          <a:lstStyle/>
          <a:p>
            <a:pPr marL="8572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Parameter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对象为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SqlCommand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对象传递参数。示例如下：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AutoNum type="arabicParenR"/>
              <a:defRPr/>
            </a:pPr>
            <a:r>
              <a:rPr lang="zh-CN" altLang="en-US" dirty="0" smtClean="0"/>
              <a:t>新建一个</a:t>
            </a:r>
            <a:r>
              <a:rPr lang="en-US" dirty="0" err="1" smtClean="0"/>
              <a:t>SqlParameter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 </a:t>
            </a: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en-US" dirty="0" err="1" smtClean="0"/>
              <a:t>userIdParam</a:t>
            </a:r>
            <a:r>
              <a:rPr lang="en-US" dirty="0" smtClean="0"/>
              <a:t> = new </a:t>
            </a:r>
            <a:r>
              <a:rPr lang="en-US" dirty="0" err="1" smtClean="0"/>
              <a:t>SqlParameter</a:t>
            </a:r>
            <a:r>
              <a:rPr lang="en-US" dirty="0" smtClean="0"/>
              <a:t>();</a:t>
            </a:r>
            <a:endParaRPr lang="zh-CN" altLang="en-US" dirty="0" smtClean="0"/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AutoNum type="arabicParenR" startAt="2"/>
              <a:defRPr/>
            </a:pPr>
            <a:r>
              <a:rPr lang="zh-CN" altLang="en-US" dirty="0" smtClean="0"/>
              <a:t>设置</a:t>
            </a: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 </a:t>
            </a:r>
            <a:r>
              <a:rPr lang="en-US" dirty="0" err="1" smtClean="0"/>
              <a:t>userIdParam.</a:t>
            </a:r>
            <a:r>
              <a:rPr lang="en-US" dirty="0" err="1" smtClean="0">
                <a:solidFill>
                  <a:schemeClr val="accent1">
                    <a:lumMod val="25000"/>
                  </a:schemeClr>
                </a:solidFill>
              </a:rPr>
              <a:t>ParameterName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dirty="0" smtClean="0"/>
              <a:t>= "@</a:t>
            </a:r>
            <a:r>
              <a:rPr lang="en-US" dirty="0" err="1" smtClean="0"/>
              <a:t>UserId</a:t>
            </a:r>
            <a:r>
              <a:rPr lang="en-US" dirty="0" smtClean="0"/>
              <a:t>";</a:t>
            </a:r>
            <a:endParaRPr lang="zh-CN" altLang="en-US" dirty="0" smtClean="0"/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AutoNum type="arabicParenR" startAt="3"/>
              <a:defRPr/>
            </a:pPr>
            <a:r>
              <a:rPr lang="zh-CN" altLang="en-US" dirty="0" smtClean="0"/>
              <a:t>设置</a:t>
            </a:r>
            <a:r>
              <a:rPr lang="en-US" dirty="0" err="1" smtClean="0"/>
              <a:t>SqlParameter</a:t>
            </a:r>
            <a:r>
              <a:rPr lang="zh-CN" altLang="en-US" dirty="0" smtClean="0"/>
              <a:t>对象的</a:t>
            </a:r>
            <a:r>
              <a:rPr lang="en-US" dirty="0" smtClean="0"/>
              <a:t>SQL</a:t>
            </a:r>
            <a:r>
              <a:rPr lang="zh-CN" altLang="en-US" dirty="0" smtClean="0"/>
              <a:t>数据库参数类型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</a:t>
            </a:r>
            <a:r>
              <a:rPr lang="en-US" dirty="0" err="1" smtClean="0"/>
              <a:t>userIdParam.</a:t>
            </a:r>
            <a:r>
              <a:rPr lang="en-US" dirty="0" err="1" smtClean="0">
                <a:solidFill>
                  <a:schemeClr val="accent1">
                    <a:lumMod val="25000"/>
                  </a:schemeClr>
                </a:solidFill>
              </a:rPr>
              <a:t>SqlDbType</a:t>
            </a:r>
            <a:r>
              <a:rPr lang="en-US" dirty="0" smtClean="0"/>
              <a:t> = </a:t>
            </a:r>
            <a:r>
              <a:rPr lang="en-US" dirty="0" err="1" smtClean="0"/>
              <a:t>SqlDbType.VarChar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AutoNum type="arabicParenR" startAt="4"/>
              <a:defRPr/>
            </a:pPr>
            <a:r>
              <a:rPr lang="zh-CN" altLang="en-US" dirty="0" smtClean="0"/>
              <a:t>设置</a:t>
            </a:r>
            <a:r>
              <a:rPr lang="en-US" dirty="0" err="1" smtClean="0"/>
              <a:t>SqlParameter</a:t>
            </a:r>
            <a:r>
              <a:rPr lang="zh-CN" altLang="en-US" dirty="0" smtClean="0"/>
              <a:t>对象</a:t>
            </a:r>
            <a:r>
              <a:rPr lang="en-US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输入或输出属性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</a:t>
            </a:r>
            <a:r>
              <a:rPr lang="en-US" dirty="0" err="1" smtClean="0"/>
              <a:t>userIdParam.</a:t>
            </a:r>
            <a:r>
              <a:rPr lang="en-US" dirty="0" err="1" smtClean="0">
                <a:solidFill>
                  <a:schemeClr val="accent1">
                    <a:lumMod val="25000"/>
                  </a:schemeClr>
                </a:solidFill>
              </a:rPr>
              <a:t>Direction</a:t>
            </a:r>
            <a:r>
              <a:rPr lang="en-US" dirty="0" smtClean="0"/>
              <a:t> = </a:t>
            </a:r>
            <a:r>
              <a:rPr lang="en-US" dirty="0" err="1" smtClean="0"/>
              <a:t>ParameterDirection.Input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AutoNum type="arabicParenR" startAt="5"/>
              <a:defRPr/>
            </a:pPr>
            <a:r>
              <a:rPr lang="zh-CN" altLang="en-US" dirty="0" smtClean="0"/>
              <a:t>设置</a:t>
            </a: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   （</a:t>
            </a:r>
            <a:r>
              <a:rPr lang="zh-CN" altLang="en-US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关键属性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</a:t>
            </a:r>
            <a:r>
              <a:rPr lang="en-US" dirty="0" err="1" smtClean="0"/>
              <a:t>userIdParam.</a:t>
            </a:r>
            <a:r>
              <a:rPr lang="en-US" dirty="0" err="1" smtClean="0">
                <a:solidFill>
                  <a:schemeClr val="accent1">
                    <a:lumMod val="25000"/>
                  </a:schemeClr>
                </a:solidFill>
              </a:rPr>
              <a:t>Value</a:t>
            </a:r>
            <a:r>
              <a:rPr lang="en-US" dirty="0" smtClean="0"/>
              <a:t> = </a:t>
            </a:r>
            <a:r>
              <a:rPr lang="en-US" dirty="0" err="1" smtClean="0"/>
              <a:t>txtName.Text.Trim</a:t>
            </a:r>
            <a:r>
              <a:rPr lang="en-US" dirty="0" smtClean="0"/>
              <a:t>();    </a:t>
            </a:r>
            <a:endParaRPr lang="zh-CN" altLang="en-US" dirty="0" smtClean="0"/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AutoNum type="arabicParenR" startAt="6"/>
              <a:defRPr/>
            </a:pPr>
            <a:r>
              <a:rPr lang="zh-CN" altLang="en-US" dirty="0" smtClean="0"/>
              <a:t>向</a:t>
            </a:r>
            <a:r>
              <a:rPr lang="en-US" altLang="zh-CN" dirty="0" err="1" smtClean="0"/>
              <a:t>Sql</a:t>
            </a:r>
            <a:r>
              <a:rPr lang="en-US" dirty="0" err="1" smtClean="0"/>
              <a:t>Command</a:t>
            </a:r>
            <a:r>
              <a:rPr lang="zh-CN" altLang="en-US" dirty="0" smtClean="0"/>
              <a:t>对象传递参数</a:t>
            </a:r>
            <a:endParaRPr lang="en-US" altLang="zh-CN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</a:t>
            </a:r>
            <a:r>
              <a:rPr lang="en-US" dirty="0" err="1" smtClean="0"/>
              <a:t>cmd.</a:t>
            </a:r>
            <a:r>
              <a:rPr lang="en-US" dirty="0" err="1" smtClean="0">
                <a:solidFill>
                  <a:schemeClr val="accent1">
                    <a:lumMod val="25000"/>
                  </a:schemeClr>
                </a:solidFill>
              </a:rPr>
              <a:t>Parameters.Add</a:t>
            </a:r>
            <a:r>
              <a:rPr lang="en-US" dirty="0" smtClean="0"/>
              <a:t>(</a:t>
            </a:r>
            <a:r>
              <a:rPr lang="en-US" dirty="0" err="1" smtClean="0"/>
              <a:t>userIdParam</a:t>
            </a:r>
            <a:r>
              <a:rPr lang="en-US" dirty="0" smtClean="0"/>
              <a:t>);</a:t>
            </a:r>
            <a:endParaRPr lang="zh-CN" altLang="en-US" dirty="0" smtClean="0"/>
          </a:p>
        </p:txBody>
      </p:sp>
      <p:sp>
        <p:nvSpPr>
          <p:cNvPr id="60419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82370"/>
            <a:ext cx="8540750" cy="5487035"/>
          </a:xfrm>
        </p:spPr>
        <p:txBody>
          <a:bodyPr/>
          <a:lstStyle/>
          <a:p>
            <a:pPr marL="857250" lvl="1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当参数均为输入参数时，可简化参数赋值的方法，示例代码如下：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714500" lvl="3" indent="-457200" eaLnBrk="1" hangingPunct="1">
              <a:lnSpc>
                <a:spcPct val="110000"/>
              </a:lnSpc>
              <a:defRPr/>
            </a:pPr>
            <a:r>
              <a:rPr lang="en-US" dirty="0" err="1" smtClean="0"/>
              <a:t>cmd.Parameters.AddWithValue</a:t>
            </a:r>
            <a:r>
              <a:rPr lang="en-US" dirty="0" smtClean="0"/>
              <a:t>("@</a:t>
            </a:r>
            <a:r>
              <a:rPr lang="en-US" dirty="0" err="1" smtClean="0"/>
              <a:t>UserId</a:t>
            </a:r>
            <a:r>
              <a:rPr lang="en-US" dirty="0" smtClean="0"/>
              <a:t>", </a:t>
            </a:r>
            <a:r>
              <a:rPr lang="en-US" dirty="0" err="1" smtClean="0"/>
              <a:t>txtName.Text.Trim</a:t>
            </a:r>
            <a:r>
              <a:rPr lang="en-US" dirty="0" smtClean="0"/>
              <a:t>());</a:t>
            </a:r>
            <a:endParaRPr lang="en-US" dirty="0" smtClean="0"/>
          </a:p>
          <a:p>
            <a:pPr marL="1714500" lvl="3" indent="-457200" eaLnBrk="1" hangingPunct="1">
              <a:lnSpc>
                <a:spcPct val="110000"/>
              </a:lnSpc>
              <a:defRPr/>
            </a:pPr>
            <a:r>
              <a:rPr lang="en-US" dirty="0" err="1" smtClean="0"/>
              <a:t>cmd.Parameters.AddWithValue</a:t>
            </a:r>
            <a:r>
              <a:rPr lang="en-US" dirty="0" smtClean="0"/>
              <a:t>("@Password", </a:t>
            </a:r>
            <a:r>
              <a:rPr lang="en-US" dirty="0" err="1" smtClean="0"/>
              <a:t>txtPassword.Text.Trim</a:t>
            </a:r>
            <a:r>
              <a:rPr lang="en-US" dirty="0" smtClean="0"/>
              <a:t>().</a:t>
            </a:r>
            <a:r>
              <a:rPr lang="en-US" dirty="0" err="1" smtClean="0"/>
              <a:t>GetHashCode</a:t>
            </a:r>
            <a:r>
              <a:rPr lang="en-US" dirty="0" smtClean="0"/>
              <a:t>());</a:t>
            </a:r>
            <a:endParaRPr lang="en-US" dirty="0" smtClean="0"/>
          </a:p>
        </p:txBody>
      </p:sp>
      <p:sp>
        <p:nvSpPr>
          <p:cNvPr id="61443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二、使用</a:t>
            </a:r>
            <a:r>
              <a:rPr lang="zh-CN" altLang="en-US" dirty="0" smtClean="0">
                <a:solidFill>
                  <a:srgbClr val="000000"/>
                </a:solidFill>
              </a:rPr>
              <a:t>参数化</a:t>
            </a:r>
            <a:r>
              <a:rPr lang="en-US" altLang="zh-CN" dirty="0" smtClean="0">
                <a:solidFill>
                  <a:srgbClr val="000000"/>
                </a:solidFill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</a:rPr>
              <a:t>语句操作数据库的一般过程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0" dirty="0" smtClean="0">
                <a:solidFill>
                  <a:srgbClr val="000000"/>
                </a:solidFill>
              </a:rPr>
              <a:t>创建</a:t>
            </a:r>
            <a:r>
              <a:rPr lang="en-US" altLang="zh-CN" b="0" dirty="0" err="1" smtClean="0">
                <a:solidFill>
                  <a:srgbClr val="000000"/>
                </a:solidFill>
              </a:rPr>
              <a:t>SqlConnection</a:t>
            </a:r>
            <a:r>
              <a:rPr lang="zh-CN" altLang="en-US" b="0" dirty="0" smtClean="0">
                <a:solidFill>
                  <a:srgbClr val="000000"/>
                </a:solidFill>
              </a:rPr>
              <a:t>对象，设置连接字符串；</a:t>
            </a:r>
            <a:endParaRPr lang="zh-CN" altLang="en-US" b="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0" dirty="0" smtClean="0">
                <a:solidFill>
                  <a:srgbClr val="000000"/>
                </a:solidFill>
              </a:rPr>
              <a:t>创建</a:t>
            </a:r>
            <a:r>
              <a:rPr lang="en-US" altLang="zh-CN" b="0" dirty="0" err="1" smtClean="0">
                <a:solidFill>
                  <a:srgbClr val="000000"/>
                </a:solidFill>
              </a:rPr>
              <a:t>SqlCommand</a:t>
            </a:r>
            <a:r>
              <a:rPr lang="zh-CN" altLang="en-US" b="0" dirty="0" smtClean="0">
                <a:solidFill>
                  <a:srgbClr val="000000"/>
                </a:solidFill>
              </a:rPr>
              <a:t>对象，</a:t>
            </a:r>
            <a:r>
              <a:rPr lang="zh-CN" altLang="en-US" dirty="0" smtClean="0">
                <a:solidFill>
                  <a:srgbClr val="000000"/>
                </a:solidFill>
              </a:rPr>
              <a:t>设置</a:t>
            </a:r>
            <a:r>
              <a:rPr lang="zh-CN" altLang="en-US" b="0" dirty="0" smtClean="0">
                <a:solidFill>
                  <a:srgbClr val="000000"/>
                </a:solidFill>
              </a:rPr>
              <a:t>它的</a:t>
            </a:r>
            <a:r>
              <a:rPr lang="en-US" altLang="zh-CN" b="0" dirty="0" smtClean="0">
                <a:solidFill>
                  <a:srgbClr val="000000"/>
                </a:solidFill>
              </a:rPr>
              <a:t>Connection</a:t>
            </a:r>
            <a:r>
              <a:rPr lang="zh-CN" altLang="en-US" b="0" dirty="0" smtClean="0">
                <a:solidFill>
                  <a:srgbClr val="000000"/>
                </a:solidFill>
              </a:rPr>
              <a:t>和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带参数的</a:t>
            </a:r>
            <a:r>
              <a:rPr lang="en-US" altLang="zh-CN" dirty="0" err="1" smtClean="0">
                <a:solidFill>
                  <a:schemeClr val="accent1">
                    <a:lumMod val="25000"/>
                  </a:schemeClr>
                </a:solidFill>
              </a:rPr>
              <a:t>CommandText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属性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</a:rPr>
              <a:t>Parameter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对象，为</a:t>
            </a:r>
            <a:r>
              <a:rPr lang="en-US" altLang="zh-CN" dirty="0" err="1" smtClean="0">
                <a:solidFill>
                  <a:schemeClr val="accent1">
                    <a:lumMod val="25000"/>
                  </a:schemeClr>
                </a:solidFill>
              </a:rPr>
              <a:t>SqlCommand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对象准备参数，并添加到</a:t>
            </a:r>
            <a:r>
              <a:rPr lang="en-US" altLang="zh-CN" dirty="0" err="1" smtClean="0">
                <a:solidFill>
                  <a:schemeClr val="accent1">
                    <a:lumMod val="25000"/>
                  </a:schemeClr>
                </a:solidFill>
              </a:rPr>
              <a:t>SqlCommand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对象中（传递参数）；</a:t>
            </a:r>
            <a:endParaRPr lang="en-US" altLang="zh-CN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0" dirty="0" smtClean="0">
                <a:solidFill>
                  <a:srgbClr val="000000"/>
                </a:solidFill>
              </a:rPr>
              <a:t>打开与数据库连接；</a:t>
            </a:r>
            <a:endParaRPr lang="zh-CN" altLang="en-US" b="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0" dirty="0" smtClean="0">
                <a:solidFill>
                  <a:srgbClr val="000000"/>
                </a:solidFill>
              </a:rPr>
              <a:t>使用</a:t>
            </a:r>
            <a:r>
              <a:rPr lang="en-US" altLang="zh-CN" b="0" dirty="0" err="1" smtClean="0">
                <a:solidFill>
                  <a:srgbClr val="000000"/>
                </a:solidFill>
              </a:rPr>
              <a:t>SqlCommand</a:t>
            </a:r>
            <a:r>
              <a:rPr lang="zh-CN" altLang="en-US" b="0" dirty="0" smtClean="0">
                <a:solidFill>
                  <a:srgbClr val="000000"/>
                </a:solidFill>
              </a:rPr>
              <a:t>对象的</a:t>
            </a:r>
            <a:r>
              <a:rPr lang="zh-CN" altLang="pt-BR" b="0" dirty="0" smtClean="0">
                <a:solidFill>
                  <a:srgbClr val="000000"/>
                </a:solidFill>
              </a:rPr>
              <a:t>方法执行</a:t>
            </a:r>
            <a:r>
              <a:rPr lang="en-US" altLang="zh-CN" b="0" dirty="0" err="1" smtClean="0">
                <a:solidFill>
                  <a:srgbClr val="000000"/>
                </a:solidFill>
              </a:rPr>
              <a:t>CommandText</a:t>
            </a:r>
            <a:r>
              <a:rPr lang="zh-CN" altLang="en-US" b="0" dirty="0" smtClean="0">
                <a:solidFill>
                  <a:srgbClr val="000000"/>
                </a:solidFill>
              </a:rPr>
              <a:t>中的命令；</a:t>
            </a:r>
            <a:endParaRPr lang="zh-CN" altLang="pt-BR" b="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pt-BR" b="0" dirty="0" smtClean="0">
                <a:solidFill>
                  <a:srgbClr val="000000"/>
                </a:solidFill>
              </a:rPr>
              <a:t>关闭与数据库连接。</a:t>
            </a:r>
            <a:endParaRPr lang="en-US" altLang="zh-CN" b="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lnSpc>
                <a:spcPct val="150000"/>
              </a:lnSpc>
              <a:defRPr/>
            </a:pPr>
            <a:endParaRPr lang="zh-CN" altLang="en-US" dirty="0" smtClean="0"/>
          </a:p>
        </p:txBody>
      </p:sp>
      <p:sp>
        <p:nvSpPr>
          <p:cNvPr id="62467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示例：</a:t>
            </a:r>
            <a:r>
              <a:rPr lang="en-US" altLang="zh-CN" dirty="0" smtClean="0"/>
              <a:t> SQL</a:t>
            </a:r>
            <a:r>
              <a:rPr lang="zh-CN" altLang="en-US" dirty="0" smtClean="0"/>
              <a:t>注入及参数化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</a:t>
            </a:r>
            <a:endParaRPr kumimoji="1" lang="en-US" altLang="zh-CN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smtClean="0">
                <a:solidFill>
                  <a:srgbClr val="333399"/>
                </a:solidFill>
              </a:rPr>
              <a:t>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\Login.aspx</a:t>
            </a:r>
            <a:endParaRPr lang="en-US" altLang="zh-CN" dirty="0" smtClean="0"/>
          </a:p>
          <a:p>
            <a:pPr marL="1257300" lvl="2" indent="-457200" eaLnBrk="1" hangingPunct="1">
              <a:defRPr/>
            </a:pPr>
            <a:endParaRPr lang="en-US" altLang="zh-CN" dirty="0" smtClean="0"/>
          </a:p>
          <a:p>
            <a:pPr marL="1257300" lvl="2" indent="-457200"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解释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257300" lvl="2" indent="-457200" eaLnBrk="1" hangingPunct="1">
              <a:lnSpc>
                <a:spcPct val="11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“登录”的实现原理：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714500" lvl="3" indent="-457200" eaLnBrk="1" hangingPunct="1">
              <a:lnSpc>
                <a:spcPct val="110000"/>
              </a:lnSpc>
              <a:buFont typeface="+mj-lt"/>
              <a:buAutoNum type="romanLcPeriod"/>
              <a:defRPr/>
            </a:pPr>
            <a:r>
              <a:rPr lang="zh-CN" altLang="en-US" dirty="0" smtClean="0"/>
              <a:t>根据输入的用户名和密码，</a:t>
            </a:r>
            <a:r>
              <a:rPr lang="en-US" dirty="0" smtClean="0"/>
              <a:t> </a:t>
            </a:r>
            <a:r>
              <a:rPr lang="zh-CN" altLang="en-US" dirty="0" smtClean="0"/>
              <a:t>查询</a:t>
            </a:r>
            <a:r>
              <a:rPr lang="en-US" dirty="0" err="1" smtClean="0"/>
              <a:t>UserInfo</a:t>
            </a:r>
            <a:r>
              <a:rPr lang="zh-CN" altLang="en-US" dirty="0" smtClean="0"/>
              <a:t>表的相关记录（最多只能查到</a:t>
            </a:r>
            <a:r>
              <a:rPr lang="zh-CN" altLang="en-US" dirty="0" smtClean="0"/>
              <a:t>一条）；</a:t>
            </a:r>
            <a:endParaRPr lang="en-US" altLang="zh-CN" dirty="0" smtClean="0"/>
          </a:p>
          <a:p>
            <a:pPr marL="1714500" lvl="3" indent="-457200" eaLnBrk="1" hangingPunct="1">
              <a:lnSpc>
                <a:spcPct val="110000"/>
              </a:lnSpc>
              <a:buFont typeface="+mj-lt"/>
              <a:buAutoNum type="romanLcPeriod"/>
              <a:defRPr/>
            </a:pPr>
            <a:r>
              <a:rPr lang="zh-CN" altLang="en-US" dirty="0" smtClean="0"/>
              <a:t>调用</a:t>
            </a:r>
            <a:r>
              <a:rPr lang="en-US" dirty="0" err="1" smtClean="0"/>
              <a:t>SqlDataReader</a:t>
            </a:r>
            <a:r>
              <a:rPr lang="zh-CN" altLang="en-US" dirty="0" smtClean="0"/>
              <a:t>对象的</a:t>
            </a:r>
            <a:r>
              <a:rPr lang="en-US" dirty="0" smtClean="0"/>
              <a:t>Read()</a:t>
            </a:r>
            <a:r>
              <a:rPr lang="zh-CN" altLang="en-US" dirty="0" smtClean="0"/>
              <a:t>方法，若查询结果集有记录，则</a:t>
            </a:r>
            <a:r>
              <a:rPr lang="en-US" dirty="0" smtClean="0"/>
              <a:t>Read()</a:t>
            </a:r>
            <a:r>
              <a:rPr lang="zh-CN" altLang="en-US" dirty="0" smtClean="0"/>
              <a:t>方法返回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；否则，返回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714500" lvl="3" indent="-457200" eaLnBrk="1" hangingPunct="1">
              <a:lnSpc>
                <a:spcPct val="110000"/>
              </a:lnSpc>
              <a:buFont typeface="+mj-lt"/>
              <a:buAutoNum type="romanLcPeriod"/>
              <a:defRPr/>
            </a:pPr>
            <a:r>
              <a:rPr lang="zh-CN" altLang="en-US" dirty="0" smtClean="0"/>
              <a:t>若返回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，则登录成功，跳转至相关页面；返回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，则登录失败，显示相关提示。</a:t>
            </a: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r>
              <a:rPr lang="en-US" dirty="0" smtClean="0"/>
              <a:t>Session["</a:t>
            </a:r>
            <a:r>
              <a:rPr lang="en-US" dirty="0" err="1" smtClean="0"/>
              <a:t>UserId</a:t>
            </a:r>
            <a:r>
              <a:rPr lang="en-US" dirty="0" smtClean="0"/>
              <a:t>"</a:t>
            </a:r>
            <a:r>
              <a:rPr lang="en-US" b="1" dirty="0" smtClean="0"/>
              <a:t>] = </a:t>
            </a:r>
            <a:r>
              <a:rPr lang="en-US" b="1" dirty="0" err="1" smtClean="0"/>
              <a:t>txtName.Text.Trim</a:t>
            </a:r>
            <a:r>
              <a:rPr lang="en-US" b="1" dirty="0" smtClean="0"/>
              <a:t>();</a:t>
            </a:r>
            <a:endParaRPr lang="en-US" b="1" dirty="0" smtClean="0"/>
          </a:p>
          <a:p>
            <a:pPr lvl="4" eaLnBrk="1" hangingPunct="1">
              <a:lnSpc>
                <a:spcPct val="110000"/>
              </a:lnSpc>
              <a:defRPr/>
            </a:pPr>
            <a:r>
              <a:rPr lang="zh-CN" altLang="en-US" b="1" dirty="0" smtClean="0"/>
              <a:t>用“会话状态”维护输入的信息，以备目标页使用</a:t>
            </a:r>
            <a:endParaRPr lang="zh-CN" altLang="en-US" dirty="0" smtClean="0"/>
          </a:p>
        </p:txBody>
      </p:sp>
      <p:sp>
        <p:nvSpPr>
          <p:cNvPr id="63491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1257300" lvl="2" indent="-457200" eaLnBrk="1" hangingPunct="1">
              <a:buFont typeface="+mj-lt"/>
              <a:buAutoNum type="arabicParenR" startAt="2"/>
              <a:defRPr/>
            </a:pP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参数化方法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714500" lvl="3" indent="-457200" eaLnBrk="1" hangingPunct="1">
              <a:buFont typeface="+mj-lt"/>
              <a:buAutoNum type="romanLcPeriod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设置带参的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命令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cmd.CommandText</a:t>
            </a:r>
            <a:r>
              <a:rPr lang="en-US" dirty="0" smtClean="0"/>
              <a:t> = "select * from </a:t>
            </a:r>
            <a:r>
              <a:rPr lang="en-US" dirty="0" err="1" smtClean="0"/>
              <a:t>UserInfo</a:t>
            </a:r>
            <a:r>
              <a:rPr lang="en-US" dirty="0" smtClean="0"/>
              <a:t> where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UserId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=@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UserId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and Password=@Password"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714500" lvl="3" indent="-457200" eaLnBrk="1" hangingPunct="1">
              <a:buFont typeface="+mj-lt"/>
              <a:buAutoNum type="romanLcPeriod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Command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对象准备参数，并添加（传递）到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Command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对象中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171700" lvl="4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下面是为</a:t>
            </a:r>
            <a:r>
              <a:rPr lang="en-US" dirty="0" smtClean="0"/>
              <a:t>Command</a:t>
            </a:r>
            <a:r>
              <a:rPr lang="zh-CN" altLang="en-US" dirty="0" smtClean="0"/>
              <a:t>对象准备并传递</a:t>
            </a:r>
            <a:r>
              <a:rPr lang="en-US" altLang="zh-CN" dirty="0" smtClean="0"/>
              <a:t>@</a:t>
            </a:r>
            <a:r>
              <a:rPr lang="en-US" dirty="0" err="1" smtClean="0"/>
              <a:t>UserId</a:t>
            </a:r>
            <a:r>
              <a:rPr lang="zh-CN" altLang="en-US" dirty="0" smtClean="0"/>
              <a:t>参数的过程：</a:t>
            </a:r>
            <a:endParaRPr lang="en-US" altLang="zh-CN" dirty="0" smtClean="0"/>
          </a:p>
          <a:p>
            <a:pPr marL="2171700" lvl="4" indent="-457200" eaLnBrk="1" hangingPunct="1">
              <a:defRPr/>
            </a:pP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en-US" dirty="0" err="1" smtClean="0"/>
              <a:t>userIdParam</a:t>
            </a:r>
            <a:r>
              <a:rPr lang="en-US" dirty="0" smtClean="0"/>
              <a:t> = new </a:t>
            </a:r>
            <a:r>
              <a:rPr lang="en-US" dirty="0" err="1" smtClean="0"/>
              <a:t>SqlParameter</a:t>
            </a:r>
            <a:r>
              <a:rPr lang="en-US" dirty="0" smtClean="0"/>
              <a:t>();</a:t>
            </a:r>
            <a:endParaRPr lang="en-US" dirty="0" smtClean="0"/>
          </a:p>
          <a:p>
            <a:pPr marL="2171700" lvl="4" indent="-45720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                                                              //</a:t>
            </a:r>
            <a:r>
              <a:rPr lang="zh-CN" altLang="en-US" dirty="0" smtClean="0">
                <a:solidFill>
                  <a:schemeClr val="tx2"/>
                </a:solidFill>
              </a:rPr>
              <a:t>定义参数对象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userIdParam.ParameterName</a:t>
            </a:r>
            <a:r>
              <a:rPr lang="en-US" dirty="0" smtClean="0"/>
              <a:t> = “@</a:t>
            </a:r>
            <a:r>
              <a:rPr lang="en-US" dirty="0" err="1" smtClean="0"/>
              <a:t>UserId</a:t>
            </a:r>
            <a:r>
              <a:rPr lang="en-US" dirty="0" smtClean="0"/>
              <a:t>";       </a:t>
            </a: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参数名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userIdParam.SqlDbType</a:t>
            </a:r>
            <a:r>
              <a:rPr lang="en-US" dirty="0" smtClean="0"/>
              <a:t> = </a:t>
            </a:r>
            <a:r>
              <a:rPr lang="en-US" dirty="0" err="1" smtClean="0"/>
              <a:t>SqlDbType.VarChar</a:t>
            </a:r>
            <a:r>
              <a:rPr lang="en-US" dirty="0" smtClean="0"/>
              <a:t>;</a:t>
            </a:r>
            <a:endParaRPr lang="en-US" dirty="0" smtClean="0"/>
          </a:p>
          <a:p>
            <a:pPr marL="2171700" lvl="4" indent="-45720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                                </a:t>
            </a: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设置参数值的</a:t>
            </a:r>
            <a:r>
              <a:rPr lang="en-US" dirty="0" smtClean="0">
                <a:solidFill>
                  <a:schemeClr val="tx2"/>
                </a:solidFill>
              </a:rPr>
              <a:t>SQL</a:t>
            </a:r>
            <a:r>
              <a:rPr lang="zh-CN" altLang="en-US" dirty="0" smtClean="0">
                <a:solidFill>
                  <a:schemeClr val="tx2"/>
                </a:solidFill>
              </a:rPr>
              <a:t>数据库参数类型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userIdParam.Size</a:t>
            </a:r>
            <a:r>
              <a:rPr lang="en-US" dirty="0" smtClean="0"/>
              <a:t> = 20;</a:t>
            </a:r>
            <a:r>
              <a:rPr lang="en-US" dirty="0" smtClean="0">
                <a:solidFill>
                  <a:schemeClr val="tx2"/>
                </a:solidFill>
              </a:rPr>
              <a:t>               //</a:t>
            </a:r>
            <a:r>
              <a:rPr lang="zh-CN" altLang="en-US" dirty="0" smtClean="0">
                <a:solidFill>
                  <a:schemeClr val="tx2"/>
                </a:solidFill>
              </a:rPr>
              <a:t>参数值的长度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userIdParam.Direction</a:t>
            </a:r>
            <a:r>
              <a:rPr lang="en-US" dirty="0" smtClean="0"/>
              <a:t> = </a:t>
            </a:r>
            <a:r>
              <a:rPr lang="en-US" dirty="0" err="1" smtClean="0"/>
              <a:t>ParameterDirection.Input</a:t>
            </a:r>
            <a:r>
              <a:rPr lang="en-US" dirty="0" smtClean="0"/>
              <a:t>;</a:t>
            </a:r>
            <a:endParaRPr lang="en-US" dirty="0" smtClean="0"/>
          </a:p>
          <a:p>
            <a:pPr marL="2171700" lvl="4" indent="-45720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                                                          </a:t>
            </a: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设置参数的方向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userIdParam.Value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txtName.Text.Trim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设置参数的值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cmd.Parameters.Add</a:t>
            </a:r>
            <a:r>
              <a:rPr lang="en-US" dirty="0" smtClean="0"/>
              <a:t>(</a:t>
            </a:r>
            <a:r>
              <a:rPr lang="en-US" dirty="0" err="1" smtClean="0"/>
              <a:t>userIdParam</a:t>
            </a:r>
            <a:r>
              <a:rPr lang="en-US" dirty="0" smtClean="0"/>
              <a:t>);</a:t>
            </a:r>
            <a:endParaRPr lang="en-US" dirty="0" smtClean="0"/>
          </a:p>
          <a:p>
            <a:pPr marL="2171700" lvl="4" indent="-45720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            </a:t>
            </a: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将准备好的参数对象添加到</a:t>
            </a:r>
            <a:r>
              <a:rPr lang="en-US" dirty="0" smtClean="0">
                <a:solidFill>
                  <a:schemeClr val="tx2"/>
                </a:solidFill>
              </a:rPr>
              <a:t>Command</a:t>
            </a:r>
            <a:r>
              <a:rPr lang="zh-CN" altLang="en-US" dirty="0" smtClean="0">
                <a:solidFill>
                  <a:schemeClr val="tx2"/>
                </a:solidFill>
              </a:rPr>
              <a:t>对象中</a:t>
            </a:r>
            <a:endParaRPr lang="zh-CN" altLang="en-US" dirty="0" smtClean="0"/>
          </a:p>
        </p:txBody>
      </p:sp>
      <p:sp>
        <p:nvSpPr>
          <p:cNvPr id="64515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308725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64260"/>
            <a:ext cx="8540750" cy="5460365"/>
          </a:xfrm>
        </p:spPr>
        <p:txBody>
          <a:bodyPr/>
          <a:lstStyle/>
          <a:p>
            <a:pPr marL="1714500" lvl="3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当参数均为输入参数时，可按如下方法简化参数赋值的代码：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714500" lvl="3" indent="-457200" eaLnBrk="1" hangingPunct="1">
              <a:lnSpc>
                <a:spcPct val="110000"/>
              </a:lnSpc>
              <a:defRPr/>
            </a:pPr>
            <a:r>
              <a:rPr lang="en-US" dirty="0" err="1" smtClean="0"/>
              <a:t>cmd.Parameters.AddWithValue</a:t>
            </a:r>
            <a:r>
              <a:rPr lang="en-US" dirty="0" smtClean="0"/>
              <a:t>("@</a:t>
            </a:r>
            <a:r>
              <a:rPr lang="en-US" dirty="0" err="1" smtClean="0"/>
              <a:t>UserId</a:t>
            </a:r>
            <a:r>
              <a:rPr lang="en-US" dirty="0" smtClean="0"/>
              <a:t>", </a:t>
            </a:r>
            <a:r>
              <a:rPr lang="en-US" dirty="0" err="1" smtClean="0"/>
              <a:t>txtName.Text.Trim</a:t>
            </a:r>
            <a:r>
              <a:rPr lang="en-US" dirty="0" smtClean="0"/>
              <a:t>());</a:t>
            </a:r>
            <a:endParaRPr lang="en-US" dirty="0" smtClean="0"/>
          </a:p>
          <a:p>
            <a:pPr marL="1714500" lvl="3" indent="-457200" eaLnBrk="1" hangingPunct="1">
              <a:lnSpc>
                <a:spcPct val="110000"/>
              </a:lnSpc>
              <a:defRPr/>
            </a:pPr>
            <a:r>
              <a:rPr lang="en-US" dirty="0" err="1" smtClean="0"/>
              <a:t>cmd.Parameters.AddWithValue</a:t>
            </a:r>
            <a:r>
              <a:rPr lang="en-US" dirty="0" smtClean="0"/>
              <a:t>("@Password", </a:t>
            </a:r>
            <a:r>
              <a:rPr lang="en-US" dirty="0" err="1" smtClean="0"/>
              <a:t>txtPassword.Text.Trim</a:t>
            </a:r>
            <a:r>
              <a:rPr lang="en-US" dirty="0" smtClean="0"/>
              <a:t>().</a:t>
            </a:r>
            <a:r>
              <a:rPr lang="en-US" dirty="0" err="1" smtClean="0"/>
              <a:t>GetHashCode</a:t>
            </a:r>
            <a:r>
              <a:rPr lang="en-US" dirty="0" smtClean="0"/>
              <a:t>());</a:t>
            </a:r>
            <a:endParaRPr lang="en-US" dirty="0" smtClean="0"/>
          </a:p>
          <a:p>
            <a:pPr marL="1714500" lvl="3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即，不需要定义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SqlParameter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对象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714500" lvl="3" indent="-45720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39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65175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6.2.5 </a:t>
            </a:r>
            <a:r>
              <a:rPr lang="zh-CN" altLang="pt-BR" sz="3600" smtClean="0"/>
              <a:t>使用</a:t>
            </a:r>
            <a:r>
              <a:rPr lang="en-US" altLang="zh-CN" sz="3600" smtClean="0"/>
              <a:t>SqlCommand</a:t>
            </a:r>
            <a:r>
              <a:rPr lang="zh-CN" altLang="pt-BR" sz="3600" smtClean="0"/>
              <a:t>执行存储过程</a:t>
            </a:r>
            <a:endParaRPr lang="zh-CN" altLang="en-US" sz="3600" smtClean="0"/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4719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存储过程</a:t>
            </a:r>
            <a:r>
              <a:rPr lang="zh-CN" altLang="en-US" dirty="0" smtClean="0"/>
              <a:t>：是一条或多条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语句的集合，以一个名称存储并作为一个单元处理。在大中型的应用程序中使用存储过程具有很多</a:t>
            </a:r>
            <a:r>
              <a:rPr lang="zh-CN" altLang="en-US" dirty="0" smtClean="0"/>
              <a:t>优点。</a:t>
            </a:r>
            <a:endParaRPr lang="en-US" altLang="zh-CN" dirty="0" smtClean="0"/>
          </a:p>
          <a:p>
            <a:pPr indent="228600">
              <a:buClr>
                <a:schemeClr val="accent2"/>
              </a:buClr>
              <a:buFont typeface="Wingdings" panose="05000000000000000000" pitchFamily="2" charset="2"/>
              <a:buChar char="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5451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创建存储过程示例：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CREATE  PROCEDURE  productpricing  AS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BEGIN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SELECT Avg(prod_price)  AS  priceaverage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FROM  products;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END;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364163" y="1125538"/>
            <a:ext cx="1295400" cy="431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4186"/>
              <a:gd name="adj6" fmla="val -4439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存储过程名</a:t>
            </a:r>
            <a:endParaRPr lang="en-US" sz="1600" dirty="0"/>
          </a:p>
        </p:txBody>
      </p:sp>
      <p:sp>
        <p:nvSpPr>
          <p:cNvPr id="5" name="线形标注 2(带强调线) 4"/>
          <p:cNvSpPr/>
          <p:nvPr/>
        </p:nvSpPr>
        <p:spPr>
          <a:xfrm>
            <a:off x="6011863" y="3357563"/>
            <a:ext cx="2016125" cy="50323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535"/>
              <a:gd name="adj6" fmla="val -2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cs typeface="Arial" panose="020B0604020202020204" pitchFamily="34" charset="0"/>
              </a:rPr>
              <a:t>Avg</a:t>
            </a:r>
            <a:r>
              <a:rPr lang="en-US" altLang="zh-CN" dirty="0">
                <a:cs typeface="Arial" panose="020B0604020202020204" pitchFamily="34" charset="0"/>
              </a:rPr>
              <a:t>(</a:t>
            </a:r>
            <a:r>
              <a:rPr lang="en-US" altLang="zh-CN" dirty="0" err="1">
                <a:cs typeface="Arial" panose="020B0604020202020204" pitchFamily="34" charset="0"/>
              </a:rPr>
              <a:t>prod_price</a:t>
            </a:r>
            <a:r>
              <a:rPr lang="en-US" altLang="zh-CN" dirty="0"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0070C0"/>
                </a:solidFill>
              </a:rPr>
              <a:t>的别名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6477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79" name="Picture 4" descr="8-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913" y="2133600"/>
            <a:ext cx="6324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545138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CREATE  PROCEDURE  productpricing 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 @prince_min  MONEY  OUTPUT,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 @prince_max  MONEY  OUTPUT,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 @prince_avg  MONEY  OUTPUT,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AS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BEGIN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SELECT @prince_min =Min(prod_price)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FROM  products;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SELECT @prince_max =Max(prod_price)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FROM  products;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SELECT @prince_min =Avg (prod_price)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        FROM  products;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END;</a:t>
            </a:r>
            <a:endParaRPr lang="en-US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5451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T-SQL</a:t>
            </a:r>
            <a:r>
              <a:rPr lang="zh-CN" altLang="en-US" smtClean="0">
                <a:cs typeface="Arial" panose="020B0604020202020204" pitchFamily="34" charset="0"/>
              </a:rPr>
              <a:t>语言使用、删除存储过程示例：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EXCUTE   productpricing ;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cs typeface="Arial" panose="020B0604020202020204" pitchFamily="34" charset="0"/>
              </a:rPr>
              <a:t>DROP  PROCEDUE productpricing ;</a:t>
            </a:r>
            <a:endParaRPr lang="en-US" altLang="zh-CN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</a:pPr>
            <a:endParaRPr lang="zh-CN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5451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按返回值分类，存储过程分为</a:t>
            </a:r>
            <a:r>
              <a:rPr lang="en-US" altLang="zh-CN" smtClean="0"/>
              <a:t>3</a:t>
            </a:r>
            <a:r>
              <a:rPr lang="zh-CN" altLang="en-US" smtClean="0"/>
              <a:t>种：返回记录的存储过程；返回单个值的存储过程；执行操作的存储过程。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SqlCommand</a:t>
            </a:r>
            <a:r>
              <a:rPr lang="zh-CN" altLang="en-US" smtClean="0"/>
              <a:t>对象执行存储过程，分为以下</a:t>
            </a:r>
            <a:r>
              <a:rPr lang="en-US" altLang="zh-CN" smtClean="0"/>
              <a:t>3</a:t>
            </a:r>
            <a:r>
              <a:rPr lang="zh-CN" altLang="en-US" smtClean="0"/>
              <a:t>种情况：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返回记录的存储过程</a:t>
            </a:r>
            <a:r>
              <a:rPr lang="zh-CN" altLang="en-US" smtClean="0">
                <a:solidFill>
                  <a:srgbClr val="000000"/>
                </a:solidFill>
              </a:rPr>
              <a:t>：使用</a:t>
            </a:r>
            <a:r>
              <a:rPr lang="en-US" altLang="zh-CN" smtClean="0">
                <a:solidFill>
                  <a:srgbClr val="000000"/>
                </a:solidFill>
              </a:rPr>
              <a:t>SqlCommand</a:t>
            </a:r>
            <a:r>
              <a:rPr lang="zh-CN" altLang="en-US" smtClean="0">
                <a:solidFill>
                  <a:srgbClr val="000000"/>
                </a:solidFill>
              </a:rPr>
              <a:t>对象的</a:t>
            </a:r>
            <a:r>
              <a:rPr lang="en-US" altLang="zh-CN" smtClean="0">
                <a:solidFill>
                  <a:srgbClr val="000000"/>
                </a:solidFill>
              </a:rPr>
              <a:t>ExecuteReader</a:t>
            </a:r>
            <a:r>
              <a:rPr lang="zh-CN" altLang="en-US" smtClean="0">
                <a:solidFill>
                  <a:srgbClr val="000000"/>
                </a:solidFill>
              </a:rPr>
              <a:t>方法执行，并从数据库中获取查询结果集。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返回标量值的存储过程</a:t>
            </a:r>
            <a:r>
              <a:rPr lang="zh-CN" altLang="en-US" smtClean="0">
                <a:solidFill>
                  <a:srgbClr val="000000"/>
                </a:solidFill>
              </a:rPr>
              <a:t>：使用</a:t>
            </a:r>
            <a:r>
              <a:rPr lang="en-US" altLang="zh-CN" smtClean="0">
                <a:solidFill>
                  <a:srgbClr val="000000"/>
                </a:solidFill>
              </a:rPr>
              <a:t>SqlCommand</a:t>
            </a:r>
            <a:r>
              <a:rPr lang="zh-CN" altLang="en-US" smtClean="0">
                <a:solidFill>
                  <a:srgbClr val="000000"/>
                </a:solidFill>
              </a:rPr>
              <a:t>对象的</a:t>
            </a:r>
            <a:r>
              <a:rPr lang="en-US" altLang="zh-CN" smtClean="0">
                <a:solidFill>
                  <a:srgbClr val="000000"/>
                </a:solidFill>
              </a:rPr>
              <a:t>ExecuteScalar</a:t>
            </a:r>
            <a:r>
              <a:rPr lang="zh-CN" altLang="en-US" smtClean="0">
                <a:solidFill>
                  <a:srgbClr val="000000"/>
                </a:solidFill>
              </a:rPr>
              <a:t>方法执行，并从数据库中检索单个值。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执行操作的存储过程</a:t>
            </a:r>
            <a:r>
              <a:rPr lang="zh-CN" altLang="en-US" smtClean="0">
                <a:solidFill>
                  <a:srgbClr val="000000"/>
                </a:solidFill>
              </a:rPr>
              <a:t>：使用</a:t>
            </a:r>
            <a:r>
              <a:rPr lang="en-US" altLang="zh-CN" smtClean="0">
                <a:solidFill>
                  <a:srgbClr val="000000"/>
                </a:solidFill>
              </a:rPr>
              <a:t>SqlCommand</a:t>
            </a:r>
            <a:r>
              <a:rPr lang="zh-CN" altLang="en-US" smtClean="0">
                <a:solidFill>
                  <a:srgbClr val="000000"/>
                </a:solidFill>
              </a:rPr>
              <a:t>对象的</a:t>
            </a:r>
            <a:r>
              <a:rPr lang="en-US" altLang="zh-CN" smtClean="0">
                <a:solidFill>
                  <a:srgbClr val="000000"/>
                </a:solidFill>
              </a:rPr>
              <a:t>ExecuteNoQuery</a:t>
            </a:r>
            <a:r>
              <a:rPr lang="zh-CN" altLang="en-US" smtClean="0">
                <a:solidFill>
                  <a:srgbClr val="000000"/>
                </a:solidFill>
              </a:rPr>
              <a:t>方法执行，并返回受影响的记录数。</a:t>
            </a:r>
            <a:endParaRPr lang="zh-CN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88012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示例：创建及使用存储过程</a:t>
            </a:r>
            <a:endParaRPr kumimoji="1" lang="en-US" altLang="zh-CN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defRPr/>
            </a:pPr>
            <a:r>
              <a:rPr lang="zh-CN" altLang="en-US" dirty="0" smtClean="0"/>
              <a:t>在“服务器资源管理器”中创建存储过程</a:t>
            </a:r>
            <a:endParaRPr lang="en-US" altLang="zh-CN" dirty="0" smtClean="0"/>
          </a:p>
          <a:p>
            <a:pPr marL="1257300" lvl="2" indent="-457200" eaLnBrk="1" hangingPunct="1"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smtClean="0">
                <a:solidFill>
                  <a:srgbClr val="333399"/>
                </a:solidFill>
              </a:rPr>
              <a:t>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\Login.aspx</a:t>
            </a:r>
            <a:endParaRPr lang="en-US" altLang="zh-CN" dirty="0" smtClean="0"/>
          </a:p>
          <a:p>
            <a:pPr marL="1257300" lvl="2" indent="-457200" eaLnBrk="1" hangingPunct="1">
              <a:defRPr/>
            </a:pPr>
            <a:endParaRPr lang="en-US" altLang="zh-CN" dirty="0" smtClean="0"/>
          </a:p>
          <a:p>
            <a:pPr marL="12573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使用存储过程的步骤：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714500" lvl="3" indent="-457200" eaLnBrk="1" hangingPunct="1">
              <a:buFont typeface="+mj-lt"/>
              <a:buAutoNum type="romanLcPeriod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Student.mdf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中建存储过程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ProcLogin</a:t>
            </a:r>
            <a:r>
              <a:rPr lang="zh-CN" altLang="en-US" dirty="0" smtClean="0">
                <a:solidFill>
                  <a:schemeClr val="tx2"/>
                </a:solidFill>
              </a:rPr>
              <a:t>，以设置带参的</a:t>
            </a:r>
            <a:r>
              <a:rPr lang="en-US" altLang="zh-CN" dirty="0" smtClean="0">
                <a:solidFill>
                  <a:schemeClr val="tx2"/>
                </a:solidFill>
              </a:rPr>
              <a:t>SQL</a:t>
            </a:r>
            <a:r>
              <a:rPr lang="zh-CN" altLang="en-US" dirty="0" smtClean="0">
                <a:solidFill>
                  <a:schemeClr val="tx2"/>
                </a:solidFill>
              </a:rPr>
              <a:t>命令；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714500" lvl="3" indent="-457200" eaLnBrk="1" hangingPunct="1">
              <a:buFont typeface="+mj-lt"/>
              <a:buAutoNum type="romanLcPeriod"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设置</a:t>
            </a:r>
            <a:r>
              <a:rPr lang="en-US" altLang="zh-CN" dirty="0" smtClean="0">
                <a:solidFill>
                  <a:schemeClr val="tx2"/>
                </a:solidFill>
              </a:rPr>
              <a:t>Command</a:t>
            </a:r>
            <a:r>
              <a:rPr lang="zh-CN" altLang="en-US" dirty="0" smtClean="0">
                <a:solidFill>
                  <a:schemeClr val="tx2"/>
                </a:solidFill>
              </a:rPr>
              <a:t>对象的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CommandText</a:t>
            </a:r>
            <a:r>
              <a:rPr lang="zh-CN" altLang="en-US" dirty="0" smtClean="0">
                <a:solidFill>
                  <a:schemeClr val="tx2"/>
                </a:solidFill>
              </a:rPr>
              <a:t>和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CommandType</a:t>
            </a:r>
            <a:r>
              <a:rPr lang="zh-CN" altLang="en-US" dirty="0" smtClean="0">
                <a:solidFill>
                  <a:schemeClr val="tx2"/>
                </a:solidFill>
              </a:rPr>
              <a:t>属性以使用存储过程；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cmd.CommandText</a:t>
            </a:r>
            <a:r>
              <a:rPr lang="en-US" dirty="0" smtClean="0"/>
              <a:t> = "</a:t>
            </a:r>
            <a:r>
              <a:rPr lang="en-US" dirty="0" err="1" smtClean="0"/>
              <a:t>ProcLogin</a:t>
            </a:r>
            <a:r>
              <a:rPr lang="en-US" dirty="0" smtClean="0"/>
              <a:t>"</a:t>
            </a:r>
            <a:r>
              <a:rPr lang="en-US" b="1" dirty="0" smtClean="0"/>
              <a:t>;</a:t>
            </a:r>
            <a:endParaRPr lang="en-US" b="1" dirty="0" smtClean="0"/>
          </a:p>
          <a:p>
            <a:pPr marL="2171700" lvl="4" indent="-457200" eaLnBrk="1" hangingPunct="1">
              <a:defRPr/>
            </a:pPr>
            <a:r>
              <a:rPr lang="en-US" dirty="0" err="1" smtClean="0"/>
              <a:t>cmd.CommandType</a:t>
            </a:r>
            <a:r>
              <a:rPr lang="en-US" dirty="0" smtClean="0"/>
              <a:t> = </a:t>
            </a:r>
            <a:r>
              <a:rPr lang="en-US" dirty="0" err="1" smtClean="0"/>
              <a:t>CommandType.StoredProcedure</a:t>
            </a:r>
            <a:r>
              <a:rPr lang="en-US" dirty="0" smtClean="0"/>
              <a:t>;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714500" lvl="3" indent="-457200" eaLnBrk="1" hangingPunct="1">
              <a:buFont typeface="+mj-lt"/>
              <a:buAutoNum type="romanLcPeriod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参数赋值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171700" lvl="4" indent="-457200" eaLnBrk="1" hangingPunct="1">
              <a:defRPr/>
            </a:pPr>
            <a:r>
              <a:rPr lang="en-US" dirty="0" err="1" smtClean="0"/>
              <a:t>cmd.Parameters.AddWithValue</a:t>
            </a:r>
            <a:r>
              <a:rPr lang="en-US" dirty="0" smtClean="0"/>
              <a:t>("@</a:t>
            </a:r>
            <a:r>
              <a:rPr lang="en-US" dirty="0" err="1" smtClean="0"/>
              <a:t>UserId</a:t>
            </a:r>
            <a:r>
              <a:rPr lang="en-US" dirty="0" smtClean="0"/>
              <a:t>", </a:t>
            </a:r>
            <a:r>
              <a:rPr lang="en-US" dirty="0" err="1" smtClean="0"/>
              <a:t>txtName.Text.Trim</a:t>
            </a:r>
            <a:r>
              <a:rPr lang="en-US" dirty="0" smtClean="0"/>
              <a:t>());</a:t>
            </a:r>
            <a:endParaRPr lang="en-US" dirty="0" smtClean="0"/>
          </a:p>
          <a:p>
            <a:pPr marL="2171700" lvl="4" indent="-457200" eaLnBrk="1" hangingPunct="1">
              <a:defRPr/>
            </a:pPr>
            <a:r>
              <a:rPr lang="en-US" dirty="0" err="1" smtClean="0"/>
              <a:t>cmd.Parameters.AddWithValue</a:t>
            </a:r>
            <a:r>
              <a:rPr lang="en-US" dirty="0" smtClean="0"/>
              <a:t>(“@Password”, </a:t>
            </a:r>
            <a:r>
              <a:rPr lang="en-US" dirty="0" err="1" smtClean="0"/>
              <a:t>txtPassword.Text.Trim</a:t>
            </a:r>
            <a:r>
              <a:rPr lang="en-US" dirty="0" smtClean="0"/>
              <a:t>().</a:t>
            </a:r>
            <a:r>
              <a:rPr lang="en-US" dirty="0" err="1" smtClean="0"/>
              <a:t>GetHashCode</a:t>
            </a:r>
            <a:r>
              <a:rPr lang="en-US" dirty="0" smtClean="0"/>
              <a:t>());</a:t>
            </a:r>
            <a:endParaRPr lang="zh-CN" altLang="en-US" dirty="0" smtClean="0"/>
          </a:p>
        </p:txBody>
      </p:sp>
      <p:sp>
        <p:nvSpPr>
          <p:cNvPr id="71683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765175"/>
            <a:ext cx="8280400" cy="143986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6.2.6 </a:t>
            </a:r>
            <a:r>
              <a:rPr lang="zh-CN" altLang="en-US" sz="3600" smtClean="0">
                <a:sym typeface="+mn-ea"/>
              </a:rPr>
              <a:t>断开模式数据库访问</a:t>
            </a:r>
            <a:endParaRPr lang="zh-CN" altLang="en-US" sz="3600" smtClean="0"/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349500"/>
            <a:ext cx="8540750" cy="13668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在使用断开模式的数据库访问时，需使用</a:t>
            </a:r>
            <a:r>
              <a:rPr lang="en-US" altLang="zh-CN" smtClean="0"/>
              <a:t>DataSet</a:t>
            </a:r>
            <a:r>
              <a:rPr lang="zh-CN" altLang="en-US" smtClean="0"/>
              <a:t>对象和</a:t>
            </a:r>
            <a:r>
              <a:rPr lang="en-US" altLang="zh-CN" smtClean="0"/>
              <a:t>SqlDataAdapter</a:t>
            </a:r>
            <a:r>
              <a:rPr lang="zh-CN" altLang="en-US" smtClean="0"/>
              <a:t>对象。其访问过程如图所示。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endParaRPr lang="zh-CN" altLang="en-US" smtClean="0"/>
          </a:p>
        </p:txBody>
      </p:sp>
      <p:pic>
        <p:nvPicPr>
          <p:cNvPr id="72708" name="Picture 4" descr="8-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5150" y="3429000"/>
            <a:ext cx="5545138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5616575"/>
          </a:xfrm>
        </p:spPr>
        <p:txBody>
          <a:bodyPr/>
          <a:lstStyle/>
          <a:p>
            <a:pPr marL="609600" indent="-609600">
              <a:lnSpc>
                <a:spcPct val="120000"/>
              </a:lnSpc>
            </a:pPr>
            <a:r>
              <a:rPr lang="zh-CN" altLang="en-US" smtClean="0"/>
              <a:t>断开模式访问数据库的开发流程主要步骤如下：</a:t>
            </a:r>
            <a:endParaRPr lang="zh-CN" altLang="en-US" smtClean="0"/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SqlConnection</a:t>
            </a:r>
            <a:r>
              <a:rPr lang="zh-CN" altLang="en-US" sz="2000" b="0" smtClean="0">
                <a:solidFill>
                  <a:srgbClr val="000000"/>
                </a:solidFill>
              </a:rPr>
              <a:t>对象与数据库建立连接；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创建</a:t>
            </a:r>
            <a:r>
              <a:rPr lang="en-US" altLang="zh-CN" sz="2000" b="0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b="0" smtClean="0">
                <a:solidFill>
                  <a:srgbClr val="000000"/>
                </a:solidFill>
              </a:rPr>
              <a:t>对象对数据库执行</a:t>
            </a:r>
            <a:r>
              <a:rPr lang="en-US" altLang="zh-CN" sz="2000" b="0" smtClean="0">
                <a:solidFill>
                  <a:srgbClr val="000000"/>
                </a:solidFill>
              </a:rPr>
              <a:t>SQL</a:t>
            </a:r>
            <a:r>
              <a:rPr lang="zh-CN" altLang="en-US" sz="2000" b="0" smtClean="0">
                <a:solidFill>
                  <a:srgbClr val="000000"/>
                </a:solidFill>
              </a:rPr>
              <a:t>命令或存储过程，包括增、删、改及查询数据库等命令；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如果查询数据库的数据，则使用</a:t>
            </a:r>
            <a:r>
              <a:rPr lang="en-US" altLang="zh-CN" sz="2000" b="0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b="0" smtClean="0">
                <a:solidFill>
                  <a:srgbClr val="000000"/>
                </a:solidFill>
              </a:rPr>
              <a:t>的</a:t>
            </a:r>
            <a:r>
              <a:rPr lang="en-US" altLang="zh-CN" sz="2000" b="0" smtClean="0">
                <a:solidFill>
                  <a:srgbClr val="000000"/>
                </a:solidFill>
              </a:rPr>
              <a:t>Fill</a:t>
            </a:r>
            <a:r>
              <a:rPr lang="zh-CN" altLang="en-US" sz="2000" b="0" smtClean="0">
                <a:solidFill>
                  <a:srgbClr val="000000"/>
                </a:solidFill>
              </a:rPr>
              <a:t>方法填充</a:t>
            </a:r>
            <a:r>
              <a:rPr lang="en-US" altLang="zh-CN" sz="2000" b="0" smtClean="0">
                <a:solidFill>
                  <a:srgbClr val="000000"/>
                </a:solidFill>
              </a:rPr>
              <a:t>DataSet</a:t>
            </a:r>
            <a:r>
              <a:rPr lang="zh-CN" altLang="en-US" sz="2000" b="0" smtClean="0">
                <a:solidFill>
                  <a:srgbClr val="000000"/>
                </a:solidFill>
              </a:rPr>
              <a:t>；如果是对数据库进行增、删、改操作，首先要对</a:t>
            </a:r>
            <a:r>
              <a:rPr lang="en-US" altLang="zh-CN" sz="2000" b="0" smtClean="0">
                <a:solidFill>
                  <a:srgbClr val="000000"/>
                </a:solidFill>
              </a:rPr>
              <a:t>DataSet</a:t>
            </a:r>
            <a:r>
              <a:rPr lang="zh-CN" altLang="en-US" sz="2000" b="0" smtClean="0">
                <a:solidFill>
                  <a:srgbClr val="000000"/>
                </a:solidFill>
              </a:rPr>
              <a:t>对象进行更新，然后使用</a:t>
            </a:r>
            <a:r>
              <a:rPr lang="en-US" altLang="zh-CN" sz="2000" b="0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b="0" smtClean="0">
                <a:solidFill>
                  <a:srgbClr val="000000"/>
                </a:solidFill>
              </a:rPr>
              <a:t>的</a:t>
            </a:r>
            <a:r>
              <a:rPr lang="en-US" altLang="zh-CN" sz="2000" b="0" smtClean="0">
                <a:solidFill>
                  <a:srgbClr val="000000"/>
                </a:solidFill>
              </a:rPr>
              <a:t>Update</a:t>
            </a:r>
            <a:r>
              <a:rPr lang="zh-CN" altLang="en-US" sz="2000" b="0" smtClean="0">
                <a:solidFill>
                  <a:srgbClr val="000000"/>
                </a:solidFill>
              </a:rPr>
              <a:t>方法将</a:t>
            </a:r>
            <a:r>
              <a:rPr lang="en-US" altLang="zh-CN" sz="2000" b="0" smtClean="0">
                <a:solidFill>
                  <a:srgbClr val="000000"/>
                </a:solidFill>
              </a:rPr>
              <a:t>DataSet</a:t>
            </a:r>
            <a:r>
              <a:rPr lang="zh-CN" altLang="en-US" sz="2000" b="0" smtClean="0">
                <a:solidFill>
                  <a:srgbClr val="000000"/>
                </a:solidFill>
              </a:rPr>
              <a:t>中的修改内容更新到数据库中。</a:t>
            </a:r>
            <a:endParaRPr lang="zh-CN" altLang="en-US" sz="2000" b="0" smtClean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b="0" smtClean="0">
                <a:solidFill>
                  <a:srgbClr val="000000"/>
                </a:solidFill>
              </a:rPr>
              <a:t>使用</a:t>
            </a:r>
            <a:r>
              <a:rPr lang="en-US" altLang="zh-CN" sz="2000" b="0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b="0" smtClean="0">
                <a:solidFill>
                  <a:srgbClr val="000000"/>
                </a:solidFill>
              </a:rPr>
              <a:t>对数据库的操作过程中，连接的打开和关闭是自动完成的，无需手动编码。</a:t>
            </a:r>
            <a:endParaRPr lang="zh-CN" altLang="en-US" sz="20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5616575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solidFill>
                  <a:srgbClr val="000000"/>
                </a:solidFill>
              </a:rPr>
              <a:t>一、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DataSet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dirty="0" err="1" smtClean="0"/>
              <a:t>DataSet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ADO.NET</a:t>
            </a:r>
            <a:r>
              <a:rPr lang="zh-CN" altLang="en-US" dirty="0" smtClean="0"/>
              <a:t>的核心组件之一，位于</a:t>
            </a:r>
            <a:r>
              <a:rPr lang="en-US" altLang="zh-CN" dirty="0" err="1" smtClean="0"/>
              <a:t>System.Data</a:t>
            </a:r>
            <a:r>
              <a:rPr lang="zh-CN" altLang="en-US" dirty="0" smtClean="0"/>
              <a:t>命名空间下，是一个内存中的小型数据库。</a:t>
            </a:r>
            <a:endParaRPr lang="zh-CN" altLang="en-US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数据集是包含数据表的对象，可以在这些数据表中临时存储数据以便在应用程序中使用。</a:t>
            </a:r>
            <a:endParaRPr lang="zh-CN" altLang="en-US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如果应用程序要求使用数据，则可以将该数据加载到数据集中，数据集在本地内存中为应用程序提供了待用数据的缓存。即使应用程序从数据库断开连接，也可以使用数据集中的数据。</a:t>
            </a:r>
            <a:endParaRPr lang="zh-CN" altLang="en-US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数据集维护有关其数据更改的信息，因此可以跟踪数据更新，并在应用程序重新连接时将更新发送回数据库。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16557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DataSet</a:t>
            </a:r>
            <a:r>
              <a:rPr lang="zh-CN" altLang="en-US" smtClean="0"/>
              <a:t>能够支持多表、表间关系、数据库约束等，可以模拟一个简单的数据库模型。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下图展示一个简化后的</a:t>
            </a:r>
            <a:r>
              <a:rPr lang="en-US" altLang="zh-CN" smtClean="0"/>
              <a:t>DataSet</a:t>
            </a:r>
            <a:r>
              <a:rPr lang="zh-CN" altLang="en-US" smtClean="0"/>
              <a:t>对象。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mtClean="0"/>
          </a:p>
        </p:txBody>
      </p:sp>
      <p:pic>
        <p:nvPicPr>
          <p:cNvPr id="75779" name="Picture 4" descr="C:\Users\huang\Pictures\2012-04-14\004.jpg"/>
          <p:cNvPicPr>
            <a:picLocks noChangeAspect="1" noChangeArrowheads="1"/>
          </p:cNvPicPr>
          <p:nvPr/>
        </p:nvPicPr>
        <p:blipFill>
          <a:blip r:embed="rId1" cstate="print"/>
          <a:srcRect t="4044"/>
          <a:stretch>
            <a:fillRect/>
          </a:stretch>
        </p:blipFill>
        <p:spPr bwMode="auto">
          <a:xfrm>
            <a:off x="2916238" y="2924175"/>
            <a:ext cx="4941887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TextBox 4"/>
          <p:cNvSpPr txBox="1">
            <a:spLocks noChangeArrowheads="1"/>
          </p:cNvSpPr>
          <p:nvPr/>
        </p:nvSpPr>
        <p:spPr bwMode="auto">
          <a:xfrm>
            <a:off x="395288" y="2636838"/>
            <a:ext cx="2952750" cy="2386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Font typeface="Arial" panose="020B0604020202020204" pitchFamily="34" charset="0"/>
              <a:buChar char="♦"/>
            </a:pPr>
            <a:r>
              <a:rPr lang="zh-CN" altLang="en-US"/>
              <a:t>每个</a:t>
            </a:r>
            <a:r>
              <a:rPr lang="en-US" altLang="zh-CN"/>
              <a:t>DataSet</a:t>
            </a:r>
            <a:r>
              <a:rPr lang="zh-CN" altLang="en-US"/>
              <a:t>都包含零个或多个</a:t>
            </a:r>
            <a:r>
              <a:rPr lang="en-US" altLang="zh-CN"/>
              <a:t>DataTable</a:t>
            </a:r>
            <a:r>
              <a:rPr lang="zh-CN" altLang="en-US"/>
              <a:t>对象，每个</a:t>
            </a:r>
            <a:r>
              <a:rPr lang="en-US" altLang="zh-CN"/>
              <a:t>DataTable</a:t>
            </a:r>
            <a:r>
              <a:rPr lang="zh-CN" altLang="en-US"/>
              <a:t>都可以包含一些查询结果或其它东西。</a:t>
            </a:r>
            <a:endParaRPr lang="en-US" altLang="zh-CN"/>
          </a:p>
          <a:p>
            <a:pPr>
              <a:lnSpc>
                <a:spcPct val="120000"/>
              </a:lnSpc>
              <a:buClr>
                <a:srgbClr val="CC0000"/>
              </a:buClr>
              <a:buFont typeface="Arial" panose="020B0604020202020204" pitchFamily="34" charset="0"/>
              <a:buChar char="♦"/>
            </a:pPr>
            <a:r>
              <a:rPr lang="en-US" altLang="zh-CN"/>
              <a:t>DataSet</a:t>
            </a:r>
            <a:r>
              <a:rPr lang="zh-CN" altLang="en-US"/>
              <a:t>还可运用</a:t>
            </a:r>
            <a:r>
              <a:rPr lang="en-US" altLang="zh-CN"/>
              <a:t>DataRelation</a:t>
            </a:r>
            <a:r>
              <a:rPr lang="zh-CN" altLang="en-US"/>
              <a:t>对象来维护</a:t>
            </a:r>
            <a:r>
              <a:rPr lang="en-US" altLang="zh-CN"/>
              <a:t>DataTables</a:t>
            </a:r>
            <a:r>
              <a:rPr lang="zh-CN" altLang="en-US"/>
              <a:t>之间的关系</a:t>
            </a:r>
            <a:endParaRPr lang="en-US"/>
          </a:p>
        </p:txBody>
      </p:sp>
      <p:sp>
        <p:nvSpPr>
          <p:cNvPr id="75781" name="TextBox 5"/>
          <p:cNvSpPr txBox="1">
            <a:spLocks noChangeArrowheads="1"/>
          </p:cNvSpPr>
          <p:nvPr/>
        </p:nvSpPr>
        <p:spPr bwMode="auto">
          <a:xfrm>
            <a:off x="468313" y="5300663"/>
            <a:ext cx="295116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Font typeface="Arial" panose="020B0604020202020204" pitchFamily="34" charset="0"/>
              <a:buChar char="♦"/>
            </a:pPr>
            <a:r>
              <a:rPr lang="en-US" altLang="zh-CN"/>
              <a:t>DataTable</a:t>
            </a:r>
            <a:r>
              <a:rPr lang="zh-CN" altLang="en-US"/>
              <a:t>是定义于</a:t>
            </a:r>
            <a:r>
              <a:rPr lang="en-US" altLang="zh-CN"/>
              <a:t>System.Data</a:t>
            </a:r>
            <a:r>
              <a:rPr lang="zh-CN" altLang="en-US"/>
              <a:t>命名空间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16557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DataSet</a:t>
            </a:r>
            <a:r>
              <a:rPr lang="zh-CN" altLang="en-US" smtClean="0"/>
              <a:t>通过</a:t>
            </a:r>
            <a:r>
              <a:rPr lang="en-US" altLang="zh-CN" smtClean="0"/>
              <a:t>DataAdapter</a:t>
            </a:r>
            <a:r>
              <a:rPr lang="zh-CN" altLang="en-US" smtClean="0"/>
              <a:t>与数据源建立联系。</a:t>
            </a:r>
            <a:r>
              <a:rPr lang="en-US" altLang="zh-CN" smtClean="0"/>
              <a:t> DataAdapter</a:t>
            </a:r>
            <a:r>
              <a:rPr lang="zh-CN" altLang="en-US" smtClean="0"/>
              <a:t>类提供了相关的属性和方法，用以创建和处理</a:t>
            </a:r>
            <a:r>
              <a:rPr lang="en-US" altLang="zh-CN" smtClean="0"/>
              <a:t>DataSet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mtClean="0"/>
          </a:p>
        </p:txBody>
      </p:sp>
      <p:sp>
        <p:nvSpPr>
          <p:cNvPr id="5" name="TextBox 4"/>
          <p:cNvSpPr txBox="1"/>
          <p:nvPr/>
        </p:nvSpPr>
        <p:spPr>
          <a:xfrm>
            <a:off x="395288" y="2492375"/>
            <a:ext cx="3240087" cy="3748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Font typeface="Arial" panose="020B0604020202020204" pitchFamily="34" charset="0"/>
              <a:buChar char="♦"/>
              <a:defRPr/>
            </a:pPr>
            <a:r>
              <a:rPr lang="en-US" altLang="zh-CN" dirty="0" err="1"/>
              <a:t>DataAdapter</a:t>
            </a:r>
            <a:r>
              <a:rPr lang="zh-CN" altLang="en-US" dirty="0"/>
              <a:t>最重要的属性包括：</a:t>
            </a:r>
            <a:endParaRPr lang="en-US" altLang="zh-CN" dirty="0"/>
          </a:p>
          <a:p>
            <a:pPr lvl="1">
              <a:lnSpc>
                <a:spcPct val="120000"/>
              </a:lnSpc>
              <a:buClr>
                <a:schemeClr val="accent1">
                  <a:lumMod val="10000"/>
                </a:schemeClr>
              </a:buClr>
              <a:buFont typeface="Arial" panose="020B0604020202020204" pitchFamily="34" charset="0"/>
              <a:buChar char="♦"/>
              <a:defRPr/>
            </a:pP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SelectCommand</a:t>
            </a:r>
            <a:endParaRPr lang="en-US" altLang="zh-CN" dirty="0">
              <a:solidFill>
                <a:schemeClr val="accent1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10000"/>
                </a:schemeClr>
              </a:buClr>
              <a:buFont typeface="Arial" panose="020B0604020202020204" pitchFamily="34" charset="0"/>
              <a:buChar char="♦"/>
              <a:defRPr/>
            </a:pP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InsertCommand</a:t>
            </a:r>
            <a:endParaRPr lang="en-US" altLang="zh-CN" dirty="0">
              <a:solidFill>
                <a:schemeClr val="accent1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10000"/>
                </a:schemeClr>
              </a:buClr>
              <a:buFont typeface="Arial" panose="020B0604020202020204" pitchFamily="34" charset="0"/>
              <a:buChar char="♦"/>
              <a:defRPr/>
            </a:pP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UpdateCommand</a:t>
            </a:r>
            <a:endParaRPr lang="en-US" altLang="zh-CN" dirty="0">
              <a:solidFill>
                <a:schemeClr val="accent1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10000"/>
                </a:schemeClr>
              </a:buClr>
              <a:buFont typeface="Arial" panose="020B0604020202020204" pitchFamily="34" charset="0"/>
              <a:buChar char="♦"/>
              <a:defRPr/>
            </a:pP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DeleteCommand</a:t>
            </a:r>
            <a:endParaRPr lang="en-US" altLang="zh-CN" dirty="0">
              <a:solidFill>
                <a:schemeClr val="accent1">
                  <a:lumMod val="25000"/>
                </a:schemeClr>
              </a:solidFill>
            </a:endParaRPr>
          </a:p>
          <a:p>
            <a:pPr marL="0" lvl="1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♦"/>
              <a:defRPr/>
            </a:pPr>
            <a:r>
              <a:rPr lang="en-US" altLang="zh-CN" dirty="0" err="1"/>
              <a:t>DataAdapter</a:t>
            </a:r>
            <a:r>
              <a:rPr lang="zh-CN" altLang="en-US" dirty="0"/>
              <a:t>最重要的方法是</a:t>
            </a:r>
            <a:r>
              <a:rPr lang="en-US" altLang="zh-CN" dirty="0"/>
              <a:t>Fill()</a:t>
            </a:r>
            <a:r>
              <a:rPr lang="zh-CN" altLang="en-US" dirty="0"/>
              <a:t>：执行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SelectCommand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属性所设定的命令，把</a:t>
            </a:r>
            <a:r>
              <a:rPr lang="en-US" altLang="zh-CN" dirty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语句的查询结果放在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DataSet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对象的一个数据表中。</a:t>
            </a:r>
            <a:endParaRPr lang="en-US" altLang="zh-CN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6804" name="Picture 2" descr="C:\Users\huang\Pictures\2012-04-14\005.jpg"/>
          <p:cNvPicPr>
            <a:picLocks noChangeAspect="1" noChangeArrowheads="1"/>
          </p:cNvPicPr>
          <p:nvPr/>
        </p:nvPicPr>
        <p:blipFill>
          <a:blip r:embed="rId1" cstate="print"/>
          <a:srcRect t="1965"/>
          <a:stretch>
            <a:fillRect/>
          </a:stretch>
        </p:blipFill>
        <p:spPr bwMode="auto">
          <a:xfrm>
            <a:off x="3492500" y="2420938"/>
            <a:ext cx="4970463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3" descr="C:\Users\huang\Pictures\2012-04-14\007.jpg"/>
          <p:cNvPicPr>
            <a:picLocks noChangeAspect="1" noChangeArrowheads="1"/>
          </p:cNvPicPr>
          <p:nvPr/>
        </p:nvPicPr>
        <p:blipFill>
          <a:blip r:embed="rId1" cstate="print"/>
          <a:srcRect t="3027" r="5489"/>
          <a:stretch>
            <a:fillRect/>
          </a:stretch>
        </p:blipFill>
        <p:spPr bwMode="auto">
          <a:xfrm>
            <a:off x="3276600" y="1484313"/>
            <a:ext cx="5400675" cy="455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850" y="2636838"/>
            <a:ext cx="3168650" cy="757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♦"/>
              <a:defRPr/>
            </a:pPr>
            <a:r>
              <a:rPr lang="en-US" altLang="zh-CN" dirty="0">
                <a:solidFill>
                  <a:schemeClr val="accent1">
                    <a:lumMod val="25000"/>
                  </a:schemeClr>
                </a:solidFill>
              </a:rPr>
              <a:t>Update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方法：将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DataTable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对象中的修改更新到数据库。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背景知识：数据库的建立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73555"/>
            <a:ext cx="8540750" cy="452247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数据库管理系统（</a:t>
            </a:r>
            <a:r>
              <a:rPr lang="en-US" altLang="zh-CN" smtClean="0"/>
              <a:t>Database Management System,DBMS</a:t>
            </a:r>
            <a:r>
              <a:rPr lang="zh-CN" altLang="en-US" smtClean="0"/>
              <a:t>），它是一个软件系统，主要用来定义和管理数据库，处理应用程序的数据库间的关系。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Microsoft Access</a:t>
            </a:r>
            <a:r>
              <a:rPr lang="zh-CN" altLang="en-US" smtClean="0"/>
              <a:t>、</a:t>
            </a:r>
            <a:r>
              <a:rPr lang="en-US" altLang="zh-CN" smtClean="0"/>
              <a:t>Microsoft SQL Server </a:t>
            </a:r>
            <a:r>
              <a:rPr lang="zh-CN" altLang="en-US" smtClean="0"/>
              <a:t>、</a:t>
            </a:r>
            <a:r>
              <a:rPr lang="en-US" altLang="zh-CN" smtClean="0"/>
              <a:t>Oracle</a:t>
            </a:r>
            <a:r>
              <a:rPr lang="zh-CN" altLang="en-US" smtClean="0"/>
              <a:t>、</a:t>
            </a:r>
            <a:r>
              <a:rPr lang="en-US" altLang="zh-CN" smtClean="0"/>
              <a:t>FoxPro</a:t>
            </a:r>
            <a:r>
              <a:rPr lang="zh-CN" altLang="en-US" smtClean="0"/>
              <a:t>等，都是常用的</a:t>
            </a:r>
            <a:r>
              <a:rPr lang="en-US" altLang="zh-CN" smtClean="0"/>
              <a:t>DBMS</a:t>
            </a:r>
            <a:r>
              <a:rPr lang="zh-CN" altLang="en-US" smtClean="0"/>
              <a:t>软件。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可用以下两种方法在</a:t>
            </a:r>
            <a:r>
              <a:rPr lang="en-US" altLang="zh-CN" smtClean="0"/>
              <a:t>SQL Server 2005</a:t>
            </a:r>
            <a:r>
              <a:rPr lang="zh-CN" altLang="en-US" smtClean="0"/>
              <a:t>中创建数据库：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Microsoft SQL Server Management Studio</a:t>
            </a:r>
            <a:r>
              <a:rPr lang="zh-CN" altLang="en-US" smtClean="0"/>
              <a:t>中创建；（</a:t>
            </a:r>
            <a:r>
              <a:rPr lang="zh-CN" altLang="en-US" smtClean="0">
                <a:solidFill>
                  <a:srgbClr val="CF37F5"/>
                </a:solidFill>
              </a:rPr>
              <a:t>详见</a:t>
            </a:r>
            <a:r>
              <a:rPr lang="en-US" altLang="zh-CN" smtClean="0">
                <a:solidFill>
                  <a:srgbClr val="CF37F5"/>
                </a:solidFill>
              </a:rPr>
              <a:t>PPT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直接在</a:t>
            </a:r>
            <a:r>
              <a:rPr lang="en-US" altLang="zh-CN" smtClean="0"/>
              <a:t>Visual Studio 2008</a:t>
            </a:r>
            <a:r>
              <a:rPr lang="zh-CN" altLang="en-US" smtClean="0"/>
              <a:t>开发环境下创建。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16557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DataSet</a:t>
            </a:r>
            <a:r>
              <a:rPr lang="zh-CN" altLang="en-US" smtClean="0"/>
              <a:t>可以存放不同数据源的不同</a:t>
            </a:r>
            <a:r>
              <a:rPr lang="en-US" altLang="zh-CN" smtClean="0"/>
              <a:t>.NET</a:t>
            </a:r>
            <a:r>
              <a:rPr lang="zh-CN" altLang="en-US" smtClean="0"/>
              <a:t>框架数据供应器所产生的</a:t>
            </a:r>
            <a:r>
              <a:rPr lang="en-US" altLang="zh-CN" smtClean="0"/>
              <a:t>DataTables</a:t>
            </a:r>
            <a:r>
              <a:rPr lang="zh-CN" altLang="en-US" smtClean="0"/>
              <a:t>，并使用相关的</a:t>
            </a:r>
            <a:r>
              <a:rPr lang="en-US" altLang="zh-CN" smtClean="0"/>
              <a:t>DataAdapter</a:t>
            </a:r>
            <a:r>
              <a:rPr lang="zh-CN" altLang="en-US" smtClean="0"/>
              <a:t>对其进行操作。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mtClean="0"/>
          </a:p>
        </p:txBody>
      </p:sp>
      <p:pic>
        <p:nvPicPr>
          <p:cNvPr id="78851" name="Picture 2" descr="C:\Users\huang\Pictures\2012-04-14\006.jpg"/>
          <p:cNvPicPr>
            <a:picLocks noChangeAspect="1" noChangeArrowheads="1"/>
          </p:cNvPicPr>
          <p:nvPr/>
        </p:nvPicPr>
        <p:blipFill>
          <a:blip r:embed="rId1" cstate="print"/>
          <a:srcRect l="5476" t="1888" r="2785"/>
          <a:stretch>
            <a:fillRect/>
          </a:stretch>
        </p:blipFill>
        <p:spPr bwMode="auto">
          <a:xfrm>
            <a:off x="2051050" y="2276475"/>
            <a:ext cx="547528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DataSet</a:t>
            </a:r>
            <a:r>
              <a:rPr lang="zh-CN" altLang="en-US" smtClean="0"/>
              <a:t>存在的主要目的是为了让应用程序读取或修改其中所含数据。</a:t>
            </a:r>
            <a:r>
              <a:rPr lang="en-US" altLang="zh-CN" smtClean="0"/>
              <a:t>DataTables</a:t>
            </a:r>
            <a:r>
              <a:rPr lang="zh-CN" altLang="en-US" smtClean="0"/>
              <a:t>提供数个不同选项，用于访问和修改它们所含的数据。无论采用何种选择，通常都使用两个类来处理</a:t>
            </a:r>
            <a:r>
              <a:rPr lang="en-US" altLang="zh-CN" smtClean="0"/>
              <a:t>DataTable</a:t>
            </a:r>
            <a:r>
              <a:rPr lang="zh-CN" altLang="en-US" smtClean="0"/>
              <a:t>所含信息。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DataRow</a:t>
            </a:r>
            <a:r>
              <a:rPr lang="zh-CN" altLang="en-US" smtClean="0"/>
              <a:t>：用来表示</a:t>
            </a:r>
            <a:r>
              <a:rPr lang="en-US" altLang="zh-CN" smtClean="0"/>
              <a:t>DataTable</a:t>
            </a:r>
            <a:r>
              <a:rPr lang="zh-CN" altLang="en-US" smtClean="0"/>
              <a:t>内的一个行；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DataColumn</a:t>
            </a:r>
            <a:r>
              <a:rPr lang="zh-CN" altLang="en-US" smtClean="0"/>
              <a:t>：用来表示</a:t>
            </a:r>
            <a:r>
              <a:rPr lang="en-US" altLang="zh-CN" smtClean="0"/>
              <a:t>DataTable</a:t>
            </a:r>
            <a:r>
              <a:rPr lang="zh-CN" altLang="en-US" smtClean="0"/>
              <a:t>内的一个列。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DataSet</a:t>
            </a:r>
            <a:r>
              <a:rPr lang="zh-CN" altLang="en-US" smtClean="0"/>
              <a:t>中的</a:t>
            </a:r>
            <a:r>
              <a:rPr lang="en-US" altLang="zh-CN" smtClean="0"/>
              <a:t>DataTable</a:t>
            </a:r>
            <a:r>
              <a:rPr lang="zh-CN" altLang="en-US" smtClean="0"/>
              <a:t>内容还可来自</a:t>
            </a:r>
            <a:r>
              <a:rPr lang="en-US" altLang="zh-CN" smtClean="0"/>
              <a:t>XML</a:t>
            </a:r>
            <a:r>
              <a:rPr lang="zh-CN" altLang="en-US" smtClean="0"/>
              <a:t>文档。</a:t>
            </a:r>
            <a:endParaRPr lang="en-US" altLang="zh-CN" smtClean="0"/>
          </a:p>
        </p:txBody>
      </p:sp>
      <p:pic>
        <p:nvPicPr>
          <p:cNvPr id="80899" name="Picture 2" descr="C:\Users\huang\Pictures\2012-04-14\008.jpg"/>
          <p:cNvPicPr>
            <a:picLocks noChangeAspect="1" noChangeArrowheads="1"/>
          </p:cNvPicPr>
          <p:nvPr/>
        </p:nvPicPr>
        <p:blipFill>
          <a:blip r:embed="rId1" cstate="print"/>
          <a:srcRect t="4160"/>
          <a:stretch>
            <a:fillRect/>
          </a:stretch>
        </p:blipFill>
        <p:spPr bwMode="auto">
          <a:xfrm>
            <a:off x="1116013" y="1844675"/>
            <a:ext cx="681355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620713"/>
            <a:ext cx="8540750" cy="7191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DataSet</a:t>
            </a:r>
            <a:r>
              <a:rPr lang="zh-CN" altLang="en-US" smtClean="0"/>
              <a:t>对象模型</a:t>
            </a:r>
            <a:endParaRPr lang="zh-CN" altLang="en-US" smtClean="0"/>
          </a:p>
        </p:txBody>
      </p:sp>
      <p:pic>
        <p:nvPicPr>
          <p:cNvPr id="81923" name="Picture 5" descr="C:\Users\huang\Pictures\2012-04-14\010.jpg"/>
          <p:cNvPicPr>
            <a:picLocks noChangeAspect="1" noChangeArrowheads="1"/>
          </p:cNvPicPr>
          <p:nvPr/>
        </p:nvPicPr>
        <p:blipFill>
          <a:blip r:embed="rId1" cstate="print"/>
          <a:srcRect l="5177" t="2885" r="9019"/>
          <a:stretch>
            <a:fillRect/>
          </a:stretch>
        </p:blipFill>
        <p:spPr bwMode="auto">
          <a:xfrm>
            <a:off x="971550" y="1196975"/>
            <a:ext cx="787717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TextBox 5"/>
          <p:cNvSpPr txBox="1">
            <a:spLocks noChangeArrowheads="1"/>
          </p:cNvSpPr>
          <p:nvPr/>
        </p:nvSpPr>
        <p:spPr bwMode="auto">
          <a:xfrm>
            <a:off x="539750" y="3284538"/>
            <a:ext cx="2952750" cy="1754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Font typeface="Arial" panose="020B0604020202020204" pitchFamily="34" charset="0"/>
              <a:buChar char="♦"/>
            </a:pPr>
            <a:r>
              <a:rPr lang="zh-CN" altLang="en-US"/>
              <a:t>每个</a:t>
            </a:r>
            <a:r>
              <a:rPr lang="en-US" altLang="zh-CN"/>
              <a:t>DataSet</a:t>
            </a:r>
            <a:r>
              <a:rPr lang="zh-CN" altLang="en-US"/>
              <a:t>都有一些集合，用来对</a:t>
            </a:r>
            <a:r>
              <a:rPr lang="en-US" altLang="zh-CN"/>
              <a:t>DataSet</a:t>
            </a:r>
            <a:r>
              <a:rPr lang="zh-CN" altLang="en-US"/>
              <a:t>所含对象进行分组。</a:t>
            </a:r>
            <a:endParaRPr lang="en-US" altLang="zh-CN"/>
          </a:p>
          <a:p>
            <a:pPr>
              <a:lnSpc>
                <a:spcPct val="120000"/>
              </a:lnSpc>
              <a:buClr>
                <a:srgbClr val="CC0000"/>
              </a:buClr>
              <a:buFont typeface="Arial" panose="020B0604020202020204" pitchFamily="34" charset="0"/>
              <a:buChar char="♦"/>
            </a:pPr>
            <a:r>
              <a:rPr lang="zh-CN" altLang="en-US"/>
              <a:t>应用程序中创建的对象可以添加到其所属的集合中。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836613"/>
            <a:ext cx="8540750" cy="57610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mtClean="0"/>
              <a:t>数据集可以分为类型化和非类型化两种数据集。</a:t>
            </a:r>
            <a:endParaRPr lang="zh-CN" altLang="en-US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类型化数据集</a:t>
            </a:r>
            <a:endParaRPr lang="en-US" altLang="zh-CN" smtClean="0"/>
          </a:p>
          <a:p>
            <a:pPr lvl="2">
              <a:lnSpc>
                <a:spcPct val="130000"/>
              </a:lnSpc>
            </a:pPr>
            <a:r>
              <a:rPr lang="zh-CN" altLang="en-US" smtClean="0"/>
              <a:t>创建过程详见</a:t>
            </a:r>
            <a:r>
              <a:rPr lang="en-US" altLang="zh-CN" smtClean="0"/>
              <a:t>《ASP.NET</a:t>
            </a:r>
            <a:r>
              <a:rPr lang="zh-CN" altLang="en-US" smtClean="0"/>
              <a:t>案例教程</a:t>
            </a:r>
            <a:r>
              <a:rPr lang="en-US" altLang="zh-CN" smtClean="0"/>
              <a:t>》P255</a:t>
            </a:r>
            <a:endParaRPr lang="en-US" altLang="zh-CN" smtClean="0"/>
          </a:p>
          <a:p>
            <a:pPr lvl="2">
              <a:lnSpc>
                <a:spcPct val="130000"/>
              </a:lnSpc>
            </a:pPr>
            <a:r>
              <a:rPr lang="zh-CN" altLang="en-US" smtClean="0"/>
              <a:t>示例：</a:t>
            </a:r>
            <a:endParaRPr lang="en-US" altLang="zh-CN" smtClean="0"/>
          </a:p>
          <a:p>
            <a:pPr lvl="3">
              <a:lnSpc>
                <a:spcPct val="130000"/>
              </a:lnSpc>
            </a:pPr>
            <a:r>
              <a:rPr lang="en-US" altLang="zh-CN" smtClean="0"/>
              <a:t>C:\......\</a:t>
            </a:r>
            <a:r>
              <a:rPr lang="zh-CN" altLang="en-US" smtClean="0"/>
              <a:t> </a:t>
            </a:r>
            <a:r>
              <a:rPr lang="en-US" altLang="zh-CN" smtClean="0"/>
              <a:t>ASP.NET</a:t>
            </a:r>
            <a:r>
              <a:rPr lang="zh-CN" altLang="en-US" smtClean="0"/>
              <a:t>案例教程教辅资料 </a:t>
            </a:r>
            <a:r>
              <a:rPr lang="en-US" altLang="zh-CN" smtClean="0"/>
              <a:t>\ </a:t>
            </a:r>
            <a:r>
              <a:rPr lang="zh-CN" altLang="en-US" smtClean="0"/>
              <a:t>示例</a:t>
            </a:r>
            <a:r>
              <a:rPr lang="zh-CN" altLang="zh-CN" smtClean="0">
                <a:solidFill>
                  <a:srgbClr val="333399"/>
                </a:solidFill>
              </a:rPr>
              <a:t>\</a:t>
            </a:r>
            <a:r>
              <a:rPr lang="zh-CN" altLang="en-US" smtClean="0">
                <a:solidFill>
                  <a:srgbClr val="333399"/>
                </a:solidFill>
              </a:rPr>
              <a:t>第</a:t>
            </a:r>
            <a:r>
              <a:rPr lang="en-US" altLang="zh-CN" smtClean="0">
                <a:solidFill>
                  <a:srgbClr val="333399"/>
                </a:solidFill>
              </a:rPr>
              <a:t>8</a:t>
            </a:r>
            <a:r>
              <a:rPr lang="zh-CN" altLang="en-US" smtClean="0">
                <a:solidFill>
                  <a:srgbClr val="333399"/>
                </a:solidFill>
              </a:rPr>
              <a:t>章</a:t>
            </a:r>
            <a:r>
              <a:rPr lang="en-US" altLang="zh-CN" smtClean="0">
                <a:solidFill>
                  <a:srgbClr val="333399"/>
                </a:solidFill>
              </a:rPr>
              <a:t>\</a:t>
            </a:r>
            <a:r>
              <a:rPr lang="en-US" altLang="zh-CN" smtClean="0"/>
              <a:t>SqlServerDemo\DSStudent.aspx</a:t>
            </a:r>
            <a:endParaRPr lang="en-US" altLang="zh-CN" smtClean="0"/>
          </a:p>
          <a:p>
            <a:pPr lvl="1">
              <a:lnSpc>
                <a:spcPct val="130000"/>
              </a:lnSpc>
            </a:pPr>
            <a:r>
              <a:rPr lang="zh-CN" altLang="en-US" sz="2400" smtClean="0">
                <a:sym typeface="+mn-ea"/>
              </a:rPr>
              <a:t>非类型化数据集没有相应的内置架构。非类型化数据集也包含表、行、列等。</a:t>
            </a:r>
            <a:endParaRPr lang="en-US" altLang="zh-CN" sz="2400" smtClean="0"/>
          </a:p>
          <a:p>
            <a:pPr lvl="2">
              <a:lnSpc>
                <a:spcPct val="130000"/>
              </a:lnSpc>
            </a:pPr>
            <a:r>
              <a:rPr lang="zh-CN" altLang="en-US" sz="1800" smtClean="0">
                <a:sym typeface="+mn-ea"/>
              </a:rPr>
              <a:t>创建方法详见</a:t>
            </a:r>
            <a:r>
              <a:rPr lang="en-US" altLang="zh-CN" sz="1800" smtClean="0">
                <a:sym typeface="+mn-ea"/>
              </a:rPr>
              <a:t>《ASP.NET</a:t>
            </a:r>
            <a:r>
              <a:rPr lang="zh-CN" altLang="en-US" sz="1800" smtClean="0">
                <a:sym typeface="+mn-ea"/>
              </a:rPr>
              <a:t>案例教程</a:t>
            </a:r>
            <a:r>
              <a:rPr lang="en-US" altLang="zh-CN" sz="1800" smtClean="0">
                <a:sym typeface="+mn-ea"/>
              </a:rPr>
              <a:t>》P249~253</a:t>
            </a:r>
            <a:endParaRPr lang="en-US" altLang="zh-CN" sz="1800" smtClean="0"/>
          </a:p>
          <a:p>
            <a:pPr lvl="2">
              <a:lnSpc>
                <a:spcPct val="130000"/>
              </a:lnSpc>
            </a:pPr>
            <a:r>
              <a:rPr lang="zh-CN" altLang="en-US" sz="1800" smtClean="0">
                <a:sym typeface="+mn-ea"/>
              </a:rPr>
              <a:t>示例：</a:t>
            </a:r>
            <a:endParaRPr lang="en-US" altLang="zh-CN" sz="1800" smtClean="0"/>
          </a:p>
          <a:p>
            <a:pPr lvl="3">
              <a:lnSpc>
                <a:spcPct val="130000"/>
              </a:lnSpc>
            </a:pPr>
            <a:r>
              <a:rPr lang="en-US" altLang="zh-CN" sz="1800" smtClean="0">
                <a:sym typeface="+mn-ea"/>
              </a:rPr>
              <a:t>C:\......\</a:t>
            </a:r>
            <a:r>
              <a:rPr lang="zh-CN" altLang="en-US" sz="1800" smtClean="0">
                <a:sym typeface="+mn-ea"/>
              </a:rPr>
              <a:t> </a:t>
            </a:r>
            <a:r>
              <a:rPr lang="en-US" altLang="zh-CN" sz="1800" smtClean="0">
                <a:sym typeface="+mn-ea"/>
              </a:rPr>
              <a:t>ASP.NET</a:t>
            </a:r>
            <a:r>
              <a:rPr lang="zh-CN" altLang="en-US" sz="1800" smtClean="0">
                <a:sym typeface="+mn-ea"/>
              </a:rPr>
              <a:t>案例教程教辅资料 </a:t>
            </a:r>
            <a:r>
              <a:rPr lang="en-US" altLang="zh-CN" sz="1800" smtClean="0">
                <a:sym typeface="+mn-ea"/>
              </a:rPr>
              <a:t>\ </a:t>
            </a:r>
            <a:r>
              <a:rPr lang="zh-CN" altLang="en-US" sz="1800" smtClean="0">
                <a:sym typeface="+mn-ea"/>
              </a:rPr>
              <a:t>示例</a:t>
            </a:r>
            <a:r>
              <a:rPr lang="zh-CN" altLang="zh-CN" sz="1800" smtClean="0">
                <a:solidFill>
                  <a:srgbClr val="333399"/>
                </a:solidFill>
                <a:sym typeface="+mn-ea"/>
              </a:rPr>
              <a:t>\</a:t>
            </a:r>
            <a:r>
              <a:rPr lang="zh-CN" altLang="en-US" sz="1800" smtClean="0">
                <a:solidFill>
                  <a:srgbClr val="333399"/>
                </a:solidFill>
                <a:sym typeface="+mn-ea"/>
              </a:rPr>
              <a:t>第</a:t>
            </a:r>
            <a:r>
              <a:rPr lang="en-US" altLang="zh-CN" sz="1800" smtClean="0">
                <a:solidFill>
                  <a:srgbClr val="333399"/>
                </a:solidFill>
                <a:sym typeface="+mn-ea"/>
              </a:rPr>
              <a:t>8</a:t>
            </a:r>
            <a:r>
              <a:rPr lang="zh-CN" altLang="en-US" sz="1800" smtClean="0">
                <a:solidFill>
                  <a:srgbClr val="333399"/>
                </a:solidFill>
                <a:sym typeface="+mn-ea"/>
              </a:rPr>
              <a:t>章</a:t>
            </a:r>
            <a:r>
              <a:rPr lang="en-US" altLang="zh-CN" sz="1800" smtClean="0">
                <a:solidFill>
                  <a:srgbClr val="333399"/>
                </a:solidFill>
                <a:sym typeface="+mn-ea"/>
              </a:rPr>
              <a:t>\</a:t>
            </a:r>
            <a:r>
              <a:rPr lang="en-US" altLang="zh-CN" sz="1800" smtClean="0">
                <a:sym typeface="+mn-ea"/>
              </a:rPr>
              <a:t>SqlServerDemo\DataSetDemo.aspx</a:t>
            </a: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5616575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solidFill>
                  <a:srgbClr val="000000"/>
                </a:solidFill>
              </a:rPr>
              <a:t>二、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SqlDataAdapter</a:t>
            </a:r>
            <a:r>
              <a:rPr lang="zh-CN" altLang="en-US" dirty="0" smtClean="0"/>
              <a:t>对象执行数据库命令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dirty="0" err="1" smtClean="0"/>
              <a:t>DataAdapter</a:t>
            </a:r>
            <a:r>
              <a:rPr lang="zh-CN" altLang="en-US" dirty="0" smtClean="0"/>
              <a:t>是一个特殊的类，是数据源与</a:t>
            </a:r>
            <a:r>
              <a:rPr lang="en-US" altLang="zh-CN" dirty="0" err="1" smtClean="0"/>
              <a:t>DataSet</a:t>
            </a:r>
            <a:r>
              <a:rPr lang="zh-CN" altLang="en-US" dirty="0" smtClean="0"/>
              <a:t>对象之间沟通的桥梁。</a:t>
            </a:r>
            <a:endParaRPr lang="zh-CN" alt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dirty="0" err="1" smtClean="0"/>
              <a:t>DataAdapter</a:t>
            </a:r>
            <a:r>
              <a:rPr lang="zh-CN" altLang="en-US" dirty="0" smtClean="0"/>
              <a:t>提供了双向的数据传输机制，它可以在数据源上执行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语句，把查询结果集传送到</a:t>
            </a:r>
            <a:r>
              <a:rPr lang="en-US" altLang="zh-CN" dirty="0" err="1" smtClean="0"/>
              <a:t>DataSet</a:t>
            </a:r>
            <a:r>
              <a:rPr lang="zh-CN" altLang="en-US" dirty="0" smtClean="0"/>
              <a:t>对象的数据表（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）中，还可以执行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语句，将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对象更改过的数据提取并更新回数据源。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694055"/>
            <a:ext cx="8540750" cy="230759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zh-CN" smtClean="0"/>
              <a:t>DataAdapte</a:t>
            </a:r>
            <a:r>
              <a:rPr lang="zh-CN" altLang="en-US" smtClean="0"/>
              <a:t>对象包含四个常用属性：</a:t>
            </a:r>
            <a:endParaRPr lang="zh-CN" altLang="en-US" smtClean="0"/>
          </a:p>
          <a:p>
            <a:pPr lvl="1">
              <a:spcBef>
                <a:spcPct val="15000"/>
              </a:spcBef>
            </a:pPr>
            <a:r>
              <a:rPr lang="en-US" altLang="zh-CN" sz="2000" smtClean="0"/>
              <a:t>SelectCommad</a:t>
            </a:r>
            <a:r>
              <a:rPr lang="zh-CN" altLang="en-US" sz="2000" smtClean="0"/>
              <a:t>属性</a:t>
            </a:r>
            <a:r>
              <a:rPr lang="zh-CN" altLang="en-US" sz="2000" smtClean="0">
                <a:solidFill>
                  <a:srgbClr val="000000"/>
                </a:solidFill>
              </a:rPr>
              <a:t>：是一个</a:t>
            </a:r>
            <a:r>
              <a:rPr lang="en-US" altLang="zh-CN" sz="2000" smtClean="0">
                <a:solidFill>
                  <a:srgbClr val="000000"/>
                </a:solidFill>
              </a:rPr>
              <a:t>Command</a:t>
            </a:r>
            <a:r>
              <a:rPr lang="zh-CN" altLang="en-US" sz="2000" smtClean="0">
                <a:solidFill>
                  <a:srgbClr val="000000"/>
                </a:solidFill>
              </a:rPr>
              <a:t>对象，用于从数据源中检索数据。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lvl="1">
              <a:spcBef>
                <a:spcPct val="15000"/>
              </a:spcBef>
            </a:pPr>
            <a:r>
              <a:rPr lang="en-US" altLang="zh-CN" sz="2000" smtClean="0"/>
              <a:t>InsertCommand</a:t>
            </a:r>
            <a:r>
              <a:rPr lang="zh-CN" altLang="en-US" sz="2000" smtClean="0"/>
              <a:t>、</a:t>
            </a:r>
            <a:r>
              <a:rPr lang="en-US" altLang="zh-CN" sz="2000" smtClean="0"/>
              <a:t>UpdateCommand</a:t>
            </a:r>
            <a:r>
              <a:rPr lang="zh-CN" altLang="en-US" sz="2000" smtClean="0"/>
              <a:t>和</a:t>
            </a:r>
            <a:r>
              <a:rPr lang="en-US" altLang="zh-CN" sz="2000" smtClean="0"/>
              <a:t>DeleteCommand</a:t>
            </a:r>
            <a:r>
              <a:rPr lang="zh-CN" altLang="en-US" sz="2000" smtClean="0"/>
              <a:t>属性</a:t>
            </a:r>
            <a:r>
              <a:rPr lang="zh-CN" altLang="en-US" sz="2000" smtClean="0">
                <a:solidFill>
                  <a:srgbClr val="000000"/>
                </a:solidFill>
              </a:rPr>
              <a:t>：也是</a:t>
            </a:r>
            <a:r>
              <a:rPr lang="en-US" altLang="zh-CN" sz="2000" smtClean="0">
                <a:solidFill>
                  <a:srgbClr val="000000"/>
                </a:solidFill>
              </a:rPr>
              <a:t>Command</a:t>
            </a:r>
            <a:r>
              <a:rPr lang="zh-CN" altLang="en-US" sz="2000" smtClean="0">
                <a:solidFill>
                  <a:srgbClr val="000000"/>
                </a:solidFill>
              </a:rPr>
              <a:t>对象，用于按照对</a:t>
            </a:r>
            <a:r>
              <a:rPr lang="en-US" altLang="zh-CN" sz="2000" smtClean="0">
                <a:solidFill>
                  <a:srgbClr val="000000"/>
                </a:solidFill>
              </a:rPr>
              <a:t>DataSet</a:t>
            </a:r>
            <a:r>
              <a:rPr lang="zh-CN" altLang="en-US" sz="2000" smtClean="0">
                <a:solidFill>
                  <a:srgbClr val="000000"/>
                </a:solidFill>
              </a:rPr>
              <a:t>中数据的修改来管理对数据源中数据的更新。</a:t>
            </a:r>
            <a:endParaRPr lang="en-US" altLang="zh-CN" sz="2000" smtClean="0">
              <a:solidFill>
                <a:srgbClr val="000000"/>
              </a:solidFill>
            </a:endParaRPr>
          </a:p>
        </p:txBody>
      </p:sp>
      <p:pic>
        <p:nvPicPr>
          <p:cNvPr id="86019" name="Picture 4" descr="8-2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62660" y="2946718"/>
            <a:ext cx="75612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620713"/>
            <a:ext cx="8540750" cy="59039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DataAdapter</a:t>
            </a:r>
            <a:r>
              <a:rPr lang="zh-CN" altLang="en-US" dirty="0" smtClean="0"/>
              <a:t>对象的常用方法：</a:t>
            </a:r>
            <a:endParaRPr lang="zh-CN" altLang="en-US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Fill</a:t>
            </a:r>
            <a:r>
              <a:rPr lang="zh-CN" altLang="en-US" dirty="0" smtClean="0"/>
              <a:t>方法</a:t>
            </a:r>
            <a:r>
              <a:rPr lang="zh-CN" altLang="en-US" dirty="0" smtClean="0">
                <a:solidFill>
                  <a:srgbClr val="000000"/>
                </a:solidFill>
              </a:rPr>
              <a:t>：调用</a:t>
            </a:r>
            <a:r>
              <a:rPr lang="en-US" altLang="zh-CN" dirty="0" smtClean="0">
                <a:solidFill>
                  <a:srgbClr val="000000"/>
                </a:solidFill>
              </a:rPr>
              <a:t>Fill</a:t>
            </a:r>
            <a:r>
              <a:rPr lang="zh-CN" altLang="en-US" dirty="0" smtClean="0">
                <a:solidFill>
                  <a:srgbClr val="000000"/>
                </a:solidFill>
              </a:rPr>
              <a:t>方法会自动执行</a:t>
            </a:r>
            <a:r>
              <a:rPr lang="en-US" altLang="zh-CN" dirty="0" err="1" smtClean="0">
                <a:solidFill>
                  <a:srgbClr val="000000"/>
                </a:solidFill>
              </a:rPr>
              <a:t>SelectCommand</a:t>
            </a:r>
            <a:r>
              <a:rPr lang="zh-CN" altLang="en-US" dirty="0" smtClean="0">
                <a:solidFill>
                  <a:srgbClr val="000000"/>
                </a:solidFill>
              </a:rPr>
              <a:t>属性中提供的命令，获取结果集并填充数据集的</a:t>
            </a:r>
            <a:r>
              <a:rPr lang="en-US" altLang="zh-CN" dirty="0" err="1" smtClean="0">
                <a:solidFill>
                  <a:srgbClr val="000000"/>
                </a:solidFill>
              </a:rPr>
              <a:t>DataTable</a:t>
            </a:r>
            <a:r>
              <a:rPr lang="zh-CN" altLang="en-US" dirty="0" smtClean="0">
                <a:solidFill>
                  <a:srgbClr val="000000"/>
                </a:solidFill>
              </a:rPr>
              <a:t>对象。（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其本质是通过执行</a:t>
            </a:r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SelectCommand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对象的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语句查询数据库，返回</a:t>
            </a:r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DataReader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对象，通过</a:t>
            </a:r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DataReader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对象隐式地创建</a:t>
            </a:r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中的表，并填充</a:t>
            </a:r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中表行的数据。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accent1">
                    <a:lumMod val="25000"/>
                  </a:schemeClr>
                </a:solidFill>
              </a:rPr>
              <a:t>是一个重载方法，例如</a:t>
            </a: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</a:rPr>
              <a:t>：</a:t>
            </a:r>
            <a:endParaRPr lang="en-US" altLang="zh-CN" sz="240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Fill(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DataSet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Fill(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DataTable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 Fill(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DataSet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String)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，等</a:t>
            </a:r>
            <a:endParaRPr lang="en-US" altLang="zh-CN" sz="2000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68070"/>
            <a:ext cx="8540750" cy="286575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DataAdapter</a:t>
            </a:r>
            <a:r>
              <a:rPr lang="zh-CN" altLang="en-US" smtClean="0"/>
              <a:t>对象的常用方法（续）：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Update</a:t>
            </a:r>
            <a:r>
              <a:rPr lang="zh-CN" altLang="en-US" smtClean="0"/>
              <a:t>方法</a:t>
            </a:r>
            <a:r>
              <a:rPr lang="zh-CN" altLang="en-US" smtClean="0">
                <a:solidFill>
                  <a:srgbClr val="000000"/>
                </a:solidFill>
              </a:rPr>
              <a:t>：调用</a:t>
            </a:r>
            <a:r>
              <a:rPr lang="en-US" altLang="zh-CN" smtClean="0">
                <a:solidFill>
                  <a:srgbClr val="000000"/>
                </a:solidFill>
              </a:rPr>
              <a:t>InsertCommand</a:t>
            </a:r>
            <a:r>
              <a:rPr lang="zh-CN" altLang="en-US" smtClean="0">
                <a:solidFill>
                  <a:srgbClr val="000000"/>
                </a:solidFill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UpdateCommand</a:t>
            </a:r>
            <a:r>
              <a:rPr lang="zh-CN" altLang="en-US" smtClean="0">
                <a:solidFill>
                  <a:srgbClr val="000000"/>
                </a:solidFill>
              </a:rPr>
              <a:t>和</a:t>
            </a:r>
            <a:r>
              <a:rPr lang="en-US" altLang="zh-CN" smtClean="0">
                <a:solidFill>
                  <a:srgbClr val="000000"/>
                </a:solidFill>
              </a:rPr>
              <a:t>DeleteCommand</a:t>
            </a:r>
            <a:r>
              <a:rPr lang="zh-CN" altLang="en-US" smtClean="0">
                <a:solidFill>
                  <a:srgbClr val="000000"/>
                </a:solidFill>
              </a:rPr>
              <a:t>属性指定的</a:t>
            </a:r>
            <a:r>
              <a:rPr lang="en-US" altLang="zh-CN" smtClean="0">
                <a:solidFill>
                  <a:srgbClr val="000000"/>
                </a:solidFill>
              </a:rPr>
              <a:t>SQL</a:t>
            </a:r>
            <a:r>
              <a:rPr lang="zh-CN" altLang="en-US" smtClean="0">
                <a:solidFill>
                  <a:srgbClr val="000000"/>
                </a:solidFill>
              </a:rPr>
              <a:t>命令，将</a:t>
            </a:r>
            <a:r>
              <a:rPr lang="en-US" altLang="zh-CN" smtClean="0">
                <a:solidFill>
                  <a:srgbClr val="000000"/>
                </a:solidFill>
              </a:rPr>
              <a:t>DataSet</a:t>
            </a:r>
            <a:r>
              <a:rPr lang="zh-CN" altLang="en-US" smtClean="0">
                <a:solidFill>
                  <a:srgbClr val="000000"/>
                </a:solidFill>
              </a:rPr>
              <a:t>对象更新到相应的数据源。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692150"/>
            <a:ext cx="8540750" cy="511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DataAdapter</a:t>
            </a:r>
            <a:r>
              <a:rPr lang="zh-CN" altLang="en-US" smtClean="0"/>
              <a:t>对象的常用方法（续）：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FillSchema</a:t>
            </a:r>
            <a:r>
              <a:rPr lang="zh-CN" altLang="en-US" smtClean="0"/>
              <a:t>方法</a:t>
            </a:r>
            <a:r>
              <a:rPr lang="zh-CN" altLang="en-US" smtClean="0">
                <a:solidFill>
                  <a:srgbClr val="000000"/>
                </a:solidFill>
              </a:rPr>
              <a:t>：使用</a:t>
            </a:r>
            <a:r>
              <a:rPr lang="en-US" altLang="zh-CN" smtClean="0">
                <a:solidFill>
                  <a:srgbClr val="000000"/>
                </a:solidFill>
              </a:rPr>
              <a:t>SelectCommand</a:t>
            </a:r>
            <a:r>
              <a:rPr lang="zh-CN" altLang="en-US" smtClean="0">
                <a:solidFill>
                  <a:srgbClr val="000000"/>
                </a:solidFill>
              </a:rPr>
              <a:t>从数据源中根据指定的</a:t>
            </a:r>
            <a:r>
              <a:rPr lang="en-US" altLang="zh-CN" smtClean="0">
                <a:solidFill>
                  <a:srgbClr val="000000"/>
                </a:solidFill>
              </a:rPr>
              <a:t>SchemaType</a:t>
            </a:r>
            <a:r>
              <a:rPr lang="zh-CN" altLang="en-US" smtClean="0">
                <a:solidFill>
                  <a:srgbClr val="000000"/>
                </a:solidFill>
              </a:rPr>
              <a:t>检索数据表的架构，创建相应的的</a:t>
            </a:r>
            <a:r>
              <a:rPr lang="en-US" altLang="zh-CN" smtClean="0">
                <a:solidFill>
                  <a:srgbClr val="000000"/>
                </a:solidFill>
              </a:rPr>
              <a:t>DataTable</a:t>
            </a:r>
            <a:r>
              <a:rPr lang="zh-CN" altLang="en-US" smtClean="0">
                <a:solidFill>
                  <a:srgbClr val="000000"/>
                </a:solidFill>
              </a:rPr>
              <a:t>对象。该方法不会填充结果集数据。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</a:pPr>
            <a:endParaRPr lang="en-US" altLang="zh-CN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2513"/>
            <a:ext cx="8540750" cy="4752975"/>
          </a:xfrm>
        </p:spPr>
        <p:txBody>
          <a:bodyPr/>
          <a:lstStyle/>
          <a:p>
            <a:pPr marL="914400" lvl="1" indent="-457200" eaLnBrk="1" hangingPunct="1"/>
            <a:r>
              <a:rPr lang="zh-CN" altLang="en-US" smtClean="0"/>
              <a:t>在</a:t>
            </a:r>
            <a:r>
              <a:rPr lang="en-US" altLang="zh-CN" smtClean="0"/>
              <a:t>Visual Studio 2008</a:t>
            </a:r>
            <a:r>
              <a:rPr lang="zh-CN" altLang="en-US" smtClean="0"/>
              <a:t>中创建数据库步骤如下：</a:t>
            </a:r>
            <a:endParaRPr lang="zh-CN" altLang="en-US" smtClean="0"/>
          </a:p>
          <a:p>
            <a:pPr marL="1257300" lvl="2" indent="-3429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运行</a:t>
            </a:r>
            <a:r>
              <a:rPr lang="en-US" altLang="zh-CN" smtClean="0"/>
              <a:t>Visual Studio 2008 </a:t>
            </a:r>
            <a:r>
              <a:rPr lang="zh-CN" altLang="en-US" smtClean="0"/>
              <a:t>，新建一个</a:t>
            </a:r>
            <a:r>
              <a:rPr lang="en-US" altLang="zh-CN" smtClean="0"/>
              <a:t>ASP.NET</a:t>
            </a:r>
            <a:r>
              <a:rPr lang="zh-CN" altLang="en-US" smtClean="0"/>
              <a:t>网站。在“解决方案资源管理器”窗口中右击</a:t>
            </a:r>
            <a:r>
              <a:rPr lang="en-US" altLang="zh-CN" smtClean="0"/>
              <a:t>App_Data</a:t>
            </a:r>
            <a:r>
              <a:rPr lang="zh-CN" altLang="en-US" smtClean="0"/>
              <a:t>目录，选择“添加新项”菜单项；</a:t>
            </a:r>
            <a:endParaRPr lang="zh-CN" altLang="en-US" smtClean="0"/>
          </a:p>
          <a:p>
            <a:pPr marL="1257300" lvl="2" indent="-3429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在弹出的“添加新项”窗口中选择“</a:t>
            </a:r>
            <a:r>
              <a:rPr lang="en-US" altLang="zh-CN" smtClean="0"/>
              <a:t>SQL Server</a:t>
            </a:r>
            <a:r>
              <a:rPr lang="zh-CN" altLang="en-US" smtClean="0"/>
              <a:t>数据库”模板，更改数据库即可创建一个数据库；</a:t>
            </a:r>
            <a:endParaRPr lang="zh-CN" altLang="en-US" smtClean="0"/>
          </a:p>
          <a:p>
            <a:pPr marL="1257300" lvl="2" indent="-3429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在新建数据库中添加需要的数据表。</a:t>
            </a:r>
            <a:endParaRPr lang="zh-CN" altLang="en-US" smtClean="0"/>
          </a:p>
          <a:p>
            <a:pPr marL="914400" lvl="1" indent="-457200" eaLnBrk="1" hangingPunct="1"/>
            <a:r>
              <a:rPr lang="zh-CN" altLang="en-US" b="0" smtClean="0"/>
              <a:t>示例：</a:t>
            </a:r>
            <a:r>
              <a:rPr lang="zh-CN" altLang="en-US" b="0" smtClean="0">
                <a:solidFill>
                  <a:srgbClr val="000000"/>
                </a:solidFill>
              </a:rPr>
              <a:t>创建一个示例数据库</a:t>
            </a:r>
            <a:r>
              <a:rPr lang="en-US" altLang="zh-CN" b="0" smtClean="0">
                <a:solidFill>
                  <a:srgbClr val="000000"/>
                </a:solidFill>
              </a:rPr>
              <a:t>Student</a:t>
            </a:r>
            <a:r>
              <a:rPr lang="zh-CN" altLang="en-US" b="0" smtClean="0">
                <a:solidFill>
                  <a:srgbClr val="000000"/>
                </a:solidFill>
              </a:rPr>
              <a:t>，该数据库包含</a:t>
            </a:r>
            <a:r>
              <a:rPr lang="en-US" altLang="zh-CN" b="0" smtClean="0">
                <a:solidFill>
                  <a:srgbClr val="000000"/>
                </a:solidFill>
              </a:rPr>
              <a:t>StuInfo</a:t>
            </a:r>
            <a:r>
              <a:rPr lang="zh-CN" altLang="en-US" b="0" smtClean="0">
                <a:solidFill>
                  <a:srgbClr val="000000"/>
                </a:solidFill>
              </a:rPr>
              <a:t>、</a:t>
            </a:r>
            <a:r>
              <a:rPr lang="en-US" altLang="zh-CN" b="0" smtClean="0">
                <a:solidFill>
                  <a:srgbClr val="000000"/>
                </a:solidFill>
              </a:rPr>
              <a:t>Major</a:t>
            </a:r>
            <a:r>
              <a:rPr lang="zh-CN" altLang="en-US" b="0" smtClean="0">
                <a:solidFill>
                  <a:srgbClr val="000000"/>
                </a:solidFill>
              </a:rPr>
              <a:t>和</a:t>
            </a:r>
            <a:r>
              <a:rPr lang="en-US" altLang="zh-CN" b="0" smtClean="0">
                <a:solidFill>
                  <a:srgbClr val="000000"/>
                </a:solidFill>
              </a:rPr>
              <a:t>UserInfo</a:t>
            </a:r>
            <a:r>
              <a:rPr lang="zh-CN" altLang="en-US" b="0" smtClean="0">
                <a:solidFill>
                  <a:srgbClr val="000000"/>
                </a:solidFill>
              </a:rPr>
              <a:t>三张表，数据库表结构关系如图。</a:t>
            </a:r>
            <a:endParaRPr lang="zh-CN" altLang="en-US" b="0" smtClean="0">
              <a:solidFill>
                <a:srgbClr val="000000"/>
              </a:solidFill>
            </a:endParaRPr>
          </a:p>
        </p:txBody>
      </p:sp>
      <p:pic>
        <p:nvPicPr>
          <p:cNvPr id="22531" name="Picture 3" descr="8-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7538" y="3789363"/>
            <a:ext cx="4114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765175"/>
            <a:ext cx="8540750" cy="5832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mtClean="0"/>
              <a:t>定义</a:t>
            </a:r>
            <a:r>
              <a:rPr lang="en-US" altLang="zh-CN" smtClean="0"/>
              <a:t>SqlDataAdapter</a:t>
            </a:r>
            <a:r>
              <a:rPr lang="zh-CN" altLang="en-US" smtClean="0"/>
              <a:t>对象的方法有</a:t>
            </a:r>
            <a:r>
              <a:rPr lang="en-US" altLang="zh-CN" smtClean="0"/>
              <a:t>4</a:t>
            </a:r>
            <a:r>
              <a:rPr lang="zh-CN" altLang="en-US" smtClean="0"/>
              <a:t>种：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tx1"/>
              </a:buClr>
            </a:pPr>
            <a:r>
              <a:rPr lang="en-US" altLang="zh-CN" smtClean="0">
                <a:solidFill>
                  <a:srgbClr val="000000"/>
                </a:solidFill>
              </a:rPr>
              <a:t>SqlDataAdapter</a:t>
            </a:r>
            <a:r>
              <a:rPr lang="zh-CN" altLang="en-US" smtClean="0">
                <a:solidFill>
                  <a:srgbClr val="000000"/>
                </a:solidFill>
              </a:rPr>
              <a:t>对象名</a:t>
            </a:r>
            <a:r>
              <a:rPr lang="en-US" altLang="zh-CN" smtClean="0">
                <a:solidFill>
                  <a:srgbClr val="000000"/>
                </a:solidFill>
              </a:rPr>
              <a:t>= new SqlDataAdapter();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</a:pPr>
            <a:r>
              <a:rPr lang="en-US" altLang="zh-CN" smtClean="0">
                <a:solidFill>
                  <a:srgbClr val="000000"/>
                </a:solidFill>
              </a:rPr>
              <a:t>SqlDataAdapter </a:t>
            </a:r>
            <a:r>
              <a:rPr lang="zh-CN" altLang="en-US" smtClean="0">
                <a:solidFill>
                  <a:srgbClr val="000000"/>
                </a:solidFill>
              </a:rPr>
              <a:t>对象名 </a:t>
            </a:r>
            <a:r>
              <a:rPr lang="en-US" altLang="zh-CN" smtClean="0">
                <a:solidFill>
                  <a:srgbClr val="000000"/>
                </a:solidFill>
              </a:rPr>
              <a:t>= new SqlDataAdapter(SqlCommand</a:t>
            </a:r>
            <a:r>
              <a:rPr lang="zh-CN" altLang="en-US" smtClean="0">
                <a:solidFill>
                  <a:srgbClr val="000000"/>
                </a:solidFill>
              </a:rPr>
              <a:t>对象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</a:pPr>
            <a:r>
              <a:rPr lang="en-US" altLang="zh-CN" smtClean="0">
                <a:solidFill>
                  <a:srgbClr val="000000"/>
                </a:solidFill>
              </a:rPr>
              <a:t>SqlDataAdapter </a:t>
            </a:r>
            <a:r>
              <a:rPr lang="zh-CN" altLang="en-US" smtClean="0">
                <a:solidFill>
                  <a:srgbClr val="000000"/>
                </a:solidFill>
              </a:rPr>
              <a:t>对象名 </a:t>
            </a:r>
            <a:r>
              <a:rPr lang="en-US" altLang="zh-CN" smtClean="0">
                <a:solidFill>
                  <a:srgbClr val="000000"/>
                </a:solidFill>
              </a:rPr>
              <a:t>= new SqlDataAdapter("SQL</a:t>
            </a:r>
            <a:r>
              <a:rPr lang="zh-CN" altLang="en-US" smtClean="0">
                <a:solidFill>
                  <a:srgbClr val="000000"/>
                </a:solidFill>
              </a:rPr>
              <a:t>命令</a:t>
            </a:r>
            <a:r>
              <a:rPr lang="en-US" altLang="zh-CN" smtClean="0">
                <a:solidFill>
                  <a:srgbClr val="000000"/>
                </a:solidFill>
              </a:rPr>
              <a:t>", </a:t>
            </a:r>
            <a:r>
              <a:rPr lang="zh-CN" altLang="en-US" smtClean="0">
                <a:solidFill>
                  <a:srgbClr val="000000"/>
                </a:solidFill>
              </a:rPr>
              <a:t>连接对象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</a:pPr>
            <a:r>
              <a:rPr lang="en-US" altLang="zh-CN" smtClean="0">
                <a:solidFill>
                  <a:srgbClr val="000000"/>
                </a:solidFill>
              </a:rPr>
              <a:t>SqlDataAdapter </a:t>
            </a:r>
            <a:r>
              <a:rPr lang="zh-CN" altLang="en-US" smtClean="0">
                <a:solidFill>
                  <a:srgbClr val="000000"/>
                </a:solidFill>
              </a:rPr>
              <a:t>对象名 </a:t>
            </a:r>
            <a:r>
              <a:rPr lang="en-US" altLang="zh-CN" smtClean="0">
                <a:solidFill>
                  <a:srgbClr val="000000"/>
                </a:solidFill>
              </a:rPr>
              <a:t>= new SqlDataAdapter("SQL</a:t>
            </a:r>
            <a:r>
              <a:rPr lang="zh-CN" altLang="en-US" smtClean="0">
                <a:solidFill>
                  <a:srgbClr val="000000"/>
                </a:solidFill>
              </a:rPr>
              <a:t>命令</a:t>
            </a:r>
            <a:r>
              <a:rPr lang="en-US" altLang="zh-CN" smtClean="0">
                <a:solidFill>
                  <a:srgbClr val="000000"/>
                </a:solidFill>
              </a:rPr>
              <a:t>", </a:t>
            </a:r>
            <a:r>
              <a:rPr lang="zh-CN" altLang="en-US" smtClean="0">
                <a:solidFill>
                  <a:srgbClr val="000000"/>
                </a:solidFill>
              </a:rPr>
              <a:t>连接字符串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mtClean="0"/>
              <a:t>例如：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tx1"/>
              </a:buClr>
            </a:pPr>
            <a:r>
              <a:rPr lang="en-US" altLang="zh-CN" smtClean="0">
                <a:solidFill>
                  <a:srgbClr val="000000"/>
                </a:solidFill>
              </a:rPr>
              <a:t>SqlDataAdapter daStu = new SqlDataAdapter("select * from StuInfo", cnn);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等价于：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</a:pPr>
            <a:r>
              <a:rPr lang="en-US" altLang="zh-CN" smtClean="0">
                <a:solidFill>
                  <a:srgbClr val="000000"/>
                </a:solidFill>
              </a:rPr>
              <a:t>SqlDataAdapter daStu = new SqlDataAdapter( 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daStu .SelectCommand=new SqlCommand("select * from StuInfo", cnn);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tx1"/>
              </a:buClr>
            </a:pPr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765175"/>
            <a:ext cx="8540750" cy="5832475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SqlDataAdapter</a:t>
            </a:r>
            <a:r>
              <a:rPr lang="zh-CN" altLang="en-US" dirty="0" smtClean="0"/>
              <a:t>查询数据库的步骤为：</a:t>
            </a:r>
            <a:endParaRPr lang="zh-CN" altLang="en-US" dirty="0" smtClean="0"/>
          </a:p>
          <a:p>
            <a:pPr marL="990600" lvl="1" indent="-53340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创建数据库连接对象；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利用数据库连接对象和</a:t>
            </a:r>
            <a:r>
              <a:rPr lang="en-US" altLang="zh-CN" sz="2000" dirty="0" smtClean="0">
                <a:solidFill>
                  <a:srgbClr val="000000"/>
                </a:solidFill>
              </a:rPr>
              <a:t>Select</a:t>
            </a:r>
            <a:r>
              <a:rPr lang="zh-CN" altLang="en-US" sz="2000" dirty="0" smtClean="0">
                <a:solidFill>
                  <a:srgbClr val="000000"/>
                </a:solidFill>
              </a:rPr>
              <a:t>语句创建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对象；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对象的</a:t>
            </a:r>
            <a:r>
              <a:rPr lang="en-US" altLang="zh-CN" sz="2000" dirty="0" smtClean="0">
                <a:solidFill>
                  <a:srgbClr val="000000"/>
                </a:solidFill>
              </a:rPr>
              <a:t>Fill</a:t>
            </a:r>
            <a:r>
              <a:rPr lang="zh-CN" altLang="en-US" sz="2000" dirty="0" smtClean="0">
                <a:solidFill>
                  <a:srgbClr val="000000"/>
                </a:solidFill>
              </a:rPr>
              <a:t>方法把</a:t>
            </a:r>
            <a:r>
              <a:rPr lang="en-US" altLang="zh-CN" sz="2000" dirty="0" smtClean="0">
                <a:solidFill>
                  <a:srgbClr val="000000"/>
                </a:solidFill>
              </a:rPr>
              <a:t>Select</a:t>
            </a:r>
            <a:r>
              <a:rPr lang="zh-CN" altLang="en-US" sz="2000" dirty="0" smtClean="0">
                <a:solidFill>
                  <a:srgbClr val="000000"/>
                </a:solidFill>
              </a:rPr>
              <a:t>语句的查询结果放在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DataSet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对象的一个数据表中或直接放在一个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DataTable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对象中；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查询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DataTable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对象中的数据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590550" lvl="2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endParaRPr lang="en-US" altLang="zh-CN" dirty="0" smtClean="0"/>
          </a:p>
          <a:p>
            <a:pPr marL="590550" lvl="2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SqlDataAdapter</a:t>
            </a:r>
            <a:r>
              <a:rPr lang="zh-CN" altLang="en-US" sz="2400" dirty="0" smtClean="0"/>
              <a:t>查询数据库</a:t>
            </a:r>
            <a:endParaRPr lang="en-US" altLang="zh-CN" sz="2400" b="1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smtClean="0">
                <a:solidFill>
                  <a:srgbClr val="333399"/>
                </a:solidFill>
              </a:rPr>
              <a:t>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\DataAdapter_Select.aspx</a:t>
            </a:r>
            <a:endParaRPr lang="en-US" altLang="zh-CN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注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dirty="0" smtClean="0"/>
              <a:t> using (……..)     {……..}   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定义一个范围，在此范围之外释放一个或多个对象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836613"/>
            <a:ext cx="8540750" cy="5400675"/>
          </a:xfrm>
        </p:spPr>
        <p:txBody>
          <a:bodyPr/>
          <a:lstStyle/>
          <a:p>
            <a:pPr marL="609600" indent="-609600">
              <a:lnSpc>
                <a:spcPct val="114000"/>
              </a:lnSpc>
              <a:spcBef>
                <a:spcPct val="10000"/>
              </a:spcBef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SqlDataAdapter</a:t>
            </a:r>
            <a:r>
              <a:rPr lang="zh-CN" altLang="en-US" dirty="0" smtClean="0"/>
              <a:t>对象增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改数据库的步骤为：</a:t>
            </a:r>
            <a:endParaRPr lang="zh-CN" altLang="en-US" dirty="0" smtClean="0"/>
          </a:p>
          <a:p>
            <a:pPr marL="914400" lvl="1" indent="-457200">
              <a:lnSpc>
                <a:spcPct val="114000"/>
              </a:lnSpc>
              <a:spcBef>
                <a:spcPct val="10000"/>
              </a:spcBef>
              <a:buClr>
                <a:schemeClr val="tx1"/>
              </a:buClr>
              <a:buFontTx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创建数据库连接对象。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14000"/>
              </a:lnSpc>
              <a:spcBef>
                <a:spcPct val="10000"/>
              </a:spcBef>
              <a:buClr>
                <a:schemeClr val="tx1"/>
              </a:buClr>
              <a:buFontTx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利用数据库连接对象和</a:t>
            </a:r>
            <a:r>
              <a:rPr lang="en-US" altLang="zh-CN" sz="2000" dirty="0" smtClean="0">
                <a:solidFill>
                  <a:srgbClr val="000000"/>
                </a:solidFill>
              </a:rPr>
              <a:t>Select</a:t>
            </a:r>
            <a:r>
              <a:rPr lang="zh-CN" altLang="en-US" sz="2000" dirty="0" smtClean="0">
                <a:solidFill>
                  <a:srgbClr val="000000"/>
                </a:solidFill>
              </a:rPr>
              <a:t>语句创建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对象。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14000"/>
              </a:lnSpc>
              <a:spcBef>
                <a:spcPct val="10000"/>
              </a:spcBef>
              <a:buClr>
                <a:schemeClr val="tx1"/>
              </a:buClr>
              <a:buFontTx/>
              <a:buAutoNum type="circleNumDbPlain"/>
              <a:defRPr/>
            </a:pP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根据操作要求配置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SqlDataAdapter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对象中不同的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Command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属性。如增加数据库数据，需要配置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InsertCommand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属性；修改数据库数据，需要配置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UpdateCommand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属性；删除数据库数据，需要配置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DeleteCommand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属性。（</a:t>
            </a:r>
            <a:r>
              <a:rPr lang="zh-CN" altLang="en-US" sz="2000" dirty="0" smtClean="0">
                <a:solidFill>
                  <a:schemeClr val="tx2"/>
                </a:solidFill>
                <a:sym typeface="+mn-ea"/>
              </a:rPr>
              <a:t>也可</a:t>
            </a:r>
            <a:r>
              <a:rPr lang="zh-CN" altLang="en-US" sz="2000" dirty="0" smtClean="0">
                <a:solidFill>
                  <a:schemeClr val="tx2"/>
                </a:solidFill>
                <a:sym typeface="+mn-ea"/>
              </a:rPr>
              <a:t>建立</a:t>
            </a:r>
            <a:r>
              <a:rPr lang="en-US" sz="2000" dirty="0" err="1" smtClean="0">
                <a:solidFill>
                  <a:schemeClr val="tx2"/>
                </a:solidFill>
                <a:sym typeface="+mn-ea"/>
              </a:rPr>
              <a:t>CommandBuilder</a:t>
            </a:r>
            <a:r>
              <a:rPr lang="zh-CN" altLang="en-US" sz="2000" dirty="0" smtClean="0">
                <a:solidFill>
                  <a:schemeClr val="tx2"/>
                </a:solidFill>
                <a:sym typeface="+mn-ea"/>
              </a:rPr>
              <a:t>对象来自动生成</a:t>
            </a:r>
            <a:r>
              <a:rPr lang="en-US" sz="2000" dirty="0" err="1" smtClean="0">
                <a:solidFill>
                  <a:schemeClr val="tx2"/>
                </a:solidFill>
                <a:sym typeface="+mn-ea"/>
              </a:rPr>
              <a:t>DataAdapter</a:t>
            </a:r>
            <a:r>
              <a:rPr lang="zh-CN" altLang="en-US" sz="2000" dirty="0" smtClean="0">
                <a:solidFill>
                  <a:schemeClr val="tx2"/>
                </a:solidFill>
                <a:sym typeface="+mn-ea"/>
              </a:rPr>
              <a:t>对象的</a:t>
            </a:r>
            <a:r>
              <a:rPr lang="en-US" sz="2000" dirty="0" smtClean="0">
                <a:solidFill>
                  <a:schemeClr val="tx2"/>
                </a:solidFill>
                <a:sym typeface="+mn-ea"/>
              </a:rPr>
              <a:t>Command</a:t>
            </a:r>
            <a:r>
              <a:rPr lang="zh-CN" altLang="en-US" sz="2000" dirty="0" smtClean="0">
                <a:solidFill>
                  <a:schemeClr val="tx2"/>
                </a:solidFill>
                <a:sym typeface="+mn-ea"/>
              </a:rPr>
              <a:t>对象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）</a:t>
            </a:r>
            <a:endParaRPr lang="zh-CN" altLang="en-US" sz="200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914400" lvl="1" indent="-457200">
              <a:lnSpc>
                <a:spcPct val="114000"/>
              </a:lnSpc>
              <a:spcBef>
                <a:spcPct val="10000"/>
              </a:spcBef>
              <a:buClr>
                <a:schemeClr val="tx1"/>
              </a:buClr>
              <a:buFontTx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SqlDataAdapter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对象的</a:t>
            </a:r>
            <a:r>
              <a:rPr lang="en-US" altLang="zh-CN" sz="2000" dirty="0" smtClean="0">
                <a:solidFill>
                  <a:srgbClr val="000000"/>
                </a:solidFill>
              </a:rPr>
              <a:t>Fill</a:t>
            </a:r>
            <a:r>
              <a:rPr lang="zh-CN" altLang="en-US" sz="2000" dirty="0" smtClean="0">
                <a:solidFill>
                  <a:srgbClr val="000000"/>
                </a:solidFill>
              </a:rPr>
              <a:t>方法把</a:t>
            </a:r>
            <a:r>
              <a:rPr lang="en-US" altLang="zh-CN" sz="2000" dirty="0" smtClean="0">
                <a:solidFill>
                  <a:srgbClr val="000000"/>
                </a:solidFill>
              </a:rPr>
              <a:t>Select</a:t>
            </a:r>
            <a:r>
              <a:rPr lang="zh-CN" altLang="en-US" sz="2000" dirty="0" smtClean="0">
                <a:solidFill>
                  <a:srgbClr val="000000"/>
                </a:solidFill>
              </a:rPr>
              <a:t>语句的查询结果放在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DataSet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对象的一个数据表中或直接放在一个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DataTable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对象中。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14000"/>
              </a:lnSpc>
              <a:spcBef>
                <a:spcPct val="10000"/>
              </a:spcBef>
              <a:buClr>
                <a:schemeClr val="tx1"/>
              </a:buClr>
              <a:buFontTx/>
              <a:buAutoNum type="circleNumDbPlain"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对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DataTable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对象中的数据进行增、删、改操作。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14000"/>
              </a:lnSpc>
              <a:spcBef>
                <a:spcPct val="10000"/>
              </a:spcBef>
              <a:buClr>
                <a:schemeClr val="tx1"/>
              </a:buClr>
              <a:buFontTx/>
              <a:buAutoNum type="circleNumDbPlain"/>
              <a:defRPr/>
            </a:pP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修改完成后，通过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SqlDataAdapter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对象的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</a:rPr>
              <a:t>Update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方法将</a:t>
            </a:r>
            <a:r>
              <a:rPr lang="en-US" altLang="zh-CN" sz="2000" dirty="0" err="1" smtClean="0">
                <a:solidFill>
                  <a:schemeClr val="accent1">
                    <a:lumMod val="25000"/>
                  </a:schemeClr>
                </a:solidFill>
              </a:rPr>
              <a:t>DataTable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</a:rPr>
              <a:t>对象中的修改更新到数据库。</a:t>
            </a:r>
            <a:endParaRPr lang="en-US" altLang="zh-CN" sz="2000" dirty="0" smtClean="0">
              <a:solidFill>
                <a:srgbClr val="000000"/>
              </a:solidFill>
            </a:endParaRPr>
          </a:p>
        </p:txBody>
      </p:sp>
      <p:sp>
        <p:nvSpPr>
          <p:cNvPr id="3" name="动作按钮: 开始 2">
            <a:hlinkClick r:id="rId1" action="ppaction://hlinksldjump" highlightClick="1"/>
          </p:cNvPr>
          <p:cNvSpPr/>
          <p:nvPr/>
        </p:nvSpPr>
        <p:spPr>
          <a:xfrm>
            <a:off x="8532813" y="6237288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692150"/>
            <a:ext cx="8540750" cy="5905500"/>
          </a:xfrm>
        </p:spPr>
        <p:txBody>
          <a:bodyPr/>
          <a:lstStyle/>
          <a:p>
            <a:pPr marL="590550" lvl="2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SqlDataAdapter</a:t>
            </a:r>
            <a:r>
              <a:rPr lang="zh-CN" altLang="en-US" sz="2400" dirty="0" smtClean="0"/>
              <a:t>增加数据库的数据</a:t>
            </a:r>
            <a:endParaRPr lang="en-US" altLang="zh-CN" sz="2400" b="1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smtClean="0">
                <a:solidFill>
                  <a:srgbClr val="333399"/>
                </a:solidFill>
              </a:rPr>
              <a:t>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\DataAdapter_Update.aspx</a:t>
            </a:r>
            <a:endParaRPr lang="en-US" altLang="zh-CN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关键代码：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err="1" smtClean="0"/>
              <a:t>SqlDataAdapter</a:t>
            </a:r>
            <a:r>
              <a:rPr lang="en-US" sz="1600" dirty="0" smtClean="0"/>
              <a:t> </a:t>
            </a:r>
            <a:r>
              <a:rPr lang="en-US" sz="1600" dirty="0" err="1" smtClean="0"/>
              <a:t>daStu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SqlDataAdapter</a:t>
            </a:r>
            <a:r>
              <a:rPr lang="en-US" sz="1600" dirty="0" smtClean="0"/>
              <a:t>(“select * from </a:t>
            </a:r>
            <a:r>
              <a:rPr lang="en-US" sz="1600" dirty="0" err="1" smtClean="0"/>
              <a:t>StuInfo</a:t>
            </a:r>
            <a:r>
              <a:rPr lang="en-US" sz="1600" dirty="0" smtClean="0"/>
              <a:t>”, </a:t>
            </a:r>
            <a:r>
              <a:rPr lang="en-US" sz="1600" dirty="0" err="1" smtClean="0"/>
              <a:t>cnn</a:t>
            </a:r>
            <a:r>
              <a:rPr lang="en-US" sz="1600" dirty="0" smtClean="0"/>
              <a:t>);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err="1" smtClean="0"/>
              <a:t>SqlCommandBuilder</a:t>
            </a:r>
            <a:r>
              <a:rPr lang="en-US" sz="1600" dirty="0" smtClean="0"/>
              <a:t> </a:t>
            </a:r>
            <a:r>
              <a:rPr lang="en-US" sz="1600" dirty="0" err="1" smtClean="0"/>
              <a:t>sbStu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SqlCommandBuilder</a:t>
            </a:r>
            <a:r>
              <a:rPr lang="en-US" sz="1600" dirty="0" smtClean="0"/>
              <a:t>(</a:t>
            </a:r>
            <a:r>
              <a:rPr lang="en-US" sz="1600" dirty="0" err="1" smtClean="0"/>
              <a:t>daStu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tx2"/>
                </a:solidFill>
              </a:rPr>
              <a:t>                              //</a:t>
            </a:r>
            <a:r>
              <a:rPr lang="zh-CN" altLang="en-US" sz="1600" dirty="0" smtClean="0">
                <a:solidFill>
                  <a:schemeClr val="tx2"/>
                </a:solidFill>
              </a:rPr>
              <a:t>建立</a:t>
            </a:r>
            <a:r>
              <a:rPr lang="en-US" sz="1600" dirty="0" err="1" smtClean="0">
                <a:solidFill>
                  <a:schemeClr val="tx2"/>
                </a:solidFill>
              </a:rPr>
              <a:t>CommandBuilder</a:t>
            </a:r>
            <a:r>
              <a:rPr lang="zh-CN" altLang="en-US" sz="1600" dirty="0" smtClean="0">
                <a:solidFill>
                  <a:schemeClr val="tx2"/>
                </a:solidFill>
              </a:rPr>
              <a:t>对象来自动生成</a:t>
            </a:r>
            <a:r>
              <a:rPr lang="en-US" sz="1600" dirty="0" err="1" smtClean="0">
                <a:solidFill>
                  <a:schemeClr val="tx2"/>
                </a:solidFill>
              </a:rPr>
              <a:t>DataAdapter</a:t>
            </a:r>
            <a:r>
              <a:rPr lang="zh-CN" altLang="en-US" sz="1600" dirty="0" smtClean="0">
                <a:solidFill>
                  <a:schemeClr val="tx2"/>
                </a:solidFill>
              </a:rPr>
              <a:t>对象的</a:t>
            </a:r>
            <a:r>
              <a:rPr lang="en-US" sz="1600" dirty="0" smtClean="0">
                <a:solidFill>
                  <a:schemeClr val="tx2"/>
                </a:solidFill>
              </a:rPr>
              <a:t>Command</a:t>
            </a:r>
            <a:r>
              <a:rPr lang="zh-CN" altLang="en-US" sz="1600" dirty="0" smtClean="0">
                <a:solidFill>
                  <a:schemeClr val="tx2"/>
                </a:solidFill>
              </a:rPr>
              <a:t>对象 ，否则就要自己编写</a:t>
            </a:r>
            <a:r>
              <a:rPr lang="en-US" sz="1600" dirty="0" err="1" smtClean="0">
                <a:solidFill>
                  <a:schemeClr val="tx2"/>
                </a:solidFill>
              </a:rPr>
              <a:t>InsertCommand、UpdateCommand、DeleteCommand</a:t>
            </a:r>
            <a:r>
              <a:rPr lang="zh-CN" altLang="en-US" sz="1600" dirty="0" smtClean="0">
                <a:solidFill>
                  <a:schemeClr val="tx2"/>
                </a:solidFill>
              </a:rPr>
              <a:t>命令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err="1" smtClean="0"/>
              <a:t>DataTable</a:t>
            </a:r>
            <a:r>
              <a:rPr lang="en-US" sz="1600" dirty="0" smtClean="0"/>
              <a:t> </a:t>
            </a:r>
            <a:r>
              <a:rPr lang="en-US" sz="1600" dirty="0" err="1" smtClean="0"/>
              <a:t>dtStuInfo</a:t>
            </a:r>
            <a:r>
              <a:rPr lang="en-US" sz="1600" dirty="0" smtClean="0"/>
              <a:t> = new </a:t>
            </a:r>
            <a:r>
              <a:rPr lang="en-US" sz="1600" dirty="0" err="1" smtClean="0"/>
              <a:t>DataTable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  <a:r>
              <a:rPr lang="zh-CN" altLang="en-US" sz="1600" dirty="0" smtClean="0">
                <a:solidFill>
                  <a:schemeClr val="tx2"/>
                </a:solidFill>
              </a:rPr>
              <a:t>        </a:t>
            </a:r>
            <a:r>
              <a:rPr lang="en-US" altLang="zh-CN" sz="1600" dirty="0" smtClean="0">
                <a:solidFill>
                  <a:schemeClr val="tx2"/>
                </a:solidFill>
              </a:rPr>
              <a:t>//</a:t>
            </a:r>
            <a:r>
              <a:rPr lang="zh-CN" altLang="en-US" sz="1600" dirty="0" smtClean="0">
                <a:solidFill>
                  <a:schemeClr val="tx2"/>
                </a:solidFill>
              </a:rPr>
              <a:t>创建</a:t>
            </a:r>
            <a:r>
              <a:rPr lang="en-US" sz="1600" dirty="0" err="1" smtClean="0">
                <a:solidFill>
                  <a:schemeClr val="tx2"/>
                </a:solidFill>
              </a:rPr>
              <a:t>DataTable</a:t>
            </a:r>
            <a:r>
              <a:rPr lang="zh-CN" altLang="en-US" sz="1600" dirty="0" smtClean="0">
                <a:solidFill>
                  <a:schemeClr val="tx2"/>
                </a:solidFill>
              </a:rPr>
              <a:t>对象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err="1" smtClean="0"/>
              <a:t>daStu.FillSchema</a:t>
            </a:r>
            <a:r>
              <a:rPr lang="en-US" sz="1600" dirty="0" smtClean="0"/>
              <a:t>(</a:t>
            </a:r>
            <a:r>
              <a:rPr lang="en-US" sz="1600" dirty="0" err="1" smtClean="0"/>
              <a:t>dtStuInfo</a:t>
            </a:r>
            <a:r>
              <a:rPr lang="en-US" sz="1600" dirty="0" smtClean="0"/>
              <a:t>, </a:t>
            </a:r>
            <a:r>
              <a:rPr lang="en-US" sz="1600" dirty="0" err="1" smtClean="0"/>
              <a:t>SchemaType.Mapped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/>
              <a:t>          </a:t>
            </a:r>
            <a:r>
              <a:rPr lang="en-US" altLang="zh-CN" sz="1600" dirty="0" smtClean="0">
                <a:solidFill>
                  <a:schemeClr val="tx2"/>
                </a:solidFill>
              </a:rPr>
              <a:t>//</a:t>
            </a:r>
            <a:r>
              <a:rPr lang="zh-CN" altLang="en-US" sz="1600" dirty="0" smtClean="0">
                <a:solidFill>
                  <a:schemeClr val="tx2"/>
                </a:solidFill>
              </a:rPr>
              <a:t>使用</a:t>
            </a:r>
            <a:r>
              <a:rPr lang="en-US" sz="1600" dirty="0" err="1" smtClean="0">
                <a:solidFill>
                  <a:schemeClr val="tx2"/>
                </a:solidFill>
              </a:rPr>
              <a:t>DataAdapter</a:t>
            </a:r>
            <a:r>
              <a:rPr lang="zh-CN" altLang="en-US" sz="1600" dirty="0" smtClean="0">
                <a:solidFill>
                  <a:schemeClr val="tx2"/>
                </a:solidFill>
              </a:rPr>
              <a:t>对象的</a:t>
            </a:r>
            <a:r>
              <a:rPr lang="en-US" sz="1600" dirty="0" err="1" smtClean="0">
                <a:solidFill>
                  <a:schemeClr val="tx2"/>
                </a:solidFill>
              </a:rPr>
              <a:t>FillSchema</a:t>
            </a:r>
            <a:r>
              <a:rPr lang="zh-CN" altLang="en-US" sz="1600" dirty="0" smtClean="0">
                <a:solidFill>
                  <a:schemeClr val="tx2"/>
                </a:solidFill>
              </a:rPr>
              <a:t>方法可以创建</a:t>
            </a:r>
            <a:r>
              <a:rPr lang="en-US" sz="1600" dirty="0" err="1" smtClean="0">
                <a:solidFill>
                  <a:schemeClr val="tx2"/>
                </a:solidFill>
              </a:rPr>
              <a:t>DataTable</a:t>
            </a:r>
            <a:r>
              <a:rPr lang="zh-CN" altLang="en-US" sz="1600" dirty="0" smtClean="0">
                <a:solidFill>
                  <a:schemeClr val="tx2"/>
                </a:solidFill>
              </a:rPr>
              <a:t>对象的结构。上面这段代码也可写成</a:t>
            </a:r>
            <a:r>
              <a:rPr lang="en-US" sz="1600" dirty="0" err="1" smtClean="0">
                <a:solidFill>
                  <a:schemeClr val="tx2"/>
                </a:solidFill>
              </a:rPr>
              <a:t>daStu.Fill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dtStuInfo</a:t>
            </a:r>
            <a:r>
              <a:rPr lang="en-US" sz="1600" dirty="0" smtClean="0">
                <a:solidFill>
                  <a:schemeClr val="tx2"/>
                </a:solidFill>
              </a:rPr>
              <a:t>); 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zh-CN" altLang="en-US" sz="1600" dirty="0" smtClean="0"/>
              <a:t> </a:t>
            </a:r>
            <a:r>
              <a:rPr lang="en-US" sz="1600" dirty="0" err="1" smtClean="0"/>
              <a:t>DataRow</a:t>
            </a:r>
            <a:r>
              <a:rPr lang="en-US" sz="1600" dirty="0" smtClean="0"/>
              <a:t> </a:t>
            </a:r>
            <a:r>
              <a:rPr lang="en-US" sz="1600" dirty="0" err="1" smtClean="0"/>
              <a:t>dr</a:t>
            </a:r>
            <a:r>
              <a:rPr lang="en-US" sz="1600" dirty="0" smtClean="0"/>
              <a:t> = </a:t>
            </a:r>
            <a:r>
              <a:rPr lang="en-US" sz="1600" dirty="0" err="1" smtClean="0"/>
              <a:t>dtStuInfo.NewRow</a:t>
            </a:r>
            <a:r>
              <a:rPr lang="en-US" sz="1600" dirty="0" smtClean="0"/>
              <a:t>();</a:t>
            </a:r>
            <a:r>
              <a:rPr lang="zh-CN" altLang="en-US" sz="1600" dirty="0" smtClean="0"/>
              <a:t>       </a:t>
            </a:r>
            <a:r>
              <a:rPr lang="en-US" altLang="zh-CN" sz="1600" dirty="0" smtClean="0">
                <a:solidFill>
                  <a:schemeClr val="tx2"/>
                </a:solidFill>
              </a:rPr>
              <a:t>//</a:t>
            </a:r>
            <a:r>
              <a:rPr lang="zh-CN" altLang="en-US" sz="1600" dirty="0" smtClean="0">
                <a:solidFill>
                  <a:schemeClr val="tx2"/>
                </a:solidFill>
              </a:rPr>
              <a:t>增加新记录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err="1" smtClean="0"/>
              <a:t>dr</a:t>
            </a:r>
            <a:r>
              <a:rPr lang="en-US" sz="1600" dirty="0" smtClean="0"/>
              <a:t>[0] = </a:t>
            </a:r>
            <a:r>
              <a:rPr lang="en-US" sz="1600" dirty="0" err="1" smtClean="0"/>
              <a:t>txtStuNo.Text.Trim</a:t>
            </a:r>
            <a:r>
              <a:rPr lang="en-US" sz="1600" dirty="0" smtClean="0"/>
              <a:t>();     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chemeClr val="tx2"/>
                </a:solidFill>
              </a:rPr>
              <a:t>//</a:t>
            </a:r>
            <a:r>
              <a:rPr lang="zh-CN" altLang="en-US" sz="1600" dirty="0" smtClean="0">
                <a:solidFill>
                  <a:schemeClr val="tx2"/>
                </a:solidFill>
              </a:rPr>
              <a:t>给记录赋值</a:t>
            </a:r>
            <a:r>
              <a:rPr lang="en-US" sz="1600" dirty="0" smtClean="0"/>
              <a:t>   </a:t>
            </a:r>
            <a:endParaRPr lang="en-US" sz="1600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smtClean="0"/>
              <a:t>……..</a:t>
            </a:r>
            <a:endParaRPr lang="en-US" sz="1600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smtClean="0"/>
              <a:t>……..</a:t>
            </a:r>
            <a:endParaRPr lang="en-US" sz="1600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err="1" smtClean="0"/>
              <a:t>dtStuInfo.Rows.Add</a:t>
            </a:r>
            <a:r>
              <a:rPr lang="en-US" sz="1600" dirty="0" smtClean="0"/>
              <a:t>(</a:t>
            </a:r>
            <a:r>
              <a:rPr lang="en-US" sz="1600" dirty="0" err="1" smtClean="0"/>
              <a:t>dr</a:t>
            </a:r>
            <a:r>
              <a:rPr lang="en-US" sz="1600" dirty="0" smtClean="0"/>
              <a:t>);</a:t>
            </a:r>
            <a:r>
              <a:rPr lang="zh-CN" altLang="en-US" sz="1600" dirty="0" smtClean="0"/>
              <a:t>            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sz="1600" dirty="0" err="1" smtClean="0"/>
              <a:t>daStu.Update</a:t>
            </a:r>
            <a:r>
              <a:rPr lang="en-US" sz="1600" dirty="0" smtClean="0"/>
              <a:t>(</a:t>
            </a:r>
            <a:r>
              <a:rPr lang="en-US" sz="1600" dirty="0" err="1" smtClean="0"/>
              <a:t>dtStuInfo</a:t>
            </a:r>
            <a:r>
              <a:rPr lang="en-US" sz="1600" dirty="0" smtClean="0"/>
              <a:t>);         </a:t>
            </a:r>
            <a:r>
              <a:rPr lang="en-US" altLang="zh-CN" sz="1600" dirty="0" smtClean="0">
                <a:solidFill>
                  <a:schemeClr val="tx2"/>
                </a:solidFill>
              </a:rPr>
              <a:t> //</a:t>
            </a:r>
            <a:r>
              <a:rPr lang="zh-CN" altLang="en-US" sz="1600" dirty="0" smtClean="0">
                <a:solidFill>
                  <a:schemeClr val="tx2"/>
                </a:solidFill>
              </a:rPr>
              <a:t>提交更新</a:t>
            </a:r>
            <a:endParaRPr lang="en-US" altLang="zh-CN" sz="1600" dirty="0" smtClean="0"/>
          </a:p>
        </p:txBody>
      </p:sp>
      <p:sp>
        <p:nvSpPr>
          <p:cNvPr id="3" name="动作按钮: 开始 2">
            <a:hlinkClick r:id="rId1" action="ppaction://hlinksldjump" highlightClick="1"/>
          </p:cNvPr>
          <p:cNvSpPr/>
          <p:nvPr/>
        </p:nvSpPr>
        <p:spPr>
          <a:xfrm>
            <a:off x="8532813" y="6237288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549275"/>
            <a:ext cx="8540750" cy="6048375"/>
          </a:xfrm>
        </p:spPr>
        <p:txBody>
          <a:bodyPr/>
          <a:lstStyle/>
          <a:p>
            <a:pPr marL="590550" lvl="2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SqlDataAdapter</a:t>
            </a:r>
            <a:r>
              <a:rPr lang="zh-CN" altLang="en-US" sz="2400" dirty="0" smtClean="0"/>
              <a:t>修改数据库的数据</a:t>
            </a:r>
            <a:endParaRPr lang="en-US" altLang="zh-CN" sz="2400" b="1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smtClean="0">
                <a:solidFill>
                  <a:srgbClr val="333399"/>
                </a:solidFill>
              </a:rPr>
              <a:t>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\DataAdapter_Update.aspx</a:t>
            </a:r>
            <a:endParaRPr lang="en-US" altLang="zh-CN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关键代码：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dtStuInfo.PrimaryKey</a:t>
            </a:r>
            <a:r>
              <a:rPr lang="en-US" dirty="0" smtClean="0"/>
              <a:t> = new </a:t>
            </a:r>
            <a:r>
              <a:rPr lang="en-US" dirty="0" err="1" smtClean="0"/>
              <a:t>DataColumn</a:t>
            </a:r>
            <a:r>
              <a:rPr lang="en-US" dirty="0" smtClean="0"/>
              <a:t>[] { </a:t>
            </a:r>
            <a:r>
              <a:rPr lang="en-US" dirty="0" err="1" smtClean="0"/>
              <a:t>dtStuInfo.Columns</a:t>
            </a:r>
            <a:r>
              <a:rPr lang="en-US" dirty="0" smtClean="0"/>
              <a:t>[“</a:t>
            </a:r>
            <a:r>
              <a:rPr lang="en-US" dirty="0" err="1" smtClean="0"/>
              <a:t>StuNo</a:t>
            </a:r>
            <a:r>
              <a:rPr lang="en-US" dirty="0" smtClean="0"/>
              <a:t>”] };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altLang="zh-CN" dirty="0" smtClean="0">
                <a:solidFill>
                  <a:schemeClr val="tx2"/>
                </a:solidFill>
              </a:rPr>
              <a:t>                  //</a:t>
            </a:r>
            <a:r>
              <a:rPr lang="zh-CN" altLang="en-US" dirty="0" smtClean="0">
                <a:solidFill>
                  <a:schemeClr val="tx2"/>
                </a:solidFill>
              </a:rPr>
              <a:t>设置</a:t>
            </a:r>
            <a:r>
              <a:rPr lang="en-US" altLang="zh-CN" dirty="0" err="1" smtClean="0">
                <a:solidFill>
                  <a:schemeClr val="tx2"/>
                </a:solidFill>
              </a:rPr>
              <a:t>dtStuInfo</a:t>
            </a:r>
            <a:r>
              <a:rPr lang="zh-CN" altLang="en-US" dirty="0" smtClean="0">
                <a:solidFill>
                  <a:schemeClr val="tx2"/>
                </a:solidFill>
              </a:rPr>
              <a:t>的主键，便用后面调用</a:t>
            </a:r>
            <a:r>
              <a:rPr lang="en-US" altLang="zh-CN" dirty="0" smtClean="0">
                <a:solidFill>
                  <a:schemeClr val="tx2"/>
                </a:solidFill>
              </a:rPr>
              <a:t>Find</a:t>
            </a:r>
            <a:r>
              <a:rPr lang="zh-CN" altLang="en-US" dirty="0" smtClean="0">
                <a:solidFill>
                  <a:schemeClr val="tx2"/>
                </a:solidFill>
              </a:rPr>
              <a:t>方法查询记录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dtStuInfo.Rows.Find</a:t>
            </a:r>
            <a:r>
              <a:rPr lang="en-US" dirty="0" smtClean="0"/>
              <a:t>(</a:t>
            </a:r>
            <a:r>
              <a:rPr lang="en-US" dirty="0" err="1" smtClean="0"/>
              <a:t>txtStuNo.Text.Trim</a:t>
            </a:r>
            <a:r>
              <a:rPr lang="en-US" dirty="0" smtClean="0"/>
              <a:t>());</a:t>
            </a:r>
            <a:endParaRPr lang="en-US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zh-CN" altLang="en-US" dirty="0" smtClean="0"/>
              <a:t>             </a:t>
            </a:r>
            <a:r>
              <a:rPr lang="en-US" altLang="zh-CN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获取包含指定的主键值的行。即，根据</a:t>
            </a:r>
            <a:r>
              <a:rPr lang="en-US" dirty="0" err="1" smtClean="0">
                <a:solidFill>
                  <a:schemeClr val="tx2"/>
                </a:solidFill>
              </a:rPr>
              <a:t>txtStuNo</a:t>
            </a:r>
            <a:r>
              <a:rPr lang="zh-CN" altLang="en-US" dirty="0" smtClean="0">
                <a:solidFill>
                  <a:schemeClr val="tx2"/>
                </a:solidFill>
              </a:rPr>
              <a:t>文本框的输入查询相应的记录，以便对其修改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smtClean="0"/>
              <a:t>if (row != null)           </a:t>
            </a:r>
            <a:r>
              <a:rPr lang="en-US" altLang="zh-CN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如果存在相应记录，则修改并更新到数据库</a:t>
            </a:r>
            <a:endParaRPr lang="en-US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smtClean="0"/>
              <a:t>{</a:t>
            </a:r>
            <a:endParaRPr lang="en-US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row.BeginEdit</a:t>
            </a:r>
            <a:r>
              <a:rPr lang="en-US" dirty="0" smtClean="0"/>
              <a:t>();</a:t>
            </a:r>
            <a:r>
              <a:rPr lang="zh-CN" altLang="en-US" dirty="0" smtClean="0"/>
              <a:t>            </a:t>
            </a:r>
            <a:r>
              <a:rPr lang="en-US" altLang="zh-CN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修改记录值</a:t>
            </a:r>
            <a:endParaRPr lang="en-US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smtClean="0"/>
              <a:t>row[1] = </a:t>
            </a:r>
            <a:r>
              <a:rPr lang="en-US" dirty="0" err="1" smtClean="0"/>
              <a:t>txtName.Text.Trim</a:t>
            </a:r>
            <a:r>
              <a:rPr lang="en-US" dirty="0" smtClean="0"/>
              <a:t>();</a:t>
            </a:r>
            <a:endParaRPr lang="en-US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smtClean="0"/>
              <a:t>……….</a:t>
            </a:r>
            <a:endParaRPr lang="en-US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smtClean="0"/>
              <a:t>row[4] = </a:t>
            </a:r>
            <a:r>
              <a:rPr lang="en-US" dirty="0" err="1" smtClean="0"/>
              <a:t>dpMajor.SelectedValue</a:t>
            </a:r>
            <a:r>
              <a:rPr lang="en-US" dirty="0" smtClean="0"/>
              <a:t>;</a:t>
            </a:r>
            <a:endParaRPr lang="en-US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row.EndEdit</a:t>
            </a:r>
            <a:r>
              <a:rPr lang="en-US" dirty="0" smtClean="0"/>
              <a:t>();</a:t>
            </a:r>
            <a:endParaRPr lang="en-US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daStu.Update</a:t>
            </a:r>
            <a:r>
              <a:rPr lang="en-US" dirty="0" smtClean="0"/>
              <a:t>(</a:t>
            </a:r>
            <a:r>
              <a:rPr lang="en-US" dirty="0" err="1" smtClean="0"/>
              <a:t>dtStuInfo</a:t>
            </a:r>
            <a:r>
              <a:rPr lang="en-US" dirty="0" smtClean="0"/>
              <a:t>);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提交更新</a:t>
            </a:r>
            <a:endParaRPr lang="en-US" altLang="zh-CN" dirty="0" smtClean="0"/>
          </a:p>
        </p:txBody>
      </p:sp>
      <p:sp>
        <p:nvSpPr>
          <p:cNvPr id="3" name="动作按钮: 开始 2">
            <a:hlinkClick r:id="rId1" action="ppaction://hlinksldjump" highlightClick="1"/>
          </p:cNvPr>
          <p:cNvSpPr/>
          <p:nvPr/>
        </p:nvSpPr>
        <p:spPr>
          <a:xfrm>
            <a:off x="8532813" y="6237288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692150"/>
            <a:ext cx="8540750" cy="5905500"/>
          </a:xfrm>
        </p:spPr>
        <p:txBody>
          <a:bodyPr/>
          <a:lstStyle/>
          <a:p>
            <a:pPr marL="590550" lvl="2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SqlDataAdapter</a:t>
            </a:r>
            <a:r>
              <a:rPr lang="zh-CN" altLang="en-US" sz="2400" dirty="0" smtClean="0"/>
              <a:t>删除数据库的数据</a:t>
            </a:r>
            <a:endParaRPr lang="en-US" altLang="zh-CN" sz="2400" b="1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altLang="zh-CN" dirty="0" smtClean="0"/>
              <a:t>C:\......\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案例教程教辅资料 </a:t>
            </a:r>
            <a:r>
              <a:rPr lang="en-US" altLang="zh-CN" dirty="0" smtClean="0"/>
              <a:t>\ </a:t>
            </a:r>
            <a:r>
              <a:rPr lang="zh-CN" altLang="en-US" dirty="0" smtClean="0"/>
              <a:t>示例</a:t>
            </a:r>
            <a:r>
              <a:rPr lang="zh-CN" altLang="zh-CN" dirty="0" smtClean="0">
                <a:solidFill>
                  <a:srgbClr val="333399"/>
                </a:solidFill>
              </a:rPr>
              <a:t>\</a:t>
            </a:r>
            <a:r>
              <a:rPr lang="zh-CN" altLang="en-US" dirty="0" smtClean="0">
                <a:solidFill>
                  <a:srgbClr val="333399"/>
                </a:solidFill>
              </a:rPr>
              <a:t>第</a:t>
            </a:r>
            <a:r>
              <a:rPr lang="en-US" altLang="zh-CN" dirty="0" smtClean="0">
                <a:solidFill>
                  <a:srgbClr val="333399"/>
                </a:solidFill>
              </a:rPr>
              <a:t>8</a:t>
            </a:r>
            <a:r>
              <a:rPr lang="zh-CN" altLang="en-US" dirty="0" smtClean="0">
                <a:solidFill>
                  <a:srgbClr val="333399"/>
                </a:solidFill>
              </a:rPr>
              <a:t>章</a:t>
            </a:r>
            <a:r>
              <a:rPr lang="en-US" altLang="zh-CN" dirty="0" smtClean="0">
                <a:solidFill>
                  <a:srgbClr val="333399"/>
                </a:solidFill>
              </a:rPr>
              <a:t>\</a:t>
            </a:r>
            <a:r>
              <a:rPr lang="en-US" altLang="zh-CN" dirty="0" err="1" smtClean="0"/>
              <a:t>SqlServerDemo</a:t>
            </a:r>
            <a:r>
              <a:rPr lang="en-US" altLang="zh-CN" dirty="0" smtClean="0"/>
              <a:t>\DataAdapter_Update.aspx</a:t>
            </a:r>
            <a:endParaRPr lang="en-US" altLang="zh-CN" dirty="0" smtClean="0"/>
          </a:p>
          <a:p>
            <a:pPr marL="1047750" lvl="3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关键代码：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SqlDataAdapter</a:t>
            </a:r>
            <a:r>
              <a:rPr lang="en-US" dirty="0" smtClean="0"/>
              <a:t> </a:t>
            </a:r>
            <a:r>
              <a:rPr lang="en-US" dirty="0" err="1" smtClean="0"/>
              <a:t>daStu</a:t>
            </a:r>
            <a:r>
              <a:rPr lang="en-US" dirty="0" smtClean="0"/>
              <a:t> = new </a:t>
            </a:r>
            <a:r>
              <a:rPr lang="en-US" dirty="0" err="1" smtClean="0"/>
              <a:t>SqlDataAdapter</a:t>
            </a:r>
            <a:r>
              <a:rPr lang="en-US" dirty="0" smtClean="0"/>
              <a:t>(“select * from </a:t>
            </a:r>
            <a:r>
              <a:rPr lang="en-US" dirty="0" err="1" smtClean="0"/>
              <a:t>StuInfo</a:t>
            </a:r>
            <a:r>
              <a:rPr lang="en-US" dirty="0" smtClean="0"/>
              <a:t>”, </a:t>
            </a:r>
            <a:r>
              <a:rPr lang="en-US" dirty="0" err="1" smtClean="0"/>
              <a:t>cnn</a:t>
            </a:r>
            <a:r>
              <a:rPr lang="en-US" dirty="0" smtClean="0"/>
              <a:t>);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daStu.DeleteCommand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("delete from </a:t>
            </a:r>
            <a:r>
              <a:rPr lang="en-US" dirty="0" err="1" smtClean="0"/>
              <a:t>StuInfo</a:t>
            </a:r>
            <a:r>
              <a:rPr lang="en-US" dirty="0" smtClean="0"/>
              <a:t> where </a:t>
            </a:r>
            <a:r>
              <a:rPr lang="en-US" dirty="0" err="1" smtClean="0"/>
              <a:t>StuNo</a:t>
            </a:r>
            <a:r>
              <a:rPr lang="en-US" dirty="0" smtClean="0"/>
              <a:t>=@</a:t>
            </a:r>
            <a:r>
              <a:rPr lang="en-US" dirty="0" err="1" smtClean="0"/>
              <a:t>StuNo</a:t>
            </a:r>
            <a:r>
              <a:rPr lang="en-US" dirty="0" smtClean="0"/>
              <a:t>", </a:t>
            </a:r>
            <a:r>
              <a:rPr lang="en-US" dirty="0" err="1" smtClean="0"/>
              <a:t>cnn</a:t>
            </a:r>
            <a:r>
              <a:rPr lang="en-US" dirty="0" smtClean="0"/>
              <a:t>);</a:t>
            </a:r>
            <a:r>
              <a:rPr lang="en-US" altLang="zh-CN" dirty="0" smtClean="0"/>
              <a:t>      </a:t>
            </a:r>
            <a:endParaRPr lang="en-US" altLang="zh-CN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                </a:t>
            </a:r>
            <a:r>
              <a:rPr lang="en-US" altLang="zh-CN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定义</a:t>
            </a:r>
            <a:r>
              <a:rPr lang="en-US" dirty="0" err="1" smtClean="0">
                <a:solidFill>
                  <a:schemeClr val="tx2"/>
                </a:solidFill>
              </a:rPr>
              <a:t>DeleteCommand</a:t>
            </a:r>
            <a:r>
              <a:rPr lang="zh-CN" altLang="en-US" dirty="0" smtClean="0">
                <a:solidFill>
                  <a:schemeClr val="tx2"/>
                </a:solidFill>
              </a:rPr>
              <a:t>属性，自定义</a:t>
            </a:r>
            <a:r>
              <a:rPr lang="en-US" dirty="0" smtClean="0">
                <a:solidFill>
                  <a:schemeClr val="tx2"/>
                </a:solidFill>
              </a:rPr>
              <a:t>Delete</a:t>
            </a:r>
            <a:r>
              <a:rPr lang="zh-CN" altLang="en-US" dirty="0" smtClean="0">
                <a:solidFill>
                  <a:schemeClr val="tx2"/>
                </a:solidFill>
              </a:rPr>
              <a:t>命令，其中</a:t>
            </a:r>
            <a:r>
              <a:rPr lang="en-US" altLang="zh-CN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StuNo</a:t>
            </a:r>
            <a:r>
              <a:rPr lang="zh-CN" altLang="en-US" dirty="0" smtClean="0">
                <a:solidFill>
                  <a:schemeClr val="tx2"/>
                </a:solidFill>
              </a:rPr>
              <a:t>是参数，例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、例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</a:rPr>
              <a:t>则使用了</a:t>
            </a:r>
            <a:r>
              <a:rPr lang="en-US" dirty="0" err="1" smtClean="0">
                <a:solidFill>
                  <a:schemeClr val="tx2"/>
                </a:solidFill>
              </a:rPr>
              <a:t>SqlCommandBuilder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dirty="0" err="1" smtClean="0"/>
              <a:t>daStu.DeleteCommand.Parameters.Add</a:t>
            </a:r>
            <a:r>
              <a:rPr lang="en-US" dirty="0" smtClean="0"/>
              <a:t>("@</a:t>
            </a:r>
            <a:r>
              <a:rPr lang="en-US" dirty="0" err="1" smtClean="0"/>
              <a:t>StuNo</a:t>
            </a:r>
            <a:r>
              <a:rPr lang="en-US" dirty="0" smtClean="0"/>
              <a:t>", </a:t>
            </a:r>
            <a:r>
              <a:rPr lang="en-US" dirty="0" err="1" smtClean="0"/>
              <a:t>SqlDbType.VarChar</a:t>
            </a:r>
            <a:r>
              <a:rPr lang="en-US" dirty="0" smtClean="0"/>
              <a:t>, 8, "</a:t>
            </a:r>
            <a:r>
              <a:rPr lang="en-US" dirty="0" err="1" smtClean="0"/>
              <a:t>StuNo</a:t>
            </a:r>
            <a:r>
              <a:rPr lang="en-US" dirty="0" smtClean="0"/>
              <a:t>");</a:t>
            </a:r>
            <a:endParaRPr lang="en-US" dirty="0" smtClean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                               </a:t>
            </a:r>
            <a:r>
              <a:rPr lang="en-US" altLang="zh-CN" dirty="0" smtClean="0">
                <a:solidFill>
                  <a:schemeClr val="tx2"/>
                </a:solidFill>
              </a:rPr>
              <a:t>//</a:t>
            </a:r>
            <a:r>
              <a:rPr lang="zh-CN" altLang="en-US" dirty="0" smtClean="0">
                <a:solidFill>
                  <a:schemeClr val="tx2"/>
                </a:solidFill>
              </a:rPr>
              <a:t>定义</a:t>
            </a:r>
            <a:r>
              <a:rPr lang="en-US" altLang="zh-CN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StuNo</a:t>
            </a:r>
            <a:r>
              <a:rPr lang="zh-CN" altLang="en-US" dirty="0" smtClean="0">
                <a:solidFill>
                  <a:schemeClr val="tx2"/>
                </a:solidFill>
              </a:rPr>
              <a:t>参数对应于</a:t>
            </a:r>
            <a:r>
              <a:rPr lang="en-US" dirty="0" err="1" smtClean="0">
                <a:solidFill>
                  <a:schemeClr val="tx2"/>
                </a:solidFill>
              </a:rPr>
              <a:t>StuInfo</a:t>
            </a:r>
            <a:r>
              <a:rPr lang="zh-CN" altLang="en-US" dirty="0" smtClean="0">
                <a:solidFill>
                  <a:schemeClr val="tx2"/>
                </a:solidFill>
              </a:rPr>
              <a:t>表的</a:t>
            </a:r>
            <a:r>
              <a:rPr lang="en-US" dirty="0" err="1" smtClean="0">
                <a:solidFill>
                  <a:schemeClr val="tx2"/>
                </a:solidFill>
              </a:rPr>
              <a:t>StuNo</a:t>
            </a:r>
            <a:r>
              <a:rPr lang="zh-CN" altLang="en-US" dirty="0" smtClean="0">
                <a:solidFill>
                  <a:schemeClr val="tx2"/>
                </a:solidFill>
              </a:rPr>
              <a:t>列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3" name="动作按钮: 开始 2">
            <a:hlinkClick r:id="rId1" action="ppaction://hlinksldjump" highlightClick="1"/>
          </p:cNvPr>
          <p:cNvSpPr/>
          <p:nvPr/>
        </p:nvSpPr>
        <p:spPr>
          <a:xfrm>
            <a:off x="8532813" y="6237288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1447800"/>
          </a:xfrm>
        </p:spPr>
        <p:txBody>
          <a:bodyPr/>
          <a:lstStyle/>
          <a:p>
            <a:pPr eaLnBrk="1" hangingPunct="1"/>
            <a:r>
              <a:rPr lang="en-US" altLang="zh-CN" smtClean="0"/>
              <a:t>6.2.1 </a:t>
            </a:r>
            <a:r>
              <a:rPr lang="zh-CN" altLang="en-US" smtClean="0"/>
              <a:t>使用</a:t>
            </a:r>
            <a:r>
              <a:rPr lang="en-US" altLang="zh-CN" smtClean="0"/>
              <a:t>SqlConnection</a:t>
            </a:r>
            <a:r>
              <a:rPr lang="zh-CN" altLang="en-US" smtClean="0"/>
              <a:t>对象连接数据库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205038"/>
            <a:ext cx="854075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在对数据库进行任何操作之前，首先要建立与数据库的连接。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System.Data.SqlClient. </a:t>
            </a:r>
            <a:r>
              <a:rPr lang="en-US" altLang="zh-CN" smtClean="0">
                <a:latin typeface="Times New Roman" panose="02020603050405020304" pitchFamily="18" charset="0"/>
              </a:rPr>
              <a:t>SqlConnection</a:t>
            </a:r>
            <a:r>
              <a:rPr lang="zh-CN" altLang="en-US" smtClean="0"/>
              <a:t>类提供对</a:t>
            </a:r>
            <a:r>
              <a:rPr lang="en-US" altLang="zh-CN" smtClean="0"/>
              <a:t>SQL Server </a:t>
            </a:r>
            <a:r>
              <a:rPr lang="zh-CN" altLang="en-US" smtClean="0"/>
              <a:t>数据库的连接。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为创建</a:t>
            </a:r>
            <a:r>
              <a:rPr lang="en-US" altLang="zh-CN" smtClean="0"/>
              <a:t>SqlConnection</a:t>
            </a:r>
            <a:r>
              <a:rPr lang="zh-CN" altLang="en-US" smtClean="0"/>
              <a:t>对象，先了解</a:t>
            </a:r>
            <a:r>
              <a:rPr lang="en-US" altLang="zh-CN" smtClean="0"/>
              <a:t>SqlConnection</a:t>
            </a:r>
            <a:r>
              <a:rPr lang="zh-CN" altLang="en-US" smtClean="0"/>
              <a:t>对象的常用</a:t>
            </a:r>
            <a:r>
              <a:rPr lang="zh-CN" altLang="en-US" smtClean="0">
                <a:hlinkClick r:id="rId1" action="ppaction://hlinksldjump"/>
              </a:rPr>
              <a:t>属性</a:t>
            </a:r>
            <a:r>
              <a:rPr lang="zh-CN" altLang="en-US" smtClean="0"/>
              <a:t>和</a:t>
            </a:r>
            <a:r>
              <a:rPr lang="zh-CN" altLang="en-US" smtClean="0">
                <a:hlinkClick r:id="rId2" action="ppaction://hlinksldjump"/>
              </a:rPr>
              <a:t>方法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908050"/>
            <a:ext cx="8515350" cy="720725"/>
          </a:xfrm>
        </p:spPr>
        <p:txBody>
          <a:bodyPr/>
          <a:lstStyle/>
          <a:p>
            <a:pPr marL="457200" indent="-457200" eaLnBrk="1" hangingPunct="1">
              <a:buSzPct val="80000"/>
              <a:buFont typeface="Arial" panose="020B0604020202020204" pitchFamily="34" charset="0"/>
              <a:buAutoNum type="arabicPeriod"/>
            </a:pPr>
            <a:r>
              <a:rPr lang="en-US" altLang="zh-CN" smtClean="0"/>
              <a:t>SqlConnection</a:t>
            </a:r>
            <a:r>
              <a:rPr lang="zh-CN" altLang="en-US" smtClean="0"/>
              <a:t>对象的常用属性</a:t>
            </a:r>
            <a:endParaRPr lang="zh-CN" altLang="en-US" smtClean="0"/>
          </a:p>
        </p:txBody>
      </p:sp>
      <p:graphicFrame>
        <p:nvGraphicFramePr>
          <p:cNvPr id="32798" name="Group 30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539750" y="1628775"/>
          <a:ext cx="8018463" cy="2847531"/>
        </p:xfrm>
        <a:graphic>
          <a:graphicData uri="http://schemas.openxmlformats.org/drawingml/2006/table">
            <a:tbl>
              <a:tblPr/>
              <a:tblGrid>
                <a:gridCol w="2139950"/>
                <a:gridCol w="5878513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  性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ConnectionString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取得和设置连接字符串（连接参数）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（重要）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ConnectionTimeOut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SqlConnection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对象的超时时间，单位为秒，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表示不限制。若在这个时间之内无法连接数据源，则产生异常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Database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获取当前数据库名称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DataSource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获取数据源的完整路径和文件名，若是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 Server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数据库则获取所连接的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 Server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服务器名称      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（重要）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获取数据库的连接状态，其值为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ConnectionState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枚举值 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（重要）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b55a8e8e-cc94-4a43-a931-b061cf14153f}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19278</Words>
  <Application>WPS 演示</Application>
  <PresentationFormat>全屏显示(4:3)</PresentationFormat>
  <Paragraphs>741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Arial Narrow</vt:lpstr>
      <vt:lpstr>Arial Unicode MS</vt:lpstr>
      <vt:lpstr>Calibri</vt:lpstr>
      <vt:lpstr>Times New Roman</vt:lpstr>
      <vt:lpstr>黑体</vt:lpstr>
      <vt:lpstr>华文细黑</vt:lpstr>
      <vt:lpstr>新宋体</vt:lpstr>
      <vt:lpstr>Adobe 黑体 Std R</vt:lpstr>
      <vt:lpstr>华文新魏</vt:lpstr>
      <vt:lpstr>古瓶荷花</vt:lpstr>
      <vt:lpstr>Web编程技术</vt:lpstr>
      <vt:lpstr>主要内容</vt:lpstr>
      <vt:lpstr>验证控件</vt:lpstr>
      <vt:lpstr>PowerPoint 演示文稿</vt:lpstr>
      <vt:lpstr>PowerPoint 演示文稿</vt:lpstr>
      <vt:lpstr>背景知识：数据库的建立</vt:lpstr>
      <vt:lpstr>PowerPoint 演示文稿</vt:lpstr>
      <vt:lpstr>6.2.1 使用SqlConnection对象连接数据库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6.2.2 使用SqlCommand对象执行数据库命令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6.2.3 使用SqlDataReader读取数据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6.2.4 Parameter对象与参数化SQL语句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6.2.5 使用SqlCommand执行存储过程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6.2.6 DataSet对象和SqlDataAdapter对象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页面外观设计与布局</dc:title>
  <dc:creator>微软系统</dc:creator>
  <cp:lastModifiedBy>皑亚玛雅·hz</cp:lastModifiedBy>
  <cp:revision>312</cp:revision>
  <dcterms:created xsi:type="dcterms:W3CDTF">2011-12-29T08:10:00Z</dcterms:created>
  <dcterms:modified xsi:type="dcterms:W3CDTF">2020-04-09T12:22:40Z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