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6"/>
  </p:notesMasterIdLst>
  <p:sldIdLst>
    <p:sldId id="646" r:id="rId2"/>
    <p:sldId id="300" r:id="rId3"/>
    <p:sldId id="299" r:id="rId4"/>
    <p:sldId id="301" r:id="rId5"/>
    <p:sldId id="302" r:id="rId6"/>
    <p:sldId id="304" r:id="rId7"/>
    <p:sldId id="303" r:id="rId8"/>
    <p:sldId id="305" r:id="rId9"/>
    <p:sldId id="379" r:id="rId10"/>
    <p:sldId id="306" r:id="rId11"/>
    <p:sldId id="442" r:id="rId12"/>
    <p:sldId id="373" r:id="rId13"/>
    <p:sldId id="307" r:id="rId14"/>
    <p:sldId id="467" r:id="rId15"/>
    <p:sldId id="461" r:id="rId16"/>
    <p:sldId id="394" r:id="rId17"/>
    <p:sldId id="308" r:id="rId18"/>
    <p:sldId id="462" r:id="rId19"/>
    <p:sldId id="464" r:id="rId20"/>
    <p:sldId id="465" r:id="rId21"/>
    <p:sldId id="463" r:id="rId22"/>
    <p:sldId id="310" r:id="rId23"/>
    <p:sldId id="312" r:id="rId24"/>
    <p:sldId id="313" r:id="rId25"/>
    <p:sldId id="314" r:id="rId26"/>
    <p:sldId id="315" r:id="rId27"/>
    <p:sldId id="395" r:id="rId28"/>
    <p:sldId id="316" r:id="rId29"/>
    <p:sldId id="317" r:id="rId30"/>
    <p:sldId id="319" r:id="rId31"/>
    <p:sldId id="326" r:id="rId32"/>
    <p:sldId id="327" r:id="rId33"/>
    <p:sldId id="323" r:id="rId34"/>
    <p:sldId id="324" r:id="rId35"/>
    <p:sldId id="325" r:id="rId36"/>
    <p:sldId id="328" r:id="rId37"/>
    <p:sldId id="396" r:id="rId38"/>
    <p:sldId id="397" r:id="rId39"/>
    <p:sldId id="329" r:id="rId40"/>
    <p:sldId id="330" r:id="rId41"/>
    <p:sldId id="398" r:id="rId42"/>
    <p:sldId id="399" r:id="rId43"/>
    <p:sldId id="400" r:id="rId44"/>
    <p:sldId id="406" r:id="rId45"/>
    <p:sldId id="469" r:id="rId46"/>
    <p:sldId id="401" r:id="rId47"/>
    <p:sldId id="403" r:id="rId48"/>
    <p:sldId id="408" r:id="rId49"/>
    <p:sldId id="407" r:id="rId50"/>
    <p:sldId id="409" r:id="rId51"/>
    <p:sldId id="410" r:id="rId52"/>
    <p:sldId id="411" r:id="rId53"/>
    <p:sldId id="412" r:id="rId54"/>
    <p:sldId id="413" r:id="rId55"/>
    <p:sldId id="311" r:id="rId56"/>
    <p:sldId id="471" r:id="rId57"/>
    <p:sldId id="322" r:id="rId58"/>
    <p:sldId id="321" r:id="rId59"/>
    <p:sldId id="422" r:id="rId60"/>
    <p:sldId id="423" r:id="rId61"/>
    <p:sldId id="424" r:id="rId62"/>
    <p:sldId id="341" r:id="rId63"/>
    <p:sldId id="425" r:id="rId64"/>
    <p:sldId id="472" r:id="rId6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3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000000"/>
    <a:srgbClr val="D60093"/>
    <a:srgbClr val="993300"/>
    <a:srgbClr val="99FF66"/>
    <a:srgbClr val="CCFFCC"/>
    <a:srgbClr val="C507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554" y="102"/>
      </p:cViewPr>
      <p:guideLst>
        <p:guide orient="horz" pos="2173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32AFA1B-6D77-48B7-89F9-E23358CB03FE}" type="datetimeFigureOut">
              <a:rPr lang="en-US"/>
              <a:t>4/24/2021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  <a:endParaRPr 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4919F21-EA14-4618-B18C-63C9D70DCE1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1094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宋体" panose="02010600030101010101" pitchFamily="2" charset="-122"/>
            </a:endParaRPr>
          </a:p>
        </p:txBody>
      </p:sp>
      <p:sp>
        <p:nvSpPr>
          <p:cNvPr id="2109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00F5662D-16CC-433C-AD68-A3C9AB93D09B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127752-5B36-4D6B-AF32-2FF69CEDD26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08CA20-56E7-4DCD-B984-8E2880A8534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E0618E-4CB6-43C5-BEF3-25F3018D594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625" y="685800"/>
            <a:ext cx="8543925" cy="5181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80869D-3D3E-44A1-8C49-AC86D044A5A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858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10D73-8221-42D0-9D3B-E9D3ABCA944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858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981200"/>
            <a:ext cx="854075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04800" y="4000500"/>
            <a:ext cx="854075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2F1CD6-373D-42C4-BB89-A7E674BA488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AD0CA-1550-47E3-A4FC-E16C555B67E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BB2F01-BA16-4199-8F48-7D486F7F754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6317B-9250-4D2E-9B11-13229337090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36A2ED-F5E8-4A4E-AE81-1F6E08BC6A2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722E85-754F-44BB-B817-F7BC17A4FFA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92BC2-15A1-459D-A7C3-BCAB010EEAB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FC1BCF-2208-42BD-A534-909CACD751C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E21DBC-2960-4068-B73D-0D9BD376818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E399B35F-08D5-40B7-BC18-F31C45AAC1D5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5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64.xml"/><Relationship Id="rId2" Type="http://schemas.openxmlformats.org/officeDocument/2006/relationships/slide" Target="slide5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" Target="slide4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4.xml"/><Relationship Id="rId5" Type="http://schemas.openxmlformats.org/officeDocument/2006/relationships/slide" Target="slide21.xml"/><Relationship Id="rId4" Type="http://schemas.openxmlformats.org/officeDocument/2006/relationships/slide" Target="slide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ctrTitle"/>
          </p:nvPr>
        </p:nvSpPr>
        <p:spPr>
          <a:xfrm>
            <a:off x="3924300" y="1811655"/>
            <a:ext cx="4648200" cy="1981200"/>
          </a:xfrm>
        </p:spPr>
        <p:txBody>
          <a:bodyPr/>
          <a:lstStyle/>
          <a:p>
            <a:r>
              <a:rPr lang="en-US" altLang="zh-CN" b="1" dirty="0">
                <a:sym typeface="+mn-ea"/>
              </a:rPr>
              <a:t>Web</a:t>
            </a:r>
            <a:r>
              <a:rPr lang="zh-CN" altLang="en-US" b="1" dirty="0">
                <a:sym typeface="+mn-ea"/>
              </a:rPr>
              <a:t>编程技术</a:t>
            </a:r>
            <a:endParaRPr lang="en-US"/>
          </a:p>
        </p:txBody>
      </p:sp>
      <p:sp>
        <p:nvSpPr>
          <p:cNvPr id="3075" name="Rectangle 3"/>
          <p:cNvSpPr>
            <a:spLocks noGrp="1" noRot="1"/>
          </p:cNvSpPr>
          <p:nvPr>
            <p:ph type="subTitle" idx="1"/>
          </p:nvPr>
        </p:nvSpPr>
        <p:spPr>
          <a:xfrm>
            <a:off x="3924300" y="3636645"/>
            <a:ext cx="4572000" cy="2096135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SzPct val="70000"/>
            </a:pPr>
            <a:r>
              <a:rPr lang="zh-CN" altLang="en-US" sz="3600" dirty="0">
                <a:latin typeface="+mn-lt"/>
                <a:ea typeface="+mn-ea"/>
                <a:cs typeface="+mn-cs"/>
              </a:rPr>
              <a:t>第</a:t>
            </a:r>
            <a:r>
              <a:rPr lang="en-US" altLang="zh-CN" sz="3600" dirty="0">
                <a:latin typeface="+mn-lt"/>
                <a:ea typeface="+mn-ea"/>
                <a:cs typeface="+mn-cs"/>
              </a:rPr>
              <a:t>7</a:t>
            </a:r>
            <a:r>
              <a:rPr lang="zh-CN" altLang="en-US" sz="3600" dirty="0">
                <a:latin typeface="+mn-lt"/>
                <a:ea typeface="+mn-ea"/>
                <a:cs typeface="+mn-cs"/>
              </a:rPr>
              <a:t>讲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765175"/>
            <a:ext cx="8540750" cy="5688013"/>
          </a:xfr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buSzPct val="100000"/>
              <a:buFont typeface="Wingdings" panose="05000000000000000000" pitchFamily="2" charset="2"/>
              <a:buAutoNum type="ea1JpnChsDbPeriod"/>
              <a:defRPr/>
            </a:pPr>
            <a:r>
              <a:rPr lang="zh-CN" altLang="en-US" dirty="0">
                <a:solidFill>
                  <a:schemeClr val="accent1">
                    <a:lumMod val="25000"/>
                  </a:schemeClr>
                </a:solidFill>
              </a:rPr>
              <a:t>使用</a:t>
            </a:r>
            <a:r>
              <a:rPr lang="en-US" altLang="zh-CN" dirty="0" err="1">
                <a:solidFill>
                  <a:schemeClr val="accent1">
                    <a:lumMod val="25000"/>
                  </a:schemeClr>
                </a:solidFill>
              </a:rPr>
              <a:t>SqlDataSource</a:t>
            </a:r>
            <a:r>
              <a:rPr lang="zh-CN" altLang="en-US" dirty="0">
                <a:solidFill>
                  <a:schemeClr val="accent1">
                    <a:lumMod val="25000"/>
                  </a:schemeClr>
                </a:solidFill>
              </a:rPr>
              <a:t>控件</a:t>
            </a:r>
          </a:p>
          <a:p>
            <a:pPr marL="666750" indent="-609600" eaLnBrk="1" hangingPunct="1">
              <a:lnSpc>
                <a:spcPct val="110000"/>
              </a:lnSpc>
              <a:defRPr/>
            </a:pPr>
            <a:r>
              <a:rPr lang="zh-CN" altLang="en-US" dirty="0"/>
              <a:t>步骤如下：</a:t>
            </a:r>
          </a:p>
          <a:p>
            <a:pPr marL="1066800" lvl="1" indent="-609600" eaLnBrk="1" hangingPunct="1">
              <a:lnSpc>
                <a:spcPct val="110000"/>
              </a:lnSpc>
              <a:buFont typeface="Wingdings" panose="05000000000000000000" pitchFamily="2" charset="2"/>
              <a:buAutoNum type="arabicPeriod"/>
              <a:defRPr/>
            </a:pPr>
            <a:r>
              <a:rPr lang="zh-CN" altLang="en-US" b="0" dirty="0"/>
              <a:t>在</a:t>
            </a:r>
            <a:r>
              <a:rPr lang="en-US" altLang="zh-CN" b="0" dirty="0"/>
              <a:t>ASP.NET</a:t>
            </a:r>
            <a:r>
              <a:rPr lang="zh-CN" altLang="en-US" b="0" dirty="0"/>
              <a:t>网站的</a:t>
            </a:r>
            <a:r>
              <a:rPr lang="en-US" altLang="zh-CN" b="0" dirty="0" err="1"/>
              <a:t>App_Data</a:t>
            </a:r>
            <a:r>
              <a:rPr lang="zh-CN" altLang="en-US" b="0" dirty="0"/>
              <a:t>目录下创建（或添加）数据库；</a:t>
            </a:r>
          </a:p>
          <a:p>
            <a:pPr marL="1066800" lvl="1" indent="-609600" eaLnBrk="1" hangingPunct="1">
              <a:lnSpc>
                <a:spcPct val="110000"/>
              </a:lnSpc>
              <a:buFont typeface="Wingdings" panose="05000000000000000000" pitchFamily="2" charset="2"/>
              <a:buAutoNum type="arabicPeriod"/>
              <a:defRPr/>
            </a:pPr>
            <a:r>
              <a:rPr lang="en-US" altLang="zh-CN" b="0" dirty="0"/>
              <a:t>.</a:t>
            </a:r>
            <a:r>
              <a:rPr lang="en-US" altLang="zh-CN" b="0" dirty="0" err="1"/>
              <a:t>aspx</a:t>
            </a:r>
            <a:r>
              <a:rPr lang="zh-CN" altLang="en-US" b="0" dirty="0"/>
              <a:t>页面添加</a:t>
            </a:r>
            <a:r>
              <a:rPr lang="en-US" altLang="zh-CN" b="0" dirty="0" err="1"/>
              <a:t>SqlDataSource</a:t>
            </a:r>
            <a:r>
              <a:rPr lang="zh-CN" altLang="en-US" b="0" dirty="0"/>
              <a:t>控件；</a:t>
            </a:r>
          </a:p>
          <a:p>
            <a:pPr marL="1066800" lvl="1" indent="-609600" eaLnBrk="1" hangingPunct="1">
              <a:lnSpc>
                <a:spcPct val="110000"/>
              </a:lnSpc>
              <a:buFont typeface="Wingdings" panose="05000000000000000000" pitchFamily="2" charset="2"/>
              <a:buAutoNum type="arabicPeriod"/>
              <a:defRPr/>
            </a:pPr>
            <a:r>
              <a:rPr lang="zh-CN" altLang="en-US" b="0" dirty="0"/>
              <a:t>为</a:t>
            </a:r>
            <a:r>
              <a:rPr lang="en-US" altLang="zh-CN" b="0" dirty="0" err="1"/>
              <a:t>SqlDataSource</a:t>
            </a:r>
            <a:r>
              <a:rPr lang="zh-CN" altLang="en-US" b="0" dirty="0"/>
              <a:t>控件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配置数据源</a:t>
            </a:r>
            <a:r>
              <a:rPr lang="zh-CN" altLang="en-US" b="0" dirty="0"/>
              <a:t>：</a:t>
            </a:r>
          </a:p>
          <a:p>
            <a:pPr marL="1371600" lvl="2" indent="-457200" eaLnBrk="1" hangingPunct="1">
              <a:lnSpc>
                <a:spcPct val="110000"/>
              </a:lnSpc>
              <a:buFont typeface="Wingdings" panose="05000000000000000000" pitchFamily="2" charset="2"/>
              <a:buAutoNum type="circleNumDbPlain"/>
              <a:defRPr/>
            </a:pPr>
            <a:r>
              <a:rPr lang="zh-CN" altLang="en-US" b="1" dirty="0"/>
              <a:t>在</a:t>
            </a:r>
            <a:r>
              <a:rPr lang="en-US" altLang="zh-CN" b="1" dirty="0" err="1"/>
              <a:t>SqlDataSource</a:t>
            </a:r>
            <a:r>
              <a:rPr lang="zh-CN" altLang="en-US" b="1" dirty="0"/>
              <a:t>控件的智能标签（</a:t>
            </a:r>
            <a:r>
              <a:rPr lang="en-US" altLang="zh-CN" b="1" dirty="0" err="1"/>
              <a:t>SqlDataSource</a:t>
            </a:r>
            <a:r>
              <a:rPr lang="zh-CN" altLang="en-US" b="1" dirty="0"/>
              <a:t>任务）中选择“配置数据源”，进入“配置数据源”对话框；</a:t>
            </a:r>
            <a:endParaRPr lang="en-US" altLang="zh-CN" b="1" dirty="0"/>
          </a:p>
          <a:p>
            <a:pPr marL="1371600" lvl="2" indent="-457200" eaLnBrk="1" hangingPunct="1">
              <a:lnSpc>
                <a:spcPct val="110000"/>
              </a:lnSpc>
              <a:buFont typeface="Wingdings" panose="05000000000000000000" pitchFamily="2" charset="2"/>
              <a:buAutoNum type="circleNumDbPlain"/>
              <a:defRPr/>
            </a:pPr>
            <a:r>
              <a:rPr lang="zh-CN" altLang="en-US" b="1" dirty="0"/>
              <a:t>选择数据源连接；</a:t>
            </a:r>
            <a:endParaRPr lang="en-US" altLang="zh-CN" b="1" dirty="0"/>
          </a:p>
          <a:p>
            <a:pPr marL="1371600" lvl="2" indent="-457200" eaLnBrk="1" hangingPunct="1">
              <a:lnSpc>
                <a:spcPct val="110000"/>
              </a:lnSpc>
              <a:buFont typeface="Wingdings" panose="05000000000000000000" pitchFamily="2" charset="2"/>
              <a:buAutoNum type="circleNumDbPlain"/>
              <a:defRPr/>
            </a:pPr>
            <a:r>
              <a:rPr lang="zh-CN" altLang="en-US" b="1" dirty="0"/>
              <a:t>（第一次使用数据源控件时）确定是否将连接字符串保存在</a:t>
            </a:r>
            <a:r>
              <a:rPr lang="en-US" altLang="zh-CN" b="1" dirty="0" err="1"/>
              <a:t>web.config</a:t>
            </a:r>
            <a:r>
              <a:rPr lang="zh-CN" altLang="en-US" b="1" dirty="0"/>
              <a:t>文件中并指定“</a:t>
            </a:r>
            <a:r>
              <a:rPr lang="en-US" altLang="zh-CN" b="1" dirty="0"/>
              <a:t>name</a:t>
            </a:r>
            <a:r>
              <a:rPr lang="zh-CN" altLang="en-US" b="1" dirty="0"/>
              <a:t>”；</a:t>
            </a:r>
          </a:p>
          <a:p>
            <a:pPr marL="1371600" lvl="2" indent="-457200" eaLnBrk="1" hangingPunct="1">
              <a:lnSpc>
                <a:spcPct val="110000"/>
              </a:lnSpc>
              <a:buFont typeface="Wingdings" panose="05000000000000000000" pitchFamily="2" charset="2"/>
              <a:buAutoNum type="circleNumDbPlain"/>
              <a:defRPr/>
            </a:pPr>
            <a:r>
              <a:rPr lang="zh-CN" altLang="en-US" b="1" dirty="0"/>
              <a:t>配置</a:t>
            </a:r>
            <a:r>
              <a:rPr lang="en-US" altLang="zh-CN" b="1" dirty="0"/>
              <a:t>Select</a:t>
            </a:r>
            <a:r>
              <a:rPr lang="zh-CN" altLang="en-US" b="1" dirty="0"/>
              <a:t>语句：选择数据表，确定操作类型；</a:t>
            </a:r>
          </a:p>
          <a:p>
            <a:pPr marL="1371600" lvl="2" indent="-457200" eaLnBrk="1" hangingPunct="1">
              <a:lnSpc>
                <a:spcPct val="110000"/>
              </a:lnSpc>
              <a:buFont typeface="Wingdings" panose="05000000000000000000" pitchFamily="2" charset="2"/>
              <a:buAutoNum type="circleNumDbPlain"/>
              <a:defRPr/>
            </a:pPr>
            <a:r>
              <a:rPr lang="zh-CN" altLang="en-US" b="1" dirty="0"/>
              <a:t>测试查询（可选）；</a:t>
            </a:r>
            <a:endParaRPr lang="en-US" altLang="zh-CN" b="1" dirty="0"/>
          </a:p>
          <a:p>
            <a:pPr marL="1371600" lvl="2" indent="-457200" eaLnBrk="1" hangingPunct="1">
              <a:lnSpc>
                <a:spcPct val="110000"/>
              </a:lnSpc>
              <a:buFont typeface="Wingdings" panose="05000000000000000000" pitchFamily="2" charset="2"/>
              <a:buAutoNum type="circleNumDbPlain"/>
              <a:defRPr/>
            </a:pPr>
            <a:r>
              <a:rPr lang="zh-CN" altLang="en-US" b="1" dirty="0"/>
              <a:t>完成。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765175"/>
            <a:ext cx="8540750" cy="5616575"/>
          </a:xfrm>
        </p:spPr>
        <p:txBody>
          <a:bodyPr/>
          <a:lstStyle/>
          <a:p>
            <a:pPr marL="457200" indent="-457200" eaLnBrk="1" hangingPunct="1">
              <a:lnSpc>
                <a:spcPct val="150000"/>
              </a:lnSpc>
              <a:defRPr/>
            </a:pPr>
            <a:r>
              <a:rPr kumimoji="1"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示例：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1257300" lvl="2" indent="-457200" eaLnBrk="1" hangingPunct="1">
              <a:lnSpc>
                <a:spcPct val="150000"/>
              </a:lnSpc>
              <a:defRPr/>
            </a:pPr>
            <a:r>
              <a:rPr lang="en-US" altLang="zh-CN" dirty="0"/>
              <a:t>C:\......\</a:t>
            </a:r>
            <a:r>
              <a:rPr lang="zh-CN" altLang="en-US" dirty="0"/>
              <a:t> </a:t>
            </a:r>
            <a:r>
              <a:rPr lang="en-US" altLang="zh-CN" dirty="0"/>
              <a:t>ASPNET</a:t>
            </a:r>
            <a:r>
              <a:rPr lang="zh-CN" altLang="en-US" dirty="0"/>
              <a:t>案例教程教辅资料 </a:t>
            </a:r>
            <a:r>
              <a:rPr lang="en-US" altLang="zh-CN" dirty="0"/>
              <a:t>\ </a:t>
            </a:r>
            <a:r>
              <a:rPr lang="zh-CN" altLang="en-US" dirty="0"/>
              <a:t>示例</a:t>
            </a:r>
            <a:r>
              <a:rPr lang="zh-CN" altLang="zh-CN" dirty="0">
                <a:solidFill>
                  <a:srgbClr val="333399"/>
                </a:solidFill>
              </a:rPr>
              <a:t>\</a:t>
            </a:r>
            <a:r>
              <a:rPr lang="zh-CN" altLang="en-US" dirty="0">
                <a:solidFill>
                  <a:srgbClr val="333399"/>
                </a:solidFill>
              </a:rPr>
              <a:t>第</a:t>
            </a:r>
            <a:r>
              <a:rPr lang="en-US" altLang="zh-CN" dirty="0">
                <a:solidFill>
                  <a:srgbClr val="333399"/>
                </a:solidFill>
              </a:rPr>
              <a:t>9</a:t>
            </a:r>
            <a:r>
              <a:rPr lang="zh-CN" altLang="en-US" dirty="0">
                <a:solidFill>
                  <a:srgbClr val="333399"/>
                </a:solidFill>
              </a:rPr>
              <a:t>章</a:t>
            </a:r>
            <a:r>
              <a:rPr lang="en-US" altLang="zh-CN" dirty="0">
                <a:solidFill>
                  <a:srgbClr val="333399"/>
                </a:solidFill>
              </a:rPr>
              <a:t>\</a:t>
            </a:r>
            <a:r>
              <a:rPr lang="en-US" altLang="zh-CN" dirty="0">
                <a:cs typeface="Arial" panose="020B0604020202020204" pitchFamily="34" charset="0"/>
              </a:rPr>
              <a:t> </a:t>
            </a:r>
            <a:r>
              <a:rPr lang="en-US" altLang="zh-CN" dirty="0" err="1">
                <a:cs typeface="Arial" panose="020B0604020202020204" pitchFamily="34" charset="0"/>
              </a:rPr>
              <a:t>DataBind</a:t>
            </a:r>
            <a:r>
              <a:rPr lang="en-US" altLang="zh-CN" sz="1600" dirty="0">
                <a:cs typeface="Arial" panose="020B0604020202020204" pitchFamily="34" charset="0"/>
              </a:rPr>
              <a:t>\</a:t>
            </a:r>
            <a:r>
              <a:rPr lang="en-US" altLang="zh-CN" dirty="0">
                <a:cs typeface="Arial" panose="020B0604020202020204" pitchFamily="34" charset="0"/>
              </a:rPr>
              <a:t>SqlDataSourceDemo.aspx</a:t>
            </a:r>
            <a:endParaRPr kumimoji="1" lang="en-US" altLang="zh-CN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908050"/>
            <a:ext cx="8540750" cy="4959350"/>
          </a:xfrm>
        </p:spPr>
        <p:txBody>
          <a:bodyPr/>
          <a:lstStyle/>
          <a:p>
            <a:pPr marL="609600" indent="-609600" eaLnBrk="1" hangingPunct="1">
              <a:buSzTx/>
              <a:defRPr/>
            </a:pPr>
            <a:r>
              <a:rPr lang="zh-CN" altLang="en-US" b="0" dirty="0"/>
              <a:t>比较</a:t>
            </a:r>
            <a:r>
              <a:rPr lang="en-US" altLang="zh-CN" b="0" dirty="0" err="1"/>
              <a:t>web.config</a:t>
            </a:r>
            <a:r>
              <a:rPr lang="zh-CN" altLang="en-US" b="0" dirty="0"/>
              <a:t>文件在配置数据源前后的区别：自动添加了</a:t>
            </a:r>
            <a:r>
              <a:rPr lang="en-US" altLang="zh-CN" b="0" dirty="0"/>
              <a:t>&lt;</a:t>
            </a:r>
            <a:r>
              <a:rPr kumimoji="1" lang="en-US" altLang="zh-CN" b="0"/>
              <a:t>connectionStrings&gt;</a:t>
            </a:r>
            <a:r>
              <a:rPr kumimoji="1" lang="zh-CN" altLang="en-US" b="0" dirty="0"/>
              <a:t>。</a:t>
            </a:r>
            <a:endParaRPr kumimoji="1" lang="en-US" altLang="zh-CN" b="0" dirty="0"/>
          </a:p>
          <a:p>
            <a:pPr marL="1009650" lvl="1" indent="-609600" eaLnBrk="1" hangingPunct="1">
              <a:buSzTx/>
              <a:defRPr/>
            </a:pPr>
            <a:r>
              <a:rPr kumimoji="1" lang="zh-CN" altLang="en-US" b="0" dirty="0"/>
              <a:t>查看：</a:t>
            </a:r>
            <a:endParaRPr kumimoji="1" lang="en-US" altLang="zh-CN" b="0" dirty="0"/>
          </a:p>
          <a:p>
            <a:pPr lvl="2">
              <a:defRPr/>
            </a:pPr>
            <a:r>
              <a:rPr lang="en-US" dirty="0"/>
              <a:t>&lt;</a:t>
            </a:r>
            <a:r>
              <a:rPr lang="en-US" dirty="0" err="1"/>
              <a:t>connectionStrings</a:t>
            </a:r>
            <a:r>
              <a:rPr lang="en-US" dirty="0"/>
              <a:t>&gt;</a:t>
            </a:r>
          </a:p>
          <a:p>
            <a:pPr lvl="2">
              <a:defRPr/>
            </a:pPr>
            <a:r>
              <a:rPr lang="en-US" dirty="0"/>
              <a:t>        &lt;add name="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SdudentConnectionString</a:t>
            </a:r>
            <a:r>
              <a:rPr lang="en-US" dirty="0"/>
              <a:t>" </a:t>
            </a:r>
            <a:r>
              <a:rPr lang="en-US" dirty="0" err="1"/>
              <a:t>connectionString</a:t>
            </a:r>
            <a:r>
              <a:rPr lang="en-US" dirty="0"/>
              <a:t>="Data Source=.\</a:t>
            </a:r>
            <a:r>
              <a:rPr lang="en-US" dirty="0" err="1"/>
              <a:t>SQLEXPRESS;AttachDbFilename</a:t>
            </a:r>
            <a:r>
              <a:rPr lang="en-US" dirty="0"/>
              <a:t>=|</a:t>
            </a:r>
            <a:r>
              <a:rPr lang="en-US" dirty="0" err="1"/>
              <a:t>DataDirectory</a:t>
            </a:r>
            <a:r>
              <a:rPr lang="en-US" dirty="0"/>
              <a:t>|\</a:t>
            </a:r>
            <a:r>
              <a:rPr lang="en-US" dirty="0" err="1"/>
              <a:t>Student.mdf;Integrated</a:t>
            </a:r>
            <a:r>
              <a:rPr lang="en-US" dirty="0"/>
              <a:t> Security=</a:t>
            </a:r>
            <a:r>
              <a:rPr lang="en-US" dirty="0" err="1"/>
              <a:t>True;User</a:t>
            </a:r>
            <a:r>
              <a:rPr lang="en-US" dirty="0"/>
              <a:t> Instance=True"</a:t>
            </a:r>
          </a:p>
          <a:p>
            <a:pPr lvl="2">
              <a:defRPr/>
            </a:pPr>
            <a:r>
              <a:rPr lang="en-US" dirty="0"/>
              <a:t>            </a:t>
            </a:r>
            <a:r>
              <a:rPr lang="en-US" dirty="0" err="1"/>
              <a:t>providerName</a:t>
            </a:r>
            <a:r>
              <a:rPr lang="en-US" dirty="0"/>
              <a:t>="</a:t>
            </a:r>
            <a:r>
              <a:rPr lang="en-US" dirty="0" err="1"/>
              <a:t>System.Data.SqlClient</a:t>
            </a:r>
            <a:r>
              <a:rPr lang="en-US" dirty="0"/>
              <a:t>" /&gt;</a:t>
            </a:r>
          </a:p>
          <a:p>
            <a:pPr lvl="2">
              <a:defRPr/>
            </a:pPr>
            <a:r>
              <a:rPr lang="en-US" dirty="0"/>
              <a:t>    &lt;/</a:t>
            </a:r>
            <a:r>
              <a:rPr lang="en-US" dirty="0" err="1"/>
              <a:t>connectionStrings</a:t>
            </a:r>
            <a:r>
              <a:rPr lang="en-US" dirty="0"/>
              <a:t>&gt;</a:t>
            </a:r>
          </a:p>
          <a:p>
            <a:pPr lvl="1">
              <a:defRPr/>
            </a:pPr>
            <a:r>
              <a:rPr kumimoji="1" lang="zh-CN" altLang="en-US" b="0" dirty="0"/>
              <a:t>说明：</a:t>
            </a:r>
            <a:endParaRPr kumimoji="1" lang="en-US" altLang="zh-CN" b="0" dirty="0"/>
          </a:p>
          <a:p>
            <a:pPr lvl="2">
              <a:defRPr/>
            </a:pPr>
            <a:r>
              <a:rPr lang="en-US" dirty="0"/>
              <a:t>name</a:t>
            </a:r>
            <a:r>
              <a:rPr lang="zh-CN" altLang="en-US" dirty="0"/>
              <a:t>是选择数据源时指定的，也可使用默认值“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ConnectionString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</a:rPr>
              <a:t>”</a:t>
            </a:r>
            <a:r>
              <a:rPr kumimoji="1" lang="zh-CN" altLang="en-US" dirty="0"/>
              <a:t>；</a:t>
            </a:r>
            <a:endParaRPr kumimoji="1" lang="en-US" altLang="zh-CN" dirty="0"/>
          </a:p>
          <a:p>
            <a:pPr lvl="2">
              <a:defRPr/>
            </a:pPr>
            <a:r>
              <a:rPr kumimoji="1" lang="zh-CN" altLang="en-US" dirty="0"/>
              <a:t>其余均为自动生成的。</a:t>
            </a: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908050"/>
            <a:ext cx="8540750" cy="5616575"/>
          </a:xfrm>
        </p:spPr>
        <p:txBody>
          <a:bodyPr/>
          <a:lstStyle/>
          <a:p>
            <a:pPr marL="609600" indent="-609600" eaLnBrk="1" hangingPunct="1">
              <a:buSzPct val="100000"/>
              <a:defRPr/>
            </a:pPr>
            <a:r>
              <a:rPr lang="zh-CN" altLang="en-US" dirty="0"/>
              <a:t>查看源视图中</a:t>
            </a:r>
            <a:r>
              <a:rPr lang="en-US" altLang="zh-CN" dirty="0" err="1"/>
              <a:t>SqlDataSource</a:t>
            </a:r>
            <a:r>
              <a:rPr lang="zh-CN" altLang="en-US" dirty="0"/>
              <a:t>控件的声明</a:t>
            </a:r>
          </a:p>
          <a:p>
            <a:pPr lvl="2">
              <a:defRPr/>
            </a:pPr>
            <a:r>
              <a:rPr lang="en-US" dirty="0"/>
              <a:t>&lt;</a:t>
            </a:r>
            <a:r>
              <a:rPr lang="en-US" dirty="0" err="1"/>
              <a:t>asp:SqlDataSource</a:t>
            </a:r>
            <a:r>
              <a:rPr lang="en-US" dirty="0"/>
              <a:t> ID="SqlDataSource1" </a:t>
            </a:r>
            <a:r>
              <a:rPr lang="en-US" dirty="0" err="1"/>
              <a:t>runat</a:t>
            </a:r>
            <a:r>
              <a:rPr lang="en-US" dirty="0"/>
              <a:t>="server" </a:t>
            </a:r>
          </a:p>
          <a:p>
            <a:pPr lvl="2">
              <a:defRPr/>
            </a:pPr>
            <a:r>
              <a:rPr lang="en-US" dirty="0"/>
              <a:t> 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ConnectionString</a:t>
            </a:r>
            <a:r>
              <a:rPr lang="en-US" dirty="0"/>
              <a:t>="&lt;%$ </a:t>
            </a:r>
            <a:r>
              <a:rPr lang="en-US" dirty="0" err="1"/>
              <a:t>ConnectionStrings:SdudentConnectionString</a:t>
            </a:r>
            <a:r>
              <a:rPr lang="en-US" dirty="0"/>
              <a:t> %&gt;“  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SelectCommand</a:t>
            </a:r>
            <a:r>
              <a:rPr lang="en-US" dirty="0"/>
              <a:t>="SELECT * FROM [</a:t>
            </a:r>
            <a:r>
              <a:rPr lang="en-US" dirty="0" err="1"/>
              <a:t>StuInfo</a:t>
            </a:r>
            <a:r>
              <a:rPr lang="en-US" dirty="0"/>
              <a:t>]"&gt;</a:t>
            </a:r>
          </a:p>
          <a:p>
            <a:pPr lvl="2">
              <a:defRPr/>
            </a:pPr>
            <a:r>
              <a:rPr lang="en-US" dirty="0"/>
              <a:t>&lt;/</a:t>
            </a:r>
            <a:r>
              <a:rPr lang="en-US" dirty="0" err="1"/>
              <a:t>asp:SqlDataSource</a:t>
            </a:r>
            <a:r>
              <a:rPr lang="en-US" dirty="0"/>
              <a:t>&gt;</a:t>
            </a:r>
            <a:endParaRPr lang="zh-CN" altLang="en-US" dirty="0">
              <a:cs typeface="Times New Roman" panose="02020603050405020304" pitchFamily="18" charset="0"/>
            </a:endParaRPr>
          </a:p>
          <a:p>
            <a:pPr marL="1009650" lvl="1" indent="-609600" eaLnBrk="1" hangingPunct="1">
              <a:buSzTx/>
              <a:defRPr/>
            </a:pPr>
            <a:r>
              <a:rPr lang="zh-CN" altLang="en-US" dirty="0"/>
              <a:t>声明中的几个主要属性：</a:t>
            </a:r>
            <a:endParaRPr lang="en-US" altLang="zh-CN" dirty="0"/>
          </a:p>
          <a:p>
            <a:pPr marL="1409700" lvl="2" indent="-609600" eaLnBrk="1" hangingPunct="1">
              <a:buSzTx/>
              <a:defRPr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ConnectionString</a:t>
            </a:r>
            <a:r>
              <a:rPr lang="en-US" dirty="0"/>
              <a:t>="&lt;%$ </a:t>
            </a:r>
            <a:r>
              <a:rPr lang="en-US" dirty="0" err="1"/>
              <a:t>ConnectionStrings:SdudentConnectionString</a:t>
            </a:r>
            <a:r>
              <a:rPr lang="en-US" dirty="0"/>
              <a:t> %&gt;“ </a:t>
            </a:r>
          </a:p>
          <a:p>
            <a:pPr marL="1866900" lvl="3" indent="-609600" eaLnBrk="1" hangingPunct="1">
              <a:buSzTx/>
              <a:defRPr/>
            </a:pP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</a:rPr>
              <a:t>指定</a:t>
            </a:r>
            <a:r>
              <a:rPr lang="en-US" altLang="zh-CN" dirty="0" err="1">
                <a:solidFill>
                  <a:schemeClr val="accent5">
                    <a:lumMod val="10000"/>
                  </a:schemeClr>
                </a:solidFill>
              </a:rPr>
              <a:t>SqlDataSource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</a:rPr>
              <a:t>的连接字符串，在向导中已自动将数据库连接字符串保存到</a:t>
            </a:r>
            <a:r>
              <a:rPr lang="en-US" altLang="zh-CN" dirty="0" err="1">
                <a:solidFill>
                  <a:schemeClr val="accent5">
                    <a:lumMod val="10000"/>
                  </a:schemeClr>
                </a:solidFill>
              </a:rPr>
              <a:t>web.config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</a:rPr>
              <a:t>文件中。</a:t>
            </a:r>
            <a:endParaRPr lang="en-US" altLang="zh-CN" dirty="0">
              <a:solidFill>
                <a:schemeClr val="accent5">
                  <a:lumMod val="10000"/>
                </a:schemeClr>
              </a:solidFill>
            </a:endParaRPr>
          </a:p>
          <a:p>
            <a:pPr marL="1866900" lvl="3" indent="-609600" eaLnBrk="1" hangingPunct="1">
              <a:buSzTx/>
              <a:defRPr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&lt;%$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ConnectionStrings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    …..%&gt;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</a:rPr>
              <a:t>是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ASP.NET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</a:rPr>
              <a:t>特定的数据绑定表达式，可以指定任何</a:t>
            </a:r>
            <a:r>
              <a:rPr lang="en-US" altLang="zh-CN" dirty="0" err="1">
                <a:solidFill>
                  <a:schemeClr val="accent5">
                    <a:lumMod val="10000"/>
                  </a:schemeClr>
                </a:solidFill>
              </a:rPr>
              <a:t>web.config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</a:rPr>
              <a:t>中配置的连接名称。</a:t>
            </a:r>
            <a:endParaRPr lang="en-US" altLang="zh-CN" dirty="0">
              <a:solidFill>
                <a:schemeClr val="accent5">
                  <a:lumMod val="10000"/>
                </a:schemeClr>
              </a:solidFill>
            </a:endParaRPr>
          </a:p>
          <a:p>
            <a:pPr marL="1409700" lvl="2" indent="-609600" eaLnBrk="1" hangingPunct="1">
              <a:buSzTx/>
              <a:defRPr/>
            </a:pP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SelectCommand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 marL="1866900" lvl="3" indent="-609600" eaLnBrk="1" hangingPunct="1">
              <a:buSzTx/>
              <a:defRPr/>
            </a:pP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</a:rPr>
              <a:t>指定要执行的查询语句。</a:t>
            </a:r>
            <a:endParaRPr lang="en-US" altLang="zh-CN" dirty="0">
              <a:solidFill>
                <a:schemeClr val="accent5">
                  <a:lumMod val="10000"/>
                </a:schemeClr>
              </a:solidFill>
            </a:endParaRPr>
          </a:p>
          <a:p>
            <a:pPr marL="1866900" lvl="3" indent="-609600" eaLnBrk="1" hangingPunct="1">
              <a:buSzTx/>
              <a:defRPr/>
            </a:pP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</a:rPr>
              <a:t>在</a:t>
            </a:r>
            <a:r>
              <a:rPr lang="en-US" altLang="zh-CN" dirty="0" err="1">
                <a:solidFill>
                  <a:schemeClr val="accent5">
                    <a:lumMod val="10000"/>
                  </a:schemeClr>
                </a:solidFill>
              </a:rPr>
              <a:t>SqlDataSource</a:t>
            </a:r>
            <a:r>
              <a:rPr kumimoji="1" lang="zh-CN" altLang="en-US" dirty="0">
                <a:solidFill>
                  <a:schemeClr val="accent5">
                    <a:lumMod val="10000"/>
                  </a:schemeClr>
                </a:solidFill>
              </a:rPr>
              <a:t>控件中可以指定</a:t>
            </a:r>
            <a:r>
              <a:rPr kumimoji="1" lang="en-US" altLang="zh-CN" dirty="0">
                <a:solidFill>
                  <a:schemeClr val="accent5">
                    <a:lumMod val="10000"/>
                  </a:schemeClr>
                </a:solidFill>
              </a:rPr>
              <a:t>4</a:t>
            </a:r>
            <a:r>
              <a:rPr kumimoji="1" lang="zh-CN" altLang="en-US" dirty="0">
                <a:solidFill>
                  <a:schemeClr val="accent5">
                    <a:lumMod val="10000"/>
                  </a:schemeClr>
                </a:solidFill>
              </a:rPr>
              <a:t>个</a:t>
            </a:r>
            <a:r>
              <a:rPr kumimoji="1" lang="en-US" altLang="zh-CN" dirty="0">
                <a:solidFill>
                  <a:schemeClr val="accent5">
                    <a:lumMod val="10000"/>
                  </a:schemeClr>
                </a:solidFill>
              </a:rPr>
              <a:t>SQL</a:t>
            </a:r>
            <a:r>
              <a:rPr kumimoji="1" lang="zh-CN" altLang="en-US" dirty="0">
                <a:solidFill>
                  <a:schemeClr val="accent5">
                    <a:lumMod val="10000"/>
                  </a:schemeClr>
                </a:solidFill>
              </a:rPr>
              <a:t>命令：</a:t>
            </a:r>
            <a:r>
              <a:rPr lang="en-US" dirty="0" err="1"/>
              <a:t>SelectCommand</a:t>
            </a:r>
            <a:r>
              <a:rPr lang="zh-CN" altLang="en-US" dirty="0"/>
              <a:t>、</a:t>
            </a:r>
            <a:r>
              <a:rPr lang="en-US" altLang="zh-CN" dirty="0" err="1"/>
              <a:t>Update</a:t>
            </a:r>
            <a:r>
              <a:rPr lang="en-US" dirty="0" err="1"/>
              <a:t>Command</a:t>
            </a:r>
            <a:r>
              <a:rPr lang="zh-CN" altLang="en-US" dirty="0"/>
              <a:t>、</a:t>
            </a:r>
            <a:r>
              <a:rPr lang="en-US" altLang="zh-CN" dirty="0" err="1"/>
              <a:t>Delete</a:t>
            </a:r>
            <a:r>
              <a:rPr lang="en-US" dirty="0" err="1"/>
              <a:t>Command</a:t>
            </a:r>
            <a:r>
              <a:rPr lang="zh-CN" altLang="en-US" dirty="0"/>
              <a:t>和</a:t>
            </a:r>
            <a:r>
              <a:rPr lang="en-US" altLang="zh-CN" dirty="0" err="1"/>
              <a:t>Insert</a:t>
            </a:r>
            <a:r>
              <a:rPr lang="en-US" dirty="0" err="1"/>
              <a:t>Command</a:t>
            </a:r>
            <a:r>
              <a:rPr lang="zh-CN" altLang="en-US" dirty="0"/>
              <a:t>。</a:t>
            </a:r>
            <a:endParaRPr lang="en-US" altLang="zh-CN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3" name="TextBox 2">
            <a:hlinkClick r:id="rId2" action="ppaction://hlinksldjump"/>
          </p:cNvPr>
          <p:cNvSpPr txBox="1"/>
          <p:nvPr/>
        </p:nvSpPr>
        <p:spPr>
          <a:xfrm>
            <a:off x="483870" y="6262688"/>
            <a:ext cx="1008063" cy="368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属性表</a:t>
            </a:r>
            <a:endParaRPr lang="en-US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908050"/>
            <a:ext cx="8540750" cy="5616575"/>
          </a:xfrm>
        </p:spPr>
        <p:txBody>
          <a:bodyPr/>
          <a:lstStyle/>
          <a:p>
            <a:pPr marL="609600" indent="-609600" eaLnBrk="1" hangingPunct="1">
              <a:buSzPct val="100000"/>
            </a:pPr>
            <a:r>
              <a:rPr lang="zh-CN" altLang="en-US"/>
              <a:t>连接不在</a:t>
            </a:r>
            <a:r>
              <a:rPr lang="en-US" altLang="zh-CN"/>
              <a:t>App_Data</a:t>
            </a:r>
            <a:r>
              <a:rPr lang="zh-CN" altLang="en-US"/>
              <a:t>中的数据库，方法如下：</a:t>
            </a:r>
            <a:endParaRPr lang="en-US" altLang="zh-CN"/>
          </a:p>
          <a:p>
            <a:pPr marL="1009650" lvl="1" indent="-609600" eaLnBrk="1" hangingPunct="1">
              <a:buSzPct val="100000"/>
              <a:buFont typeface="Arial" panose="020B0604020202020204" pitchFamily="34" charset="0"/>
              <a:buAutoNum type="arabicParenR"/>
            </a:pPr>
            <a:r>
              <a:rPr lang="zh-CN" altLang="en-US"/>
              <a:t>在</a:t>
            </a:r>
            <a:r>
              <a:rPr lang="en-US" altLang="zh-CN"/>
              <a:t> </a:t>
            </a:r>
            <a:r>
              <a:rPr lang="zh-CN" altLang="en-US"/>
              <a:t>“配置数据源”对话框中，单击“新建连接”按钮，打开“添加连接”对话框；</a:t>
            </a:r>
            <a:endParaRPr lang="en-US" altLang="zh-CN"/>
          </a:p>
          <a:p>
            <a:pPr marL="1009650" lvl="1" indent="-609600" eaLnBrk="1" hangingPunct="1">
              <a:buSzPct val="100000"/>
              <a:buFont typeface="Arial" panose="020B0604020202020204" pitchFamily="34" charset="0"/>
              <a:buAutoNum type="arabicParenR"/>
            </a:pPr>
            <a:r>
              <a:rPr lang="zh-CN" altLang="en-US"/>
              <a:t>输入所要连接的数据源，“确定”；</a:t>
            </a:r>
            <a:endParaRPr lang="en-US" altLang="zh-CN"/>
          </a:p>
          <a:p>
            <a:pPr marL="1009650" lvl="1" indent="-609600" eaLnBrk="1" hangingPunct="1">
              <a:buSzPct val="100000"/>
              <a:buFont typeface="Arial" panose="020B0604020202020204" pitchFamily="34" charset="0"/>
              <a:buAutoNum type="arabicParenR"/>
            </a:pPr>
            <a:r>
              <a:rPr lang="zh-CN" altLang="en-US"/>
              <a:t>按前述步骤完成配置。</a:t>
            </a:r>
            <a:endParaRPr lang="en-US" altLang="zh-CN"/>
          </a:p>
          <a:p>
            <a:pPr marL="1009650" lvl="1" indent="-609600" eaLnBrk="1" hangingPunct="1">
              <a:buSzPct val="100000"/>
            </a:pPr>
            <a:endParaRPr lang="en-US" altLang="zh-CN"/>
          </a:p>
          <a:p>
            <a:pPr marL="1009650" lvl="1" indent="-609600" eaLnBrk="1" hangingPunct="1">
              <a:buSzPct val="100000"/>
            </a:pPr>
            <a:r>
              <a:rPr lang="zh-CN" altLang="en-US"/>
              <a:t>配置完成后，</a:t>
            </a:r>
            <a:r>
              <a:rPr lang="en-US" altLang="zh-CN"/>
              <a:t> web.config</a:t>
            </a:r>
            <a:r>
              <a:rPr lang="zh-CN" altLang="en-US"/>
              <a:t>文件的</a:t>
            </a:r>
            <a:r>
              <a:rPr lang="en-US" altLang="zh-CN"/>
              <a:t>&lt;</a:t>
            </a:r>
            <a:r>
              <a:rPr kumimoji="1" lang="en-US" altLang="zh-CN"/>
              <a:t>connectionString&gt;</a:t>
            </a:r>
            <a:r>
              <a:rPr kumimoji="1" lang="zh-CN" altLang="en-US"/>
              <a:t>节中会自动添加</a:t>
            </a:r>
            <a:r>
              <a:rPr lang="en-US"/>
              <a:t>&lt;add&gt;</a:t>
            </a:r>
            <a:r>
              <a:rPr lang="zh-CN" altLang="en-US"/>
              <a:t>节，设置连接字符串。</a:t>
            </a:r>
            <a:endParaRPr lang="en-US" altLang="zh-CN"/>
          </a:p>
          <a:p>
            <a:pPr marL="1009650" lvl="1" indent="-609600" eaLnBrk="1" hangingPunct="1">
              <a:buSzPct val="100000"/>
              <a:buFont typeface="Arial" panose="020B0604020202020204" pitchFamily="34" charset="0"/>
              <a:buAutoNum type="arabicParenR"/>
            </a:pP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908050"/>
            <a:ext cx="8540750" cy="5545138"/>
          </a:xfrm>
        </p:spPr>
        <p:txBody>
          <a:bodyPr/>
          <a:lstStyle/>
          <a:p>
            <a:pPr marL="609600" indent="-609600" eaLnBrk="1" hangingPunct="1">
              <a:lnSpc>
                <a:spcPct val="110000"/>
              </a:lnSpc>
              <a:buSzPct val="100000"/>
              <a:buFont typeface="Wingdings" panose="05000000000000000000" pitchFamily="2" charset="2"/>
              <a:buAutoNum type="ea1JpnChsDbPeriod" startAt="2"/>
              <a:defRPr/>
            </a:pPr>
            <a:r>
              <a:rPr lang="zh-CN" altLang="en-US" dirty="0">
                <a:solidFill>
                  <a:schemeClr val="accent1">
                    <a:lumMod val="25000"/>
                  </a:schemeClr>
                </a:solidFill>
              </a:rPr>
              <a:t>在</a:t>
            </a:r>
            <a:r>
              <a:rPr lang="en-US" altLang="zh-CN" dirty="0" err="1">
                <a:solidFill>
                  <a:schemeClr val="accent1">
                    <a:lumMod val="25000"/>
                  </a:schemeClr>
                </a:solidFill>
              </a:rPr>
              <a:t>SqlDataSource</a:t>
            </a:r>
            <a:r>
              <a:rPr lang="zh-CN" altLang="en-US" dirty="0">
                <a:solidFill>
                  <a:schemeClr val="accent1">
                    <a:lumMod val="25000"/>
                  </a:schemeClr>
                </a:solidFill>
              </a:rPr>
              <a:t>控件向导中对数据进行筛选和排序</a:t>
            </a:r>
          </a:p>
          <a:p>
            <a:pPr marL="666750" indent="-609600" eaLnBrk="1" hangingPunct="1">
              <a:lnSpc>
                <a:spcPct val="110000"/>
              </a:lnSpc>
              <a:buSzTx/>
              <a:defRPr/>
            </a:pPr>
            <a:r>
              <a:rPr lang="zh-CN" altLang="en-US" dirty="0"/>
              <a:t>筛选</a:t>
            </a:r>
            <a:r>
              <a:rPr lang="en-US" altLang="zh-CN" dirty="0" err="1"/>
              <a:t>SqlDataSource</a:t>
            </a:r>
            <a:r>
              <a:rPr lang="zh-CN" altLang="en-US" dirty="0"/>
              <a:t>控件的数据</a:t>
            </a:r>
            <a:endParaRPr lang="en-US" altLang="zh-CN" dirty="0"/>
          </a:p>
          <a:p>
            <a:pPr marL="1466850" lvl="2" indent="-609600" eaLnBrk="1" hangingPunct="1">
              <a:lnSpc>
                <a:spcPct val="110000"/>
              </a:lnSpc>
              <a:buSzTx/>
              <a:buFont typeface="+mj-lt"/>
              <a:buAutoNum type="arabicParenR"/>
              <a:defRPr/>
            </a:pPr>
            <a:r>
              <a:rPr lang="zh-CN" altLang="en-US" b="1" dirty="0"/>
              <a:t>在“配置</a:t>
            </a:r>
            <a:r>
              <a:rPr lang="en-US" altLang="zh-CN" b="1" dirty="0"/>
              <a:t>Select</a:t>
            </a:r>
            <a:r>
              <a:rPr lang="zh-CN" altLang="en-US" b="1" dirty="0"/>
              <a:t>语句”对话框中，单击“</a:t>
            </a:r>
            <a:r>
              <a:rPr lang="en-US" altLang="zh-CN" b="1" dirty="0"/>
              <a:t>WHERE</a:t>
            </a:r>
            <a:r>
              <a:rPr lang="zh-CN" altLang="en-US" b="1" dirty="0"/>
              <a:t>”按钮，打开“添加</a:t>
            </a:r>
            <a:r>
              <a:rPr lang="en-US" altLang="zh-CN" b="1" dirty="0"/>
              <a:t>WHERE</a:t>
            </a:r>
            <a:r>
              <a:rPr lang="zh-CN" altLang="en-US" b="1" dirty="0"/>
              <a:t>子句”对话框；</a:t>
            </a:r>
            <a:endParaRPr lang="en-US" altLang="zh-CN" b="1" dirty="0"/>
          </a:p>
          <a:p>
            <a:pPr marL="1466850" lvl="2" indent="-609600" eaLnBrk="1" hangingPunct="1">
              <a:lnSpc>
                <a:spcPct val="110000"/>
              </a:lnSpc>
              <a:buSzTx/>
              <a:buFont typeface="+mj-lt"/>
              <a:buAutoNum type="arabicParenR"/>
              <a:defRPr/>
            </a:pPr>
            <a:r>
              <a:rPr lang="zh-CN" altLang="en-US" b="1" dirty="0"/>
              <a:t>选择列、运算符、源，输入参数属性值；</a:t>
            </a:r>
            <a:endParaRPr lang="en-US" altLang="zh-CN" b="1" dirty="0"/>
          </a:p>
          <a:p>
            <a:pPr marL="1466850" lvl="2" indent="-609600" eaLnBrk="1" hangingPunct="1">
              <a:lnSpc>
                <a:spcPct val="110000"/>
              </a:lnSpc>
              <a:buSzTx/>
              <a:buFont typeface="+mj-lt"/>
              <a:buAutoNum type="arabicParenR"/>
              <a:defRPr/>
            </a:pPr>
            <a:r>
              <a:rPr lang="zh-CN" altLang="en-US" b="1" dirty="0"/>
              <a:t>单击“添加”返回“配置</a:t>
            </a:r>
            <a:r>
              <a:rPr lang="en-US" altLang="zh-CN" b="1" dirty="0"/>
              <a:t>Select</a:t>
            </a:r>
            <a:r>
              <a:rPr lang="zh-CN" altLang="en-US" b="1" dirty="0"/>
              <a:t>语句”对话框，</a:t>
            </a:r>
            <a:r>
              <a:rPr kumimoji="1" lang="zh-CN" altLang="en-US" b="1" dirty="0"/>
              <a:t>单击“下一步”</a:t>
            </a:r>
            <a:r>
              <a:rPr kumimoji="1" lang="en-US" altLang="zh-CN" b="1" dirty="0"/>
              <a:t>;</a:t>
            </a:r>
            <a:endParaRPr lang="en-US" altLang="zh-CN" b="1" dirty="0"/>
          </a:p>
          <a:p>
            <a:pPr marL="1466850" lvl="2" indent="-609600" eaLnBrk="1" hangingPunct="1">
              <a:lnSpc>
                <a:spcPct val="110000"/>
              </a:lnSpc>
              <a:buSzTx/>
              <a:buFont typeface="+mj-lt"/>
              <a:buAutoNum type="arabicParenR"/>
              <a:defRPr/>
            </a:pPr>
            <a:r>
              <a:rPr lang="zh-CN" altLang="en-US" b="1" dirty="0"/>
              <a:t>测试包含</a:t>
            </a:r>
            <a:r>
              <a:rPr kumimoji="1" lang="en-US" altLang="zh-CN" b="1" dirty="0"/>
              <a:t>WHERE</a:t>
            </a:r>
            <a:r>
              <a:rPr kumimoji="1" lang="zh-CN" altLang="en-US" b="1" dirty="0"/>
              <a:t>子句的查询，“完成”。</a:t>
            </a:r>
            <a:endParaRPr lang="zh-CN" altLang="en-US" b="1" dirty="0"/>
          </a:p>
          <a:p>
            <a:pPr marL="666750" indent="-609600" eaLnBrk="1" hangingPunct="1">
              <a:lnSpc>
                <a:spcPct val="110000"/>
              </a:lnSpc>
              <a:buSzTx/>
              <a:defRPr/>
            </a:pPr>
            <a:r>
              <a:rPr lang="zh-CN" altLang="en-US" dirty="0"/>
              <a:t>对</a:t>
            </a:r>
            <a:r>
              <a:rPr lang="en-US" altLang="zh-CN" dirty="0" err="1"/>
              <a:t>SqlDataSource</a:t>
            </a:r>
            <a:r>
              <a:rPr lang="zh-CN" altLang="en-US" dirty="0"/>
              <a:t>控件的数据排序</a:t>
            </a:r>
            <a:endParaRPr lang="en-US" altLang="zh-CN" dirty="0"/>
          </a:p>
          <a:p>
            <a:pPr marL="1466850" lvl="2" indent="-609600" eaLnBrk="1" hangingPunct="1">
              <a:lnSpc>
                <a:spcPct val="110000"/>
              </a:lnSpc>
              <a:buSzTx/>
              <a:buFont typeface="+mj-lt"/>
              <a:buAutoNum type="arabicParenR"/>
              <a:defRPr/>
            </a:pPr>
            <a:r>
              <a:rPr lang="zh-CN" altLang="en-US" b="1" dirty="0"/>
              <a:t>在“配置</a:t>
            </a:r>
            <a:r>
              <a:rPr lang="en-US" altLang="zh-CN" b="1" dirty="0"/>
              <a:t>Select</a:t>
            </a:r>
            <a:r>
              <a:rPr lang="zh-CN" altLang="en-US" b="1" dirty="0"/>
              <a:t>语句”对话框中，单击“</a:t>
            </a:r>
            <a:r>
              <a:rPr lang="en-US" altLang="zh-CN" b="1" dirty="0"/>
              <a:t>ORDER BY</a:t>
            </a:r>
            <a:r>
              <a:rPr lang="zh-CN" altLang="en-US" b="1" dirty="0"/>
              <a:t>”按钮，打开“添加</a:t>
            </a:r>
            <a:r>
              <a:rPr lang="en-US" altLang="zh-CN" b="1" dirty="0"/>
              <a:t>ORDER BY</a:t>
            </a:r>
            <a:r>
              <a:rPr lang="zh-CN" altLang="en-US" b="1" dirty="0"/>
              <a:t>子句”对话框；</a:t>
            </a:r>
            <a:endParaRPr lang="en-US" altLang="zh-CN" b="1" dirty="0"/>
          </a:p>
          <a:p>
            <a:pPr marL="1466850" lvl="2" indent="-609600" eaLnBrk="1" hangingPunct="1">
              <a:lnSpc>
                <a:spcPct val="110000"/>
              </a:lnSpc>
              <a:buSzTx/>
              <a:buFont typeface="+mj-lt"/>
              <a:buAutoNum type="arabicParenR"/>
              <a:defRPr/>
            </a:pPr>
            <a:r>
              <a:rPr lang="zh-CN" altLang="en-US" b="1" dirty="0"/>
              <a:t>选择排序方式；</a:t>
            </a:r>
            <a:endParaRPr lang="en-US" altLang="zh-CN" b="1" dirty="0"/>
          </a:p>
          <a:p>
            <a:pPr marL="1466850" lvl="2" indent="-609600" eaLnBrk="1" hangingPunct="1">
              <a:lnSpc>
                <a:spcPct val="110000"/>
              </a:lnSpc>
              <a:buSzTx/>
              <a:buFont typeface="+mj-lt"/>
              <a:buAutoNum type="arabicParenR"/>
              <a:defRPr/>
            </a:pPr>
            <a:r>
              <a:rPr lang="zh-CN" altLang="en-US" b="1" dirty="0"/>
              <a:t>返回“配置</a:t>
            </a:r>
            <a:r>
              <a:rPr lang="en-US" altLang="zh-CN" b="1" dirty="0"/>
              <a:t>Select</a:t>
            </a:r>
            <a:r>
              <a:rPr lang="zh-CN" altLang="en-US" b="1" dirty="0"/>
              <a:t>语句”对话框，</a:t>
            </a:r>
            <a:r>
              <a:rPr kumimoji="1" lang="zh-CN" altLang="en-US" b="1" dirty="0"/>
              <a:t>单击“下一步” </a:t>
            </a:r>
            <a:r>
              <a:rPr lang="zh-CN" altLang="en-US" b="1" dirty="0"/>
              <a:t>；</a:t>
            </a:r>
            <a:endParaRPr lang="en-US" altLang="zh-CN" b="1" dirty="0"/>
          </a:p>
          <a:p>
            <a:pPr marL="1466850" lvl="2" indent="-609600" eaLnBrk="1" hangingPunct="1">
              <a:lnSpc>
                <a:spcPct val="110000"/>
              </a:lnSpc>
              <a:buSzTx/>
              <a:buFont typeface="+mj-lt"/>
              <a:buAutoNum type="arabicParenR"/>
              <a:defRPr/>
            </a:pPr>
            <a:r>
              <a:rPr lang="zh-CN" altLang="en-US" b="1" dirty="0"/>
              <a:t>测试包含</a:t>
            </a:r>
            <a:r>
              <a:rPr kumimoji="1" lang="en-US" altLang="zh-CN" b="1" dirty="0"/>
              <a:t>WHERE</a:t>
            </a:r>
            <a:r>
              <a:rPr kumimoji="1" lang="zh-CN" altLang="en-US" b="1" dirty="0"/>
              <a:t>子句的查询， “完成” 。</a:t>
            </a:r>
            <a:endParaRPr lang="zh-CN" altLang="en-US" b="1" dirty="0"/>
          </a:p>
        </p:txBody>
      </p:sp>
      <p:sp>
        <p:nvSpPr>
          <p:cNvPr id="109571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8350" y="6165850"/>
            <a:ext cx="215900" cy="215900"/>
          </a:xfrm>
          <a:prstGeom prst="actionButtonBeginning">
            <a:avLst/>
          </a:prstGeom>
          <a:solidFill>
            <a:srgbClr val="FF0000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179388" y="765175"/>
            <a:ext cx="8964612" cy="5759450"/>
          </a:xfrm>
        </p:spPr>
        <p:txBody>
          <a:bodyPr/>
          <a:lstStyle/>
          <a:p>
            <a:pPr marL="609600" indent="-609600" eaLnBrk="1" hangingPunct="1">
              <a:buSzPct val="100000"/>
              <a:defRPr/>
            </a:pPr>
            <a:r>
              <a:rPr lang="zh-CN" altLang="en-US" dirty="0"/>
              <a:t>查看源视图中</a:t>
            </a:r>
            <a:r>
              <a:rPr lang="en-US" altLang="zh-CN" dirty="0" err="1"/>
              <a:t>SqlDataSource</a:t>
            </a:r>
            <a:r>
              <a:rPr lang="zh-CN" altLang="en-US" dirty="0"/>
              <a:t>控件的声明</a:t>
            </a:r>
            <a:endParaRPr lang="en-US" altLang="zh-CN" dirty="0"/>
          </a:p>
          <a:p>
            <a:pPr marL="1009650" lvl="1" indent="-609600" eaLnBrk="1" hangingPunct="1">
              <a:buSzPct val="100000"/>
              <a:defRPr/>
            </a:pPr>
            <a:r>
              <a:rPr lang="zh-CN" altLang="en-US" dirty="0"/>
              <a:t>包含</a:t>
            </a:r>
            <a:r>
              <a:rPr kumimoji="1" lang="en-US" altLang="zh-CN" dirty="0"/>
              <a:t>WHERE</a:t>
            </a:r>
            <a:r>
              <a:rPr kumimoji="1" lang="zh-CN" altLang="en-US" dirty="0"/>
              <a:t>子句后</a:t>
            </a:r>
            <a:r>
              <a:rPr lang="en-US" altLang="zh-CN" dirty="0" err="1"/>
              <a:t>SqlDataSource</a:t>
            </a:r>
            <a:r>
              <a:rPr lang="zh-CN" altLang="en-US" dirty="0"/>
              <a:t>控件的声明</a:t>
            </a:r>
          </a:p>
          <a:p>
            <a:pPr lvl="2">
              <a:defRPr/>
            </a:pPr>
            <a:r>
              <a:rPr lang="en-US" dirty="0"/>
              <a:t>&lt;</a:t>
            </a:r>
            <a:r>
              <a:rPr lang="en-US" dirty="0" err="1"/>
              <a:t>asp:SqlDataSource</a:t>
            </a:r>
            <a:r>
              <a:rPr lang="en-US" dirty="0"/>
              <a:t> ID="SqlDataSource1" </a:t>
            </a:r>
            <a:r>
              <a:rPr lang="en-US" dirty="0" err="1"/>
              <a:t>runat</a:t>
            </a:r>
            <a:r>
              <a:rPr lang="en-US" dirty="0"/>
              <a:t>="server" </a:t>
            </a:r>
          </a:p>
          <a:p>
            <a:pPr lvl="2">
              <a:defRPr/>
            </a:pPr>
            <a:r>
              <a:rPr lang="en-US" dirty="0"/>
              <a:t>  </a:t>
            </a:r>
            <a:r>
              <a:rPr lang="en-US" dirty="0" err="1"/>
              <a:t>ConnectionString</a:t>
            </a:r>
            <a:r>
              <a:rPr lang="en-US" dirty="0"/>
              <a:t>="&lt;%$ </a:t>
            </a:r>
            <a:r>
              <a:rPr lang="en-US" dirty="0" err="1"/>
              <a:t>ConnectionStrings:SdudentConnectionString</a:t>
            </a:r>
            <a:r>
              <a:rPr lang="en-US" dirty="0"/>
              <a:t> %&gt;“    </a:t>
            </a:r>
            <a:r>
              <a:rPr lang="en-US" dirty="0" err="1"/>
              <a:t>SelectCommand</a:t>
            </a:r>
            <a:r>
              <a:rPr lang="en-US" dirty="0"/>
              <a:t>="SELECT * FROM [</a:t>
            </a:r>
            <a:r>
              <a:rPr lang="en-US" dirty="0" err="1"/>
              <a:t>StuInfo</a:t>
            </a:r>
            <a:r>
              <a:rPr lang="en-US" dirty="0"/>
              <a:t>]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WHERE ([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StuNo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 = @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StuNo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)"&gt;</a:t>
            </a:r>
          </a:p>
          <a:p>
            <a:pPr lvl="2"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    &lt;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SelectParameters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pPr lvl="2"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          &lt;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asp:Parameter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DefaultValue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="3" Name="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StuNo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 Type="String" /&gt;</a:t>
            </a:r>
          </a:p>
          <a:p>
            <a:pPr lvl="2"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           &lt;/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SelectParameters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pPr lvl="2">
              <a:defRPr/>
            </a:pPr>
            <a:r>
              <a:rPr lang="en-US" dirty="0"/>
              <a:t> &lt;/</a:t>
            </a:r>
            <a:r>
              <a:rPr lang="en-US" dirty="0" err="1"/>
              <a:t>asp:SqlDataSource</a:t>
            </a:r>
            <a:r>
              <a:rPr lang="en-US" dirty="0"/>
              <a:t>&gt;</a:t>
            </a:r>
          </a:p>
          <a:p>
            <a:pPr lvl="1">
              <a:defRPr/>
            </a:pPr>
            <a:r>
              <a:rPr lang="zh-CN" altLang="en-US" dirty="0"/>
              <a:t> 变化：</a:t>
            </a:r>
            <a:endParaRPr lang="en-US" altLang="zh-CN" dirty="0"/>
          </a:p>
          <a:p>
            <a:pPr lvl="2">
              <a:defRPr/>
            </a:pPr>
            <a:r>
              <a:rPr lang="en-US" dirty="0" err="1"/>
              <a:t>SelectCommand</a:t>
            </a:r>
            <a:r>
              <a:rPr lang="zh-CN" altLang="en-US" dirty="0"/>
              <a:t>属性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在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SelectParameters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集合</a:t>
            </a:r>
            <a:r>
              <a:rPr lang="zh-CN" altLang="en-US" dirty="0"/>
              <a:t>中添加了一个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asp:Parameter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&gt;</a:t>
            </a:r>
            <a:endParaRPr lang="en-US" dirty="0"/>
          </a:p>
          <a:p>
            <a:pPr marL="1866900" lvl="3" indent="-609600" eaLnBrk="1" hangingPunct="1">
              <a:buSzTx/>
              <a:defRPr/>
            </a:pPr>
            <a:endParaRPr lang="en-US" dirty="0"/>
          </a:p>
          <a:p>
            <a:pPr marL="1866900" lvl="3" indent="-609600" eaLnBrk="1" hangingPunct="1">
              <a:buSzTx/>
              <a:defRPr/>
            </a:pPr>
            <a:endParaRPr lang="en-US" altLang="zh-CN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110595" name="TextBox 3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948488" y="5661025"/>
            <a:ext cx="1008062" cy="36830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属性表</a:t>
            </a:r>
            <a:endParaRPr lang="en-US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908050"/>
            <a:ext cx="8540750" cy="5545138"/>
          </a:xfrm>
        </p:spPr>
        <p:txBody>
          <a:bodyPr/>
          <a:lstStyle/>
          <a:p>
            <a:pPr marL="609600" indent="-609600" eaLnBrk="1" hangingPunct="1">
              <a:lnSpc>
                <a:spcPct val="110000"/>
              </a:lnSpc>
              <a:buSzPct val="100000"/>
              <a:buFont typeface="Wingdings" panose="05000000000000000000" pitchFamily="2" charset="2"/>
              <a:buAutoNum type="ea1JpnChsDbPeriod" startAt="3"/>
              <a:defRPr/>
            </a:pPr>
            <a:r>
              <a:rPr lang="zh-CN" altLang="en-US" dirty="0">
                <a:solidFill>
                  <a:schemeClr val="accent1">
                    <a:lumMod val="25000"/>
                  </a:schemeClr>
                </a:solidFill>
              </a:rPr>
              <a:t>配置</a:t>
            </a:r>
            <a:r>
              <a:rPr lang="en-US" altLang="zh-CN" dirty="0" err="1">
                <a:solidFill>
                  <a:schemeClr val="accent1">
                    <a:lumMod val="25000"/>
                  </a:schemeClr>
                </a:solidFill>
              </a:rPr>
              <a:t>SqlDataSource</a:t>
            </a:r>
            <a:r>
              <a:rPr lang="zh-CN" altLang="en-US" dirty="0">
                <a:solidFill>
                  <a:schemeClr val="accent1">
                    <a:lumMod val="25000"/>
                  </a:schemeClr>
                </a:solidFill>
              </a:rPr>
              <a:t>控件，使之能够支持数据的更新、删除和插入操作</a:t>
            </a:r>
          </a:p>
          <a:p>
            <a:pPr marL="1066800" lvl="1" indent="-609600" eaLnBrk="1" hangingPunct="1">
              <a:lnSpc>
                <a:spcPct val="110000"/>
              </a:lnSpc>
              <a:buSzTx/>
              <a:defRPr/>
            </a:pPr>
            <a:r>
              <a:rPr lang="zh-CN" altLang="en-US" u="sng" dirty="0"/>
              <a:t>步骤：</a:t>
            </a:r>
            <a:endParaRPr lang="en-US" altLang="zh-CN" u="sng" dirty="0"/>
          </a:p>
          <a:p>
            <a:pPr marL="1466850" lvl="2" indent="-609600" eaLnBrk="1" hangingPunct="1">
              <a:lnSpc>
                <a:spcPct val="110000"/>
              </a:lnSpc>
              <a:buSzTx/>
              <a:buFont typeface="+mj-lt"/>
              <a:buAutoNum type="arabicParenR"/>
              <a:defRPr/>
            </a:pPr>
            <a:r>
              <a:rPr lang="zh-CN" altLang="en-US" b="1" dirty="0"/>
              <a:t>进入</a:t>
            </a:r>
            <a:r>
              <a:rPr lang="en-US" altLang="zh-CN" b="1" dirty="0" err="1"/>
              <a:t>SqlDataSource</a:t>
            </a:r>
            <a:r>
              <a:rPr lang="zh-CN" altLang="en-US" b="1" dirty="0"/>
              <a:t>控件向导；</a:t>
            </a:r>
            <a:endParaRPr lang="en-US" altLang="zh-CN" b="1" dirty="0"/>
          </a:p>
          <a:p>
            <a:pPr marL="1466850" lvl="2" indent="-609600" eaLnBrk="1" hangingPunct="1">
              <a:lnSpc>
                <a:spcPct val="110000"/>
              </a:lnSpc>
              <a:buSzTx/>
              <a:buFont typeface="+mj-lt"/>
              <a:buAutoNum type="arabicParenR"/>
              <a:defRPr/>
            </a:pPr>
            <a:r>
              <a:rPr lang="zh-CN" altLang="en-US" b="1" dirty="0"/>
              <a:t>在“配置</a:t>
            </a:r>
            <a:r>
              <a:rPr lang="en-US" altLang="zh-CN" b="1" dirty="0"/>
              <a:t>Select</a:t>
            </a:r>
            <a:r>
              <a:rPr lang="zh-CN" altLang="en-US" b="1" dirty="0"/>
              <a:t>语句”窗口中，单击“高级”按钮，打开“高级</a:t>
            </a:r>
            <a:r>
              <a:rPr lang="en-US" altLang="zh-CN" b="1" dirty="0"/>
              <a:t>SQL</a:t>
            </a:r>
            <a:r>
              <a:rPr lang="zh-CN" altLang="en-US" b="1" dirty="0"/>
              <a:t>生成”对话框；</a:t>
            </a:r>
            <a:endParaRPr lang="en-US" altLang="zh-CN" b="1" dirty="0"/>
          </a:p>
          <a:p>
            <a:pPr marL="1466850" lvl="2" indent="-609600" eaLnBrk="1" hangingPunct="1">
              <a:lnSpc>
                <a:spcPct val="110000"/>
              </a:lnSpc>
              <a:buSzTx/>
              <a:buFont typeface="+mj-lt"/>
              <a:buAutoNum type="arabicParenR"/>
              <a:defRPr/>
            </a:pPr>
            <a:r>
              <a:rPr lang="zh-CN" altLang="en-US" b="1" dirty="0"/>
              <a:t>勾选“生成</a:t>
            </a:r>
            <a:r>
              <a:rPr lang="en-US" altLang="zh-CN" b="1" dirty="0"/>
              <a:t>INSERT</a:t>
            </a:r>
            <a:r>
              <a:rPr lang="zh-CN" altLang="en-US" b="1" dirty="0"/>
              <a:t>、</a:t>
            </a:r>
            <a:r>
              <a:rPr lang="en-US" altLang="zh-CN" b="1" dirty="0"/>
              <a:t>UPDATE</a:t>
            </a:r>
            <a:r>
              <a:rPr lang="zh-CN" altLang="en-US" b="1" dirty="0"/>
              <a:t>、</a:t>
            </a:r>
            <a:r>
              <a:rPr lang="en-US" altLang="zh-CN" b="1" dirty="0"/>
              <a:t>DELETE</a:t>
            </a:r>
            <a:r>
              <a:rPr lang="zh-CN" altLang="en-US" b="1" dirty="0"/>
              <a:t>语句</a:t>
            </a:r>
            <a:r>
              <a:rPr lang="en-US" altLang="zh-CN" b="1" dirty="0"/>
              <a:t>(G)</a:t>
            </a:r>
            <a:r>
              <a:rPr lang="zh-CN" altLang="en-US" b="1" dirty="0"/>
              <a:t>”选项；</a:t>
            </a:r>
            <a:endParaRPr lang="en-US" altLang="zh-CN" b="1" dirty="0"/>
          </a:p>
          <a:p>
            <a:pPr marL="1466850" lvl="2" indent="-609600" eaLnBrk="1" hangingPunct="1">
              <a:lnSpc>
                <a:spcPct val="110000"/>
              </a:lnSpc>
              <a:buSzTx/>
              <a:buFont typeface="+mj-lt"/>
              <a:buAutoNum type="arabicParenR"/>
              <a:defRPr/>
            </a:pPr>
            <a:r>
              <a:rPr lang="zh-CN" altLang="en-US" b="1" dirty="0"/>
              <a:t>单击“确定”返回“配置</a:t>
            </a:r>
            <a:r>
              <a:rPr lang="en-US" altLang="zh-CN" b="1" dirty="0"/>
              <a:t>Select</a:t>
            </a:r>
            <a:r>
              <a:rPr lang="zh-CN" altLang="en-US" b="1" dirty="0"/>
              <a:t>语句”窗口，</a:t>
            </a:r>
            <a:r>
              <a:rPr kumimoji="1" lang="zh-CN" altLang="en-US" b="1" dirty="0"/>
              <a:t>单击“下一步” </a:t>
            </a:r>
            <a:r>
              <a:rPr lang="zh-CN" altLang="en-US" b="1" dirty="0"/>
              <a:t>；</a:t>
            </a:r>
            <a:endParaRPr lang="en-US" altLang="zh-CN" b="1" dirty="0"/>
          </a:p>
          <a:p>
            <a:pPr marL="1466850" lvl="2" indent="-609600" eaLnBrk="1" hangingPunct="1">
              <a:lnSpc>
                <a:spcPct val="110000"/>
              </a:lnSpc>
              <a:buSzTx/>
              <a:buFont typeface="+mj-lt"/>
              <a:buAutoNum type="arabicParenR"/>
              <a:defRPr/>
            </a:pPr>
            <a:r>
              <a:rPr kumimoji="1" lang="zh-CN" altLang="en-US" b="1" dirty="0"/>
              <a:t>“测试”，“完成”。</a:t>
            </a:r>
            <a:endParaRPr kumimoji="1" lang="en-US" altLang="zh-CN" b="1" dirty="0"/>
          </a:p>
          <a:p>
            <a:pPr marL="1066800" lvl="1" indent="-609600" eaLnBrk="1" hangingPunct="1">
              <a:lnSpc>
                <a:spcPct val="110000"/>
              </a:lnSpc>
              <a:buSzTx/>
              <a:defRPr/>
            </a:pPr>
            <a:r>
              <a:rPr lang="zh-CN" altLang="en-US" u="sng" dirty="0">
                <a:solidFill>
                  <a:schemeClr val="accent5">
                    <a:lumMod val="10000"/>
                  </a:schemeClr>
                </a:solidFill>
              </a:rPr>
              <a:t>注意：</a:t>
            </a:r>
            <a:endParaRPr lang="en-US" altLang="zh-CN" u="sng" dirty="0">
              <a:solidFill>
                <a:schemeClr val="accent5">
                  <a:lumMod val="10000"/>
                </a:schemeClr>
              </a:solidFill>
            </a:endParaRPr>
          </a:p>
          <a:p>
            <a:pPr marL="1371600" lvl="2" indent="-457200" eaLnBrk="1" hangingPunct="1">
              <a:lnSpc>
                <a:spcPct val="115000"/>
              </a:lnSpc>
              <a:buClr>
                <a:srgbClr val="FFC000"/>
              </a:buClr>
              <a:defRPr/>
            </a:pPr>
            <a:r>
              <a:rPr lang="en-US" altLang="zh-CN" sz="2000" dirty="0" err="1">
                <a:solidFill>
                  <a:schemeClr val="tx2">
                    <a:lumMod val="75000"/>
                  </a:schemeClr>
                </a:solidFill>
              </a:rPr>
              <a:t>SqlDataSource</a:t>
            </a:r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</a:rPr>
              <a:t>控件所关联的数据表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</a:rPr>
              <a:t>必须设置主键列；</a:t>
            </a:r>
            <a:endParaRPr lang="en-US" altLang="zh-CN" sz="2000" b="1" dirty="0">
              <a:solidFill>
                <a:schemeClr val="tx2">
                  <a:lumMod val="75000"/>
                </a:schemeClr>
              </a:solidFill>
            </a:endParaRPr>
          </a:p>
          <a:p>
            <a:pPr marL="1371600" lvl="2" indent="-457200" eaLnBrk="1" hangingPunct="1">
              <a:lnSpc>
                <a:spcPct val="115000"/>
              </a:lnSpc>
              <a:buClr>
                <a:srgbClr val="FFC000"/>
              </a:buClr>
              <a:defRPr/>
            </a:pPr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</a:rPr>
              <a:t>“配置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</a:rPr>
              <a:t>语句”时，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</a:rPr>
              <a:t>选择的列必须包含主键列。</a:t>
            </a:r>
            <a:endParaRPr lang="en-US" altLang="zh-CN" sz="2000" b="1" dirty="0">
              <a:solidFill>
                <a:schemeClr val="tx2">
                  <a:lumMod val="75000"/>
                </a:schemeClr>
              </a:solidFill>
            </a:endParaRPr>
          </a:p>
          <a:p>
            <a:pPr marL="1466850" lvl="2" indent="-609600" eaLnBrk="1" hangingPunct="1">
              <a:lnSpc>
                <a:spcPct val="11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否则，在“高级</a:t>
            </a: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SQL</a:t>
            </a:r>
            <a:r>
              <a:rPr lang="zh-CN" altLang="en-US" sz="2000" b="1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生成”对话框，无法勾选“生成</a:t>
            </a: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INSERT</a:t>
            </a:r>
            <a:r>
              <a:rPr lang="zh-CN" altLang="en-US" sz="2000" b="1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、</a:t>
            </a: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UPDATE</a:t>
            </a:r>
            <a:r>
              <a:rPr lang="zh-CN" altLang="en-US" sz="2000" b="1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、</a:t>
            </a: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DELETE</a:t>
            </a:r>
            <a:r>
              <a:rPr lang="zh-CN" altLang="en-US" sz="2000" b="1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语句</a:t>
            </a: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(G)</a:t>
            </a:r>
            <a:r>
              <a:rPr lang="zh-CN" altLang="en-US" sz="2000" b="1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”选项！</a:t>
            </a:r>
            <a:endParaRPr lang="zh-CN" altLang="en-US" b="1" dirty="0"/>
          </a:p>
        </p:txBody>
      </p:sp>
      <p:sp>
        <p:nvSpPr>
          <p:cNvPr id="111619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8350" y="6165850"/>
            <a:ext cx="215900" cy="215900"/>
          </a:xfrm>
          <a:prstGeom prst="actionButtonBeginning">
            <a:avLst/>
          </a:prstGeom>
          <a:solidFill>
            <a:srgbClr val="FF0000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线形标注 2(带强调线) 3"/>
          <p:cNvSpPr/>
          <p:nvPr/>
        </p:nvSpPr>
        <p:spPr>
          <a:xfrm>
            <a:off x="6804025" y="4149725"/>
            <a:ext cx="2016125" cy="574675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9574"/>
              <a:gd name="adj6" fmla="val -45426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详见</a:t>
            </a:r>
            <a:r>
              <a:rPr lang="en-US" altLang="zh-CN" sz="16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《ASP.NET 3.5</a:t>
            </a:r>
            <a:r>
              <a:rPr lang="zh-CN" altLang="en-US" sz="16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入门经典</a:t>
            </a:r>
            <a:r>
              <a:rPr lang="en-US" altLang="zh-CN" sz="16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》P248</a:t>
            </a:r>
            <a:endParaRPr lang="en-US" sz="16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179388" y="908050"/>
            <a:ext cx="8713787" cy="5400675"/>
          </a:xfrm>
        </p:spPr>
        <p:txBody>
          <a:bodyPr/>
          <a:lstStyle/>
          <a:p>
            <a:pPr marL="1009650" lvl="1" indent="-609600" eaLnBrk="1" hangingPunct="1">
              <a:buSzPct val="100000"/>
            </a:pPr>
            <a:r>
              <a:rPr lang="zh-CN" altLang="en-US"/>
              <a:t>示例：</a:t>
            </a:r>
            <a:endParaRPr lang="en-US" altLang="zh-CN"/>
          </a:p>
          <a:p>
            <a:pPr marL="1409700" lvl="2" indent="-609600" eaLnBrk="1" hangingPunct="1">
              <a:buSzTx/>
            </a:pPr>
            <a:r>
              <a:rPr lang="en-US" altLang="zh-CN"/>
              <a:t>C:\......\Web</a:t>
            </a:r>
            <a:r>
              <a:rPr lang="zh-CN" altLang="en-US"/>
              <a:t>编程技术</a:t>
            </a:r>
            <a:r>
              <a:rPr lang="en-US" altLang="zh-CN"/>
              <a:t>\ch6\</a:t>
            </a:r>
            <a:r>
              <a:rPr lang="zh-CN" altLang="en-US"/>
              <a:t>测试</a:t>
            </a:r>
            <a:r>
              <a:rPr lang="en-US" altLang="zh-CN"/>
              <a:t>\TplFDemo.aspx</a:t>
            </a:r>
            <a:endParaRPr lang="zh-CN" altLang="en-US" b="1"/>
          </a:p>
          <a:p>
            <a:pPr marL="1409700" lvl="2" indent="-609600" eaLnBrk="1" hangingPunct="1">
              <a:buSzTx/>
            </a:pP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179388" y="765175"/>
            <a:ext cx="8785225" cy="5543550"/>
          </a:xfrm>
        </p:spPr>
        <p:txBody>
          <a:bodyPr/>
          <a:lstStyle/>
          <a:p>
            <a:pPr marL="1009650" lvl="1" indent="-609600" eaLnBrk="1" hangingPunct="1">
              <a:buSzTx/>
              <a:defRPr/>
            </a:pPr>
            <a:r>
              <a:rPr lang="zh-CN" altLang="en-US" dirty="0"/>
              <a:t>查看源视图中</a:t>
            </a:r>
            <a:r>
              <a:rPr lang="en-US" altLang="zh-CN" dirty="0" err="1"/>
              <a:t>SqlDataSource</a:t>
            </a:r>
            <a:r>
              <a:rPr lang="zh-CN" altLang="en-US" dirty="0"/>
              <a:t>控件的声明：</a:t>
            </a:r>
            <a:endParaRPr lang="en-US" altLang="zh-CN" dirty="0"/>
          </a:p>
          <a:p>
            <a:pPr lvl="2">
              <a:defRPr/>
            </a:pPr>
            <a:endParaRPr lang="en-US" dirty="0">
              <a:solidFill>
                <a:schemeClr val="accent1">
                  <a:lumMod val="25000"/>
                </a:schemeClr>
              </a:solidFill>
            </a:endParaRPr>
          </a:p>
          <a:p>
            <a:pPr lvl="2">
              <a:defRPr/>
            </a:pPr>
            <a:r>
              <a:rPr lang="en-US" dirty="0">
                <a:solidFill>
                  <a:srgbClr val="7030A0"/>
                </a:solidFill>
              </a:rPr>
              <a:t>&lt;</a:t>
            </a:r>
            <a:r>
              <a:rPr lang="en-US" dirty="0" err="1">
                <a:solidFill>
                  <a:srgbClr val="7030A0"/>
                </a:solidFill>
              </a:rPr>
              <a:t>asp:SqlDataSource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ID="SqlDataSource1" </a:t>
            </a:r>
            <a:r>
              <a:rPr lang="en-US" dirty="0" err="1"/>
              <a:t>runat</a:t>
            </a:r>
            <a:r>
              <a:rPr lang="en-US" dirty="0"/>
              <a:t>="server" 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r>
              <a:rPr lang="en-US" dirty="0"/>
              <a:t>         </a:t>
            </a:r>
            <a:r>
              <a:rPr lang="en-US" dirty="0" err="1"/>
              <a:t>ConnectionString</a:t>
            </a:r>
            <a:r>
              <a:rPr lang="en-US" dirty="0"/>
              <a:t>="&lt;%$ </a:t>
            </a:r>
            <a:r>
              <a:rPr lang="en-US" dirty="0" err="1"/>
              <a:t>ConnectionStrings:SdudentConnectionString</a:t>
            </a:r>
            <a:r>
              <a:rPr lang="en-US" dirty="0"/>
              <a:t> %&gt;" </a:t>
            </a:r>
          </a:p>
          <a:p>
            <a:pPr lvl="2">
              <a:defRPr/>
            </a:pPr>
            <a:r>
              <a:rPr lang="en-US" dirty="0"/>
              <a:t>      </a:t>
            </a:r>
            <a:r>
              <a:rPr lang="en-US" dirty="0" err="1">
                <a:solidFill>
                  <a:schemeClr val="accent1">
                    <a:lumMod val="25000"/>
                  </a:schemeClr>
                </a:solidFill>
              </a:rPr>
              <a:t>DeleteCommand</a:t>
            </a:r>
            <a:r>
              <a:rPr lang="en-US" dirty="0"/>
              <a:t>="DELETE FROM [</a:t>
            </a:r>
            <a:r>
              <a:rPr lang="en-US" dirty="0" err="1"/>
              <a:t>StuInfo</a:t>
            </a:r>
            <a:r>
              <a:rPr lang="en-US" dirty="0"/>
              <a:t>] WHERE [</a:t>
            </a:r>
            <a:r>
              <a:rPr lang="en-US" dirty="0" err="1"/>
              <a:t>StuNo</a:t>
            </a:r>
            <a:r>
              <a:rPr lang="en-US" dirty="0"/>
              <a:t>] = @</a:t>
            </a:r>
            <a:r>
              <a:rPr lang="en-US" dirty="0" err="1"/>
              <a:t>StuNo</a:t>
            </a:r>
            <a:r>
              <a:rPr lang="en-US" dirty="0"/>
              <a:t>" </a:t>
            </a:r>
          </a:p>
          <a:p>
            <a:pPr lvl="2">
              <a:defRPr/>
            </a:pPr>
            <a:r>
              <a:rPr lang="en-US" dirty="0">
                <a:solidFill>
                  <a:schemeClr val="accent1">
                    <a:lumMod val="25000"/>
                  </a:schemeClr>
                </a:solidFill>
              </a:rPr>
              <a:t>      </a:t>
            </a:r>
            <a:r>
              <a:rPr lang="en-US" dirty="0" err="1">
                <a:solidFill>
                  <a:schemeClr val="accent1">
                    <a:lumMod val="25000"/>
                  </a:schemeClr>
                </a:solidFill>
              </a:rPr>
              <a:t>InsertCommand</a:t>
            </a:r>
            <a:r>
              <a:rPr lang="en-US" dirty="0"/>
              <a:t>="INSERT INTO [</a:t>
            </a:r>
            <a:r>
              <a:rPr lang="en-US" dirty="0" err="1"/>
              <a:t>StuInfo</a:t>
            </a:r>
            <a:r>
              <a:rPr lang="en-US" dirty="0"/>
              <a:t>] ([</a:t>
            </a:r>
            <a:r>
              <a:rPr lang="en-US" dirty="0" err="1"/>
              <a:t>StuNo</a:t>
            </a:r>
            <a:r>
              <a:rPr lang="en-US" dirty="0"/>
              <a:t>], [Name], [Sex], [Birth], [</a:t>
            </a:r>
            <a:r>
              <a:rPr lang="en-US" dirty="0" err="1"/>
              <a:t>MajorId</a:t>
            </a:r>
            <a:r>
              <a:rPr lang="en-US" dirty="0"/>
              <a:t>]) VALUES (@</a:t>
            </a:r>
            <a:r>
              <a:rPr lang="en-US" dirty="0" err="1"/>
              <a:t>StuNo</a:t>
            </a:r>
            <a:r>
              <a:rPr lang="en-US" dirty="0"/>
              <a:t>, @Name, @Sex, @Birth, @</a:t>
            </a:r>
            <a:r>
              <a:rPr lang="en-US" dirty="0" err="1"/>
              <a:t>MajorId</a:t>
            </a:r>
            <a:r>
              <a:rPr lang="en-US" dirty="0"/>
              <a:t>)" </a:t>
            </a:r>
          </a:p>
          <a:p>
            <a:pPr lvl="2">
              <a:defRPr/>
            </a:pPr>
            <a:r>
              <a:rPr lang="en-US" dirty="0"/>
              <a:t>      </a:t>
            </a:r>
            <a:r>
              <a:rPr lang="en-US" dirty="0" err="1">
                <a:solidFill>
                  <a:schemeClr val="accent1">
                    <a:lumMod val="25000"/>
                  </a:schemeClr>
                </a:solidFill>
              </a:rPr>
              <a:t>SelectCommand</a:t>
            </a:r>
            <a:r>
              <a:rPr lang="en-US" dirty="0"/>
              <a:t>="SELECT * FROM [</a:t>
            </a:r>
            <a:r>
              <a:rPr lang="en-US" dirty="0" err="1"/>
              <a:t>StuInfo</a:t>
            </a:r>
            <a:r>
              <a:rPr lang="en-US" dirty="0"/>
              <a:t>]" </a:t>
            </a:r>
          </a:p>
          <a:p>
            <a:pPr lvl="2">
              <a:defRPr/>
            </a:pPr>
            <a:r>
              <a:rPr lang="en-US" dirty="0"/>
              <a:t>      </a:t>
            </a:r>
            <a:r>
              <a:rPr lang="en-US" dirty="0" err="1">
                <a:solidFill>
                  <a:schemeClr val="accent1">
                    <a:lumMod val="25000"/>
                  </a:schemeClr>
                </a:solidFill>
              </a:rPr>
              <a:t>UpdateCommand</a:t>
            </a:r>
            <a:r>
              <a:rPr lang="en-US" dirty="0"/>
              <a:t>="UPDATE [</a:t>
            </a:r>
            <a:r>
              <a:rPr lang="en-US" dirty="0" err="1"/>
              <a:t>StuInfo</a:t>
            </a:r>
            <a:r>
              <a:rPr lang="en-US" dirty="0"/>
              <a:t>] SET [Name] = @Name, [Sex] = @Sex, [Birth] = @Birth, [</a:t>
            </a:r>
            <a:r>
              <a:rPr lang="en-US" dirty="0" err="1"/>
              <a:t>MajorId</a:t>
            </a:r>
            <a:r>
              <a:rPr lang="en-US" dirty="0"/>
              <a:t>] = @</a:t>
            </a:r>
            <a:r>
              <a:rPr lang="en-US" dirty="0" err="1"/>
              <a:t>MajorId</a:t>
            </a:r>
            <a:r>
              <a:rPr lang="en-US" dirty="0"/>
              <a:t> WHERE [</a:t>
            </a:r>
            <a:r>
              <a:rPr lang="en-US" dirty="0" err="1"/>
              <a:t>StuNo</a:t>
            </a:r>
            <a:r>
              <a:rPr lang="en-US" dirty="0"/>
              <a:t>] = @</a:t>
            </a:r>
            <a:r>
              <a:rPr lang="en-US" dirty="0" err="1"/>
              <a:t>StuNo</a:t>
            </a:r>
            <a:r>
              <a:rPr lang="en-US" dirty="0"/>
              <a:t>“</a:t>
            </a:r>
            <a:r>
              <a:rPr lang="en-US" dirty="0">
                <a:solidFill>
                  <a:srgbClr val="7030A0"/>
                </a:solidFill>
              </a:rPr>
              <a:t>&gt;</a:t>
            </a:r>
          </a:p>
        </p:txBody>
      </p:sp>
      <p:sp>
        <p:nvSpPr>
          <p:cNvPr id="113667" name="TextBox 3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7596188" y="5949950"/>
            <a:ext cx="1008062" cy="368300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属性表</a:t>
            </a:r>
            <a:endParaRPr lang="en-US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492250" y="2268855"/>
            <a:ext cx="6287770" cy="3433445"/>
          </a:xfrm>
        </p:spPr>
        <p:txBody>
          <a:bodyPr/>
          <a:lstStyle/>
          <a:p>
            <a:pPr eaLnBrk="1" hangingPunct="1"/>
            <a:r>
              <a:rPr lang="zh-CN" altLang="en-US" sz="2800">
                <a:sym typeface="+mn-ea"/>
              </a:rPr>
              <a:t>使用</a:t>
            </a:r>
            <a:r>
              <a:rPr lang="en-US" altLang="zh-CN" sz="2800">
                <a:sym typeface="+mn-ea"/>
              </a:rPr>
              <a:t>Web</a:t>
            </a:r>
            <a:r>
              <a:rPr lang="zh-CN" altLang="en-US" sz="2800">
                <a:sym typeface="+mn-ea"/>
              </a:rPr>
              <a:t>数据控件进行数据访问</a:t>
            </a:r>
            <a:endParaRPr kumimoji="1" lang="zh-CN" altLang="en-US" sz="2800">
              <a:hlinkClick r:id="rId2" action="ppaction://hlinksldjump"/>
            </a:endParaRPr>
          </a:p>
          <a:p>
            <a:pPr lvl="1" eaLnBrk="1" hangingPunct="1"/>
            <a:r>
              <a:rPr kumimoji="1" lang="zh-CN" altLang="en-US" sz="2800">
                <a:hlinkClick r:id="rId2" action="ppaction://hlinksldjump"/>
              </a:rPr>
              <a:t>数据源</a:t>
            </a:r>
            <a:r>
              <a:rPr kumimoji="1" lang="en-US" altLang="en-US" sz="2800">
                <a:hlinkClick r:id="rId2" action="ppaction://hlinksldjump"/>
              </a:rPr>
              <a:t>控件概述</a:t>
            </a:r>
            <a:endParaRPr kumimoji="1" lang="zh-CN" altLang="en-US" sz="2800"/>
          </a:p>
          <a:p>
            <a:pPr lvl="1" eaLnBrk="1" hangingPunct="1"/>
            <a:r>
              <a:rPr kumimoji="1" lang="en-US" altLang="en-US" sz="2800">
                <a:hlinkClick r:id="rId3" action="ppaction://hlinksldjump"/>
              </a:rPr>
              <a:t>SqlDataSource</a:t>
            </a:r>
            <a:r>
              <a:rPr kumimoji="1" lang="zh-CN" altLang="en-US" sz="2800">
                <a:hlinkClick r:id="rId3" action="ppaction://hlinksldjump"/>
              </a:rPr>
              <a:t>数据源</a:t>
            </a:r>
            <a:r>
              <a:rPr kumimoji="1" lang="en-US" altLang="en-US" sz="2800">
                <a:hlinkClick r:id="rId3" action="ppaction://hlinksldjump"/>
              </a:rPr>
              <a:t>控件</a:t>
            </a:r>
            <a:endParaRPr kumimoji="1" lang="zh-CN" altLang="en-US" sz="2800"/>
          </a:p>
          <a:p>
            <a:pPr lvl="1" eaLnBrk="1" hangingPunct="1"/>
            <a:r>
              <a:rPr lang="zh-CN" altLang="en-US" sz="2800">
                <a:hlinkClick r:id="rId4" action="ppaction://hlinksldjump"/>
              </a:rPr>
              <a:t>数据</a:t>
            </a:r>
            <a:r>
              <a:rPr lang="en-US" altLang="zh-CN" sz="2800">
                <a:hlinkClick r:id="rId4" action="ppaction://hlinksldjump"/>
              </a:rPr>
              <a:t>Web</a:t>
            </a:r>
            <a:r>
              <a:rPr lang="zh-CN" altLang="en-US" sz="2800">
                <a:hlinkClick r:id="rId4" action="ppaction://hlinksldjump"/>
              </a:rPr>
              <a:t>控件</a:t>
            </a:r>
            <a:endParaRPr kumimoji="1" lang="zh-CN" altLang="en-US" sz="2800"/>
          </a:p>
        </p:txBody>
      </p:sp>
      <p:sp>
        <p:nvSpPr>
          <p:cNvPr id="71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1125538"/>
            <a:ext cx="8540750" cy="1143000"/>
          </a:xfrm>
        </p:spPr>
        <p:txBody>
          <a:bodyPr/>
          <a:lstStyle/>
          <a:p>
            <a:pPr eaLnBrk="1" hangingPunct="1"/>
            <a:r>
              <a:rPr lang="zh-CN" altLang="en-US"/>
              <a:t>主要内容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179388" y="404813"/>
            <a:ext cx="8713787" cy="5976937"/>
          </a:xfrm>
        </p:spPr>
        <p:txBody>
          <a:bodyPr/>
          <a:lstStyle/>
          <a:p>
            <a:pPr lvl="2">
              <a:defRPr/>
            </a:pPr>
            <a:r>
              <a:rPr lang="en-US" dirty="0">
                <a:solidFill>
                  <a:schemeClr val="accent1">
                    <a:lumMod val="25000"/>
                  </a:schemeClr>
                </a:solidFill>
              </a:rPr>
              <a:t>    &lt;</a:t>
            </a:r>
            <a:r>
              <a:rPr lang="en-US" dirty="0" err="1">
                <a:solidFill>
                  <a:schemeClr val="accent1">
                    <a:lumMod val="25000"/>
                  </a:schemeClr>
                </a:solidFill>
              </a:rPr>
              <a:t>DeleteParameters</a:t>
            </a:r>
            <a:r>
              <a:rPr lang="en-US" dirty="0">
                <a:solidFill>
                  <a:schemeClr val="accent1">
                    <a:lumMod val="25000"/>
                  </a:schemeClr>
                </a:solidFill>
              </a:rPr>
              <a:t>&gt;</a:t>
            </a:r>
          </a:p>
          <a:p>
            <a:pPr lvl="2">
              <a:defRPr/>
            </a:pPr>
            <a:r>
              <a:rPr lang="en-US" dirty="0"/>
              <a:t>       &lt;</a:t>
            </a:r>
            <a:r>
              <a:rPr lang="en-US" dirty="0" err="1"/>
              <a:t>asp:Parameter</a:t>
            </a:r>
            <a:r>
              <a:rPr lang="en-US" dirty="0"/>
              <a:t> Name="</a:t>
            </a:r>
            <a:r>
              <a:rPr lang="en-US" dirty="0" err="1"/>
              <a:t>StuNo</a:t>
            </a:r>
            <a:r>
              <a:rPr lang="en-US" dirty="0"/>
              <a:t>" Type="String" /&gt;</a:t>
            </a:r>
          </a:p>
          <a:p>
            <a:pPr lvl="2">
              <a:defRPr/>
            </a:pPr>
            <a:r>
              <a:rPr lang="en-US" dirty="0">
                <a:solidFill>
                  <a:schemeClr val="accent1">
                    <a:lumMod val="25000"/>
                  </a:schemeClr>
                </a:solidFill>
              </a:rPr>
              <a:t>    &lt;/</a:t>
            </a:r>
            <a:r>
              <a:rPr lang="en-US" dirty="0" err="1">
                <a:solidFill>
                  <a:schemeClr val="accent1">
                    <a:lumMod val="25000"/>
                  </a:schemeClr>
                </a:solidFill>
              </a:rPr>
              <a:t>DeleteParameters</a:t>
            </a:r>
            <a:r>
              <a:rPr lang="en-US" dirty="0">
                <a:solidFill>
                  <a:schemeClr val="accent1">
                    <a:lumMod val="25000"/>
                  </a:schemeClr>
                </a:solidFill>
              </a:rPr>
              <a:t>&gt;</a:t>
            </a:r>
          </a:p>
          <a:p>
            <a:pPr lvl="2">
              <a:defRPr/>
            </a:pPr>
            <a:r>
              <a:rPr lang="en-US" dirty="0"/>
              <a:t>    </a:t>
            </a:r>
            <a:r>
              <a:rPr lang="en-US" dirty="0">
                <a:solidFill>
                  <a:schemeClr val="accent1">
                    <a:lumMod val="25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accent1">
                    <a:lumMod val="25000"/>
                  </a:schemeClr>
                </a:solidFill>
              </a:rPr>
              <a:t>UpdateParameters</a:t>
            </a:r>
            <a:r>
              <a:rPr lang="en-US" dirty="0">
                <a:solidFill>
                  <a:schemeClr val="accent1">
                    <a:lumMod val="25000"/>
                  </a:schemeClr>
                </a:solidFill>
              </a:rPr>
              <a:t>&gt;</a:t>
            </a:r>
          </a:p>
          <a:p>
            <a:pPr lvl="2">
              <a:defRPr/>
            </a:pPr>
            <a:r>
              <a:rPr lang="en-US" dirty="0"/>
              <a:t>                &lt;</a:t>
            </a:r>
            <a:r>
              <a:rPr lang="en-US" dirty="0" err="1"/>
              <a:t>asp:Parameter</a:t>
            </a:r>
            <a:r>
              <a:rPr lang="en-US" dirty="0"/>
              <a:t> Name="Name" Type="String" /&gt;</a:t>
            </a:r>
          </a:p>
          <a:p>
            <a:pPr lvl="2">
              <a:defRPr/>
            </a:pPr>
            <a:r>
              <a:rPr lang="en-US" dirty="0"/>
              <a:t>                &lt;</a:t>
            </a:r>
            <a:r>
              <a:rPr lang="en-US" dirty="0" err="1"/>
              <a:t>asp:Parameter</a:t>
            </a:r>
            <a:r>
              <a:rPr lang="en-US" dirty="0"/>
              <a:t> Name="Sex" Type="String" /&gt;</a:t>
            </a:r>
          </a:p>
          <a:p>
            <a:pPr lvl="2">
              <a:defRPr/>
            </a:pPr>
            <a:r>
              <a:rPr lang="en-US" dirty="0"/>
              <a:t>                &lt;</a:t>
            </a:r>
            <a:r>
              <a:rPr lang="en-US" dirty="0" err="1"/>
              <a:t>asp:Parameter</a:t>
            </a:r>
            <a:r>
              <a:rPr lang="en-US" dirty="0"/>
              <a:t> Type="</a:t>
            </a:r>
            <a:r>
              <a:rPr lang="en-US" dirty="0" err="1"/>
              <a:t>DateTime</a:t>
            </a:r>
            <a:r>
              <a:rPr lang="en-US" dirty="0"/>
              <a:t>" Name="Birth" /&gt;</a:t>
            </a:r>
          </a:p>
          <a:p>
            <a:pPr lvl="2">
              <a:defRPr/>
            </a:pPr>
            <a:r>
              <a:rPr lang="en-US" dirty="0"/>
              <a:t>                &lt;</a:t>
            </a:r>
            <a:r>
              <a:rPr lang="en-US" dirty="0" err="1"/>
              <a:t>asp:Parameter</a:t>
            </a:r>
            <a:r>
              <a:rPr lang="en-US" dirty="0"/>
              <a:t> Name="</a:t>
            </a:r>
            <a:r>
              <a:rPr lang="en-US" dirty="0" err="1"/>
              <a:t>MajorId</a:t>
            </a:r>
            <a:r>
              <a:rPr lang="en-US" dirty="0"/>
              <a:t>" Type="Int32" /&gt;</a:t>
            </a:r>
          </a:p>
          <a:p>
            <a:pPr lvl="2">
              <a:defRPr/>
            </a:pPr>
            <a:r>
              <a:rPr lang="en-US" dirty="0"/>
              <a:t>                &lt;</a:t>
            </a:r>
            <a:r>
              <a:rPr lang="en-US" dirty="0" err="1"/>
              <a:t>asp:Parameter</a:t>
            </a:r>
            <a:r>
              <a:rPr lang="en-US" dirty="0"/>
              <a:t> Name="</a:t>
            </a:r>
            <a:r>
              <a:rPr lang="en-US" dirty="0" err="1"/>
              <a:t>StuNo</a:t>
            </a:r>
            <a:r>
              <a:rPr lang="en-US" dirty="0"/>
              <a:t>" Type="String" /&gt;</a:t>
            </a:r>
          </a:p>
          <a:p>
            <a:pPr lvl="2">
              <a:defRPr/>
            </a:pPr>
            <a:r>
              <a:rPr lang="en-US" dirty="0"/>
              <a:t>     </a:t>
            </a:r>
            <a:r>
              <a:rPr lang="en-US" dirty="0">
                <a:solidFill>
                  <a:schemeClr val="accent1">
                    <a:lumMod val="25000"/>
                  </a:schemeClr>
                </a:solidFill>
              </a:rPr>
              <a:t>&lt;/</a:t>
            </a:r>
            <a:r>
              <a:rPr lang="en-US" dirty="0" err="1">
                <a:solidFill>
                  <a:schemeClr val="accent1">
                    <a:lumMod val="25000"/>
                  </a:schemeClr>
                </a:solidFill>
              </a:rPr>
              <a:t>UpdateParameters</a:t>
            </a:r>
            <a:r>
              <a:rPr lang="en-US" dirty="0">
                <a:solidFill>
                  <a:schemeClr val="accent1">
                    <a:lumMod val="25000"/>
                  </a:schemeClr>
                </a:solidFill>
              </a:rPr>
              <a:t>&gt;</a:t>
            </a:r>
          </a:p>
          <a:p>
            <a:pPr lvl="2">
              <a:defRPr/>
            </a:pPr>
            <a:r>
              <a:rPr lang="en-US" dirty="0">
                <a:solidFill>
                  <a:schemeClr val="accent1">
                    <a:lumMod val="25000"/>
                  </a:schemeClr>
                </a:solidFill>
              </a:rPr>
              <a:t>     &lt;</a:t>
            </a:r>
            <a:r>
              <a:rPr lang="en-US" dirty="0" err="1">
                <a:solidFill>
                  <a:schemeClr val="accent1">
                    <a:lumMod val="25000"/>
                  </a:schemeClr>
                </a:solidFill>
              </a:rPr>
              <a:t>InsertParameters</a:t>
            </a:r>
            <a:r>
              <a:rPr lang="en-US" dirty="0">
                <a:solidFill>
                  <a:schemeClr val="accent1">
                    <a:lumMod val="25000"/>
                  </a:schemeClr>
                </a:solidFill>
              </a:rPr>
              <a:t>&gt;</a:t>
            </a:r>
          </a:p>
          <a:p>
            <a:pPr lvl="2">
              <a:defRPr/>
            </a:pPr>
            <a:r>
              <a:rPr lang="en-US" dirty="0"/>
              <a:t>                &lt;</a:t>
            </a:r>
            <a:r>
              <a:rPr lang="en-US" dirty="0" err="1"/>
              <a:t>asp:Parameter</a:t>
            </a:r>
            <a:r>
              <a:rPr lang="en-US" dirty="0"/>
              <a:t> Name="</a:t>
            </a:r>
            <a:r>
              <a:rPr lang="en-US" dirty="0" err="1"/>
              <a:t>StuNo</a:t>
            </a:r>
            <a:r>
              <a:rPr lang="en-US" dirty="0"/>
              <a:t>" Type="String" /&gt;</a:t>
            </a:r>
          </a:p>
          <a:p>
            <a:pPr lvl="2">
              <a:defRPr/>
            </a:pPr>
            <a:r>
              <a:rPr lang="en-US" dirty="0"/>
              <a:t>                &lt;</a:t>
            </a:r>
            <a:r>
              <a:rPr lang="en-US" dirty="0" err="1"/>
              <a:t>asp:Parameter</a:t>
            </a:r>
            <a:r>
              <a:rPr lang="en-US" dirty="0"/>
              <a:t> Name="Name" Type="String" /&gt;</a:t>
            </a:r>
          </a:p>
          <a:p>
            <a:pPr lvl="2">
              <a:defRPr/>
            </a:pPr>
            <a:r>
              <a:rPr lang="en-US" dirty="0"/>
              <a:t>                &lt;</a:t>
            </a:r>
            <a:r>
              <a:rPr lang="en-US" dirty="0" err="1"/>
              <a:t>asp:Parameter</a:t>
            </a:r>
            <a:r>
              <a:rPr lang="en-US" dirty="0"/>
              <a:t> Name="Sex" Type="String" /&gt;</a:t>
            </a:r>
          </a:p>
          <a:p>
            <a:pPr lvl="2">
              <a:defRPr/>
            </a:pPr>
            <a:r>
              <a:rPr lang="en-US" dirty="0"/>
              <a:t>                &lt;</a:t>
            </a:r>
            <a:r>
              <a:rPr lang="en-US" dirty="0" err="1"/>
              <a:t>asp:Parameter</a:t>
            </a:r>
            <a:r>
              <a:rPr lang="en-US" dirty="0"/>
              <a:t> Type="</a:t>
            </a:r>
            <a:r>
              <a:rPr lang="en-US" dirty="0" err="1"/>
              <a:t>DateTime</a:t>
            </a:r>
            <a:r>
              <a:rPr lang="en-US" dirty="0"/>
              <a:t>" Name="Birth" /&gt;</a:t>
            </a:r>
          </a:p>
          <a:p>
            <a:pPr lvl="2">
              <a:defRPr/>
            </a:pPr>
            <a:r>
              <a:rPr lang="en-US" dirty="0"/>
              <a:t>                &lt;</a:t>
            </a:r>
            <a:r>
              <a:rPr lang="en-US" dirty="0" err="1"/>
              <a:t>asp:Parameter</a:t>
            </a:r>
            <a:r>
              <a:rPr lang="en-US" dirty="0"/>
              <a:t> Name="</a:t>
            </a:r>
            <a:r>
              <a:rPr lang="en-US" dirty="0" err="1"/>
              <a:t>MajorId</a:t>
            </a:r>
            <a:r>
              <a:rPr lang="en-US" dirty="0"/>
              <a:t>" Type="Int32" /&gt;</a:t>
            </a:r>
          </a:p>
          <a:p>
            <a:pPr lvl="2">
              <a:defRPr/>
            </a:pPr>
            <a:r>
              <a:rPr lang="en-US" dirty="0">
                <a:solidFill>
                  <a:schemeClr val="accent1">
                    <a:lumMod val="25000"/>
                  </a:schemeClr>
                </a:solidFill>
              </a:rPr>
              <a:t>     &lt;/</a:t>
            </a:r>
            <a:r>
              <a:rPr lang="en-US" dirty="0" err="1">
                <a:solidFill>
                  <a:schemeClr val="accent1">
                    <a:lumMod val="25000"/>
                  </a:schemeClr>
                </a:solidFill>
              </a:rPr>
              <a:t>InsertParameters</a:t>
            </a:r>
            <a:r>
              <a:rPr lang="en-US" dirty="0">
                <a:solidFill>
                  <a:schemeClr val="accent1">
                    <a:lumMod val="25000"/>
                  </a:schemeClr>
                </a:solidFill>
              </a:rPr>
              <a:t>&gt;</a:t>
            </a:r>
          </a:p>
          <a:p>
            <a:pPr lvl="2">
              <a:defRPr/>
            </a:pPr>
            <a:r>
              <a:rPr lang="en-US" dirty="0">
                <a:solidFill>
                  <a:srgbClr val="7030A0"/>
                </a:solidFill>
              </a:rPr>
              <a:t>&lt;/</a:t>
            </a:r>
            <a:r>
              <a:rPr lang="en-US" dirty="0" err="1">
                <a:solidFill>
                  <a:srgbClr val="7030A0"/>
                </a:solidFill>
              </a:rPr>
              <a:t>asp:SqlDataSource</a:t>
            </a:r>
            <a:r>
              <a:rPr lang="en-US" dirty="0">
                <a:solidFill>
                  <a:srgbClr val="7030A0"/>
                </a:solidFill>
              </a:rPr>
              <a:t>&gt;</a:t>
            </a:r>
            <a:endParaRPr lang="en-US" altLang="zh-CN" dirty="0">
              <a:solidFill>
                <a:srgbClr val="7030A0"/>
              </a:solidFill>
            </a:endParaRPr>
          </a:p>
        </p:txBody>
      </p:sp>
      <p:sp>
        <p:nvSpPr>
          <p:cNvPr id="114691" name="TextBox 3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7524750" y="6165850"/>
            <a:ext cx="1008063" cy="368300"/>
          </a:xfrm>
          <a:prstGeom prst="rect">
            <a:avLst/>
          </a:prstGeom>
          <a:solidFill>
            <a:srgbClr val="7030A0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属性表</a:t>
            </a:r>
            <a:endParaRPr lang="en-US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179388" y="765175"/>
            <a:ext cx="8785225" cy="5400675"/>
          </a:xfrm>
        </p:spPr>
        <p:txBody>
          <a:bodyPr/>
          <a:lstStyle/>
          <a:p>
            <a:pPr marL="1009650" lvl="1" indent="-609600" eaLnBrk="1" hangingPunct="1">
              <a:lnSpc>
                <a:spcPct val="120000"/>
              </a:lnSpc>
              <a:buSzPct val="100000"/>
              <a:defRPr/>
            </a:pPr>
            <a:r>
              <a:rPr lang="zh-CN" altLang="en-US" dirty="0"/>
              <a:t>与配置前相比，变化：</a:t>
            </a:r>
            <a:endParaRPr lang="en-US" altLang="zh-CN" dirty="0"/>
          </a:p>
          <a:p>
            <a:pPr lvl="2">
              <a:lnSpc>
                <a:spcPct val="120000"/>
              </a:lnSpc>
              <a:defRPr/>
            </a:pPr>
            <a:r>
              <a:rPr lang="zh-CN" altLang="en-US" dirty="0">
                <a:solidFill>
                  <a:schemeClr val="accent1">
                    <a:lumMod val="25000"/>
                  </a:schemeClr>
                </a:solidFill>
              </a:rPr>
              <a:t>添加了</a:t>
            </a:r>
            <a:r>
              <a:rPr lang="en-US" dirty="0" err="1">
                <a:solidFill>
                  <a:schemeClr val="accent1">
                    <a:lumMod val="25000"/>
                  </a:schemeClr>
                </a:solidFill>
              </a:rPr>
              <a:t>SelectCommand</a:t>
            </a:r>
            <a:r>
              <a:rPr lang="zh-CN" altLang="en-US" dirty="0"/>
              <a:t>、</a:t>
            </a:r>
            <a:r>
              <a:rPr lang="en-US" dirty="0" err="1">
                <a:solidFill>
                  <a:schemeClr val="accent1">
                    <a:lumMod val="25000"/>
                  </a:schemeClr>
                </a:solidFill>
              </a:rPr>
              <a:t>DeleteCommand</a:t>
            </a:r>
            <a:r>
              <a:rPr lang="zh-CN" altLang="en-US" dirty="0">
                <a:solidFill>
                  <a:schemeClr val="accent1">
                    <a:lumMod val="25000"/>
                  </a:schemeClr>
                </a:solidFill>
              </a:rPr>
              <a:t>、</a:t>
            </a:r>
            <a:r>
              <a:rPr lang="en-US" dirty="0"/>
              <a:t>  </a:t>
            </a:r>
            <a:r>
              <a:rPr lang="en-US" dirty="0" err="1">
                <a:solidFill>
                  <a:schemeClr val="accent1">
                    <a:lumMod val="25000"/>
                  </a:schemeClr>
                </a:solidFill>
              </a:rPr>
              <a:t>UpdateCommand</a:t>
            </a:r>
            <a:r>
              <a:rPr lang="zh-CN" altLang="en-US" dirty="0">
                <a:solidFill>
                  <a:schemeClr val="accent1">
                    <a:lumMod val="25000"/>
                  </a:schemeClr>
                </a:solidFill>
              </a:rPr>
              <a:t>、</a:t>
            </a:r>
            <a:r>
              <a:rPr lang="en-US" dirty="0">
                <a:solidFill>
                  <a:schemeClr val="accent1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25000"/>
                  </a:schemeClr>
                </a:solidFill>
              </a:rPr>
              <a:t>InsertCommand</a:t>
            </a:r>
            <a:r>
              <a:rPr lang="zh-CN" altLang="en-US" dirty="0">
                <a:solidFill>
                  <a:schemeClr val="accent1">
                    <a:lumMod val="25000"/>
                  </a:schemeClr>
                </a:solidFill>
              </a:rPr>
              <a:t>属性</a:t>
            </a:r>
            <a:endParaRPr lang="en-US" altLang="zh-CN" dirty="0"/>
          </a:p>
          <a:p>
            <a:pPr lvl="2">
              <a:lnSpc>
                <a:spcPct val="120000"/>
              </a:lnSpc>
              <a:defRPr/>
            </a:pPr>
            <a:r>
              <a:rPr lang="zh-CN" altLang="en-US" dirty="0"/>
              <a:t>增加了</a:t>
            </a:r>
            <a:r>
              <a:rPr lang="en-US" altLang="zh-CN" dirty="0"/>
              <a:t>3</a:t>
            </a:r>
            <a:r>
              <a:rPr lang="zh-CN" altLang="en-US" dirty="0"/>
              <a:t>个集合：</a:t>
            </a:r>
            <a:r>
              <a:rPr lang="en-US" dirty="0">
                <a:solidFill>
                  <a:schemeClr val="accent1">
                    <a:lumMod val="25000"/>
                  </a:schemeClr>
                </a:solidFill>
              </a:rPr>
              <a:t> &lt;</a:t>
            </a:r>
            <a:r>
              <a:rPr lang="en-US" dirty="0" err="1">
                <a:solidFill>
                  <a:schemeClr val="accent1">
                    <a:lumMod val="25000"/>
                  </a:schemeClr>
                </a:solidFill>
              </a:rPr>
              <a:t>DeleteParameters</a:t>
            </a:r>
            <a:r>
              <a:rPr lang="en-US" dirty="0">
                <a:solidFill>
                  <a:schemeClr val="accent1">
                    <a:lumMod val="25000"/>
                  </a:schemeClr>
                </a:solidFill>
              </a:rPr>
              <a:t>&gt; 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、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25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accent1">
                    <a:lumMod val="25000"/>
                  </a:schemeClr>
                </a:solidFill>
              </a:rPr>
              <a:t>UpdateParameters</a:t>
            </a:r>
            <a:r>
              <a:rPr lang="en-US" dirty="0">
                <a:solidFill>
                  <a:schemeClr val="accent1">
                    <a:lumMod val="25000"/>
                  </a:schemeClr>
                </a:solidFill>
              </a:rPr>
              <a:t>&gt;</a:t>
            </a:r>
            <a:r>
              <a:rPr lang="zh-CN" altLang="en-US" dirty="0">
                <a:solidFill>
                  <a:schemeClr val="accent1">
                    <a:lumMod val="25000"/>
                  </a:schemeClr>
                </a:solidFill>
              </a:rPr>
              <a:t>、</a:t>
            </a:r>
            <a:r>
              <a:rPr lang="en-US" dirty="0">
                <a:solidFill>
                  <a:schemeClr val="accent1">
                    <a:lumMod val="25000"/>
                  </a:schemeClr>
                </a:solidFill>
              </a:rPr>
              <a:t> &lt;</a:t>
            </a:r>
            <a:r>
              <a:rPr lang="en-US" dirty="0" err="1">
                <a:solidFill>
                  <a:schemeClr val="accent1">
                    <a:lumMod val="25000"/>
                  </a:schemeClr>
                </a:solidFill>
              </a:rPr>
              <a:t>InsertParameters</a:t>
            </a:r>
            <a:r>
              <a:rPr lang="en-US" dirty="0">
                <a:solidFill>
                  <a:schemeClr val="accent1">
                    <a:lumMod val="25000"/>
                  </a:schemeClr>
                </a:solidFill>
              </a:rPr>
              <a:t>&gt;</a:t>
            </a:r>
            <a:r>
              <a:rPr lang="zh-CN" altLang="en-US" dirty="0">
                <a:solidFill>
                  <a:schemeClr val="accent1">
                    <a:lumMod val="25000"/>
                  </a:schemeClr>
                </a:solidFill>
              </a:rPr>
              <a:t>，并在集合中添加了相关参数（包括参数名和类型）。</a:t>
            </a:r>
            <a:endParaRPr lang="en-US" dirty="0"/>
          </a:p>
          <a:p>
            <a:pPr marL="1866900" lvl="3" indent="-609600" eaLnBrk="1" hangingPunct="1">
              <a:buSzTx/>
              <a:defRPr/>
            </a:pPr>
            <a:endParaRPr lang="en-US" altLang="zh-CN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115715" name="TextBox 3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948488" y="5661025"/>
            <a:ext cx="1008062" cy="368300"/>
          </a:xfrm>
          <a:prstGeom prst="rect">
            <a:avLst/>
          </a:prstGeom>
          <a:solidFill>
            <a:srgbClr val="7030A0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属性表</a:t>
            </a:r>
            <a:endParaRPr lang="en-US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6739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8350" y="6165850"/>
            <a:ext cx="215900" cy="215900"/>
          </a:xfrm>
          <a:prstGeom prst="actionButtonBeginning">
            <a:avLst/>
          </a:prstGeom>
          <a:solidFill>
            <a:srgbClr val="FF0000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6.3.3 </a:t>
            </a:r>
            <a:r>
              <a:rPr lang="zh-CN" altLang="en-US"/>
              <a:t>使用</a:t>
            </a:r>
            <a:r>
              <a:rPr kumimoji="1" lang="zh-CN" altLang="en-US"/>
              <a:t>数据</a:t>
            </a:r>
            <a:r>
              <a:rPr kumimoji="1" lang="en-US" altLang="zh-CN"/>
              <a:t>Web</a:t>
            </a:r>
            <a:r>
              <a:rPr kumimoji="1" lang="en-US" altLang="en-US"/>
              <a:t>控件</a:t>
            </a:r>
            <a:r>
              <a:rPr kumimoji="1" lang="zh-CN" altLang="en-US"/>
              <a:t>操作数据</a:t>
            </a:r>
          </a:p>
        </p:txBody>
      </p:sp>
      <p:sp>
        <p:nvSpPr>
          <p:cNvPr id="1177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981200"/>
            <a:ext cx="8540750" cy="440055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kumimoji="1" lang="zh-CN" altLang="en-US"/>
              <a:t>在</a:t>
            </a:r>
            <a:r>
              <a:rPr kumimoji="1" lang="en-US" altLang="zh-CN"/>
              <a:t>ASP.NET</a:t>
            </a:r>
            <a:r>
              <a:rPr kumimoji="1" lang="zh-CN" altLang="en-US"/>
              <a:t>网页中显示及操作数据，要使用两种类型的</a:t>
            </a:r>
            <a:r>
              <a:rPr kumimoji="1" lang="en-US" altLang="zh-CN"/>
              <a:t>Web</a:t>
            </a:r>
            <a:r>
              <a:rPr kumimoji="1" lang="zh-CN" altLang="en-US"/>
              <a:t>控件：使用数据源控件访问数据；使用数据</a:t>
            </a:r>
            <a:r>
              <a:rPr kumimoji="1" lang="en-US" altLang="zh-CN"/>
              <a:t>Web</a:t>
            </a:r>
            <a:r>
              <a:rPr kumimoji="1" lang="zh-CN" altLang="en-US"/>
              <a:t>控件显示数据源控件检索的数据。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1" lang="zh-CN" altLang="en-US"/>
              <a:t>数据</a:t>
            </a:r>
            <a:r>
              <a:rPr kumimoji="1" lang="en-US" altLang="zh-CN"/>
              <a:t>Web</a:t>
            </a:r>
            <a:r>
              <a:rPr kumimoji="1" lang="zh-CN" altLang="en-US"/>
              <a:t>控件本身没有检索数据的功能，它们只是从数据源控件取得数据，它们唯一的用途是显示数据。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1" lang="zh-CN" altLang="en-US"/>
              <a:t>因此，数据</a:t>
            </a:r>
            <a:r>
              <a:rPr kumimoji="1" lang="en-US" altLang="zh-CN"/>
              <a:t>Web</a:t>
            </a:r>
            <a:r>
              <a:rPr kumimoji="1" lang="zh-CN" altLang="en-US"/>
              <a:t>控件和数据源控件必须配合使用。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1" lang="zh-CN" altLang="en-US">
                <a:solidFill>
                  <a:srgbClr val="CC0066"/>
                </a:solidFill>
              </a:rPr>
              <a:t>详见：</a:t>
            </a:r>
            <a:endParaRPr kumimoji="1" lang="zh-CN" altLang="en-US"/>
          </a:p>
          <a:p>
            <a:pPr lvl="1">
              <a:lnSpc>
                <a:spcPct val="150000"/>
              </a:lnSpc>
            </a:pPr>
            <a:r>
              <a:rPr lang="en-US" altLang="zh-CN" sz="2000">
                <a:solidFill>
                  <a:srgbClr val="CC0066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《ASP.NET</a:t>
            </a:r>
            <a:r>
              <a:rPr lang="zh-CN" altLang="en-US" sz="2000">
                <a:solidFill>
                  <a:srgbClr val="CC0066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案例教程</a:t>
            </a:r>
            <a:r>
              <a:rPr lang="en-US" altLang="zh-CN" sz="2000">
                <a:solidFill>
                  <a:srgbClr val="CC0066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》 P296 ~332</a:t>
            </a:r>
            <a:endParaRPr lang="en-US" altLang="zh-CN" sz="2000">
              <a:solidFill>
                <a:srgbClr val="CC0066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>
                <a:solidFill>
                  <a:srgbClr val="CC0066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《ASP.NET</a:t>
            </a:r>
            <a:r>
              <a:rPr lang="zh-CN" altLang="en-US" sz="2000">
                <a:solidFill>
                  <a:srgbClr val="CC0066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</a:t>
            </a:r>
            <a:r>
              <a:rPr lang="en-US" altLang="zh-CN" sz="2000">
                <a:solidFill>
                  <a:srgbClr val="CC0066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3.5  </a:t>
            </a:r>
            <a:r>
              <a:rPr lang="zh-CN" altLang="en-US" sz="2000">
                <a:solidFill>
                  <a:srgbClr val="CC0066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入门经典</a:t>
            </a:r>
            <a:r>
              <a:rPr lang="en-US" altLang="zh-CN" sz="2000">
                <a:solidFill>
                  <a:srgbClr val="CC0066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》15</a:t>
            </a:r>
            <a:r>
              <a:rPr lang="zh-CN" altLang="en-US" sz="2000">
                <a:solidFill>
                  <a:srgbClr val="CC0066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、</a:t>
            </a:r>
            <a:r>
              <a:rPr lang="en-US" altLang="zh-CN" sz="2000">
                <a:solidFill>
                  <a:srgbClr val="CC0066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16</a:t>
            </a:r>
            <a:r>
              <a:rPr lang="zh-CN" altLang="en-US" sz="2000">
                <a:solidFill>
                  <a:srgbClr val="CC0066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、</a:t>
            </a:r>
            <a:r>
              <a:rPr lang="en-US" altLang="zh-CN" sz="2000">
                <a:solidFill>
                  <a:srgbClr val="CC0066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18</a:t>
            </a:r>
            <a:r>
              <a:rPr lang="zh-CN" altLang="en-US" sz="2000">
                <a:solidFill>
                  <a:srgbClr val="CC0066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、</a:t>
            </a:r>
            <a:r>
              <a:rPr lang="en-US" altLang="zh-CN" sz="2000">
                <a:solidFill>
                  <a:srgbClr val="CC0066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19</a:t>
            </a:r>
            <a:r>
              <a:rPr lang="zh-CN" altLang="en-US" sz="2000">
                <a:solidFill>
                  <a:srgbClr val="CC0066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章</a:t>
            </a:r>
            <a:endParaRPr kumimoji="1" lang="zh-CN" altLang="en-US" sz="2000">
              <a:solidFill>
                <a:srgbClr val="CC0066"/>
              </a:solidFill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308735"/>
            <a:ext cx="8540750" cy="4928870"/>
          </a:xfrm>
        </p:spPr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ea1JpnChsDbPeriod"/>
            </a:pPr>
            <a:r>
              <a:rPr lang="en-US" altLang="zh-CN" dirty="0" err="1"/>
              <a:t>GridView</a:t>
            </a:r>
            <a:r>
              <a:rPr lang="zh-CN" altLang="en-US" dirty="0"/>
              <a:t>控件</a:t>
            </a:r>
          </a:p>
          <a:p>
            <a:pPr marL="1066800" lvl="1" indent="-609600" eaLnBrk="1" hangingPunct="1">
              <a:lnSpc>
                <a:spcPct val="115000"/>
              </a:lnSpc>
            </a:pPr>
            <a:r>
              <a:rPr lang="en-US" altLang="zh-CN" dirty="0" err="1"/>
              <a:t>GridView</a:t>
            </a:r>
            <a:r>
              <a:rPr lang="zh-CN" altLang="en-US" dirty="0"/>
              <a:t>是一个显示表格式数据的控件，该控件是</a:t>
            </a:r>
            <a:r>
              <a:rPr lang="en-US" altLang="zh-CN" dirty="0"/>
              <a:t>ASP.NET</a:t>
            </a:r>
            <a:r>
              <a:rPr lang="zh-CN" altLang="en-US" dirty="0"/>
              <a:t>服务器控件中功能最强大、最实用的一个控件。</a:t>
            </a:r>
          </a:p>
          <a:p>
            <a:pPr marL="1066800" lvl="1" indent="-609600" eaLnBrk="1" hangingPunct="1">
              <a:lnSpc>
                <a:spcPct val="115000"/>
              </a:lnSpc>
            </a:pPr>
            <a:r>
              <a:rPr lang="en-US" altLang="zh-CN" dirty="0" err="1"/>
              <a:t>GridView</a:t>
            </a:r>
            <a:r>
              <a:rPr lang="zh-CN" altLang="en-US" dirty="0"/>
              <a:t>显示一个二维表格式数据，每列表示一个字段，每行表示一条记录。</a:t>
            </a:r>
          </a:p>
          <a:p>
            <a:pPr marL="1066800" lvl="1" indent="-609600" eaLnBrk="1" hangingPunct="1">
              <a:lnSpc>
                <a:spcPct val="115000"/>
              </a:lnSpc>
            </a:pPr>
            <a:r>
              <a:rPr lang="zh-CN" altLang="en-US" dirty="0"/>
              <a:t>该控件无须编写任何代码即可实现选择、排序、分页、编辑和删除功能。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4800" y="908050"/>
            <a:ext cx="8540750" cy="576263"/>
          </a:xfrm>
        </p:spPr>
        <p:txBody>
          <a:bodyPr/>
          <a:lstStyle/>
          <a:p>
            <a:pPr marL="1066800" lvl="1" indent="-609600" eaLnBrk="1" hangingPunct="1">
              <a:lnSpc>
                <a:spcPct val="115000"/>
              </a:lnSpc>
            </a:pPr>
            <a:r>
              <a:rPr lang="en-US" altLang="zh-CN"/>
              <a:t>GridView</a:t>
            </a:r>
            <a:r>
              <a:rPr lang="zh-CN" altLang="en-US"/>
              <a:t>控件的常用属性</a:t>
            </a:r>
          </a:p>
        </p:txBody>
      </p:sp>
      <p:graphicFrame>
        <p:nvGraphicFramePr>
          <p:cNvPr id="73762" name="Group 34"/>
          <p:cNvGraphicFramePr>
            <a:graphicFrameLocks noGrp="1"/>
          </p:cNvGraphicFramePr>
          <p:nvPr>
            <p:ph sz="half" idx="2"/>
          </p:nvPr>
        </p:nvGraphicFramePr>
        <p:xfrm>
          <a:off x="250825" y="1700213"/>
          <a:ext cx="8540750" cy="3474720"/>
        </p:xfrm>
        <a:graphic>
          <a:graphicData uri="http://schemas.openxmlformats.org/drawingml/2006/table">
            <a:tbl>
              <a:tblPr/>
              <a:tblGrid>
                <a:gridCol w="2517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6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名  称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说    明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6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AllowPaging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指示是否启用分页功能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6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AllowSorting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指示是否启用排序功能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AutoGenerateColumns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指示是否为数据源中的每个字段自动创建绑定字段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AutoGenerateDeleteButton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指示每个数据行是否添加“删除”按钮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AutoGenerateEditButton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指示每个数据行是否添加“编辑”按钮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AutoGenerateSelectButton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指示每个数据行是否添加“选择”按钮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66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EditIndex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获取或设置要编辑行的索引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4800" y="908050"/>
            <a:ext cx="8540750" cy="576263"/>
          </a:xfrm>
        </p:spPr>
        <p:txBody>
          <a:bodyPr/>
          <a:lstStyle/>
          <a:p>
            <a:pPr marL="1066800" lvl="1" indent="-609600" eaLnBrk="1" hangingPunct="1">
              <a:lnSpc>
                <a:spcPct val="115000"/>
              </a:lnSpc>
            </a:pPr>
            <a:r>
              <a:rPr lang="en-US" altLang="zh-CN"/>
              <a:t>GridView</a:t>
            </a:r>
            <a:r>
              <a:rPr lang="zh-CN" altLang="en-US"/>
              <a:t>控件的常用属性（续）</a:t>
            </a:r>
          </a:p>
        </p:txBody>
      </p:sp>
      <p:graphicFrame>
        <p:nvGraphicFramePr>
          <p:cNvPr id="76865" name="Group 65"/>
          <p:cNvGraphicFramePr>
            <a:graphicFrameLocks noGrp="1"/>
          </p:cNvGraphicFramePr>
          <p:nvPr>
            <p:ph sz="half" idx="2"/>
          </p:nvPr>
        </p:nvGraphicFramePr>
        <p:xfrm>
          <a:off x="179388" y="1557338"/>
          <a:ext cx="8540750" cy="4389120"/>
        </p:xfrm>
        <a:graphic>
          <a:graphicData uri="http://schemas.openxmlformats.org/drawingml/2006/table">
            <a:tbl>
              <a:tblPr/>
              <a:tblGrid>
                <a:gridCol w="252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DataKeyNames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获取或设置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GridView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控件中的主键字段的名称。多个主键字段间，以逗号隔开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DataSource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获取或设置对象，数据绑定控件从该对象中检索其数据项列表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DataMember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当数据源有多个数据项列表时，获取或设置数据绑定控件绑定到的数据列表的名称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DataSourceID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获取或设置控件的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，数据绑定控件从该控件中检索其数据项列表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PageCount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获取在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GridView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控件中显示数据源记录所需的页数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PageIndex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获取或设置当前显示页的索引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PageSize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获取或设置每页显示的记录数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SortDirection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获取正在排序列的排序方向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SortExpression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获取与正在排序的列关联的排序表达式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052513"/>
            <a:ext cx="8540750" cy="5184775"/>
          </a:xfrm>
        </p:spPr>
        <p:txBody>
          <a:bodyPr/>
          <a:lstStyle/>
          <a:p>
            <a:pPr marL="1066800" lvl="1" indent="-609600" eaLnBrk="1" hangingPunct="1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r>
              <a:rPr lang="zh-CN" altLang="en-US"/>
              <a:t>使用</a:t>
            </a:r>
            <a:r>
              <a:rPr lang="en-US" altLang="zh-CN"/>
              <a:t>GridView</a:t>
            </a:r>
            <a:r>
              <a:rPr lang="zh-CN" altLang="en-US"/>
              <a:t>控件显示数据</a:t>
            </a:r>
          </a:p>
          <a:p>
            <a:pPr marL="1371600" lvl="2" indent="-457200" eaLnBrk="1" hangingPunct="1">
              <a:lnSpc>
                <a:spcPct val="120000"/>
              </a:lnSpc>
            </a:pPr>
            <a:r>
              <a:rPr lang="zh-CN" altLang="en-US" b="1"/>
              <a:t>要使用</a:t>
            </a:r>
            <a:r>
              <a:rPr lang="en-US" altLang="zh-CN" b="1"/>
              <a:t>GridView</a:t>
            </a:r>
            <a:r>
              <a:rPr lang="zh-CN" altLang="en-US" b="1"/>
              <a:t>控件显示数据，必须为其配置数据源；</a:t>
            </a:r>
          </a:p>
          <a:p>
            <a:pPr marL="1371600" lvl="2" indent="-457200" eaLnBrk="1" hangingPunct="1">
              <a:lnSpc>
                <a:spcPct val="120000"/>
              </a:lnSpc>
            </a:pPr>
            <a:r>
              <a:rPr lang="zh-CN" altLang="en-US" b="1"/>
              <a:t>为</a:t>
            </a:r>
            <a:r>
              <a:rPr lang="en-US" altLang="zh-CN" b="1"/>
              <a:t>GridView</a:t>
            </a:r>
            <a:r>
              <a:rPr lang="zh-CN" altLang="en-US" b="1"/>
              <a:t>控件配置数据源步骤如下：</a:t>
            </a:r>
          </a:p>
          <a:p>
            <a:pPr marL="1828800" lvl="3" indent="-457200" eaLnBrk="1" hangingPunct="1">
              <a:lnSpc>
                <a:spcPct val="120000"/>
              </a:lnSpc>
              <a:buFont typeface="Wingdings" panose="05000000000000000000" pitchFamily="2" charset="2"/>
              <a:buAutoNum type="circleNumDbPlain"/>
            </a:pPr>
            <a:r>
              <a:rPr lang="zh-CN" altLang="en-US" b="1"/>
              <a:t>在网页中添加数据源控件，配置数据源；</a:t>
            </a:r>
          </a:p>
          <a:p>
            <a:pPr marL="1828800" lvl="3" indent="-457200" eaLnBrk="1" hangingPunct="1">
              <a:lnSpc>
                <a:spcPct val="120000"/>
              </a:lnSpc>
              <a:buFont typeface="Wingdings" panose="05000000000000000000" pitchFamily="2" charset="2"/>
              <a:buAutoNum type="circleNumDbPlain"/>
            </a:pPr>
            <a:r>
              <a:rPr lang="zh-CN" altLang="en-US" b="1"/>
              <a:t>添加</a:t>
            </a:r>
            <a:r>
              <a:rPr lang="en-US" altLang="zh-CN" b="1"/>
              <a:t>GridView</a:t>
            </a:r>
            <a:r>
              <a:rPr lang="zh-CN" altLang="en-US" b="1"/>
              <a:t>控件；</a:t>
            </a:r>
          </a:p>
          <a:p>
            <a:pPr marL="1828800" lvl="3" indent="-457200" eaLnBrk="1" hangingPunct="1">
              <a:lnSpc>
                <a:spcPct val="120000"/>
              </a:lnSpc>
              <a:buFont typeface="Wingdings" panose="05000000000000000000" pitchFamily="2" charset="2"/>
              <a:buAutoNum type="circleNumDbPlain"/>
            </a:pPr>
            <a:r>
              <a:rPr lang="zh-CN" altLang="en-US" b="1"/>
              <a:t>从智能标签中选择数据源。</a:t>
            </a:r>
          </a:p>
          <a:p>
            <a:pPr marL="1371600" lvl="2" indent="-457200" eaLnBrk="1" hangingPunct="1">
              <a:lnSpc>
                <a:spcPct val="120000"/>
              </a:lnSpc>
            </a:pPr>
            <a:r>
              <a:rPr lang="zh-CN" altLang="en-US" b="1"/>
              <a:t>补充知识：在数据表中设置自动递增的主键列</a:t>
            </a:r>
            <a:endParaRPr lang="en-US" altLang="zh-CN" b="1"/>
          </a:p>
          <a:p>
            <a:pPr marL="1371600" lvl="2" indent="-457200" eaLnBrk="1" hangingPunct="1">
              <a:lnSpc>
                <a:spcPct val="120000"/>
              </a:lnSpc>
            </a:pPr>
            <a:r>
              <a:rPr lang="zh-CN" altLang="en-US" b="1">
                <a:solidFill>
                  <a:schemeClr val="tx2"/>
                </a:solidFill>
              </a:rPr>
              <a:t>示例 </a:t>
            </a:r>
            <a:r>
              <a:rPr lang="zh-CN" altLang="en-US" b="1"/>
              <a:t>：    </a:t>
            </a:r>
            <a:endParaRPr lang="en-US" altLang="zh-CN" b="1"/>
          </a:p>
          <a:p>
            <a:pPr marL="1828800" lvl="3" indent="-457200" eaLnBrk="1" hangingPunct="1">
              <a:lnSpc>
                <a:spcPct val="120000"/>
              </a:lnSpc>
            </a:pPr>
            <a:r>
              <a:rPr lang="en-US" altLang="zh-CN"/>
              <a:t>C:\......\Web</a:t>
            </a:r>
            <a:r>
              <a:rPr lang="zh-CN" altLang="en-US"/>
              <a:t>编程技术</a:t>
            </a:r>
            <a:r>
              <a:rPr lang="en-US" altLang="zh-CN"/>
              <a:t>\ch6\AccessingData\Default.aspx</a:t>
            </a:r>
            <a:endParaRPr lang="zh-CN" altLang="en-US" b="1"/>
          </a:p>
          <a:p>
            <a:pPr marL="1371600" lvl="2" indent="-457200" eaLnBrk="1" hangingPunct="1">
              <a:lnSpc>
                <a:spcPct val="120000"/>
              </a:lnSpc>
            </a:pPr>
            <a:r>
              <a:rPr lang="zh-CN" altLang="en-US" b="1"/>
              <a:t>测试示例网页</a:t>
            </a:r>
          </a:p>
          <a:p>
            <a:pPr marL="1371600" lvl="2" indent="-457200" eaLnBrk="1" hangingPunct="1">
              <a:lnSpc>
                <a:spcPct val="120000"/>
              </a:lnSpc>
            </a:pPr>
            <a:r>
              <a:rPr lang="zh-CN" altLang="en-US" b="1"/>
              <a:t>查看</a:t>
            </a:r>
            <a:r>
              <a:rPr lang="en-US" altLang="zh-CN" b="1"/>
              <a:t>GridView</a:t>
            </a:r>
            <a:r>
              <a:rPr lang="zh-CN" altLang="en-US" b="1"/>
              <a:t>的声明标记</a:t>
            </a:r>
          </a:p>
        </p:txBody>
      </p:sp>
      <p:sp>
        <p:nvSpPr>
          <p:cNvPr id="3" name="线形标注 2(带强调线) 2"/>
          <p:cNvSpPr/>
          <p:nvPr/>
        </p:nvSpPr>
        <p:spPr>
          <a:xfrm>
            <a:off x="6516688" y="2708275"/>
            <a:ext cx="2159000" cy="64928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9574"/>
              <a:gd name="adj6" fmla="val -45426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详见</a:t>
            </a:r>
            <a:r>
              <a: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《ASP.NET 3.5</a:t>
            </a:r>
            <a:r>
              <a:rPr lang="zh-CN" altLang="en-US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入门经典</a:t>
            </a:r>
            <a:r>
              <a: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》P207</a:t>
            </a:r>
            <a:endParaRPr lang="en-US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908050"/>
            <a:ext cx="8540750" cy="5473700"/>
          </a:xfrm>
        </p:spPr>
        <p:txBody>
          <a:bodyPr/>
          <a:lstStyle/>
          <a:p>
            <a:pPr marL="971550" lvl="1" indent="-457200" eaLnBrk="1" hangingPunct="1">
              <a:lnSpc>
                <a:spcPct val="115000"/>
              </a:lnSpc>
              <a:defRPr/>
            </a:pPr>
            <a:r>
              <a:rPr lang="en-US" altLang="zh-CN" dirty="0" err="1">
                <a:sym typeface="+mn-ea"/>
              </a:rPr>
              <a:t>GridView</a:t>
            </a:r>
            <a:r>
              <a:rPr lang="zh-CN" altLang="en-US" dirty="0">
                <a:sym typeface="+mn-ea"/>
              </a:rPr>
              <a:t>控件的</a:t>
            </a:r>
            <a:r>
              <a:rPr lang="zh-CN" altLang="en-US" dirty="0"/>
              <a:t>三个属性：</a:t>
            </a:r>
            <a:endParaRPr lang="en-US" dirty="0"/>
          </a:p>
          <a:p>
            <a:pPr marL="1371600" lvl="2" indent="-457200" eaLnBrk="1" hangingPunct="1">
              <a:lnSpc>
                <a:spcPct val="115000"/>
              </a:lnSpc>
              <a:defRPr/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DataSourceID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指定其绑定的数据源的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ID </a:t>
            </a:r>
            <a:r>
              <a:rPr lang="zh-CN" altLang="en-US" dirty="0"/>
              <a:t>（</a:t>
            </a:r>
            <a:r>
              <a:rPr lang="en-US" dirty="0"/>
              <a:t>“SqlDataSource1”</a:t>
            </a:r>
            <a:r>
              <a:rPr lang="zh-CN" altLang="en-US" dirty="0"/>
              <a:t>）；</a:t>
            </a:r>
            <a:endParaRPr lang="en-US" dirty="0"/>
          </a:p>
          <a:p>
            <a:pPr marL="1371600" lvl="2" indent="-457200" eaLnBrk="1" hangingPunct="1">
              <a:lnSpc>
                <a:spcPct val="115000"/>
              </a:lnSpc>
              <a:defRPr/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AutoGenerateColumns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指定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</a:rPr>
              <a:t>GridView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的字段是基于数据源的列还是基于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&lt;Columns&gt;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标签中显式定义的字段。为</a:t>
            </a:r>
            <a:r>
              <a:rPr lang="en-US" dirty="0"/>
              <a:t>“False”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时，将显示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&lt;Columns&gt;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标签指定的字段；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1371600" lvl="2" indent="-457200" eaLnBrk="1" hangingPunct="1">
              <a:lnSpc>
                <a:spcPct val="115000"/>
              </a:lnSpc>
              <a:defRPr/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DataKeyNames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指定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</a:rPr>
              <a:t>GridView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控件的“主键列”，默认情况下为数据源的主键列</a:t>
            </a:r>
            <a:r>
              <a:rPr lang="zh-CN" altLang="en-US" dirty="0"/>
              <a:t>（</a:t>
            </a:r>
            <a:r>
              <a:rPr lang="en-US" dirty="0"/>
              <a:t>“</a:t>
            </a:r>
            <a:r>
              <a:rPr lang="en-US" dirty="0" err="1"/>
              <a:t>BookID</a:t>
            </a:r>
            <a:r>
              <a:rPr lang="en-US" dirty="0"/>
              <a:t>”</a:t>
            </a:r>
            <a:r>
              <a:rPr lang="zh-CN" altLang="en-US" dirty="0"/>
              <a:t>）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。可指定多个。</a:t>
            </a:r>
            <a:endParaRPr lang="en-US" altLang="zh-CN" dirty="0">
              <a:solidFill>
                <a:schemeClr val="tx2">
                  <a:lumMod val="75000"/>
                </a:schemeClr>
              </a:solidFill>
            </a:endParaRPr>
          </a:p>
          <a:p>
            <a:pPr marL="971550" lvl="1" indent="-457200" eaLnBrk="1" hangingPunct="1">
              <a:lnSpc>
                <a:spcPct val="115000"/>
              </a:lnSpc>
              <a:defRPr/>
            </a:pPr>
            <a:r>
              <a:rPr lang="en-US" dirty="0"/>
              <a:t>&lt;Columns&gt;</a:t>
            </a:r>
            <a:r>
              <a:rPr lang="zh-CN" altLang="en-US" dirty="0"/>
              <a:t>元素：</a:t>
            </a:r>
            <a:endParaRPr lang="en-US" altLang="zh-CN" dirty="0"/>
          </a:p>
          <a:p>
            <a:pPr marL="1371600" lvl="2" indent="-457200" eaLnBrk="1" hangingPunct="1">
              <a:lnSpc>
                <a:spcPct val="115000"/>
              </a:lnSpc>
              <a:defRPr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</a:rPr>
              <a:t>定义了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</a:rPr>
              <a:t>GridView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的字段</a:t>
            </a:r>
            <a:endParaRPr lang="en-US" altLang="zh-CN" dirty="0">
              <a:solidFill>
                <a:schemeClr val="tx2">
                  <a:lumMod val="75000"/>
                </a:schemeClr>
              </a:solidFill>
            </a:endParaRPr>
          </a:p>
          <a:p>
            <a:pPr marL="1371600" lvl="2" indent="-457200" eaLnBrk="1" hangingPunct="1">
              <a:lnSpc>
                <a:spcPct val="115000"/>
              </a:lnSpc>
              <a:defRPr/>
            </a:pP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每个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asp:BoundField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标记代表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</a:rPr>
              <a:t>GridView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显示的一个字段</a:t>
            </a:r>
            <a:endParaRPr lang="en-US" altLang="zh-CN" dirty="0">
              <a:solidFill>
                <a:schemeClr val="tx2">
                  <a:lumMod val="75000"/>
                </a:schemeClr>
              </a:solidFill>
            </a:endParaRPr>
          </a:p>
          <a:p>
            <a:pPr marL="1371600" lvl="2" indent="-457200" eaLnBrk="1" hangingPunct="1">
              <a:lnSpc>
                <a:spcPct val="115000"/>
              </a:lnSpc>
              <a:defRPr/>
            </a:pP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除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asp:BoundField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外，还有其它类型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971550" lvl="1" indent="-457200" eaLnBrk="1" hangingPunct="1">
              <a:lnSpc>
                <a:spcPct val="115000"/>
              </a:lnSpc>
              <a:defRPr/>
            </a:pPr>
            <a:r>
              <a:rPr lang="en-US" dirty="0"/>
              <a:t>&lt;</a:t>
            </a:r>
            <a:r>
              <a:rPr lang="en-US" dirty="0" err="1"/>
              <a:t>asp:BoundField</a:t>
            </a:r>
            <a:r>
              <a:rPr lang="en-US" dirty="0"/>
              <a:t>&gt;</a:t>
            </a:r>
            <a:r>
              <a:rPr lang="zh-CN" altLang="en-US" dirty="0"/>
              <a:t>：</a:t>
            </a:r>
            <a:endParaRPr lang="en-US" altLang="zh-CN" dirty="0"/>
          </a:p>
          <a:p>
            <a:pPr marL="1371600" lvl="2" indent="-457200" eaLnBrk="1" hangingPunct="1">
              <a:lnSpc>
                <a:spcPct val="115000"/>
              </a:lnSpc>
              <a:defRPr/>
            </a:pP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</a:rPr>
              <a:t>GridView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默认的列（字段）显示类型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908050"/>
            <a:ext cx="8540750" cy="5329238"/>
          </a:xfrm>
        </p:spPr>
        <p:txBody>
          <a:bodyPr/>
          <a:lstStyle/>
          <a:p>
            <a:pPr marL="1066800" lvl="1" indent="-609600" eaLnBrk="1" hangingPunct="1">
              <a:lnSpc>
                <a:spcPct val="120000"/>
              </a:lnSpc>
              <a:buFont typeface="Wingdings" panose="05000000000000000000" pitchFamily="2" charset="2"/>
              <a:buAutoNum type="arabicPeriod" startAt="2"/>
              <a:defRPr/>
            </a:pPr>
            <a:r>
              <a:rPr lang="zh-CN" altLang="en-US" dirty="0"/>
              <a:t>定制</a:t>
            </a:r>
            <a:r>
              <a:rPr lang="en-US" altLang="zh-CN" dirty="0" err="1"/>
              <a:t>GridView</a:t>
            </a:r>
            <a:r>
              <a:rPr lang="zh-CN" altLang="en-US" dirty="0"/>
              <a:t>控件的外观</a:t>
            </a:r>
          </a:p>
          <a:p>
            <a:pPr marL="1371600" lvl="2" indent="-457200" eaLnBrk="1" hangingPunct="1">
              <a:lnSpc>
                <a:spcPct val="120000"/>
              </a:lnSpc>
              <a:defRPr/>
            </a:pPr>
            <a:r>
              <a:rPr lang="zh-CN" altLang="en-US" b="1" dirty="0"/>
              <a:t>尝试各种外观属性的设置</a:t>
            </a:r>
            <a:endParaRPr lang="en-US" altLang="zh-CN" b="1" dirty="0"/>
          </a:p>
          <a:p>
            <a:pPr marL="1828800" lvl="3" indent="-457200" eaLnBrk="1" hangingPunct="1">
              <a:lnSpc>
                <a:spcPct val="120000"/>
              </a:lnSpc>
              <a:defRPr/>
            </a:pPr>
            <a:r>
              <a:rPr lang="zh-CN" altLang="en-US" dirty="0">
                <a:solidFill>
                  <a:srgbClr val="7030A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不提倡直接在页面控件标记中设置外观属性；</a:t>
            </a:r>
            <a:endParaRPr lang="en-US" altLang="zh-CN" dirty="0">
              <a:solidFill>
                <a:srgbClr val="7030A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1828800" lvl="3" indent="-457200" eaLnBrk="1" hangingPunct="1">
              <a:lnSpc>
                <a:spcPct val="120000"/>
              </a:lnSpc>
              <a:defRPr/>
            </a:pP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建议在外观文件（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.skin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）中设置外观属性。（</a:t>
            </a:r>
            <a:r>
              <a:rPr lang="zh-CN" altLang="en-US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后述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）</a:t>
            </a:r>
            <a:endParaRPr lang="en-US" altLang="zh-CN" dirty="0">
              <a:solidFill>
                <a:schemeClr val="accent4">
                  <a:lumMod val="7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1371600" lvl="2" indent="-457200" eaLnBrk="1" hangingPunct="1">
              <a:lnSpc>
                <a:spcPct val="120000"/>
              </a:lnSpc>
              <a:defRPr/>
            </a:pPr>
            <a:r>
              <a:rPr lang="zh-CN" altLang="en-US" b="1" dirty="0"/>
              <a:t>显示选定的字段</a:t>
            </a:r>
            <a:endParaRPr lang="en-US" altLang="zh-CN" b="1" dirty="0"/>
          </a:p>
          <a:p>
            <a:pPr marL="1371600" lvl="2" indent="-457200" eaLnBrk="1" hangingPunct="1">
              <a:lnSpc>
                <a:spcPct val="120000"/>
              </a:lnSpc>
              <a:defRPr/>
            </a:pPr>
            <a:r>
              <a:rPr lang="zh-CN" altLang="en-US" b="1" dirty="0"/>
              <a:t>对字段排序</a:t>
            </a:r>
            <a:endParaRPr lang="en-US" altLang="zh-CN" b="1" dirty="0"/>
          </a:p>
          <a:p>
            <a:pPr marL="1371600" lvl="2" indent="-457200" eaLnBrk="1" hangingPunct="1">
              <a:lnSpc>
                <a:spcPct val="120000"/>
              </a:lnSpc>
              <a:defRPr/>
            </a:pPr>
            <a:r>
              <a:rPr lang="zh-CN" altLang="en-US" b="1" dirty="0"/>
              <a:t>为字段定制格式（</a:t>
            </a:r>
            <a:r>
              <a:rPr lang="zh-CN" altLang="en-US" dirty="0">
                <a:solidFill>
                  <a:srgbClr val="CC006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详见</a:t>
            </a:r>
            <a:r>
              <a:rPr lang="en-US" altLang="zh-CN" dirty="0">
                <a:solidFill>
                  <a:srgbClr val="CC006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《ASP.NET</a:t>
            </a:r>
            <a:r>
              <a:rPr lang="zh-CN" altLang="en-US" dirty="0">
                <a:solidFill>
                  <a:srgbClr val="CC006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dirty="0">
                <a:solidFill>
                  <a:srgbClr val="CC006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3.5  </a:t>
            </a:r>
            <a:r>
              <a:rPr lang="zh-CN" altLang="en-US" dirty="0">
                <a:solidFill>
                  <a:srgbClr val="CC006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入门经典</a:t>
            </a:r>
            <a:r>
              <a:rPr lang="en-US" altLang="zh-CN" dirty="0">
                <a:solidFill>
                  <a:srgbClr val="CC006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》P236~238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）</a:t>
            </a:r>
            <a:endParaRPr lang="en-US" altLang="zh-CN" b="1" dirty="0"/>
          </a:p>
          <a:p>
            <a:pPr marL="1371600" lvl="2" indent="-457200" eaLnBrk="1" hangingPunct="1">
              <a:lnSpc>
                <a:spcPct val="120000"/>
              </a:lnSpc>
              <a:defRPr/>
            </a:pPr>
            <a:r>
              <a:rPr lang="zh-CN" altLang="en-US" b="1" dirty="0"/>
              <a:t>使用“自动套用格式”</a:t>
            </a:r>
            <a:endParaRPr lang="en-US" altLang="zh-CN" b="1" dirty="0"/>
          </a:p>
          <a:p>
            <a:pPr marL="1828800" lvl="3" indent="-457200" eaLnBrk="1" hangingPunct="1">
              <a:lnSpc>
                <a:spcPct val="120000"/>
              </a:lnSpc>
              <a:defRPr/>
            </a:pP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可在外观文件（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.skin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）中设置</a:t>
            </a:r>
            <a:endParaRPr lang="en-US" altLang="zh-CN" dirty="0">
              <a:solidFill>
                <a:schemeClr val="accent4">
                  <a:lumMod val="7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1828800" lvl="3" indent="-457200" eaLnBrk="1" hangingPunct="1">
              <a:lnSpc>
                <a:spcPct val="120000"/>
              </a:lnSpc>
              <a:defRPr/>
            </a:pPr>
            <a:endParaRPr lang="en-US" altLang="zh-CN" b="1" dirty="0">
              <a:solidFill>
                <a:schemeClr val="accent4">
                  <a:lumMod val="7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1371600" lvl="2" indent="-457200" eaLnBrk="1" hangingPunct="1"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注意对比</a:t>
            </a:r>
            <a:r>
              <a:rPr lang="zh-CN" altLang="en-US" b="1" dirty="0">
                <a:latin typeface="幼圆" panose="02010509060101010101" pitchFamily="49" charset="-122"/>
                <a:ea typeface="幼圆" panose="02010509060101010101" pitchFamily="49" charset="-122"/>
              </a:rPr>
              <a:t>：排序及定制格式前后源视图中</a:t>
            </a:r>
            <a:r>
              <a:rPr lang="en-US" altLang="zh-CN" b="1" dirty="0" err="1">
                <a:latin typeface="幼圆" panose="02010509060101010101" pitchFamily="49" charset="-122"/>
                <a:ea typeface="幼圆" panose="02010509060101010101" pitchFamily="49" charset="-122"/>
              </a:rPr>
              <a:t>GridView</a:t>
            </a:r>
            <a:r>
              <a:rPr lang="zh-CN" altLang="en-US" b="1" dirty="0">
                <a:latin typeface="幼圆" panose="02010509060101010101" pitchFamily="49" charset="-122"/>
                <a:ea typeface="幼圆" panose="02010509060101010101" pitchFamily="49" charset="-122"/>
              </a:rPr>
              <a:t>控件的声明代码的不同</a:t>
            </a:r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1371600" lvl="2" indent="-457200" eaLnBrk="1" hangingPunct="1">
              <a:lnSpc>
                <a:spcPct val="120000"/>
              </a:lnSpc>
              <a:defRPr/>
            </a:pPr>
            <a:endParaRPr lang="zh-CN" altLang="en-US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620713"/>
            <a:ext cx="8540750" cy="5976937"/>
          </a:xfrm>
        </p:spPr>
        <p:txBody>
          <a:bodyPr/>
          <a:lstStyle/>
          <a:p>
            <a:pPr marL="1066800" lvl="1" indent="-609600" eaLnBrk="1" hangingPunct="1">
              <a:buFont typeface="Wingdings" panose="05000000000000000000" pitchFamily="2" charset="2"/>
              <a:buAutoNum type="arabicPeriod" startAt="3"/>
              <a:defRPr/>
            </a:pPr>
            <a:r>
              <a:rPr lang="zh-CN" altLang="en-US" dirty="0"/>
              <a:t>使用</a:t>
            </a:r>
            <a:r>
              <a:rPr lang="en-US" altLang="zh-CN" dirty="0" err="1"/>
              <a:t>GridView</a:t>
            </a:r>
            <a:r>
              <a:rPr lang="zh-CN" altLang="en-US" dirty="0"/>
              <a:t>控件编辑、删除数据</a:t>
            </a:r>
            <a:endParaRPr lang="en-US" altLang="zh-CN" dirty="0"/>
          </a:p>
          <a:p>
            <a:pPr marL="1066800" lvl="1" indent="-609600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chemeClr val="accent5">
                    <a:lumMod val="25000"/>
                  </a:schemeClr>
                </a:solidFill>
              </a:rPr>
              <a:t>基本步骤</a:t>
            </a:r>
            <a:r>
              <a:rPr lang="zh-CN" altLang="en-US" dirty="0"/>
              <a:t>：</a:t>
            </a:r>
          </a:p>
          <a:p>
            <a:pPr marL="1371600" lvl="2" indent="-457200" eaLnBrk="1" hangingPunct="1">
              <a:lnSpc>
                <a:spcPct val="115000"/>
              </a:lnSpc>
              <a:buFont typeface="+mj-lt"/>
              <a:buAutoNum type="arabicParenR"/>
              <a:defRPr/>
            </a:pPr>
            <a:r>
              <a:rPr lang="zh-CN" altLang="en-US" sz="2000" b="1" dirty="0"/>
              <a:t>配置</a:t>
            </a:r>
            <a:r>
              <a:rPr lang="en-US" altLang="zh-CN" sz="2000" b="1" dirty="0" err="1"/>
              <a:t>SqlDataSource</a:t>
            </a:r>
            <a:r>
              <a:rPr lang="zh-CN" altLang="en-US" sz="2000" b="1" dirty="0"/>
              <a:t>控件使之支持更新、删除和插入数据</a:t>
            </a:r>
            <a:endParaRPr lang="en-US" altLang="zh-CN" sz="2000" b="1" dirty="0"/>
          </a:p>
          <a:p>
            <a:pPr marL="1828800" lvl="3" indent="-457200" eaLnBrk="1" hangingPunct="1">
              <a:lnSpc>
                <a:spcPct val="115000"/>
              </a:lnSpc>
              <a:defRPr/>
            </a:pPr>
            <a:r>
              <a:rPr lang="zh-CN" altLang="en-US" sz="2000" b="1" u="sng" dirty="0">
                <a:solidFill>
                  <a:srgbClr val="993300"/>
                </a:solidFill>
              </a:rPr>
              <a:t>提示</a:t>
            </a:r>
            <a:r>
              <a:rPr lang="zh-CN" altLang="en-US" sz="2000" b="1" dirty="0">
                <a:solidFill>
                  <a:srgbClr val="CC0066"/>
                </a:solidFill>
              </a:rPr>
              <a:t>：</a:t>
            </a:r>
            <a:endParaRPr lang="en-US" altLang="zh-CN" sz="2000" b="1" dirty="0">
              <a:solidFill>
                <a:srgbClr val="CC0066"/>
              </a:solidFill>
            </a:endParaRPr>
          </a:p>
          <a:p>
            <a:pPr marL="2286000" lvl="4" indent="-457200" eaLnBrk="1" hangingPunct="1">
              <a:lnSpc>
                <a:spcPct val="115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</a:rPr>
              <a:t>所关联的数据表必须设置主键列；</a:t>
            </a:r>
            <a:endParaRPr lang="en-US" altLang="zh-CN" sz="2000" dirty="0">
              <a:solidFill>
                <a:schemeClr val="accent6">
                  <a:lumMod val="50000"/>
                </a:schemeClr>
              </a:solidFill>
            </a:endParaRPr>
          </a:p>
          <a:p>
            <a:pPr marL="2286000" lvl="4" indent="-457200" eaLnBrk="1" hangingPunct="1">
              <a:lnSpc>
                <a:spcPct val="115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</a:rPr>
              <a:t>“配置</a:t>
            </a:r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</a:rPr>
              <a:t>Select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</a:rPr>
              <a:t>语句”时，选择的列必须包含主键列。</a:t>
            </a:r>
            <a:endParaRPr lang="en-US" altLang="zh-CN" sz="2000" dirty="0">
              <a:solidFill>
                <a:schemeClr val="accent6">
                  <a:lumMod val="50000"/>
                </a:schemeClr>
              </a:solidFill>
            </a:endParaRPr>
          </a:p>
          <a:p>
            <a:pPr marL="1828800" lvl="3" indent="-457200" eaLnBrk="1" hangingPunct="1">
              <a:lnSpc>
                <a:spcPct val="115000"/>
              </a:lnSpc>
              <a:defRPr/>
            </a:pPr>
            <a:r>
              <a:rPr lang="zh-CN" altLang="en-US" sz="2000" b="1" dirty="0">
                <a:solidFill>
                  <a:schemeClr val="tx2"/>
                </a:solidFill>
              </a:rPr>
              <a:t>示例：     </a:t>
            </a:r>
            <a:r>
              <a:rPr lang="en-US" altLang="zh-CN" sz="2000" dirty="0">
                <a:solidFill>
                  <a:schemeClr val="tx2"/>
                </a:solidFill>
              </a:rPr>
              <a:t>C:\......\Web</a:t>
            </a:r>
            <a:r>
              <a:rPr lang="zh-CN" altLang="en-US" sz="2000" dirty="0">
                <a:solidFill>
                  <a:schemeClr val="tx2"/>
                </a:solidFill>
              </a:rPr>
              <a:t>编程技术</a:t>
            </a:r>
            <a:r>
              <a:rPr lang="en-US" altLang="zh-CN" sz="2000" dirty="0">
                <a:solidFill>
                  <a:schemeClr val="tx2"/>
                </a:solidFill>
              </a:rPr>
              <a:t>\ch6\</a:t>
            </a:r>
            <a:r>
              <a:rPr lang="en-US" altLang="zh-CN" sz="2000" dirty="0" err="1">
                <a:solidFill>
                  <a:schemeClr val="tx2"/>
                </a:solidFill>
              </a:rPr>
              <a:t>AccessingData</a:t>
            </a:r>
            <a:r>
              <a:rPr lang="en-US" altLang="zh-CN" sz="2000" dirty="0">
                <a:solidFill>
                  <a:schemeClr val="tx2"/>
                </a:solidFill>
              </a:rPr>
              <a:t>\RichDataSource.aspx</a:t>
            </a:r>
            <a:endParaRPr lang="zh-CN" altLang="en-US" sz="2000" b="1" dirty="0">
              <a:solidFill>
                <a:schemeClr val="tx2"/>
              </a:solidFill>
            </a:endParaRPr>
          </a:p>
          <a:p>
            <a:pPr marL="1371600" lvl="2" indent="-457200" eaLnBrk="1" hangingPunct="1">
              <a:lnSpc>
                <a:spcPct val="115000"/>
              </a:lnSpc>
              <a:buFont typeface="+mj-lt"/>
              <a:buAutoNum type="arabicParenR"/>
              <a:defRPr/>
            </a:pPr>
            <a:r>
              <a:rPr lang="zh-CN" altLang="en-US" sz="2000" b="1" dirty="0"/>
              <a:t>设置</a:t>
            </a:r>
            <a:r>
              <a:rPr lang="en-US" altLang="zh-CN" sz="2000" b="1" dirty="0" err="1"/>
              <a:t>GridView</a:t>
            </a:r>
            <a:r>
              <a:rPr lang="zh-CN" altLang="en-US" sz="2000" b="1" dirty="0"/>
              <a:t>控件，使之支持编辑和删除功能</a:t>
            </a:r>
            <a:endParaRPr lang="en-US" altLang="zh-CN" sz="2000" b="1" dirty="0"/>
          </a:p>
          <a:p>
            <a:pPr marL="1828800" lvl="3" indent="-457200" eaLnBrk="1" hangingPunct="1">
              <a:lnSpc>
                <a:spcPct val="115000"/>
              </a:lnSpc>
              <a:defRPr/>
            </a:pPr>
            <a:r>
              <a:rPr lang="zh-CN" altLang="en-US" sz="2000" b="1" dirty="0">
                <a:solidFill>
                  <a:schemeClr val="tx2"/>
                </a:solidFill>
              </a:rPr>
              <a:t>示例：使用</a:t>
            </a:r>
            <a:r>
              <a:rPr lang="en-US" altLang="zh-CN" sz="2000" b="1" dirty="0" err="1">
                <a:solidFill>
                  <a:schemeClr val="tx2"/>
                </a:solidFill>
              </a:rPr>
              <a:t>GridView</a:t>
            </a:r>
            <a:r>
              <a:rPr lang="zh-CN" altLang="en-US" sz="2000" b="1" dirty="0">
                <a:solidFill>
                  <a:schemeClr val="tx2"/>
                </a:solidFill>
              </a:rPr>
              <a:t>控件编辑数据</a:t>
            </a:r>
            <a:endParaRPr lang="en-US" altLang="zh-CN" sz="2000" b="1" dirty="0">
              <a:solidFill>
                <a:schemeClr val="tx2"/>
              </a:solidFill>
            </a:endParaRPr>
          </a:p>
          <a:p>
            <a:pPr marL="2286000" lvl="4" indent="-457200" eaLnBrk="1" hangingPunct="1">
              <a:lnSpc>
                <a:spcPct val="115000"/>
              </a:lnSpc>
              <a:defRPr/>
            </a:pPr>
            <a:r>
              <a:rPr lang="en-US" altLang="zh-CN" dirty="0">
                <a:solidFill>
                  <a:schemeClr val="tx2"/>
                </a:solidFill>
              </a:rPr>
              <a:t>C:\......\Web</a:t>
            </a:r>
            <a:r>
              <a:rPr lang="zh-CN" altLang="en-US" dirty="0">
                <a:solidFill>
                  <a:schemeClr val="tx2"/>
                </a:solidFill>
              </a:rPr>
              <a:t>编程技术</a:t>
            </a:r>
            <a:r>
              <a:rPr lang="en-US" altLang="zh-CN" dirty="0">
                <a:solidFill>
                  <a:schemeClr val="tx2"/>
                </a:solidFill>
              </a:rPr>
              <a:t>\ch6\</a:t>
            </a:r>
            <a:r>
              <a:rPr lang="en-US" altLang="zh-CN" dirty="0" err="1">
                <a:solidFill>
                  <a:schemeClr val="tx2"/>
                </a:solidFill>
              </a:rPr>
              <a:t>AccessingData</a:t>
            </a:r>
            <a:r>
              <a:rPr lang="en-US" altLang="zh-CN" dirty="0">
                <a:solidFill>
                  <a:schemeClr val="tx2"/>
                </a:solidFill>
              </a:rPr>
              <a:t>\EditBooks.aspx</a:t>
            </a:r>
            <a:endParaRPr lang="en-US" altLang="zh-CN" b="1" dirty="0">
              <a:solidFill>
                <a:schemeClr val="tx2"/>
              </a:solidFill>
            </a:endParaRPr>
          </a:p>
          <a:p>
            <a:pPr marL="1828800" lvl="3" indent="-457200" eaLnBrk="1" hangingPunct="1">
              <a:lnSpc>
                <a:spcPct val="115000"/>
              </a:lnSpc>
              <a:defRPr/>
            </a:pPr>
            <a:r>
              <a:rPr lang="zh-CN" altLang="en-US" sz="2000" b="1" dirty="0">
                <a:solidFill>
                  <a:schemeClr val="tx2"/>
                </a:solidFill>
              </a:rPr>
              <a:t>示例：使用</a:t>
            </a:r>
            <a:r>
              <a:rPr lang="en-US" altLang="zh-CN" sz="2000" b="1" dirty="0" err="1">
                <a:solidFill>
                  <a:schemeClr val="tx2"/>
                </a:solidFill>
              </a:rPr>
              <a:t>GridView</a:t>
            </a:r>
            <a:r>
              <a:rPr lang="zh-CN" altLang="en-US" sz="2000" b="1" dirty="0">
                <a:solidFill>
                  <a:schemeClr val="tx2"/>
                </a:solidFill>
              </a:rPr>
              <a:t>控件删除数据</a:t>
            </a:r>
            <a:endParaRPr lang="en-US" altLang="zh-CN" sz="2000" b="1" dirty="0">
              <a:solidFill>
                <a:schemeClr val="tx2"/>
              </a:solidFill>
            </a:endParaRPr>
          </a:p>
          <a:p>
            <a:pPr marL="2286000" lvl="4" indent="-457200" eaLnBrk="1" hangingPunct="1">
              <a:lnSpc>
                <a:spcPct val="115000"/>
              </a:lnSpc>
              <a:defRPr/>
            </a:pPr>
            <a:r>
              <a:rPr lang="en-US" altLang="zh-CN" dirty="0">
                <a:solidFill>
                  <a:schemeClr val="tx2"/>
                </a:solidFill>
              </a:rPr>
              <a:t>C:\......\Web</a:t>
            </a:r>
            <a:r>
              <a:rPr lang="zh-CN" altLang="en-US" dirty="0">
                <a:solidFill>
                  <a:schemeClr val="tx2"/>
                </a:solidFill>
              </a:rPr>
              <a:t>编程技术</a:t>
            </a:r>
            <a:r>
              <a:rPr lang="en-US" altLang="zh-CN" dirty="0">
                <a:solidFill>
                  <a:schemeClr val="tx2"/>
                </a:solidFill>
              </a:rPr>
              <a:t>\ch6\</a:t>
            </a:r>
            <a:r>
              <a:rPr lang="en-US" altLang="zh-CN" dirty="0" err="1">
                <a:solidFill>
                  <a:schemeClr val="tx2"/>
                </a:solidFill>
              </a:rPr>
              <a:t>AccessingData</a:t>
            </a:r>
            <a:r>
              <a:rPr lang="en-US" altLang="zh-CN" dirty="0">
                <a:solidFill>
                  <a:schemeClr val="tx2"/>
                </a:solidFill>
              </a:rPr>
              <a:t>\DeleteBook.aspx</a:t>
            </a:r>
            <a:endParaRPr lang="zh-CN" alt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使用</a:t>
            </a:r>
            <a:r>
              <a:rPr lang="en-US" altLang="zh-CN"/>
              <a:t>Web</a:t>
            </a:r>
            <a:r>
              <a:rPr lang="zh-CN" altLang="en-US"/>
              <a:t>数据控件进行数据访问</a:t>
            </a:r>
          </a:p>
        </p:txBody>
      </p:sp>
      <p:sp>
        <p:nvSpPr>
          <p:cNvPr id="9625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981200"/>
            <a:ext cx="8540750" cy="3319463"/>
          </a:xfrm>
        </p:spPr>
        <p:txBody>
          <a:bodyPr/>
          <a:lstStyle/>
          <a:p>
            <a:pPr eaLnBrk="1" hangingPunct="1"/>
            <a:r>
              <a:rPr lang="en-US" altLang="zh-CN"/>
              <a:t>ASP.NET 3.5</a:t>
            </a:r>
            <a:r>
              <a:rPr lang="zh-CN" altLang="en-US"/>
              <a:t>提供了一系列数据源控件和数据</a:t>
            </a:r>
            <a:r>
              <a:rPr lang="en-US" altLang="zh-CN"/>
              <a:t>Web</a:t>
            </a:r>
            <a:r>
              <a:rPr lang="zh-CN" altLang="en-US"/>
              <a:t>控件，可以在一定程度上避免手工编写代码的烦琐，</a:t>
            </a:r>
            <a:r>
              <a:rPr lang="zh-CN" altLang="en-US">
                <a:sym typeface="+mn-ea"/>
              </a:rPr>
              <a:t>简化了开发过程</a:t>
            </a:r>
            <a:r>
              <a:rPr lang="zh-CN" altLang="en-US"/>
              <a:t>。</a:t>
            </a:r>
          </a:p>
          <a:p>
            <a:pPr eaLnBrk="1" hangingPunct="1"/>
            <a:r>
              <a:rPr lang="zh-CN" altLang="en-US"/>
              <a:t>将数据源控件和数据</a:t>
            </a:r>
            <a:r>
              <a:rPr lang="en-US" altLang="zh-CN"/>
              <a:t>Web</a:t>
            </a:r>
            <a:r>
              <a:rPr lang="zh-CN" altLang="en-US"/>
              <a:t>控件关联（绑定）起来，即可轻松操作数据库。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626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8350" y="6092825"/>
            <a:ext cx="287338" cy="288925"/>
          </a:xfrm>
          <a:prstGeom prst="actionButtonHome">
            <a:avLst/>
          </a:prstGeom>
          <a:solidFill>
            <a:srgbClr val="FFFF00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908050"/>
            <a:ext cx="8540750" cy="5329238"/>
          </a:xfrm>
        </p:spPr>
        <p:txBody>
          <a:bodyPr/>
          <a:lstStyle/>
          <a:p>
            <a:pPr marL="1066800" lvl="1" indent="-609600" eaLnBrk="1" hangingPunct="1">
              <a:lnSpc>
                <a:spcPct val="120000"/>
              </a:lnSpc>
              <a:buFont typeface="Arial" panose="020B0604020202020204" pitchFamily="34" charset="0"/>
              <a:buAutoNum type="arabicPeriod" startAt="4"/>
              <a:defRPr/>
            </a:pPr>
            <a:r>
              <a:rPr lang="zh-CN" altLang="en-US" dirty="0"/>
              <a:t>使用</a:t>
            </a:r>
            <a:r>
              <a:rPr lang="en-US" altLang="zh-CN" dirty="0" err="1"/>
              <a:t>GridView</a:t>
            </a:r>
            <a:r>
              <a:rPr lang="zh-CN" altLang="en-US" dirty="0"/>
              <a:t>控件进行分页和排序</a:t>
            </a:r>
            <a:endParaRPr lang="en-US" altLang="zh-CN" dirty="0"/>
          </a:p>
          <a:p>
            <a:pPr marL="1466850" lvl="2" indent="-609600" eaLnBrk="1" hangingPunct="1">
              <a:lnSpc>
                <a:spcPct val="120000"/>
              </a:lnSpc>
              <a:defRPr/>
            </a:pPr>
            <a:r>
              <a:rPr lang="zh-CN" altLang="en-US" b="1" dirty="0"/>
              <a:t>分页：</a:t>
            </a:r>
            <a:endParaRPr lang="en-US" altLang="zh-CN" b="1" dirty="0"/>
          </a:p>
          <a:p>
            <a:pPr lvl="3">
              <a:lnSpc>
                <a:spcPct val="120000"/>
              </a:lnSpc>
              <a:defRPr/>
            </a:pPr>
            <a:r>
              <a:rPr lang="zh-CN" altLang="en-US" dirty="0">
                <a:solidFill>
                  <a:srgbClr val="000000"/>
                </a:solidFill>
              </a:rPr>
              <a:t>在</a:t>
            </a:r>
            <a:r>
              <a:rPr lang="en-US" altLang="zh-CN" dirty="0" err="1">
                <a:solidFill>
                  <a:srgbClr val="000000"/>
                </a:solidFill>
              </a:rPr>
              <a:t>GridView</a:t>
            </a:r>
            <a:r>
              <a:rPr lang="zh-CN" altLang="en-US" dirty="0">
                <a:solidFill>
                  <a:srgbClr val="000000"/>
                </a:solidFill>
              </a:rPr>
              <a:t>控件的任务面板中选择“启用分页”或设置</a:t>
            </a:r>
            <a:r>
              <a:rPr lang="en-US" altLang="zh-CN" dirty="0" err="1">
                <a:solidFill>
                  <a:srgbClr val="000000"/>
                </a:solidFill>
              </a:rPr>
              <a:t>GridView</a:t>
            </a:r>
            <a:r>
              <a:rPr lang="zh-CN" altLang="en-US" dirty="0">
                <a:solidFill>
                  <a:srgbClr val="000000"/>
                </a:solidFill>
              </a:rPr>
              <a:t>控件的</a:t>
            </a:r>
            <a:r>
              <a:rPr lang="en-US" altLang="zh-CN" dirty="0" err="1">
                <a:solidFill>
                  <a:srgbClr val="000000"/>
                </a:solidFill>
              </a:rPr>
              <a:t>AllowPaging</a:t>
            </a:r>
            <a:r>
              <a:rPr lang="zh-CN" altLang="en-US" dirty="0">
                <a:solidFill>
                  <a:srgbClr val="000000"/>
                </a:solidFill>
              </a:rPr>
              <a:t>属性为</a:t>
            </a:r>
            <a:r>
              <a:rPr lang="en-US" altLang="zh-CN" dirty="0">
                <a:solidFill>
                  <a:srgbClr val="000000"/>
                </a:solidFill>
              </a:rPr>
              <a:t>True</a:t>
            </a:r>
            <a:r>
              <a:rPr lang="zh-CN" altLang="en-US" dirty="0">
                <a:solidFill>
                  <a:srgbClr val="000000"/>
                </a:solidFill>
              </a:rPr>
              <a:t>，就能实现</a:t>
            </a:r>
            <a:r>
              <a:rPr lang="en-US" altLang="zh-CN" dirty="0" err="1">
                <a:solidFill>
                  <a:srgbClr val="000000"/>
                </a:solidFill>
              </a:rPr>
              <a:t>GridView</a:t>
            </a:r>
            <a:r>
              <a:rPr lang="zh-CN" altLang="en-US" dirty="0">
                <a:solidFill>
                  <a:srgbClr val="000000"/>
                </a:solidFill>
              </a:rPr>
              <a:t>控件的分页功能。</a:t>
            </a:r>
          </a:p>
          <a:p>
            <a:pPr lvl="3">
              <a:lnSpc>
                <a:spcPct val="120000"/>
              </a:lnSpc>
              <a:defRPr/>
            </a:pPr>
            <a:r>
              <a:rPr lang="zh-CN" altLang="en-US" dirty="0">
                <a:solidFill>
                  <a:srgbClr val="000000"/>
                </a:solidFill>
              </a:rPr>
              <a:t>通过设置</a:t>
            </a:r>
            <a:r>
              <a:rPr lang="en-US" altLang="zh-CN" dirty="0" err="1">
                <a:solidFill>
                  <a:srgbClr val="000000"/>
                </a:solidFill>
              </a:rPr>
              <a:t>PageSize</a:t>
            </a:r>
            <a:r>
              <a:rPr lang="zh-CN" altLang="en-US" dirty="0">
                <a:solidFill>
                  <a:srgbClr val="000000"/>
                </a:solidFill>
              </a:rPr>
              <a:t>属性控制每页显示的记录数，默认每页显示</a:t>
            </a:r>
            <a:r>
              <a:rPr lang="en-US" altLang="zh-CN" dirty="0">
                <a:solidFill>
                  <a:srgbClr val="000000"/>
                </a:solidFill>
              </a:rPr>
              <a:t>10</a:t>
            </a:r>
            <a:r>
              <a:rPr lang="zh-CN" altLang="en-US" dirty="0">
                <a:solidFill>
                  <a:srgbClr val="000000"/>
                </a:solidFill>
              </a:rPr>
              <a:t>条记录。 </a:t>
            </a:r>
          </a:p>
          <a:p>
            <a:pPr marL="1466850" lvl="2" indent="-609600" eaLnBrk="1" hangingPunct="1">
              <a:lnSpc>
                <a:spcPct val="120000"/>
              </a:lnSpc>
              <a:defRPr/>
            </a:pPr>
            <a:r>
              <a:rPr lang="zh-CN" altLang="en-US" b="1" dirty="0"/>
              <a:t>排序：</a:t>
            </a:r>
            <a:endParaRPr lang="en-US" altLang="zh-CN" b="1" dirty="0"/>
          </a:p>
          <a:p>
            <a:pPr marL="1924050" lvl="3" indent="-609600" eaLnBrk="1" hangingPunct="1">
              <a:lnSpc>
                <a:spcPct val="120000"/>
              </a:lnSpc>
              <a:defRPr/>
            </a:pPr>
            <a:r>
              <a:rPr lang="zh-CN" altLang="en-US" dirty="0">
                <a:solidFill>
                  <a:srgbClr val="000000"/>
                </a:solidFill>
              </a:rPr>
              <a:t>在</a:t>
            </a:r>
            <a:r>
              <a:rPr lang="en-US" altLang="zh-CN" dirty="0" err="1">
                <a:solidFill>
                  <a:srgbClr val="000000"/>
                </a:solidFill>
              </a:rPr>
              <a:t>GridView</a:t>
            </a:r>
            <a:r>
              <a:rPr lang="zh-CN" altLang="en-US" dirty="0">
                <a:solidFill>
                  <a:srgbClr val="000000"/>
                </a:solidFill>
              </a:rPr>
              <a:t>控件的任务面板中选择“启用排序”或设置</a:t>
            </a:r>
            <a:r>
              <a:rPr lang="en-US" altLang="zh-CN" dirty="0" err="1">
                <a:solidFill>
                  <a:srgbClr val="000000"/>
                </a:solidFill>
              </a:rPr>
              <a:t>GridView</a:t>
            </a:r>
            <a:r>
              <a:rPr lang="zh-CN" altLang="en-US" dirty="0">
                <a:solidFill>
                  <a:srgbClr val="000000"/>
                </a:solidFill>
              </a:rPr>
              <a:t>控件的</a:t>
            </a:r>
            <a:r>
              <a:rPr lang="en-US" altLang="zh-CN" dirty="0" err="1">
                <a:solidFill>
                  <a:srgbClr val="000000"/>
                </a:solidFill>
              </a:rPr>
              <a:t>AllowSorting</a:t>
            </a:r>
            <a:r>
              <a:rPr lang="zh-CN" altLang="en-US" dirty="0">
                <a:solidFill>
                  <a:srgbClr val="000000"/>
                </a:solidFill>
              </a:rPr>
              <a:t>属性为</a:t>
            </a:r>
            <a:r>
              <a:rPr lang="en-US" altLang="zh-CN" dirty="0">
                <a:solidFill>
                  <a:srgbClr val="000000"/>
                </a:solidFill>
              </a:rPr>
              <a:t>True</a:t>
            </a:r>
            <a:r>
              <a:rPr lang="zh-CN" altLang="en-US" dirty="0">
                <a:solidFill>
                  <a:srgbClr val="000000"/>
                </a:solidFill>
              </a:rPr>
              <a:t>，就能实现</a:t>
            </a:r>
            <a:r>
              <a:rPr lang="en-US" altLang="zh-CN" dirty="0" err="1">
                <a:solidFill>
                  <a:srgbClr val="000000"/>
                </a:solidFill>
              </a:rPr>
              <a:t>GridView</a:t>
            </a:r>
            <a:r>
              <a:rPr lang="zh-CN" altLang="en-US" dirty="0">
                <a:solidFill>
                  <a:srgbClr val="000000"/>
                </a:solidFill>
              </a:rPr>
              <a:t>控件的排序功能。 </a:t>
            </a:r>
          </a:p>
          <a:p>
            <a:pPr marL="1371600" lvl="2" indent="-457200" eaLnBrk="1" hangingPunct="1">
              <a:lnSpc>
                <a:spcPct val="120000"/>
              </a:lnSpc>
              <a:defRPr/>
            </a:pPr>
            <a:r>
              <a:rPr lang="zh-CN" altLang="en-US" sz="2000" b="1" dirty="0"/>
              <a:t>示例     </a:t>
            </a:r>
            <a:r>
              <a:rPr lang="en-US" altLang="zh-CN" sz="2000" dirty="0"/>
              <a:t>C:\......\Web</a:t>
            </a:r>
            <a:r>
              <a:rPr lang="zh-CN" altLang="en-US" sz="2000" dirty="0"/>
              <a:t>编程技术</a:t>
            </a:r>
            <a:r>
              <a:rPr lang="en-US" altLang="zh-CN" sz="2000" dirty="0"/>
              <a:t>\ch6\</a:t>
            </a:r>
            <a:r>
              <a:rPr lang="en-US" altLang="zh-CN" sz="2000" dirty="0" err="1"/>
              <a:t>AccessingData</a:t>
            </a:r>
            <a:r>
              <a:rPr lang="en-US" altLang="zh-CN" sz="2000" dirty="0"/>
              <a:t>\PagingAndSorting.aspx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内容占位符 2"/>
          <p:cNvSpPr>
            <a:spLocks noGrp="1"/>
          </p:cNvSpPr>
          <p:nvPr>
            <p:ph idx="1"/>
          </p:nvPr>
        </p:nvSpPr>
        <p:spPr>
          <a:xfrm>
            <a:off x="323850" y="620713"/>
            <a:ext cx="8540750" cy="576262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BoundField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字段的常用属性</a:t>
            </a:r>
            <a:endParaRPr lang="en-US"/>
          </a:p>
        </p:txBody>
      </p:sp>
      <p:graphicFrame>
        <p:nvGraphicFramePr>
          <p:cNvPr id="5" name="Group 141"/>
          <p:cNvGraphicFramePr>
            <a:graphicFrameLocks noGrp="1"/>
          </p:cNvGraphicFramePr>
          <p:nvPr/>
        </p:nvGraphicFramePr>
        <p:xfrm>
          <a:off x="0" y="1125538"/>
          <a:ext cx="9050338" cy="5323526"/>
        </p:xfrm>
        <a:graphic>
          <a:graphicData uri="http://schemas.openxmlformats.org/drawingml/2006/table">
            <a:tbl>
              <a:tblPr/>
              <a:tblGrid>
                <a:gridCol w="2998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属  性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说    明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DataField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指定列将要绑定字段的名称，如果是数据表则为数据表的字段，如果是对象，则为该对象的属性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DataFormatString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用于格式化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DataField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显示的格式化字符串。例如如果需要指定四位小数，则格式化字符串为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{0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F4}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；如果需要指定为日期，则格式字符串为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{0:d}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。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ApplyFormatInEditMode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是否将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DataFormatString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设置的格式应用到编辑模式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HeaderText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FooterText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HeaderImageUrl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前两个用于设置列头和列尾区显示的文本。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HeaderText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属性通常用于显示列名称。列尾可以显示一些统计信息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ReadOnly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列是否只读，默认情况下，主键字段是只读，只读字段将不能进入编辑模式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Visible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列是否可见。如果设置为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false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，则不产生任何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HTML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输出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内容占位符 2"/>
          <p:cNvSpPr>
            <a:spLocks noGrp="1"/>
          </p:cNvSpPr>
          <p:nvPr>
            <p:ph idx="1"/>
          </p:nvPr>
        </p:nvSpPr>
        <p:spPr>
          <a:xfrm>
            <a:off x="323850" y="620713"/>
            <a:ext cx="8540750" cy="576262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4" name="Group 67"/>
          <p:cNvGraphicFramePr/>
          <p:nvPr/>
        </p:nvGraphicFramePr>
        <p:xfrm>
          <a:off x="323850" y="1341438"/>
          <a:ext cx="8543925" cy="4140202"/>
        </p:xfrm>
        <a:graphic>
          <a:graphicData uri="http://schemas.openxmlformats.org/drawingml/2006/table">
            <a:tbl>
              <a:tblPr/>
              <a:tblGrid>
                <a:gridCol w="324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SortExpression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指定一个用于排序的表达式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86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HtmlEncode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默认值为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，指定是否对显示的文本内容进行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HTML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编码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NullDisplayText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当列为空值时，将显示的文本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86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ConvertEmptyStringToNull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如果设为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，当提交编辑时，所有的空字符将被转换为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null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7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ControlStyle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HeaderStyle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FooterStyle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ItemStyle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用于设置列的呈现样式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981075"/>
            <a:ext cx="8540750" cy="5256213"/>
          </a:xfrm>
        </p:spPr>
        <p:txBody>
          <a:bodyPr/>
          <a:lstStyle/>
          <a:p>
            <a:pPr marL="1066800" lvl="1" indent="-609600" eaLnBrk="1" hangingPunct="1">
              <a:lnSpc>
                <a:spcPct val="120000"/>
              </a:lnSpc>
              <a:buFont typeface="+mj-lt"/>
              <a:buAutoNum type="arabicPeriod" startAt="5"/>
              <a:defRPr/>
            </a:pPr>
            <a:r>
              <a:rPr lang="zh-CN" altLang="en-US" dirty="0"/>
              <a:t>定制</a:t>
            </a:r>
            <a:r>
              <a:rPr lang="en-US" altLang="zh-CN" dirty="0" err="1"/>
              <a:t>GridView</a:t>
            </a:r>
            <a:r>
              <a:rPr lang="zh-CN" altLang="en-US" dirty="0"/>
              <a:t>控件的列</a:t>
            </a:r>
            <a:endParaRPr lang="en-US" altLang="zh-CN" dirty="0"/>
          </a:p>
          <a:p>
            <a:pPr lvl="2">
              <a:lnSpc>
                <a:spcPct val="120000"/>
              </a:lnSpc>
              <a:defRPr/>
            </a:pPr>
            <a:r>
              <a:rPr lang="en-US" altLang="zh-CN" sz="2200" b="1" dirty="0" err="1"/>
              <a:t>GridView</a:t>
            </a:r>
            <a:r>
              <a:rPr lang="zh-CN" altLang="en-US" sz="2200" b="1" dirty="0"/>
              <a:t>控件中的数据常常不是简单的文本数据，而是要使用其它类型的控件显示的数据，例如使用复选框、图片框等控件显示数据，或者根本不需要显示的数据。</a:t>
            </a:r>
          </a:p>
          <a:p>
            <a:pPr lvl="2">
              <a:lnSpc>
                <a:spcPct val="120000"/>
              </a:lnSpc>
              <a:defRPr/>
            </a:pPr>
            <a:r>
              <a:rPr lang="zh-CN" altLang="en-US" sz="2200" b="1" dirty="0"/>
              <a:t>在</a:t>
            </a:r>
            <a:r>
              <a:rPr lang="en-US" altLang="zh-CN" sz="2200" b="1" dirty="0" err="1"/>
              <a:t>GridView</a:t>
            </a:r>
            <a:r>
              <a:rPr lang="zh-CN" altLang="en-US" sz="2200" b="1" dirty="0"/>
              <a:t>中提供了非常丰富的列的显示格式。 </a:t>
            </a:r>
          </a:p>
          <a:p>
            <a:pPr marL="1371600" lvl="2" indent="-457200" eaLnBrk="1" hangingPunct="1">
              <a:lnSpc>
                <a:spcPct val="115000"/>
              </a:lnSpc>
              <a:defRPr/>
            </a:pPr>
            <a:endParaRPr lang="en-US" altLang="zh-CN" sz="2000" b="1" dirty="0"/>
          </a:p>
          <a:p>
            <a:pPr marL="1371600" lvl="2" indent="-457200" eaLnBrk="1" hangingPunct="1">
              <a:lnSpc>
                <a:spcPct val="115000"/>
              </a:lnSpc>
              <a:defRPr/>
            </a:pPr>
            <a:endParaRPr lang="zh-CN" altLang="en-US" sz="2000" b="1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内容占位符 2"/>
          <p:cNvSpPr>
            <a:spLocks noGrp="1"/>
          </p:cNvSpPr>
          <p:nvPr>
            <p:ph idx="1"/>
          </p:nvPr>
        </p:nvSpPr>
        <p:spPr>
          <a:xfrm>
            <a:off x="323850" y="620713"/>
            <a:ext cx="8540750" cy="792162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GridView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控件的列类型</a:t>
            </a:r>
            <a:endParaRPr lang="zh-CN" altLang="en-US">
              <a:cs typeface="Times New Roman" panose="02020603050405020304" pitchFamily="18" charset="0"/>
            </a:endParaRPr>
          </a:p>
          <a:p>
            <a:endParaRPr lang="en-US"/>
          </a:p>
        </p:txBody>
      </p:sp>
      <p:graphicFrame>
        <p:nvGraphicFramePr>
          <p:cNvPr id="4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093532"/>
              </p:ext>
            </p:extLst>
          </p:nvPr>
        </p:nvGraphicFramePr>
        <p:xfrm>
          <a:off x="323850" y="1196975"/>
          <a:ext cx="8491538" cy="4862262"/>
        </p:xfrm>
        <a:graphic>
          <a:graphicData uri="http://schemas.openxmlformats.org/drawingml/2006/table">
            <a:tbl>
              <a:tblPr/>
              <a:tblGrid>
                <a:gridCol w="209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2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8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列字段类型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说    明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BoundField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显示数据源中某个字段的值。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GridView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控件的默认列类型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ButtonField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为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GridView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控件中的每个项显示一个命令按钮。这样可以创建一列自定义按钮。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CheckBoxField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为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GridView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控件中的每一项显示一个复选框。这种列字段类型一般用于显示带布尔值的字段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CommandField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显示用来执行选择、编辑或删除操作的命令按钮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HyperLinkField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将数据源中一个字段的值显示为超链接。这个列字段类型可以把另一个字段绑定到超链接的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URL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上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ImageField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为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GridView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控件中的每一项显示一个图像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TemplateField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根据指定的模板为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GridView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控件中的每一项显示用户定义的内容。此列字段类型可以创建定制的列字段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动作按钮: 后退或前一项 4">
            <a:hlinkClick r:id="rId2" action="ppaction://hlinksldjump" highlightClick="1"/>
          </p:cNvPr>
          <p:cNvSpPr/>
          <p:nvPr/>
        </p:nvSpPr>
        <p:spPr>
          <a:xfrm>
            <a:off x="5364163" y="692150"/>
            <a:ext cx="215900" cy="215900"/>
          </a:xfrm>
          <a:prstGeom prst="actionButtonBackPrevious">
            <a:avLst/>
          </a:prstGeom>
          <a:solidFill>
            <a:srgbClr val="CC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动作按钮: 后退或前一项 5">
            <a:hlinkClick r:id="rId3" action="ppaction://hlinksldjump" highlightClick="1"/>
          </p:cNvPr>
          <p:cNvSpPr/>
          <p:nvPr/>
        </p:nvSpPr>
        <p:spPr>
          <a:xfrm>
            <a:off x="8027988" y="692150"/>
            <a:ext cx="215900" cy="215900"/>
          </a:xfrm>
          <a:prstGeom prst="actionButtonBackPrevious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908050"/>
            <a:ext cx="8540750" cy="5329238"/>
          </a:xfrm>
        </p:spPr>
        <p:txBody>
          <a:bodyPr/>
          <a:lstStyle/>
          <a:p>
            <a:pPr marL="971550" lvl="1" indent="-457200" eaLnBrk="1" hangingPunct="1">
              <a:lnSpc>
                <a:spcPct val="120000"/>
              </a:lnSpc>
              <a:buFont typeface="+mj-lt"/>
              <a:buAutoNum type="arabicParenR"/>
              <a:defRPr/>
            </a:pPr>
            <a:r>
              <a:rPr lang="en-US" altLang="zh-CN" dirty="0" err="1"/>
              <a:t>BoundField</a:t>
            </a:r>
            <a:endParaRPr lang="en-US" altLang="zh-CN" dirty="0"/>
          </a:p>
          <a:p>
            <a:pPr marL="1371600" lvl="2" indent="-457200" eaLnBrk="1" hangingPunct="1">
              <a:lnSpc>
                <a:spcPct val="120000"/>
              </a:lnSpc>
              <a:defRPr/>
            </a:pPr>
            <a:r>
              <a:rPr lang="zh-CN" altLang="en-US" sz="2000" b="1" dirty="0"/>
              <a:t>默认的列类型，将数据库中的字段显示为纯文本。默认情况下，</a:t>
            </a:r>
            <a:r>
              <a:rPr lang="en-US" altLang="zh-CN" sz="2000" b="1" dirty="0"/>
              <a:t>Visual Studio 2008</a:t>
            </a:r>
            <a:r>
              <a:rPr lang="zh-CN" altLang="en-US" sz="2000" b="1" dirty="0"/>
              <a:t>将为数据源中的列生成这种字段类型；</a:t>
            </a:r>
            <a:endParaRPr lang="en-US" altLang="zh-CN" sz="2000" b="1" dirty="0"/>
          </a:p>
          <a:p>
            <a:pPr marL="1371600" lvl="2" indent="-457200" eaLnBrk="1" hangingPunct="1">
              <a:lnSpc>
                <a:spcPct val="120000"/>
              </a:lnSpc>
              <a:defRPr/>
            </a:pPr>
            <a:r>
              <a:rPr lang="en-US" altLang="zh-CN" sz="2000" b="1" dirty="0"/>
              <a:t>Visual Studio 2008</a:t>
            </a:r>
            <a:r>
              <a:rPr lang="zh-CN" altLang="en-US" sz="2000" b="1" dirty="0"/>
              <a:t>提供了一个可视化的列字段编辑器，大大简化了创建列的工作。</a:t>
            </a:r>
            <a:endParaRPr lang="en-US" altLang="zh-CN" sz="2000" b="1" dirty="0"/>
          </a:p>
          <a:p>
            <a:pPr marL="1371600" lvl="2" indent="-457200" eaLnBrk="1" hangingPunct="1">
              <a:lnSpc>
                <a:spcPct val="120000"/>
              </a:lnSpc>
              <a:defRPr/>
            </a:pPr>
            <a:endParaRPr kumimoji="1"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1371600" lvl="2" indent="-457200" eaLnBrk="1" hangingPunct="1">
              <a:lnSpc>
                <a:spcPct val="120000"/>
              </a:lnSpc>
              <a:defRPr/>
            </a:pPr>
            <a:r>
              <a:rPr kumimoji="1" lang="zh-CN" altLang="en-US" sz="2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示例</a:t>
            </a:r>
            <a:r>
              <a:rPr kumimoji="1" lang="en-US" altLang="zh-CN" sz="2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：使用</a:t>
            </a:r>
            <a:r>
              <a:rPr lang="en-US" altLang="zh-CN" sz="2000" b="1" dirty="0" err="1"/>
              <a:t>BoundField</a:t>
            </a:r>
            <a:r>
              <a:rPr lang="zh-CN" altLang="en-US" sz="2000" b="1" dirty="0"/>
              <a:t>的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HeaderText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属性定制表头</a:t>
            </a:r>
            <a:endParaRPr lang="en-US" altLang="zh-CN" sz="2000" b="1" dirty="0"/>
          </a:p>
          <a:p>
            <a:pPr marL="1504950" lvl="4" indent="-533400">
              <a:lnSpc>
                <a:spcPct val="110000"/>
              </a:lnSpc>
              <a:spcBef>
                <a:spcPct val="10000"/>
              </a:spcBef>
              <a:buSzPct val="70000"/>
              <a:defRPr/>
            </a:pPr>
            <a:r>
              <a:rPr lang="en-US" altLang="zh-CN" dirty="0"/>
              <a:t>C:\Users\huang\Desktop\Web</a:t>
            </a:r>
            <a:r>
              <a:rPr lang="zh-CN" altLang="en-US" dirty="0"/>
              <a:t>编程技术</a:t>
            </a:r>
            <a:r>
              <a:rPr lang="en-US" altLang="zh-CN" dirty="0"/>
              <a:t>\ch6\</a:t>
            </a:r>
            <a:r>
              <a:rPr lang="zh-CN" altLang="en-US" dirty="0"/>
              <a:t>测试</a:t>
            </a:r>
            <a:r>
              <a:rPr lang="en-US" altLang="zh-CN" dirty="0"/>
              <a:t>\ BfHeaderTextDemo.aspx</a:t>
            </a:r>
          </a:p>
          <a:p>
            <a:pPr marL="1371600" lvl="2" indent="-457200" eaLnBrk="1" hangingPunct="1">
              <a:lnSpc>
                <a:spcPct val="120000"/>
              </a:lnSpc>
              <a:defRPr/>
            </a:pPr>
            <a:r>
              <a:rPr kumimoji="1" lang="zh-CN" altLang="en-US" sz="2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示例</a:t>
            </a:r>
            <a:r>
              <a:rPr kumimoji="1" lang="en-US" altLang="zh-CN" sz="2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lang="zh-CN" altLang="en-US" sz="2000" b="1" dirty="0"/>
              <a:t>将某字段指定为只读的</a:t>
            </a:r>
            <a:endParaRPr lang="en-US" altLang="zh-CN" sz="2000" b="1" dirty="0"/>
          </a:p>
          <a:p>
            <a:pPr marL="1504950" lvl="4" indent="-533400">
              <a:lnSpc>
                <a:spcPct val="110000"/>
              </a:lnSpc>
              <a:spcBef>
                <a:spcPct val="10000"/>
              </a:spcBef>
              <a:buSzPct val="70000"/>
              <a:defRPr/>
            </a:pPr>
            <a:r>
              <a:rPr lang="en-US" altLang="zh-CN" dirty="0"/>
              <a:t>C:\Users\huang\Desktop\Web</a:t>
            </a:r>
            <a:r>
              <a:rPr lang="zh-CN" altLang="en-US" dirty="0"/>
              <a:t>编程技术</a:t>
            </a:r>
            <a:r>
              <a:rPr lang="en-US" altLang="zh-CN" dirty="0"/>
              <a:t>\ch6\</a:t>
            </a:r>
            <a:r>
              <a:rPr lang="en-US" altLang="zh-CN" dirty="0" err="1"/>
              <a:t>AccessingData</a:t>
            </a:r>
            <a:r>
              <a:rPr lang="en-US" altLang="zh-CN" dirty="0"/>
              <a:t>\ ReadOnlyDemo.aspx</a:t>
            </a:r>
          </a:p>
          <a:p>
            <a:pPr marL="1504950" lvl="4" indent="-533400">
              <a:lnSpc>
                <a:spcPct val="110000"/>
              </a:lnSpc>
              <a:spcBef>
                <a:spcPct val="10000"/>
              </a:spcBef>
              <a:buSzPct val="70000"/>
              <a:defRPr/>
            </a:pPr>
            <a:r>
              <a:rPr lang="zh-CN" altLang="en-US" dirty="0">
                <a:solidFill>
                  <a:schemeClr val="accent1">
                    <a:lumMod val="25000"/>
                  </a:schemeClr>
                </a:solidFill>
              </a:rPr>
              <a:t>实现方法：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GridView</a:t>
            </a:r>
            <a:r>
              <a:rPr lang="zh-CN" altLang="en-US" dirty="0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控件中该字段的属性</a:t>
            </a:r>
            <a:r>
              <a:rPr lang="en-US" altLang="zh-CN" dirty="0" err="1">
                <a:solidFill>
                  <a:schemeClr val="accent1">
                    <a:lumMod val="25000"/>
                  </a:schemeClr>
                </a:solidFill>
              </a:rPr>
              <a:t>ReadOnly</a:t>
            </a:r>
            <a:r>
              <a:rPr lang="en-US" altLang="zh-CN" dirty="0">
                <a:solidFill>
                  <a:schemeClr val="accent1">
                    <a:lumMod val="25000"/>
                  </a:schemeClr>
                </a:solidFill>
              </a:rPr>
              <a:t>=True</a:t>
            </a:r>
            <a:r>
              <a:rPr lang="zh-CN" altLang="en-US" dirty="0">
                <a:solidFill>
                  <a:schemeClr val="accent1">
                    <a:lumMod val="25000"/>
                  </a:schemeClr>
                </a:solidFill>
              </a:rPr>
              <a:t>；将只读字段从</a:t>
            </a:r>
            <a:r>
              <a:rPr lang="en-US" altLang="zh-CN" dirty="0" err="1">
                <a:solidFill>
                  <a:schemeClr val="accent1">
                    <a:lumMod val="25000"/>
                  </a:schemeClr>
                </a:solidFill>
              </a:rPr>
              <a:t>SqlDataSource</a:t>
            </a:r>
            <a:r>
              <a:rPr lang="zh-CN" altLang="en-US" dirty="0">
                <a:solidFill>
                  <a:schemeClr val="accent1">
                    <a:lumMod val="25000"/>
                  </a:schemeClr>
                </a:solidFill>
              </a:rPr>
              <a:t>的</a:t>
            </a:r>
            <a:r>
              <a:rPr lang="en-US" altLang="zh-CN" dirty="0">
                <a:solidFill>
                  <a:schemeClr val="accent1">
                    <a:lumMod val="25000"/>
                  </a:schemeClr>
                </a:solidFill>
              </a:rPr>
              <a:t>Update</a:t>
            </a:r>
            <a:r>
              <a:rPr lang="zh-CN" altLang="en-US" dirty="0">
                <a:solidFill>
                  <a:schemeClr val="accent1">
                    <a:lumMod val="25000"/>
                  </a:schemeClr>
                </a:solidFill>
              </a:rPr>
              <a:t>和</a:t>
            </a:r>
            <a:r>
              <a:rPr lang="en-US" altLang="zh-CN" dirty="0" err="1">
                <a:solidFill>
                  <a:schemeClr val="accent1">
                    <a:lumMod val="25000"/>
                  </a:schemeClr>
                </a:solidFill>
              </a:rPr>
              <a:t>UpdateParameters</a:t>
            </a:r>
            <a:r>
              <a:rPr lang="zh-CN" altLang="en-US" dirty="0">
                <a:solidFill>
                  <a:schemeClr val="accent1">
                    <a:lumMod val="25000"/>
                  </a:schemeClr>
                </a:solidFill>
              </a:rPr>
              <a:t>属性中删除。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217295"/>
            <a:ext cx="8540750" cy="5020310"/>
          </a:xfrm>
        </p:spPr>
        <p:txBody>
          <a:bodyPr/>
          <a:lstStyle/>
          <a:p>
            <a:pPr marL="1028700" lvl="1" indent="-514350" eaLnBrk="1" hangingPunct="1">
              <a:lnSpc>
                <a:spcPct val="115000"/>
              </a:lnSpc>
              <a:buFont typeface="+mj-lt"/>
              <a:buAutoNum type="arabicParenR" startAt="2"/>
              <a:defRPr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CheckBoxField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28750" lvl="2" indent="-514350" eaLnBrk="1" hangingPunct="1">
              <a:lnSpc>
                <a:spcPct val="115000"/>
              </a:lnSpc>
              <a:defRPr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GridView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控件中的每一项显示一个复选框。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28750" lvl="2" indent="-514350" eaLnBrk="1" hangingPunct="1">
              <a:lnSpc>
                <a:spcPct val="115000"/>
              </a:lnSpc>
              <a:defRPr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一般用于显示带布尔值的字段。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eaLnBrk="1" hangingPunct="1">
              <a:lnSpc>
                <a:spcPct val="115000"/>
              </a:lnSpc>
              <a:defRPr/>
            </a:pPr>
            <a:endParaRPr lang="en-US" altLang="zh-CN" sz="2000" b="1" dirty="0"/>
          </a:p>
          <a:p>
            <a:pPr marL="1371600" lvl="2" indent="-457200" eaLnBrk="1" hangingPunct="1">
              <a:lnSpc>
                <a:spcPct val="115000"/>
              </a:lnSpc>
              <a:defRPr/>
            </a:pPr>
            <a:endParaRPr lang="en-US" altLang="zh-CN" sz="2000" b="1" dirty="0"/>
          </a:p>
          <a:p>
            <a:pPr marL="1371600" lvl="2" indent="-457200" eaLnBrk="1" hangingPunct="1">
              <a:lnSpc>
                <a:spcPct val="115000"/>
              </a:lnSpc>
              <a:defRPr/>
            </a:pPr>
            <a:endParaRPr lang="zh-CN" altLang="en-US" sz="2000" b="1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226820"/>
            <a:ext cx="8540750" cy="5010785"/>
          </a:xfrm>
        </p:spPr>
        <p:txBody>
          <a:bodyPr/>
          <a:lstStyle/>
          <a:p>
            <a:pPr marL="1028700" lvl="1" indent="-514350" eaLnBrk="1" hangingPunct="1">
              <a:lnSpc>
                <a:spcPct val="115000"/>
              </a:lnSpc>
              <a:buFont typeface="+mj-lt"/>
              <a:buAutoNum type="arabicParenR" startAt="3"/>
              <a:defRPr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HyperLinkField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28750" lvl="2" indent="-514350" eaLnBrk="1" hangingPunct="1">
              <a:lnSpc>
                <a:spcPct val="115000"/>
              </a:lnSpc>
              <a:defRPr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将数据源中一个字段的值显示为超链接。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28750" lvl="2" indent="-514350" eaLnBrk="1" hangingPunct="1">
              <a:lnSpc>
                <a:spcPct val="115000"/>
              </a:lnSpc>
              <a:defRPr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该列字段类型可以把另一个字段绑定到超链接的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eaLnBrk="1" hangingPunct="1">
              <a:lnSpc>
                <a:spcPct val="115000"/>
              </a:lnSpc>
              <a:defRPr/>
            </a:pPr>
            <a:endParaRPr lang="zh-CN" altLang="en-US" sz="2000" b="1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908050"/>
            <a:ext cx="8540750" cy="5329238"/>
          </a:xfrm>
        </p:spPr>
        <p:txBody>
          <a:bodyPr/>
          <a:lstStyle/>
          <a:p>
            <a:pPr marL="1028700" lvl="1" indent="-514350" eaLnBrk="1" hangingPunct="1">
              <a:lnSpc>
                <a:spcPct val="115000"/>
              </a:lnSpc>
              <a:buFont typeface="+mj-lt"/>
              <a:buAutoNum type="arabicParenR" startAt="4"/>
              <a:defRPr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ImageField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28750" lvl="2" indent="-514350" eaLnBrk="1" hangingPunct="1">
              <a:lnSpc>
                <a:spcPct val="115000"/>
              </a:lnSpc>
              <a:defRPr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GridView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控件中的每一项显示一个图像。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28750" lvl="2" indent="-514350" eaLnBrk="1" hangingPunct="1">
              <a:lnSpc>
                <a:spcPct val="115000"/>
              </a:lnSpc>
              <a:defRPr/>
            </a:pPr>
            <a:r>
              <a:rPr lang="zh-CN" altLang="en-US" sz="2000" b="1" dirty="0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操作步骤：</a:t>
            </a:r>
            <a:endParaRPr lang="en-US" altLang="zh-CN" sz="2000" b="1" dirty="0">
              <a:solidFill>
                <a:schemeClr val="accent1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20000"/>
              </a:lnSpc>
              <a:buFont typeface="+mj-lt"/>
              <a:buAutoNum type="arabicParenR"/>
              <a:defRPr/>
            </a:pPr>
            <a:r>
              <a:rPr lang="zh-CN" altLang="en-US" sz="2000" dirty="0">
                <a:latin typeface="Arial Narrow" pitchFamily="34" charset="0"/>
                <a:cs typeface="Times New Roman" panose="02020603050405020304" pitchFamily="18" charset="0"/>
              </a:rPr>
              <a:t>在“</a:t>
            </a:r>
            <a:r>
              <a:rPr lang="en-US" altLang="zh-CN" sz="2000" dirty="0" err="1"/>
              <a:t>GridView</a:t>
            </a:r>
            <a:r>
              <a:rPr lang="zh-CN" altLang="en-US" sz="2000" dirty="0"/>
              <a:t>任务”中选择“编辑列”；</a:t>
            </a:r>
            <a:endParaRPr lang="en-US" altLang="zh-CN" sz="2000" dirty="0"/>
          </a:p>
          <a:p>
            <a:pPr marL="1257300" lvl="2" indent="-342900">
              <a:lnSpc>
                <a:spcPct val="120000"/>
              </a:lnSpc>
              <a:buFont typeface="+mj-lt"/>
              <a:buAutoNum type="arabicParenR"/>
              <a:defRPr/>
            </a:pPr>
            <a:r>
              <a:rPr lang="zh-CN" altLang="en-US" sz="2000" dirty="0"/>
              <a:t>在“可用字段”列表中选择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ImageField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，按“添加”按钮，则下方的“选定的字段”列表中会增加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ImageField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。选中该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ImageField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，在右边的属性窗口中设置其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DataImageUrlField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属性和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DataImageUrlFormatString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属性。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eaLnBrk="1" hangingPunct="1">
              <a:lnSpc>
                <a:spcPct val="115000"/>
              </a:lnSpc>
              <a:defRPr/>
            </a:pPr>
            <a:endParaRPr lang="en-US" altLang="zh-CN" sz="2000" b="1" dirty="0"/>
          </a:p>
          <a:p>
            <a:pPr marL="1371600" lvl="2" indent="-457200" eaLnBrk="1" hangingPunct="1">
              <a:lnSpc>
                <a:spcPct val="115000"/>
              </a:lnSpc>
              <a:defRPr/>
            </a:pPr>
            <a:r>
              <a:rPr lang="zh-CN" altLang="en-US" sz="2000" b="1" dirty="0"/>
              <a:t>示例：</a:t>
            </a:r>
            <a:endParaRPr lang="en-US" altLang="zh-CN" sz="2000" b="1" dirty="0"/>
          </a:p>
          <a:p>
            <a:pPr marL="1828800" lvl="3" indent="-457200" eaLnBrk="1" hangingPunct="1">
              <a:lnSpc>
                <a:spcPct val="115000"/>
              </a:lnSpc>
              <a:defRPr/>
            </a:pPr>
            <a:r>
              <a:rPr lang="en-US" altLang="zh-CN" sz="2000" dirty="0"/>
              <a:t>C:\......\Web</a:t>
            </a:r>
            <a:r>
              <a:rPr lang="zh-CN" altLang="en-US" sz="2000" dirty="0"/>
              <a:t>编程技术</a:t>
            </a:r>
            <a:r>
              <a:rPr lang="en-US" altLang="zh-CN" sz="2000" dirty="0"/>
              <a:t>\ch3\WebSite2\ DemoImageField.aspx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908050"/>
            <a:ext cx="8540750" cy="5329238"/>
          </a:xfrm>
        </p:spPr>
        <p:txBody>
          <a:bodyPr/>
          <a:lstStyle/>
          <a:p>
            <a:pPr marL="1066800" lvl="1" indent="-609600" eaLnBrk="1" hangingPunct="1">
              <a:buFont typeface="+mj-lt"/>
              <a:buAutoNum type="arabicPeriod" startAt="6"/>
              <a:defRPr/>
            </a:pPr>
            <a:r>
              <a:rPr lang="zh-CN" altLang="en-US" dirty="0"/>
              <a:t>定制</a:t>
            </a:r>
            <a:r>
              <a:rPr lang="en-US" altLang="zh-CN" dirty="0" err="1"/>
              <a:t>GridView</a:t>
            </a:r>
            <a:r>
              <a:rPr lang="zh-CN" altLang="en-US" dirty="0"/>
              <a:t>的模板列（</a:t>
            </a:r>
            <a:r>
              <a:rPr lang="en-US" altLang="zh-CN" dirty="0" err="1"/>
              <a:t>TemplateField</a:t>
            </a:r>
            <a:r>
              <a:rPr lang="zh-CN" altLang="en-US" dirty="0"/>
              <a:t>）</a:t>
            </a:r>
            <a:endParaRPr lang="en-US" altLang="zh-CN" dirty="0"/>
          </a:p>
          <a:p>
            <a:pPr marL="1466850" lvl="2" indent="-609600" eaLnBrk="1" hangingPunct="1">
              <a:lnSpc>
                <a:spcPct val="120000"/>
              </a:lnSpc>
              <a:defRPr/>
            </a:pPr>
            <a:r>
              <a:rPr lang="en-US" altLang="zh-CN" sz="2400" b="1" dirty="0" err="1"/>
              <a:t>TemplateField</a:t>
            </a:r>
            <a:r>
              <a:rPr lang="zh-CN" altLang="en-US" sz="2400" b="1" dirty="0"/>
              <a:t>是</a:t>
            </a:r>
            <a:r>
              <a:rPr lang="en-US" altLang="zh-CN" sz="2400" b="1" dirty="0" err="1"/>
              <a:t>GridView</a:t>
            </a:r>
            <a:r>
              <a:rPr lang="zh-CN" altLang="en-US" sz="2400" b="1" dirty="0"/>
              <a:t>控件中的一个重要的列类型，它可以使用模板完全定制列的内容。</a:t>
            </a:r>
            <a:endParaRPr lang="en-US" altLang="zh-CN" sz="2400" b="1" dirty="0"/>
          </a:p>
          <a:p>
            <a:pPr marL="1466850" lvl="2" indent="-609600" eaLnBrk="1" hangingPunct="1">
              <a:lnSpc>
                <a:spcPct val="120000"/>
              </a:lnSpc>
              <a:defRPr/>
            </a:pPr>
            <a:r>
              <a:rPr lang="zh-CN" altLang="en-US" sz="2400" b="1" dirty="0"/>
              <a:t>当使用标准的列（</a:t>
            </a:r>
            <a:r>
              <a:rPr lang="en-US" altLang="zh-CN" sz="2400" b="1" dirty="0" err="1"/>
              <a:t>BoundField</a:t>
            </a:r>
            <a:r>
              <a:rPr lang="zh-CN" altLang="en-US" sz="2400" b="1" dirty="0"/>
              <a:t>）不能满足显示要求时（例如希望在编辑状态下，能使用下拉列表框选择一个专业，使用单选列表选择性别，避免输入），可以考虑使用模板列。</a:t>
            </a:r>
            <a:endParaRPr lang="en-US" altLang="zh-CN" sz="2400" b="1" dirty="0"/>
          </a:p>
          <a:p>
            <a:pPr marL="1466850" lvl="2" indent="-609600" eaLnBrk="1" hangingPunct="1">
              <a:lnSpc>
                <a:spcPct val="120000"/>
              </a:lnSpc>
              <a:defRPr/>
            </a:pPr>
            <a:r>
              <a:rPr lang="zh-CN" altLang="en-US" sz="2400" b="1" dirty="0"/>
              <a:t> </a:t>
            </a:r>
            <a:r>
              <a:rPr lang="en-US" altLang="zh-CN" sz="2400" b="1" dirty="0" err="1"/>
              <a:t>TemplateField</a:t>
            </a:r>
            <a:r>
              <a:rPr lang="zh-CN" altLang="en-US" sz="2400" b="1" dirty="0"/>
              <a:t>是一个模板集合，而模板是</a:t>
            </a:r>
            <a:r>
              <a:rPr lang="en-US" altLang="zh-CN" sz="2400" b="1" dirty="0"/>
              <a:t>Web</a:t>
            </a:r>
            <a:r>
              <a:rPr lang="zh-CN" altLang="en-US" sz="2400" b="1" dirty="0"/>
              <a:t>控件和静态</a:t>
            </a:r>
            <a:r>
              <a:rPr lang="en-US" altLang="zh-CN" sz="2400" b="1" dirty="0"/>
              <a:t>HTML</a:t>
            </a:r>
            <a:r>
              <a:rPr lang="zh-CN" altLang="en-US" sz="2400" b="1" dirty="0"/>
              <a:t>标记的组合。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TemplateField</a:t>
            </a:r>
            <a:r>
              <a:rPr lang="zh-CN" altLang="en-US" sz="2400" b="1" dirty="0"/>
              <a:t>提供了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种模板。</a:t>
            </a:r>
          </a:p>
          <a:p>
            <a:pPr marL="1371600" lvl="2" indent="-457200" eaLnBrk="1" hangingPunct="1">
              <a:lnSpc>
                <a:spcPct val="115000"/>
              </a:lnSpc>
              <a:defRPr/>
            </a:pPr>
            <a:endParaRPr lang="en-US" altLang="zh-CN" sz="2000" b="1" dirty="0"/>
          </a:p>
          <a:p>
            <a:pPr marL="1371600" lvl="2" indent="-457200" eaLnBrk="1" hangingPunct="1">
              <a:lnSpc>
                <a:spcPct val="115000"/>
              </a:lnSpc>
              <a:defRPr/>
            </a:pPr>
            <a:endParaRPr lang="zh-CN" altLang="en-US" sz="2000" b="1" dirty="0"/>
          </a:p>
        </p:txBody>
      </p:sp>
      <p:sp>
        <p:nvSpPr>
          <p:cNvPr id="3" name="动作按钮: 帮助 2">
            <a:hlinkClick r:id="rId2" action="ppaction://hlinksldjump" highlightClick="1"/>
          </p:cNvPr>
          <p:cNvSpPr/>
          <p:nvPr/>
        </p:nvSpPr>
        <p:spPr>
          <a:xfrm>
            <a:off x="7885113" y="836613"/>
            <a:ext cx="358775" cy="288925"/>
          </a:xfrm>
          <a:prstGeom prst="actionButtonHelp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6.3.1 </a:t>
            </a:r>
            <a:r>
              <a:rPr kumimoji="1" lang="zh-CN" altLang="en-US" sz="4400"/>
              <a:t>数据源</a:t>
            </a:r>
            <a:r>
              <a:rPr kumimoji="1" lang="en-US" altLang="en-US" sz="4400"/>
              <a:t>控件概述</a:t>
            </a:r>
            <a:endParaRPr kumimoji="1" lang="zh-CN" altLang="en-US" sz="4400"/>
          </a:p>
        </p:txBody>
      </p:sp>
      <p:sp>
        <p:nvSpPr>
          <p:cNvPr id="9830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981200"/>
            <a:ext cx="8540750" cy="440055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SzTx/>
            </a:pPr>
            <a:r>
              <a:rPr kumimoji="1" lang="zh-CN" altLang="en-US" b="0"/>
              <a:t>数据源控件用于连接数据源，从数据源中读取数据以及把数据写入数据源。</a:t>
            </a:r>
          </a:p>
          <a:p>
            <a:pPr eaLnBrk="1" hangingPunct="1">
              <a:spcBef>
                <a:spcPct val="50000"/>
              </a:spcBef>
              <a:buSzTx/>
            </a:pPr>
            <a:r>
              <a:rPr kumimoji="1" lang="zh-CN" altLang="en-US" b="0"/>
              <a:t>数据源控件不呈现任何用户界面，而是充当特定数据源（如数据库、业务对象或</a:t>
            </a:r>
            <a:r>
              <a:rPr kumimoji="1" lang="en-US" altLang="zh-CN" b="0"/>
              <a:t>XML</a:t>
            </a:r>
            <a:r>
              <a:rPr kumimoji="1" lang="zh-CN" altLang="en-US" b="0"/>
              <a:t>文件）与</a:t>
            </a:r>
            <a:r>
              <a:rPr kumimoji="1" lang="en-US" altLang="zh-CN" b="0"/>
              <a:t>ASP.NET</a:t>
            </a:r>
            <a:r>
              <a:rPr kumimoji="1" lang="zh-CN" altLang="en-US" b="0"/>
              <a:t>网页上的其他控件之间的桥梁。</a:t>
            </a:r>
            <a:r>
              <a:rPr lang="zh-CN" altLang="en-US" b="0">
                <a:sym typeface="+mn-ea"/>
              </a:rPr>
              <a:t>数据</a:t>
            </a:r>
            <a:r>
              <a:rPr lang="en-US" altLang="zh-CN" b="0">
                <a:sym typeface="+mn-ea"/>
              </a:rPr>
              <a:t>Web</a:t>
            </a:r>
            <a:r>
              <a:rPr lang="zh-CN" altLang="en-US" b="0">
                <a:sym typeface="+mn-ea"/>
              </a:rPr>
              <a:t>控件则负责数据的呈现。</a:t>
            </a:r>
            <a:endParaRPr kumimoji="1" lang="zh-CN" altLang="en-US" b="0"/>
          </a:p>
          <a:p>
            <a:pPr eaLnBrk="1" hangingPunct="1">
              <a:spcBef>
                <a:spcPct val="50000"/>
              </a:spcBef>
              <a:buSzTx/>
            </a:pPr>
            <a:r>
              <a:rPr kumimoji="1" lang="zh-CN" altLang="en-US" b="0"/>
              <a:t>数据源控件实现了丰富的数据检索和修改功能，其中包括查询、排序、分页、筛选、更新、删除以及插入。</a:t>
            </a:r>
            <a:endParaRPr kumimoji="1" lang="en-US" altLang="zh-CN" b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内容占位符 2"/>
          <p:cNvSpPr>
            <a:spLocks noGrp="1"/>
          </p:cNvSpPr>
          <p:nvPr>
            <p:ph idx="1"/>
          </p:nvPr>
        </p:nvSpPr>
        <p:spPr>
          <a:xfrm>
            <a:off x="323850" y="908050"/>
            <a:ext cx="8540750" cy="576263"/>
          </a:xfrm>
        </p:spPr>
        <p:txBody>
          <a:bodyPr/>
          <a:lstStyle/>
          <a:p>
            <a:r>
              <a:rPr lang="en-US" altLang="zh-CN"/>
              <a:t>GridView</a:t>
            </a:r>
            <a:r>
              <a:rPr lang="zh-CN" altLang="en-US"/>
              <a:t>控件的模板列</a:t>
            </a:r>
            <a:endParaRPr lang="en-US"/>
          </a:p>
        </p:txBody>
      </p:sp>
      <p:graphicFrame>
        <p:nvGraphicFramePr>
          <p:cNvPr id="5" name="Group 86"/>
          <p:cNvGraphicFramePr>
            <a:graphicFrameLocks noGrp="1"/>
          </p:cNvGraphicFramePr>
          <p:nvPr/>
        </p:nvGraphicFramePr>
        <p:xfrm>
          <a:off x="323850" y="1628775"/>
          <a:ext cx="8580437" cy="2738377"/>
        </p:xfrm>
        <a:graphic>
          <a:graphicData uri="http://schemas.openxmlformats.org/drawingml/2006/table">
            <a:tbl>
              <a:tblPr/>
              <a:tblGrid>
                <a:gridCol w="355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7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模  板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说    明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AlternatingItemTemplate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为交替项指定要显示的内容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EditItemTemplate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为处于编辑模式中的项指定要显示的内容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FooterTemplate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为对象的脚注部分指定要显示的内容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HeaderTemplate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为标头部分指定要显示的内容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ItemTemplate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为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TemplateField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对象中的项指定要显示的内容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动作按钮: 后退或前一项 3">
            <a:hlinkClick r:id="rId2" action="ppaction://hlinksldjump" highlightClick="1"/>
          </p:cNvPr>
          <p:cNvSpPr/>
          <p:nvPr/>
        </p:nvSpPr>
        <p:spPr>
          <a:xfrm>
            <a:off x="6156325" y="5445125"/>
            <a:ext cx="215900" cy="215900"/>
          </a:xfrm>
          <a:prstGeom prst="actionButtonBackPrevious">
            <a:avLst/>
          </a:prstGeom>
          <a:solidFill>
            <a:srgbClr val="CC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内容占位符 2"/>
          <p:cNvSpPr>
            <a:spLocks noGrp="1"/>
          </p:cNvSpPr>
          <p:nvPr>
            <p:ph idx="1"/>
          </p:nvPr>
        </p:nvSpPr>
        <p:spPr>
          <a:xfrm>
            <a:off x="323850" y="1125538"/>
            <a:ext cx="8540750" cy="5256212"/>
          </a:xfrm>
        </p:spPr>
        <p:txBody>
          <a:bodyPr/>
          <a:lstStyle/>
          <a:p>
            <a:pPr lvl="1">
              <a:defRPr/>
            </a:pPr>
            <a:r>
              <a:rPr lang="zh-CN" altLang="en-US" dirty="0"/>
              <a:t>相关内容：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hlinkClick r:id="rId2" action="ppaction://hlinksldjump"/>
              </a:rPr>
              <a:t>将列表控件绑定到数据源</a:t>
            </a:r>
            <a:endParaRPr lang="en-US" altLang="zh-CN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defRPr/>
            </a:pP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示例：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EditItemTemplate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模板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defRPr/>
            </a:pPr>
            <a:r>
              <a:rPr lang="zh-CN" altLang="en-US" b="1" dirty="0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目的：在编辑状态下，所显示的内容可定制</a:t>
            </a:r>
            <a:endParaRPr lang="en-US" altLang="zh-CN" b="1" dirty="0">
              <a:solidFill>
                <a:schemeClr val="accent1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defRPr/>
            </a:pPr>
            <a:r>
              <a:rPr lang="zh-CN" altLang="en-US" b="1" dirty="0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步骤：</a:t>
            </a:r>
            <a:endParaRPr lang="en-US" altLang="zh-CN" b="1" dirty="0">
              <a:solidFill>
                <a:schemeClr val="accent1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20000"/>
              </a:lnSpc>
              <a:buFont typeface="+mj-lt"/>
              <a:buAutoNum type="arabicParenR"/>
              <a:defRPr/>
            </a:pPr>
            <a:r>
              <a:rPr lang="zh-CN" altLang="en-US" dirty="0">
                <a:latin typeface="Arial Narrow" pitchFamily="34" charset="0"/>
                <a:cs typeface="Times New Roman" panose="02020603050405020304" pitchFamily="18" charset="0"/>
              </a:rPr>
              <a:t>在“</a:t>
            </a:r>
            <a:r>
              <a:rPr lang="en-US" altLang="zh-CN" dirty="0" err="1"/>
              <a:t>GridView</a:t>
            </a:r>
            <a:r>
              <a:rPr lang="zh-CN" altLang="en-US" dirty="0"/>
              <a:t>任务”中选择“编辑列”；</a:t>
            </a:r>
            <a:endParaRPr lang="en-US" altLang="zh-CN" dirty="0"/>
          </a:p>
          <a:p>
            <a:pPr marL="1257300" lvl="2" indent="-342900">
              <a:lnSpc>
                <a:spcPct val="120000"/>
              </a:lnSpc>
              <a:buFont typeface="+mj-lt"/>
              <a:buAutoNum type="arabicParenR"/>
              <a:defRPr/>
            </a:pPr>
            <a:r>
              <a:rPr lang="zh-CN" altLang="en-US" dirty="0"/>
              <a:t>在“选定的字段”中选择字段，单击右下角的“将此字段转换为</a:t>
            </a:r>
            <a:r>
              <a:rPr lang="en-US" altLang="zh-CN" dirty="0" err="1"/>
              <a:t>TemplateField</a:t>
            </a:r>
            <a:r>
              <a:rPr lang="zh-CN" altLang="en-US" dirty="0"/>
              <a:t>”，“确定”；</a:t>
            </a:r>
            <a:endParaRPr lang="en-US" altLang="zh-CN" dirty="0"/>
          </a:p>
          <a:p>
            <a:pPr marL="1257300" lvl="2" indent="-342900">
              <a:lnSpc>
                <a:spcPct val="120000"/>
              </a:lnSpc>
              <a:buFont typeface="+mj-lt"/>
              <a:buAutoNum type="arabicParenR"/>
              <a:defRPr/>
            </a:pPr>
            <a:r>
              <a:rPr lang="zh-CN" altLang="en-US" dirty="0">
                <a:latin typeface="Arial Narrow" pitchFamily="34" charset="0"/>
                <a:cs typeface="Times New Roman" panose="02020603050405020304" pitchFamily="18" charset="0"/>
              </a:rPr>
              <a:t>在“</a:t>
            </a:r>
            <a:r>
              <a:rPr lang="en-US" altLang="zh-CN" dirty="0" err="1"/>
              <a:t>GridView</a:t>
            </a:r>
            <a:r>
              <a:rPr lang="zh-CN" altLang="en-US" dirty="0"/>
              <a:t>任务”中选择“编辑模板”；</a:t>
            </a:r>
            <a:endParaRPr lang="en-US" altLang="zh-CN" dirty="0"/>
          </a:p>
          <a:p>
            <a:pPr marL="1257300" lvl="2" indent="-342900">
              <a:lnSpc>
                <a:spcPct val="120000"/>
              </a:lnSpc>
              <a:buFont typeface="+mj-lt"/>
              <a:buAutoNum type="arabicParenR"/>
              <a:defRPr/>
            </a:pPr>
            <a:r>
              <a:rPr lang="zh-CN" altLang="en-US" dirty="0"/>
              <a:t>在“模板编辑模式”中选择列及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EditItemTemplate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模板；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20000"/>
              </a:lnSpc>
              <a:buFont typeface="+mj-lt"/>
              <a:buAutoNum type="arabicParenR"/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删除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EditItemTemplate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模板中的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，放置需要的新控件；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20000"/>
              </a:lnSpc>
              <a:buFont typeface="+mj-lt"/>
              <a:buAutoNum type="arabicParenR"/>
              <a:defRPr/>
            </a:pPr>
            <a:r>
              <a:rPr lang="zh-CN" altLang="en-US" dirty="0"/>
              <a:t>从新控件的智能标签中选择“编辑</a:t>
            </a:r>
            <a:r>
              <a:rPr lang="en-US" altLang="zh-CN" dirty="0" err="1"/>
              <a:t>DataBinding</a:t>
            </a:r>
            <a:r>
              <a:rPr lang="zh-CN" altLang="en-US" dirty="0"/>
              <a:t>”，设置</a:t>
            </a:r>
            <a:r>
              <a:rPr lang="en-US" altLang="zh-CN" dirty="0" err="1"/>
              <a:t>SelectedValue</a:t>
            </a:r>
            <a:r>
              <a:rPr lang="zh-CN" altLang="en-US" dirty="0"/>
              <a:t>，选择“双向数据绑定”，“确定”。</a:t>
            </a:r>
            <a:endParaRPr lang="en-US" altLang="zh-CN" dirty="0"/>
          </a:p>
          <a:p>
            <a:pPr marL="1257300" lvl="2" indent="-342900">
              <a:lnSpc>
                <a:spcPct val="120000"/>
              </a:lnSpc>
              <a:buFont typeface="+mj-lt"/>
              <a:buAutoNum type="arabicParenR"/>
              <a:defRPr/>
            </a:pPr>
            <a:endParaRPr lang="en-US" altLang="zh-CN" dirty="0"/>
          </a:p>
          <a:p>
            <a:pPr marL="1257300" lvl="2" indent="-342900">
              <a:lnSpc>
                <a:spcPct val="120000"/>
              </a:lnSpc>
              <a:defRPr/>
            </a:pPr>
            <a:r>
              <a:rPr lang="en-US" altLang="zh-CN" dirty="0"/>
              <a:t>C:\Users\huang\Desktop\Web</a:t>
            </a:r>
            <a:r>
              <a:rPr lang="zh-CN" altLang="en-US" dirty="0"/>
              <a:t>编程技术</a:t>
            </a:r>
            <a:r>
              <a:rPr lang="en-US" altLang="zh-CN" dirty="0"/>
              <a:t>\ch6\</a:t>
            </a:r>
            <a:r>
              <a:rPr lang="zh-CN" altLang="en-US" dirty="0"/>
              <a:t>测试</a:t>
            </a:r>
            <a:r>
              <a:rPr lang="en-US" altLang="zh-CN" dirty="0"/>
              <a:t>\ TplFDemo.aspx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动作按钮: 开始 3">
            <a:hlinkClick r:id="rId3" action="ppaction://hlinksldjump" highlightClick="1"/>
          </p:cNvPr>
          <p:cNvSpPr/>
          <p:nvPr/>
        </p:nvSpPr>
        <p:spPr>
          <a:xfrm>
            <a:off x="8459788" y="6308725"/>
            <a:ext cx="288925" cy="215900"/>
          </a:xfrm>
          <a:prstGeom prst="actionButtonBeginning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线形标注 2 7"/>
          <p:cNvSpPr/>
          <p:nvPr/>
        </p:nvSpPr>
        <p:spPr>
          <a:xfrm>
            <a:off x="7164388" y="1773238"/>
            <a:ext cx="1368425" cy="71913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4789"/>
              <a:gd name="adj6" fmla="val -61652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源视图中代码有何变化？</a:t>
            </a:r>
            <a:endParaRPr lang="en-US" sz="1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内容占位符 2"/>
          <p:cNvSpPr>
            <a:spLocks noGrp="1"/>
          </p:cNvSpPr>
          <p:nvPr>
            <p:ph idx="1"/>
          </p:nvPr>
        </p:nvSpPr>
        <p:spPr>
          <a:xfrm>
            <a:off x="323850" y="1125538"/>
            <a:ext cx="8540750" cy="5111750"/>
          </a:xfrm>
        </p:spPr>
        <p:txBody>
          <a:bodyPr/>
          <a:lstStyle/>
          <a:p>
            <a:pPr lvl="2">
              <a:defRPr/>
            </a:pPr>
            <a:r>
              <a:rPr lang="zh-CN" altLang="en-US" dirty="0"/>
              <a:t>源视图中相关声明代码：</a:t>
            </a:r>
            <a:endParaRPr lang="en-US" altLang="zh-CN" dirty="0">
              <a:solidFill>
                <a:schemeClr val="tx2">
                  <a:lumMod val="75000"/>
                </a:schemeClr>
              </a:solidFill>
            </a:endParaRPr>
          </a:p>
          <a:p>
            <a:pPr lvl="3">
              <a:defRPr/>
            </a:pPr>
            <a:r>
              <a:rPr lang="en-US" dirty="0"/>
              <a:t>&lt;</a:t>
            </a:r>
            <a:r>
              <a:rPr lang="en-US" dirty="0" err="1"/>
              <a:t>EditItemTemplate</a:t>
            </a:r>
            <a:r>
              <a:rPr lang="en-US" dirty="0"/>
              <a:t>&gt;</a:t>
            </a:r>
          </a:p>
          <a:p>
            <a:pPr lvl="3">
              <a:defRPr/>
            </a:pPr>
            <a:r>
              <a:rPr lang="en-US" dirty="0"/>
              <a:t>      &lt;</a:t>
            </a:r>
            <a:r>
              <a:rPr lang="en-US" dirty="0" err="1"/>
              <a:t>asp:RadioButtonList</a:t>
            </a:r>
            <a:r>
              <a:rPr lang="en-US" dirty="0"/>
              <a:t> ID="RadioButtonList1" </a:t>
            </a:r>
            <a:r>
              <a:rPr lang="en-US" dirty="0" err="1"/>
              <a:t>runat</a:t>
            </a:r>
            <a:r>
              <a:rPr lang="en-US" dirty="0"/>
              <a:t>="server" </a:t>
            </a:r>
          </a:p>
          <a:p>
            <a:pPr lvl="3">
              <a:defRPr/>
            </a:pPr>
            <a:r>
              <a:rPr lang="en-US" dirty="0"/>
              <a:t>              </a:t>
            </a:r>
            <a:r>
              <a:rPr lang="en-US" dirty="0" err="1"/>
              <a:t>SelectedValue</a:t>
            </a:r>
            <a:r>
              <a:rPr lang="en-US" dirty="0"/>
              <a:t>='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&lt;%# Bind("Sex") %&gt;</a:t>
            </a:r>
            <a:r>
              <a:rPr lang="en-US" dirty="0"/>
              <a:t>'&gt;</a:t>
            </a:r>
          </a:p>
          <a:p>
            <a:pPr lvl="3">
              <a:defRPr/>
            </a:pPr>
            <a:r>
              <a:rPr lang="en-US" dirty="0"/>
              <a:t>              &lt;</a:t>
            </a:r>
            <a:r>
              <a:rPr lang="en-US" dirty="0" err="1"/>
              <a:t>asp:ListItem</a:t>
            </a:r>
            <a:r>
              <a:rPr lang="en-US" dirty="0"/>
              <a:t>&gt;</a:t>
            </a:r>
            <a:r>
              <a:rPr lang="zh-CN" altLang="en-US" dirty="0"/>
              <a:t>男</a:t>
            </a:r>
            <a:r>
              <a:rPr lang="en-US" altLang="zh-CN" dirty="0"/>
              <a:t>&lt;/</a:t>
            </a:r>
            <a:r>
              <a:rPr lang="en-US" dirty="0" err="1"/>
              <a:t>asp:ListItem</a:t>
            </a:r>
            <a:r>
              <a:rPr lang="en-US" dirty="0"/>
              <a:t>&gt;</a:t>
            </a:r>
          </a:p>
          <a:p>
            <a:pPr lvl="3">
              <a:defRPr/>
            </a:pPr>
            <a:r>
              <a:rPr lang="en-US" dirty="0"/>
              <a:t>              &lt;</a:t>
            </a:r>
            <a:r>
              <a:rPr lang="en-US" dirty="0" err="1"/>
              <a:t>asp:ListItem</a:t>
            </a:r>
            <a:r>
              <a:rPr lang="en-US" dirty="0"/>
              <a:t>&gt;</a:t>
            </a:r>
            <a:r>
              <a:rPr lang="zh-CN" altLang="en-US" dirty="0"/>
              <a:t>女</a:t>
            </a:r>
            <a:r>
              <a:rPr lang="en-US" altLang="zh-CN" dirty="0"/>
              <a:t>&lt;/</a:t>
            </a:r>
            <a:r>
              <a:rPr lang="en-US" dirty="0" err="1"/>
              <a:t>asp:ListItem</a:t>
            </a:r>
            <a:r>
              <a:rPr lang="en-US" dirty="0"/>
              <a:t>&gt;</a:t>
            </a:r>
          </a:p>
          <a:p>
            <a:pPr lvl="3">
              <a:defRPr/>
            </a:pPr>
            <a:r>
              <a:rPr lang="en-US" dirty="0"/>
              <a:t>      &lt;/</a:t>
            </a:r>
            <a:r>
              <a:rPr lang="en-US" dirty="0" err="1"/>
              <a:t>asp:RadioButtonList</a:t>
            </a:r>
            <a:r>
              <a:rPr lang="en-US" dirty="0"/>
              <a:t>&gt;</a:t>
            </a:r>
          </a:p>
          <a:p>
            <a:pPr lvl="3">
              <a:defRPr/>
            </a:pPr>
            <a:r>
              <a:rPr lang="en-US" dirty="0"/>
              <a:t>&lt;/</a:t>
            </a:r>
            <a:r>
              <a:rPr lang="en-US" dirty="0" err="1"/>
              <a:t>EditItemTemplate</a:t>
            </a:r>
            <a:r>
              <a:rPr lang="en-US" dirty="0"/>
              <a:t>&gt;</a:t>
            </a:r>
            <a:endParaRPr lang="en-US" altLang="zh-CN" dirty="0"/>
          </a:p>
          <a:p>
            <a:pPr marL="1257300" lvl="2" indent="-342900">
              <a:buFont typeface="+mj-lt"/>
              <a:buAutoNum type="arabicParenR"/>
              <a:defRPr/>
            </a:pPr>
            <a:endParaRPr lang="en-US" altLang="zh-CN" dirty="0">
              <a:latin typeface="Arial Narrow" pitchFamily="34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dirty="0">
              <a:solidFill>
                <a:srgbClr val="CC0066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defRPr/>
            </a:pPr>
            <a:r>
              <a:rPr lang="zh-CN" altLang="en-US" dirty="0">
                <a:solidFill>
                  <a:srgbClr val="CC006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详见</a:t>
            </a:r>
            <a:r>
              <a:rPr lang="en-US" altLang="zh-CN" dirty="0">
                <a:solidFill>
                  <a:srgbClr val="CC006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《ASP.NET</a:t>
            </a:r>
            <a:r>
              <a:rPr lang="zh-CN" altLang="en-US" dirty="0">
                <a:solidFill>
                  <a:srgbClr val="CC006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案例教程</a:t>
            </a:r>
            <a:r>
              <a:rPr lang="en-US" altLang="zh-CN" dirty="0">
                <a:solidFill>
                  <a:srgbClr val="CC006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》P301 </a:t>
            </a:r>
            <a:r>
              <a:rPr lang="zh-CN" altLang="en-US" dirty="0">
                <a:solidFill>
                  <a:srgbClr val="CC006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例</a:t>
            </a:r>
            <a:r>
              <a:rPr lang="en-US" altLang="zh-CN" dirty="0">
                <a:solidFill>
                  <a:srgbClr val="CC006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9-8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内容占位符 2"/>
          <p:cNvSpPr>
            <a:spLocks noGrp="1"/>
          </p:cNvSpPr>
          <p:nvPr>
            <p:ph idx="1"/>
          </p:nvPr>
        </p:nvSpPr>
        <p:spPr>
          <a:xfrm>
            <a:off x="323850" y="908050"/>
            <a:ext cx="8540750" cy="5616575"/>
          </a:xfrm>
        </p:spPr>
        <p:txBody>
          <a:bodyPr/>
          <a:lstStyle/>
          <a:p>
            <a:pPr lvl="1">
              <a:lnSpc>
                <a:spcPct val="120000"/>
              </a:lnSpc>
              <a:defRPr/>
            </a:pPr>
            <a:r>
              <a:rPr lang="zh-CN" altLang="en-US" dirty="0"/>
              <a:t>自定义模板时，需要设置控件绑定的字段。</a:t>
            </a:r>
            <a:r>
              <a:rPr lang="en-US" altLang="zh-CN" dirty="0"/>
              <a:t>ASP.NET</a:t>
            </a:r>
            <a:r>
              <a:rPr lang="zh-CN" altLang="en-US" dirty="0"/>
              <a:t>提供了两种常用的数据绑定方法：单向数据绑定和双向数据绑定。</a:t>
            </a:r>
            <a:endParaRPr lang="en-US" altLang="zh-CN" dirty="0"/>
          </a:p>
          <a:p>
            <a:pPr lvl="2">
              <a:lnSpc>
                <a:spcPct val="120000"/>
              </a:lnSpc>
              <a:defRPr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</a:rPr>
              <a:t>单向数据绑定：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只读取数据源中的数据。</a:t>
            </a:r>
            <a:endParaRPr lang="en-US" altLang="zh-CN" dirty="0">
              <a:solidFill>
                <a:schemeClr val="tx2">
                  <a:lumMod val="75000"/>
                </a:schemeClr>
              </a:solidFill>
            </a:endParaRPr>
          </a:p>
          <a:p>
            <a:pPr lvl="3">
              <a:lnSpc>
                <a:spcPct val="120000"/>
              </a:lnSpc>
              <a:defRPr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</a:rPr>
              <a:t>语法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：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&lt;%# 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</a:rPr>
              <a:t>Eval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列名，指定格式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 %&gt;</a:t>
            </a:r>
          </a:p>
          <a:p>
            <a:pPr lvl="3">
              <a:lnSpc>
                <a:spcPct val="120000"/>
              </a:lnSpc>
              <a:defRPr/>
            </a:pP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例如：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&lt;%# 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</a:rPr>
              <a:t>Eval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(“Sex”) %&gt;</a:t>
            </a:r>
            <a:r>
              <a:rPr lang="zh-CN" altLang="en-US" dirty="0"/>
              <a:t>，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&lt;%# 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</a:rPr>
              <a:t>Eval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(“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Birth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”,”{0:d}”) %&gt;</a:t>
            </a:r>
          </a:p>
          <a:p>
            <a:pPr lvl="2">
              <a:lnSpc>
                <a:spcPct val="120000"/>
              </a:lnSpc>
              <a:defRPr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</a:rPr>
              <a:t>双向数据绑定：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支持绑定数据的读取和写入操作。</a:t>
            </a:r>
            <a:endParaRPr lang="en-US" altLang="zh-CN" dirty="0">
              <a:solidFill>
                <a:schemeClr val="tx2">
                  <a:lumMod val="75000"/>
                </a:schemeClr>
              </a:solidFill>
            </a:endParaRPr>
          </a:p>
          <a:p>
            <a:pPr lvl="3">
              <a:lnSpc>
                <a:spcPct val="120000"/>
              </a:lnSpc>
              <a:defRPr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</a:rPr>
              <a:t>语法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：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&lt;%# Bind(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列名，指定格式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 %&gt;</a:t>
            </a:r>
          </a:p>
          <a:p>
            <a:pPr lvl="3">
              <a:lnSpc>
                <a:spcPct val="120000"/>
              </a:lnSpc>
              <a:defRPr/>
            </a:pP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例如：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&lt;%# Bind(“Sex”) %&gt;</a:t>
            </a:r>
            <a:r>
              <a:rPr lang="zh-CN" altLang="en-US" dirty="0"/>
              <a:t>，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&lt;%# Bind(“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Birth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”,”{0:d}”) %&gt;</a:t>
            </a:r>
          </a:p>
          <a:p>
            <a:pPr lvl="2"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C00000"/>
                </a:solidFill>
              </a:rPr>
              <a:t>注：</a:t>
            </a:r>
            <a:r>
              <a:rPr lang="zh-CN" dirty="0"/>
              <a:t>使用数据绑定语句时，</a:t>
            </a:r>
            <a:r>
              <a:rPr lang="en-US" b="1" dirty="0">
                <a:solidFill>
                  <a:srgbClr val="C00000"/>
                </a:solidFill>
              </a:rPr>
              <a:t>&lt;%#  %&gt;</a:t>
            </a:r>
            <a:r>
              <a:rPr lang="zh-CN" b="1" dirty="0"/>
              <a:t>界定符之间的所有内容都作为表达式处理</a:t>
            </a:r>
            <a:r>
              <a:rPr lang="zh-CN" dirty="0"/>
              <a:t>。因此可以追加额外的数据。例如：</a:t>
            </a:r>
            <a:endParaRPr lang="en-US" altLang="zh-CN" dirty="0"/>
          </a:p>
          <a:p>
            <a:pPr lvl="3">
              <a:lnSpc>
                <a:spcPct val="120000"/>
              </a:lnSpc>
              <a:defRPr/>
            </a:pPr>
            <a:r>
              <a:rPr lang="en-US" dirty="0"/>
              <a:t>Text ='&lt;%# "</a:t>
            </a:r>
            <a:r>
              <a:rPr lang="zh-CN" dirty="0"/>
              <a:t>作者：</a:t>
            </a:r>
            <a:r>
              <a:rPr lang="en-US" dirty="0"/>
              <a:t>"+</a:t>
            </a:r>
            <a:r>
              <a:rPr lang="en-US" dirty="0" err="1"/>
              <a:t>Eval</a:t>
            </a:r>
            <a:r>
              <a:rPr lang="en-US" dirty="0"/>
              <a:t>("Author")%&gt; ‘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dirty="0"/>
              <a:t>还可以给方法传递计算出来的值：</a:t>
            </a:r>
            <a:endParaRPr lang="en-US" altLang="zh-CN" dirty="0"/>
          </a:p>
          <a:p>
            <a:pPr lvl="3">
              <a:lnSpc>
                <a:spcPct val="120000"/>
              </a:lnSpc>
              <a:defRPr/>
            </a:pPr>
            <a:r>
              <a:rPr lang="en-US" dirty="0"/>
              <a:t>&lt;%# Function(</a:t>
            </a:r>
            <a:r>
              <a:rPr lang="en-US" dirty="0" err="1"/>
              <a:t>Eval</a:t>
            </a:r>
            <a:r>
              <a:rPr lang="en-US" dirty="0"/>
              <a:t>("</a:t>
            </a:r>
            <a:r>
              <a:rPr lang="en-US" dirty="0" err="1"/>
              <a:t>MajorID</a:t>
            </a:r>
            <a:r>
              <a:rPr lang="en-US" dirty="0"/>
              <a:t>"))%&gt;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动作按钮: 开始 3">
            <a:hlinkClick r:id="rId2" action="ppaction://hlinksldjump" highlightClick="1"/>
          </p:cNvPr>
          <p:cNvSpPr/>
          <p:nvPr/>
        </p:nvSpPr>
        <p:spPr>
          <a:xfrm>
            <a:off x="8459788" y="6308725"/>
            <a:ext cx="288925" cy="215900"/>
          </a:xfrm>
          <a:prstGeom prst="actionButtonBeginning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内容占位符 2"/>
          <p:cNvSpPr>
            <a:spLocks noGrp="1"/>
          </p:cNvSpPr>
          <p:nvPr>
            <p:ph idx="1"/>
          </p:nvPr>
        </p:nvSpPr>
        <p:spPr>
          <a:xfrm>
            <a:off x="323850" y="1125538"/>
            <a:ext cx="8540750" cy="5256212"/>
          </a:xfrm>
        </p:spPr>
        <p:txBody>
          <a:bodyPr/>
          <a:lstStyle/>
          <a:p>
            <a:pPr lvl="1">
              <a:defRPr/>
            </a:pP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示例：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ItemTemplate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模板使</a:t>
            </a:r>
            <a:r>
              <a:rPr lang="en-US" altLang="zh-CN" dirty="0" err="1"/>
              <a:t>GridView</a:t>
            </a:r>
            <a:r>
              <a:rPr lang="zh-CN" altLang="en-US" dirty="0"/>
              <a:t>具有删除确认功能</a:t>
            </a:r>
            <a:endParaRPr lang="en-US" altLang="zh-CN" dirty="0"/>
          </a:p>
          <a:p>
            <a:pPr marL="1257300" lvl="2" indent="-342900">
              <a:lnSpc>
                <a:spcPct val="120000"/>
              </a:lnSpc>
              <a:defRPr/>
            </a:pPr>
            <a:r>
              <a:rPr lang="en-US" altLang="zh-CN" dirty="0"/>
              <a:t>C:\Users\huang\Desktop\Web</a:t>
            </a:r>
            <a:r>
              <a:rPr lang="zh-CN" altLang="en-US" dirty="0"/>
              <a:t>编程技术</a:t>
            </a:r>
            <a:r>
              <a:rPr lang="en-US" altLang="zh-CN" dirty="0"/>
              <a:t>\ch6\</a:t>
            </a:r>
            <a:r>
              <a:rPr lang="zh-CN" altLang="en-US" dirty="0"/>
              <a:t>测试</a:t>
            </a:r>
            <a:r>
              <a:rPr lang="en-US" altLang="zh-CN" dirty="0"/>
              <a:t>\ TplFDemo.aspx</a:t>
            </a:r>
          </a:p>
          <a:p>
            <a:pPr marL="1257300" lvl="2" indent="-342900">
              <a:lnSpc>
                <a:spcPct val="120000"/>
              </a:lnSpc>
              <a:defRPr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1257300" lvl="2" indent="-342900"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rgbClr val="002060"/>
                </a:solidFill>
              </a:rPr>
              <a:t>操作原理：</a:t>
            </a:r>
            <a:endParaRPr lang="en-US" altLang="zh-CN" sz="2000" b="1" dirty="0">
              <a:solidFill>
                <a:srgbClr val="002060"/>
              </a:solidFill>
            </a:endParaRPr>
          </a:p>
          <a:p>
            <a:pPr marL="1714500" lvl="3" indent="-342900">
              <a:lnSpc>
                <a:spcPct val="120000"/>
              </a:lnSpc>
              <a:defRPr/>
            </a:pPr>
            <a:r>
              <a:rPr lang="zh-CN" altLang="en-US" sz="2000" dirty="0">
                <a:solidFill>
                  <a:schemeClr val="tx2"/>
                </a:solidFill>
              </a:rPr>
              <a:t>将用于显示命令按钮（编辑、删除等）的默认列类型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CommandField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转换为</a:t>
            </a:r>
            <a:r>
              <a:rPr lang="en-US" altLang="zh-CN" sz="2000" b="1" dirty="0" err="1">
                <a:solidFill>
                  <a:schemeClr val="tx2"/>
                </a:solidFill>
              </a:rPr>
              <a:t>TemplateField</a:t>
            </a:r>
            <a:r>
              <a:rPr lang="zh-CN" altLang="en-US" sz="2000" dirty="0">
                <a:solidFill>
                  <a:schemeClr val="tx2"/>
                </a:solidFill>
              </a:rPr>
              <a:t>；</a:t>
            </a:r>
            <a:endParaRPr lang="en-US" altLang="zh-CN" sz="2000" dirty="0">
              <a:solidFill>
                <a:schemeClr val="tx2"/>
              </a:solidFill>
            </a:endParaRPr>
          </a:p>
          <a:p>
            <a:pPr marL="1714500" lvl="3" indent="-342900">
              <a:lnSpc>
                <a:spcPct val="120000"/>
              </a:lnSpc>
              <a:defRPr/>
            </a:pPr>
            <a:r>
              <a:rPr lang="zh-CN" altLang="en-US" sz="2000" dirty="0">
                <a:solidFill>
                  <a:schemeClr val="tx2"/>
                </a:solidFill>
              </a:rPr>
              <a:t>在其</a:t>
            </a:r>
            <a:r>
              <a:rPr lang="en-US" altLang="zh-CN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ItemTemplate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模板中设置“删除”按钮的客户端事件处理程序。</a:t>
            </a:r>
            <a:endParaRPr lang="en-US" altLang="zh-CN" sz="2000" dirty="0">
              <a:solidFill>
                <a:schemeClr val="tx2"/>
              </a:solidFill>
              <a:latin typeface="Arial Narrow" pitchFamily="34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20000"/>
              </a:lnSpc>
              <a:defRPr/>
            </a:pPr>
            <a:endParaRPr lang="en-US" altLang="zh-CN" dirty="0">
              <a:solidFill>
                <a:schemeClr val="tx2">
                  <a:lumMod val="75000"/>
                </a:schemeClr>
              </a:solidFill>
            </a:endParaRPr>
          </a:p>
          <a:p>
            <a:pPr marL="1257300" lvl="2" indent="-342900">
              <a:lnSpc>
                <a:spcPct val="120000"/>
              </a:lnSpc>
              <a:defRPr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动作按钮: 开始 3">
            <a:hlinkClick r:id="rId2" action="ppaction://hlinksldjump" highlightClick="1"/>
          </p:cNvPr>
          <p:cNvSpPr/>
          <p:nvPr/>
        </p:nvSpPr>
        <p:spPr>
          <a:xfrm>
            <a:off x="8459788" y="6308725"/>
            <a:ext cx="288925" cy="215900"/>
          </a:xfrm>
          <a:prstGeom prst="actionButtonBeginning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内容占位符 2"/>
          <p:cNvSpPr>
            <a:spLocks noGrp="1"/>
          </p:cNvSpPr>
          <p:nvPr>
            <p:ph idx="1"/>
          </p:nvPr>
        </p:nvSpPr>
        <p:spPr>
          <a:xfrm>
            <a:off x="323850" y="1125538"/>
            <a:ext cx="8540750" cy="5256212"/>
          </a:xfrm>
        </p:spPr>
        <p:txBody>
          <a:bodyPr/>
          <a:lstStyle/>
          <a:p>
            <a:pPr lvl="2">
              <a:defRPr/>
            </a:pPr>
            <a:r>
              <a:rPr lang="zh-CN" altLang="en-US" b="1" dirty="0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具体步骤：</a:t>
            </a:r>
            <a:endParaRPr lang="en-US" altLang="zh-CN" b="1" dirty="0">
              <a:solidFill>
                <a:schemeClr val="accent1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20000"/>
              </a:lnSpc>
              <a:buFont typeface="+mj-lt"/>
              <a:buAutoNum type="arabicParenR"/>
              <a:defRPr/>
            </a:pPr>
            <a:r>
              <a:rPr lang="zh-CN" altLang="en-US" dirty="0">
                <a:latin typeface="Arial Narrow" pitchFamily="34" charset="0"/>
                <a:cs typeface="Times New Roman" panose="02020603050405020304" pitchFamily="18" charset="0"/>
              </a:rPr>
              <a:t>在“</a:t>
            </a:r>
            <a:r>
              <a:rPr lang="en-US" altLang="zh-CN" dirty="0" err="1"/>
              <a:t>GridView</a:t>
            </a:r>
            <a:r>
              <a:rPr lang="zh-CN" altLang="en-US" dirty="0"/>
              <a:t>任务”中选择“编辑列”；</a:t>
            </a:r>
            <a:endParaRPr lang="en-US" altLang="zh-CN" dirty="0"/>
          </a:p>
          <a:p>
            <a:pPr marL="1257300" lvl="2" indent="-342900">
              <a:lnSpc>
                <a:spcPct val="120000"/>
              </a:lnSpc>
              <a:buFont typeface="+mj-lt"/>
              <a:buAutoNum type="arabicParenR"/>
              <a:defRPr/>
            </a:pPr>
            <a:r>
              <a:rPr lang="zh-CN" altLang="en-US" dirty="0"/>
              <a:t>在“选定的字段”中选择</a:t>
            </a:r>
            <a:r>
              <a:rPr lang="en-US" altLang="zh-CN" dirty="0" err="1"/>
              <a:t>CommandField</a:t>
            </a:r>
            <a:r>
              <a:rPr lang="zh-CN" altLang="en-US" dirty="0"/>
              <a:t>字段，单击右下角的“将此字段转换为</a:t>
            </a:r>
            <a:r>
              <a:rPr lang="en-US" altLang="zh-CN" dirty="0" err="1"/>
              <a:t>TemplateField</a:t>
            </a:r>
            <a:r>
              <a:rPr lang="zh-CN" altLang="en-US" dirty="0"/>
              <a:t>”，“确定”；</a:t>
            </a:r>
            <a:endParaRPr lang="en-US" altLang="zh-CN" dirty="0"/>
          </a:p>
          <a:p>
            <a:pPr marL="1257300" lvl="2" indent="-342900">
              <a:lnSpc>
                <a:spcPct val="120000"/>
              </a:lnSpc>
              <a:buFont typeface="+mj-lt"/>
              <a:buAutoNum type="arabicParenR"/>
              <a:defRPr/>
            </a:pPr>
            <a:r>
              <a:rPr lang="zh-CN" altLang="en-US" dirty="0">
                <a:latin typeface="Arial Narrow" pitchFamily="34" charset="0"/>
                <a:cs typeface="Times New Roman" panose="02020603050405020304" pitchFamily="18" charset="0"/>
              </a:rPr>
              <a:t>在“</a:t>
            </a:r>
            <a:r>
              <a:rPr lang="en-US" altLang="zh-CN" dirty="0" err="1"/>
              <a:t>GridView</a:t>
            </a:r>
            <a:r>
              <a:rPr lang="zh-CN" altLang="en-US" dirty="0"/>
              <a:t>任务”中选择“编辑模板”；</a:t>
            </a:r>
            <a:endParaRPr lang="en-US" altLang="zh-CN" dirty="0"/>
          </a:p>
          <a:p>
            <a:pPr marL="1257300" lvl="2" indent="-342900">
              <a:lnSpc>
                <a:spcPct val="120000"/>
              </a:lnSpc>
              <a:buFont typeface="+mj-lt"/>
              <a:buAutoNum type="arabicParenR"/>
              <a:defRPr/>
            </a:pPr>
            <a:r>
              <a:rPr lang="zh-CN" altLang="en-US" dirty="0"/>
              <a:t>在“模板编辑模式”中选择</a:t>
            </a:r>
            <a:r>
              <a:rPr lang="en-US" altLang="zh-CN" dirty="0"/>
              <a:t>Column[0]</a:t>
            </a:r>
            <a:r>
              <a:rPr lang="zh-CN" altLang="en-US" dirty="0"/>
              <a:t>的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ItemTemplate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模板；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20000"/>
              </a:lnSpc>
              <a:buFont typeface="+mj-lt"/>
              <a:buAutoNum type="arabicParenR"/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选择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ItemTemplate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模板中的“删除”按钮，在属性窗口中将其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OnClientClick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属性设置为如下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0" lvl="3" indent="-342900">
              <a:lnSpc>
                <a:spcPct val="12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confirm(‘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您确定要删除此笔数据吗？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’);</a:t>
            </a:r>
          </a:p>
          <a:p>
            <a:pPr marL="1257300" lvl="2" indent="-342900">
              <a:lnSpc>
                <a:spcPct val="120000"/>
              </a:lnSpc>
              <a:buFont typeface="+mj-lt"/>
              <a:buAutoNum type="arabicParenR"/>
              <a:defRPr/>
            </a:pPr>
            <a:r>
              <a:rPr lang="zh-CN" altLang="en-US" dirty="0"/>
              <a:t>从</a:t>
            </a:r>
            <a:r>
              <a:rPr lang="en-US" altLang="zh-CN" dirty="0" err="1"/>
              <a:t>GridView</a:t>
            </a:r>
            <a:r>
              <a:rPr lang="zh-CN" altLang="en-US" dirty="0"/>
              <a:t>控件的智能标签下拉列表中选择“结束模板编辑” 。</a:t>
            </a:r>
            <a:endParaRPr lang="en-US" altLang="zh-CN" dirty="0"/>
          </a:p>
        </p:txBody>
      </p:sp>
      <p:sp>
        <p:nvSpPr>
          <p:cNvPr id="4" name="动作按钮: 开始 3">
            <a:hlinkClick r:id="rId2" action="ppaction://hlinksldjump" highlightClick="1"/>
          </p:cNvPr>
          <p:cNvSpPr/>
          <p:nvPr/>
        </p:nvSpPr>
        <p:spPr>
          <a:xfrm>
            <a:off x="8459788" y="6308725"/>
            <a:ext cx="288925" cy="215900"/>
          </a:xfrm>
          <a:prstGeom prst="actionButtonBeginning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线形标注 2 7"/>
          <p:cNvSpPr/>
          <p:nvPr/>
        </p:nvSpPr>
        <p:spPr>
          <a:xfrm>
            <a:off x="7019925" y="836613"/>
            <a:ext cx="1368425" cy="71913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4789"/>
              <a:gd name="adj6" fmla="val -61652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源视图中代码有何变化？</a:t>
            </a:r>
            <a:endParaRPr lang="en-US" sz="1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908050"/>
            <a:ext cx="8540750" cy="5329238"/>
          </a:xfrm>
        </p:spPr>
        <p:txBody>
          <a:bodyPr/>
          <a:lstStyle/>
          <a:p>
            <a:pPr marL="1066800" lvl="1" indent="-609600" eaLnBrk="1" hangingPunct="1">
              <a:buFont typeface="+mj-lt"/>
              <a:buAutoNum type="arabicPeriod" startAt="7"/>
              <a:defRPr/>
            </a:pPr>
            <a:r>
              <a:rPr lang="en-US" altLang="zh-CN" dirty="0" err="1"/>
              <a:t>GridView</a:t>
            </a:r>
            <a:r>
              <a:rPr lang="zh-CN" altLang="en-US" dirty="0"/>
              <a:t>控件事件</a:t>
            </a:r>
            <a:endParaRPr lang="en-US" altLang="zh-CN" dirty="0"/>
          </a:p>
          <a:p>
            <a:pPr marL="1466850" lvl="2" indent="-609600" eaLnBrk="1" hangingPunct="1">
              <a:lnSpc>
                <a:spcPct val="120000"/>
              </a:lnSpc>
              <a:defRPr/>
            </a:pPr>
            <a:r>
              <a:rPr lang="en-US" altLang="zh-CN" sz="2000" b="1" dirty="0" err="1"/>
              <a:t>GridView</a:t>
            </a:r>
            <a:r>
              <a:rPr lang="zh-CN" altLang="en-US" sz="2000" b="1" dirty="0"/>
              <a:t>控件提供很多事件，可以使用这些事件定制</a:t>
            </a:r>
            <a:r>
              <a:rPr lang="en-US" altLang="zh-CN" sz="2000" b="1" dirty="0" err="1"/>
              <a:t>GridView</a:t>
            </a:r>
            <a:r>
              <a:rPr lang="zh-CN" altLang="en-US" sz="2000" b="1" dirty="0"/>
              <a:t>控件的外观和行为。借助于事件，可创建更完善的数据访问界面。</a:t>
            </a:r>
          </a:p>
          <a:p>
            <a:pPr marL="1466850" lvl="2" indent="-609600" eaLnBrk="1" hangingPunct="1">
              <a:lnSpc>
                <a:spcPct val="120000"/>
              </a:lnSpc>
              <a:defRPr/>
            </a:pPr>
            <a:r>
              <a:rPr lang="zh-CN" altLang="en-US" sz="2000" b="1" dirty="0"/>
              <a:t>可将</a:t>
            </a:r>
            <a:r>
              <a:rPr lang="en-US" altLang="zh-CN" sz="2000" b="1" dirty="0" err="1"/>
              <a:t>GridView</a:t>
            </a:r>
            <a:r>
              <a:rPr lang="zh-CN" altLang="en-US" sz="2000" b="1" dirty="0"/>
              <a:t>控件的事件分为如下三大类：</a:t>
            </a:r>
            <a:endParaRPr lang="en-US" altLang="zh-CN" sz="2000" b="1" dirty="0"/>
          </a:p>
          <a:p>
            <a:pPr marL="1924050" lvl="3" indent="-609600" eaLnBrk="1" hangingPunct="1">
              <a:lnSpc>
                <a:spcPct val="120000"/>
              </a:lnSpc>
              <a:buFont typeface="+mj-lt"/>
              <a:buAutoNum type="arabicParenR"/>
              <a:defRPr/>
            </a:pPr>
            <a:r>
              <a:rPr lang="zh-CN" altLang="en-US" sz="2000" b="1" dirty="0"/>
              <a:t>控件呈现事件，在</a:t>
            </a:r>
            <a:r>
              <a:rPr lang="en-US" altLang="zh-CN" sz="2000" b="1" dirty="0" err="1"/>
              <a:t>GridView</a:t>
            </a:r>
            <a:r>
              <a:rPr lang="zh-CN" altLang="en-US" sz="2000" b="1" dirty="0"/>
              <a:t>显示其数据行时触发。具体如下：</a:t>
            </a:r>
            <a:endParaRPr lang="en-US" altLang="zh-CN" sz="2000" b="1" dirty="0"/>
          </a:p>
          <a:p>
            <a:pPr lvl="3">
              <a:lnSpc>
                <a:spcPct val="130000"/>
              </a:lnSpc>
              <a:spcBef>
                <a:spcPct val="10000"/>
              </a:spcBef>
              <a:buClr>
                <a:srgbClr val="993300"/>
              </a:buClr>
              <a:tabLst>
                <a:tab pos="266700" algn="l"/>
              </a:tabLst>
              <a:defRPr/>
            </a:pPr>
            <a:r>
              <a:rPr lang="en-US" altLang="zh-CN" dirty="0" err="1"/>
              <a:t>DataBinding</a:t>
            </a:r>
            <a:r>
              <a:rPr lang="zh-CN" altLang="en-US" dirty="0"/>
              <a:t>：</a:t>
            </a:r>
            <a:r>
              <a:rPr lang="en-US" altLang="zh-CN" dirty="0" err="1">
                <a:solidFill>
                  <a:srgbClr val="000000"/>
                </a:solidFill>
              </a:rPr>
              <a:t>GridView</a:t>
            </a:r>
            <a:r>
              <a:rPr lang="zh-CN" altLang="en-US" dirty="0">
                <a:solidFill>
                  <a:srgbClr val="000000"/>
                </a:solidFill>
              </a:rPr>
              <a:t>绑定到数据源前触发。</a:t>
            </a:r>
          </a:p>
          <a:p>
            <a:pPr lvl="3">
              <a:lnSpc>
                <a:spcPct val="130000"/>
              </a:lnSpc>
              <a:spcBef>
                <a:spcPct val="10000"/>
              </a:spcBef>
              <a:buClr>
                <a:srgbClr val="993300"/>
              </a:buClr>
              <a:tabLst>
                <a:tab pos="266700" algn="l"/>
              </a:tabLst>
              <a:defRPr/>
            </a:pPr>
            <a:r>
              <a:rPr lang="en-US" altLang="zh-CN" dirty="0" err="1"/>
              <a:t>DataBound</a:t>
            </a:r>
            <a:r>
              <a:rPr lang="zh-CN" altLang="en-US" dirty="0"/>
              <a:t>：</a:t>
            </a:r>
            <a:r>
              <a:rPr lang="en-US" altLang="zh-CN" dirty="0" err="1">
                <a:solidFill>
                  <a:srgbClr val="000000"/>
                </a:solidFill>
              </a:rPr>
              <a:t>GridView</a:t>
            </a:r>
            <a:r>
              <a:rPr lang="zh-CN" altLang="en-US" dirty="0">
                <a:solidFill>
                  <a:srgbClr val="000000"/>
                </a:solidFill>
              </a:rPr>
              <a:t>绑定到数据源后触发。</a:t>
            </a:r>
          </a:p>
          <a:p>
            <a:pPr lvl="3">
              <a:lnSpc>
                <a:spcPct val="130000"/>
              </a:lnSpc>
              <a:spcBef>
                <a:spcPct val="10000"/>
              </a:spcBef>
              <a:buClr>
                <a:srgbClr val="993300"/>
              </a:buClr>
              <a:tabLst>
                <a:tab pos="266700" algn="l"/>
              </a:tabLst>
              <a:defRPr/>
            </a:pPr>
            <a:r>
              <a:rPr lang="en-US" altLang="zh-CN" dirty="0" err="1"/>
              <a:t>RowCreated</a:t>
            </a:r>
            <a:r>
              <a:rPr lang="zh-CN" altLang="en-US" dirty="0"/>
              <a:t>：</a:t>
            </a:r>
            <a:r>
              <a:rPr lang="en-US" altLang="zh-CN" dirty="0" err="1">
                <a:solidFill>
                  <a:srgbClr val="000000"/>
                </a:solidFill>
              </a:rPr>
              <a:t>GridView</a:t>
            </a:r>
            <a:r>
              <a:rPr lang="zh-CN" altLang="en-US" dirty="0">
                <a:solidFill>
                  <a:srgbClr val="000000"/>
                </a:solidFill>
              </a:rPr>
              <a:t>中的行被创建后触发。</a:t>
            </a:r>
          </a:p>
          <a:p>
            <a:pPr lvl="3">
              <a:lnSpc>
                <a:spcPct val="130000"/>
              </a:lnSpc>
              <a:spcBef>
                <a:spcPct val="10000"/>
              </a:spcBef>
              <a:buClr>
                <a:srgbClr val="993300"/>
              </a:buClr>
              <a:tabLst>
                <a:tab pos="266700" algn="l"/>
              </a:tabLst>
              <a:defRPr/>
            </a:pPr>
            <a:r>
              <a:rPr lang="en-US" altLang="zh-CN" dirty="0" err="1"/>
              <a:t>RowDataBound</a:t>
            </a:r>
            <a:r>
              <a:rPr lang="zh-CN" altLang="en-US" dirty="0"/>
              <a:t>：</a:t>
            </a:r>
            <a:r>
              <a:rPr lang="en-US" altLang="zh-CN" dirty="0" err="1">
                <a:solidFill>
                  <a:srgbClr val="000000"/>
                </a:solidFill>
              </a:rPr>
              <a:t>GridView</a:t>
            </a:r>
            <a:r>
              <a:rPr lang="zh-CN" altLang="en-US" dirty="0">
                <a:solidFill>
                  <a:srgbClr val="000000"/>
                </a:solidFill>
              </a:rPr>
              <a:t>中的每行绑定数据后触发。</a:t>
            </a:r>
          </a:p>
          <a:p>
            <a:pPr marL="2381250" lvl="4" indent="-609600" eaLnBrk="1" hangingPunct="1">
              <a:lnSpc>
                <a:spcPct val="120000"/>
              </a:lnSpc>
              <a:defRPr/>
            </a:pPr>
            <a:endParaRPr lang="zh-CN" altLang="en-US" sz="2000" b="1" dirty="0"/>
          </a:p>
          <a:p>
            <a:pPr marL="1371600" lvl="2" indent="-457200" eaLnBrk="1" hangingPunct="1">
              <a:lnSpc>
                <a:spcPct val="115000"/>
              </a:lnSpc>
              <a:defRPr/>
            </a:pPr>
            <a:endParaRPr lang="en-US" altLang="zh-CN" sz="2000" b="1" dirty="0"/>
          </a:p>
          <a:p>
            <a:pPr marL="1371600" lvl="2" indent="-457200" eaLnBrk="1" hangingPunct="1">
              <a:lnSpc>
                <a:spcPct val="115000"/>
              </a:lnSpc>
              <a:defRPr/>
            </a:pPr>
            <a:endParaRPr lang="zh-CN" altLang="en-US" sz="2000" b="1" dirty="0"/>
          </a:p>
        </p:txBody>
      </p:sp>
      <p:sp>
        <p:nvSpPr>
          <p:cNvPr id="3" name="动作按钮: 开始 2">
            <a:hlinkClick r:id="rId2" action="ppaction://hlinksldjump" highlightClick="1"/>
          </p:cNvPr>
          <p:cNvSpPr/>
          <p:nvPr/>
        </p:nvSpPr>
        <p:spPr>
          <a:xfrm>
            <a:off x="8459788" y="6308725"/>
            <a:ext cx="288925" cy="215900"/>
          </a:xfrm>
          <a:prstGeom prst="actionButtonBeginning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052513"/>
            <a:ext cx="8540750" cy="5329237"/>
          </a:xfrm>
        </p:spPr>
        <p:txBody>
          <a:bodyPr/>
          <a:lstStyle/>
          <a:p>
            <a:pPr marL="1924050" lvl="3" indent="-609600" eaLnBrk="1" hangingPunct="1">
              <a:lnSpc>
                <a:spcPct val="120000"/>
              </a:lnSpc>
              <a:buFont typeface="+mj-lt"/>
              <a:buAutoNum type="arabicParenR" startAt="2"/>
              <a:defRPr/>
            </a:pPr>
            <a:r>
              <a:rPr lang="zh-CN" altLang="en-US" sz="2000" b="1" dirty="0"/>
              <a:t>编辑记录事件，具体如下：</a:t>
            </a:r>
            <a:endParaRPr lang="en-US" altLang="zh-CN" sz="2000" b="1" dirty="0"/>
          </a:p>
          <a:p>
            <a:pPr lvl="3">
              <a:lnSpc>
                <a:spcPct val="130000"/>
              </a:lnSpc>
              <a:spcBef>
                <a:spcPct val="10000"/>
              </a:spcBef>
              <a:buClr>
                <a:srgbClr val="993300"/>
              </a:buClr>
              <a:tabLst>
                <a:tab pos="266700" algn="l"/>
              </a:tabLst>
              <a:defRPr/>
            </a:pPr>
            <a:r>
              <a:rPr lang="en-US" altLang="zh-CN" dirty="0" err="1"/>
              <a:t>RowCommand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000000"/>
                </a:solidFill>
              </a:rPr>
              <a:t>单击</a:t>
            </a:r>
            <a:r>
              <a:rPr lang="en-US" altLang="zh-CN" dirty="0" err="1">
                <a:solidFill>
                  <a:srgbClr val="000000"/>
                </a:solidFill>
              </a:rPr>
              <a:t>GridView</a:t>
            </a:r>
            <a:r>
              <a:rPr lang="zh-CN" altLang="en-US" dirty="0">
                <a:solidFill>
                  <a:srgbClr val="000000"/>
                </a:solidFill>
              </a:rPr>
              <a:t>控件内的按钮时触发。</a:t>
            </a:r>
          </a:p>
          <a:p>
            <a:pPr lvl="3">
              <a:lnSpc>
                <a:spcPct val="130000"/>
              </a:lnSpc>
              <a:spcBef>
                <a:spcPct val="10000"/>
              </a:spcBef>
              <a:buClr>
                <a:srgbClr val="993300"/>
              </a:buClr>
              <a:tabLst>
                <a:tab pos="266700" algn="l"/>
              </a:tabLst>
              <a:defRPr/>
            </a:pPr>
            <a:r>
              <a:rPr lang="en-US" altLang="zh-CN" dirty="0" err="1"/>
              <a:t>RowEditing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000000"/>
                </a:solidFill>
              </a:rPr>
              <a:t>单击</a:t>
            </a:r>
            <a:r>
              <a:rPr lang="en-US" altLang="zh-CN" dirty="0" err="1">
                <a:solidFill>
                  <a:srgbClr val="000000"/>
                </a:solidFill>
              </a:rPr>
              <a:t>GridView</a:t>
            </a:r>
            <a:r>
              <a:rPr lang="zh-CN" altLang="en-US" dirty="0">
                <a:solidFill>
                  <a:srgbClr val="000000"/>
                </a:solidFill>
              </a:rPr>
              <a:t>控件中某笔记录的“编辑”按钮，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err="1">
                <a:solidFill>
                  <a:srgbClr val="000000"/>
                </a:solidFill>
              </a:rPr>
              <a:t>GridView</a:t>
            </a:r>
            <a:r>
              <a:rPr lang="zh-CN" altLang="en-US" dirty="0">
                <a:solidFill>
                  <a:srgbClr val="000000"/>
                </a:solidFill>
              </a:rPr>
              <a:t>进入编辑模式之前触发。</a:t>
            </a:r>
            <a:endParaRPr lang="en-US" altLang="zh-CN" dirty="0"/>
          </a:p>
          <a:p>
            <a:pPr lvl="3">
              <a:lnSpc>
                <a:spcPct val="130000"/>
              </a:lnSpc>
              <a:spcBef>
                <a:spcPct val="10000"/>
              </a:spcBef>
              <a:buClr>
                <a:srgbClr val="993300"/>
              </a:buClr>
              <a:tabLst>
                <a:tab pos="266700" algn="l"/>
              </a:tabLst>
              <a:defRPr/>
            </a:pPr>
            <a:r>
              <a:rPr lang="en-US" altLang="zh-CN" dirty="0" err="1"/>
              <a:t>RowUpdating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000000"/>
                </a:solidFill>
              </a:rPr>
              <a:t>当某一笔记录处于编辑模式，</a:t>
            </a:r>
            <a:r>
              <a:rPr lang="en-US" altLang="zh-CN" dirty="0" err="1">
                <a:solidFill>
                  <a:srgbClr val="000000"/>
                </a:solidFill>
              </a:rPr>
              <a:t>GridView</a:t>
            </a:r>
            <a:r>
              <a:rPr lang="zh-CN" altLang="en-US" dirty="0">
                <a:solidFill>
                  <a:srgbClr val="000000"/>
                </a:solidFill>
              </a:rPr>
              <a:t>更新该记录之前触发。</a:t>
            </a:r>
          </a:p>
          <a:p>
            <a:pPr lvl="3">
              <a:lnSpc>
                <a:spcPct val="130000"/>
              </a:lnSpc>
              <a:spcBef>
                <a:spcPct val="10000"/>
              </a:spcBef>
              <a:buClr>
                <a:srgbClr val="993300"/>
              </a:buClr>
              <a:tabLst>
                <a:tab pos="266700" algn="l"/>
              </a:tabLst>
              <a:defRPr/>
            </a:pPr>
            <a:r>
              <a:rPr lang="en-US" altLang="zh-CN" dirty="0" err="1"/>
              <a:t>RowUpdated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000000"/>
                </a:solidFill>
              </a:rPr>
              <a:t>在</a:t>
            </a:r>
            <a:r>
              <a:rPr lang="en-US" altLang="zh-CN" dirty="0" err="1">
                <a:solidFill>
                  <a:srgbClr val="000000"/>
                </a:solidFill>
              </a:rPr>
              <a:t>GridView</a:t>
            </a:r>
            <a:r>
              <a:rPr lang="zh-CN" altLang="en-US" dirty="0">
                <a:solidFill>
                  <a:srgbClr val="000000"/>
                </a:solidFill>
              </a:rPr>
              <a:t>更新记录后触发。</a:t>
            </a:r>
          </a:p>
          <a:p>
            <a:pPr lvl="3">
              <a:lnSpc>
                <a:spcPct val="130000"/>
              </a:lnSpc>
              <a:spcBef>
                <a:spcPct val="10000"/>
              </a:spcBef>
              <a:buClr>
                <a:srgbClr val="993300"/>
              </a:buClr>
              <a:tabLst>
                <a:tab pos="266700" algn="l"/>
              </a:tabLst>
              <a:defRPr/>
            </a:pPr>
            <a:r>
              <a:rPr lang="en-US" altLang="zh-CN" dirty="0" err="1"/>
              <a:t>RowDeleting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000000"/>
                </a:solidFill>
              </a:rPr>
              <a:t>在</a:t>
            </a:r>
            <a:r>
              <a:rPr lang="en-US" altLang="zh-CN" dirty="0" err="1">
                <a:solidFill>
                  <a:srgbClr val="000000"/>
                </a:solidFill>
              </a:rPr>
              <a:t>GridView</a:t>
            </a:r>
            <a:r>
              <a:rPr lang="zh-CN" altLang="en-US" dirty="0">
                <a:solidFill>
                  <a:srgbClr val="000000"/>
                </a:solidFill>
              </a:rPr>
              <a:t>删除记录前触发。</a:t>
            </a:r>
          </a:p>
          <a:p>
            <a:pPr lvl="3">
              <a:lnSpc>
                <a:spcPct val="130000"/>
              </a:lnSpc>
              <a:spcBef>
                <a:spcPct val="10000"/>
              </a:spcBef>
              <a:buClr>
                <a:srgbClr val="993300"/>
              </a:buClr>
              <a:tabLst>
                <a:tab pos="266700" algn="l"/>
              </a:tabLst>
              <a:defRPr/>
            </a:pPr>
            <a:r>
              <a:rPr lang="en-US" altLang="zh-CN" dirty="0" err="1"/>
              <a:t>RowDeleted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000000"/>
                </a:solidFill>
              </a:rPr>
              <a:t>在</a:t>
            </a:r>
            <a:r>
              <a:rPr lang="en-US" altLang="zh-CN" dirty="0" err="1">
                <a:solidFill>
                  <a:srgbClr val="000000"/>
                </a:solidFill>
              </a:rPr>
              <a:t>GridView</a:t>
            </a:r>
            <a:r>
              <a:rPr lang="zh-CN" altLang="en-US" dirty="0">
                <a:solidFill>
                  <a:srgbClr val="000000"/>
                </a:solidFill>
              </a:rPr>
              <a:t>删除记录后触发。</a:t>
            </a:r>
            <a:endParaRPr lang="en-US" altLang="zh-CN" dirty="0">
              <a:solidFill>
                <a:srgbClr val="000000"/>
              </a:solidFill>
            </a:endParaRPr>
          </a:p>
          <a:p>
            <a:pPr lvl="3">
              <a:lnSpc>
                <a:spcPct val="130000"/>
              </a:lnSpc>
              <a:spcBef>
                <a:spcPct val="10000"/>
              </a:spcBef>
              <a:buClr>
                <a:srgbClr val="993300"/>
              </a:buClr>
              <a:tabLst>
                <a:tab pos="266700" algn="l"/>
              </a:tabLst>
              <a:defRPr/>
            </a:pPr>
            <a:r>
              <a:rPr lang="en-US" altLang="zh-CN" dirty="0" err="1"/>
              <a:t>RowCancelingEdit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000000"/>
                </a:solidFill>
              </a:rPr>
              <a:t>取消更新记录时触发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动作按钮: 开始 2">
            <a:hlinkClick r:id="rId2" action="ppaction://hlinksldjump" highlightClick="1"/>
          </p:cNvPr>
          <p:cNvSpPr/>
          <p:nvPr/>
        </p:nvSpPr>
        <p:spPr>
          <a:xfrm>
            <a:off x="8459788" y="6308725"/>
            <a:ext cx="288925" cy="215900"/>
          </a:xfrm>
          <a:prstGeom prst="actionButtonBeginning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836613"/>
            <a:ext cx="8540750" cy="5545137"/>
          </a:xfrm>
        </p:spPr>
        <p:txBody>
          <a:bodyPr/>
          <a:lstStyle/>
          <a:p>
            <a:pPr marL="1714500" lvl="3" indent="-342900">
              <a:lnSpc>
                <a:spcPct val="130000"/>
              </a:lnSpc>
              <a:spcBef>
                <a:spcPct val="10000"/>
              </a:spcBef>
              <a:buFont typeface="+mj-lt"/>
              <a:buAutoNum type="arabicParenR" startAt="3"/>
              <a:tabLst>
                <a:tab pos="266700" algn="l"/>
              </a:tabLst>
              <a:defRPr/>
            </a:pPr>
            <a:r>
              <a:rPr lang="zh-CN" altLang="en-US" b="1" dirty="0"/>
              <a:t>选择、排序、分页事件，分为如下几种：</a:t>
            </a:r>
            <a:endParaRPr lang="en-US" altLang="zh-CN" b="1" dirty="0"/>
          </a:p>
          <a:p>
            <a:pPr marL="1714500" lvl="3" indent="-342900">
              <a:lnSpc>
                <a:spcPct val="130000"/>
              </a:lnSpc>
              <a:spcBef>
                <a:spcPct val="10000"/>
              </a:spcBef>
              <a:buClr>
                <a:srgbClr val="993300"/>
              </a:buClr>
              <a:tabLst>
                <a:tab pos="266700" algn="l"/>
              </a:tabLst>
              <a:defRPr/>
            </a:pPr>
            <a:r>
              <a:rPr lang="en-US" altLang="zh-CN" dirty="0" err="1"/>
              <a:t>PageIndexChanging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000000"/>
                </a:solidFill>
              </a:rPr>
              <a:t>在当前页被改变前触发。</a:t>
            </a:r>
            <a:endParaRPr lang="en-US" altLang="zh-CN" dirty="0">
              <a:solidFill>
                <a:srgbClr val="000000"/>
              </a:solidFill>
            </a:endParaRPr>
          </a:p>
          <a:p>
            <a:pPr marL="1714500" lvl="3" indent="-342900">
              <a:lnSpc>
                <a:spcPct val="130000"/>
              </a:lnSpc>
              <a:spcBef>
                <a:spcPct val="10000"/>
              </a:spcBef>
              <a:buClr>
                <a:srgbClr val="993300"/>
              </a:buClr>
              <a:tabLst>
                <a:tab pos="266700" algn="l"/>
              </a:tabLst>
              <a:defRPr/>
            </a:pPr>
            <a:r>
              <a:rPr lang="en-US" altLang="zh-CN" dirty="0" err="1"/>
              <a:t>PageIndexChanged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000000"/>
                </a:solidFill>
              </a:rPr>
              <a:t>在当前页被改变后触发。</a:t>
            </a:r>
            <a:endParaRPr lang="en-US" altLang="zh-CN" dirty="0">
              <a:solidFill>
                <a:srgbClr val="000000"/>
              </a:solidFill>
            </a:endParaRPr>
          </a:p>
          <a:p>
            <a:pPr marL="1714500" lvl="3" indent="-342900">
              <a:lnSpc>
                <a:spcPct val="130000"/>
              </a:lnSpc>
              <a:spcBef>
                <a:spcPct val="10000"/>
              </a:spcBef>
              <a:buClr>
                <a:srgbClr val="993300"/>
              </a:buClr>
              <a:tabLst>
                <a:tab pos="266700" algn="l"/>
              </a:tabLst>
              <a:defRPr/>
            </a:pPr>
            <a:r>
              <a:rPr lang="en-US" altLang="zh-CN" dirty="0"/>
              <a:t>Sorting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000000"/>
                </a:solidFill>
              </a:rPr>
              <a:t>在排序前触发。</a:t>
            </a:r>
            <a:endParaRPr lang="en-US" altLang="zh-CN" dirty="0">
              <a:solidFill>
                <a:srgbClr val="000000"/>
              </a:solidFill>
            </a:endParaRPr>
          </a:p>
          <a:p>
            <a:pPr marL="1714500" lvl="3" indent="-342900">
              <a:lnSpc>
                <a:spcPct val="130000"/>
              </a:lnSpc>
              <a:spcBef>
                <a:spcPct val="10000"/>
              </a:spcBef>
              <a:buClr>
                <a:srgbClr val="993300"/>
              </a:buClr>
              <a:tabLst>
                <a:tab pos="266700" algn="l"/>
              </a:tabLst>
              <a:defRPr/>
            </a:pPr>
            <a:r>
              <a:rPr lang="en-US" altLang="zh-CN" dirty="0"/>
              <a:t>Sorted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000000"/>
                </a:solidFill>
              </a:rPr>
              <a:t>在排序后触发。</a:t>
            </a:r>
            <a:endParaRPr lang="en-US" altLang="zh-CN" dirty="0">
              <a:solidFill>
                <a:srgbClr val="000000"/>
              </a:solidFill>
            </a:endParaRPr>
          </a:p>
          <a:p>
            <a:pPr marL="1714500" lvl="3" indent="-342900">
              <a:lnSpc>
                <a:spcPct val="130000"/>
              </a:lnSpc>
              <a:spcBef>
                <a:spcPct val="10000"/>
              </a:spcBef>
              <a:buClr>
                <a:srgbClr val="993300"/>
              </a:buClr>
              <a:tabLst>
                <a:tab pos="266700" algn="l"/>
              </a:tabLst>
              <a:defRPr/>
            </a:pPr>
            <a:r>
              <a:rPr lang="en-US" altLang="zh-CN" dirty="0" err="1"/>
              <a:t>SelectedIndexChanging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000000"/>
                </a:solidFill>
              </a:rPr>
              <a:t>在行被选择之前触发。</a:t>
            </a:r>
            <a:endParaRPr lang="en-US" altLang="zh-CN" dirty="0">
              <a:solidFill>
                <a:srgbClr val="000000"/>
              </a:solidFill>
            </a:endParaRPr>
          </a:p>
          <a:p>
            <a:pPr marL="1714500" lvl="3" indent="-342900">
              <a:lnSpc>
                <a:spcPct val="130000"/>
              </a:lnSpc>
              <a:spcBef>
                <a:spcPct val="10000"/>
              </a:spcBef>
              <a:buClr>
                <a:srgbClr val="993300"/>
              </a:buClr>
              <a:tabLst>
                <a:tab pos="266700" algn="l"/>
              </a:tabLst>
              <a:defRPr/>
            </a:pPr>
            <a:r>
              <a:rPr lang="en-US" altLang="zh-CN" dirty="0" err="1"/>
              <a:t>SelectedIndexChanged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000000"/>
                </a:solidFill>
              </a:rPr>
              <a:t>在行被选择后触发。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与选择功能配合使用。</a:t>
            </a:r>
          </a:p>
        </p:txBody>
      </p:sp>
      <p:sp>
        <p:nvSpPr>
          <p:cNvPr id="3" name="动作按钮: 开始 2">
            <a:hlinkClick r:id="rId2" action="ppaction://hlinksldjump" highlightClick="1"/>
          </p:cNvPr>
          <p:cNvSpPr/>
          <p:nvPr/>
        </p:nvSpPr>
        <p:spPr>
          <a:xfrm>
            <a:off x="8459788" y="6308725"/>
            <a:ext cx="288925" cy="215900"/>
          </a:xfrm>
          <a:prstGeom prst="actionButtonBeginning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908050"/>
            <a:ext cx="8540750" cy="5616575"/>
          </a:xfrm>
        </p:spPr>
        <p:txBody>
          <a:bodyPr/>
          <a:lstStyle/>
          <a:p>
            <a:pPr marL="1066800" lvl="1" indent="-609600" eaLnBrk="1" hangingPunct="1">
              <a:lnSpc>
                <a:spcPct val="115000"/>
              </a:lnSpc>
              <a:defRPr/>
            </a:pPr>
            <a:r>
              <a:rPr lang="zh-CN" altLang="en-US" dirty="0"/>
              <a:t>示例 ：使用与编辑、更新和删除操作相关的事件  </a:t>
            </a:r>
            <a:endParaRPr lang="en-US" altLang="zh-CN" dirty="0"/>
          </a:p>
          <a:p>
            <a:pPr marL="1466850" lvl="2" indent="-609600" eaLnBrk="1" hangingPunct="1">
              <a:lnSpc>
                <a:spcPct val="115000"/>
              </a:lnSpc>
              <a:defRPr/>
            </a:pPr>
            <a:r>
              <a:rPr lang="zh-CN" altLang="en-US" dirty="0"/>
              <a:t> </a:t>
            </a:r>
            <a:r>
              <a:rPr lang="en-US" altLang="zh-CN" dirty="0"/>
              <a:t>D:\ASPNET35_Basic_Csharp\CH10\ CH10_DemoForm024.aspx</a:t>
            </a:r>
          </a:p>
          <a:p>
            <a:pPr marL="1466850" lvl="2" indent="-609600" eaLnBrk="1" hangingPunct="1">
              <a:lnSpc>
                <a:spcPct val="115000"/>
              </a:lnSpc>
              <a:defRPr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</a:rPr>
              <a:t>解释及说明</a:t>
            </a:r>
            <a:r>
              <a:rPr lang="zh-CN" altLang="en-US" dirty="0"/>
              <a:t>：</a:t>
            </a:r>
            <a:endParaRPr lang="en-US" altLang="zh-CN" dirty="0"/>
          </a:p>
          <a:p>
            <a:pPr marL="1466850" lvl="2" indent="-609600" eaLnBrk="1" hangingPunct="1">
              <a:lnSpc>
                <a:spcPct val="115000"/>
              </a:lnSpc>
              <a:buFont typeface="+mj-lt"/>
              <a:buAutoNum type="arabicParenR"/>
              <a:defRPr/>
            </a:pPr>
            <a:r>
              <a:rPr lang="en-US" altLang="zh-CN" b="1" dirty="0" err="1">
                <a:solidFill>
                  <a:schemeClr val="accent1">
                    <a:lumMod val="25000"/>
                  </a:schemeClr>
                </a:solidFill>
              </a:rPr>
              <a:t>RowEditing</a:t>
            </a:r>
            <a:r>
              <a:rPr lang="zh-CN" altLang="en-US" b="1" dirty="0">
                <a:solidFill>
                  <a:schemeClr val="accent1">
                    <a:lumMod val="25000"/>
                  </a:schemeClr>
                </a:solidFill>
              </a:rPr>
              <a:t>事件</a:t>
            </a:r>
            <a:r>
              <a:rPr lang="zh-CN" altLang="en-US" dirty="0"/>
              <a:t>：</a:t>
            </a:r>
            <a:endParaRPr lang="en-US" altLang="zh-CN" dirty="0"/>
          </a:p>
          <a:p>
            <a:pPr marL="1924050" lvl="3" indent="-609600" eaLnBrk="1" hangingPunct="1">
              <a:lnSpc>
                <a:spcPct val="115000"/>
              </a:lnSpc>
              <a:defRPr/>
            </a:pPr>
            <a:r>
              <a:rPr lang="en-US" b="1" dirty="0" err="1">
                <a:solidFill>
                  <a:srgbClr val="7030A0"/>
                </a:solidFill>
              </a:rPr>
              <a:t>GridViewEditEventArgs</a:t>
            </a:r>
            <a:r>
              <a:rPr lang="en-US" b="1" dirty="0">
                <a:solidFill>
                  <a:srgbClr val="7030A0"/>
                </a:solidFill>
              </a:rPr>
              <a:t> e</a:t>
            </a:r>
            <a:r>
              <a:rPr lang="zh-CN" altLang="en-US" dirty="0"/>
              <a:t>：</a:t>
            </a:r>
            <a:r>
              <a:rPr lang="en-US" altLang="zh-CN" dirty="0"/>
              <a:t>ASP.NET</a:t>
            </a:r>
            <a:r>
              <a:rPr lang="zh-CN" altLang="en-US" dirty="0"/>
              <a:t>会传递一个</a:t>
            </a:r>
            <a:r>
              <a:rPr lang="en-US" dirty="0" err="1"/>
              <a:t>GridViewEditEventArgs</a:t>
            </a:r>
            <a:r>
              <a:rPr lang="zh-CN" altLang="en-US" dirty="0"/>
              <a:t>对象给</a:t>
            </a:r>
            <a:r>
              <a:rPr lang="en-US" altLang="zh-CN" dirty="0" err="1"/>
              <a:t>RowEditing</a:t>
            </a:r>
            <a:r>
              <a:rPr lang="zh-CN" altLang="en-US" dirty="0"/>
              <a:t>事件处理程序；</a:t>
            </a:r>
            <a:endParaRPr lang="en-US" dirty="0"/>
          </a:p>
          <a:p>
            <a:pPr marL="1924050" lvl="3" indent="-609600" eaLnBrk="1" hangingPunct="1">
              <a:lnSpc>
                <a:spcPct val="115000"/>
              </a:lnSpc>
              <a:defRPr/>
            </a:pPr>
            <a:r>
              <a:rPr lang="en-US" b="1" dirty="0" err="1">
                <a:solidFill>
                  <a:srgbClr val="7030A0"/>
                </a:solidFill>
              </a:rPr>
              <a:t>NewEditIndex</a:t>
            </a:r>
            <a:r>
              <a:rPr lang="zh-CN" altLang="en-US" dirty="0"/>
              <a:t>：使用</a:t>
            </a:r>
            <a:r>
              <a:rPr lang="en-US" dirty="0" err="1"/>
              <a:t>GridViewEditEventArgs</a:t>
            </a:r>
            <a:r>
              <a:rPr lang="zh-CN" altLang="en-US" dirty="0"/>
              <a:t>对象的</a:t>
            </a:r>
            <a:r>
              <a:rPr lang="en-US" dirty="0" err="1"/>
              <a:t>NewEditIndex</a:t>
            </a:r>
            <a:r>
              <a:rPr lang="en-US" dirty="0"/>
              <a:t> </a:t>
            </a:r>
            <a:r>
              <a:rPr lang="zh-CN" altLang="en-US" dirty="0"/>
              <a:t>属性获取所要编辑的记录的索引编号，将此索引编号传递给</a:t>
            </a:r>
            <a:r>
              <a:rPr lang="en-US" dirty="0" err="1"/>
              <a:t>GridView</a:t>
            </a:r>
            <a:r>
              <a:rPr lang="zh-CN" altLang="en-US" dirty="0"/>
              <a:t>控件的</a:t>
            </a:r>
            <a:r>
              <a:rPr lang="en-US" altLang="zh-CN" dirty="0"/>
              <a:t>Rows</a:t>
            </a:r>
            <a:r>
              <a:rPr lang="zh-CN" altLang="en-US" dirty="0"/>
              <a:t>集合即可取得所要编辑的记录；</a:t>
            </a:r>
            <a:endParaRPr lang="en-US" altLang="zh-CN" dirty="0"/>
          </a:p>
          <a:p>
            <a:pPr marL="1924050" lvl="3" indent="-609600" eaLnBrk="1" hangingPunct="1">
              <a:lnSpc>
                <a:spcPct val="115000"/>
              </a:lnSpc>
              <a:defRPr/>
            </a:pPr>
            <a:r>
              <a:rPr lang="en-US" dirty="0" err="1"/>
              <a:t>e.Cancel</a:t>
            </a:r>
            <a:r>
              <a:rPr lang="zh-CN" altLang="en-US" dirty="0"/>
              <a:t>：将</a:t>
            </a:r>
            <a:r>
              <a:rPr lang="en-US" dirty="0" err="1"/>
              <a:t>GridViewEditEventArgs</a:t>
            </a:r>
            <a:r>
              <a:rPr lang="zh-CN" altLang="en-US" dirty="0"/>
              <a:t>对象的</a:t>
            </a:r>
            <a:r>
              <a:rPr lang="en-US" dirty="0"/>
              <a:t>Cancel</a:t>
            </a:r>
            <a:r>
              <a:rPr lang="zh-CN" altLang="en-US" dirty="0"/>
              <a:t>属性设置为</a:t>
            </a:r>
            <a:r>
              <a:rPr lang="en-US" altLang="zh-CN" dirty="0"/>
              <a:t>true</a:t>
            </a:r>
            <a:r>
              <a:rPr lang="zh-CN" altLang="en-US" dirty="0"/>
              <a:t>即可取消编辑操作。</a:t>
            </a:r>
            <a:endParaRPr lang="en-US" dirty="0"/>
          </a:p>
          <a:p>
            <a:pPr marL="1924050" lvl="3" indent="-609600" eaLnBrk="1" hangingPunct="1">
              <a:lnSpc>
                <a:spcPct val="115000"/>
              </a:lnSpc>
              <a:defRPr/>
            </a:pPr>
            <a:r>
              <a:rPr lang="zh-CN" altLang="en-US" b="1" dirty="0">
                <a:solidFill>
                  <a:srgbClr val="7030A0"/>
                </a:solidFill>
              </a:rPr>
              <a:t>关键代码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381250" lvl="4" indent="-609600" eaLnBrk="1" hangingPunct="1">
              <a:lnSpc>
                <a:spcPct val="115000"/>
              </a:lnSpc>
              <a:defRPr/>
            </a:pPr>
            <a:r>
              <a:rPr lang="en-US" dirty="0"/>
              <a:t>string gender = </a:t>
            </a:r>
            <a:r>
              <a:rPr lang="en-US" dirty="0" err="1"/>
              <a:t>LimingchStudio_GridView.Rows</a:t>
            </a:r>
            <a:r>
              <a:rPr lang="en-US" dirty="0"/>
              <a:t>[</a:t>
            </a:r>
            <a:r>
              <a:rPr lang="en-US" dirty="0" err="1"/>
              <a:t>e.NewEditIndex</a:t>
            </a:r>
            <a:r>
              <a:rPr lang="en-US" dirty="0"/>
              <a:t>].Cells[4].Text;</a:t>
            </a:r>
            <a:endParaRPr lang="zh-CN" altLang="en-US" dirty="0"/>
          </a:p>
        </p:txBody>
      </p:sp>
      <p:sp>
        <p:nvSpPr>
          <p:cNvPr id="146435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8350" y="6165850"/>
            <a:ext cx="287338" cy="215900"/>
          </a:xfrm>
          <a:prstGeom prst="actionButtonBeginning">
            <a:avLst/>
          </a:prstGeom>
          <a:solidFill>
            <a:srgbClr val="FFC000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6436" name="组合 6"/>
          <p:cNvGrpSpPr/>
          <p:nvPr/>
        </p:nvGrpSpPr>
        <p:grpSpPr bwMode="auto">
          <a:xfrm>
            <a:off x="539750" y="5516563"/>
            <a:ext cx="4968875" cy="1008062"/>
            <a:chOff x="539552" y="5517232"/>
            <a:chExt cx="4968552" cy="1008112"/>
          </a:xfrm>
        </p:grpSpPr>
        <p:sp>
          <p:nvSpPr>
            <p:cNvPr id="4" name="圆角矩形 3"/>
            <p:cNvSpPr/>
            <p:nvPr/>
          </p:nvSpPr>
          <p:spPr>
            <a:xfrm>
              <a:off x="2628566" y="5517232"/>
              <a:ext cx="2879538" cy="360380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线形标注 1 5"/>
            <p:cNvSpPr/>
            <p:nvPr/>
          </p:nvSpPr>
          <p:spPr>
            <a:xfrm>
              <a:off x="539552" y="6022082"/>
              <a:ext cx="1368336" cy="503262"/>
            </a:xfrm>
            <a:prstGeom prst="borderCallout1">
              <a:avLst>
                <a:gd name="adj1" fmla="val 51521"/>
                <a:gd name="adj2" fmla="val 103528"/>
                <a:gd name="adj3" fmla="val -47257"/>
                <a:gd name="adj4" fmla="val 148571"/>
              </a:avLst>
            </a:prstGeom>
            <a:solidFill>
              <a:schemeClr val="accent3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 err="1">
                  <a:solidFill>
                    <a:srgbClr val="993300"/>
                  </a:solidFill>
                </a:rPr>
                <a:t>GridView</a:t>
              </a:r>
              <a:r>
                <a:rPr lang="zh-CN" altLang="en-US" dirty="0">
                  <a:solidFill>
                    <a:srgbClr val="993300"/>
                  </a:solidFill>
                </a:rPr>
                <a:t>控件的</a:t>
              </a:r>
              <a:r>
                <a:rPr lang="en-US" altLang="zh-CN" dirty="0">
                  <a:solidFill>
                    <a:srgbClr val="993300"/>
                  </a:solidFill>
                </a:rPr>
                <a:t>ID</a:t>
              </a:r>
              <a:endParaRPr lang="en-US" dirty="0">
                <a:solidFill>
                  <a:srgbClr val="993300"/>
                </a:solidFill>
              </a:endParaRPr>
            </a:p>
          </p:txBody>
        </p:sp>
      </p:grpSp>
      <p:sp>
        <p:nvSpPr>
          <p:cNvPr id="8" name="线形标注 2 7"/>
          <p:cNvSpPr/>
          <p:nvPr/>
        </p:nvSpPr>
        <p:spPr>
          <a:xfrm>
            <a:off x="7380288" y="4797425"/>
            <a:ext cx="755650" cy="576263"/>
          </a:xfrm>
          <a:prstGeom prst="borderCallout2">
            <a:avLst>
              <a:gd name="adj1" fmla="val 31551"/>
              <a:gd name="adj2" fmla="val 100976"/>
              <a:gd name="adj3" fmla="val 31551"/>
              <a:gd name="adj4" fmla="val 121921"/>
              <a:gd name="adj5" fmla="val 132374"/>
              <a:gd name="adj6" fmla="val 133039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/>
              <a:t>获取性别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981075"/>
            <a:ext cx="8540750" cy="5616575"/>
          </a:xfrm>
        </p:spPr>
        <p:txBody>
          <a:bodyPr/>
          <a:lstStyle/>
          <a:p>
            <a:pPr eaLnBrk="1" hangingPunct="1"/>
            <a:r>
              <a:rPr kumimoji="1" lang="en-US" altLang="zh-CN"/>
              <a:t>ASP.NET 3.5 </a:t>
            </a:r>
            <a:r>
              <a:rPr kumimoji="1" lang="zh-CN" altLang="en-US"/>
              <a:t>数据源控件有以下</a:t>
            </a:r>
            <a:r>
              <a:rPr kumimoji="1" lang="en-US" altLang="zh-CN"/>
              <a:t>6</a:t>
            </a:r>
            <a:r>
              <a:rPr kumimoji="1" lang="zh-CN" altLang="en-US"/>
              <a:t>种：</a:t>
            </a:r>
          </a:p>
          <a:p>
            <a:pPr lvl="1" eaLnBrk="1" hangingPunct="1"/>
            <a:r>
              <a:rPr kumimoji="1" lang="en-US" altLang="zh-CN" b="0"/>
              <a:t>SqlDataSource</a:t>
            </a:r>
            <a:r>
              <a:rPr kumimoji="1" lang="zh-CN" altLang="en-US" b="0"/>
              <a:t>：允许访问支持</a:t>
            </a:r>
            <a:r>
              <a:rPr kumimoji="1" lang="en-US" altLang="zh-CN" b="0"/>
              <a:t>ADO.NET</a:t>
            </a:r>
            <a:r>
              <a:rPr kumimoji="1" lang="zh-CN" altLang="en-US" b="0"/>
              <a:t>数据提供程序的所有数据源。默认可以访问</a:t>
            </a:r>
            <a:r>
              <a:rPr kumimoji="1" lang="en-US" altLang="zh-CN" b="0"/>
              <a:t>Microsoft SQL Server</a:t>
            </a:r>
            <a:r>
              <a:rPr kumimoji="1" lang="zh-CN" altLang="en-US" b="0"/>
              <a:t>、</a:t>
            </a:r>
            <a:r>
              <a:rPr kumimoji="1" lang="en-US" altLang="zh-CN" b="0"/>
              <a:t>OLE DB</a:t>
            </a:r>
            <a:r>
              <a:rPr kumimoji="1" lang="zh-CN" altLang="en-US" b="0"/>
              <a:t>、</a:t>
            </a:r>
            <a:r>
              <a:rPr kumimoji="1" lang="en-US" altLang="zh-CN" b="0"/>
              <a:t>ODBC</a:t>
            </a:r>
            <a:r>
              <a:rPr kumimoji="1" lang="zh-CN" altLang="en-US" b="0"/>
              <a:t>或</a:t>
            </a:r>
            <a:r>
              <a:rPr kumimoji="1" lang="en-US" altLang="zh-CN" b="0"/>
              <a:t>Oracle</a:t>
            </a:r>
            <a:r>
              <a:rPr kumimoji="1" lang="zh-CN" altLang="en-US" b="0"/>
              <a:t>数据库。</a:t>
            </a:r>
          </a:p>
          <a:p>
            <a:pPr lvl="1" eaLnBrk="1" hangingPunct="1"/>
            <a:r>
              <a:rPr kumimoji="1" lang="en-US" altLang="zh-CN" b="0"/>
              <a:t>AccessDataSource</a:t>
            </a:r>
            <a:r>
              <a:rPr kumimoji="1" lang="zh-CN" altLang="en-US" b="0"/>
              <a:t>：用于连接</a:t>
            </a:r>
            <a:r>
              <a:rPr kumimoji="1" lang="en-US" altLang="zh-CN" b="0"/>
              <a:t>Microsoft Access</a:t>
            </a:r>
            <a:r>
              <a:rPr kumimoji="1" lang="zh-CN" altLang="en-US" b="0"/>
              <a:t>数据库。</a:t>
            </a:r>
          </a:p>
          <a:p>
            <a:pPr lvl="1" eaLnBrk="1" hangingPunct="1"/>
            <a:r>
              <a:rPr kumimoji="1" lang="en-US" altLang="zh-CN" b="0"/>
              <a:t>ObjectDataSource</a:t>
            </a:r>
            <a:r>
              <a:rPr kumimoji="1" lang="zh-CN" altLang="en-US" b="0"/>
              <a:t>：允许连接到一个自定义的数据访问类。（即能够将控件绑定到中间层对象）。</a:t>
            </a:r>
          </a:p>
          <a:p>
            <a:pPr lvl="1" eaLnBrk="1" hangingPunct="1"/>
            <a:r>
              <a:rPr kumimoji="1" lang="en-US" altLang="zh-CN" b="0"/>
              <a:t>XmlDataSource</a:t>
            </a:r>
            <a:r>
              <a:rPr kumimoji="1" lang="zh-CN" altLang="en-US" b="0"/>
              <a:t>：允许连接</a:t>
            </a:r>
            <a:r>
              <a:rPr kumimoji="1" lang="en-US" altLang="zh-CN" b="0"/>
              <a:t>XML</a:t>
            </a:r>
            <a:r>
              <a:rPr kumimoji="1" lang="zh-CN" altLang="en-US" b="0"/>
              <a:t>文件提供</a:t>
            </a:r>
            <a:r>
              <a:rPr kumimoji="1" lang="en-US" altLang="zh-CN" b="0"/>
              <a:t>XML</a:t>
            </a:r>
            <a:r>
              <a:rPr kumimoji="1" lang="zh-CN" altLang="en-US" b="0"/>
              <a:t>文件的层次结构信息。</a:t>
            </a:r>
          </a:p>
          <a:p>
            <a:pPr lvl="1" eaLnBrk="1" hangingPunct="1"/>
            <a:r>
              <a:rPr kumimoji="1" lang="en-US" altLang="zh-CN" b="0"/>
              <a:t>LinqDataSource</a:t>
            </a:r>
            <a:r>
              <a:rPr kumimoji="1" lang="zh-CN" altLang="en-US" b="0"/>
              <a:t>：可以使用 </a:t>
            </a:r>
            <a:r>
              <a:rPr kumimoji="1" lang="en-US" altLang="zh-CN" b="0"/>
              <a:t>LINQ</a:t>
            </a:r>
            <a:r>
              <a:rPr kumimoji="1" lang="zh-CN" altLang="en-US" b="0"/>
              <a:t>查询，访问不同类型的数据对象。</a:t>
            </a:r>
          </a:p>
          <a:p>
            <a:pPr lvl="1" eaLnBrk="1" hangingPunct="1"/>
            <a:r>
              <a:rPr kumimoji="1" lang="en-US" altLang="zh-CN" b="0"/>
              <a:t>SiteMapDataSource</a:t>
            </a:r>
            <a:r>
              <a:rPr kumimoji="1" lang="zh-CN" altLang="en-US" b="0"/>
              <a:t>：连接到站点地图文件。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981075"/>
            <a:ext cx="8540750" cy="5543550"/>
          </a:xfrm>
        </p:spPr>
        <p:txBody>
          <a:bodyPr/>
          <a:lstStyle/>
          <a:p>
            <a:pPr marL="1466850" lvl="2" indent="-609600" eaLnBrk="1" hangingPunct="1">
              <a:lnSpc>
                <a:spcPct val="115000"/>
              </a:lnSpc>
              <a:defRPr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</a:rPr>
              <a:t>解释及说明（续）</a:t>
            </a:r>
            <a:r>
              <a:rPr lang="zh-CN" altLang="en-US" dirty="0"/>
              <a:t>：</a:t>
            </a:r>
            <a:endParaRPr lang="en-US" altLang="zh-CN" dirty="0"/>
          </a:p>
          <a:p>
            <a:pPr marL="1466850" lvl="2" indent="-609600" eaLnBrk="1" hangingPunct="1">
              <a:lnSpc>
                <a:spcPct val="115000"/>
              </a:lnSpc>
              <a:buFont typeface="+mj-lt"/>
              <a:buAutoNum type="arabicParenR" startAt="2"/>
              <a:defRPr/>
            </a:pPr>
            <a:r>
              <a:rPr lang="en-US" altLang="zh-CN" b="1" dirty="0" err="1">
                <a:solidFill>
                  <a:schemeClr val="accent1">
                    <a:lumMod val="25000"/>
                  </a:schemeClr>
                </a:solidFill>
              </a:rPr>
              <a:t>RowUpdating</a:t>
            </a:r>
            <a:r>
              <a:rPr lang="zh-CN" altLang="en-US" b="1" dirty="0">
                <a:solidFill>
                  <a:schemeClr val="accent1">
                    <a:lumMod val="25000"/>
                  </a:schemeClr>
                </a:solidFill>
              </a:rPr>
              <a:t>事件</a:t>
            </a:r>
            <a:r>
              <a:rPr lang="zh-CN" altLang="en-US" dirty="0"/>
              <a:t>：</a:t>
            </a:r>
            <a:endParaRPr lang="en-US" altLang="zh-CN" dirty="0"/>
          </a:p>
          <a:p>
            <a:pPr marL="1924050" lvl="3" indent="-609600" eaLnBrk="1" hangingPunct="1">
              <a:lnSpc>
                <a:spcPct val="115000"/>
              </a:lnSpc>
              <a:defRPr/>
            </a:pPr>
            <a:r>
              <a:rPr lang="en-US" b="1" dirty="0" err="1">
                <a:solidFill>
                  <a:srgbClr val="7030A0"/>
                </a:solidFill>
              </a:rPr>
              <a:t>GridViewUpdateEventArgs</a:t>
            </a:r>
            <a:r>
              <a:rPr lang="en-US" b="1" dirty="0">
                <a:solidFill>
                  <a:srgbClr val="7030A0"/>
                </a:solidFill>
              </a:rPr>
              <a:t> e</a:t>
            </a:r>
            <a:r>
              <a:rPr lang="zh-CN" altLang="en-US" dirty="0"/>
              <a:t>：</a:t>
            </a:r>
            <a:r>
              <a:rPr lang="en-US" altLang="zh-CN" dirty="0"/>
              <a:t>ASP.NET</a:t>
            </a:r>
            <a:r>
              <a:rPr lang="zh-CN" altLang="en-US" dirty="0"/>
              <a:t>会传递一个</a:t>
            </a:r>
            <a:r>
              <a:rPr lang="en-US" dirty="0" err="1"/>
              <a:t>GridViewUpdateEventArgs</a:t>
            </a:r>
            <a:r>
              <a:rPr lang="zh-CN" altLang="en-US" dirty="0"/>
              <a:t>对象给</a:t>
            </a:r>
            <a:r>
              <a:rPr lang="en-US" altLang="zh-CN" dirty="0" err="1"/>
              <a:t>RowUpdating</a:t>
            </a:r>
            <a:r>
              <a:rPr lang="zh-CN" altLang="en-US" dirty="0"/>
              <a:t>事件处理程序；</a:t>
            </a:r>
            <a:endParaRPr lang="en-US" dirty="0"/>
          </a:p>
          <a:p>
            <a:pPr marL="1924050" lvl="3" indent="-609600" eaLnBrk="1" hangingPunct="1">
              <a:lnSpc>
                <a:spcPct val="115000"/>
              </a:lnSpc>
              <a:defRPr/>
            </a:pPr>
            <a:r>
              <a:rPr lang="en-US" b="1" dirty="0" err="1">
                <a:solidFill>
                  <a:srgbClr val="7030A0"/>
                </a:solidFill>
              </a:rPr>
              <a:t>NewValues</a:t>
            </a:r>
            <a:r>
              <a:rPr lang="en-US" dirty="0"/>
              <a:t> </a:t>
            </a:r>
            <a:r>
              <a:rPr lang="zh-CN" altLang="en-US" dirty="0"/>
              <a:t>：</a:t>
            </a:r>
            <a:r>
              <a:rPr lang="en-US" dirty="0"/>
              <a:t> </a:t>
            </a:r>
            <a:r>
              <a:rPr lang="en-US" dirty="0" err="1"/>
              <a:t>GridViewUpdateEventArgs</a:t>
            </a:r>
            <a:r>
              <a:rPr lang="zh-CN" altLang="en-US" dirty="0"/>
              <a:t>对象的</a:t>
            </a:r>
            <a:r>
              <a:rPr lang="en-US" dirty="0"/>
              <a:t> </a:t>
            </a:r>
            <a:r>
              <a:rPr lang="zh-CN" altLang="en-US" dirty="0"/>
              <a:t>属性，可以取得一个包含字段名称</a:t>
            </a:r>
            <a:r>
              <a:rPr lang="en-US" altLang="zh-CN" dirty="0"/>
              <a:t>/</a:t>
            </a:r>
            <a:r>
              <a:rPr lang="zh-CN" altLang="en-US" dirty="0"/>
              <a:t>值配对的字典对象来代表所要更新的记录的新值（即更新后的值），但主键不在其中；</a:t>
            </a:r>
            <a:endParaRPr lang="en-US" altLang="zh-CN" dirty="0"/>
          </a:p>
          <a:p>
            <a:pPr marL="1924050" lvl="3" indent="-609600" eaLnBrk="1" hangingPunct="1">
              <a:lnSpc>
                <a:spcPct val="115000"/>
              </a:lnSpc>
              <a:defRPr/>
            </a:pPr>
            <a:r>
              <a:rPr lang="zh-CN" altLang="en-US" b="1" dirty="0">
                <a:solidFill>
                  <a:srgbClr val="7030A0"/>
                </a:solidFill>
              </a:rPr>
              <a:t>关键代码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381250" lvl="4" indent="-609600" eaLnBrk="1" hangingPunct="1">
              <a:lnSpc>
                <a:spcPct val="115000"/>
              </a:lnSpc>
              <a:defRPr/>
            </a:pPr>
            <a:r>
              <a:rPr lang="en-US" dirty="0" err="1"/>
              <a:t>DateTime.Parse</a:t>
            </a:r>
            <a:r>
              <a:rPr lang="en-US" dirty="0"/>
              <a:t>(</a:t>
            </a:r>
            <a:r>
              <a:rPr lang="en-US" dirty="0" err="1"/>
              <a:t>e.NewValues</a:t>
            </a:r>
            <a:r>
              <a:rPr lang="en-US" dirty="0"/>
              <a:t>["</a:t>
            </a:r>
            <a:r>
              <a:rPr lang="zh-CN" altLang="en-US" dirty="0"/>
              <a:t>出生日期</a:t>
            </a:r>
            <a:r>
              <a:rPr lang="en-US" altLang="zh-CN" dirty="0"/>
              <a:t>"].</a:t>
            </a:r>
            <a:r>
              <a:rPr lang="en-US" dirty="0" err="1"/>
              <a:t>ToString</a:t>
            </a:r>
            <a:r>
              <a:rPr lang="en-US" dirty="0"/>
              <a:t>());</a:t>
            </a:r>
          </a:p>
        </p:txBody>
      </p:sp>
      <p:sp>
        <p:nvSpPr>
          <p:cNvPr id="147459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8350" y="6165850"/>
            <a:ext cx="287338" cy="215900"/>
          </a:xfrm>
          <a:prstGeom prst="actionButtonBeginning">
            <a:avLst/>
          </a:prstGeom>
          <a:solidFill>
            <a:srgbClr val="FFC000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981075"/>
            <a:ext cx="8540750" cy="5543550"/>
          </a:xfrm>
        </p:spPr>
        <p:txBody>
          <a:bodyPr/>
          <a:lstStyle/>
          <a:p>
            <a:pPr marL="1466850" lvl="2" indent="-609600" eaLnBrk="1" hangingPunct="1">
              <a:lnSpc>
                <a:spcPct val="115000"/>
              </a:lnSpc>
              <a:defRPr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</a:rPr>
              <a:t>解释及说明（续）</a:t>
            </a:r>
            <a:r>
              <a:rPr lang="zh-CN" altLang="en-US" dirty="0"/>
              <a:t>：</a:t>
            </a:r>
            <a:endParaRPr lang="en-US" altLang="zh-CN" dirty="0"/>
          </a:p>
          <a:p>
            <a:pPr marL="1466850" lvl="2" indent="-609600" eaLnBrk="1" hangingPunct="1">
              <a:lnSpc>
                <a:spcPct val="115000"/>
              </a:lnSpc>
              <a:buFont typeface="+mj-lt"/>
              <a:buAutoNum type="arabicParenR" startAt="3"/>
              <a:defRPr/>
            </a:pPr>
            <a:r>
              <a:rPr lang="en-US" altLang="zh-CN" b="1" dirty="0" err="1">
                <a:solidFill>
                  <a:schemeClr val="accent1">
                    <a:lumMod val="25000"/>
                  </a:schemeClr>
                </a:solidFill>
              </a:rPr>
              <a:t>RowUpdated</a:t>
            </a:r>
            <a:r>
              <a:rPr lang="zh-CN" altLang="en-US" b="1" dirty="0">
                <a:solidFill>
                  <a:schemeClr val="accent1">
                    <a:lumMod val="25000"/>
                  </a:schemeClr>
                </a:solidFill>
              </a:rPr>
              <a:t>事件</a:t>
            </a:r>
            <a:r>
              <a:rPr lang="zh-CN" altLang="en-US" dirty="0"/>
              <a:t>：</a:t>
            </a:r>
            <a:endParaRPr lang="en-US" altLang="zh-CN" dirty="0"/>
          </a:p>
          <a:p>
            <a:pPr marL="1924050" lvl="3" indent="-609600" eaLnBrk="1" hangingPunct="1">
              <a:lnSpc>
                <a:spcPct val="115000"/>
              </a:lnSpc>
              <a:defRPr/>
            </a:pPr>
            <a:r>
              <a:rPr lang="en-US" b="1" dirty="0" err="1">
                <a:solidFill>
                  <a:srgbClr val="7030A0"/>
                </a:solidFill>
              </a:rPr>
              <a:t>GridViewUpdatedEventArgs</a:t>
            </a:r>
            <a:r>
              <a:rPr lang="en-US" b="1" dirty="0">
                <a:solidFill>
                  <a:srgbClr val="7030A0"/>
                </a:solidFill>
              </a:rPr>
              <a:t> e</a:t>
            </a:r>
            <a:r>
              <a:rPr lang="zh-CN" altLang="en-US" dirty="0"/>
              <a:t>：</a:t>
            </a:r>
            <a:r>
              <a:rPr lang="en-US" altLang="zh-CN" dirty="0"/>
              <a:t>ASP.NET</a:t>
            </a:r>
            <a:r>
              <a:rPr lang="zh-CN" altLang="en-US" dirty="0"/>
              <a:t>会传递一个</a:t>
            </a:r>
            <a:r>
              <a:rPr lang="en-US" dirty="0" err="1"/>
              <a:t>GridViewUpdatedEventArgs</a:t>
            </a:r>
            <a:r>
              <a:rPr lang="zh-CN" altLang="en-US" dirty="0"/>
              <a:t>对象给</a:t>
            </a:r>
            <a:r>
              <a:rPr lang="en-US" altLang="zh-CN" dirty="0" err="1"/>
              <a:t>RowUpdated</a:t>
            </a:r>
            <a:r>
              <a:rPr lang="zh-CN" altLang="en-US" dirty="0"/>
              <a:t>事件处理程序；</a:t>
            </a:r>
            <a:endParaRPr lang="en-US" dirty="0"/>
          </a:p>
          <a:p>
            <a:pPr marL="1924050" lvl="3" indent="-609600" eaLnBrk="1" hangingPunct="1">
              <a:lnSpc>
                <a:spcPct val="115000"/>
              </a:lnSpc>
              <a:defRPr/>
            </a:pPr>
            <a:r>
              <a:rPr lang="en-US" b="1" dirty="0" err="1">
                <a:solidFill>
                  <a:srgbClr val="7030A0"/>
                </a:solidFill>
              </a:rPr>
              <a:t>AffectedRows</a:t>
            </a:r>
            <a:r>
              <a:rPr lang="en-US" dirty="0"/>
              <a:t> </a:t>
            </a:r>
            <a:r>
              <a:rPr lang="zh-CN" altLang="en-US" dirty="0"/>
              <a:t>：</a:t>
            </a:r>
            <a:r>
              <a:rPr lang="en-US" dirty="0"/>
              <a:t> </a:t>
            </a:r>
            <a:r>
              <a:rPr lang="en-US" dirty="0" err="1"/>
              <a:t>GridViewUpdatedEventArgs</a:t>
            </a:r>
            <a:r>
              <a:rPr lang="zh-CN" altLang="en-US" dirty="0"/>
              <a:t>对象的</a:t>
            </a:r>
            <a:r>
              <a:rPr lang="en-US" dirty="0"/>
              <a:t> </a:t>
            </a:r>
            <a:r>
              <a:rPr lang="zh-CN" altLang="en-US" dirty="0"/>
              <a:t>属性，返回本次更新了多少笔数据（</a:t>
            </a:r>
            <a:r>
              <a:rPr lang="en-US" altLang="zh-CN" dirty="0"/>
              <a:t>0</a:t>
            </a:r>
            <a:r>
              <a:rPr lang="zh-CN" altLang="en-US" dirty="0"/>
              <a:t>或</a:t>
            </a:r>
            <a:r>
              <a:rPr lang="en-US" altLang="zh-CN" dirty="0"/>
              <a:t>1</a:t>
            </a:r>
            <a:r>
              <a:rPr lang="zh-CN" altLang="en-US" dirty="0"/>
              <a:t>）由于有可能在更新操作时发生了错误但未发生异常，故可用此属性确认记录已被更新；</a:t>
            </a:r>
            <a:endParaRPr lang="en-US" altLang="zh-CN" dirty="0"/>
          </a:p>
          <a:p>
            <a:pPr marL="1924050" lvl="3" indent="-609600" eaLnBrk="1" hangingPunct="1">
              <a:lnSpc>
                <a:spcPct val="115000"/>
              </a:lnSpc>
              <a:defRPr/>
            </a:pPr>
            <a:r>
              <a:rPr lang="en-US" b="1" dirty="0">
                <a:solidFill>
                  <a:srgbClr val="7030A0"/>
                </a:solidFill>
              </a:rPr>
              <a:t>Exception</a:t>
            </a:r>
            <a:r>
              <a:rPr lang="zh-CN" altLang="en-US" dirty="0"/>
              <a:t>： ：</a:t>
            </a:r>
            <a:r>
              <a:rPr lang="en-US" dirty="0"/>
              <a:t> </a:t>
            </a:r>
            <a:r>
              <a:rPr lang="en-US" dirty="0" err="1"/>
              <a:t>GridViewUpdatedEventArgs</a:t>
            </a:r>
            <a:r>
              <a:rPr lang="zh-CN" altLang="en-US" dirty="0"/>
              <a:t>对象的</a:t>
            </a:r>
            <a:r>
              <a:rPr lang="en-US" dirty="0"/>
              <a:t> </a:t>
            </a:r>
            <a:r>
              <a:rPr lang="zh-CN" altLang="en-US" dirty="0"/>
              <a:t>属性，可以来确认是否发生了异常。若未发生异常，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dirty="0"/>
              <a:t>Exception</a:t>
            </a:r>
            <a:r>
              <a:rPr lang="zh-CN" altLang="en-US" dirty="0"/>
              <a:t>会返回一个</a:t>
            </a:r>
            <a:r>
              <a:rPr lang="en-US" altLang="zh-CN" dirty="0"/>
              <a:t>null</a:t>
            </a:r>
            <a:r>
              <a:rPr lang="zh-CN" altLang="en-US" dirty="0"/>
              <a:t>；</a:t>
            </a:r>
            <a:endParaRPr lang="en-US" dirty="0"/>
          </a:p>
          <a:p>
            <a:pPr marL="1924050" lvl="3" indent="-609600" eaLnBrk="1" hangingPunct="1">
              <a:lnSpc>
                <a:spcPct val="115000"/>
              </a:lnSpc>
              <a:defRPr/>
            </a:pPr>
            <a:r>
              <a:rPr lang="zh-CN" altLang="en-US" b="1" dirty="0">
                <a:solidFill>
                  <a:srgbClr val="7030A0"/>
                </a:solidFill>
              </a:rPr>
              <a:t>关键代码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381250" lvl="4" indent="-609600" eaLnBrk="1" hangingPunct="1">
              <a:lnSpc>
                <a:spcPct val="115000"/>
              </a:lnSpc>
              <a:defRPr/>
            </a:pPr>
            <a:r>
              <a:rPr lang="en-US" dirty="0"/>
              <a:t>if (</a:t>
            </a:r>
            <a:r>
              <a:rPr lang="en-US" dirty="0" err="1"/>
              <a:t>e.Exception</a:t>
            </a:r>
            <a:r>
              <a:rPr lang="en-US" dirty="0"/>
              <a:t> == null)</a:t>
            </a:r>
          </a:p>
          <a:p>
            <a:pPr marL="2381250" lvl="4" indent="-609600" eaLnBrk="1" hangingPunct="1">
              <a:lnSpc>
                <a:spcPct val="115000"/>
              </a:lnSpc>
              <a:defRPr/>
            </a:pPr>
            <a:r>
              <a:rPr lang="en-US" dirty="0"/>
              <a:t> {</a:t>
            </a:r>
          </a:p>
          <a:p>
            <a:pPr marL="2381250" lvl="4" indent="-609600" eaLnBrk="1" hangingPunct="1">
              <a:lnSpc>
                <a:spcPct val="115000"/>
              </a:lnSpc>
              <a:defRPr/>
            </a:pPr>
            <a:r>
              <a:rPr lang="en-US" dirty="0"/>
              <a:t>     </a:t>
            </a:r>
            <a:r>
              <a:rPr lang="en-US" dirty="0" err="1"/>
              <a:t>lblMessage.Text</a:t>
            </a:r>
            <a:r>
              <a:rPr lang="en-US" dirty="0"/>
              <a:t> = "</a:t>
            </a:r>
            <a:r>
              <a:rPr lang="zh-CN" altLang="en-US" dirty="0"/>
              <a:t>数据行已经成功更新，总共更新了 </a:t>
            </a:r>
            <a:r>
              <a:rPr lang="en-US" altLang="zh-CN" dirty="0"/>
              <a:t>" + </a:t>
            </a:r>
            <a:r>
              <a:rPr lang="en-US" dirty="0" err="1"/>
              <a:t>e.AffectedRows.ToString</a:t>
            </a:r>
            <a:r>
              <a:rPr lang="en-US" dirty="0"/>
              <a:t>() + " </a:t>
            </a:r>
            <a:r>
              <a:rPr lang="zh-CN" altLang="en-US" dirty="0"/>
              <a:t>笔数据行。</a:t>
            </a:r>
            <a:r>
              <a:rPr lang="en-US" altLang="zh-CN" dirty="0"/>
              <a:t>“;</a:t>
            </a:r>
          </a:p>
          <a:p>
            <a:pPr marL="2381250" lvl="4" indent="-609600" eaLnBrk="1" hangingPunct="1">
              <a:lnSpc>
                <a:spcPct val="115000"/>
              </a:lnSpc>
              <a:defRPr/>
            </a:pPr>
            <a:r>
              <a:rPr lang="en-US" dirty="0"/>
              <a:t>}</a:t>
            </a:r>
          </a:p>
        </p:txBody>
      </p:sp>
      <p:sp>
        <p:nvSpPr>
          <p:cNvPr id="148483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8350" y="6165850"/>
            <a:ext cx="287338" cy="215900"/>
          </a:xfrm>
          <a:prstGeom prst="actionButtonBeginning">
            <a:avLst/>
          </a:prstGeom>
          <a:solidFill>
            <a:srgbClr val="FFC000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981075"/>
            <a:ext cx="8540750" cy="5543550"/>
          </a:xfrm>
        </p:spPr>
        <p:txBody>
          <a:bodyPr/>
          <a:lstStyle/>
          <a:p>
            <a:pPr marL="1466850" lvl="2" indent="-609600" eaLnBrk="1" hangingPunct="1">
              <a:lnSpc>
                <a:spcPct val="115000"/>
              </a:lnSpc>
              <a:defRPr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</a:rPr>
              <a:t>解释及说明（续）</a:t>
            </a:r>
            <a:r>
              <a:rPr lang="zh-CN" altLang="en-US" dirty="0"/>
              <a:t>：</a:t>
            </a:r>
            <a:endParaRPr lang="en-US" altLang="zh-CN" dirty="0"/>
          </a:p>
          <a:p>
            <a:pPr marL="1466850" lvl="2" indent="-609600" eaLnBrk="1" hangingPunct="1">
              <a:lnSpc>
                <a:spcPct val="115000"/>
              </a:lnSpc>
              <a:buFont typeface="+mj-lt"/>
              <a:buAutoNum type="arabicParenR" startAt="4"/>
              <a:defRPr/>
            </a:pPr>
            <a:r>
              <a:rPr lang="en-US" b="1" dirty="0" err="1">
                <a:solidFill>
                  <a:schemeClr val="accent1">
                    <a:lumMod val="25000"/>
                  </a:schemeClr>
                </a:solidFill>
              </a:rPr>
              <a:t>RowCancelingEdit</a:t>
            </a:r>
            <a:r>
              <a:rPr lang="zh-CN" altLang="en-US" b="1" dirty="0">
                <a:solidFill>
                  <a:schemeClr val="accent1">
                    <a:lumMod val="25000"/>
                  </a:schemeClr>
                </a:solidFill>
              </a:rPr>
              <a:t>事件</a:t>
            </a:r>
            <a:r>
              <a:rPr lang="zh-CN" altLang="en-US" dirty="0"/>
              <a:t>：</a:t>
            </a:r>
            <a:endParaRPr lang="en-US" altLang="zh-CN" dirty="0"/>
          </a:p>
          <a:p>
            <a:pPr marL="1924050" lvl="3" indent="-609600" eaLnBrk="1" hangingPunct="1">
              <a:lnSpc>
                <a:spcPct val="115000"/>
              </a:lnSpc>
              <a:defRPr/>
            </a:pPr>
            <a:r>
              <a:rPr lang="en-US" b="1" dirty="0" err="1">
                <a:solidFill>
                  <a:srgbClr val="7030A0"/>
                </a:solidFill>
              </a:rPr>
              <a:t>GridViewCancelEditEventArgs</a:t>
            </a:r>
            <a:r>
              <a:rPr lang="en-US" b="1" dirty="0">
                <a:solidFill>
                  <a:srgbClr val="7030A0"/>
                </a:solidFill>
              </a:rPr>
              <a:t> e</a:t>
            </a:r>
            <a:r>
              <a:rPr lang="zh-CN" altLang="en-US" dirty="0"/>
              <a:t>：</a:t>
            </a:r>
            <a:r>
              <a:rPr lang="en-US" altLang="zh-CN" dirty="0"/>
              <a:t>ASP.NET</a:t>
            </a:r>
            <a:r>
              <a:rPr lang="zh-CN" altLang="en-US" dirty="0"/>
              <a:t>会传递一个</a:t>
            </a:r>
            <a:r>
              <a:rPr lang="en-US" dirty="0" err="1"/>
              <a:t>GridViewCancelEditEventArgs</a:t>
            </a:r>
            <a:r>
              <a:rPr lang="zh-CN" altLang="en-US" dirty="0"/>
              <a:t>对象给</a:t>
            </a:r>
            <a:r>
              <a:rPr lang="en-US" dirty="0" err="1"/>
              <a:t>RowCancelingEdit</a:t>
            </a:r>
            <a:r>
              <a:rPr lang="zh-CN" altLang="en-US" dirty="0"/>
              <a:t>事件处理程序；</a:t>
            </a:r>
            <a:endParaRPr lang="en-US" dirty="0"/>
          </a:p>
        </p:txBody>
      </p:sp>
      <p:sp>
        <p:nvSpPr>
          <p:cNvPr id="149507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8350" y="6165850"/>
            <a:ext cx="287338" cy="215900"/>
          </a:xfrm>
          <a:prstGeom prst="actionButtonBeginning">
            <a:avLst/>
          </a:prstGeom>
          <a:solidFill>
            <a:srgbClr val="FFC000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981075"/>
            <a:ext cx="8540750" cy="5543550"/>
          </a:xfrm>
        </p:spPr>
        <p:txBody>
          <a:bodyPr/>
          <a:lstStyle/>
          <a:p>
            <a:pPr marL="1466850" lvl="2" indent="-609600" eaLnBrk="1" hangingPunct="1">
              <a:lnSpc>
                <a:spcPct val="115000"/>
              </a:lnSpc>
              <a:defRPr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</a:rPr>
              <a:t>解释及说明（续）</a:t>
            </a:r>
            <a:r>
              <a:rPr lang="zh-CN" altLang="en-US" dirty="0"/>
              <a:t>：</a:t>
            </a:r>
            <a:endParaRPr lang="en-US" altLang="zh-CN" dirty="0"/>
          </a:p>
          <a:p>
            <a:pPr marL="1466850" lvl="2" indent="-609600" eaLnBrk="1" hangingPunct="1">
              <a:lnSpc>
                <a:spcPct val="115000"/>
              </a:lnSpc>
              <a:buFont typeface="+mj-lt"/>
              <a:buAutoNum type="arabicParenR" startAt="5"/>
              <a:defRPr/>
            </a:pPr>
            <a:r>
              <a:rPr lang="en-US" b="1" dirty="0" err="1">
                <a:solidFill>
                  <a:schemeClr val="accent1">
                    <a:lumMod val="25000"/>
                  </a:schemeClr>
                </a:solidFill>
              </a:rPr>
              <a:t>RowDeleting</a:t>
            </a:r>
            <a:r>
              <a:rPr lang="zh-CN" altLang="en-US" b="1" dirty="0">
                <a:solidFill>
                  <a:schemeClr val="accent1">
                    <a:lumMod val="25000"/>
                  </a:schemeClr>
                </a:solidFill>
              </a:rPr>
              <a:t>事件</a:t>
            </a:r>
            <a:r>
              <a:rPr lang="zh-CN" altLang="en-US" dirty="0"/>
              <a:t>：</a:t>
            </a:r>
            <a:endParaRPr lang="en-US" altLang="zh-CN" dirty="0"/>
          </a:p>
          <a:p>
            <a:pPr marL="1924050" lvl="3" indent="-609600" eaLnBrk="1" hangingPunct="1">
              <a:lnSpc>
                <a:spcPct val="115000"/>
              </a:lnSpc>
              <a:defRPr/>
            </a:pPr>
            <a:r>
              <a:rPr lang="en-US" b="1" dirty="0" err="1">
                <a:solidFill>
                  <a:srgbClr val="7030A0"/>
                </a:solidFill>
              </a:rPr>
              <a:t>GridViewDeleteEventArgs</a:t>
            </a:r>
            <a:r>
              <a:rPr lang="zh-CN" altLang="en-US" dirty="0"/>
              <a:t>：</a:t>
            </a:r>
            <a:r>
              <a:rPr lang="en-US" altLang="zh-CN" dirty="0"/>
              <a:t>ASP.NET</a:t>
            </a:r>
            <a:r>
              <a:rPr lang="zh-CN" altLang="en-US" dirty="0"/>
              <a:t>会传递一个</a:t>
            </a:r>
            <a:r>
              <a:rPr lang="en-US" dirty="0" err="1"/>
              <a:t>GridViewDeleteEventArgs</a:t>
            </a:r>
            <a:r>
              <a:rPr lang="zh-CN" altLang="en-US" dirty="0"/>
              <a:t>对象给</a:t>
            </a:r>
            <a:r>
              <a:rPr lang="en-US" dirty="0" err="1"/>
              <a:t>RowDeleting</a:t>
            </a:r>
            <a:r>
              <a:rPr lang="zh-CN" altLang="en-US" dirty="0"/>
              <a:t>事件处理程序；</a:t>
            </a:r>
            <a:endParaRPr lang="en-US" dirty="0"/>
          </a:p>
          <a:p>
            <a:pPr marL="1924050" lvl="3" indent="-609600" eaLnBrk="1" hangingPunct="1">
              <a:lnSpc>
                <a:spcPct val="115000"/>
              </a:lnSpc>
              <a:defRPr/>
            </a:pPr>
            <a:r>
              <a:rPr lang="en-US" b="1" dirty="0" err="1">
                <a:solidFill>
                  <a:srgbClr val="7030A0"/>
                </a:solidFill>
              </a:rPr>
              <a:t>RowIndex</a:t>
            </a:r>
            <a:r>
              <a:rPr lang="zh-CN" altLang="en-US" dirty="0"/>
              <a:t>：</a:t>
            </a:r>
            <a:r>
              <a:rPr lang="en-US" dirty="0"/>
              <a:t> </a:t>
            </a:r>
            <a:r>
              <a:rPr lang="en-US" dirty="0" err="1"/>
              <a:t>GridViewDeleteEventArgs</a:t>
            </a:r>
            <a:r>
              <a:rPr lang="zh-CN" altLang="en-US" dirty="0"/>
              <a:t>对象的</a:t>
            </a:r>
            <a:r>
              <a:rPr lang="en-US" dirty="0"/>
              <a:t> </a:t>
            </a:r>
            <a:r>
              <a:rPr lang="zh-CN" altLang="en-US" dirty="0"/>
              <a:t>属性，用以取得将被删除的记录的索引编号；</a:t>
            </a:r>
            <a:endParaRPr lang="en-US" altLang="zh-CN" dirty="0"/>
          </a:p>
          <a:p>
            <a:pPr marL="1924050" lvl="3" indent="-609600" eaLnBrk="1" hangingPunct="1">
              <a:lnSpc>
                <a:spcPct val="115000"/>
              </a:lnSpc>
              <a:defRPr/>
            </a:pPr>
            <a:r>
              <a:rPr lang="zh-CN" altLang="en-US" b="1" dirty="0">
                <a:solidFill>
                  <a:srgbClr val="7030A0"/>
                </a:solidFill>
              </a:rPr>
              <a:t>关键代码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381250" lvl="4" indent="-609600" eaLnBrk="1" hangingPunct="1">
              <a:lnSpc>
                <a:spcPct val="115000"/>
              </a:lnSpc>
              <a:defRPr/>
            </a:pPr>
            <a:r>
              <a:rPr lang="en-US" dirty="0"/>
              <a:t>string gender = </a:t>
            </a:r>
            <a:r>
              <a:rPr lang="en-US" dirty="0" err="1"/>
              <a:t>LimingchStudio_GridView.Rows</a:t>
            </a:r>
            <a:r>
              <a:rPr lang="en-US" dirty="0"/>
              <a:t>[</a:t>
            </a:r>
            <a:r>
              <a:rPr lang="en-US" dirty="0" err="1"/>
              <a:t>e.RowIndex</a:t>
            </a:r>
            <a:r>
              <a:rPr lang="en-US" dirty="0"/>
              <a:t>].Cells[4].Text;</a:t>
            </a:r>
            <a:endParaRPr lang="en-US" altLang="zh-CN" dirty="0"/>
          </a:p>
        </p:txBody>
      </p:sp>
      <p:sp>
        <p:nvSpPr>
          <p:cNvPr id="150531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8350" y="6165850"/>
            <a:ext cx="287338" cy="215900"/>
          </a:xfrm>
          <a:prstGeom prst="actionButtonBeginning">
            <a:avLst/>
          </a:prstGeom>
          <a:solidFill>
            <a:srgbClr val="FFC000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981075"/>
            <a:ext cx="8540750" cy="5543550"/>
          </a:xfrm>
        </p:spPr>
        <p:txBody>
          <a:bodyPr/>
          <a:lstStyle/>
          <a:p>
            <a:pPr marL="1466850" lvl="2" indent="-609600" eaLnBrk="1" hangingPunct="1">
              <a:lnSpc>
                <a:spcPct val="115000"/>
              </a:lnSpc>
              <a:defRPr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</a:rPr>
              <a:t>解释及说明（续）</a:t>
            </a:r>
            <a:r>
              <a:rPr lang="zh-CN" altLang="en-US" dirty="0"/>
              <a:t>：</a:t>
            </a:r>
            <a:endParaRPr lang="en-US" altLang="zh-CN" dirty="0"/>
          </a:p>
          <a:p>
            <a:pPr marL="1466850" lvl="2" indent="-609600" eaLnBrk="1" hangingPunct="1">
              <a:lnSpc>
                <a:spcPct val="115000"/>
              </a:lnSpc>
              <a:buFont typeface="+mj-lt"/>
              <a:buAutoNum type="arabicParenR" startAt="6"/>
              <a:defRPr/>
            </a:pPr>
            <a:r>
              <a:rPr lang="en-US" b="1" dirty="0" err="1">
                <a:solidFill>
                  <a:schemeClr val="accent1">
                    <a:lumMod val="25000"/>
                  </a:schemeClr>
                </a:solidFill>
              </a:rPr>
              <a:t>RowDeleted</a:t>
            </a:r>
            <a:r>
              <a:rPr lang="zh-CN" altLang="en-US" b="1" dirty="0">
                <a:solidFill>
                  <a:schemeClr val="accent1">
                    <a:lumMod val="25000"/>
                  </a:schemeClr>
                </a:solidFill>
              </a:rPr>
              <a:t>事件</a:t>
            </a:r>
            <a:r>
              <a:rPr lang="zh-CN" altLang="en-US" dirty="0"/>
              <a:t>：</a:t>
            </a:r>
            <a:endParaRPr lang="en-US" altLang="zh-CN" dirty="0"/>
          </a:p>
          <a:p>
            <a:pPr marL="1924050" lvl="3" indent="-609600" eaLnBrk="1" hangingPunct="1">
              <a:lnSpc>
                <a:spcPct val="115000"/>
              </a:lnSpc>
              <a:defRPr/>
            </a:pPr>
            <a:r>
              <a:rPr lang="en-US" b="1" dirty="0" err="1">
                <a:solidFill>
                  <a:srgbClr val="7030A0"/>
                </a:solidFill>
              </a:rPr>
              <a:t>GridViewDeletedEventArgs</a:t>
            </a:r>
            <a:r>
              <a:rPr lang="zh-CN" altLang="en-US" dirty="0"/>
              <a:t>：</a:t>
            </a:r>
            <a:r>
              <a:rPr lang="en-US" altLang="zh-CN" dirty="0"/>
              <a:t>ASP.NET</a:t>
            </a:r>
            <a:r>
              <a:rPr lang="zh-CN" altLang="en-US" dirty="0"/>
              <a:t>会传递一个</a:t>
            </a:r>
            <a:r>
              <a:rPr lang="en-US" dirty="0" err="1"/>
              <a:t>GridViewDeleteEventArgs</a:t>
            </a:r>
            <a:r>
              <a:rPr lang="zh-CN" altLang="en-US" dirty="0"/>
              <a:t>对象给</a:t>
            </a:r>
            <a:r>
              <a:rPr lang="en-US" dirty="0" err="1"/>
              <a:t>RowDeleted</a:t>
            </a:r>
            <a:r>
              <a:rPr lang="zh-CN" altLang="en-US" dirty="0"/>
              <a:t>事件处理程序；</a:t>
            </a:r>
            <a:endParaRPr lang="en-US" dirty="0"/>
          </a:p>
          <a:p>
            <a:pPr marL="1924050" lvl="3" indent="-609600" eaLnBrk="1" hangingPunct="1">
              <a:lnSpc>
                <a:spcPct val="115000"/>
              </a:lnSpc>
              <a:defRPr/>
            </a:pPr>
            <a:r>
              <a:rPr lang="en-US" b="1" dirty="0" err="1">
                <a:solidFill>
                  <a:srgbClr val="7030A0"/>
                </a:solidFill>
              </a:rPr>
              <a:t>AffectedRows</a:t>
            </a:r>
            <a:r>
              <a:rPr lang="en-US" dirty="0"/>
              <a:t> </a:t>
            </a:r>
            <a:r>
              <a:rPr lang="zh-CN" altLang="en-US" dirty="0"/>
              <a:t>：</a:t>
            </a:r>
            <a:r>
              <a:rPr lang="en-US" dirty="0"/>
              <a:t> </a:t>
            </a:r>
            <a:r>
              <a:rPr lang="en-US" dirty="0" err="1"/>
              <a:t>GridViewDeletedEventArgs</a:t>
            </a:r>
            <a:r>
              <a:rPr lang="zh-CN" altLang="en-US" dirty="0"/>
              <a:t>对象的</a:t>
            </a:r>
            <a:r>
              <a:rPr lang="en-US" dirty="0"/>
              <a:t> </a:t>
            </a:r>
            <a:r>
              <a:rPr lang="zh-CN" altLang="en-US" dirty="0"/>
              <a:t>属性，返回本次更新了多少笔数据（</a:t>
            </a:r>
            <a:r>
              <a:rPr lang="en-US" altLang="zh-CN" dirty="0"/>
              <a:t>0</a:t>
            </a:r>
            <a:r>
              <a:rPr lang="zh-CN" altLang="en-US" dirty="0"/>
              <a:t>或</a:t>
            </a:r>
            <a:r>
              <a:rPr lang="en-US" altLang="zh-CN" dirty="0"/>
              <a:t>1</a:t>
            </a:r>
            <a:r>
              <a:rPr lang="zh-CN" altLang="en-US" dirty="0"/>
              <a:t>）由于有可能在更新操作时发生了错误但未发生异常，故可用此属性确认记录已被删除；</a:t>
            </a:r>
            <a:endParaRPr lang="en-US" altLang="zh-CN" dirty="0"/>
          </a:p>
          <a:p>
            <a:pPr marL="1924050" lvl="3" indent="-609600" eaLnBrk="1" hangingPunct="1">
              <a:lnSpc>
                <a:spcPct val="115000"/>
              </a:lnSpc>
              <a:defRPr/>
            </a:pPr>
            <a:r>
              <a:rPr lang="en-US" b="1" dirty="0">
                <a:solidFill>
                  <a:srgbClr val="7030A0"/>
                </a:solidFill>
              </a:rPr>
              <a:t>Exception</a:t>
            </a:r>
            <a:r>
              <a:rPr lang="zh-CN" altLang="en-US" dirty="0"/>
              <a:t>： ：</a:t>
            </a:r>
            <a:r>
              <a:rPr lang="en-US" dirty="0"/>
              <a:t> </a:t>
            </a:r>
            <a:r>
              <a:rPr lang="en-US" dirty="0" err="1"/>
              <a:t>GridViewDeletedEventArgs</a:t>
            </a:r>
            <a:r>
              <a:rPr lang="zh-CN" altLang="en-US" dirty="0"/>
              <a:t>对象的</a:t>
            </a:r>
            <a:r>
              <a:rPr lang="en-US" dirty="0"/>
              <a:t> </a:t>
            </a:r>
            <a:r>
              <a:rPr lang="zh-CN" altLang="en-US" dirty="0"/>
              <a:t>属性，可以来确认是否发生了异常。若未发生异常，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dirty="0"/>
              <a:t>Exception</a:t>
            </a:r>
            <a:r>
              <a:rPr lang="zh-CN" altLang="en-US" dirty="0"/>
              <a:t>会返回一个</a:t>
            </a:r>
            <a:r>
              <a:rPr lang="en-US" altLang="zh-CN" dirty="0"/>
              <a:t>null</a:t>
            </a:r>
            <a:r>
              <a:rPr lang="zh-CN" altLang="en-US" dirty="0"/>
              <a:t>；</a:t>
            </a:r>
            <a:endParaRPr lang="en-US" dirty="0"/>
          </a:p>
          <a:p>
            <a:pPr marL="1924050" lvl="3" indent="-609600" eaLnBrk="1" hangingPunct="1">
              <a:lnSpc>
                <a:spcPct val="115000"/>
              </a:lnSpc>
              <a:defRPr/>
            </a:pPr>
            <a:endParaRPr lang="en-US" altLang="zh-CN" b="1" dirty="0">
              <a:solidFill>
                <a:srgbClr val="7030A0"/>
              </a:solidFill>
            </a:endParaRPr>
          </a:p>
          <a:p>
            <a:pPr marL="1924050" lvl="3" indent="-609600" eaLnBrk="1" hangingPunct="1">
              <a:lnSpc>
                <a:spcPct val="115000"/>
              </a:lnSpc>
              <a:defRPr/>
            </a:pPr>
            <a:r>
              <a:rPr lang="zh-CN" altLang="en-US" b="1" dirty="0">
                <a:solidFill>
                  <a:srgbClr val="7030A0"/>
                </a:solidFill>
              </a:rPr>
              <a:t>关键代码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381250" lvl="4" indent="-609600" eaLnBrk="1" hangingPunct="1">
              <a:lnSpc>
                <a:spcPct val="115000"/>
              </a:lnSpc>
              <a:defRPr/>
            </a:pPr>
            <a:r>
              <a:rPr lang="en-US" dirty="0" err="1"/>
              <a:t>lblMessage.Text</a:t>
            </a:r>
            <a:r>
              <a:rPr lang="en-US" dirty="0"/>
              <a:t> = "</a:t>
            </a:r>
            <a:r>
              <a:rPr lang="zh-CN" altLang="en-US" dirty="0"/>
              <a:t>数据行已经成功删除，总共删除了 </a:t>
            </a:r>
            <a:r>
              <a:rPr lang="en-US" altLang="zh-CN" dirty="0"/>
              <a:t>" + </a:t>
            </a:r>
            <a:r>
              <a:rPr lang="en-US" dirty="0" err="1"/>
              <a:t>e.AffectedRows.ToString</a:t>
            </a:r>
            <a:r>
              <a:rPr lang="en-US" dirty="0"/>
              <a:t>() + " </a:t>
            </a:r>
            <a:r>
              <a:rPr lang="zh-CN" altLang="en-US" dirty="0"/>
              <a:t>笔数据行。</a:t>
            </a:r>
            <a:r>
              <a:rPr lang="en-US" altLang="zh-CN" dirty="0"/>
              <a:t>";</a:t>
            </a:r>
          </a:p>
        </p:txBody>
      </p:sp>
      <p:sp>
        <p:nvSpPr>
          <p:cNvPr id="151555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8350" y="6165850"/>
            <a:ext cx="287338" cy="215900"/>
          </a:xfrm>
          <a:prstGeom prst="actionButtonBeginning">
            <a:avLst/>
          </a:prstGeom>
          <a:solidFill>
            <a:srgbClr val="FFC000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685800"/>
            <a:ext cx="8591550" cy="1143000"/>
          </a:xfrm>
        </p:spPr>
        <p:txBody>
          <a:bodyPr/>
          <a:lstStyle/>
          <a:p>
            <a:pPr eaLnBrk="1" hangingPunct="1"/>
            <a:r>
              <a:rPr lang="en-US" altLang="zh-CN"/>
              <a:t>6.3.4 </a:t>
            </a:r>
            <a:r>
              <a:rPr lang="zh-CN" altLang="en-US"/>
              <a:t>将数据绑定到文本框及列表控件</a:t>
            </a:r>
          </a:p>
        </p:txBody>
      </p:sp>
      <p:sp>
        <p:nvSpPr>
          <p:cNvPr id="1792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195513" y="2276475"/>
            <a:ext cx="5256212" cy="3457575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sz="2800">
                <a:hlinkClick r:id="rId2" action="ppaction://hlinksldjump"/>
              </a:rPr>
              <a:t>将数据绑定到列表控件</a:t>
            </a:r>
            <a:endParaRPr lang="en-US" altLang="zh-CN" sz="2800"/>
          </a:p>
          <a:p>
            <a:pPr algn="just" eaLnBrk="1" hangingPunct="1">
              <a:lnSpc>
                <a:spcPct val="120000"/>
              </a:lnSpc>
            </a:pPr>
            <a:r>
              <a:rPr lang="zh-CN" altLang="en-US" sz="2800">
                <a:hlinkClick r:id="rId3" action="ppaction://hlinksldjump"/>
              </a:rPr>
              <a:t>将数据绑定到文本框</a:t>
            </a:r>
            <a:endParaRPr lang="zh-CN" altLang="en-US" sz="2800" b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685800"/>
            <a:ext cx="8591550" cy="1143000"/>
          </a:xfrm>
        </p:spPr>
        <p:txBody>
          <a:bodyPr/>
          <a:lstStyle/>
          <a:p>
            <a:pPr eaLnBrk="1" hangingPunct="1"/>
            <a:r>
              <a:rPr lang="zh-CN" altLang="en-US" sz="3600"/>
              <a:t>将数据绑定到列表控件</a:t>
            </a:r>
          </a:p>
        </p:txBody>
      </p:sp>
      <p:sp>
        <p:nvSpPr>
          <p:cNvPr id="18022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844675"/>
            <a:ext cx="8540750" cy="4537075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/>
              <a:t>列表控件常常会与数据源控件一起使用。</a:t>
            </a:r>
            <a:endParaRPr lang="en-US" altLang="zh-CN"/>
          </a:p>
          <a:p>
            <a:pPr algn="just" eaLnBrk="1" hangingPunct="1">
              <a:lnSpc>
                <a:spcPct val="120000"/>
              </a:lnSpc>
            </a:pPr>
            <a:r>
              <a:rPr lang="en-US" altLang="zh-CN"/>
              <a:t>ASP.NET</a:t>
            </a:r>
            <a:r>
              <a:rPr lang="zh-CN" altLang="en-US"/>
              <a:t>提供了下列五种列表控件：</a:t>
            </a:r>
            <a:endParaRPr lang="en-US" altLang="zh-CN"/>
          </a:p>
          <a:p>
            <a:pPr lvl="1" algn="just" eaLnBrk="1" hangingPunct="1">
              <a:lnSpc>
                <a:spcPct val="120000"/>
              </a:lnSpc>
            </a:pPr>
            <a:r>
              <a:rPr lang="en-US" altLang="zh-CN"/>
              <a:t>DropDownList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zh-CN"/>
              <a:t>ListBox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zh-CN"/>
              <a:t>CheckBoxList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zh-CN"/>
              <a:t>RadioButtonList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zh-CN"/>
              <a:t>BulletedList</a:t>
            </a:r>
          </a:p>
          <a:p>
            <a:pPr algn="just" eaLnBrk="1" hangingPunct="1">
              <a:lnSpc>
                <a:spcPct val="120000"/>
              </a:lnSpc>
            </a:pPr>
            <a:r>
              <a:rPr lang="zh-CN" altLang="en-US"/>
              <a:t>上述列表控件都派生自</a:t>
            </a:r>
            <a:r>
              <a:rPr lang="en-US" altLang="zh-CN"/>
              <a:t>ListControl</a:t>
            </a:r>
            <a:r>
              <a:rPr lang="zh-CN" altLang="en-US"/>
              <a:t>类，因此拥有许多相同的属性、事件和方法。</a:t>
            </a:r>
            <a:endParaRPr lang="zh-CN" altLang="en-US" b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908050"/>
            <a:ext cx="8540750" cy="5329238"/>
          </a:xfrm>
        </p:spPr>
        <p:txBody>
          <a:bodyPr/>
          <a:lstStyle/>
          <a:p>
            <a:pPr marL="609600" lvl="1" indent="-609600"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AutoNum type="ea1JpnChsDbPeriod"/>
              <a:defRPr/>
            </a:pPr>
            <a:r>
              <a:rPr lang="zh-CN" altLang="en-US" dirty="0"/>
              <a:t>将数据绑定到列表</a:t>
            </a:r>
            <a:r>
              <a:rPr lang="en-US" altLang="zh-CN" dirty="0"/>
              <a:t>Web</a:t>
            </a:r>
            <a:r>
              <a:rPr lang="zh-CN" altLang="en-US" dirty="0"/>
              <a:t>控件</a:t>
            </a:r>
          </a:p>
          <a:p>
            <a:pPr marL="1066800" lvl="1" indent="-609600" eaLnBrk="1" hangingPunct="1">
              <a:lnSpc>
                <a:spcPct val="115000"/>
              </a:lnSpc>
              <a:defRPr/>
            </a:pPr>
            <a:r>
              <a:rPr lang="zh-CN" altLang="en-US" dirty="0"/>
              <a:t>基本步骤：</a:t>
            </a:r>
            <a:endParaRPr lang="en-US" altLang="zh-CN" dirty="0"/>
          </a:p>
          <a:p>
            <a:pPr marL="1466850" lvl="2" indent="-609600" eaLnBrk="1" hangingPunct="1">
              <a:lnSpc>
                <a:spcPct val="115000"/>
              </a:lnSpc>
              <a:buFont typeface="+mj-lt"/>
              <a:buAutoNum type="arabicParenR"/>
              <a:defRPr/>
            </a:pPr>
            <a:r>
              <a:rPr lang="zh-CN" altLang="en-US" dirty="0"/>
              <a:t>在列表控件的智能标签中单击“选择数据源”；</a:t>
            </a:r>
            <a:endParaRPr lang="en-US" altLang="zh-CN" dirty="0"/>
          </a:p>
          <a:p>
            <a:pPr marL="1466850" lvl="2" indent="-609600" eaLnBrk="1" hangingPunct="1">
              <a:lnSpc>
                <a:spcPct val="115000"/>
              </a:lnSpc>
              <a:buFont typeface="+mj-lt"/>
              <a:buAutoNum type="arabicParenR"/>
              <a:defRPr/>
            </a:pPr>
            <a:r>
              <a:rPr lang="zh-CN" altLang="en-US" dirty="0"/>
              <a:t>“数据源配置向导”中分别选择列表控件中要</a:t>
            </a:r>
            <a:r>
              <a:rPr lang="zh-CN" altLang="en-US" b="1" u="sng" dirty="0"/>
              <a:t>显示的数据字段</a:t>
            </a:r>
            <a:r>
              <a:rPr lang="zh-CN" altLang="en-US" dirty="0"/>
              <a:t>和其</a:t>
            </a:r>
            <a:r>
              <a:rPr lang="zh-CN" altLang="en-US" u="sng" dirty="0"/>
              <a:t>值所对应的数据字段</a:t>
            </a:r>
            <a:r>
              <a:rPr lang="zh-CN" altLang="en-US" dirty="0"/>
              <a:t>；</a:t>
            </a:r>
            <a:endParaRPr lang="en-US" altLang="zh-CN" dirty="0"/>
          </a:p>
          <a:p>
            <a:pPr marL="1466850" lvl="2" indent="-609600" eaLnBrk="1" hangingPunct="1">
              <a:lnSpc>
                <a:spcPct val="115000"/>
              </a:lnSpc>
              <a:buFont typeface="+mj-lt"/>
              <a:buAutoNum type="arabicParenR"/>
              <a:defRPr/>
            </a:pPr>
            <a:r>
              <a:rPr lang="zh-CN" altLang="en-US" dirty="0"/>
              <a:t>“确定”。</a:t>
            </a:r>
            <a:endParaRPr lang="en-US" altLang="zh-CN" dirty="0"/>
          </a:p>
          <a:p>
            <a:pPr marL="1066800" lvl="1" indent="-609600" eaLnBrk="1" hangingPunct="1">
              <a:lnSpc>
                <a:spcPct val="115000"/>
              </a:lnSpc>
              <a:defRPr/>
            </a:pPr>
            <a:r>
              <a:rPr lang="zh-CN" altLang="en-US" dirty="0"/>
              <a:t>示例：</a:t>
            </a:r>
            <a:endParaRPr lang="en-US" altLang="zh-CN" dirty="0"/>
          </a:p>
          <a:p>
            <a:pPr marL="1466850" lvl="2" indent="-609600" eaLnBrk="1" hangingPunct="1">
              <a:lnSpc>
                <a:spcPct val="115000"/>
              </a:lnSpc>
              <a:defRPr/>
            </a:pPr>
            <a:r>
              <a:rPr lang="en-US" altLang="zh-CN" dirty="0"/>
              <a:t>C:\......\Web</a:t>
            </a:r>
            <a:r>
              <a:rPr lang="zh-CN" altLang="en-US" dirty="0"/>
              <a:t>编程技术</a:t>
            </a:r>
            <a:r>
              <a:rPr lang="en-US" altLang="zh-CN" dirty="0"/>
              <a:t>\ch6\</a:t>
            </a:r>
            <a:r>
              <a:rPr lang="en-US" altLang="zh-CN" dirty="0" err="1"/>
              <a:t>AccessingData</a:t>
            </a:r>
            <a:r>
              <a:rPr lang="en-US" altLang="zh-CN" dirty="0"/>
              <a:t>\ListControls.aspx</a:t>
            </a:r>
          </a:p>
          <a:p>
            <a:pPr marL="1066800" lvl="1" indent="-609600" eaLnBrk="1" hangingPunct="1">
              <a:lnSpc>
                <a:spcPct val="115000"/>
              </a:lnSpc>
              <a:defRPr/>
            </a:pPr>
            <a:endParaRPr lang="en-US" altLang="zh-CN" b="0" dirty="0"/>
          </a:p>
          <a:p>
            <a:pPr marL="1066800" lvl="1" indent="-609600" eaLnBrk="1" hangingPunct="1">
              <a:lnSpc>
                <a:spcPct val="115000"/>
              </a:lnSpc>
              <a:defRPr/>
            </a:pPr>
            <a:r>
              <a:rPr lang="en-US" dirty="0" err="1"/>
              <a:t>SelectedIndexChanged</a:t>
            </a:r>
            <a:r>
              <a:rPr lang="zh-CN" altLang="en-US" dirty="0"/>
              <a:t>事件是列表控件的默认事件。当用户选择了不同的选项，会造成回发并触发之。</a:t>
            </a:r>
            <a:endParaRPr lang="zh-CN" altLang="en-US" b="0" dirty="0"/>
          </a:p>
        </p:txBody>
      </p:sp>
      <p:sp>
        <p:nvSpPr>
          <p:cNvPr id="3" name="动作按钮: 后退或前一项 2">
            <a:hlinkClick r:id="rId2" action="ppaction://hlinksldjump" highlightClick="1"/>
          </p:cNvPr>
          <p:cNvSpPr/>
          <p:nvPr/>
        </p:nvSpPr>
        <p:spPr>
          <a:xfrm>
            <a:off x="8388350" y="6165850"/>
            <a:ext cx="215900" cy="215900"/>
          </a:xfrm>
          <a:prstGeom prst="actionButtonBackPreviou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线形标注 1 3"/>
          <p:cNvSpPr/>
          <p:nvPr/>
        </p:nvSpPr>
        <p:spPr>
          <a:xfrm>
            <a:off x="6804025" y="836613"/>
            <a:ext cx="1871663" cy="720725"/>
          </a:xfrm>
          <a:prstGeom prst="borderCallout1">
            <a:avLst>
              <a:gd name="adj1" fmla="val 105796"/>
              <a:gd name="adj2" fmla="val 62036"/>
              <a:gd name="adj3" fmla="val 177359"/>
              <a:gd name="adj4" fmla="val 2542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solidFill>
                  <a:schemeClr val="accent2">
                    <a:lumMod val="50000"/>
                  </a:schemeClr>
                </a:solidFill>
              </a:rPr>
              <a:t>设置其</a:t>
            </a:r>
            <a:r>
              <a:rPr lang="en-US" altLang="zh-CN" sz="1600" dirty="0" err="1">
                <a:solidFill>
                  <a:schemeClr val="accent2">
                    <a:lumMod val="50000"/>
                  </a:schemeClr>
                </a:solidFill>
              </a:rPr>
              <a:t>DataTextField</a:t>
            </a:r>
            <a:r>
              <a:rPr lang="zh-CN" altLang="en-US" sz="1600" dirty="0">
                <a:solidFill>
                  <a:schemeClr val="accent2">
                    <a:lumMod val="50000"/>
                  </a:schemeClr>
                </a:solidFill>
              </a:rPr>
              <a:t>属性</a:t>
            </a: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线形标注 1 4"/>
          <p:cNvSpPr/>
          <p:nvPr/>
        </p:nvSpPr>
        <p:spPr>
          <a:xfrm>
            <a:off x="4427538" y="2781300"/>
            <a:ext cx="2016125" cy="719138"/>
          </a:xfrm>
          <a:prstGeom prst="borderCallout1">
            <a:avLst>
              <a:gd name="adj1" fmla="val 64834"/>
              <a:gd name="adj2" fmla="val -5408"/>
              <a:gd name="adj3" fmla="val 13165"/>
              <a:gd name="adj4" fmla="val -50766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solidFill>
                  <a:schemeClr val="accent2">
                    <a:lumMod val="50000"/>
                  </a:schemeClr>
                </a:solidFill>
              </a:rPr>
              <a:t>设置其</a:t>
            </a:r>
            <a:r>
              <a:rPr lang="en-US" altLang="zh-CN" sz="1600" dirty="0" err="1">
                <a:solidFill>
                  <a:schemeClr val="accent2">
                    <a:lumMod val="50000"/>
                  </a:schemeClr>
                </a:solidFill>
              </a:rPr>
              <a:t>DataValueField</a:t>
            </a:r>
            <a:r>
              <a:rPr lang="zh-CN" altLang="en-US" sz="1600" dirty="0">
                <a:solidFill>
                  <a:schemeClr val="accent2">
                    <a:lumMod val="50000"/>
                  </a:schemeClr>
                </a:solidFill>
              </a:rPr>
              <a:t>属性</a:t>
            </a: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908050"/>
            <a:ext cx="8540750" cy="5329238"/>
          </a:xfrm>
        </p:spPr>
        <p:txBody>
          <a:bodyPr/>
          <a:lstStyle/>
          <a:p>
            <a:pPr marL="609600" lvl="1" indent="-609600"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AutoNum type="ea1JpnChsDbPeriod" startAt="2"/>
              <a:defRPr/>
            </a:pPr>
            <a:r>
              <a:rPr lang="en-US" altLang="zh-CN" dirty="0" err="1"/>
              <a:t>DropDownList</a:t>
            </a:r>
            <a:r>
              <a:rPr lang="zh-CN" altLang="en-US" dirty="0"/>
              <a:t>控件使用示例</a:t>
            </a:r>
          </a:p>
          <a:p>
            <a:pPr marL="1066800" lvl="1" indent="-609600" eaLnBrk="1" hangingPunct="1">
              <a:lnSpc>
                <a:spcPct val="115000"/>
              </a:lnSpc>
              <a:defRPr/>
            </a:pPr>
            <a:r>
              <a:rPr lang="zh-CN" altLang="en-US" dirty="0"/>
              <a:t>示例</a:t>
            </a:r>
            <a:r>
              <a:rPr lang="en-US" altLang="zh-CN" dirty="0"/>
              <a:t>1</a:t>
            </a:r>
            <a:r>
              <a:rPr lang="zh-CN" altLang="en-US" dirty="0"/>
              <a:t>：根据选定类型筛选数据</a:t>
            </a:r>
            <a:endParaRPr lang="en-US" altLang="zh-CN" dirty="0"/>
          </a:p>
          <a:p>
            <a:pPr marL="1466850" lvl="2" indent="-609600" eaLnBrk="1" hangingPunct="1">
              <a:lnSpc>
                <a:spcPct val="115000"/>
              </a:lnSpc>
              <a:defRPr/>
            </a:pPr>
            <a:r>
              <a:rPr lang="en-US" altLang="zh-CN" dirty="0"/>
              <a:t>C:\Users\huang\Desktop\Web</a:t>
            </a:r>
            <a:r>
              <a:rPr lang="zh-CN" altLang="en-US" dirty="0"/>
              <a:t>编程技术</a:t>
            </a:r>
            <a:r>
              <a:rPr lang="en-US" altLang="zh-CN" dirty="0"/>
              <a:t>\ch6\Other\DropDownList.aspx</a:t>
            </a:r>
          </a:p>
          <a:p>
            <a:pPr marL="1466850" lvl="2" indent="-609600" eaLnBrk="1" hangingPunct="1">
              <a:lnSpc>
                <a:spcPct val="115000"/>
              </a:lnSpc>
              <a:defRPr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</a:rPr>
              <a:t>关键技术</a:t>
            </a:r>
            <a:r>
              <a:rPr lang="zh-CN" altLang="en-US" dirty="0"/>
              <a:t>：</a:t>
            </a:r>
            <a:endParaRPr lang="en-US" altLang="zh-CN" dirty="0"/>
          </a:p>
          <a:p>
            <a:pPr marL="1924050" lvl="3" indent="-609600" eaLnBrk="1" hangingPunct="1">
              <a:lnSpc>
                <a:spcPct val="115000"/>
              </a:lnSpc>
              <a:defRPr/>
            </a:pPr>
            <a:r>
              <a:rPr lang="zh-CN" altLang="en-US" dirty="0">
                <a:solidFill>
                  <a:schemeClr val="accent1">
                    <a:lumMod val="10000"/>
                  </a:schemeClr>
                </a:solidFill>
              </a:rPr>
              <a:t>返回不重复的类型值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zh-CN" altLang="en-US" dirty="0"/>
              <a:t>在</a:t>
            </a:r>
            <a:r>
              <a:rPr lang="en-US" altLang="zh-CN" dirty="0" err="1"/>
              <a:t>DropDownList</a:t>
            </a:r>
            <a:r>
              <a:rPr lang="zh-CN" altLang="en-US" dirty="0"/>
              <a:t>所绑定的</a:t>
            </a:r>
            <a:r>
              <a:rPr lang="en-US" altLang="zh-CN" dirty="0" err="1"/>
              <a:t>SqlDataSource</a:t>
            </a:r>
            <a:r>
              <a:rPr lang="zh-CN" altLang="en-US" dirty="0"/>
              <a:t>控件中选中“只返回唯一行”；</a:t>
            </a:r>
            <a:endParaRPr lang="en-US" altLang="zh-CN" dirty="0"/>
          </a:p>
          <a:p>
            <a:pPr marL="1924050" lvl="3" indent="-609600" eaLnBrk="1" hangingPunct="1">
              <a:lnSpc>
                <a:spcPct val="115000"/>
              </a:lnSpc>
              <a:defRPr/>
            </a:pPr>
            <a:r>
              <a:rPr lang="zh-CN" altLang="en-US" dirty="0">
                <a:solidFill>
                  <a:schemeClr val="accent1">
                    <a:lumMod val="10000"/>
                  </a:schemeClr>
                </a:solidFill>
              </a:rPr>
              <a:t>根据</a:t>
            </a:r>
            <a:r>
              <a:rPr lang="en-US" altLang="zh-CN" dirty="0" err="1">
                <a:solidFill>
                  <a:schemeClr val="accent1">
                    <a:lumMod val="10000"/>
                  </a:schemeClr>
                </a:solidFill>
              </a:rPr>
              <a:t>DropDownList</a:t>
            </a:r>
            <a:r>
              <a:rPr lang="zh-CN" altLang="en-US" dirty="0">
                <a:solidFill>
                  <a:schemeClr val="accent1">
                    <a:lumMod val="10000"/>
                  </a:schemeClr>
                </a:solidFill>
              </a:rPr>
              <a:t>选定的值显示记录</a:t>
            </a:r>
            <a:r>
              <a:rPr lang="zh-CN" altLang="en-US" dirty="0"/>
              <a:t>：在</a:t>
            </a:r>
            <a:r>
              <a:rPr lang="en-US" altLang="zh-CN" dirty="0" err="1"/>
              <a:t>GridView</a:t>
            </a:r>
            <a:r>
              <a:rPr lang="zh-CN" altLang="en-US" dirty="0"/>
              <a:t>所绑定的</a:t>
            </a:r>
            <a:r>
              <a:rPr lang="en-US" altLang="zh-CN" dirty="0" err="1"/>
              <a:t>SqlDataSource</a:t>
            </a:r>
            <a:r>
              <a:rPr lang="zh-CN" altLang="en-US" dirty="0"/>
              <a:t>控件中配置“添加</a:t>
            </a:r>
            <a:r>
              <a:rPr lang="en-US" altLang="zh-CN" dirty="0"/>
              <a:t>WHERE</a:t>
            </a:r>
            <a:r>
              <a:rPr lang="zh-CN" altLang="en-US" dirty="0"/>
              <a:t>子句”；或配置其</a:t>
            </a:r>
            <a:r>
              <a:rPr lang="en-US" altLang="zh-CN" dirty="0" err="1"/>
              <a:t>SelectQuery</a:t>
            </a:r>
            <a:r>
              <a:rPr lang="zh-CN" altLang="en-US" dirty="0"/>
              <a:t>属性。</a:t>
            </a:r>
            <a:endParaRPr lang="en-US" altLang="zh-CN" dirty="0"/>
          </a:p>
          <a:p>
            <a:pPr marL="1924050" lvl="3" indent="-609600" eaLnBrk="1" hangingPunct="1">
              <a:lnSpc>
                <a:spcPct val="115000"/>
              </a:lnSpc>
              <a:defRPr/>
            </a:pPr>
            <a:endParaRPr lang="en-US" altLang="zh-CN" dirty="0"/>
          </a:p>
          <a:p>
            <a:pPr marL="1066800" lvl="1" indent="-609600" eaLnBrk="1" hangingPunct="1">
              <a:lnSpc>
                <a:spcPct val="115000"/>
              </a:lnSpc>
              <a:buFont typeface="Wingdings" panose="05000000000000000000" pitchFamily="2" charset="2"/>
              <a:buNone/>
              <a:defRPr/>
            </a:pPr>
            <a:endParaRPr lang="en-US" altLang="zh-CN" dirty="0"/>
          </a:p>
          <a:p>
            <a:pPr marL="1466850" lvl="2" indent="-609600" eaLnBrk="1" hangingPunct="1">
              <a:lnSpc>
                <a:spcPct val="115000"/>
              </a:lnSpc>
              <a:defRPr/>
            </a:pPr>
            <a:endParaRPr lang="en-US" altLang="zh-CN" dirty="0"/>
          </a:p>
          <a:p>
            <a:pPr marL="1066800" lvl="1" indent="-609600" eaLnBrk="1" hangingPunct="1">
              <a:lnSpc>
                <a:spcPct val="115000"/>
              </a:lnSpc>
              <a:defRPr/>
            </a:pPr>
            <a:endParaRPr lang="zh-CN" altLang="en-US" b="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908050"/>
            <a:ext cx="8540750" cy="5329238"/>
          </a:xfrm>
        </p:spPr>
        <p:txBody>
          <a:bodyPr/>
          <a:lstStyle/>
          <a:p>
            <a:pPr marL="1066800" lvl="1" indent="-609600" eaLnBrk="1" hangingPunct="1">
              <a:lnSpc>
                <a:spcPct val="115000"/>
              </a:lnSpc>
              <a:defRPr/>
            </a:pPr>
            <a:r>
              <a:rPr lang="zh-CN" altLang="en-US" dirty="0"/>
              <a:t>示例</a:t>
            </a:r>
            <a:r>
              <a:rPr lang="en-US" altLang="zh-CN" dirty="0"/>
              <a:t>2</a:t>
            </a:r>
            <a:r>
              <a:rPr lang="zh-CN" altLang="en-US" dirty="0"/>
              <a:t>：合并自定义选项和数据源选项</a:t>
            </a:r>
            <a:endParaRPr lang="en-US" altLang="zh-CN" dirty="0"/>
          </a:p>
          <a:p>
            <a:pPr marL="1466850" lvl="2" indent="-609600" eaLnBrk="1" hangingPunct="1">
              <a:lnSpc>
                <a:spcPct val="115000"/>
              </a:lnSpc>
              <a:defRPr/>
            </a:pPr>
            <a:r>
              <a:rPr lang="zh-CN" altLang="en-US" dirty="0"/>
              <a:t> </a:t>
            </a:r>
            <a:r>
              <a:rPr lang="en-US" altLang="zh-CN" dirty="0"/>
              <a:t>C:\ASPNET35_Basic_Csharp\CH9\ CH9_DemoForm006.aspx</a:t>
            </a:r>
          </a:p>
          <a:p>
            <a:pPr marL="1466850" lvl="2" indent="-609600" eaLnBrk="1" hangingPunct="1">
              <a:lnSpc>
                <a:spcPct val="115000"/>
              </a:lnSpc>
              <a:defRPr/>
            </a:pPr>
            <a:r>
              <a:rPr lang="en-US" altLang="zh-CN" dirty="0"/>
              <a:t>C:\Users\huang\Desktop\Web</a:t>
            </a:r>
            <a:r>
              <a:rPr lang="zh-CN" altLang="en-US" dirty="0"/>
              <a:t>编程技术</a:t>
            </a:r>
            <a:r>
              <a:rPr lang="en-US" altLang="zh-CN" dirty="0"/>
              <a:t>\ch6\</a:t>
            </a:r>
            <a:r>
              <a:rPr lang="en-US" altLang="zh-CN" dirty="0" err="1"/>
              <a:t>sql</a:t>
            </a:r>
            <a:r>
              <a:rPr lang="en-US" altLang="zh-CN" dirty="0"/>
              <a:t>\Default4.aspx</a:t>
            </a:r>
          </a:p>
          <a:p>
            <a:pPr marL="1466850" lvl="2" indent="-609600" eaLnBrk="1" hangingPunct="1">
              <a:lnSpc>
                <a:spcPct val="115000"/>
              </a:lnSpc>
              <a:defRPr/>
            </a:pPr>
            <a:endParaRPr lang="en-US" altLang="zh-CN" dirty="0"/>
          </a:p>
          <a:p>
            <a:pPr marL="1466850" lvl="2" indent="-609600" eaLnBrk="1" hangingPunct="1">
              <a:lnSpc>
                <a:spcPct val="115000"/>
              </a:lnSpc>
              <a:defRPr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</a:rPr>
              <a:t>关键技术</a:t>
            </a:r>
            <a:r>
              <a:rPr lang="zh-CN" altLang="en-US" dirty="0"/>
              <a:t>：</a:t>
            </a:r>
            <a:endParaRPr lang="en-US" altLang="zh-CN" dirty="0"/>
          </a:p>
          <a:p>
            <a:pPr marL="1924050" lvl="3" indent="-609600" eaLnBrk="1" hangingPunct="1">
              <a:lnSpc>
                <a:spcPct val="115000"/>
              </a:lnSpc>
              <a:defRPr/>
            </a:pPr>
            <a:r>
              <a:rPr lang="zh-CN" altLang="en-US" dirty="0"/>
              <a:t>将</a:t>
            </a:r>
            <a:r>
              <a:rPr lang="en-US" altLang="zh-CN" dirty="0" err="1"/>
              <a:t>DropDownList</a:t>
            </a:r>
            <a:r>
              <a:rPr lang="zh-CN" altLang="en-US" dirty="0"/>
              <a:t>控件的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AppendDataBoundItems</a:t>
            </a:r>
            <a:r>
              <a:rPr lang="zh-CN" altLang="en-US" dirty="0"/>
              <a:t>属性为</a:t>
            </a:r>
            <a:r>
              <a:rPr lang="en-US" dirty="0"/>
              <a:t>True</a:t>
            </a:r>
            <a:r>
              <a:rPr lang="zh-CN" altLang="en-US" dirty="0"/>
              <a:t>；</a:t>
            </a:r>
            <a:endParaRPr lang="en-US" altLang="zh-CN" dirty="0"/>
          </a:p>
          <a:p>
            <a:pPr marL="1924050" lvl="3" indent="-609600" eaLnBrk="1" hangingPunct="1">
              <a:lnSpc>
                <a:spcPct val="115000"/>
              </a:lnSpc>
              <a:defRPr/>
            </a:pPr>
            <a:r>
              <a:rPr lang="zh-CN" altLang="en-US" dirty="0"/>
              <a:t>在</a:t>
            </a:r>
            <a:r>
              <a:rPr lang="en-US" altLang="zh-CN" dirty="0" err="1"/>
              <a:t>DropDownList</a:t>
            </a:r>
            <a:r>
              <a:rPr lang="zh-CN" altLang="en-US" dirty="0"/>
              <a:t>的“</a:t>
            </a:r>
            <a:r>
              <a:rPr lang="en-US" altLang="zh-CN" dirty="0" err="1"/>
              <a:t>ListItem</a:t>
            </a:r>
            <a:r>
              <a:rPr lang="zh-CN" altLang="en-US" dirty="0"/>
              <a:t>集合编辑器”中设置</a:t>
            </a:r>
            <a:r>
              <a:rPr lang="en-US" altLang="zh-CN" dirty="0"/>
              <a:t>Text</a:t>
            </a:r>
            <a:r>
              <a:rPr lang="zh-CN" altLang="en-US" dirty="0"/>
              <a:t>和</a:t>
            </a:r>
            <a:r>
              <a:rPr lang="en-US" altLang="zh-CN" dirty="0"/>
              <a:t>Value</a:t>
            </a:r>
            <a:r>
              <a:rPr lang="zh-CN" altLang="en-US" dirty="0"/>
              <a:t>。</a:t>
            </a:r>
            <a:endParaRPr lang="en-US" altLang="zh-CN" dirty="0"/>
          </a:p>
          <a:p>
            <a:pPr marL="1924050" lvl="3" indent="-609600" eaLnBrk="1" hangingPunct="1">
              <a:lnSpc>
                <a:spcPct val="115000"/>
              </a:lnSpc>
              <a:defRPr/>
            </a:pPr>
            <a:endParaRPr lang="en-US" altLang="zh-CN" dirty="0"/>
          </a:p>
          <a:p>
            <a:pPr marL="1066800" lvl="1" indent="-609600" eaLnBrk="1" hangingPunct="1">
              <a:lnSpc>
                <a:spcPct val="115000"/>
              </a:lnSpc>
              <a:buFont typeface="Wingdings" panose="05000000000000000000" pitchFamily="2" charset="2"/>
              <a:buNone/>
              <a:defRPr/>
            </a:pPr>
            <a:endParaRPr lang="en-US" altLang="zh-CN" dirty="0"/>
          </a:p>
          <a:p>
            <a:pPr marL="1466850" lvl="2" indent="-609600" eaLnBrk="1" hangingPunct="1">
              <a:lnSpc>
                <a:spcPct val="115000"/>
              </a:lnSpc>
              <a:defRPr/>
            </a:pPr>
            <a:endParaRPr lang="en-US" altLang="zh-CN" dirty="0"/>
          </a:p>
          <a:p>
            <a:pPr marL="1066800" lvl="1" indent="-609600" eaLnBrk="1" hangingPunct="1">
              <a:lnSpc>
                <a:spcPct val="115000"/>
              </a:lnSpc>
              <a:defRPr/>
            </a:pPr>
            <a:endParaRPr lang="zh-CN" altLang="en-US" b="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6.3.2 </a:t>
            </a:r>
            <a:r>
              <a:rPr kumimoji="1" lang="en-US" altLang="en-US"/>
              <a:t>SqlDataSource</a:t>
            </a:r>
            <a:r>
              <a:rPr kumimoji="1" lang="zh-CN" altLang="en-US"/>
              <a:t>数据源</a:t>
            </a:r>
            <a:r>
              <a:rPr kumimoji="1" lang="en-US" altLang="en-US"/>
              <a:t>控件</a:t>
            </a:r>
            <a:endParaRPr kumimoji="1" lang="zh-CN" altLang="en-US"/>
          </a:p>
        </p:txBody>
      </p:sp>
      <p:sp>
        <p:nvSpPr>
          <p:cNvPr id="10035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981200"/>
            <a:ext cx="8540750" cy="4543425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b="0"/>
              <a:t>如果数据源存储在</a:t>
            </a:r>
            <a:r>
              <a:rPr lang="en-US" altLang="zh-CN" b="0"/>
              <a:t>SQL Server</a:t>
            </a:r>
            <a:r>
              <a:rPr lang="zh-CN" altLang="en-US" b="0"/>
              <a:t>、</a:t>
            </a:r>
            <a:r>
              <a:rPr lang="en-US" altLang="zh-CN" b="0"/>
              <a:t>SQL Server Express</a:t>
            </a:r>
            <a:r>
              <a:rPr lang="zh-CN" altLang="en-US" b="0"/>
              <a:t>、</a:t>
            </a:r>
            <a:r>
              <a:rPr lang="en-US" altLang="zh-CN" b="0"/>
              <a:t>Oracle</a:t>
            </a:r>
            <a:r>
              <a:rPr lang="zh-CN" altLang="en-US" b="0"/>
              <a:t>、</a:t>
            </a:r>
            <a:r>
              <a:rPr lang="en-US" altLang="zh-CN" b="0"/>
              <a:t>Access</a:t>
            </a:r>
            <a:r>
              <a:rPr lang="zh-CN" altLang="en-US" b="0"/>
              <a:t>、</a:t>
            </a:r>
            <a:r>
              <a:rPr lang="en-US" altLang="zh-CN" b="0"/>
              <a:t>DB2</a:t>
            </a:r>
            <a:r>
              <a:rPr lang="zh-CN" altLang="en-US" b="0"/>
              <a:t>及</a:t>
            </a:r>
            <a:r>
              <a:rPr lang="en-US" altLang="zh-CN" b="0"/>
              <a:t>MySQL</a:t>
            </a:r>
            <a:r>
              <a:rPr lang="zh-CN" altLang="en-US" b="0"/>
              <a:t>等数据库中，则可以使用</a:t>
            </a:r>
            <a:r>
              <a:rPr lang="en-US" altLang="zh-CN" b="0"/>
              <a:t>SqlDataSource</a:t>
            </a:r>
            <a:r>
              <a:rPr lang="zh-CN" altLang="en-US" b="0"/>
              <a:t>控件。</a:t>
            </a:r>
          </a:p>
          <a:p>
            <a:pPr algn="just" eaLnBrk="1" hangingPunct="1">
              <a:lnSpc>
                <a:spcPct val="120000"/>
              </a:lnSpc>
            </a:pPr>
            <a:r>
              <a:rPr lang="zh-CN" altLang="en-US" b="0"/>
              <a:t>该控件提供了一个易于使用的向导，引导用户完成配置过程。</a:t>
            </a:r>
          </a:p>
          <a:p>
            <a:pPr algn="just" eaLnBrk="1" hangingPunct="1">
              <a:lnSpc>
                <a:spcPct val="120000"/>
              </a:lnSpc>
            </a:pPr>
            <a:r>
              <a:rPr lang="zh-CN" altLang="en-US" b="0"/>
              <a:t>完成配置后，该控件就可以自动调用</a:t>
            </a:r>
            <a:r>
              <a:rPr lang="en-US" altLang="zh-CN" b="0"/>
              <a:t>ADO.NET</a:t>
            </a:r>
            <a:r>
              <a:rPr lang="zh-CN" altLang="en-US" b="0"/>
              <a:t>中的类来查询或更新数据库数据。（即</a:t>
            </a:r>
            <a:r>
              <a:rPr kumimoji="1" lang="zh-CN" altLang="en-US" b="0"/>
              <a:t>在运行时，</a:t>
            </a:r>
            <a:r>
              <a:rPr kumimoji="1" lang="en-US" altLang="zh-CN" b="0"/>
              <a:t>SqlDataSource</a:t>
            </a:r>
            <a:r>
              <a:rPr kumimoji="1" lang="zh-CN" altLang="en-US" b="0"/>
              <a:t>控件会自动打开数据库连接，执行</a:t>
            </a:r>
            <a:r>
              <a:rPr kumimoji="1" lang="en-US" altLang="zh-CN" b="0"/>
              <a:t>SQL</a:t>
            </a:r>
            <a:r>
              <a:rPr kumimoji="1" lang="zh-CN" altLang="en-US" b="0"/>
              <a:t>语句或存储过程，返回选定数据（如果有），然后关闭连接。）</a:t>
            </a:r>
            <a:endParaRPr lang="zh-CN" altLang="en-US" b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908050"/>
            <a:ext cx="8540750" cy="5329238"/>
          </a:xfrm>
        </p:spPr>
        <p:txBody>
          <a:bodyPr/>
          <a:lstStyle/>
          <a:p>
            <a:pPr marL="609600" lvl="1" indent="-609600"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AutoNum type="ea1JpnChsDbPeriod" startAt="3"/>
              <a:defRPr/>
            </a:pPr>
            <a:r>
              <a:rPr lang="zh-CN" altLang="en-US" dirty="0"/>
              <a:t>使用</a:t>
            </a:r>
            <a:r>
              <a:rPr lang="en-US" altLang="zh-CN" dirty="0" err="1"/>
              <a:t>CheckBoxList</a:t>
            </a:r>
            <a:r>
              <a:rPr lang="zh-CN" altLang="en-US" dirty="0"/>
              <a:t>控件</a:t>
            </a:r>
          </a:p>
          <a:p>
            <a:pPr marL="1066800" lvl="1" indent="-609600" eaLnBrk="1" hangingPunct="1">
              <a:lnSpc>
                <a:spcPct val="115000"/>
              </a:lnSpc>
              <a:defRPr/>
            </a:pPr>
            <a:r>
              <a:rPr lang="zh-CN" altLang="en-US" dirty="0"/>
              <a:t>示例：“问卷调查页面”的实现</a:t>
            </a:r>
            <a:endParaRPr lang="en-US" altLang="zh-CN" dirty="0"/>
          </a:p>
          <a:p>
            <a:pPr marL="1466850" lvl="2" indent="-609600" eaLnBrk="1" hangingPunct="1">
              <a:lnSpc>
                <a:spcPct val="115000"/>
              </a:lnSpc>
              <a:defRPr/>
            </a:pPr>
            <a:r>
              <a:rPr lang="en-US" altLang="zh-CN" dirty="0"/>
              <a:t>C:\ASPNET35_Basic_Csharp\CH9\ CH9_DemoForm012.aspx</a:t>
            </a:r>
          </a:p>
          <a:p>
            <a:pPr marL="1466850" lvl="2" indent="-609600" eaLnBrk="1" hangingPunct="1">
              <a:lnSpc>
                <a:spcPct val="115000"/>
              </a:lnSpc>
              <a:defRPr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</a:rPr>
              <a:t>主要设计方法</a:t>
            </a:r>
            <a:r>
              <a:rPr lang="zh-CN" altLang="en-US" dirty="0"/>
              <a:t>：</a:t>
            </a:r>
            <a:endParaRPr lang="en-US" altLang="zh-CN" dirty="0"/>
          </a:p>
          <a:p>
            <a:pPr marL="1924050" lvl="3" indent="-609600" eaLnBrk="1" hangingPunct="1">
              <a:lnSpc>
                <a:spcPct val="115000"/>
              </a:lnSpc>
              <a:defRPr/>
            </a:pPr>
            <a:r>
              <a:rPr lang="zh-CN" altLang="en-US" dirty="0"/>
              <a:t>将题目存入数据表；</a:t>
            </a:r>
            <a:endParaRPr lang="en-US" altLang="zh-CN" dirty="0"/>
          </a:p>
          <a:p>
            <a:pPr marL="1924050" lvl="3" indent="-609600" eaLnBrk="1" hangingPunct="1">
              <a:lnSpc>
                <a:spcPct val="115000"/>
              </a:lnSpc>
              <a:defRPr/>
            </a:pPr>
            <a:r>
              <a:rPr lang="zh-CN" altLang="en-US" dirty="0"/>
              <a:t>所有列值构成同类问题的全部选项；</a:t>
            </a:r>
            <a:endParaRPr lang="en-US" altLang="zh-CN" dirty="0"/>
          </a:p>
          <a:p>
            <a:pPr marL="1924050" lvl="3" indent="-609600" eaLnBrk="1" hangingPunct="1">
              <a:lnSpc>
                <a:spcPct val="115000"/>
              </a:lnSpc>
              <a:defRPr/>
            </a:pPr>
            <a:r>
              <a:rPr lang="zh-CN" altLang="en-US" dirty="0"/>
              <a:t>每个</a:t>
            </a:r>
            <a:r>
              <a:rPr lang="en-US" altLang="zh-CN" dirty="0" err="1"/>
              <a:t>SqlDataSource</a:t>
            </a:r>
            <a:r>
              <a:rPr lang="zh-CN" altLang="en-US" dirty="0"/>
              <a:t>控件选择一列。</a:t>
            </a:r>
            <a:endParaRPr lang="en-US" altLang="zh-CN" dirty="0"/>
          </a:p>
        </p:txBody>
      </p:sp>
      <p:sp>
        <p:nvSpPr>
          <p:cNvPr id="3" name="动作按钮: 开始 2">
            <a:hlinkClick r:id="rId2" action="ppaction://hlinksldjump" highlightClick="1"/>
          </p:cNvPr>
          <p:cNvSpPr/>
          <p:nvPr/>
        </p:nvSpPr>
        <p:spPr>
          <a:xfrm>
            <a:off x="8604250" y="6308725"/>
            <a:ext cx="215900" cy="215900"/>
          </a:xfrm>
          <a:prstGeom prst="actionButtonBeginn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908050"/>
            <a:ext cx="8540750" cy="5329238"/>
          </a:xfrm>
        </p:spPr>
        <p:txBody>
          <a:bodyPr/>
          <a:lstStyle/>
          <a:p>
            <a:pPr marL="1066800" lvl="1" indent="-609600" eaLnBrk="1" hangingPunct="1">
              <a:lnSpc>
                <a:spcPct val="115000"/>
              </a:lnSpc>
              <a:defRPr/>
            </a:pPr>
            <a:r>
              <a:rPr lang="zh-CN" altLang="en-US" dirty="0"/>
              <a:t>示例：使用</a:t>
            </a:r>
            <a:r>
              <a:rPr lang="en-US" altLang="zh-CN" dirty="0" err="1"/>
              <a:t>CheckBoxList</a:t>
            </a:r>
            <a:r>
              <a:rPr lang="zh-CN" altLang="en-US" dirty="0"/>
              <a:t>创建一个多选界面</a:t>
            </a:r>
            <a:endParaRPr lang="en-US" altLang="zh-CN" dirty="0"/>
          </a:p>
          <a:p>
            <a:pPr marL="1466850" lvl="2" indent="-609600" eaLnBrk="1" hangingPunct="1">
              <a:lnSpc>
                <a:spcPct val="115000"/>
              </a:lnSpc>
              <a:defRPr/>
            </a:pPr>
            <a:r>
              <a:rPr lang="en-US" altLang="zh-CN" dirty="0"/>
              <a:t>C:\ASPNET35_Basic_Csharp\CH9\ CH9_DemoForm010.aspx</a:t>
            </a:r>
          </a:p>
          <a:p>
            <a:pPr marL="1466850" lvl="2" indent="-609600" eaLnBrk="1" hangingPunct="1">
              <a:lnSpc>
                <a:spcPct val="115000"/>
              </a:lnSpc>
              <a:defRPr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</a:rPr>
              <a:t>解释及说明</a:t>
            </a:r>
            <a:r>
              <a:rPr lang="zh-CN" altLang="en-US" dirty="0"/>
              <a:t>：</a:t>
            </a:r>
            <a:endParaRPr lang="en-US" altLang="zh-CN" dirty="0"/>
          </a:p>
          <a:p>
            <a:pPr lvl="3">
              <a:defRPr/>
            </a:pPr>
            <a:r>
              <a:rPr lang="en-US" sz="1600" dirty="0" err="1"/>
              <a:t>StringBuilder</a:t>
            </a:r>
            <a:r>
              <a:rPr lang="en-US" sz="1600" dirty="0"/>
              <a:t> </a:t>
            </a:r>
            <a:r>
              <a:rPr lang="en-US" sz="1600" dirty="0" err="1"/>
              <a:t>sb</a:t>
            </a:r>
            <a:r>
              <a:rPr lang="en-US" sz="1600" dirty="0"/>
              <a:t> = new </a:t>
            </a:r>
            <a:r>
              <a:rPr lang="en-US" sz="1600" dirty="0" err="1"/>
              <a:t>StringBuilder</a:t>
            </a:r>
            <a:r>
              <a:rPr lang="en-US" sz="1600" dirty="0"/>
              <a:t>();   // </a:t>
            </a:r>
            <a:r>
              <a:rPr lang="zh-CN" altLang="en-US" sz="1600" dirty="0">
                <a:solidFill>
                  <a:schemeClr val="accent2">
                    <a:lumMod val="50000"/>
                  </a:schemeClr>
                </a:solidFill>
              </a:rPr>
              <a:t>创建一个可变字符串对象</a:t>
            </a: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  <a:p>
            <a:pPr lvl="3">
              <a:defRPr/>
            </a:pPr>
            <a:r>
              <a:rPr lang="en-US" sz="1600" dirty="0"/>
              <a:t>        for 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&lt;= </a:t>
            </a:r>
            <a:r>
              <a:rPr lang="en-US" sz="1600" dirty="0" err="1"/>
              <a:t>this.BookCheckBoxList.Items.Count</a:t>
            </a:r>
            <a:r>
              <a:rPr lang="en-US" sz="1600" dirty="0"/>
              <a:t> - 1; </a:t>
            </a:r>
            <a:r>
              <a:rPr lang="en-US" sz="1600" dirty="0" err="1"/>
              <a:t>i</a:t>
            </a:r>
            <a:r>
              <a:rPr lang="en-US" sz="1600" dirty="0"/>
              <a:t>++)</a:t>
            </a:r>
          </a:p>
          <a:p>
            <a:pPr lvl="3">
              <a:defRPr/>
            </a:pPr>
            <a:r>
              <a:rPr lang="en-US" sz="1600" dirty="0"/>
              <a:t>        {</a:t>
            </a:r>
          </a:p>
          <a:p>
            <a:pPr lvl="3">
              <a:defRPr/>
            </a:pPr>
            <a:r>
              <a:rPr lang="en-US" sz="1600" dirty="0"/>
              <a:t>            if (</a:t>
            </a:r>
            <a:r>
              <a:rPr lang="en-US" sz="1600" dirty="0" err="1"/>
              <a:t>BookCheckBoxList.Items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].Selected)</a:t>
            </a:r>
          </a:p>
          <a:p>
            <a:pPr lvl="3">
              <a:defRPr/>
            </a:pPr>
            <a:r>
              <a:rPr lang="en-US" sz="1600" dirty="0"/>
              <a:t>            {</a:t>
            </a:r>
          </a:p>
          <a:p>
            <a:pPr lvl="3">
              <a:defRPr/>
            </a:pPr>
            <a:r>
              <a:rPr lang="en-US" sz="1600" dirty="0"/>
              <a:t>                </a:t>
            </a:r>
            <a:r>
              <a:rPr lang="en-US" sz="1600" dirty="0" err="1"/>
              <a:t>sb.Append</a:t>
            </a:r>
            <a:r>
              <a:rPr lang="en-US" sz="1600" dirty="0"/>
              <a:t>(</a:t>
            </a:r>
            <a:r>
              <a:rPr lang="en-US" sz="1600" dirty="0" err="1"/>
              <a:t>BookCheckBoxList.Items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].Text + "&lt;</a:t>
            </a:r>
            <a:r>
              <a:rPr lang="en-US" sz="1600" dirty="0" err="1"/>
              <a:t>br</a:t>
            </a:r>
            <a:r>
              <a:rPr lang="en-US" sz="1600" dirty="0"/>
              <a:t> /&gt;");</a:t>
            </a:r>
          </a:p>
          <a:p>
            <a:pPr lvl="3">
              <a:defRPr/>
            </a:pPr>
            <a:r>
              <a:rPr lang="en-US" sz="1600" dirty="0"/>
              <a:t>            }</a:t>
            </a:r>
          </a:p>
          <a:p>
            <a:pPr lvl="3">
              <a:defRPr/>
            </a:pPr>
            <a:r>
              <a:rPr lang="en-US" altLang="zh-CN" sz="1600" dirty="0"/>
              <a:t>        }</a:t>
            </a:r>
          </a:p>
          <a:p>
            <a:pPr marL="1066800" lvl="1" indent="-609600" eaLnBrk="1" hangingPunct="1">
              <a:lnSpc>
                <a:spcPct val="115000"/>
              </a:lnSpc>
              <a:defRPr/>
            </a:pPr>
            <a:endParaRPr lang="en-US" altLang="zh-CN" dirty="0"/>
          </a:p>
          <a:p>
            <a:pPr marL="1466850" lvl="2" indent="-609600" eaLnBrk="1" hangingPunct="1">
              <a:lnSpc>
                <a:spcPct val="115000"/>
              </a:lnSpc>
              <a:defRPr/>
            </a:pPr>
            <a:endParaRPr lang="en-US" altLang="zh-CN" dirty="0"/>
          </a:p>
          <a:p>
            <a:pPr marL="1066800" lvl="1" indent="-609600" eaLnBrk="1" hangingPunct="1">
              <a:lnSpc>
                <a:spcPct val="115000"/>
              </a:lnSpc>
              <a:defRPr/>
            </a:pPr>
            <a:endParaRPr lang="zh-CN" altLang="en-US" b="0" dirty="0"/>
          </a:p>
        </p:txBody>
      </p:sp>
      <p:sp>
        <p:nvSpPr>
          <p:cNvPr id="3" name="动作按钮: 开始 2">
            <a:hlinkClick r:id="rId2" action="ppaction://hlinksldjump" highlightClick="1"/>
          </p:cNvPr>
          <p:cNvSpPr/>
          <p:nvPr/>
        </p:nvSpPr>
        <p:spPr>
          <a:xfrm>
            <a:off x="8604250" y="6308725"/>
            <a:ext cx="215900" cy="215900"/>
          </a:xfrm>
          <a:prstGeom prst="actionButtonBeginn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圆角矩形标注 3"/>
          <p:cNvSpPr/>
          <p:nvPr/>
        </p:nvSpPr>
        <p:spPr>
          <a:xfrm>
            <a:off x="3276600" y="4365625"/>
            <a:ext cx="1582738" cy="935038"/>
          </a:xfrm>
          <a:prstGeom prst="wedgeRoundRectCallout">
            <a:avLst>
              <a:gd name="adj1" fmla="val -33246"/>
              <a:gd name="adj2" fmla="val -94211"/>
              <a:gd name="adj3" fmla="val 1666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将对象的文本表示追加到当前字符串末尾</a:t>
            </a:r>
            <a:endParaRPr lang="en-U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矩形标注 4"/>
          <p:cNvSpPr/>
          <p:nvPr/>
        </p:nvSpPr>
        <p:spPr>
          <a:xfrm>
            <a:off x="6156325" y="4437063"/>
            <a:ext cx="1871663" cy="1223962"/>
          </a:xfrm>
          <a:prstGeom prst="wedgeRectCallout">
            <a:avLst>
              <a:gd name="adj1" fmla="val -61382"/>
              <a:gd name="adj2" fmla="val -89064"/>
            </a:avLst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/>
              <a:t>Items</a:t>
            </a:r>
            <a:r>
              <a:rPr lang="zh-CN" altLang="en-US" sz="1600" dirty="0"/>
              <a:t>属性是一个集合，其成员对应复选框组中的每一个复选框。</a:t>
            </a:r>
            <a:endParaRPr lang="en-US" sz="160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908050"/>
            <a:ext cx="8540750" cy="5329238"/>
          </a:xfrm>
        </p:spPr>
        <p:txBody>
          <a:bodyPr/>
          <a:lstStyle/>
          <a:p>
            <a:pPr marL="609600" lvl="1" indent="-609600"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AutoNum type="ea1JpnChsDbPeriod" startAt="4"/>
              <a:defRPr/>
            </a:pPr>
            <a:r>
              <a:rPr lang="zh-CN" altLang="en-US" dirty="0"/>
              <a:t>使用</a:t>
            </a:r>
            <a:r>
              <a:rPr lang="en-US" altLang="zh-CN" dirty="0" err="1"/>
              <a:t>RadioButtonList</a:t>
            </a:r>
            <a:r>
              <a:rPr lang="zh-CN" altLang="en-US" dirty="0"/>
              <a:t>控件</a:t>
            </a:r>
          </a:p>
          <a:p>
            <a:pPr marL="1066800" lvl="1" indent="-609600" eaLnBrk="1" hangingPunct="1">
              <a:lnSpc>
                <a:spcPct val="115000"/>
              </a:lnSpc>
              <a:defRPr/>
            </a:pPr>
            <a:r>
              <a:rPr lang="zh-CN" altLang="en-US" dirty="0"/>
              <a:t>示例：</a:t>
            </a:r>
            <a:endParaRPr lang="en-US" altLang="zh-CN" dirty="0"/>
          </a:p>
          <a:p>
            <a:pPr marL="1466850" lvl="2" indent="-609600" eaLnBrk="1" hangingPunct="1">
              <a:lnSpc>
                <a:spcPct val="115000"/>
              </a:lnSpc>
              <a:defRPr/>
            </a:pPr>
            <a:r>
              <a:rPr lang="en-US" altLang="zh-CN" dirty="0"/>
              <a:t>C:\Users\huang\Desktop\Web</a:t>
            </a:r>
            <a:r>
              <a:rPr lang="zh-CN" altLang="en-US" dirty="0"/>
              <a:t>编程技术</a:t>
            </a:r>
            <a:r>
              <a:rPr lang="en-US" altLang="zh-CN" dirty="0"/>
              <a:t>\ch6\Other\CheckAndRadio.aspx</a:t>
            </a:r>
          </a:p>
          <a:p>
            <a:pPr marL="1466850" lvl="2" indent="-609600" eaLnBrk="1" hangingPunct="1">
              <a:lnSpc>
                <a:spcPct val="115000"/>
              </a:lnSpc>
              <a:defRPr/>
            </a:pPr>
            <a:endParaRPr lang="en-US" altLang="zh-CN" dirty="0"/>
          </a:p>
          <a:p>
            <a:pPr marL="1466850" lvl="2" indent="-609600" eaLnBrk="1" hangingPunct="1">
              <a:lnSpc>
                <a:spcPct val="115000"/>
              </a:lnSpc>
              <a:defRPr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</a:rPr>
              <a:t>程序解释及说明</a:t>
            </a:r>
            <a:r>
              <a:rPr lang="zh-CN" altLang="en-US" dirty="0"/>
              <a:t>：</a:t>
            </a:r>
            <a:endParaRPr lang="en-US" altLang="zh-CN" dirty="0"/>
          </a:p>
          <a:p>
            <a:pPr marL="1466850" lvl="2" indent="-609600" eaLnBrk="1" hangingPunct="1">
              <a:lnSpc>
                <a:spcPct val="115000"/>
              </a:lnSpc>
              <a:buFont typeface="+mj-lt"/>
              <a:buAutoNum type="arabicParenR"/>
              <a:defRPr/>
            </a:pPr>
            <a:r>
              <a:rPr lang="en-US" dirty="0" err="1"/>
              <a:t>foreach</a:t>
            </a:r>
            <a:r>
              <a:rPr lang="en-US" dirty="0"/>
              <a:t> (</a:t>
            </a:r>
            <a:r>
              <a:rPr lang="en-US" dirty="0" err="1"/>
              <a:t>ListItem</a:t>
            </a:r>
            <a:r>
              <a:rPr lang="en-US" dirty="0"/>
              <a:t> </a:t>
            </a:r>
            <a:r>
              <a:rPr lang="en-US" dirty="0" err="1"/>
              <a:t>li</a:t>
            </a:r>
            <a:r>
              <a:rPr lang="en-US" dirty="0"/>
              <a:t> in CheckBoxList1 .Items)</a:t>
            </a:r>
          </a:p>
          <a:p>
            <a:pPr marL="1924050" lvl="3" indent="-609600" eaLnBrk="1" hangingPunct="1">
              <a:lnSpc>
                <a:spcPct val="115000"/>
              </a:lnSpc>
              <a:defRPr/>
            </a:pPr>
            <a:r>
              <a:rPr lang="zh-CN" altLang="en-US" dirty="0"/>
              <a:t>作用：遍历</a:t>
            </a:r>
            <a:r>
              <a:rPr lang="en-US" dirty="0"/>
              <a:t>CheckBoxList1</a:t>
            </a:r>
            <a:r>
              <a:rPr lang="zh-CN" altLang="en-US" dirty="0"/>
              <a:t>的列表项。</a:t>
            </a:r>
            <a:endParaRPr lang="en-US" altLang="zh-CN" dirty="0"/>
          </a:p>
          <a:p>
            <a:pPr marL="1924050" lvl="3" indent="-609600" eaLnBrk="1" hangingPunct="1">
              <a:lnSpc>
                <a:spcPct val="115000"/>
              </a:lnSpc>
              <a:defRPr/>
            </a:pPr>
            <a:r>
              <a:rPr lang="en-US" altLang="zh-CN" dirty="0"/>
              <a:t>Items</a:t>
            </a:r>
            <a:r>
              <a:rPr lang="zh-CN" altLang="en-US" dirty="0"/>
              <a:t>属性：所有列表控件都具有的属性。显示在列表控件中的所有选项都会保存在</a:t>
            </a:r>
            <a:r>
              <a:rPr lang="en-US" altLang="zh-CN" dirty="0"/>
              <a:t>Items</a:t>
            </a:r>
            <a:r>
              <a:rPr lang="zh-CN" altLang="en-US" dirty="0"/>
              <a:t>属性集合中。</a:t>
            </a:r>
            <a:endParaRPr lang="en-US" altLang="zh-CN" dirty="0"/>
          </a:p>
          <a:p>
            <a:pPr marL="1924050" lvl="3" indent="-609600" eaLnBrk="1" hangingPunct="1">
              <a:lnSpc>
                <a:spcPct val="115000"/>
              </a:lnSpc>
              <a:defRPr/>
            </a:pPr>
            <a:r>
              <a:rPr lang="en-US" dirty="0" err="1"/>
              <a:t>ListItem</a:t>
            </a:r>
            <a:r>
              <a:rPr lang="zh-CN" altLang="en-US" dirty="0"/>
              <a:t>：列表控件中每个选项的都是</a:t>
            </a:r>
            <a:r>
              <a:rPr lang="en-US" dirty="0" err="1"/>
              <a:t>ListItem</a:t>
            </a:r>
            <a:r>
              <a:rPr lang="zh-CN" altLang="en-US" dirty="0"/>
              <a:t>类的对象。</a:t>
            </a:r>
            <a:endParaRPr lang="en-US" dirty="0"/>
          </a:p>
          <a:p>
            <a:pPr marL="1466850" lvl="2" indent="-609600" eaLnBrk="1" hangingPunct="1">
              <a:lnSpc>
                <a:spcPct val="115000"/>
              </a:lnSpc>
              <a:buFont typeface="+mj-lt"/>
              <a:buAutoNum type="arabicParenR"/>
              <a:defRPr/>
            </a:pPr>
            <a:r>
              <a:rPr lang="en-US" dirty="0" err="1"/>
              <a:t>li.Selected</a:t>
            </a:r>
            <a:r>
              <a:rPr lang="en-US" dirty="0"/>
              <a:t> </a:t>
            </a:r>
            <a:r>
              <a:rPr lang="zh-CN" altLang="en-US" dirty="0"/>
              <a:t>：指出列表项（</a:t>
            </a:r>
            <a:r>
              <a:rPr lang="en-US" altLang="zh-CN" dirty="0" err="1"/>
              <a:t>li</a:t>
            </a:r>
            <a:r>
              <a:rPr lang="zh-CN" altLang="en-US" dirty="0"/>
              <a:t>）是否被选择；</a:t>
            </a:r>
          </a:p>
        </p:txBody>
      </p:sp>
      <p:sp>
        <p:nvSpPr>
          <p:cNvPr id="3" name="动作按钮: 开始 2">
            <a:hlinkClick r:id="rId2" action="ppaction://hlinksldjump" highlightClick="1"/>
          </p:cNvPr>
          <p:cNvSpPr/>
          <p:nvPr/>
        </p:nvSpPr>
        <p:spPr>
          <a:xfrm>
            <a:off x="8604250" y="6308725"/>
            <a:ext cx="215900" cy="215900"/>
          </a:xfrm>
          <a:prstGeom prst="actionButtonBeginn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908050"/>
            <a:ext cx="8540750" cy="5329238"/>
          </a:xfrm>
        </p:spPr>
        <p:txBody>
          <a:bodyPr/>
          <a:lstStyle/>
          <a:p>
            <a:pPr marL="1466850" lvl="2" indent="-609600" eaLnBrk="1" hangingPunct="1">
              <a:lnSpc>
                <a:spcPct val="115000"/>
              </a:lnSpc>
              <a:buFont typeface="+mj-lt"/>
              <a:buAutoNum type="arabicParenR" startAt="3"/>
              <a:defRPr/>
            </a:pPr>
            <a:r>
              <a:rPr lang="en-US" dirty="0"/>
              <a:t>if (RadioButtonList1.SelectedItem != null)</a:t>
            </a:r>
            <a:endParaRPr lang="en-US" altLang="zh-CN" dirty="0"/>
          </a:p>
          <a:p>
            <a:pPr marL="1924050" lvl="3" indent="-609600" eaLnBrk="1" hangingPunct="1">
              <a:lnSpc>
                <a:spcPct val="115000"/>
              </a:lnSpc>
              <a:defRPr/>
            </a:pPr>
            <a:r>
              <a:rPr lang="zh-CN" altLang="en-US" dirty="0"/>
              <a:t>可以使用</a:t>
            </a:r>
            <a:r>
              <a:rPr lang="en-US" altLang="zh-CN" dirty="0" err="1"/>
              <a:t>SelectedItem</a:t>
            </a:r>
            <a:r>
              <a:rPr lang="zh-CN" altLang="en-US" dirty="0"/>
              <a:t>属性来取得被选择的选项；</a:t>
            </a:r>
            <a:endParaRPr lang="en-US" altLang="zh-CN" dirty="0"/>
          </a:p>
          <a:p>
            <a:pPr marL="1924050" lvl="3" indent="-609600" eaLnBrk="1" hangingPunct="1">
              <a:lnSpc>
                <a:spcPct val="115000"/>
              </a:lnSpc>
              <a:defRPr/>
            </a:pPr>
            <a:r>
              <a:rPr lang="zh-CN" altLang="en-US" dirty="0"/>
              <a:t>当用户没有任何选择时，则</a:t>
            </a:r>
            <a:r>
              <a:rPr lang="en-US" altLang="zh-CN" dirty="0" err="1"/>
              <a:t>SelectedItem</a:t>
            </a:r>
            <a:r>
              <a:rPr lang="en-US" altLang="zh-CN" dirty="0"/>
              <a:t>=null</a:t>
            </a:r>
            <a:r>
              <a:rPr lang="zh-CN" altLang="en-US" dirty="0"/>
              <a:t>；此时，若要访问</a:t>
            </a:r>
            <a:r>
              <a:rPr lang="en-US" altLang="zh-CN" dirty="0" err="1"/>
              <a:t>SelectedValue</a:t>
            </a:r>
            <a:r>
              <a:rPr lang="zh-CN" altLang="en-US" dirty="0"/>
              <a:t>属性或</a:t>
            </a:r>
            <a:r>
              <a:rPr lang="en-US" altLang="zh-CN" dirty="0" err="1"/>
              <a:t>SelectedItem</a:t>
            </a:r>
            <a:r>
              <a:rPr lang="zh-CN" altLang="en-US" dirty="0"/>
              <a:t>的属性（如</a:t>
            </a:r>
            <a:r>
              <a:rPr lang="en-US" dirty="0" err="1"/>
              <a:t>SelectedItem.Text</a:t>
            </a:r>
            <a:r>
              <a:rPr lang="zh-CN" altLang="en-US" dirty="0"/>
              <a:t>），则将发生异常。</a:t>
            </a:r>
            <a:endParaRPr lang="en-US" altLang="zh-CN" dirty="0"/>
          </a:p>
          <a:p>
            <a:pPr marL="1924050" lvl="3" indent="-609600" eaLnBrk="1" hangingPunct="1">
              <a:lnSpc>
                <a:spcPct val="115000"/>
              </a:lnSpc>
              <a:defRPr/>
            </a:pPr>
            <a:endParaRPr lang="en-US" altLang="zh-CN" dirty="0"/>
          </a:p>
          <a:p>
            <a:pPr marL="1466850" lvl="2" indent="-609600" eaLnBrk="1" hangingPunct="1">
              <a:lnSpc>
                <a:spcPct val="115000"/>
              </a:lnSpc>
              <a:defRPr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</a:rPr>
              <a:t>控件布局属性设置</a:t>
            </a:r>
            <a:r>
              <a:rPr lang="zh-CN" altLang="en-US" dirty="0"/>
              <a:t>：</a:t>
            </a:r>
            <a:endParaRPr lang="en-US" altLang="zh-CN" dirty="0"/>
          </a:p>
          <a:p>
            <a:pPr marL="1924050" lvl="3" indent="-609600" eaLnBrk="1" hangingPunct="1">
              <a:lnSpc>
                <a:spcPct val="115000"/>
              </a:lnSpc>
              <a:defRPr/>
            </a:pPr>
            <a:r>
              <a:rPr lang="en-US" dirty="0"/>
              <a:t> </a:t>
            </a:r>
            <a:r>
              <a:rPr lang="en-US" dirty="0" err="1"/>
              <a:t>RepeatDirection</a:t>
            </a:r>
            <a:r>
              <a:rPr lang="zh-CN" altLang="en-US" dirty="0"/>
              <a:t>：指定选项的排列方向（</a:t>
            </a:r>
            <a:r>
              <a:rPr lang="en-US" dirty="0"/>
              <a:t>Horizontal</a:t>
            </a:r>
            <a:r>
              <a:rPr lang="zh-CN" altLang="en-US" dirty="0"/>
              <a:t>、</a:t>
            </a:r>
            <a:r>
              <a:rPr lang="en-US" altLang="zh-CN" dirty="0"/>
              <a:t>Vertical</a:t>
            </a:r>
            <a:r>
              <a:rPr lang="zh-CN" altLang="en-US" dirty="0"/>
              <a:t>）</a:t>
            </a:r>
            <a:endParaRPr lang="en-US" altLang="zh-CN" dirty="0"/>
          </a:p>
          <a:p>
            <a:pPr marL="1924050" lvl="3" indent="-609600" eaLnBrk="1" hangingPunct="1">
              <a:lnSpc>
                <a:spcPct val="115000"/>
              </a:lnSpc>
              <a:defRPr/>
            </a:pPr>
            <a:r>
              <a:rPr lang="en-US" dirty="0" err="1"/>
              <a:t>RepeatColumns</a:t>
            </a:r>
            <a:r>
              <a:rPr lang="zh-CN" altLang="en-US" dirty="0"/>
              <a:t>：指定显示多少列</a:t>
            </a:r>
            <a:endParaRPr lang="en-US" altLang="zh-CN" dirty="0"/>
          </a:p>
          <a:p>
            <a:pPr marL="2381250" lvl="4" indent="-609600" eaLnBrk="1" hangingPunct="1">
              <a:lnSpc>
                <a:spcPct val="115000"/>
              </a:lnSpc>
              <a:defRPr/>
            </a:pPr>
            <a:endParaRPr lang="en-US" altLang="zh-CN" dirty="0"/>
          </a:p>
          <a:p>
            <a:pPr marL="1066800" lvl="1" indent="-609600" eaLnBrk="1" hangingPunct="1">
              <a:lnSpc>
                <a:spcPct val="115000"/>
              </a:lnSpc>
              <a:defRPr/>
            </a:pPr>
            <a:endParaRPr lang="en-US" altLang="zh-CN" dirty="0"/>
          </a:p>
          <a:p>
            <a:pPr marL="1466850" lvl="2" indent="-609600" eaLnBrk="1" hangingPunct="1">
              <a:lnSpc>
                <a:spcPct val="115000"/>
              </a:lnSpc>
              <a:defRPr/>
            </a:pPr>
            <a:endParaRPr lang="en-US" altLang="zh-CN" dirty="0"/>
          </a:p>
          <a:p>
            <a:pPr marL="1066800" lvl="1" indent="-609600" eaLnBrk="1" hangingPunct="1">
              <a:lnSpc>
                <a:spcPct val="115000"/>
              </a:lnSpc>
              <a:defRPr/>
            </a:pPr>
            <a:endParaRPr lang="zh-CN" altLang="en-US" b="0" dirty="0"/>
          </a:p>
        </p:txBody>
      </p:sp>
      <p:sp>
        <p:nvSpPr>
          <p:cNvPr id="3" name="动作按钮: 开始 2">
            <a:hlinkClick r:id="rId2" action="ppaction://hlinksldjump" highlightClick="1"/>
          </p:cNvPr>
          <p:cNvSpPr/>
          <p:nvPr/>
        </p:nvSpPr>
        <p:spPr>
          <a:xfrm>
            <a:off x="8604250" y="6308725"/>
            <a:ext cx="215900" cy="215900"/>
          </a:xfrm>
          <a:prstGeom prst="actionButtonBeginn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685800"/>
            <a:ext cx="8591550" cy="1143000"/>
          </a:xfrm>
        </p:spPr>
        <p:txBody>
          <a:bodyPr/>
          <a:lstStyle/>
          <a:p>
            <a:pPr eaLnBrk="1" hangingPunct="1"/>
            <a:r>
              <a:rPr lang="zh-CN" altLang="en-US" sz="3600"/>
              <a:t>将数据绑定到文本框</a:t>
            </a:r>
          </a:p>
        </p:txBody>
      </p:sp>
      <p:sp>
        <p:nvSpPr>
          <p:cNvPr id="1873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844675"/>
            <a:ext cx="8540750" cy="4537075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/>
              <a:t>文本框也可以与数据源控件一起使用。</a:t>
            </a:r>
            <a:endParaRPr lang="en-US" altLang="zh-CN"/>
          </a:p>
          <a:p>
            <a:pPr marL="342900" lvl="3" indent="-342900" algn="just" eaLnBrk="1" hangingPunct="1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详见</a:t>
            </a:r>
            <a:r>
              <a:rPr lang="en-US" altLang="zh-CN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《ASPNET</a:t>
            </a:r>
            <a:r>
              <a:rPr lang="zh-CN" altLang="en-US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案例教程</a:t>
            </a:r>
            <a:r>
              <a:rPr lang="en-US" altLang="zh-CN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》P285~288</a:t>
            </a:r>
            <a:endParaRPr lang="zh-CN" altLang="en-US"/>
          </a:p>
          <a:p>
            <a:pPr algn="just" eaLnBrk="1" hangingPunct="1">
              <a:lnSpc>
                <a:spcPct val="120000"/>
              </a:lnSpc>
            </a:pP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4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4800" y="1052513"/>
            <a:ext cx="8540750" cy="720725"/>
          </a:xfrm>
        </p:spPr>
        <p:txBody>
          <a:bodyPr/>
          <a:lstStyle/>
          <a:p>
            <a:pPr eaLnBrk="1" hangingPunct="1"/>
            <a:r>
              <a:rPr lang="en-US" altLang="zh-CN"/>
              <a:t>SqlDataSource</a:t>
            </a:r>
            <a:r>
              <a:rPr lang="zh-CN" altLang="en-US"/>
              <a:t>控件的主要属性</a:t>
            </a:r>
          </a:p>
        </p:txBody>
      </p:sp>
      <p:graphicFrame>
        <p:nvGraphicFramePr>
          <p:cNvPr id="62496" name="Group 32"/>
          <p:cNvGraphicFramePr>
            <a:graphicFrameLocks noGrp="1"/>
          </p:cNvGraphicFramePr>
          <p:nvPr>
            <p:ph sz="half" idx="2"/>
          </p:nvPr>
        </p:nvGraphicFramePr>
        <p:xfrm>
          <a:off x="250825" y="1700213"/>
          <a:ext cx="8540750" cy="2642683"/>
        </p:xfrm>
        <a:graphic>
          <a:graphicData uri="http://schemas.openxmlformats.org/drawingml/2006/table">
            <a:tbl>
              <a:tblPr/>
              <a:tblGrid>
                <a:gridCol w="2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名  称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说  明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DeleteCommand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获取或设置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SqlDataSource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控件删除数据库数据所用的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SQL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命令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DeleteCommandType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获取或设置删除命令类型，可取的值：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Text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StoredProduce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，分别对应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SQL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命令、存储过程。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DeleteParameters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获取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DeleteCommand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属性所使用的参数的参数集合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InsertCommand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获取或设置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SqlDataSource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控件插入数据库数据所用的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SQL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命令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InsertCommandType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获取或设置插入命令类型，可取的值：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Text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StoredProduce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。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InsertParameters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获取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InsertCommand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属性所使用的参数的参数集合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4800" y="1052513"/>
            <a:ext cx="8540750" cy="720725"/>
          </a:xfrm>
        </p:spPr>
        <p:txBody>
          <a:bodyPr/>
          <a:lstStyle/>
          <a:p>
            <a:pPr eaLnBrk="1" hangingPunct="1"/>
            <a:r>
              <a:rPr lang="en-US" altLang="zh-CN"/>
              <a:t>SqlDataSource</a:t>
            </a:r>
            <a:r>
              <a:rPr lang="zh-CN" altLang="en-US"/>
              <a:t>控件的主要属性（续）</a:t>
            </a:r>
          </a:p>
        </p:txBody>
      </p:sp>
      <p:graphicFrame>
        <p:nvGraphicFramePr>
          <p:cNvPr id="65598" name="Group 62"/>
          <p:cNvGraphicFramePr>
            <a:graphicFrameLocks noGrp="1"/>
          </p:cNvGraphicFramePr>
          <p:nvPr>
            <p:ph sz="half" idx="2"/>
          </p:nvPr>
        </p:nvGraphicFramePr>
        <p:xfrm>
          <a:off x="179388" y="1700213"/>
          <a:ext cx="8540750" cy="3483995"/>
        </p:xfrm>
        <a:graphic>
          <a:graphicData uri="http://schemas.openxmlformats.org/drawingml/2006/table">
            <a:tbl>
              <a:tblPr/>
              <a:tblGrid>
                <a:gridCol w="2611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9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SelectCommand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获取或设置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SqlDataSource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控件查询数据库数据所用的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SQL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命令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SelectCommandType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获取或设置查询命令类型，可取的值：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Text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StoredProduce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。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SelectParameters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获取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SelectCommand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属性所使用的参数的参数集合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UpdateCommand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获取或设置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SqlDataSource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控件更新数据库数据所用的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SQL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命令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UpdateCommandType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获取或设置更新命令类型，可取的值：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Text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StoredProduce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。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UpdateParameters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获取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UpdateCommand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属性所使用的参数的参数集合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DataSourceMode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SqlDataSource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控件检索数据时，是使用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DataSet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还是使用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DataReader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EnableCaching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获取或设置一个值，该值指示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SqlDataSource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控件是否启用数据缓存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4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ProviderName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获取或设置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.NET Framework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数据提供程序的名称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动作按钮: 后退或前一项 3">
            <a:hlinkClick r:id="rId2" action="ppaction://hlinksldjump" highlightClick="1"/>
          </p:cNvPr>
          <p:cNvSpPr/>
          <p:nvPr/>
        </p:nvSpPr>
        <p:spPr>
          <a:xfrm>
            <a:off x="7596188" y="6021388"/>
            <a:ext cx="215900" cy="215900"/>
          </a:xfrm>
          <a:prstGeom prst="actionButtonBackPrevious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动作按钮: 后退或前一项 5">
            <a:hlinkClick r:id="rId3" action="ppaction://hlinksldjump" highlightClick="1"/>
          </p:cNvPr>
          <p:cNvSpPr/>
          <p:nvPr/>
        </p:nvSpPr>
        <p:spPr>
          <a:xfrm>
            <a:off x="7596188" y="5589588"/>
            <a:ext cx="215900" cy="215900"/>
          </a:xfrm>
          <a:prstGeom prst="actionButtonBackPreviou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动作按钮: 后退或前一项 6">
            <a:hlinkClick r:id="rId4" action="ppaction://hlinksldjump" highlightClick="1"/>
          </p:cNvPr>
          <p:cNvSpPr/>
          <p:nvPr/>
        </p:nvSpPr>
        <p:spPr>
          <a:xfrm>
            <a:off x="8101013" y="5589588"/>
            <a:ext cx="215900" cy="215900"/>
          </a:xfrm>
          <a:prstGeom prst="actionButtonBackPreviou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动作按钮: 后退或前一项 7">
            <a:hlinkClick r:id="rId5" action="ppaction://hlinksldjump" highlightClick="1"/>
          </p:cNvPr>
          <p:cNvSpPr/>
          <p:nvPr/>
        </p:nvSpPr>
        <p:spPr>
          <a:xfrm>
            <a:off x="8101013" y="6021388"/>
            <a:ext cx="215900" cy="215900"/>
          </a:xfrm>
          <a:prstGeom prst="actionButtonBackPrevious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4800" y="1052513"/>
            <a:ext cx="8540750" cy="5184775"/>
          </a:xfrm>
        </p:spPr>
        <p:txBody>
          <a:bodyPr/>
          <a:lstStyle/>
          <a:p>
            <a:pPr eaLnBrk="1" hangingPunct="1"/>
            <a:r>
              <a:rPr lang="en-US" altLang="zh-CN"/>
              <a:t>SqlDataSource</a:t>
            </a:r>
            <a:r>
              <a:rPr lang="zh-CN" altLang="en-US"/>
              <a:t>控件的主要事件和方法</a:t>
            </a:r>
            <a:endParaRPr lang="en-US" altLang="zh-CN"/>
          </a:p>
          <a:p>
            <a:pPr lvl="1">
              <a:lnSpc>
                <a:spcPct val="120000"/>
              </a:lnSpc>
            </a:pPr>
            <a:r>
              <a:rPr lang="en-US" altLang="zh-CN"/>
              <a:t>SqlDataSource</a:t>
            </a:r>
            <a:r>
              <a:rPr lang="zh-CN" altLang="en-US"/>
              <a:t>控件的主要事件：</a:t>
            </a:r>
          </a:p>
          <a:p>
            <a:pPr lvl="2">
              <a:lnSpc>
                <a:spcPct val="120000"/>
              </a:lnSpc>
            </a:pPr>
            <a:r>
              <a:rPr lang="en-US" altLang="zh-CN">
                <a:solidFill>
                  <a:srgbClr val="000000"/>
                </a:solidFill>
              </a:rPr>
              <a:t>Selecting</a:t>
            </a:r>
            <a:r>
              <a:rPr lang="zh-CN" altLang="en-US">
                <a:solidFill>
                  <a:srgbClr val="000000"/>
                </a:solidFill>
              </a:rPr>
              <a:t>：在查询之前触发。</a:t>
            </a:r>
          </a:p>
          <a:p>
            <a:pPr lvl="2">
              <a:lnSpc>
                <a:spcPct val="120000"/>
              </a:lnSpc>
            </a:pPr>
            <a:r>
              <a:rPr lang="en-US" altLang="zh-CN">
                <a:solidFill>
                  <a:srgbClr val="000000"/>
                </a:solidFill>
              </a:rPr>
              <a:t>Selected</a:t>
            </a:r>
            <a:r>
              <a:rPr lang="zh-CN" altLang="en-US">
                <a:solidFill>
                  <a:srgbClr val="000000"/>
                </a:solidFill>
              </a:rPr>
              <a:t>：在查询之后触发。</a:t>
            </a:r>
          </a:p>
          <a:p>
            <a:pPr lvl="2">
              <a:lnSpc>
                <a:spcPct val="120000"/>
              </a:lnSpc>
            </a:pPr>
            <a:r>
              <a:rPr lang="en-US" altLang="zh-CN">
                <a:solidFill>
                  <a:srgbClr val="000000"/>
                </a:solidFill>
              </a:rPr>
              <a:t>Inserting</a:t>
            </a:r>
            <a:r>
              <a:rPr lang="zh-CN" altLang="en-US">
                <a:solidFill>
                  <a:srgbClr val="000000"/>
                </a:solidFill>
              </a:rPr>
              <a:t>：在插入之前触发。</a:t>
            </a:r>
          </a:p>
          <a:p>
            <a:pPr lvl="2">
              <a:lnSpc>
                <a:spcPct val="120000"/>
              </a:lnSpc>
            </a:pPr>
            <a:r>
              <a:rPr lang="en-US" altLang="zh-CN">
                <a:solidFill>
                  <a:srgbClr val="000000"/>
                </a:solidFill>
              </a:rPr>
              <a:t>Inserted</a:t>
            </a:r>
            <a:r>
              <a:rPr lang="zh-CN" altLang="en-US">
                <a:solidFill>
                  <a:srgbClr val="000000"/>
                </a:solidFill>
              </a:rPr>
              <a:t>：在插入之后触发。</a:t>
            </a:r>
          </a:p>
          <a:p>
            <a:pPr lvl="2">
              <a:lnSpc>
                <a:spcPct val="120000"/>
              </a:lnSpc>
            </a:pPr>
            <a:r>
              <a:rPr lang="en-US" altLang="zh-CN">
                <a:solidFill>
                  <a:srgbClr val="000000"/>
                </a:solidFill>
              </a:rPr>
              <a:t>Updating</a:t>
            </a:r>
            <a:r>
              <a:rPr lang="zh-CN" altLang="en-US">
                <a:solidFill>
                  <a:srgbClr val="000000"/>
                </a:solidFill>
              </a:rPr>
              <a:t>：在更新之前触发。</a:t>
            </a:r>
          </a:p>
          <a:p>
            <a:pPr lvl="2">
              <a:lnSpc>
                <a:spcPct val="120000"/>
              </a:lnSpc>
            </a:pPr>
            <a:r>
              <a:rPr lang="en-US" altLang="zh-CN">
                <a:solidFill>
                  <a:srgbClr val="000000"/>
                </a:solidFill>
              </a:rPr>
              <a:t>Updated</a:t>
            </a:r>
            <a:r>
              <a:rPr lang="zh-CN" altLang="en-US">
                <a:solidFill>
                  <a:srgbClr val="000000"/>
                </a:solidFill>
              </a:rPr>
              <a:t>：在更新之后触发。</a:t>
            </a:r>
          </a:p>
          <a:p>
            <a:pPr lvl="2">
              <a:lnSpc>
                <a:spcPct val="120000"/>
              </a:lnSpc>
            </a:pPr>
            <a:r>
              <a:rPr lang="en-US" altLang="zh-CN">
                <a:solidFill>
                  <a:srgbClr val="000000"/>
                </a:solidFill>
              </a:rPr>
              <a:t>Deleting</a:t>
            </a:r>
            <a:r>
              <a:rPr lang="zh-CN" altLang="en-US">
                <a:solidFill>
                  <a:srgbClr val="000000"/>
                </a:solidFill>
              </a:rPr>
              <a:t>：在删除之前触发。</a:t>
            </a:r>
          </a:p>
          <a:p>
            <a:pPr lvl="2">
              <a:lnSpc>
                <a:spcPct val="120000"/>
              </a:lnSpc>
            </a:pPr>
            <a:r>
              <a:rPr lang="en-US" altLang="zh-CN">
                <a:solidFill>
                  <a:srgbClr val="000000"/>
                </a:solidFill>
              </a:rPr>
              <a:t>Deleted</a:t>
            </a:r>
            <a:r>
              <a:rPr lang="zh-CN" altLang="en-US">
                <a:solidFill>
                  <a:srgbClr val="000000"/>
                </a:solidFill>
              </a:rPr>
              <a:t>：在删除之后触发。</a:t>
            </a:r>
          </a:p>
          <a:p>
            <a:pPr lvl="2" eaLnBrk="1" hangingPunct="1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65</TotalTime>
  <Words>5822</Words>
  <Application>Microsoft Office PowerPoint</Application>
  <PresentationFormat>全屏显示(4:3)</PresentationFormat>
  <Paragraphs>565</Paragraphs>
  <Slides>64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73" baseType="lpstr">
      <vt:lpstr>华文楷体</vt:lpstr>
      <vt:lpstr>华文细黑</vt:lpstr>
      <vt:lpstr>幼圆</vt:lpstr>
      <vt:lpstr>Arial</vt:lpstr>
      <vt:lpstr>Arial Narrow</vt:lpstr>
      <vt:lpstr>Calibri</vt:lpstr>
      <vt:lpstr>Times New Roman</vt:lpstr>
      <vt:lpstr>Wingdings</vt:lpstr>
      <vt:lpstr>古瓶荷花</vt:lpstr>
      <vt:lpstr>Web编程技术</vt:lpstr>
      <vt:lpstr>主要内容</vt:lpstr>
      <vt:lpstr>使用Web数据控件进行数据访问</vt:lpstr>
      <vt:lpstr>6.3.1 数据源控件概述</vt:lpstr>
      <vt:lpstr>PowerPoint 演示文稿</vt:lpstr>
      <vt:lpstr>6.3.2 SqlDataSource数据源控件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6.3.3 使用数据Web控件操作数据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6.3.4 将数据绑定到文本框及列表控件</vt:lpstr>
      <vt:lpstr>将数据绑定到列表控件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将数据绑定到文本框</vt:lpstr>
    </vt:vector>
  </TitlesOfParts>
  <Company>jnu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</dc:creator>
  <cp:lastModifiedBy>Stereo Sushi</cp:lastModifiedBy>
  <cp:revision>1095</cp:revision>
  <dcterms:created xsi:type="dcterms:W3CDTF">2011-12-23T09:36:00Z</dcterms:created>
  <dcterms:modified xsi:type="dcterms:W3CDTF">2021-04-24T05:07:48Z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