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300" r:id="rId7"/>
    <p:sldId id="261" r:id="rId8"/>
    <p:sldId id="262" r:id="rId9"/>
    <p:sldId id="263" r:id="rId10"/>
    <p:sldId id="265" r:id="rId11"/>
    <p:sldId id="301" r:id="rId12"/>
    <p:sldId id="264" r:id="rId13"/>
    <p:sldId id="314" r:id="rId14"/>
    <p:sldId id="266" r:id="rId15"/>
    <p:sldId id="267" r:id="rId16"/>
    <p:sldId id="302" r:id="rId17"/>
    <p:sldId id="318" r:id="rId18"/>
    <p:sldId id="274" r:id="rId19"/>
    <p:sldId id="275" r:id="rId20"/>
    <p:sldId id="303" r:id="rId21"/>
    <p:sldId id="277" r:id="rId22"/>
    <p:sldId id="276" r:id="rId23"/>
    <p:sldId id="304" r:id="rId24"/>
    <p:sldId id="315" r:id="rId25"/>
    <p:sldId id="279" r:id="rId26"/>
    <p:sldId id="280" r:id="rId27"/>
    <p:sldId id="326" r:id="rId28"/>
    <p:sldId id="319" r:id="rId29"/>
    <p:sldId id="320" r:id="rId30"/>
    <p:sldId id="321" r:id="rId31"/>
    <p:sldId id="322" r:id="rId32"/>
    <p:sldId id="335" r:id="rId33"/>
    <p:sldId id="323" r:id="rId34"/>
    <p:sldId id="324" r:id="rId35"/>
    <p:sldId id="329" r:id="rId36"/>
    <p:sldId id="330" r:id="rId37"/>
    <p:sldId id="331" r:id="rId38"/>
    <p:sldId id="333" r:id="rId39"/>
    <p:sldId id="325" r:id="rId40"/>
    <p:sldId id="334" r:id="rId41"/>
    <p:sldId id="317" r:id="rId42"/>
    <p:sldId id="328" r:id="rId43"/>
    <p:sldId id="327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1D9"/>
    <a:srgbClr val="990000"/>
    <a:srgbClr val="9900CC"/>
    <a:srgbClr val="D60093"/>
    <a:srgbClr val="20A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0" autoAdjust="0"/>
  </p:normalViewPr>
  <p:slideViewPr>
    <p:cSldViewPr>
      <p:cViewPr varScale="1">
        <p:scale>
          <a:sx n="66" d="100"/>
          <a:sy n="66" d="100"/>
        </p:scale>
        <p:origin x="-636" y="-114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108" y="140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F5BEC-A968-42E4-BAB2-49A44D4B41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A7EBD-D985-44C3-B12F-78CC894152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7F7A0-8505-4795-B19A-AF44CE241A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8540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4800" y="4000500"/>
            <a:ext cx="8540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55DBC-7AE6-46A9-8A4F-D630640AF9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A459A-F1FE-4CB5-BC53-E1E6769360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650A3-282F-4E5F-B87E-EA0A1DF39B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C45C2-799C-4CC7-84CB-FD0F829128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BAC42-1642-44B2-9DBE-00B2E06F5E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870F4-D93A-436F-83F0-5CD89F5AF8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1CF9B-7D5D-4501-BAEE-B4DDC660DB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04669-60D3-4A16-8685-8E76323BE7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C8E68-781F-45FB-A0B3-BD3FEFEBD7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733EEF3F-C0ED-4068-AAD6-B532E411B95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.xml"/><Relationship Id="rId3" Type="http://schemas.openxmlformats.org/officeDocument/2006/relationships/slide" Target="slide17.xml"/><Relationship Id="rId2" Type="http://schemas.openxmlformats.org/officeDocument/2006/relationships/slide" Target="slide6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24300" y="1773238"/>
            <a:ext cx="4648200" cy="1981200"/>
          </a:xfrm>
        </p:spPr>
        <p:txBody>
          <a:bodyPr/>
          <a:lstStyle/>
          <a:p>
            <a:pPr eaLnBrk="1" hangingPunct="1"/>
            <a:r>
              <a:rPr lang="en-US" altLang="zh-CN" dirty="0">
                <a:sym typeface="+mn-ea"/>
              </a:rPr>
              <a:t>Web</a:t>
            </a:r>
            <a:r>
              <a:rPr lang="zh-CN" altLang="en-US" dirty="0">
                <a:sym typeface="+mn-ea"/>
              </a:rPr>
              <a:t>编程技术</a:t>
            </a:r>
            <a:endParaRPr lang="zh-CN" altLang="en-US" smtClean="0"/>
          </a:p>
        </p:txBody>
      </p:sp>
      <p:sp>
        <p:nvSpPr>
          <p:cNvPr id="2" name="Rectangle 3"/>
          <p:cNvSpPr>
            <a:spLocks noGrp="1" noRot="1"/>
          </p:cNvSpPr>
          <p:nvPr/>
        </p:nvSpPr>
        <p:spPr>
          <a:xfrm>
            <a:off x="3924300" y="3563620"/>
            <a:ext cx="4572000" cy="2096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SzPct val="70000"/>
            </a:pPr>
            <a:r>
              <a:rPr lang="zh-CN" altLang="en-US" sz="3600" dirty="0">
                <a:latin typeface="+mn-lt"/>
                <a:ea typeface="+mn-ea"/>
                <a:cs typeface="+mn-cs"/>
              </a:rPr>
              <a:t>第</a:t>
            </a:r>
            <a:r>
              <a:rPr lang="en-US" altLang="zh-CN" sz="3600" dirty="0">
                <a:latin typeface="+mn-lt"/>
                <a:ea typeface="+mn-ea"/>
                <a:cs typeface="+mn-cs"/>
              </a:rPr>
              <a:t>9</a:t>
            </a:r>
            <a:r>
              <a:rPr lang="zh-CN" altLang="en-US" sz="3600" dirty="0">
                <a:latin typeface="+mn-lt"/>
                <a:ea typeface="+mn-ea"/>
                <a:cs typeface="+mn-cs"/>
              </a:rPr>
              <a:t>讲</a:t>
            </a:r>
            <a:endParaRPr lang="zh-CN" altLang="en-US" sz="36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92150"/>
            <a:ext cx="8540750" cy="5545138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zh-CN" altLang="en-US" smtClean="0"/>
              <a:t>嵌入式示例代码：</a:t>
            </a:r>
            <a:endParaRPr lang="en-US" altLang="zh-CN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mtClean="0"/>
              <a:t>&lt;head&gt;</a:t>
            </a:r>
            <a:endParaRPr lang="en-US" altLang="zh-CN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mtClean="0"/>
              <a:t>      &lt;titile&gt;HTML Header Elements&lt;/titile&gt;</a:t>
            </a:r>
            <a:endParaRPr lang="en-US" altLang="zh-CN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mtClean="0"/>
              <a:t>      &lt;style type="text/css" &gt;</a:t>
            </a:r>
            <a:endParaRPr lang="en-US" altLang="zh-CN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mtClean="0"/>
              <a:t>           h1{font-size:large;color:#009}</a:t>
            </a:r>
            <a:endParaRPr lang="en-US" altLang="zh-CN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mtClean="0"/>
              <a:t>           h2{font-size:medium;color:#009}</a:t>
            </a:r>
            <a:endParaRPr lang="en-US" altLang="zh-CN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mtClean="0"/>
              <a:t>      &lt;/style&gt;</a:t>
            </a:r>
            <a:endParaRPr lang="en-US" altLang="zh-CN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mtClean="0"/>
              <a:t>&lt;/head&gt;</a:t>
            </a:r>
            <a:endParaRPr lang="en-US" altLang="zh-CN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mtClean="0"/>
              <a:t>&lt;body style="background-color:cyan"&gt;</a:t>
            </a:r>
            <a:endParaRPr lang="en-US" altLang="zh-CN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mtClean="0"/>
              <a:t>          &lt;h1&gt;Level 1 Heading&lt;/h1&gt;</a:t>
            </a:r>
            <a:endParaRPr lang="en-US" altLang="zh-CN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mtClean="0"/>
              <a:t>          &lt;h1&gt;Level 1 Heading00&lt;/h1&gt;</a:t>
            </a:r>
            <a:endParaRPr lang="en-US" altLang="zh-CN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mtClean="0"/>
              <a:t>          &lt;h2&gt;Level 2 Heading&lt;/h2&gt;</a:t>
            </a:r>
            <a:endParaRPr lang="en-US" altLang="zh-CN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smtClean="0"/>
              <a:t>&lt;/boby&gt;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spcBef>
                <a:spcPct val="35000"/>
              </a:spcBef>
              <a:defRPr/>
            </a:pPr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  <a:defRPr/>
            </a:pPr>
            <a:r>
              <a:rPr lang="en-US" altLang="zh-CN" dirty="0" smtClean="0"/>
              <a:t>C:\......\Web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\ch7-css\ Heading_css1.htm</a:t>
            </a:r>
            <a:endParaRPr lang="en-US" altLang="zh-CN" dirty="0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  <a:defRPr/>
            </a:pPr>
            <a:r>
              <a:rPr lang="en-US" altLang="zh-CN" dirty="0" smtClean="0"/>
              <a:t>css2.htm</a:t>
            </a:r>
            <a:endParaRPr lang="en-US" altLang="zh-CN" dirty="0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  <a:defRPr/>
            </a:pPr>
            <a:endParaRPr lang="en-US" altLang="zh-CN" dirty="0" smtClean="0"/>
          </a:p>
          <a:p>
            <a:pPr marL="1066800" lvl="1" indent="-6096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Visual Studio 2008</a:t>
            </a:r>
            <a:r>
              <a:rPr lang="zh-CN" altLang="en-US" dirty="0" smtClean="0"/>
              <a:t>中，有两种设置嵌入式样式的方法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在源视图下直接设置样式。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在设计视图下，利用可视化界面设置样式。 （</a:t>
            </a:r>
            <a:r>
              <a:rPr lang="zh-CN" altLang="en-US" dirty="0" smtClean="0">
                <a:solidFill>
                  <a:srgbClr val="D60093"/>
                </a:solidFill>
              </a:rPr>
              <a:t>设置步骤见下页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828800" lvl="3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设置步骤详见</a:t>
            </a:r>
            <a:r>
              <a:rPr lang="en-US" altLang="zh-CN" dirty="0" smtClean="0"/>
              <a:t>《ASP.NET </a:t>
            </a:r>
            <a:r>
              <a:rPr lang="zh-CN" altLang="en-US" dirty="0" smtClean="0"/>
              <a:t>案例教程</a:t>
            </a:r>
            <a:r>
              <a:rPr lang="en-US" altLang="zh-CN" dirty="0" smtClean="0"/>
              <a:t>》</a:t>
            </a:r>
            <a:r>
              <a:rPr lang="en-US" altLang="zh-CN" dirty="0" smtClean="0"/>
              <a:t>P160 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6-2】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buNone/>
              <a:defRPr/>
            </a:pPr>
            <a:r>
              <a:rPr lang="zh-CN" altLang="en-US" dirty="0" smtClean="0"/>
              <a:t>示例</a:t>
            </a:r>
            <a:r>
              <a:rPr lang="zh-CN" altLang="en-US" dirty="0" smtClean="0"/>
              <a:t>：  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C:\......\Web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\ch7-2\StyleDemo2.aspx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73700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在</a:t>
            </a:r>
            <a:r>
              <a:rPr lang="en-US" altLang="zh-CN" dirty="0" smtClean="0">
                <a:solidFill>
                  <a:schemeClr val="accent1">
                    <a:lumMod val="25000"/>
                  </a:schemeClr>
                </a:solidFill>
              </a:rPr>
              <a:t>Visual Studio 2008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的设计视图下，利用可视化界面设置样式步骤：</a:t>
            </a:r>
            <a:endParaRPr lang="en-US" altLang="zh-CN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marL="1466850" lvl="2" indent="-609600" eaLnBrk="1" hangingPunct="1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切换到“设计视图”。在顶部的“格式”菜单中选择“新建样式”，则弹出“新建样式”窗口；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466850" lvl="2" indent="-609600" eaLnBrk="1" hangingPunct="1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从“选择器”下拉列表中选择需要设置的元素；或直接输入选择器名；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466850" lvl="2" indent="-609600" eaLnBrk="1" hangingPunct="1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选择不同的类别，对属性进行设置；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466850" lvl="2" indent="-609600" eaLnBrk="1" hangingPunct="1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完成后，单击“确定”按钮。这时，在“设计视图”中，可以看到最新的效果；而在“源视图”中，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&lt;style&gt;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元素中已自动生成了相关的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样式规则代码。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466850" lvl="2" indent="-609600" eaLnBrk="1" hangingPunct="1">
              <a:lnSpc>
                <a:spcPct val="120000"/>
              </a:lnSpc>
              <a:buFont typeface="+mj-lt"/>
              <a:buAutoNum type="arabicParenR"/>
              <a:defRPr/>
            </a:pP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066800" lvl="1" indent="-609600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利用可视化界面对已设置的样式进行修改：</a:t>
            </a:r>
            <a:endParaRPr lang="en-US" altLang="zh-CN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marL="1466850" lvl="2" indent="-609600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在“设计视图”中选中要修改的部分，单击顶部的“格式”菜单，从中选择“字体”“边框和底纹”等，即可修改选择器中的属性。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00675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AutoNum type="ea1JpnChsDbPeriod" startAt="3"/>
              <a:defRPr/>
            </a:pPr>
            <a:r>
              <a:rPr lang="zh-CN" altLang="en-US" dirty="0" smtClean="0"/>
              <a:t>链接式样式（外联式）</a:t>
            </a:r>
            <a:endParaRPr lang="zh-CN" altLang="zh-CN" dirty="0" smtClean="0"/>
          </a:p>
          <a:p>
            <a:pPr marL="1066800" lvl="1" indent="-6096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将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与页面文件分离，</a:t>
            </a:r>
            <a:r>
              <a:rPr lang="zh-CN" altLang="en-US" dirty="0" smtClean="0"/>
              <a:t>放在单独的文件（样式表文件）中。</a:t>
            </a:r>
            <a:endParaRPr lang="zh-CN" altLang="en-US" dirty="0" smtClean="0"/>
          </a:p>
          <a:p>
            <a:pPr marL="1066800" lvl="1" indent="-6096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是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最常用的方法。利用这种方法可以在网页中调用已经定义好的样式表文件（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文件）。</a:t>
            </a:r>
            <a:endParaRPr lang="zh-CN" altLang="en-US" dirty="0" smtClean="0"/>
          </a:p>
          <a:p>
            <a:pPr marL="1066800" lvl="1" indent="-6096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与嵌入式相比，链接式可以将定义好的样式在网站的多个页面上重复使用，提高了开发效率，降低了维护成本，同时也实现了将页面结构和表现彻底分离，最适合大型网站的外观设计。 </a:t>
            </a:r>
            <a:endParaRPr lang="en-US" altLang="zh-CN" dirty="0" smtClean="0"/>
          </a:p>
          <a:p>
            <a:pPr marL="971550" lvl="1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C:\......\Web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\ch7-css\ Heading_css.htm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00675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Visual Studio 2008</a:t>
            </a:r>
            <a:r>
              <a:rPr lang="zh-CN" altLang="en-US" smtClean="0"/>
              <a:t>中，通过可视化界面创建外部链接式样式。具体步骤：</a:t>
            </a:r>
            <a:endParaRPr lang="zh-CN" altLang="en-US" smtClean="0"/>
          </a:p>
          <a:p>
            <a:pPr marL="1524000" lvl="2" indent="-609600" eaLnBrk="1" hangingPunct="1">
              <a:lnSpc>
                <a:spcPct val="120000"/>
              </a:lnSpc>
            </a:pPr>
            <a:r>
              <a:rPr lang="zh-CN" altLang="en-US" sz="2000" dirty="0" smtClean="0">
                <a:solidFill>
                  <a:srgbClr val="EB11D9"/>
                </a:solidFill>
                <a:sym typeface="+mn-ea"/>
              </a:rPr>
              <a:t>详见</a:t>
            </a:r>
            <a:r>
              <a:rPr lang="en-US" altLang="zh-CN" sz="2000" dirty="0" smtClean="0">
                <a:solidFill>
                  <a:srgbClr val="EB11D9"/>
                </a:solidFill>
                <a:sym typeface="+mn-ea"/>
              </a:rPr>
              <a:t>《ASP.NET </a:t>
            </a:r>
            <a:r>
              <a:rPr lang="zh-CN" altLang="en-US" sz="2000" dirty="0" smtClean="0">
                <a:solidFill>
                  <a:srgbClr val="EB11D9"/>
                </a:solidFill>
                <a:sym typeface="+mn-ea"/>
              </a:rPr>
              <a:t>案例教程</a:t>
            </a:r>
            <a:r>
              <a:rPr lang="en-US" altLang="zh-CN" sz="2000" dirty="0" smtClean="0">
                <a:solidFill>
                  <a:srgbClr val="EB11D9"/>
                </a:solidFill>
                <a:sym typeface="+mn-ea"/>
              </a:rPr>
              <a:t>》P162-163</a:t>
            </a:r>
            <a:r>
              <a:rPr lang="en-US" altLang="zh-CN" sz="2000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 </a:t>
            </a:r>
            <a:endParaRPr lang="en-US" altLang="zh-CN" dirty="0" smtClean="0">
              <a:sym typeface="+mn-ea"/>
            </a:endParaRPr>
          </a:p>
          <a:p>
            <a:pPr marL="1524000" lvl="2" indent="-609600" eaLnBrk="1" hangingPunct="1">
              <a:lnSpc>
                <a:spcPct val="120000"/>
              </a:lnSpc>
            </a:pPr>
            <a:endParaRPr lang="en-US" altLang="zh-CN" b="0" dirty="0" smtClean="0">
              <a:sym typeface="+mn-ea"/>
            </a:endParaRPr>
          </a:p>
          <a:p>
            <a:pPr marL="1066800" lvl="1" indent="-609600" eaLnBrk="1" hangingPunct="1">
              <a:lnSpc>
                <a:spcPct val="120000"/>
              </a:lnSpc>
            </a:pPr>
            <a:r>
              <a:rPr lang="zh-CN" altLang="en-US" smtClean="0"/>
              <a:t>为</a:t>
            </a:r>
            <a:r>
              <a:rPr lang="en-US" altLang="zh-CN" smtClean="0"/>
              <a:t>Web</a:t>
            </a:r>
            <a:r>
              <a:rPr lang="zh-CN" altLang="en-US" smtClean="0"/>
              <a:t>页面指定该样式表：</a:t>
            </a:r>
            <a:endParaRPr lang="zh-CN" altLang="en-US" b="0" smtClean="0"/>
          </a:p>
          <a:p>
            <a:pPr marL="1524000" lvl="2" indent="-609600" eaLnBrk="1" hangingPunct="1">
              <a:lnSpc>
                <a:spcPct val="120000"/>
              </a:lnSpc>
            </a:pPr>
            <a:r>
              <a:rPr lang="zh-CN" altLang="en-US" sz="2000" b="0" smtClean="0"/>
              <a:t>在</a:t>
            </a:r>
            <a:r>
              <a:rPr lang="en-US" altLang="zh-CN" sz="2000" b="0" smtClean="0"/>
              <a:t>Web</a:t>
            </a:r>
            <a:r>
              <a:rPr lang="zh-CN" altLang="en-US" sz="2000" b="0" smtClean="0"/>
              <a:t>页面的源视图中将样式表文件直接从“解决方案资源管理器”拖到页面的</a:t>
            </a:r>
            <a:r>
              <a:rPr lang="en-US" altLang="zh-CN" sz="2000" b="0" smtClean="0"/>
              <a:t>head</a:t>
            </a:r>
            <a:r>
              <a:rPr lang="zh-CN" altLang="en-US" sz="2000" b="0" smtClean="0"/>
              <a:t>元素中或者直接拖到</a:t>
            </a:r>
            <a:r>
              <a:rPr lang="en-US" altLang="zh-CN" sz="2000" b="0" smtClean="0"/>
              <a:t>Web</a:t>
            </a:r>
            <a:r>
              <a:rPr lang="zh-CN" altLang="en-US" sz="2000" b="0" smtClean="0"/>
              <a:t>页面的设计视图中。</a:t>
            </a:r>
            <a:endParaRPr lang="zh-CN" altLang="en-US" sz="2000" b="0" smtClean="0"/>
          </a:p>
          <a:p>
            <a:pPr marL="1524000" lvl="2" indent="-609600" eaLnBrk="1" hangingPunct="1">
              <a:lnSpc>
                <a:spcPct val="120000"/>
              </a:lnSpc>
            </a:pPr>
            <a:r>
              <a:rPr lang="zh-CN" altLang="en-US" sz="2000" b="0" smtClean="0"/>
              <a:t>在页面的</a:t>
            </a:r>
            <a:r>
              <a:rPr lang="en-US" altLang="zh-CN" sz="2000" b="0" smtClean="0"/>
              <a:t>head</a:t>
            </a:r>
            <a:r>
              <a:rPr lang="zh-CN" altLang="en-US" sz="2000" b="0" smtClean="0"/>
              <a:t>元素中手工手工添加引入样式表文件的代码。</a:t>
            </a:r>
            <a:endParaRPr lang="zh-CN" altLang="en-US" sz="2000" b="0" smtClean="0"/>
          </a:p>
        </p:txBody>
      </p:sp>
      <p:sp>
        <p:nvSpPr>
          <p:cNvPr id="32771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6092825"/>
            <a:ext cx="287337" cy="288925"/>
          </a:xfrm>
          <a:prstGeom prst="actionButtonEnd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692150"/>
            <a:ext cx="8540750" cy="5616575"/>
          </a:xfrm>
        </p:spPr>
        <p:txBody>
          <a:bodyPr/>
          <a:lstStyle/>
          <a:p>
            <a:pPr marL="971550" lvl="1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示例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C:\Users\huang\Desktop\Web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\ch7-2\StyleDemo3.aspx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828800" lvl="3" indent="-457200" eaLnBrk="1" hangingPunct="1">
              <a:lnSpc>
                <a:spcPct val="120000"/>
              </a:lnSpc>
              <a:defRPr/>
            </a:pPr>
            <a:r>
              <a:rPr lang="en-US" dirty="0" smtClean="0"/>
              <a:t>&lt;link </a:t>
            </a:r>
            <a:r>
              <a:rPr lang="en-US" dirty="0" err="1" smtClean="0"/>
              <a:t>href</a:t>
            </a:r>
            <a:r>
              <a:rPr lang="en-US" dirty="0" smtClean="0"/>
              <a:t>="StyleDemo3.css"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" /&gt;</a:t>
            </a:r>
            <a:endParaRPr lang="en-US" dirty="0" smtClean="0"/>
          </a:p>
          <a:p>
            <a:pPr marL="2286000" lvl="4" indent="-457200" eaLnBrk="1" hangingPunct="1">
              <a:lnSpc>
                <a:spcPct val="12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&lt;link&gt;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标记</a:t>
            </a:r>
            <a:r>
              <a:rPr lang="zh-CN" altLang="en-US" dirty="0" smtClean="0"/>
              <a:t>：将样式表引入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页面。</a:t>
            </a:r>
            <a:endParaRPr lang="en-US" altLang="zh-CN" dirty="0" smtClean="0"/>
          </a:p>
          <a:p>
            <a:pPr marL="2286000" lvl="4" indent="-457200" eaLnBrk="1" hangingPunct="1">
              <a:lnSpc>
                <a:spcPct val="12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属性</a:t>
            </a:r>
            <a:r>
              <a:rPr lang="zh-CN" altLang="en-US" dirty="0" smtClean="0"/>
              <a:t>：指出样式表的路径。若没有目录路径，表示与当前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页面位于相同路径下。</a:t>
            </a:r>
            <a:endParaRPr lang="en-US" altLang="zh-CN" dirty="0" smtClean="0"/>
          </a:p>
          <a:p>
            <a:pPr marL="2286000" lvl="4" indent="-457200" eaLnBrk="1" hangingPunct="1">
              <a:lnSpc>
                <a:spcPct val="120000"/>
              </a:lnSpc>
              <a:defRPr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rel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属性</a:t>
            </a:r>
            <a:r>
              <a:rPr lang="zh-CN" altLang="en-US" dirty="0" smtClean="0"/>
              <a:t>：指出所链接的文档是样式表。因为</a:t>
            </a:r>
            <a:r>
              <a:rPr lang="en-US" dirty="0" smtClean="0"/>
              <a:t>&lt;link &gt;</a:t>
            </a:r>
            <a:r>
              <a:rPr lang="zh-CN" altLang="en-US" dirty="0" smtClean="0"/>
              <a:t>只是一个通用的链接标记，还可链接其它类型的文档。</a:t>
            </a:r>
            <a:endParaRPr lang="en-US" altLang="zh-CN" dirty="0" smtClean="0"/>
          </a:p>
          <a:p>
            <a:pPr marL="2286000" lvl="4" indent="-457200" eaLnBrk="1" hangingPunct="1">
              <a:lnSpc>
                <a:spcPct val="120000"/>
              </a:lnSpc>
              <a:defRPr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type=“text/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zh-CN" altLang="en-US" dirty="0" smtClean="0"/>
              <a:t>：表明样式类型是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33795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6092825"/>
            <a:ext cx="287337" cy="288925"/>
          </a:xfrm>
          <a:prstGeom prst="actionButtonEnd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761038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在设计视图下，利用可视化界面向原有样式表文件</a:t>
            </a:r>
            <a:r>
              <a:rPr lang="en-US" altLang="zh-CN" dirty="0" smtClean="0">
                <a:solidFill>
                  <a:schemeClr val="accent1">
                    <a:lumMod val="25000"/>
                  </a:schemeClr>
                </a:solidFill>
              </a:rPr>
              <a:t>.CSS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中添加新的样式规则：</a:t>
            </a:r>
            <a:endParaRPr lang="en-US" altLang="zh-CN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marL="1466850" lvl="2" indent="-609600" eaLnBrk="1" hangingPunct="1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切换到“设计视图”。在顶部的“格式”菜单中选择“新建样式”，则弹出“新建样式”窗口；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466850" lvl="2" indent="-609600" eaLnBrk="1" hangingPunct="1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从“定义位置”下拉列表中选择“现有样式表”；从“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”下拉列表中选择样式表文件；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466850" lvl="2" indent="-609600" eaLnBrk="1" hangingPunct="1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从“选择器”下拉列表中选择需要设置的元素；或直接输入选择器名；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466850" lvl="2" indent="-609600" eaLnBrk="1" hangingPunct="1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选择不同的类别，对属性进行设置；</a:t>
            </a: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466850" lvl="2" indent="-609600" eaLnBrk="1" hangingPunct="1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完成后，单击“确定”按钮。则相应的 </a:t>
            </a:r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>.CSS</a:t>
            </a:r>
            <a:r>
              <a:rPr lang="zh-CN" altLang="en-US" dirty="0" smtClean="0">
                <a:solidFill>
                  <a:schemeClr val="accent2">
                    <a:lumMod val="50000"/>
                  </a:schemeClr>
                </a:solidFill>
              </a:rPr>
              <a:t>文件中自动添加了样式规则代码。</a:t>
            </a:r>
            <a:endParaRPr lang="zh-CN" alt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1466850" lvl="2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819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75688" y="6308725"/>
            <a:ext cx="287337" cy="288925"/>
          </a:xfrm>
          <a:prstGeom prst="actionButtonEnd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765175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7.2.3  CSS</a:t>
            </a:r>
            <a:r>
              <a:rPr lang="zh-CN" altLang="en-US" sz="3600" smtClean="0"/>
              <a:t>基础：样式规则及常用属性</a:t>
            </a:r>
            <a:endParaRPr lang="zh-CN" altLang="en-US" sz="3600" smtClean="0"/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81200"/>
            <a:ext cx="8540750" cy="4040188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buFont typeface="Wingdings" panose="05000000000000000000" pitchFamily="2" charset="2"/>
              <a:buAutoNum type="ea1ChsPeriod"/>
            </a:pPr>
            <a:r>
              <a:rPr lang="en-US" sz="2800" smtClean="0"/>
              <a:t>CSS</a:t>
            </a:r>
            <a:r>
              <a:rPr lang="zh-CN" altLang="en-US" sz="2800" smtClean="0"/>
              <a:t>样式规则 </a:t>
            </a:r>
            <a:endParaRPr lang="zh-CN" altLang="zh-CN" sz="2800" smtClean="0"/>
          </a:p>
          <a:p>
            <a:pPr marL="1009650" lvl="1" indent="-609600" eaLnBrk="1" hangingPunct="1">
              <a:lnSpc>
                <a:spcPct val="120000"/>
              </a:lnSpc>
            </a:pPr>
            <a:r>
              <a:rPr lang="zh-CN" altLang="en-US" smtClean="0"/>
              <a:t>无论是定义内嵌式样式还是链接式样式，每个样式的定义格式相同：</a:t>
            </a:r>
            <a:endParaRPr lang="zh-CN" altLang="en-US" smtClean="0"/>
          </a:p>
          <a:p>
            <a:pPr marL="1009650" lvl="1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	</a:t>
            </a:r>
            <a:r>
              <a:rPr lang="zh-CN" altLang="en-US" smtClean="0">
                <a:solidFill>
                  <a:srgbClr val="000000"/>
                </a:solidFill>
              </a:rPr>
              <a:t>选择符 </a:t>
            </a:r>
            <a:r>
              <a:rPr lang="en-US" altLang="zh-CN" smtClean="0">
                <a:solidFill>
                  <a:srgbClr val="000000"/>
                </a:solidFill>
              </a:rPr>
              <a:t>{</a:t>
            </a:r>
            <a:r>
              <a:rPr lang="zh-CN" altLang="en-US" smtClean="0">
                <a:solidFill>
                  <a:srgbClr val="000000"/>
                </a:solidFill>
              </a:rPr>
              <a:t>属性名</a:t>
            </a:r>
            <a:r>
              <a:rPr lang="en-US" altLang="zh-CN" smtClean="0">
                <a:solidFill>
                  <a:srgbClr val="000000"/>
                </a:solidFill>
              </a:rPr>
              <a:t>1: </a:t>
            </a:r>
            <a:r>
              <a:rPr lang="zh-CN" altLang="en-US" smtClean="0">
                <a:solidFill>
                  <a:srgbClr val="000000"/>
                </a:solidFill>
              </a:rPr>
              <a:t>值</a:t>
            </a:r>
            <a:r>
              <a:rPr lang="en-US" altLang="zh-CN" smtClean="0">
                <a:solidFill>
                  <a:srgbClr val="000000"/>
                </a:solidFill>
              </a:rPr>
              <a:t>1; </a:t>
            </a:r>
            <a:r>
              <a:rPr lang="zh-CN" altLang="en-US" smtClean="0">
                <a:solidFill>
                  <a:srgbClr val="000000"/>
                </a:solidFill>
              </a:rPr>
              <a:t>属性名</a:t>
            </a:r>
            <a:r>
              <a:rPr lang="en-US" altLang="zh-CN" smtClean="0">
                <a:solidFill>
                  <a:srgbClr val="000000"/>
                </a:solidFill>
              </a:rPr>
              <a:t>2: </a:t>
            </a:r>
            <a:r>
              <a:rPr lang="zh-CN" altLang="en-US" smtClean="0">
                <a:solidFill>
                  <a:srgbClr val="000000"/>
                </a:solidFill>
              </a:rPr>
              <a:t>值</a:t>
            </a:r>
            <a:r>
              <a:rPr lang="en-US" altLang="zh-CN" smtClean="0">
                <a:solidFill>
                  <a:srgbClr val="000000"/>
                </a:solidFill>
              </a:rPr>
              <a:t>2; ……}</a:t>
            </a:r>
            <a:endParaRPr lang="en-US" altLang="zh-CN" smtClean="0">
              <a:solidFill>
                <a:srgbClr val="000000"/>
              </a:solidFill>
            </a:endParaRPr>
          </a:p>
          <a:p>
            <a:pPr marL="1009650" lvl="1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其中，选择符（亦称“选择器”）是指样式定义的对象，可以是</a:t>
            </a:r>
            <a:r>
              <a:rPr lang="en-US" altLang="zh-CN" smtClean="0"/>
              <a:t>HTML</a:t>
            </a:r>
            <a:r>
              <a:rPr lang="zh-CN" altLang="en-US" smtClean="0"/>
              <a:t>标记元素、用户自定义的类、用户自定义的</a:t>
            </a:r>
            <a:r>
              <a:rPr lang="en-US" altLang="zh-CN" smtClean="0"/>
              <a:t>id</a:t>
            </a:r>
            <a:r>
              <a:rPr lang="zh-CN" altLang="en-US" smtClean="0"/>
              <a:t>、伪类、具有层次关系的样式规则及并列的样式选择符等。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184775"/>
          </a:xfrm>
        </p:spPr>
        <p:txBody>
          <a:bodyPr/>
          <a:lstStyle/>
          <a:p>
            <a:pPr marL="1066800" lvl="1" indent="-609600" eaLnBrk="1" hangingPunct="1">
              <a:lnSpc>
                <a:spcPct val="110000"/>
              </a:lnSpc>
              <a:buFont typeface="Arial" panose="020B0604020202020204" pitchFamily="34" charset="0"/>
              <a:buAutoNum type="arabicPeriod"/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元素选择符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任何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元素都可以是一个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的元素选择符；</a:t>
            </a:r>
            <a:endParaRPr lang="zh-CN" altLang="en-US" dirty="0" smtClean="0"/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div{color : red}</a:t>
            </a:r>
            <a:endParaRPr lang="en-US" altLang="zh-CN" dirty="0" smtClean="0"/>
          </a:p>
          <a:p>
            <a:pPr marL="1828800" lvl="3" indent="-457200" eaLnBrk="1" hangingPunct="1">
              <a:lnSpc>
                <a:spcPct val="110000"/>
              </a:lnSpc>
              <a:defRPr/>
            </a:pPr>
            <a:r>
              <a:rPr lang="zh-CN" altLang="en-US" b="1" dirty="0" smtClean="0"/>
              <a:t>该样式规则中的元素选择符是</a:t>
            </a:r>
            <a:r>
              <a:rPr lang="en-US" altLang="zh-CN" b="1" dirty="0" smtClean="0"/>
              <a:t>div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marL="1828800" lvl="3" indent="-457200" eaLnBrk="1" hangingPunct="1">
              <a:lnSpc>
                <a:spcPct val="110000"/>
              </a:lnSpc>
              <a:defRPr/>
            </a:pPr>
            <a:r>
              <a:rPr lang="en-US" altLang="zh-CN" b="1" dirty="0" smtClean="0"/>
              <a:t>div</a:t>
            </a:r>
            <a:r>
              <a:rPr lang="zh-CN" altLang="en-US" b="1" dirty="0" smtClean="0"/>
              <a:t>块内的所有文字颜色为红色。</a:t>
            </a:r>
            <a:endParaRPr lang="en-US" altLang="zh-CN" b="1" dirty="0" smtClean="0"/>
          </a:p>
          <a:p>
            <a:pPr marL="1371600" lvl="2" indent="-457200" eaLnBrk="1" hangingPunct="1">
              <a:lnSpc>
                <a:spcPct val="110000"/>
              </a:lnSpc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00675"/>
          </a:xfrm>
        </p:spPr>
        <p:txBody>
          <a:bodyPr/>
          <a:lstStyle/>
          <a:p>
            <a:pPr marL="1066800" lvl="1" indent="-609600" eaLnBrk="1" hangingPunct="1">
              <a:lnSpc>
                <a:spcPct val="110000"/>
              </a:lnSpc>
              <a:buFont typeface="+mj-lt"/>
              <a:buAutoNum type="arabicPeriod" startAt="2"/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类选择符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类选择符用于定义页面上的相关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元素组，使它们具有合适的相同样式规则。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创建类时，用户需要给它命名，命名时最好使用字母和数字。</a:t>
            </a:r>
            <a:endParaRPr lang="zh-CN" altLang="en-US" dirty="0" smtClean="0"/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定义了类之后，用户可以使用它作为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的选择符。类选择符以“</a:t>
            </a:r>
            <a:r>
              <a:rPr lang="en-US" altLang="zh-CN" dirty="0" smtClean="0"/>
              <a:t>.”</a:t>
            </a:r>
            <a:r>
              <a:rPr lang="zh-CN" altLang="en-US" dirty="0" smtClean="0"/>
              <a:t>为起始标记，一般格式为：</a:t>
            </a:r>
            <a:endParaRPr lang="zh-CN" altLang="en-US" dirty="0" smtClean="0"/>
          </a:p>
          <a:p>
            <a:pPr marL="1371600" lvl="2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</a:rPr>
              <a:t>类选择符 </a:t>
            </a:r>
            <a:r>
              <a:rPr lang="en-US" altLang="zh-CN" dirty="0" smtClean="0">
                <a:solidFill>
                  <a:srgbClr val="000000"/>
                </a:solidFill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</a:rPr>
              <a:t>属性名</a:t>
            </a:r>
            <a:r>
              <a:rPr lang="en-US" altLang="zh-CN" dirty="0" smtClean="0">
                <a:solidFill>
                  <a:srgbClr val="000000"/>
                </a:solidFill>
              </a:rPr>
              <a:t>1: </a:t>
            </a:r>
            <a:r>
              <a:rPr lang="zh-CN" altLang="en-US" dirty="0" smtClean="0">
                <a:solidFill>
                  <a:srgbClr val="000000"/>
                </a:solidFill>
              </a:rPr>
              <a:t>值</a:t>
            </a:r>
            <a:r>
              <a:rPr lang="en-US" altLang="zh-CN" dirty="0" smtClean="0">
                <a:solidFill>
                  <a:srgbClr val="000000"/>
                </a:solidFill>
              </a:rPr>
              <a:t>1; </a:t>
            </a:r>
            <a:r>
              <a:rPr lang="zh-CN" altLang="en-US" dirty="0" smtClean="0">
                <a:solidFill>
                  <a:srgbClr val="000000"/>
                </a:solidFill>
              </a:rPr>
              <a:t>属性名</a:t>
            </a:r>
            <a:r>
              <a:rPr lang="en-US" altLang="zh-CN" dirty="0" smtClean="0">
                <a:solidFill>
                  <a:srgbClr val="000000"/>
                </a:solidFill>
              </a:rPr>
              <a:t>2: </a:t>
            </a:r>
            <a:r>
              <a:rPr lang="zh-CN" altLang="en-US" dirty="0" smtClean="0">
                <a:solidFill>
                  <a:srgbClr val="000000"/>
                </a:solidFill>
              </a:rPr>
              <a:t>值</a:t>
            </a:r>
            <a:r>
              <a:rPr lang="en-US" altLang="zh-CN" dirty="0" smtClean="0">
                <a:solidFill>
                  <a:srgbClr val="000000"/>
                </a:solidFill>
              </a:rPr>
              <a:t>2; ……}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例如：</a:t>
            </a:r>
            <a:endParaRPr lang="zh-CN" altLang="en-US" dirty="0" smtClean="0"/>
          </a:p>
          <a:p>
            <a:pPr marL="1371600" lvl="2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0" dirty="0" smtClean="0"/>
              <a:t>			</a:t>
            </a:r>
            <a:r>
              <a:rPr lang="en-US" altLang="zh-CN" b="0" dirty="0" smtClean="0">
                <a:solidFill>
                  <a:srgbClr val="000000"/>
                </a:solidFill>
              </a:rPr>
              <a:t>.c1 { color : Red; }</a:t>
            </a:r>
            <a:endParaRPr lang="en-US" altLang="zh-CN" b="0" dirty="0" smtClean="0">
              <a:solidFill>
                <a:srgbClr val="000000"/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0" dirty="0" smtClean="0">
                <a:solidFill>
                  <a:srgbClr val="000000"/>
                </a:solidFill>
              </a:rPr>
              <a:t>			.c2 { font-size : large; }</a:t>
            </a:r>
            <a:endParaRPr lang="en-US" altLang="zh-CN" b="0" dirty="0" smtClean="0">
              <a:solidFill>
                <a:srgbClr val="000000"/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0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文档中可以按下列方式引用：</a:t>
            </a:r>
            <a:endParaRPr lang="zh-CN" altLang="pt-BR" dirty="0" smtClean="0"/>
          </a:p>
          <a:p>
            <a:pPr marL="1828800" lvl="3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pt-BR" altLang="zh-CN" dirty="0" smtClean="0">
                <a:solidFill>
                  <a:srgbClr val="000000"/>
                </a:solidFill>
              </a:rPr>
              <a:t>&lt;div&gt;</a:t>
            </a:r>
            <a:endParaRPr lang="pt-BR" altLang="zh-CN" dirty="0" smtClean="0">
              <a:solidFill>
                <a:srgbClr val="000000"/>
              </a:solidFill>
            </a:endParaRPr>
          </a:p>
          <a:p>
            <a:pPr marL="1828800" lvl="3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pt-BR" altLang="zh-CN" dirty="0" smtClean="0">
                <a:solidFill>
                  <a:srgbClr val="000000"/>
                </a:solidFill>
              </a:rPr>
              <a:t>	&lt;h1 class="c1"&gt;</a:t>
            </a:r>
            <a:r>
              <a:rPr lang="zh-CN" altLang="pt-BR" dirty="0" smtClean="0">
                <a:solidFill>
                  <a:srgbClr val="000000"/>
                </a:solidFill>
              </a:rPr>
              <a:t>通知</a:t>
            </a:r>
            <a:r>
              <a:rPr lang="pt-BR" altLang="zh-CN" dirty="0" smtClean="0">
                <a:solidFill>
                  <a:srgbClr val="000000"/>
                </a:solidFill>
              </a:rPr>
              <a:t>&lt;/h1&gt;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828800" lvl="3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	&lt;p class="c2"&gt;</a:t>
            </a:r>
            <a:r>
              <a:rPr lang="zh-CN" altLang="en-US" dirty="0" smtClean="0">
                <a:solidFill>
                  <a:srgbClr val="000000"/>
                </a:solidFill>
              </a:rPr>
              <a:t>将与今天下午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点召开各部门会议。</a:t>
            </a:r>
            <a:r>
              <a:rPr lang="en-US" altLang="zh-CN" dirty="0" smtClean="0">
                <a:solidFill>
                  <a:srgbClr val="000000"/>
                </a:solidFill>
              </a:rPr>
              <a:t>&lt;/p&gt;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828800" lvl="3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&lt;/div&gt;</a:t>
            </a:r>
            <a:endParaRPr lang="zh-CN" altLang="en-US" dirty="0" smtClean="0"/>
          </a:p>
        </p:txBody>
      </p:sp>
      <p:sp>
        <p:nvSpPr>
          <p:cNvPr id="3" name="线形标注 1 2"/>
          <p:cNvSpPr/>
          <p:nvPr/>
        </p:nvSpPr>
        <p:spPr>
          <a:xfrm>
            <a:off x="6516688" y="3500438"/>
            <a:ext cx="1439862" cy="792162"/>
          </a:xfrm>
          <a:prstGeom prst="borderCallout1">
            <a:avLst>
              <a:gd name="adj1" fmla="val 18750"/>
              <a:gd name="adj2" fmla="val -8333"/>
              <a:gd name="adj3" fmla="val 56589"/>
              <a:gd name="adj4" fmla="val -71927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类</a:t>
            </a:r>
            <a:r>
              <a:rPr lang="en-US" altLang="zh-CN" sz="1600" dirty="0"/>
              <a:t>C1</a:t>
            </a:r>
            <a:r>
              <a:rPr lang="zh-CN" altLang="en-US" sz="1600" dirty="0"/>
              <a:t>定义了颜色属性</a:t>
            </a:r>
            <a:endParaRPr lang="en-US" sz="1600" dirty="0"/>
          </a:p>
        </p:txBody>
      </p:sp>
      <p:sp>
        <p:nvSpPr>
          <p:cNvPr id="4" name="线形标注 1 3"/>
          <p:cNvSpPr/>
          <p:nvPr/>
        </p:nvSpPr>
        <p:spPr>
          <a:xfrm>
            <a:off x="6372225" y="4581525"/>
            <a:ext cx="1584325" cy="792163"/>
          </a:xfrm>
          <a:prstGeom prst="borderCallout1">
            <a:avLst>
              <a:gd name="adj1" fmla="val 18750"/>
              <a:gd name="adj2" fmla="val -8333"/>
              <a:gd name="adj3" fmla="val -32436"/>
              <a:gd name="adj4" fmla="val -47739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类</a:t>
            </a:r>
            <a:r>
              <a:rPr lang="en-US" altLang="zh-CN" sz="1600" dirty="0"/>
              <a:t>C2</a:t>
            </a:r>
            <a:r>
              <a:rPr lang="zh-CN" altLang="en-US" sz="1600" dirty="0"/>
              <a:t>定义了字体大小属性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90805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sym typeface="+mn-ea"/>
              </a:rPr>
              <a:t>主要内容</a:t>
            </a:r>
            <a:endParaRPr lang="zh-CN" altLang="en-US" smtClean="0"/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604645" y="1981200"/>
            <a:ext cx="6058535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smtClean="0">
                <a:sym typeface="+mn-ea"/>
              </a:rPr>
              <a:t>CSS</a:t>
            </a:r>
            <a:r>
              <a:rPr lang="zh-CN" altLang="en-US" sz="2800" smtClean="0">
                <a:sym typeface="+mn-ea"/>
              </a:rPr>
              <a:t>样式控制</a:t>
            </a:r>
            <a:r>
              <a:rPr lang="en-US" altLang="zh-CN" sz="2800" b="0" smtClean="0"/>
              <a:t> </a:t>
            </a:r>
            <a:endParaRPr lang="en-US" altLang="zh-CN" sz="2800" b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hlinkClick r:id="rId1" action="ppaction://hlinksldjump"/>
              </a:rPr>
              <a:t>CSS</a:t>
            </a:r>
            <a:r>
              <a:rPr lang="zh-CN" altLang="en-US" smtClean="0">
                <a:hlinkClick r:id="rId1" action="ppaction://hlinksldjump"/>
              </a:rPr>
              <a:t>简介 </a:t>
            </a:r>
            <a:endParaRPr lang="zh-CN" altLang="en-US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hlinkClick r:id="rId2" action="ppaction://hlinksldjump"/>
              </a:rPr>
              <a:t>网页中使用</a:t>
            </a:r>
            <a:r>
              <a:rPr lang="en-US" altLang="zh-CN" smtClean="0">
                <a:hlinkClick r:id="rId2" action="ppaction://hlinksldjump"/>
              </a:rPr>
              <a:t>CSS</a:t>
            </a:r>
            <a:r>
              <a:rPr lang="zh-CN" altLang="en-US" smtClean="0">
                <a:hlinkClick r:id="rId2" action="ppaction://hlinksldjump"/>
              </a:rPr>
              <a:t>的三种方法</a:t>
            </a:r>
            <a:endParaRPr lang="zh-CN" altLang="en-US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hlinkClick r:id="rId3" action="ppaction://hlinksldjump"/>
              </a:rPr>
              <a:t>CSS</a:t>
            </a:r>
            <a:r>
              <a:rPr lang="zh-CN" altLang="en-US" smtClean="0">
                <a:hlinkClick r:id="rId3" action="ppaction://hlinksldjump"/>
              </a:rPr>
              <a:t>基础：样式规则及常用属性</a:t>
            </a:r>
            <a:endParaRPr lang="zh-CN" altLang="en-US" smtClean="0"/>
          </a:p>
        </p:txBody>
      </p:sp>
      <p:sp>
        <p:nvSpPr>
          <p:cNvPr id="20484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8350" y="6092825"/>
            <a:ext cx="287338" cy="288925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052513"/>
            <a:ext cx="8540750" cy="5113337"/>
          </a:xfrm>
        </p:spPr>
        <p:txBody>
          <a:bodyPr/>
          <a:lstStyle/>
          <a:p>
            <a:pPr marL="1371600" lvl="2" indent="-457200" eaLnBrk="1" hangingPunct="1">
              <a:lnSpc>
                <a:spcPct val="110000"/>
              </a:lnSpc>
            </a:pPr>
            <a:r>
              <a:rPr lang="zh-CN" altLang="en-US" smtClean="0"/>
              <a:t>在</a:t>
            </a:r>
            <a:r>
              <a:rPr lang="en-US" altLang="zh-CN" smtClean="0"/>
              <a:t>Visual  Studio 2008</a:t>
            </a:r>
            <a:r>
              <a:rPr lang="zh-CN" altLang="en-US" smtClean="0"/>
              <a:t>中，使用类选择符定义的样式，不仅可供</a:t>
            </a:r>
            <a:r>
              <a:rPr lang="en-US" altLang="zh-CN" smtClean="0"/>
              <a:t>HTML</a:t>
            </a:r>
            <a:r>
              <a:rPr lang="zh-CN" altLang="en-US" smtClean="0"/>
              <a:t>引用，也可供</a:t>
            </a:r>
            <a:r>
              <a:rPr lang="en-US" altLang="zh-CN" smtClean="0"/>
              <a:t>Web</a:t>
            </a:r>
            <a:r>
              <a:rPr lang="zh-CN" altLang="en-US" smtClean="0"/>
              <a:t>服务器控件引用。（</a:t>
            </a:r>
            <a:r>
              <a:rPr lang="en-US" altLang="zh-CN" smtClean="0">
                <a:solidFill>
                  <a:srgbClr val="990000"/>
                </a:solidFill>
              </a:rPr>
              <a:t>CssClass=“</a:t>
            </a:r>
            <a:r>
              <a:rPr lang="zh-CN" altLang="en-US" smtClean="0">
                <a:solidFill>
                  <a:srgbClr val="990000"/>
                </a:solidFill>
              </a:rPr>
              <a:t>类名</a:t>
            </a:r>
            <a:r>
              <a:rPr lang="en-US" altLang="zh-CN" smtClean="0">
                <a:solidFill>
                  <a:srgbClr val="990000"/>
                </a:solidFill>
              </a:rPr>
              <a:t>”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1371600" lvl="2" indent="-457200" eaLnBrk="1" hangingPunct="1">
              <a:lnSpc>
                <a:spcPct val="110000"/>
              </a:lnSpc>
            </a:pPr>
            <a:r>
              <a:rPr lang="zh-CN" altLang="en-US" smtClean="0"/>
              <a:t>示例</a:t>
            </a:r>
            <a:r>
              <a:rPr lang="en-US" altLang="zh-CN" smtClean="0"/>
              <a:t>1</a:t>
            </a:r>
            <a:r>
              <a:rPr lang="zh-CN" altLang="en-US" smtClean="0"/>
              <a:t>：使用类选择符</a:t>
            </a:r>
            <a:endParaRPr lang="en-US" altLang="zh-CN" smtClean="0"/>
          </a:p>
          <a:p>
            <a:pPr marL="1828800" lvl="3" indent="-457200" eaLnBrk="1" hangingPunct="1">
              <a:lnSpc>
                <a:spcPct val="110000"/>
              </a:lnSpc>
            </a:pPr>
            <a:r>
              <a:rPr lang="zh-CN" altLang="en-US" smtClean="0"/>
              <a:t>  </a:t>
            </a:r>
            <a:r>
              <a:rPr lang="en-US" altLang="zh-CN" smtClean="0"/>
              <a:t>C:\......\Web</a:t>
            </a:r>
            <a:r>
              <a:rPr lang="zh-CN" altLang="en-US" smtClean="0"/>
              <a:t>编程技术</a:t>
            </a:r>
            <a:r>
              <a:rPr lang="en-US" altLang="zh-CN" smtClean="0"/>
              <a:t>\ch7-2 \ClassSelectorDemo.aspx</a:t>
            </a:r>
            <a:endParaRPr lang="en-US" altLang="zh-CN" smtClean="0"/>
          </a:p>
          <a:p>
            <a:pPr marL="1828800" lvl="3" indent="-457200" eaLnBrk="1" hangingPunct="1">
              <a:lnSpc>
                <a:spcPct val="90000"/>
              </a:lnSpc>
            </a:pPr>
            <a:endParaRPr lang="en-US" altLang="zh-CN" smtClean="0"/>
          </a:p>
          <a:p>
            <a:pPr marL="1371600" lvl="2" indent="-457200" eaLnBrk="1" hangingPunct="1">
              <a:lnSpc>
                <a:spcPct val="90000"/>
              </a:lnSpc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472112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id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选择符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只有在页面上的标记才能具有给定的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，它必须是唯一的，并只用于指示该元素。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每个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zh-CN" altLang="en-US" dirty="0" smtClean="0">
                <a:solidFill>
                  <a:schemeClr val="accent4">
                    <a:lumMod val="75000"/>
                  </a:schemeClr>
                </a:solidFill>
              </a:rPr>
              <a:t>在页面上只能使用一次，作为某个元素的唯一标识符。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选择符由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值前面的“</a:t>
            </a:r>
            <a:r>
              <a:rPr lang="en-US" altLang="zh-CN" dirty="0" smtClean="0"/>
              <a:t>#”</a:t>
            </a:r>
            <a:r>
              <a:rPr lang="zh-CN" altLang="en-US" dirty="0" smtClean="0"/>
              <a:t>（井号）符号指示。</a:t>
            </a:r>
            <a:endParaRPr lang="en-US" altLang="zh-CN" dirty="0" smtClean="0"/>
          </a:p>
          <a:p>
            <a:pPr marL="1828800" lvl="3" indent="-457200" eaLnBrk="1" hangingPunct="1">
              <a:lnSpc>
                <a:spcPct val="120000"/>
              </a:lnSpc>
              <a:defRPr/>
            </a:pPr>
            <a:r>
              <a:rPr lang="zh-CN" altLang="en-US" b="1" dirty="0" smtClean="0"/>
              <a:t>例如：</a:t>
            </a:r>
            <a:endParaRPr lang="zh-CN" altLang="en-US" b="1" dirty="0" smtClean="0"/>
          </a:p>
          <a:p>
            <a:pPr marL="1371600" lvl="2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dirty="0" smtClean="0">
                <a:solidFill>
                  <a:srgbClr val="000000"/>
                </a:solidFill>
              </a:rPr>
              <a:t>#next { font-size : large; }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828800" lvl="3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则可在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页面引用它：</a:t>
            </a:r>
            <a:endParaRPr lang="zh-CN" altLang="en-US" b="1" dirty="0" smtClean="0"/>
          </a:p>
          <a:p>
            <a:pPr marL="1828800" lvl="3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b="1" dirty="0" smtClean="0">
                <a:solidFill>
                  <a:srgbClr val="000000"/>
                </a:solidFill>
              </a:rPr>
              <a:t>&lt;a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href</a:t>
            </a:r>
            <a:r>
              <a:rPr lang="en-US" altLang="zh-CN" b="1" dirty="0" smtClean="0">
                <a:solidFill>
                  <a:srgbClr val="000000"/>
                </a:solidFill>
              </a:rPr>
              <a:t>=“next.htm” id=“next”&gt;</a:t>
            </a:r>
            <a:r>
              <a:rPr lang="zh-CN" altLang="en-US" b="1" dirty="0" smtClean="0">
                <a:solidFill>
                  <a:srgbClr val="000000"/>
                </a:solidFill>
              </a:rPr>
              <a:t>下一步</a:t>
            </a:r>
            <a:r>
              <a:rPr lang="en-US" altLang="zh-CN" b="1" dirty="0" smtClean="0">
                <a:solidFill>
                  <a:srgbClr val="000000"/>
                </a:solidFill>
              </a:rPr>
              <a:t>&lt;/a&gt;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1828800" lvl="3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 smtClean="0"/>
              <a:t>标签</a:t>
            </a:r>
            <a:r>
              <a:rPr lang="en-US" altLang="zh-CN" b="1" dirty="0" smtClean="0"/>
              <a:t>&lt;a&gt;</a:t>
            </a:r>
            <a:r>
              <a:rPr lang="zh-CN" altLang="en-US" b="1" dirty="0" smtClean="0"/>
              <a:t>定义了一个</a:t>
            </a:r>
            <a:r>
              <a:rPr lang="en-US" altLang="zh-CN" b="1" dirty="0" smtClean="0"/>
              <a:t>id</a:t>
            </a:r>
            <a:r>
              <a:rPr lang="zh-CN" altLang="en-US" b="1" dirty="0" smtClean="0"/>
              <a:t>属性，值是“</a:t>
            </a:r>
            <a:r>
              <a:rPr lang="en-US" altLang="zh-CN" b="1" dirty="0" smtClean="0"/>
              <a:t>next”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1828800" lvl="3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marL="1371600" lvl="2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solidFill>
                  <a:srgbClr val="99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非常重要的用于页面布局的选择符！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81075"/>
            <a:ext cx="8540750" cy="5327650"/>
          </a:xfrm>
        </p:spPr>
        <p:txBody>
          <a:bodyPr/>
          <a:lstStyle/>
          <a:p>
            <a:pPr marL="1466850" lvl="2" indent="-6096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类选择和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选择符的比较与使用：</a:t>
            </a:r>
            <a:endParaRPr lang="zh-CN" altLang="en-US" dirty="0" smtClean="0"/>
          </a:p>
          <a:p>
            <a:pPr marL="1828800" lvl="3" indent="-457200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</a:rPr>
              <a:t>类选择符：相对灵活，</a:t>
            </a:r>
            <a:r>
              <a:rPr lang="en-US" altLang="zh-CN" b="1" dirty="0" smtClean="0">
                <a:solidFill>
                  <a:schemeClr val="accent1">
                    <a:lumMod val="10000"/>
                  </a:schemeClr>
                </a:solidFill>
              </a:rPr>
              <a:t>id</a:t>
            </a: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</a:rPr>
              <a:t>选择符的功能其均能实现，甚至比</a:t>
            </a:r>
            <a:r>
              <a:rPr lang="en-US" altLang="zh-CN" b="1" dirty="0" smtClean="0">
                <a:solidFill>
                  <a:schemeClr val="accent1">
                    <a:lumMod val="10000"/>
                  </a:schemeClr>
                </a:solidFill>
              </a:rPr>
              <a:t>id</a:t>
            </a: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</a:rPr>
              <a:t>选择符的功能能还要多。</a:t>
            </a:r>
            <a:r>
              <a:rPr lang="zh-CN" altLang="en-US" b="1" dirty="0" smtClean="0">
                <a:solidFill>
                  <a:srgbClr val="0070C0"/>
                </a:solidFill>
              </a:rPr>
              <a:t>如果想重用样式，可以使用类选择符</a:t>
            </a: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</a:rPr>
              <a:t>。</a:t>
            </a:r>
            <a:endParaRPr lang="en-US" altLang="zh-CN" b="1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1828800" lvl="3" indent="-457200" eaLnBrk="1" hangingPunct="1"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chemeClr val="accent1">
                    <a:lumMod val="10000"/>
                  </a:schemeClr>
                </a:solidFill>
              </a:rPr>
              <a:t>id</a:t>
            </a: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</a:rPr>
              <a:t>选择符：无法重用样式，因为</a:t>
            </a:r>
            <a:r>
              <a:rPr lang="en-US" altLang="zh-CN" b="1" dirty="0" smtClean="0">
                <a:solidFill>
                  <a:schemeClr val="accent1">
                    <a:lumMod val="10000"/>
                  </a:schemeClr>
                </a:solidFill>
              </a:rPr>
              <a:t>id</a:t>
            </a: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</a:rPr>
              <a:t>值在页面文档中必须是唯一的，即只有一个元素具有该值。</a:t>
            </a:r>
            <a:r>
              <a:rPr lang="zh-CN" altLang="en-US" b="1" dirty="0" smtClean="0">
                <a:solidFill>
                  <a:srgbClr val="0070C0"/>
                </a:solidFill>
              </a:rPr>
              <a:t>在可与</a:t>
            </a:r>
            <a:r>
              <a:rPr lang="en-US" altLang="zh-CN" b="1" dirty="0" smtClean="0">
                <a:solidFill>
                  <a:srgbClr val="0070C0"/>
                </a:solidFill>
              </a:rPr>
              <a:t>&lt;div&gt;</a:t>
            </a:r>
            <a:r>
              <a:rPr lang="zh-CN" altLang="en-US" b="1" dirty="0" smtClean="0">
                <a:solidFill>
                  <a:srgbClr val="0070C0"/>
                </a:solidFill>
              </a:rPr>
              <a:t>配合进行页面布局</a:t>
            </a: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</a:rPr>
              <a:t>。</a:t>
            </a:r>
            <a:endParaRPr lang="zh-CN" altLang="en-US" b="1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1828800" lvl="3" indent="-457200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</a:rPr>
              <a:t>然而，如果在一个元素的样式定义中，既引用了元素选择符，又引用了类选择符和</a:t>
            </a:r>
            <a:r>
              <a:rPr lang="en-US" altLang="zh-CN" b="1" dirty="0" smtClean="0">
                <a:solidFill>
                  <a:schemeClr val="accent1">
                    <a:lumMod val="10000"/>
                  </a:schemeClr>
                </a:solidFill>
              </a:rPr>
              <a:t>id</a:t>
            </a: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</a:rPr>
              <a:t>选择符，则</a:t>
            </a:r>
            <a:r>
              <a:rPr lang="en-US" altLang="zh-CN" b="1" dirty="0" smtClean="0">
                <a:solidFill>
                  <a:srgbClr val="0070C0"/>
                </a:solidFill>
              </a:rPr>
              <a:t>id</a:t>
            </a:r>
            <a:r>
              <a:rPr lang="zh-CN" altLang="en-US" b="1" dirty="0" smtClean="0">
                <a:solidFill>
                  <a:srgbClr val="0070C0"/>
                </a:solidFill>
              </a:rPr>
              <a:t>选择符的优先级最高，其次是类选择符，元素选择符的优先级最低</a:t>
            </a:r>
            <a:r>
              <a:rPr lang="zh-CN" altLang="en-US" b="1" dirty="0" smtClean="0">
                <a:solidFill>
                  <a:schemeClr val="accent1">
                    <a:lumMod val="10000"/>
                  </a:schemeClr>
                </a:solidFill>
              </a:rPr>
              <a:t>。</a:t>
            </a:r>
            <a:endParaRPr lang="en-US" altLang="zh-CN" b="1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1828800" lvl="3" indent="-457200" eaLnBrk="1" hangingPunct="1">
              <a:lnSpc>
                <a:spcPct val="120000"/>
              </a:lnSpc>
              <a:defRPr/>
            </a:pPr>
            <a:endParaRPr lang="en-US" altLang="zh-CN" b="1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1371600" lvl="2" indent="-457200" eaLnBrk="1" hangingPunct="1">
              <a:lnSpc>
                <a:spcPct val="120000"/>
              </a:lnSpc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81075"/>
            <a:ext cx="8540750" cy="5327650"/>
          </a:xfrm>
        </p:spPr>
        <p:txBody>
          <a:bodyPr/>
          <a:lstStyle/>
          <a:p>
            <a:pPr marL="971550" lvl="1" indent="-457200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示例：布局及样式设计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C:\......\Web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\ch7-2\ float-html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endParaRPr lang="zh-CN" altLang="en-US" sz="2400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endParaRPr lang="en-US" altLang="zh-CN" dirty="0" smtClean="0"/>
          </a:p>
          <a:p>
            <a:pPr marL="1066800" lvl="1" indent="-609600" eaLnBrk="1" hangingPunct="1">
              <a:lnSpc>
                <a:spcPct val="110000"/>
              </a:lnSpc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1066800" lvl="1" indent="-609600" eaLnBrk="1" hangingPunct="1">
              <a:lnSpc>
                <a:spcPct val="110000"/>
              </a:lnSpc>
              <a:spcBef>
                <a:spcPct val="10000"/>
              </a:spcBef>
              <a:buFont typeface="Arial" panose="020B0604020202020204" pitchFamily="34" charset="0"/>
              <a:buAutoNum type="arabicPeriod" startAt="4"/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伪类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dirty="0" smtClean="0"/>
              <a:t>伪类可以看做是一种特殊的类选择符，是能被支持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的浏览器自动所识别的特殊选择符。它的最大的用处就是可以对不同状态下的链接定义不同的样式效果。</a:t>
            </a:r>
            <a:endParaRPr lang="zh-CN" altLang="en-US" dirty="0" smtClean="0"/>
          </a:p>
          <a:p>
            <a:pPr marL="1371600" lvl="2" indent="-457200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个伪类来定义链接样式，分别是</a:t>
            </a:r>
            <a:r>
              <a:rPr lang="en-US" altLang="zh-CN" dirty="0" smtClean="0"/>
              <a:t>a:link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a:visited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a:hover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a:active</a:t>
            </a:r>
            <a:r>
              <a:rPr lang="zh-CN" altLang="en-US" dirty="0" smtClean="0"/>
              <a:t>，</a:t>
            </a:r>
            <a:endParaRPr lang="zh-CN" altLang="en-US" dirty="0" smtClean="0"/>
          </a:p>
          <a:p>
            <a:pPr marL="1371600" lvl="2" indent="-457200" eaLnBrk="1" hangingPunct="1"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例如：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marL="1828800" lvl="3" indent="-457200" eaLnBrk="1" hangingPunct="1">
              <a:defRPr/>
            </a:pPr>
            <a:r>
              <a:rPr lang="en-US" altLang="zh-CN" b="1" dirty="0" smtClean="0">
                <a:solidFill>
                  <a:srgbClr val="333399"/>
                </a:solidFill>
              </a:rPr>
              <a:t>a:link {color: #FF0000}      </a:t>
            </a:r>
            <a:r>
              <a:rPr lang="en-US" altLang="zh-CN" b="1" dirty="0" smtClean="0">
                <a:solidFill>
                  <a:srgbClr val="000000"/>
                </a:solidFill>
              </a:rPr>
              <a:t> /* </a:t>
            </a:r>
            <a:r>
              <a:rPr lang="zh-CN" altLang="en-US" b="1" dirty="0" smtClean="0">
                <a:solidFill>
                  <a:srgbClr val="000000"/>
                </a:solidFill>
              </a:rPr>
              <a:t>未被访问的链接 呈红色 *</a:t>
            </a:r>
            <a:r>
              <a:rPr lang="en-US" altLang="zh-CN" b="1" dirty="0" smtClean="0">
                <a:solidFill>
                  <a:srgbClr val="000000"/>
                </a:solidFill>
              </a:rPr>
              <a:t>/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1828800" lvl="3" indent="-457200" eaLnBrk="1" hangingPunct="1">
              <a:defRPr/>
            </a:pPr>
            <a:r>
              <a:rPr lang="en-US" altLang="zh-CN" b="1" dirty="0" smtClean="0">
                <a:solidFill>
                  <a:srgbClr val="333399"/>
                </a:solidFill>
              </a:rPr>
              <a:t>a:visited {color: #00FF00}</a:t>
            </a:r>
            <a:r>
              <a:rPr lang="en-US" altLang="zh-CN" b="1" dirty="0" smtClean="0">
                <a:solidFill>
                  <a:srgbClr val="000000"/>
                </a:solidFill>
              </a:rPr>
              <a:t>      /* </a:t>
            </a:r>
            <a:r>
              <a:rPr lang="zh-CN" altLang="en-US" b="1" dirty="0" smtClean="0">
                <a:solidFill>
                  <a:srgbClr val="000000"/>
                </a:solidFill>
              </a:rPr>
              <a:t>已被访问过的链接 呈绿色 *</a:t>
            </a:r>
            <a:r>
              <a:rPr lang="en-US" altLang="zh-CN" b="1" dirty="0" smtClean="0">
                <a:solidFill>
                  <a:srgbClr val="000000"/>
                </a:solidFill>
              </a:rPr>
              <a:t>/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1828800" lvl="3" indent="-457200" eaLnBrk="1" hangingPunct="1">
              <a:defRPr/>
            </a:pPr>
            <a:r>
              <a:rPr lang="en-US" altLang="zh-CN" b="1" dirty="0" smtClean="0">
                <a:solidFill>
                  <a:srgbClr val="333399"/>
                </a:solidFill>
              </a:rPr>
              <a:t>a:hover {color: #FFCC00}     </a:t>
            </a:r>
            <a:r>
              <a:rPr lang="en-US" altLang="zh-CN" b="1" dirty="0" smtClean="0">
                <a:solidFill>
                  <a:srgbClr val="000000"/>
                </a:solidFill>
              </a:rPr>
              <a:t> /* </a:t>
            </a:r>
            <a:r>
              <a:rPr lang="zh-CN" altLang="en-US" b="1" dirty="0" smtClean="0">
                <a:solidFill>
                  <a:srgbClr val="000000"/>
                </a:solidFill>
              </a:rPr>
              <a:t>鼠标悬浮在上的链接 呈橙色 *</a:t>
            </a:r>
            <a:r>
              <a:rPr lang="en-US" altLang="zh-CN" b="1" dirty="0" smtClean="0">
                <a:solidFill>
                  <a:srgbClr val="000000"/>
                </a:solidFill>
              </a:rPr>
              <a:t>/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1828800" lvl="3" indent="-457200" eaLnBrk="1" hangingPunct="1">
              <a:defRPr/>
            </a:pPr>
            <a:r>
              <a:rPr lang="en-US" altLang="zh-CN" b="1" dirty="0" smtClean="0">
                <a:solidFill>
                  <a:srgbClr val="333399"/>
                </a:solidFill>
              </a:rPr>
              <a:t>a:active {color: #0000FF}      </a:t>
            </a:r>
            <a:r>
              <a:rPr lang="en-US" altLang="zh-CN" b="1" dirty="0" smtClean="0">
                <a:solidFill>
                  <a:srgbClr val="000000"/>
                </a:solidFill>
              </a:rPr>
              <a:t> /* </a:t>
            </a:r>
            <a:r>
              <a:rPr lang="zh-CN" altLang="en-US" b="1" dirty="0" smtClean="0">
                <a:solidFill>
                  <a:srgbClr val="000000"/>
                </a:solidFill>
              </a:rPr>
              <a:t>鼠标点中激活链接 呈蓝色 *</a:t>
            </a:r>
            <a:r>
              <a:rPr lang="en-US" altLang="zh-CN" b="1" dirty="0" smtClean="0">
                <a:solidFill>
                  <a:srgbClr val="000000"/>
                </a:solidFill>
              </a:rPr>
              <a:t>/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1828800" lvl="3" indent="-4572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注意，必须按以上顺序书写，否则不能按预期效果显示。 </a:t>
            </a:r>
            <a:endParaRPr lang="zh-CN" altLang="en-US" b="1" dirty="0" smtClean="0">
              <a:solidFill>
                <a:schemeClr val="hlink"/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spcBef>
                <a:spcPct val="10000"/>
              </a:spcBef>
              <a:defRPr/>
            </a:pPr>
            <a:endParaRPr lang="zh-CN" alt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buFont typeface="Arial" panose="020B0604020202020204" pitchFamily="34" charset="0"/>
              <a:buAutoNum type="arabicPeriod" startAt="5"/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包含选择符（上下文选择符）（后代选择符）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包含选择符用于定义具有层次关系的样式规则，它由多个样式选择符组成，选择符之间用空格隔开。一般格式为：</a:t>
            </a:r>
            <a:endParaRPr lang="zh-CN" altLang="en-US" dirty="0" smtClean="0"/>
          </a:p>
          <a:p>
            <a:pPr marL="1371600" lvl="2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选择符</a:t>
            </a:r>
            <a:r>
              <a:rPr lang="en-US" altLang="zh-CN" dirty="0" smtClean="0">
                <a:solidFill>
                  <a:srgbClr val="000000"/>
                </a:solidFill>
              </a:rPr>
              <a:t>1 </a:t>
            </a:r>
            <a:r>
              <a:rPr lang="zh-CN" altLang="en-US" dirty="0" smtClean="0">
                <a:solidFill>
                  <a:srgbClr val="000000"/>
                </a:solidFill>
              </a:rPr>
              <a:t>选择符</a:t>
            </a:r>
            <a:r>
              <a:rPr lang="en-US" altLang="zh-CN" dirty="0" smtClean="0">
                <a:solidFill>
                  <a:srgbClr val="000000"/>
                </a:solidFill>
              </a:rPr>
              <a:t>2 …… {</a:t>
            </a:r>
            <a:r>
              <a:rPr lang="zh-CN" altLang="en-US" dirty="0" smtClean="0">
                <a:solidFill>
                  <a:srgbClr val="000000"/>
                </a:solidFill>
              </a:rPr>
              <a:t>属性名</a:t>
            </a:r>
            <a:r>
              <a:rPr lang="en-US" altLang="zh-CN" dirty="0" smtClean="0">
                <a:solidFill>
                  <a:srgbClr val="000000"/>
                </a:solidFill>
              </a:rPr>
              <a:t>1: </a:t>
            </a:r>
            <a:r>
              <a:rPr lang="zh-CN" altLang="en-US" dirty="0" smtClean="0">
                <a:solidFill>
                  <a:srgbClr val="000000"/>
                </a:solidFill>
              </a:rPr>
              <a:t>值</a:t>
            </a:r>
            <a:r>
              <a:rPr lang="en-US" altLang="zh-CN" dirty="0" smtClean="0">
                <a:solidFill>
                  <a:srgbClr val="000000"/>
                </a:solidFill>
              </a:rPr>
              <a:t>1; </a:t>
            </a:r>
            <a:r>
              <a:rPr lang="zh-CN" altLang="en-US" dirty="0" smtClean="0">
                <a:solidFill>
                  <a:srgbClr val="000000"/>
                </a:solidFill>
              </a:rPr>
              <a:t>属性名</a:t>
            </a:r>
            <a:r>
              <a:rPr lang="en-US" altLang="zh-CN" dirty="0" smtClean="0">
                <a:solidFill>
                  <a:srgbClr val="000000"/>
                </a:solidFill>
              </a:rPr>
              <a:t>2: </a:t>
            </a:r>
            <a:r>
              <a:rPr lang="zh-CN" altLang="en-US" dirty="0" smtClean="0">
                <a:solidFill>
                  <a:srgbClr val="000000"/>
                </a:solidFill>
              </a:rPr>
              <a:t>值</a:t>
            </a:r>
            <a:r>
              <a:rPr lang="en-US" altLang="zh-CN" dirty="0" smtClean="0">
                <a:solidFill>
                  <a:srgbClr val="000000"/>
                </a:solidFill>
              </a:rPr>
              <a:t>2; ……}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例如，</a:t>
            </a:r>
            <a:r>
              <a:rPr lang="en-US" altLang="zh-CN" dirty="0" smtClean="0"/>
              <a:t>div h1{ color : red }</a:t>
            </a:r>
            <a:r>
              <a:rPr lang="zh-CN" altLang="en-US" dirty="0" smtClean="0"/>
              <a:t>，这种方式只对</a:t>
            </a:r>
            <a:r>
              <a:rPr lang="en-US" altLang="zh-CN" dirty="0" smtClean="0"/>
              <a:t>div</a:t>
            </a:r>
            <a:r>
              <a:rPr lang="zh-CN" altLang="en-US" dirty="0" smtClean="0"/>
              <a:t>中包含的</a:t>
            </a:r>
            <a:r>
              <a:rPr lang="en-US" altLang="zh-CN" dirty="0" smtClean="0"/>
              <a:t>h1</a:t>
            </a:r>
            <a:r>
              <a:rPr lang="zh-CN" altLang="en-US" dirty="0" smtClean="0"/>
              <a:t>起作用，对单独的</a:t>
            </a:r>
            <a:r>
              <a:rPr lang="en-US" altLang="zh-CN" dirty="0" smtClean="0"/>
              <a:t>div</a:t>
            </a:r>
            <a:r>
              <a:rPr lang="zh-CN" altLang="en-US" dirty="0" smtClean="0"/>
              <a:t>或</a:t>
            </a:r>
            <a:r>
              <a:rPr lang="en-US" altLang="zh-CN" dirty="0" smtClean="0"/>
              <a:t>h1</a:t>
            </a:r>
            <a:r>
              <a:rPr lang="zh-CN" altLang="en-US" dirty="0" smtClean="0"/>
              <a:t>均无效。</a:t>
            </a:r>
            <a:endParaRPr lang="zh-CN" altLang="en-US" dirty="0" smtClean="0"/>
          </a:p>
          <a:p>
            <a:pPr marL="1066800" lvl="1" indent="-609600" eaLnBrk="1" hangingPunct="1">
              <a:lnSpc>
                <a:spcPct val="120000"/>
              </a:lnSpc>
              <a:buFont typeface="Arial" panose="020B0604020202020204" pitchFamily="34" charset="0"/>
              <a:buAutoNum type="arabicPeriod" startAt="6"/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并列选择符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如果有多个不同的样式选择符的样式相同，则可以使用并列选择符简化定义，每个样式选择符之间用逗号隔开。一般格式为：</a:t>
            </a:r>
            <a:endParaRPr lang="zh-CN" altLang="en-US" dirty="0" smtClean="0"/>
          </a:p>
          <a:p>
            <a:pPr marL="1371600" lvl="2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选择符</a:t>
            </a:r>
            <a:r>
              <a:rPr lang="en-US" altLang="zh-CN" dirty="0" smtClean="0">
                <a:solidFill>
                  <a:srgbClr val="000000"/>
                </a:solidFill>
              </a:rPr>
              <a:t>1, </a:t>
            </a:r>
            <a:r>
              <a:rPr lang="zh-CN" altLang="en-US" dirty="0" smtClean="0">
                <a:solidFill>
                  <a:srgbClr val="000000"/>
                </a:solidFill>
              </a:rPr>
              <a:t>选择符</a:t>
            </a:r>
            <a:r>
              <a:rPr lang="en-US" altLang="zh-CN" dirty="0" smtClean="0">
                <a:solidFill>
                  <a:srgbClr val="000000"/>
                </a:solidFill>
              </a:rPr>
              <a:t>2, ……{</a:t>
            </a:r>
            <a:r>
              <a:rPr lang="zh-CN" altLang="en-US" dirty="0" smtClean="0">
                <a:solidFill>
                  <a:srgbClr val="000000"/>
                </a:solidFill>
              </a:rPr>
              <a:t>属性名</a:t>
            </a:r>
            <a:r>
              <a:rPr lang="en-US" altLang="zh-CN" dirty="0" smtClean="0">
                <a:solidFill>
                  <a:srgbClr val="000000"/>
                </a:solidFill>
              </a:rPr>
              <a:t>1: </a:t>
            </a:r>
            <a:r>
              <a:rPr lang="zh-CN" altLang="en-US" dirty="0" smtClean="0">
                <a:solidFill>
                  <a:srgbClr val="000000"/>
                </a:solidFill>
              </a:rPr>
              <a:t>值</a:t>
            </a:r>
            <a:r>
              <a:rPr lang="en-US" altLang="zh-CN" dirty="0" smtClean="0">
                <a:solidFill>
                  <a:srgbClr val="000000"/>
                </a:solidFill>
              </a:rPr>
              <a:t>1; </a:t>
            </a:r>
            <a:r>
              <a:rPr lang="zh-CN" altLang="en-US" dirty="0" smtClean="0">
                <a:solidFill>
                  <a:srgbClr val="000000"/>
                </a:solidFill>
              </a:rPr>
              <a:t>属性名</a:t>
            </a:r>
            <a:r>
              <a:rPr lang="en-US" altLang="zh-CN" dirty="0" smtClean="0">
                <a:solidFill>
                  <a:srgbClr val="000000"/>
                </a:solidFill>
              </a:rPr>
              <a:t>2: </a:t>
            </a:r>
            <a:r>
              <a:rPr lang="zh-CN" altLang="en-US" dirty="0" smtClean="0">
                <a:solidFill>
                  <a:srgbClr val="000000"/>
                </a:solidFill>
              </a:rPr>
              <a:t>值</a:t>
            </a:r>
            <a:r>
              <a:rPr lang="en-US" altLang="zh-CN" dirty="0" smtClean="0">
                <a:solidFill>
                  <a:srgbClr val="000000"/>
                </a:solidFill>
              </a:rPr>
              <a:t>2; ……}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classone</a:t>
            </a:r>
            <a:r>
              <a:rPr lang="en-US" altLang="zh-CN" dirty="0" smtClean="0"/>
              <a:t>, #lb1, h1{color : red}</a:t>
            </a:r>
            <a:endParaRPr lang="en-US" altLang="zh-CN" dirty="0" smtClean="0"/>
          </a:p>
          <a:p>
            <a:pPr marL="1828800" lvl="3" indent="-457200" eaLnBrk="1" hangingPunct="1">
              <a:defRPr/>
            </a:pPr>
            <a:endParaRPr lang="en-US" altLang="zh-CN" dirty="0" smtClean="0"/>
          </a:p>
          <a:p>
            <a:pPr marL="1066800" lvl="1" indent="-609600" eaLnBrk="1" hangingPunct="1">
              <a:lnSpc>
                <a:spcPct val="110000"/>
              </a:lnSpc>
              <a:spcBef>
                <a:spcPct val="10000"/>
              </a:spcBef>
              <a:defRPr/>
            </a:pPr>
            <a:endParaRPr lang="en-US" altLang="zh-CN" b="0" dirty="0" smtClean="0"/>
          </a:p>
        </p:txBody>
      </p:sp>
      <p:sp>
        <p:nvSpPr>
          <p:cNvPr id="44035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6092825"/>
            <a:ext cx="287337" cy="288925"/>
          </a:xfrm>
          <a:prstGeom prst="actionButtonEnd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329238"/>
          </a:xfrm>
        </p:spPr>
        <p:txBody>
          <a:bodyPr/>
          <a:lstStyle/>
          <a:p>
            <a:pPr marL="1066800" lvl="1" indent="-609600" eaLnBrk="1" hangingPunct="1">
              <a:lnSpc>
                <a:spcPct val="125000"/>
              </a:lnSpc>
              <a:buFont typeface="+mj-lt"/>
              <a:buAutoNum type="arabicPeriod" startAt="7"/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其它选择符（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IE7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及更高版本支持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）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371600" lvl="2" indent="-457200" eaLnBrk="1" hangingPunct="1">
              <a:lnSpc>
                <a:spcPct val="125000"/>
              </a:lnSpc>
              <a:defRPr/>
            </a:pPr>
            <a:r>
              <a:rPr lang="zh-CN" altLang="en-US" dirty="0" smtClean="0"/>
              <a:t>子选择符：用于选择一个元素的直接后代（子元素）。一般格式为：</a:t>
            </a:r>
            <a:endParaRPr lang="zh-CN" altLang="en-US" dirty="0" smtClean="0"/>
          </a:p>
          <a:p>
            <a:pPr marL="1371600" lvl="2" indent="-45720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           选择符</a:t>
            </a:r>
            <a:r>
              <a:rPr lang="en-US" altLang="zh-CN" dirty="0" smtClean="0">
                <a:solidFill>
                  <a:srgbClr val="000000"/>
                </a:solidFill>
              </a:rPr>
              <a:t>1 &gt;</a:t>
            </a:r>
            <a:r>
              <a:rPr lang="zh-CN" altLang="en-US" dirty="0" smtClean="0">
                <a:solidFill>
                  <a:srgbClr val="000000"/>
                </a:solidFill>
              </a:rPr>
              <a:t>选择符</a:t>
            </a:r>
            <a:r>
              <a:rPr lang="en-US" altLang="zh-CN" dirty="0" smtClean="0">
                <a:solidFill>
                  <a:srgbClr val="000000"/>
                </a:solidFill>
              </a:rPr>
              <a:t>2  {</a:t>
            </a:r>
            <a:r>
              <a:rPr lang="zh-CN" altLang="en-US" dirty="0" smtClean="0">
                <a:solidFill>
                  <a:srgbClr val="000000"/>
                </a:solidFill>
              </a:rPr>
              <a:t>属性名</a:t>
            </a:r>
            <a:r>
              <a:rPr lang="en-US" altLang="zh-CN" dirty="0" smtClean="0">
                <a:solidFill>
                  <a:srgbClr val="000000"/>
                </a:solidFill>
              </a:rPr>
              <a:t>1: </a:t>
            </a:r>
            <a:r>
              <a:rPr lang="zh-CN" altLang="en-US" dirty="0" smtClean="0">
                <a:solidFill>
                  <a:srgbClr val="000000"/>
                </a:solidFill>
              </a:rPr>
              <a:t>值</a:t>
            </a:r>
            <a:r>
              <a:rPr lang="en-US" altLang="zh-CN" dirty="0" smtClean="0">
                <a:solidFill>
                  <a:srgbClr val="000000"/>
                </a:solidFill>
              </a:rPr>
              <a:t>1; </a:t>
            </a:r>
            <a:r>
              <a:rPr lang="zh-CN" altLang="en-US" dirty="0" smtClean="0">
                <a:solidFill>
                  <a:srgbClr val="000000"/>
                </a:solidFill>
              </a:rPr>
              <a:t>属性名</a:t>
            </a:r>
            <a:r>
              <a:rPr lang="en-US" altLang="zh-CN" dirty="0" smtClean="0">
                <a:solidFill>
                  <a:srgbClr val="000000"/>
                </a:solidFill>
              </a:rPr>
              <a:t>2: </a:t>
            </a:r>
            <a:r>
              <a:rPr lang="zh-CN" altLang="en-US" dirty="0" smtClean="0">
                <a:solidFill>
                  <a:srgbClr val="000000"/>
                </a:solidFill>
              </a:rPr>
              <a:t>值</a:t>
            </a:r>
            <a:r>
              <a:rPr lang="en-US" altLang="zh-CN" dirty="0" smtClean="0">
                <a:solidFill>
                  <a:srgbClr val="000000"/>
                </a:solidFill>
              </a:rPr>
              <a:t>2; ……}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828800" lvl="3" indent="-457200" eaLnBrk="1" hangingPunct="1">
              <a:lnSpc>
                <a:spcPct val="125000"/>
              </a:lnSpc>
              <a:defRPr/>
            </a:pPr>
            <a:r>
              <a:rPr lang="zh-CN" altLang="en-US" b="1" dirty="0" smtClean="0"/>
              <a:t>例如，</a:t>
            </a:r>
            <a:r>
              <a:rPr lang="en-US" altLang="zh-CN" b="1" dirty="0" smtClean="0"/>
              <a:t>div&gt;h1{ color : red }</a:t>
            </a:r>
            <a:r>
              <a:rPr lang="zh-CN" altLang="en-US" b="1" dirty="0" smtClean="0"/>
              <a:t>，这种方式只对</a:t>
            </a:r>
            <a:r>
              <a:rPr lang="en-US" altLang="zh-CN" b="1" dirty="0" smtClean="0"/>
              <a:t>div</a:t>
            </a:r>
            <a:r>
              <a:rPr lang="zh-CN" altLang="en-US" b="1" dirty="0" smtClean="0"/>
              <a:t>中包含的</a:t>
            </a:r>
            <a:r>
              <a:rPr lang="en-US" altLang="zh-CN" b="1" dirty="0" smtClean="0"/>
              <a:t>h1</a:t>
            </a:r>
            <a:r>
              <a:rPr lang="zh-CN" altLang="en-US" b="1" dirty="0" smtClean="0"/>
              <a:t>起作用，对单独的</a:t>
            </a:r>
            <a:r>
              <a:rPr lang="en-US" altLang="zh-CN" b="1" dirty="0" smtClean="0"/>
              <a:t>div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h1</a:t>
            </a:r>
            <a:r>
              <a:rPr lang="zh-CN" altLang="en-US" b="1" dirty="0" smtClean="0"/>
              <a:t>均无效。</a:t>
            </a:r>
            <a:endParaRPr lang="en-US" altLang="zh-CN" b="1" dirty="0" smtClean="0"/>
          </a:p>
          <a:p>
            <a:pPr marL="1828800" lvl="3" indent="-457200" eaLnBrk="1" hangingPunct="1">
              <a:lnSpc>
                <a:spcPct val="125000"/>
              </a:lnSpc>
              <a:defRPr/>
            </a:pPr>
            <a:r>
              <a:rPr lang="zh-CN" altLang="en-US" b="1" dirty="0" smtClean="0"/>
              <a:t>不同于包含选择符。</a:t>
            </a:r>
            <a:endParaRPr lang="en-US" altLang="zh-CN" b="1" dirty="0" smtClean="0"/>
          </a:p>
          <a:p>
            <a:pPr marL="1371600" lvl="2" indent="-457200" eaLnBrk="1" hangingPunct="1">
              <a:lnSpc>
                <a:spcPct val="125000"/>
              </a:lnSpc>
              <a:defRPr/>
            </a:pPr>
            <a:r>
              <a:rPr lang="zh-CN" altLang="en-US" dirty="0" smtClean="0"/>
              <a:t>相邻同胞选择符：</a:t>
            </a:r>
            <a:endParaRPr lang="en-US" altLang="zh-CN" dirty="0" smtClean="0"/>
          </a:p>
          <a:p>
            <a:pPr marL="1828800" lvl="3" indent="-457200" eaLnBrk="1" hangingPunct="1">
              <a:lnSpc>
                <a:spcPct val="125000"/>
              </a:lnSpc>
              <a:defRPr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h2 + p {…..}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5000"/>
              </a:lnSpc>
              <a:defRPr/>
            </a:pPr>
            <a:r>
              <a:rPr lang="zh-CN" altLang="en-US" dirty="0" smtClean="0"/>
              <a:t>。。。。</a:t>
            </a:r>
            <a:endParaRPr lang="zh-CN" altLang="en-US" dirty="0" smtClean="0"/>
          </a:p>
          <a:p>
            <a:pPr marL="1828800" lvl="3" indent="-457200" eaLnBrk="1" hangingPunct="1">
              <a:defRPr/>
            </a:pPr>
            <a:endParaRPr lang="en-US" altLang="zh-CN" dirty="0" smtClean="0"/>
          </a:p>
          <a:p>
            <a:pPr marL="1066800" lvl="1" indent="-609600" eaLnBrk="1" hangingPunct="1">
              <a:lnSpc>
                <a:spcPct val="110000"/>
              </a:lnSpc>
              <a:spcBef>
                <a:spcPct val="10000"/>
              </a:spcBef>
              <a:defRPr/>
            </a:pPr>
            <a:endParaRPr lang="en-US" altLang="zh-CN" b="0" dirty="0" smtClean="0"/>
          </a:p>
        </p:txBody>
      </p:sp>
      <p:sp>
        <p:nvSpPr>
          <p:cNvPr id="45059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6092825"/>
            <a:ext cx="287337" cy="288925"/>
          </a:xfrm>
          <a:prstGeom prst="actionButtonEnd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00675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AutoNum type="ea1JpnChsDbPeriod" startAt="2"/>
              <a:defRPr/>
            </a:pPr>
            <a:r>
              <a:rPr lang="en-US" sz="2800" dirty="0" smtClean="0"/>
              <a:t>CSS</a:t>
            </a:r>
            <a:r>
              <a:rPr lang="zh-CN" altLang="en-US" sz="2800" dirty="0" smtClean="0"/>
              <a:t>常用属性 </a:t>
            </a:r>
            <a:endParaRPr lang="zh-CN" altLang="zh-CN" sz="2800" dirty="0" smtClean="0"/>
          </a:p>
          <a:p>
            <a:pPr marL="1066800" lvl="1" indent="-609600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dirty="0" smtClean="0"/>
              <a:t>CSS</a:t>
            </a:r>
            <a:r>
              <a:rPr lang="zh-CN" altLang="en-US" dirty="0" smtClean="0"/>
              <a:t>背景属性</a:t>
            </a:r>
            <a:endParaRPr lang="en-US" altLang="zh-CN" dirty="0" smtClean="0"/>
          </a:p>
          <a:p>
            <a:pPr lvl="2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background-color：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为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元素设定背景颜色。 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background-image：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为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元素设定背景图片。 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defRPr/>
            </a:pP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background-repeat：</a:t>
            </a:r>
            <a:r>
              <a:rPr lang="zh-CN" altLang="en-US" dirty="0" smtClean="0"/>
              <a:t>该属性和</a:t>
            </a:r>
            <a:r>
              <a:rPr lang="en-US" dirty="0" smtClean="0"/>
              <a:t>background-image</a:t>
            </a:r>
            <a:r>
              <a:rPr lang="zh-CN" altLang="en-US" dirty="0" smtClean="0"/>
              <a:t>属性连在一起使用，决定背景图片是否重复。如果只设置</a:t>
            </a:r>
            <a:r>
              <a:rPr lang="en-US" dirty="0" smtClean="0"/>
              <a:t>background-image</a:t>
            </a:r>
            <a:r>
              <a:rPr lang="zh-CN" altLang="en-US" dirty="0" smtClean="0"/>
              <a:t>属性，没设置</a:t>
            </a:r>
            <a:r>
              <a:rPr lang="en-US" altLang="zh-CN" dirty="0" smtClean="0"/>
              <a:t>b</a:t>
            </a:r>
            <a:r>
              <a:rPr lang="en-US" dirty="0" smtClean="0"/>
              <a:t>ackground-repeat</a:t>
            </a:r>
            <a:r>
              <a:rPr lang="zh-CN" altLang="en-US" dirty="0" smtClean="0"/>
              <a:t>属性，在缺省状态下，图片既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轴重复，又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轴重复。 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background-attachment：</a:t>
            </a:r>
            <a:r>
              <a:rPr lang="zh-CN" altLang="en-US" dirty="0" smtClean="0"/>
              <a:t>该属性和</a:t>
            </a:r>
            <a:r>
              <a:rPr lang="en-US" dirty="0" smtClean="0"/>
              <a:t>background-image</a:t>
            </a:r>
            <a:r>
              <a:rPr lang="zh-CN" altLang="en-US" dirty="0" smtClean="0"/>
              <a:t>属性连在一起使用，决定图片是跟随内容滚动，还是固定不动。 </a:t>
            </a:r>
            <a:endParaRPr lang="zh-CN" altLang="en-US" dirty="0" smtClean="0"/>
          </a:p>
          <a:p>
            <a:pPr lvl="2">
              <a:defRPr/>
            </a:pPr>
            <a:r>
              <a:rPr lang="en-US" dirty="0" smtClean="0"/>
              <a:t>background-position：</a:t>
            </a:r>
            <a:r>
              <a:rPr lang="zh-CN" altLang="en-US" dirty="0" smtClean="0"/>
              <a:t>该属性和</a:t>
            </a:r>
            <a:r>
              <a:rPr lang="en-US" dirty="0" smtClean="0"/>
              <a:t>background-image</a:t>
            </a:r>
            <a:r>
              <a:rPr lang="zh-CN" altLang="en-US" dirty="0" smtClean="0"/>
              <a:t>属性连在一起使用，决定了背景图片的最初位置。 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>
                <a:solidFill>
                  <a:srgbClr val="7030A0"/>
                </a:solidFill>
              </a:rPr>
              <a:t>background</a:t>
            </a:r>
            <a:r>
              <a:rPr lang="zh-CN" altLang="en-US" dirty="0" smtClean="0">
                <a:solidFill>
                  <a:srgbClr val="7030A0"/>
                </a:solidFill>
              </a:rPr>
              <a:t>：该属性是设置背景相关属性的一种快捷的综合写法。 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3">
              <a:defRPr/>
            </a:pPr>
            <a:r>
              <a:rPr lang="zh-CN" altLang="en-US" b="1" dirty="0" smtClean="0">
                <a:solidFill>
                  <a:srgbClr val="C00000"/>
                </a:solidFill>
              </a:rPr>
              <a:t>例如：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3"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7030A0"/>
                </a:solidFill>
              </a:rPr>
              <a:t>background</a:t>
            </a:r>
            <a:r>
              <a:rPr lang="en-US" b="1" dirty="0" smtClean="0">
                <a:solidFill>
                  <a:srgbClr val="7030A0"/>
                </a:solidFill>
              </a:rPr>
              <a:t>:   #</a:t>
            </a:r>
            <a:r>
              <a:rPr lang="en-US" b="1" dirty="0" err="1" smtClean="0">
                <a:solidFill>
                  <a:srgbClr val="7030A0"/>
                </a:solidFill>
              </a:rPr>
              <a:t>fff</a:t>
            </a:r>
            <a:r>
              <a:rPr lang="en-US" b="1" dirty="0" smtClean="0">
                <a:solidFill>
                  <a:srgbClr val="7030A0"/>
                </a:solidFill>
              </a:rPr>
              <a:t>   </a:t>
            </a:r>
            <a:r>
              <a:rPr lang="en-US" b="1" dirty="0" err="1" smtClean="0">
                <a:solidFill>
                  <a:srgbClr val="7030A0"/>
                </a:solidFill>
              </a:rPr>
              <a:t>url</a:t>
            </a:r>
            <a:r>
              <a:rPr lang="en-US" b="1" dirty="0" smtClean="0">
                <a:solidFill>
                  <a:srgbClr val="7030A0"/>
                </a:solidFill>
              </a:rPr>
              <a:t>(‘../</a:t>
            </a:r>
            <a:r>
              <a:rPr lang="en-US" b="1" dirty="0" err="1" smtClean="0">
                <a:solidFill>
                  <a:srgbClr val="7030A0"/>
                </a:solidFill>
              </a:rPr>
              <a:t>img</a:t>
            </a:r>
            <a:r>
              <a:rPr lang="en-US" b="1" dirty="0" smtClean="0">
                <a:solidFill>
                  <a:srgbClr val="7030A0"/>
                </a:solidFill>
              </a:rPr>
              <a:t>/bg.jpg’)   repeat-x; </a:t>
            </a:r>
            <a:endParaRPr lang="en-US" altLang="zh-CN" dirty="0" smtClean="0"/>
          </a:p>
        </p:txBody>
      </p:sp>
      <p:sp>
        <p:nvSpPr>
          <p:cNvPr id="3" name="动作按钮: 后退或前一项 2">
            <a:hlinkClick r:id="rId1" action="ppaction://hlinksldjump" highlightClick="1"/>
          </p:cNvPr>
          <p:cNvSpPr/>
          <p:nvPr/>
        </p:nvSpPr>
        <p:spPr>
          <a:xfrm>
            <a:off x="8172450" y="5732463"/>
            <a:ext cx="215900" cy="217487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00675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buFont typeface="+mj-lt"/>
              <a:buAutoNum type="arabicPeriod" startAt="2"/>
              <a:defRPr/>
            </a:pPr>
            <a:r>
              <a:rPr lang="en-US" dirty="0" smtClean="0"/>
              <a:t>CSS</a:t>
            </a:r>
            <a:r>
              <a:rPr lang="zh-CN" altLang="en-US" dirty="0" smtClean="0"/>
              <a:t>字体属性</a:t>
            </a:r>
            <a:endParaRPr lang="en-US" dirty="0" smtClean="0"/>
          </a:p>
          <a:p>
            <a:pPr lvl="2"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font-family：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该属性设定字体名称，如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Arial,、Tahoma,、Courier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等，可以定义字体的名称。 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defRPr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font-size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：该属性可以设置字体的大小。字体大小的设置可以有多种方式，最常用的就是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pt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和</a:t>
            </a:r>
            <a:r>
              <a:rPr lang="en-US" altLang="zh-CN" dirty="0" err="1" smtClean="0">
                <a:solidFill>
                  <a:schemeClr val="tx2">
                    <a:lumMod val="75000"/>
                  </a:schemeClr>
                </a:solidFill>
              </a:rPr>
              <a:t>px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。 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defRPr/>
            </a:pPr>
            <a:r>
              <a:rPr lang="en-US" dirty="0" smtClean="0"/>
              <a:t>font-style </a:t>
            </a:r>
            <a:r>
              <a:rPr lang="zh-CN" altLang="en-US" dirty="0" smtClean="0"/>
              <a:t>：该属性有三个值可选：</a:t>
            </a:r>
            <a:r>
              <a:rPr lang="en-US" dirty="0" err="1" smtClean="0"/>
              <a:t>normal,、italic、oblique、normal</a:t>
            </a:r>
            <a:r>
              <a:rPr lang="zh-CN" altLang="en-US" dirty="0" smtClean="0"/>
              <a:t>是默认值，</a:t>
            </a:r>
            <a:r>
              <a:rPr lang="en-US" dirty="0" err="1" smtClean="0"/>
              <a:t>italic、oblique</a:t>
            </a:r>
            <a:r>
              <a:rPr lang="zh-CN" altLang="en-US" dirty="0" smtClean="0"/>
              <a:t>都是斜体显示。 </a:t>
            </a:r>
            <a:endParaRPr lang="zh-CN" altLang="en-US" dirty="0" smtClean="0"/>
          </a:p>
          <a:p>
            <a:pPr lvl="2">
              <a:defRPr/>
            </a:pPr>
            <a:r>
              <a:rPr lang="en-US" dirty="0" smtClean="0"/>
              <a:t>font-weight：</a:t>
            </a:r>
            <a:r>
              <a:rPr lang="zh-CN" altLang="en-US" dirty="0" smtClean="0"/>
              <a:t>该属性常用值是</a:t>
            </a:r>
            <a:r>
              <a:rPr lang="en-US" dirty="0" smtClean="0"/>
              <a:t>normal</a:t>
            </a:r>
            <a:r>
              <a:rPr lang="zh-CN" altLang="en-US" dirty="0" smtClean="0"/>
              <a:t>和</a:t>
            </a:r>
            <a:r>
              <a:rPr lang="en-US" dirty="0" err="1" smtClean="0"/>
              <a:t>bold，normal</a:t>
            </a:r>
            <a:r>
              <a:rPr lang="zh-CN" altLang="en-US" dirty="0" smtClean="0"/>
              <a:t>是默认值，</a:t>
            </a:r>
            <a:r>
              <a:rPr lang="en-US" dirty="0" smtClean="0"/>
              <a:t>bold</a:t>
            </a:r>
            <a:r>
              <a:rPr lang="zh-CN" altLang="en-US" dirty="0" smtClean="0"/>
              <a:t>是粗体。 </a:t>
            </a:r>
            <a:endParaRPr lang="zh-CN" altLang="en-US" dirty="0" smtClean="0"/>
          </a:p>
          <a:p>
            <a:pPr lvl="2">
              <a:defRPr/>
            </a:pPr>
            <a:r>
              <a:rPr lang="en-US" dirty="0" smtClean="0"/>
              <a:t>font-variant：</a:t>
            </a:r>
            <a:r>
              <a:rPr lang="zh-CN" altLang="en-US" dirty="0" smtClean="0"/>
              <a:t>该属性有两个值</a:t>
            </a:r>
            <a:r>
              <a:rPr lang="en-US" dirty="0" smtClean="0"/>
              <a:t>normal</a:t>
            </a:r>
            <a:r>
              <a:rPr lang="zh-CN" altLang="en-US" dirty="0" smtClean="0"/>
              <a:t>和</a:t>
            </a:r>
            <a:r>
              <a:rPr lang="en-US" dirty="0" smtClean="0"/>
              <a:t>small-</a:t>
            </a:r>
            <a:r>
              <a:rPr lang="en-US" dirty="0" err="1" smtClean="0"/>
              <a:t>caps，normal</a:t>
            </a:r>
            <a:r>
              <a:rPr lang="zh-CN" altLang="en-US" dirty="0" smtClean="0"/>
              <a:t>是默认值。</a:t>
            </a:r>
            <a:r>
              <a:rPr lang="en-US" dirty="0" smtClean="0"/>
              <a:t>small-caps</a:t>
            </a:r>
            <a:r>
              <a:rPr lang="zh-CN" altLang="en-US" dirty="0" smtClean="0"/>
              <a:t>表示字体将被显示成大写。 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>
                <a:solidFill>
                  <a:srgbClr val="7030A0"/>
                </a:solidFill>
              </a:rPr>
              <a:t>font</a:t>
            </a:r>
            <a:r>
              <a:rPr lang="zh-CN" altLang="en-US" dirty="0" smtClean="0">
                <a:solidFill>
                  <a:srgbClr val="7030A0"/>
                </a:solidFill>
              </a:rPr>
              <a:t>：该属性是各种字体属性的一种快捷的综合写法。 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 lvl="2">
              <a:defRPr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color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：该属性用来控制字体颜色。 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4">
              <a:defRPr/>
            </a:pPr>
            <a:endParaRPr lang="zh-CN" altLang="en-US" dirty="0" smtClean="0"/>
          </a:p>
          <a:p>
            <a:pPr lvl="2">
              <a:defRPr/>
            </a:pPr>
            <a:endParaRPr lang="zh-CN" altLang="en-US" dirty="0" smtClean="0"/>
          </a:p>
          <a:p>
            <a:pPr marL="1466850" lvl="2" indent="-609600" eaLnBrk="1" hangingPunct="1">
              <a:lnSpc>
                <a:spcPct val="120000"/>
              </a:lnSpc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00675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lang="en-US" dirty="0" smtClean="0"/>
              <a:t>CSS</a:t>
            </a:r>
            <a:r>
              <a:rPr lang="zh-CN" altLang="en-US" dirty="0" smtClean="0"/>
              <a:t>边框属性</a:t>
            </a:r>
            <a:endParaRPr lang="en-US" dirty="0" smtClean="0"/>
          </a:p>
          <a:p>
            <a:pPr lvl="2">
              <a:defRPr/>
            </a:pPr>
            <a:r>
              <a:rPr lang="en-US" altLang="zh-CN" dirty="0" smtClean="0"/>
              <a:t>border-style</a:t>
            </a:r>
            <a:r>
              <a:rPr lang="zh-CN" altLang="en-US" dirty="0" smtClean="0"/>
              <a:t>：该属性用来设定上下左右边框的风格。 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/>
              <a:t>border-width</a:t>
            </a:r>
            <a:r>
              <a:rPr lang="zh-CN" altLang="en-US" dirty="0" smtClean="0"/>
              <a:t>：该属性用来设定上下左右边框的宽度。 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/>
              <a:t>border-color</a:t>
            </a:r>
            <a:r>
              <a:rPr lang="zh-CN" altLang="en-US" dirty="0" smtClean="0"/>
              <a:t>：该属性设置边框的颜色。 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>
                <a:solidFill>
                  <a:srgbClr val="7030A0"/>
                </a:solidFill>
              </a:rPr>
              <a:t>border</a:t>
            </a:r>
            <a:r>
              <a:rPr lang="zh-CN" altLang="en-US" dirty="0" smtClean="0">
                <a:solidFill>
                  <a:srgbClr val="7030A0"/>
                </a:solidFill>
              </a:rPr>
              <a:t>：该属性是边框属性的一个快捷综合写法。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 lvl="4">
              <a:defRPr/>
            </a:pPr>
            <a:endParaRPr lang="zh-CN" altLang="en-US" dirty="0" smtClean="0"/>
          </a:p>
          <a:p>
            <a:pPr lvl="2">
              <a:defRPr/>
            </a:pPr>
            <a:endParaRPr lang="zh-CN" altLang="en-US" dirty="0" smtClean="0"/>
          </a:p>
          <a:p>
            <a:pPr marL="1466850" lvl="2" indent="-609600" eaLnBrk="1" hangingPunct="1">
              <a:lnSpc>
                <a:spcPct val="120000"/>
              </a:lnSpc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7.2.1 CSS </a:t>
            </a:r>
            <a:r>
              <a:rPr lang="zh-CN" altLang="en-US" smtClean="0"/>
              <a:t>简介</a:t>
            </a:r>
            <a:endParaRPr lang="zh-CN" altLang="en-US" smtClean="0"/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773238"/>
            <a:ext cx="8540750" cy="45354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CSS</a:t>
            </a:r>
            <a:r>
              <a:rPr lang="zh-CN" altLang="en-US" smtClean="0"/>
              <a:t>（</a:t>
            </a:r>
            <a:r>
              <a:rPr lang="en-US" altLang="zh-CN" smtClean="0"/>
              <a:t>Cascading Style Sheets</a:t>
            </a:r>
            <a:r>
              <a:rPr lang="zh-CN" altLang="en-US" smtClean="0"/>
              <a:t>，级联样式表）不是</a:t>
            </a:r>
            <a:r>
              <a:rPr lang="en-US" altLang="zh-CN" smtClean="0"/>
              <a:t>ASP.NET</a:t>
            </a:r>
            <a:r>
              <a:rPr lang="zh-CN" altLang="en-US" smtClean="0"/>
              <a:t>所特有的技术，它是</a:t>
            </a:r>
            <a:r>
              <a:rPr lang="en-US" altLang="zh-CN" smtClean="0"/>
              <a:t>W3C</a:t>
            </a:r>
            <a:r>
              <a:rPr lang="zh-CN" altLang="en-US" smtClean="0"/>
              <a:t>推荐的一种语言，得到各主流浏览器的支持，用于指定</a:t>
            </a:r>
            <a:r>
              <a:rPr lang="en-US" altLang="zh-CN" smtClean="0"/>
              <a:t>XHTML</a:t>
            </a:r>
            <a:r>
              <a:rPr lang="zh-CN" altLang="en-US" smtClean="0"/>
              <a:t>、</a:t>
            </a:r>
            <a:r>
              <a:rPr lang="en-US" altLang="zh-CN" smtClean="0"/>
              <a:t>HTML</a:t>
            </a:r>
            <a:r>
              <a:rPr lang="zh-CN" altLang="en-US" smtClean="0"/>
              <a:t>和其它文档的表示样式。</a:t>
            </a:r>
            <a:endParaRPr lang="en-US" altLang="zh-CN" smtClean="0"/>
          </a:p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 </a:t>
            </a:r>
            <a:r>
              <a:rPr lang="zh-CN" altLang="en-US" smtClean="0"/>
              <a:t>在任何</a:t>
            </a:r>
            <a:r>
              <a:rPr lang="en-US" altLang="zh-CN" smtClean="0"/>
              <a:t>Web</a:t>
            </a:r>
            <a:r>
              <a:rPr lang="zh-CN" altLang="en-US" smtClean="0"/>
              <a:t>应用程序的开发过程中，</a:t>
            </a:r>
            <a:r>
              <a:rPr lang="en-US" altLang="zh-CN" smtClean="0"/>
              <a:t>CSS</a:t>
            </a:r>
            <a:r>
              <a:rPr lang="zh-CN" altLang="en-US" smtClean="0"/>
              <a:t>都是非常重要的页面布局方法，而且</a:t>
            </a:r>
            <a:r>
              <a:rPr lang="en-US" altLang="zh-CN" smtClean="0"/>
              <a:t>CSS</a:t>
            </a:r>
            <a:r>
              <a:rPr lang="zh-CN" altLang="en-US" smtClean="0"/>
              <a:t>也是最高效的页面布局方法。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</a:pPr>
            <a:r>
              <a:rPr lang="en-US" altLang="zh-CN" smtClean="0"/>
              <a:t>CSS</a:t>
            </a:r>
            <a:r>
              <a:rPr lang="zh-CN" altLang="en-US" smtClean="0"/>
              <a:t>诞生于</a:t>
            </a:r>
            <a:r>
              <a:rPr lang="en-US" altLang="zh-CN" smtClean="0"/>
              <a:t>1994</a:t>
            </a:r>
            <a:r>
              <a:rPr lang="zh-CN" altLang="en-US" smtClean="0"/>
              <a:t>年</a:t>
            </a:r>
            <a:r>
              <a:rPr lang="en-US" altLang="zh-CN" smtClean="0"/>
              <a:t>10</a:t>
            </a:r>
            <a:r>
              <a:rPr lang="zh-CN" altLang="en-US" smtClean="0"/>
              <a:t>月，是为了补救</a:t>
            </a:r>
            <a:r>
              <a:rPr lang="en-US" altLang="zh-CN" smtClean="0"/>
              <a:t>HTML 3.2</a:t>
            </a:r>
            <a:r>
              <a:rPr lang="zh-CN" altLang="en-US" smtClean="0"/>
              <a:t>语法中的不足，但是由于当时网络的发展的不足和浏览器的支持率较低，直到</a:t>
            </a:r>
            <a:r>
              <a:rPr lang="en-US" altLang="zh-CN" smtClean="0"/>
              <a:t>1996</a:t>
            </a:r>
            <a:r>
              <a:rPr lang="zh-CN" altLang="en-US" smtClean="0"/>
              <a:t>年底，才正式发表了</a:t>
            </a:r>
            <a:r>
              <a:rPr lang="en-US" altLang="zh-CN" smtClean="0"/>
              <a:t>CSS 1.0</a:t>
            </a:r>
            <a:r>
              <a:rPr lang="zh-CN" altLang="en-US" smtClean="0"/>
              <a:t>规范</a:t>
            </a:r>
            <a:r>
              <a:rPr lang="zh-CN" altLang="en-US" smtClean="0"/>
              <a:t>，也正是</a:t>
            </a:r>
            <a:r>
              <a:rPr lang="en-US" altLang="zh-CN" smtClean="0"/>
              <a:t>1996</a:t>
            </a:r>
            <a:r>
              <a:rPr lang="zh-CN" altLang="en-US" smtClean="0"/>
              <a:t>年之后，浏览器才开始正式地支持</a:t>
            </a:r>
            <a:r>
              <a:rPr lang="en-US" altLang="zh-CN" smtClean="0"/>
              <a:t>CSS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00675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buFont typeface="+mj-lt"/>
              <a:buAutoNum type="arabicPeriod" startAt="4"/>
              <a:defRPr/>
            </a:pPr>
            <a:r>
              <a:rPr lang="en-US" dirty="0" smtClean="0"/>
              <a:t>CSS</a:t>
            </a:r>
            <a:r>
              <a:rPr lang="zh-CN" altLang="en-US" dirty="0" smtClean="0"/>
              <a:t>边距和间隙属性</a:t>
            </a:r>
            <a:endParaRPr lang="en-US" dirty="0" smtClean="0"/>
          </a:p>
          <a:p>
            <a:pPr lvl="2">
              <a:defRPr/>
            </a:pPr>
            <a:r>
              <a:rPr lang="en-US" altLang="zh-CN" dirty="0" smtClean="0"/>
              <a:t>margin-left</a:t>
            </a:r>
            <a:r>
              <a:rPr lang="zh-CN" altLang="en-US" dirty="0" smtClean="0"/>
              <a:t>：该属性用来设定左边距的宽度。 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/>
              <a:t>margin-right</a:t>
            </a:r>
            <a:r>
              <a:rPr lang="zh-CN" altLang="en-US" dirty="0" smtClean="0"/>
              <a:t>：该属性用来设定右边距的宽度。 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/>
              <a:t>margin-top</a:t>
            </a:r>
            <a:r>
              <a:rPr lang="zh-CN" altLang="en-US" dirty="0" smtClean="0"/>
              <a:t>：该属性用来设定上边距的宽度。 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/>
              <a:t>margin-bottom</a:t>
            </a:r>
            <a:r>
              <a:rPr lang="zh-CN" altLang="en-US" dirty="0" smtClean="0"/>
              <a:t>：该属性用来设定下边距的宽度。 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/>
              <a:t>margin</a:t>
            </a:r>
            <a:r>
              <a:rPr lang="zh-CN" altLang="en-US" dirty="0" smtClean="0"/>
              <a:t>：该属性是设定边距宽度的一个快捷的综合写法，用该属性可以同时设定</a:t>
            </a:r>
            <a:r>
              <a:rPr lang="zh-CN" altLang="en-US" dirty="0" smtClean="0">
                <a:solidFill>
                  <a:srgbClr val="00B050"/>
                </a:solidFill>
              </a:rPr>
              <a:t>上右下左</a:t>
            </a:r>
            <a:r>
              <a:rPr lang="zh-CN" altLang="en-US" dirty="0" smtClean="0"/>
              <a:t>边距属性。 </a:t>
            </a:r>
            <a:endParaRPr lang="en-US" dirty="0" smtClean="0"/>
          </a:p>
          <a:p>
            <a:pPr lvl="2">
              <a:defRPr/>
            </a:pPr>
            <a:r>
              <a:rPr lang="en-US" altLang="zh-CN" dirty="0" smtClean="0"/>
              <a:t>padding-left</a:t>
            </a:r>
            <a:r>
              <a:rPr lang="zh-CN" altLang="en-US" dirty="0" smtClean="0"/>
              <a:t>：该属性用来设定左间隙的宽度。 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/>
              <a:t>padding-right</a:t>
            </a:r>
            <a:r>
              <a:rPr lang="zh-CN" altLang="en-US" dirty="0" smtClean="0"/>
              <a:t>：该属性用来设定右间隙的宽度。 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/>
              <a:t>padding-top</a:t>
            </a:r>
            <a:r>
              <a:rPr lang="zh-CN" altLang="en-US" dirty="0" smtClean="0"/>
              <a:t>：该属性用来设定上间隙的宽度。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/>
              <a:t>padding-bottom</a:t>
            </a:r>
            <a:r>
              <a:rPr lang="zh-CN" altLang="en-US" dirty="0" smtClean="0"/>
              <a:t>：该属性用来设定下间隙的宽度。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/>
              <a:t>padding</a:t>
            </a:r>
            <a:r>
              <a:rPr lang="zh-CN" altLang="en-US" dirty="0" smtClean="0"/>
              <a:t>：该属性是设定间隙宽度的一个快捷的综合写法，用该属性可以同时设定</a:t>
            </a:r>
            <a:r>
              <a:rPr lang="zh-CN" altLang="en-US" dirty="0" smtClean="0">
                <a:solidFill>
                  <a:srgbClr val="00B050"/>
                </a:solidFill>
              </a:rPr>
              <a:t>上右下左</a:t>
            </a:r>
            <a:r>
              <a:rPr lang="zh-CN" altLang="en-US" dirty="0" smtClean="0"/>
              <a:t>间隙属性。 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99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Margin</a:t>
            </a:r>
            <a:r>
              <a:rPr lang="zh-CN" altLang="en-US" dirty="0" smtClean="0">
                <a:solidFill>
                  <a:srgbClr val="99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dirty="0" smtClean="0">
                <a:solidFill>
                  <a:srgbClr val="99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padding</a:t>
            </a:r>
            <a:r>
              <a:rPr lang="zh-CN" altLang="en-US" dirty="0" smtClean="0">
                <a:solidFill>
                  <a:srgbClr val="99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是重要的布局属性！</a:t>
            </a:r>
            <a:endParaRPr lang="en-US" altLang="zh-CN" dirty="0" smtClean="0">
              <a:solidFill>
                <a:srgbClr val="99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792163"/>
          </a:xfrm>
        </p:spPr>
        <p:txBody>
          <a:bodyPr/>
          <a:lstStyle/>
          <a:p>
            <a:pPr lvl="2">
              <a:defRPr/>
            </a:pPr>
            <a:endParaRPr lang="zh-CN" altLang="en-US" dirty="0" smtClean="0"/>
          </a:p>
          <a:p>
            <a:pPr lvl="4">
              <a:defRPr/>
            </a:pPr>
            <a:endParaRPr lang="zh-CN" altLang="en-US" dirty="0" smtClean="0"/>
          </a:p>
          <a:p>
            <a:pPr lvl="2">
              <a:defRPr/>
            </a:pPr>
            <a:endParaRPr lang="zh-CN" altLang="en-US" dirty="0" smtClean="0"/>
          </a:p>
          <a:p>
            <a:pPr marL="1466850" lvl="2" indent="-609600" eaLnBrk="1" hangingPunct="1">
              <a:lnSpc>
                <a:spcPct val="120000"/>
              </a:lnSpc>
              <a:defRPr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1340768"/>
            <a:ext cx="802443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792163"/>
          </a:xfrm>
        </p:spPr>
        <p:txBody>
          <a:bodyPr/>
          <a:lstStyle/>
          <a:p>
            <a:pPr lvl="2">
              <a:defRPr/>
            </a:pPr>
            <a:endParaRPr lang="zh-CN" altLang="en-US" dirty="0" smtClean="0"/>
          </a:p>
          <a:p>
            <a:pPr lvl="4">
              <a:defRPr/>
            </a:pPr>
            <a:endParaRPr lang="zh-CN" altLang="en-US" dirty="0" smtClean="0"/>
          </a:p>
          <a:p>
            <a:pPr lvl="2">
              <a:defRPr/>
            </a:pPr>
            <a:endParaRPr lang="zh-CN" altLang="en-US" dirty="0" smtClean="0"/>
          </a:p>
          <a:p>
            <a:pPr marL="1466850" lvl="2" indent="-609600" eaLnBrk="1" hangingPunct="1">
              <a:lnSpc>
                <a:spcPct val="120000"/>
              </a:lnSpc>
              <a:defRPr/>
            </a:pPr>
            <a:endParaRPr lang="en-US" altLang="zh-CN" dirty="0" smtClean="0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4213" y="1412875"/>
            <a:ext cx="78771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00675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buFont typeface="+mj-lt"/>
              <a:buAutoNum type="arabicPeriod" startAt="5"/>
              <a:defRPr/>
            </a:pPr>
            <a:r>
              <a:rPr lang="zh-CN" altLang="en-US" dirty="0" smtClean="0"/>
              <a:t>两个重要的 布局属性</a:t>
            </a:r>
            <a:endParaRPr lang="en-US" dirty="0" smtClean="0"/>
          </a:p>
          <a:p>
            <a:pPr lvl="2">
              <a:defRPr/>
            </a:pPr>
            <a:r>
              <a:rPr lang="en-US" altLang="zh-CN" dirty="0" smtClean="0"/>
              <a:t>float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是使用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布局的关键概念。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有三个可能值：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lvl="2">
              <a:defRPr/>
            </a:pPr>
            <a:r>
              <a:rPr lang="en-US" altLang="zh-CN" dirty="0" smtClean="0"/>
              <a:t>clear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 smtClean="0"/>
              <a:t>可与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配合使用。</a:t>
            </a:r>
            <a:endParaRPr lang="en-US" altLang="zh-CN" dirty="0" smtClean="0"/>
          </a:p>
          <a:p>
            <a:pPr lvl="3"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个不同的值：</a:t>
            </a:r>
            <a:r>
              <a:rPr lang="en-US" altLang="zh-CN" dirty="0" smtClean="0"/>
              <a:t> left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>
              <a:defRPr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 startAt="6"/>
              <a:defRPr/>
            </a:pPr>
            <a:endParaRPr lang="zh-CN" altLang="en-US" dirty="0" smtClean="0"/>
          </a:p>
          <a:p>
            <a:pPr lvl="2">
              <a:defRPr/>
            </a:pPr>
            <a:endParaRPr lang="zh-CN" altLang="en-US" dirty="0" smtClean="0"/>
          </a:p>
          <a:p>
            <a:pPr lvl="4">
              <a:defRPr/>
            </a:pPr>
            <a:endParaRPr lang="zh-CN" altLang="en-US" dirty="0" smtClean="0"/>
          </a:p>
          <a:p>
            <a:pPr lvl="2">
              <a:defRPr/>
            </a:pPr>
            <a:endParaRPr lang="zh-CN" altLang="en-US" dirty="0" smtClean="0"/>
          </a:p>
          <a:p>
            <a:pPr marL="1466850" lvl="2" indent="-609600" eaLnBrk="1" hangingPunct="1">
              <a:lnSpc>
                <a:spcPct val="120000"/>
              </a:lnSpc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00675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关于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浮动</a:t>
            </a:r>
            <a:endParaRPr lang="en-US" dirty="0" smtClean="0"/>
          </a:p>
          <a:p>
            <a:pPr lvl="2">
              <a:defRPr/>
            </a:pPr>
            <a:r>
              <a:rPr lang="zh-CN" altLang="en-US" sz="2400" dirty="0" smtClean="0"/>
              <a:t>浮动的结果：脱离原来的文档流</a:t>
            </a:r>
            <a:endParaRPr lang="zh-CN" altLang="en-US" sz="2400" dirty="0" smtClean="0"/>
          </a:p>
          <a:p>
            <a:pPr lvl="3">
              <a:defRPr/>
            </a:pPr>
            <a:r>
              <a:rPr lang="zh-CN" altLang="en-US" sz="2400" dirty="0" smtClean="0"/>
              <a:t>浮动的框可以向左或向右移动，直到它的外边缘碰到包含框或另一个浮动框的边框为止。</a:t>
            </a:r>
            <a:endParaRPr lang="en-US" altLang="zh-CN" sz="2400" dirty="0" smtClean="0"/>
          </a:p>
          <a:p>
            <a:pPr lvl="3">
              <a:defRPr/>
            </a:pPr>
            <a:r>
              <a:rPr lang="zh-CN" altLang="en-US" sz="2400" dirty="0" smtClean="0"/>
              <a:t>浮动框（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）之后若是段落（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），则该段落会环绕浮动框；</a:t>
            </a:r>
            <a:endParaRPr lang="en-US" altLang="zh-CN" sz="2400" dirty="0" smtClean="0"/>
          </a:p>
          <a:p>
            <a:pPr lvl="3">
              <a:defRPr/>
            </a:pPr>
            <a:r>
              <a:rPr lang="zh-CN" altLang="en-US" sz="2400" dirty="0" smtClean="0"/>
              <a:t>左浮动框（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）之后若是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，则该</a:t>
            </a:r>
            <a:r>
              <a:rPr lang="en-US" altLang="zh-CN" sz="2400" dirty="0" smtClean="0"/>
              <a:t>div</a:t>
            </a:r>
            <a:r>
              <a:rPr lang="zh-CN" altLang="en-US" sz="2400" dirty="0" smtClean="0"/>
              <a:t>可能被浮动框不同程度地覆盖，除非它也浮起。（由于浮动框不在文档的普通流中，所以文档的普通流中的块框表现得就像浮动框不存在一样。）</a:t>
            </a:r>
            <a:endParaRPr lang="zh-CN" altLang="en-US" dirty="0" smtClean="0"/>
          </a:p>
          <a:p>
            <a:pPr lvl="2">
              <a:defRPr/>
            </a:pPr>
            <a:endParaRPr lang="zh-CN" altLang="en-US" dirty="0" smtClean="0"/>
          </a:p>
          <a:p>
            <a:pPr marL="1466850" lvl="2" indent="-609600" eaLnBrk="1" hangingPunct="1">
              <a:lnSpc>
                <a:spcPct val="120000"/>
              </a:lnSpc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00675"/>
          </a:xfrm>
        </p:spPr>
        <p:txBody>
          <a:bodyPr/>
          <a:lstStyle/>
          <a:p>
            <a:pPr marL="1466850" lvl="2" indent="-609600" eaLnBrk="1" hangingPunct="1">
              <a:lnSpc>
                <a:spcPct val="120000"/>
              </a:lnSpc>
            </a:pPr>
            <a:r>
              <a:rPr lang="zh-CN" altLang="en-US" sz="2400" smtClean="0"/>
              <a:t>浮动示例：</a:t>
            </a:r>
            <a:endParaRPr lang="en-US" altLang="zh-CN" sz="2400" smtClean="0"/>
          </a:p>
          <a:p>
            <a:pPr marL="1924050" lvl="3" indent="-609600" eaLnBrk="1" hangingPunct="1">
              <a:lnSpc>
                <a:spcPct val="120000"/>
              </a:lnSpc>
            </a:pPr>
            <a:r>
              <a:rPr lang="zh-CN" altLang="en-US" smtClean="0"/>
              <a:t>下图，当把框 </a:t>
            </a:r>
            <a:r>
              <a:rPr lang="en-US" altLang="zh-CN" smtClean="0"/>
              <a:t>1 </a:t>
            </a:r>
            <a:r>
              <a:rPr lang="zh-CN" altLang="en-US" smtClean="0"/>
              <a:t>向右浮动时，它脱离文档流并且向右移动，直到它的右边缘碰到包含框的右边缘：</a:t>
            </a:r>
            <a:endParaRPr lang="zh-CN" altLang="en-US" smtClean="0"/>
          </a:p>
          <a:p>
            <a:pPr marL="1466850" lvl="2" indent="-609600" eaLnBrk="1" hangingPunct="1">
              <a:lnSpc>
                <a:spcPct val="120000"/>
              </a:lnSpc>
            </a:pPr>
            <a:endParaRPr lang="en-US" altLang="zh-CN" smtClean="0"/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58888" y="2420938"/>
            <a:ext cx="7280275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00675"/>
          </a:xfrm>
        </p:spPr>
        <p:txBody>
          <a:bodyPr/>
          <a:lstStyle/>
          <a:p>
            <a:pPr lvl="3"/>
            <a:r>
              <a:rPr lang="zh-CN" altLang="en-US" smtClean="0"/>
              <a:t>下图，当框 </a:t>
            </a:r>
            <a:r>
              <a:rPr lang="en-US" altLang="zh-CN" smtClean="0"/>
              <a:t>1 </a:t>
            </a:r>
            <a:r>
              <a:rPr lang="zh-CN" altLang="en-US" smtClean="0"/>
              <a:t>向左浮动时，它脱离文档流并且向左移动，直到它的左边缘碰到包含框的左边缘。因为它不再处于文档流中，所以它不占据空间，实际上覆盖住了框 </a:t>
            </a:r>
            <a:r>
              <a:rPr lang="en-US" altLang="zh-CN" smtClean="0"/>
              <a:t>2</a:t>
            </a:r>
            <a:r>
              <a:rPr lang="zh-CN" altLang="en-US" smtClean="0"/>
              <a:t>，使框 </a:t>
            </a:r>
            <a:r>
              <a:rPr lang="en-US" altLang="zh-CN" smtClean="0"/>
              <a:t>2 </a:t>
            </a:r>
            <a:r>
              <a:rPr lang="zh-CN" altLang="en-US" smtClean="0"/>
              <a:t>从视图中消失。</a:t>
            </a:r>
            <a:endParaRPr lang="zh-CN" altLang="en-US" smtClean="0"/>
          </a:p>
          <a:p>
            <a:pPr lvl="3"/>
            <a:r>
              <a:rPr lang="zh-CN" altLang="en-US" smtClean="0"/>
              <a:t>如果把所有三个框都向左浮动，那么框 </a:t>
            </a:r>
            <a:r>
              <a:rPr lang="en-US" altLang="zh-CN" smtClean="0"/>
              <a:t>1 </a:t>
            </a:r>
            <a:r>
              <a:rPr lang="zh-CN" altLang="en-US" smtClean="0"/>
              <a:t>向左浮动直到碰到包含框，另外两个框向左浮动直到碰到前一个浮动框。</a:t>
            </a:r>
            <a:endParaRPr lang="zh-CN" altLang="en-US" smtClean="0"/>
          </a:p>
          <a:p>
            <a:pPr marL="1466850" lvl="2" indent="-609600" eaLnBrk="1" hangingPunct="1">
              <a:lnSpc>
                <a:spcPct val="120000"/>
              </a:lnSpc>
            </a:pPr>
            <a:endParaRPr lang="en-US" altLang="zh-CN" smtClean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76375" y="2852738"/>
            <a:ext cx="7254875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00675"/>
          </a:xfrm>
        </p:spPr>
        <p:txBody>
          <a:bodyPr/>
          <a:lstStyle/>
          <a:p>
            <a:pPr marL="1924050" lvl="3" indent="-609600" eaLnBrk="1" hangingPunct="1">
              <a:lnSpc>
                <a:spcPct val="120000"/>
              </a:lnSpc>
            </a:pPr>
            <a:r>
              <a:rPr lang="zh-CN" altLang="en-US" smtClean="0"/>
              <a:t>使文本围绕图像</a:t>
            </a:r>
            <a:endParaRPr lang="en-US" altLang="zh-CN" smtClean="0"/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188" y="1484313"/>
            <a:ext cx="831056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472112"/>
          </a:xfrm>
        </p:spPr>
        <p:txBody>
          <a:bodyPr/>
          <a:lstStyle/>
          <a:p>
            <a:pPr marL="971550" lvl="1" indent="-457200" eaLnBrk="1" hangingPunct="1">
              <a:lnSpc>
                <a:spcPct val="120000"/>
              </a:lnSpc>
              <a:buFont typeface="Arial" panose="020B0604020202020204" pitchFamily="34" charset="0"/>
              <a:buAutoNum type="arabicPeriod" startAt="6"/>
            </a:pPr>
            <a:r>
              <a:rPr lang="en-US" altLang="zh-CN" smtClean="0"/>
              <a:t>CSS</a:t>
            </a:r>
            <a:r>
              <a:rPr lang="zh-CN" altLang="en-US" smtClean="0"/>
              <a:t>属性使用示例</a:t>
            </a:r>
            <a:endParaRPr lang="en-US" altLang="zh-CN" smtClean="0"/>
          </a:p>
          <a:p>
            <a:pPr marL="971550" lvl="1" indent="-457200" eaLnBrk="1" hangingPunct="1">
              <a:lnSpc>
                <a:spcPct val="120000"/>
              </a:lnSpc>
            </a:pPr>
            <a:r>
              <a:rPr lang="zh-CN" altLang="en-US" smtClean="0"/>
              <a:t>示例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en-US" altLang="zh-CN" smtClean="0">
                <a:solidFill>
                  <a:srgbClr val="7030A0"/>
                </a:solidFill>
              </a:rPr>
              <a:t>float</a:t>
            </a:r>
            <a:r>
              <a:rPr lang="zh-CN" altLang="en-US" smtClean="0">
                <a:solidFill>
                  <a:srgbClr val="7030A0"/>
                </a:solidFill>
              </a:rPr>
              <a:t>属性</a:t>
            </a:r>
            <a:r>
              <a:rPr lang="zh-CN" altLang="en-US" smtClean="0"/>
              <a:t>的基本使用</a:t>
            </a:r>
            <a:r>
              <a:rPr lang="en-US" altLang="zh-CN" smtClean="0"/>
              <a:t>——</a:t>
            </a:r>
            <a:r>
              <a:rPr lang="zh-CN" altLang="en-US" smtClean="0"/>
              <a:t>简单布局及样式设计</a:t>
            </a:r>
            <a:endParaRPr lang="en-US" altLang="zh-CN" smtClean="0"/>
          </a:p>
          <a:p>
            <a:pPr marL="1371600" lvl="2" indent="-457200" eaLnBrk="1" hangingPunct="1">
              <a:lnSpc>
                <a:spcPct val="120000"/>
              </a:lnSpc>
            </a:pPr>
            <a:r>
              <a:rPr lang="zh-CN" altLang="en-US" smtClean="0"/>
              <a:t> </a:t>
            </a:r>
            <a:r>
              <a:rPr lang="en-US" altLang="zh-CN" smtClean="0"/>
              <a:t>C:\......\Web</a:t>
            </a:r>
            <a:r>
              <a:rPr lang="zh-CN" altLang="en-US" smtClean="0"/>
              <a:t>编程技术</a:t>
            </a:r>
            <a:r>
              <a:rPr lang="en-US" altLang="zh-CN" smtClean="0"/>
              <a:t>\ch7-2\ float-html</a:t>
            </a:r>
            <a:r>
              <a:rPr lang="zh-CN" altLang="en-US" smtClean="0"/>
              <a:t>（</a:t>
            </a:r>
            <a:r>
              <a:rPr lang="en-US" altLang="zh-CN" smtClean="0"/>
              <a:t> float-css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1828800" lvl="3" indent="-457200" eaLnBrk="1" hangingPunct="1">
              <a:lnSpc>
                <a:spcPct val="120000"/>
              </a:lnSpc>
            </a:pPr>
            <a:r>
              <a:rPr lang="en-US" altLang="zh-CN" smtClean="0"/>
              <a:t>Float1.aspx </a:t>
            </a:r>
            <a:r>
              <a:rPr lang="zh-CN" altLang="en-US" smtClean="0"/>
              <a:t>（</a:t>
            </a:r>
            <a:r>
              <a:rPr lang="en-US" altLang="zh-CN" smtClean="0"/>
              <a:t>float1.css</a:t>
            </a:r>
            <a:r>
              <a:rPr lang="zh-CN" altLang="en-US" smtClean="0"/>
              <a:t>）：未使用</a:t>
            </a:r>
            <a:r>
              <a:rPr lang="en-US" altLang="zh-CN" smtClean="0"/>
              <a:t>float</a:t>
            </a:r>
            <a:r>
              <a:rPr lang="zh-CN" altLang="en-US" smtClean="0"/>
              <a:t>属性</a:t>
            </a:r>
            <a:endParaRPr lang="en-US" altLang="zh-CN" smtClean="0"/>
          </a:p>
          <a:p>
            <a:pPr marL="1828800" lvl="3" indent="-457200" eaLnBrk="1" hangingPunct="1">
              <a:lnSpc>
                <a:spcPct val="120000"/>
              </a:lnSpc>
            </a:pPr>
            <a:r>
              <a:rPr lang="en-US" altLang="zh-CN" smtClean="0"/>
              <a:t>float2.aspx</a:t>
            </a:r>
            <a:r>
              <a:rPr lang="zh-CN" altLang="en-US" smtClean="0"/>
              <a:t>（</a:t>
            </a:r>
            <a:r>
              <a:rPr lang="en-US" altLang="zh-CN" smtClean="0"/>
              <a:t> float2.css</a:t>
            </a:r>
            <a:r>
              <a:rPr lang="zh-CN" altLang="en-US" smtClean="0"/>
              <a:t>）：</a:t>
            </a:r>
            <a:r>
              <a:rPr lang="en-US" smtClean="0"/>
              <a:t> float</a:t>
            </a:r>
            <a:r>
              <a:rPr lang="en-US" b="1" smtClean="0"/>
              <a:t>:left;</a:t>
            </a:r>
            <a:endParaRPr lang="en-US" b="1" smtClean="0"/>
          </a:p>
          <a:p>
            <a:pPr marL="1828800" lvl="3" indent="-457200" eaLnBrk="1" hangingPunct="1">
              <a:lnSpc>
                <a:spcPct val="120000"/>
              </a:lnSpc>
            </a:pPr>
            <a:r>
              <a:rPr lang="en-US" altLang="zh-CN" smtClean="0"/>
              <a:t>float3.aspx</a:t>
            </a:r>
            <a:r>
              <a:rPr lang="zh-CN" altLang="en-US" smtClean="0"/>
              <a:t>（</a:t>
            </a:r>
            <a:r>
              <a:rPr lang="en-US" altLang="zh-CN" smtClean="0"/>
              <a:t> float1.css</a:t>
            </a:r>
            <a:r>
              <a:rPr lang="zh-CN" altLang="en-US" smtClean="0"/>
              <a:t>）：</a:t>
            </a:r>
            <a:r>
              <a:rPr lang="en-US" smtClean="0"/>
              <a:t> </a:t>
            </a:r>
            <a:r>
              <a:rPr lang="zh-CN" altLang="en-US" smtClean="0"/>
              <a:t>使用了</a:t>
            </a:r>
            <a:r>
              <a:rPr lang="en-US" smtClean="0"/>
              <a:t>float</a:t>
            </a:r>
            <a:r>
              <a:rPr lang="zh-CN" altLang="en-US" smtClean="0"/>
              <a:t>和</a:t>
            </a:r>
            <a:r>
              <a:rPr lang="en-US" altLang="zh-CN" smtClean="0"/>
              <a:t>clear</a:t>
            </a:r>
            <a:endParaRPr lang="en-US" altLang="zh-CN" smtClean="0"/>
          </a:p>
          <a:p>
            <a:pPr marL="1828800" lvl="3" indent="-457200" eaLnBrk="1" hangingPunct="1">
              <a:lnSpc>
                <a:spcPct val="120000"/>
              </a:lnSpc>
            </a:pPr>
            <a:r>
              <a:rPr lang="en-US" altLang="zh-CN" smtClean="0"/>
              <a:t>clear1.aspx</a:t>
            </a:r>
            <a:r>
              <a:rPr lang="zh-CN" altLang="en-US" smtClean="0"/>
              <a:t>（</a:t>
            </a:r>
            <a:r>
              <a:rPr lang="en-US" altLang="zh-CN" smtClean="0"/>
              <a:t>clear.css</a:t>
            </a:r>
            <a:r>
              <a:rPr lang="zh-CN" altLang="en-US" smtClean="0"/>
              <a:t>）：未使用</a:t>
            </a:r>
            <a:r>
              <a:rPr lang="en-US" altLang="zh-CN" smtClean="0"/>
              <a:t>clear</a:t>
            </a:r>
            <a:endParaRPr lang="en-US" altLang="zh-CN" smtClean="0"/>
          </a:p>
          <a:p>
            <a:pPr marL="1828800" lvl="3" indent="-457200" eaLnBrk="1" hangingPunct="1">
              <a:lnSpc>
                <a:spcPct val="120000"/>
              </a:lnSpc>
            </a:pPr>
            <a:r>
              <a:rPr lang="en-US" altLang="zh-CN" smtClean="0"/>
              <a:t>clear1.aspx</a:t>
            </a:r>
            <a:r>
              <a:rPr lang="zh-CN" altLang="en-US" smtClean="0"/>
              <a:t>（</a:t>
            </a:r>
            <a:r>
              <a:rPr lang="en-US" altLang="zh-CN" smtClean="0"/>
              <a:t>clear.css</a:t>
            </a:r>
            <a:r>
              <a:rPr lang="zh-CN" altLang="en-US" smtClean="0"/>
              <a:t>）：使用了</a:t>
            </a:r>
            <a:r>
              <a:rPr lang="en-US" altLang="zh-CN" smtClean="0"/>
              <a:t>clear</a:t>
            </a:r>
            <a:endParaRPr lang="en-US" altLang="zh-CN" smtClean="0"/>
          </a:p>
          <a:p>
            <a:pPr marL="1371600" lvl="2" indent="-457200" eaLnBrk="1" hangingPunct="1">
              <a:lnSpc>
                <a:spcPct val="120000"/>
              </a:lnSpc>
            </a:pPr>
            <a:endParaRPr lang="en-US" altLang="zh-CN" smtClean="0"/>
          </a:p>
          <a:p>
            <a:pPr marL="1371600" lvl="2" indent="-457200" eaLnBrk="1" hangingPunct="1">
              <a:lnSpc>
                <a:spcPct val="120000"/>
              </a:lnSpc>
            </a:pPr>
            <a:r>
              <a:rPr lang="en-US" altLang="zh-CN" smtClean="0"/>
              <a:t>C:\......\Web</a:t>
            </a:r>
            <a:r>
              <a:rPr lang="zh-CN" altLang="en-US" smtClean="0"/>
              <a:t>编程技术</a:t>
            </a:r>
            <a:r>
              <a:rPr lang="en-US" altLang="zh-CN" smtClean="0"/>
              <a:t>\ch7-2\ Layout </a:t>
            </a:r>
            <a:r>
              <a:rPr lang="zh-CN" altLang="en-US" smtClean="0"/>
              <a:t>（</a:t>
            </a:r>
            <a:r>
              <a:rPr lang="en-US" altLang="zh-CN" smtClean="0"/>
              <a:t> Layout –css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1828800" lvl="3" indent="-457200" eaLnBrk="1" hangingPunct="1">
              <a:lnSpc>
                <a:spcPct val="120000"/>
              </a:lnSpc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472112"/>
          </a:xfrm>
        </p:spPr>
        <p:txBody>
          <a:bodyPr/>
          <a:lstStyle/>
          <a:p>
            <a:pPr marL="971550" lvl="1" indent="-457200" eaLnBrk="1" hangingPunct="1">
              <a:lnSpc>
                <a:spcPct val="120000"/>
              </a:lnSpc>
              <a:buFont typeface="+mj-lt"/>
              <a:buAutoNum type="arabicPeriod" startAt="6"/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属性示例（续）</a:t>
            </a:r>
            <a:endParaRPr lang="en-US" altLang="zh-CN" dirty="0" smtClean="0"/>
          </a:p>
          <a:p>
            <a:pPr marL="971550" lvl="1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示例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：使用</a:t>
            </a:r>
            <a:r>
              <a:rPr lang="en-US" altLang="zh-CN" dirty="0" smtClean="0">
                <a:solidFill>
                  <a:srgbClr val="7030A0"/>
                </a:solidFill>
              </a:rPr>
              <a:t>float</a:t>
            </a:r>
            <a:r>
              <a:rPr lang="zh-CN" altLang="en-US" dirty="0" smtClean="0"/>
              <a:t>创建水平菜单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C:\Users\huang\Desktop\Web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\ch7\</a:t>
            </a:r>
            <a:endParaRPr lang="en-US" altLang="zh-CN" dirty="0" smtClean="0"/>
          </a:p>
          <a:p>
            <a:pPr marL="971550" lvl="1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示例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：使用</a:t>
            </a:r>
            <a:r>
              <a:rPr lang="en-US" altLang="zh-CN" dirty="0" smtClean="0">
                <a:solidFill>
                  <a:srgbClr val="7030A0"/>
                </a:solidFill>
              </a:rPr>
              <a:t>float</a:t>
            </a:r>
            <a:r>
              <a:rPr lang="zh-CN" altLang="en-US" dirty="0" smtClean="0"/>
              <a:t>使段落的首字母浮动于左侧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C:\Users\huang\Desktop\Web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\ch7\Default.aspx</a:t>
            </a:r>
            <a:endParaRPr lang="en-US" altLang="zh-CN" dirty="0" smtClean="0"/>
          </a:p>
          <a:p>
            <a:pPr marL="971550" lvl="1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示例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：使用</a:t>
            </a:r>
            <a:r>
              <a:rPr lang="en-US" altLang="zh-CN" dirty="0" smtClean="0">
                <a:solidFill>
                  <a:srgbClr val="7030A0"/>
                </a:solidFill>
                <a:hlinkClick r:id="rId1" action="ppaction://hlinksldjump"/>
              </a:rPr>
              <a:t>background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  <a:hlinkClick r:id="rId1" action="ppaction://hlinksldjump"/>
              </a:rPr>
              <a:t> 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  <a:hlinkClick r:id="rId1" action="ppaction://hlinksldjump"/>
              </a:rPr>
              <a:t>、</a:t>
            </a:r>
            <a:r>
              <a:rPr lang="en-US" dirty="0" smtClean="0">
                <a:solidFill>
                  <a:srgbClr val="7030A0"/>
                </a:solidFill>
                <a:hlinkClick r:id="rId1" action="ppaction://hlinksldjump"/>
              </a:rPr>
              <a:t>background-repeat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C:\Users\huang\Desktop\Web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\ch7\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81075"/>
            <a:ext cx="8540750" cy="5543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CSS</a:t>
            </a:r>
            <a:r>
              <a:rPr lang="zh-CN" altLang="en-US" dirty="0" smtClean="0"/>
              <a:t>提供了实现良好设计样式的手段。熟练的使用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能够让网页布局更加方便，在页面维护时，也能够减少工作量。</a:t>
            </a:r>
            <a:endParaRPr lang="en-US" altLang="zh-CN" b="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dirty="0" smtClean="0"/>
              <a:t>CSS</a:t>
            </a:r>
            <a:r>
              <a:rPr lang="zh-CN" altLang="en-US" dirty="0" smtClean="0"/>
              <a:t>被设计用来与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联合建立网页，它不能独立运行，需要依附到页面上才能发挥作用。通常在网页中</a:t>
            </a:r>
            <a:r>
              <a:rPr lang="en-US" altLang="zh-CN" dirty="0" smtClean="0"/>
              <a:t>CSS</a:t>
            </a:r>
            <a:r>
              <a:rPr lang="zh-CN" altLang="en-US" dirty="0" smtClean="0"/>
              <a:t>规定了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种定义样式的方法：</a:t>
            </a:r>
            <a:endParaRPr lang="zh-CN" altLang="en-US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直接将样式控制放置于单个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元素内，称为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内联式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在网页的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部分定义样式，称为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嵌入式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dirty="0" smtClean="0"/>
              <a:t>以扩展名为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文件保存样式，称为</a:t>
            </a:r>
            <a:r>
              <a:rPr lang="zh-CN" altLang="en-US" dirty="0" smtClean="0">
                <a:solidFill>
                  <a:schemeClr val="accent1">
                    <a:lumMod val="25000"/>
                  </a:schemeClr>
                </a:solidFill>
              </a:rPr>
              <a:t>外联式</a:t>
            </a:r>
            <a:r>
              <a:rPr lang="zh-CN" altLang="en-US" dirty="0" smtClean="0"/>
              <a:t>。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616575"/>
          </a:xfrm>
        </p:spPr>
        <p:txBody>
          <a:bodyPr/>
          <a:lstStyle/>
          <a:p>
            <a:pPr marL="571500" indent="-457200" eaLnBrk="1" hangingPunct="1">
              <a:lnSpc>
                <a:spcPct val="110000"/>
              </a:lnSpc>
              <a:defRPr/>
            </a:pPr>
            <a:r>
              <a:rPr lang="zh-CN" altLang="en-US" u="sng" dirty="0" smtClean="0">
                <a:solidFill>
                  <a:schemeClr val="accent2">
                    <a:lumMod val="75000"/>
                  </a:schemeClr>
                </a:solidFill>
              </a:rPr>
              <a:t>知识拓展：经典布局</a:t>
            </a:r>
            <a:endParaRPr lang="en-US" altLang="zh-CN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971550" lvl="1" indent="-457200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布局类型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accent4"/>
                </a:solidFill>
              </a:rPr>
              <a:t>固定宽度布局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accent4"/>
                </a:solidFill>
              </a:rPr>
              <a:t>流体布局  （</a:t>
            </a:r>
            <a:r>
              <a:rPr lang="zh-CN" altLang="en-US" b="0" dirty="0" smtClean="0">
                <a:solidFill>
                  <a:srgbClr val="7030A0"/>
                </a:solidFill>
              </a:rPr>
              <a:t>一般，列的宽度用百分比定义，浏览器窗口宽度为</a:t>
            </a:r>
            <a:r>
              <a:rPr lang="en-US" altLang="zh-CN" b="0" dirty="0" smtClean="0">
                <a:solidFill>
                  <a:srgbClr val="7030A0"/>
                </a:solidFill>
              </a:rPr>
              <a:t>100%</a:t>
            </a:r>
            <a:r>
              <a:rPr lang="zh-CN" altLang="en-US" dirty="0" smtClean="0">
                <a:solidFill>
                  <a:schemeClr val="accent4"/>
                </a:solidFill>
              </a:rPr>
              <a:t>）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accent4"/>
                </a:solidFill>
              </a:rPr>
              <a:t>弹性布局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accent4"/>
                </a:solidFill>
              </a:rPr>
              <a:t>可变固定宽度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marL="971550" lvl="1" indent="-457200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典型流体布局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accent4"/>
                </a:solidFill>
              </a:rPr>
              <a:t>流体浮动两列布局  （</a:t>
            </a:r>
            <a:r>
              <a:rPr lang="zh-CN" altLang="en-US" dirty="0" smtClean="0">
                <a:solidFill>
                  <a:srgbClr val="C00000"/>
                </a:solidFill>
              </a:rPr>
              <a:t>使用</a:t>
            </a:r>
            <a:r>
              <a:rPr lang="en-US" altLang="zh-CN" dirty="0" smtClean="0">
                <a:solidFill>
                  <a:srgbClr val="C00000"/>
                </a:solidFill>
              </a:rPr>
              <a:t>float</a:t>
            </a:r>
            <a:r>
              <a:rPr lang="zh-CN" altLang="en-US" dirty="0" smtClean="0">
                <a:solidFill>
                  <a:srgbClr val="C00000"/>
                </a:solidFill>
              </a:rPr>
              <a:t>属性</a:t>
            </a:r>
            <a:r>
              <a:rPr lang="zh-CN" altLang="en-US" dirty="0" smtClean="0">
                <a:solidFill>
                  <a:schemeClr val="accent4"/>
                </a:solidFill>
              </a:rPr>
              <a:t>）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accent4"/>
                </a:solidFill>
              </a:rPr>
              <a:t>流体浮动三列布局    （</a:t>
            </a:r>
            <a:r>
              <a:rPr lang="zh-CN" altLang="en-US" dirty="0" smtClean="0">
                <a:solidFill>
                  <a:srgbClr val="C00000"/>
                </a:solidFill>
              </a:rPr>
              <a:t>同上</a:t>
            </a:r>
            <a:r>
              <a:rPr lang="zh-CN" altLang="en-US" dirty="0" smtClean="0">
                <a:solidFill>
                  <a:schemeClr val="accent4"/>
                </a:solidFill>
              </a:rPr>
              <a:t>）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accent4"/>
                </a:solidFill>
              </a:rPr>
              <a:t>流体定位两列布局   （</a:t>
            </a:r>
            <a:r>
              <a:rPr lang="zh-CN" altLang="en-US" dirty="0" smtClean="0">
                <a:solidFill>
                  <a:srgbClr val="FFC000"/>
                </a:solidFill>
              </a:rPr>
              <a:t>使用</a:t>
            </a:r>
            <a:r>
              <a:rPr lang="en-US" altLang="zh-CN" dirty="0" smtClean="0">
                <a:solidFill>
                  <a:srgbClr val="FFC000"/>
                </a:solidFill>
              </a:rPr>
              <a:t>position</a:t>
            </a:r>
            <a:r>
              <a:rPr lang="zh-CN" altLang="en-US" dirty="0" smtClean="0">
                <a:solidFill>
                  <a:srgbClr val="FFC000"/>
                </a:solidFill>
              </a:rPr>
              <a:t>属性</a:t>
            </a:r>
            <a:r>
              <a:rPr lang="zh-CN" altLang="en-US" dirty="0" smtClean="0">
                <a:solidFill>
                  <a:schemeClr val="accent4"/>
                </a:solidFill>
              </a:rPr>
              <a:t>）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accent4"/>
                </a:solidFill>
              </a:rPr>
              <a:t>流体定位三列布局   （</a:t>
            </a:r>
            <a:r>
              <a:rPr lang="zh-CN" altLang="en-US" dirty="0" smtClean="0">
                <a:solidFill>
                  <a:srgbClr val="FFC000"/>
                </a:solidFill>
              </a:rPr>
              <a:t>同上</a:t>
            </a:r>
            <a:r>
              <a:rPr lang="zh-CN" altLang="en-US" dirty="0" smtClean="0">
                <a:solidFill>
                  <a:schemeClr val="accent4"/>
                </a:solidFill>
              </a:rPr>
              <a:t>）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marL="971550" lvl="1" indent="-457200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accent1">
                    <a:lumMod val="10000"/>
                  </a:schemeClr>
                </a:solidFill>
              </a:rPr>
              <a:t>固定宽度布局</a:t>
            </a:r>
            <a:endParaRPr lang="en-US" altLang="zh-CN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accent4"/>
                </a:solidFill>
              </a:rPr>
              <a:t>固定浮动布局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zh-CN" altLang="en-US" dirty="0" smtClean="0">
                <a:solidFill>
                  <a:schemeClr val="accent4"/>
                </a:solidFill>
              </a:rPr>
              <a:t>固定定位布局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836613"/>
            <a:ext cx="8540750" cy="5472112"/>
          </a:xfrm>
        </p:spPr>
        <p:txBody>
          <a:bodyPr/>
          <a:lstStyle/>
          <a:p>
            <a:pPr marL="971550" lvl="1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u="sng" dirty="0" smtClean="0">
                <a:solidFill>
                  <a:schemeClr val="accent2">
                    <a:lumMod val="50000"/>
                  </a:schemeClr>
                </a:solidFill>
              </a:rPr>
              <a:t>布局示例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71550" lvl="1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：固定宽度浮动三列布局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C:\Users\huang\Desktop\Web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\ch7-3-1\ Classic Layouts\float-fixedwidth.aspx</a:t>
            </a:r>
            <a:endParaRPr lang="en-US" altLang="zh-CN" dirty="0" smtClean="0"/>
          </a:p>
          <a:p>
            <a:pPr marL="971550" lvl="1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示例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accent4"/>
                </a:solidFill>
              </a:rPr>
              <a:t>流体浮动三列布局 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C:\Users\huang\Desktop\Web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\ch7-3-1\Classic Layouts\float-threecolumns.aspx</a:t>
            </a:r>
            <a:endParaRPr lang="en-US" altLang="zh-CN" dirty="0" smtClean="0"/>
          </a:p>
          <a:p>
            <a:pPr marL="971550" lvl="1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示例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accent4"/>
                </a:solidFill>
              </a:rPr>
              <a:t>流体浮动两列布局 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C:\Users\huang\Desktop\Web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\ch7-3-1\Classic Layouts\ float-twocolumns.aspx</a:t>
            </a:r>
            <a:endParaRPr lang="en-US" altLang="zh-CN" dirty="0" smtClean="0"/>
          </a:p>
          <a:p>
            <a:pPr marL="971550" lvl="1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示例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chemeClr val="accent4"/>
                </a:solidFill>
              </a:rPr>
              <a:t>流体</a:t>
            </a:r>
            <a:r>
              <a:rPr lang="zh-CN" altLang="en-US" dirty="0" smtClean="0">
                <a:solidFill>
                  <a:srgbClr val="7030A0"/>
                </a:solidFill>
              </a:rPr>
              <a:t>定位</a:t>
            </a:r>
            <a:r>
              <a:rPr lang="zh-CN" altLang="en-US" dirty="0" smtClean="0">
                <a:solidFill>
                  <a:schemeClr val="accent4"/>
                </a:solidFill>
              </a:rPr>
              <a:t>两列布局 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r>
              <a:rPr lang="en-US" altLang="zh-CN" dirty="0" smtClean="0"/>
              <a:t>C:\Users\huang\Desktop\Web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\ch7-3-1\Classic Layouts\ position-twocolumns.css</a:t>
            </a:r>
            <a:endParaRPr lang="en-US" altLang="zh-CN" dirty="0" smtClean="0"/>
          </a:p>
        </p:txBody>
      </p:sp>
      <p:sp>
        <p:nvSpPr>
          <p:cNvPr id="59395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6092825"/>
            <a:ext cx="287337" cy="288925"/>
          </a:xfrm>
          <a:prstGeom prst="actionButtonEnd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81075"/>
            <a:ext cx="8540750" cy="5327650"/>
          </a:xfrm>
        </p:spPr>
        <p:txBody>
          <a:bodyPr/>
          <a:lstStyle/>
          <a:p>
            <a:pPr marL="971550" lvl="1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chemeClr val="accent1">
                    <a:lumMod val="25000"/>
                  </a:schemeClr>
                </a:solidFill>
              </a:rPr>
              <a:t>推荐参考书 ：</a:t>
            </a:r>
            <a:endParaRPr lang="en-US" altLang="zh-CN" sz="2800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marL="971550" lvl="1" indent="-457200" eaLnBrk="1" hangingPunct="1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dirty="0" smtClean="0"/>
              <a:t>《CSS</a:t>
            </a:r>
            <a:r>
              <a:rPr lang="zh-CN" altLang="en-US" dirty="0" smtClean="0"/>
              <a:t>基础教程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英</a:t>
            </a:r>
            <a:r>
              <a:rPr lang="en-US" altLang="zh-CN" dirty="0" smtClean="0"/>
              <a:t>】Simon </a:t>
            </a:r>
            <a:r>
              <a:rPr lang="en-US" altLang="zh-CN" dirty="0" err="1" smtClean="0"/>
              <a:t>Collison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著，人民邮电出版社</a:t>
            </a:r>
            <a:endParaRPr lang="en-US" altLang="zh-CN" dirty="0" smtClean="0"/>
          </a:p>
          <a:p>
            <a:pPr marL="971550" lvl="1" indent="-457200" eaLnBrk="1" hangingPunct="1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dirty="0" smtClean="0"/>
              <a:t>《</a:t>
            </a:r>
            <a:r>
              <a:rPr lang="zh-CN" altLang="en-US" dirty="0" smtClean="0"/>
              <a:t>精通</a:t>
            </a:r>
            <a:r>
              <a:rPr lang="en-US" altLang="zh-CN" dirty="0" smtClean="0"/>
              <a:t>CSS  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标准解决方案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；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英</a:t>
            </a:r>
            <a:r>
              <a:rPr lang="en-US" altLang="zh-CN" dirty="0" smtClean="0"/>
              <a:t>】</a:t>
            </a:r>
            <a:r>
              <a:rPr lang="en-US" altLang="zh-CN" dirty="0" err="1" smtClean="0"/>
              <a:t>AndyBudd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Simon </a:t>
            </a:r>
            <a:r>
              <a:rPr lang="en-US" altLang="zh-CN" dirty="0" err="1" smtClean="0"/>
              <a:t>Collison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CameronMoll</a:t>
            </a:r>
            <a:r>
              <a:rPr lang="en-US" altLang="zh-CN" dirty="0" smtClean="0"/>
              <a:t> </a:t>
            </a:r>
            <a:r>
              <a:rPr lang="zh-CN" altLang="en-US" dirty="0" smtClean="0"/>
              <a:t>著，人民邮电出版社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1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971550" lvl="1" indent="-4572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</a:rPr>
              <a:t>推荐网站：</a:t>
            </a:r>
            <a:endParaRPr lang="en-US" altLang="zh-CN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r>
              <a:rPr lang="en-US" altLang="zh-CN" sz="2400" dirty="0" smtClean="0">
                <a:solidFill>
                  <a:srgbClr val="000000"/>
                </a:solidFill>
              </a:rPr>
              <a:t>http://www.w3school.com.cn/css/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1371600" lvl="2" indent="-457200" eaLnBrk="1" hangingPunct="1">
              <a:lnSpc>
                <a:spcPct val="110000"/>
              </a:lnSpc>
              <a:defRPr/>
            </a:pPr>
            <a:endParaRPr lang="en-US" altLang="zh-CN" dirty="0" smtClean="0"/>
          </a:p>
          <a:p>
            <a:pPr marL="1066800" lvl="1" indent="-609600" eaLnBrk="1" hangingPunct="1">
              <a:lnSpc>
                <a:spcPct val="110000"/>
              </a:lnSpc>
              <a:defRPr/>
            </a:pPr>
            <a:endParaRPr lang="en-US" altLang="zh-CN" dirty="0" smtClean="0"/>
          </a:p>
        </p:txBody>
      </p:sp>
      <p:sp>
        <p:nvSpPr>
          <p:cNvPr id="60419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6092825"/>
            <a:ext cx="287337" cy="288925"/>
          </a:xfrm>
          <a:prstGeom prst="actionButtonEnd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81075"/>
            <a:ext cx="8540750" cy="55435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三种样式适用于不同的场合：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内联式适用于对单个标签进行样式控制，其优点在于开发方便，而在维护时，则需要针对每个元素进行修改，非常不方便；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而嵌入式可以控制一个网页的多个样式，当需要对网页样式进行修改时，只需要修改</a:t>
            </a:r>
            <a:r>
              <a:rPr lang="en-US" altLang="zh-CN" smtClean="0"/>
              <a:t>head</a:t>
            </a:r>
            <a:r>
              <a:rPr lang="zh-CN" altLang="en-US" smtClean="0"/>
              <a:t>标签中的</a:t>
            </a:r>
            <a:r>
              <a:rPr lang="en-US" altLang="zh-CN" smtClean="0"/>
              <a:t>style</a:t>
            </a:r>
            <a:r>
              <a:rPr lang="zh-CN" altLang="en-US" smtClean="0"/>
              <a:t>标签即可，不过这样仍然没有让布局代码和页面代码完全分离；</a:t>
            </a:r>
            <a:endParaRPr lang="en-US" altLang="zh-CN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而外联式能够将布局代码和页面代码相分离，在维护过程中，能够减少工作量。 </a:t>
            </a:r>
            <a:endParaRPr lang="zh-CN" altLang="en-US" smtClean="0"/>
          </a:p>
        </p:txBody>
      </p:sp>
      <p:sp>
        <p:nvSpPr>
          <p:cNvPr id="23555" name="AutoShape 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16913" y="6092825"/>
            <a:ext cx="287337" cy="288925"/>
          </a:xfrm>
          <a:prstGeom prst="actionButtonEnd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125538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7.2.2   </a:t>
            </a:r>
            <a:r>
              <a:rPr lang="zh-CN" altLang="en-US" sz="3600" smtClean="0"/>
              <a:t>网页中使用</a:t>
            </a:r>
            <a:r>
              <a:rPr lang="en-US" altLang="zh-CN" sz="3600" smtClean="0"/>
              <a:t>CSS</a:t>
            </a:r>
            <a:r>
              <a:rPr lang="zh-CN" altLang="en-US" sz="3600" smtClean="0"/>
              <a:t>的三种方法</a:t>
            </a:r>
            <a:endParaRPr lang="zh-CN" altLang="en-US" sz="3600" smtClean="0"/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2492375"/>
            <a:ext cx="8540750" cy="381635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AutoNum type="ea1JpnChsDbPeriod"/>
            </a:pPr>
            <a:r>
              <a:rPr lang="zh-CN" altLang="zh-CN" smtClean="0"/>
              <a:t>内联式样式</a:t>
            </a:r>
            <a:endParaRPr lang="zh-CN" altLang="zh-CN" smtClean="0"/>
          </a:p>
          <a:p>
            <a:pPr marL="1066800" lvl="1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zh-CN" altLang="zh-CN" smtClean="0"/>
              <a:t>内联样式直接将</a:t>
            </a:r>
            <a:r>
              <a:rPr lang="en-US" altLang="zh-CN" smtClean="0"/>
              <a:t>CSS</a:t>
            </a:r>
            <a:r>
              <a:rPr lang="zh-CN" altLang="en-US" smtClean="0"/>
              <a:t>放在某个</a:t>
            </a:r>
            <a:r>
              <a:rPr lang="en-US" altLang="zh-CN" smtClean="0"/>
              <a:t>HTML</a:t>
            </a:r>
            <a:r>
              <a:rPr lang="zh-CN" altLang="en-US" smtClean="0"/>
              <a:t>标签中，通过使用</a:t>
            </a:r>
            <a:r>
              <a:rPr lang="en-US" altLang="zh-CN" smtClean="0"/>
              <a:t>style</a:t>
            </a:r>
            <a:r>
              <a:rPr lang="zh-CN" altLang="en-US" smtClean="0"/>
              <a:t>属性设置，一般形式为：</a:t>
            </a:r>
            <a:endParaRPr lang="zh-CN" altLang="en-US" smtClean="0"/>
          </a:p>
          <a:p>
            <a:pPr marL="1066800" lvl="1" indent="-609600"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>
                <a:solidFill>
                  <a:srgbClr val="000000"/>
                </a:solidFill>
              </a:rPr>
              <a:t>style="</a:t>
            </a:r>
            <a:r>
              <a:rPr lang="zh-CN" altLang="en-US" smtClean="0">
                <a:solidFill>
                  <a:srgbClr val="000000"/>
                </a:solidFill>
              </a:rPr>
              <a:t>属性名</a:t>
            </a:r>
            <a:r>
              <a:rPr lang="en-US" altLang="zh-CN" smtClean="0">
                <a:solidFill>
                  <a:srgbClr val="000000"/>
                </a:solidFill>
              </a:rPr>
              <a:t>1: </a:t>
            </a:r>
            <a:r>
              <a:rPr lang="zh-CN" altLang="en-US" smtClean="0">
                <a:solidFill>
                  <a:srgbClr val="000000"/>
                </a:solidFill>
              </a:rPr>
              <a:t>值</a:t>
            </a:r>
            <a:r>
              <a:rPr lang="en-US" altLang="zh-CN" smtClean="0">
                <a:solidFill>
                  <a:srgbClr val="000000"/>
                </a:solidFill>
              </a:rPr>
              <a:t>1; </a:t>
            </a:r>
            <a:r>
              <a:rPr lang="zh-CN" altLang="en-US" smtClean="0">
                <a:solidFill>
                  <a:srgbClr val="000000"/>
                </a:solidFill>
              </a:rPr>
              <a:t>属性名</a:t>
            </a:r>
            <a:r>
              <a:rPr lang="en-US" altLang="zh-CN" smtClean="0">
                <a:solidFill>
                  <a:srgbClr val="000000"/>
                </a:solidFill>
              </a:rPr>
              <a:t>2: </a:t>
            </a:r>
            <a:r>
              <a:rPr lang="zh-CN" altLang="en-US" smtClean="0">
                <a:solidFill>
                  <a:srgbClr val="000000"/>
                </a:solidFill>
              </a:rPr>
              <a:t>值</a:t>
            </a:r>
            <a:r>
              <a:rPr lang="en-US" altLang="zh-CN" smtClean="0">
                <a:solidFill>
                  <a:srgbClr val="000000"/>
                </a:solidFill>
              </a:rPr>
              <a:t>2;……"</a:t>
            </a:r>
            <a:endParaRPr lang="en-US" altLang="zh-CN" smtClean="0">
              <a:solidFill>
                <a:srgbClr val="000000"/>
              </a:solidFill>
            </a:endParaRPr>
          </a:p>
          <a:p>
            <a:pPr marL="1066800" lvl="1" indent="-609600" eaLnBrk="1" hangingPunct="1">
              <a:lnSpc>
                <a:spcPct val="120000"/>
              </a:lnSpc>
              <a:spcBef>
                <a:spcPct val="35000"/>
              </a:spcBef>
            </a:pPr>
            <a:r>
              <a:rPr lang="zh-CN" altLang="en-US" smtClean="0"/>
              <a:t>属性名与属性值之间用“</a:t>
            </a:r>
            <a:r>
              <a:rPr lang="en-US" altLang="zh-CN" smtClean="0"/>
              <a:t>:”</a:t>
            </a:r>
            <a:r>
              <a:rPr lang="zh-CN" altLang="en-US" smtClean="0"/>
              <a:t>分隔，如果一个样式中有多个属性，各属性之间用分号“</a:t>
            </a:r>
            <a:r>
              <a:rPr lang="en-US" altLang="zh-CN" smtClean="0"/>
              <a:t>;”</a:t>
            </a:r>
            <a:r>
              <a:rPr lang="zh-CN" altLang="en-US" smtClean="0"/>
              <a:t>隔开。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25538"/>
            <a:ext cx="8540750" cy="5111750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spcBef>
                <a:spcPct val="35000"/>
              </a:spcBef>
              <a:defRPr/>
            </a:pPr>
            <a:r>
              <a:rPr lang="zh-CN" altLang="en-US" dirty="0" smtClean="0"/>
              <a:t>内联式示例：</a:t>
            </a:r>
            <a:endParaRPr lang="en-US" altLang="zh-CN" dirty="0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  <a:defRPr/>
            </a:pPr>
            <a:r>
              <a:rPr lang="en-US" altLang="zh-CN" dirty="0" smtClean="0"/>
              <a:t>C:\......\Web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\ch7-css\css1.htm</a:t>
            </a:r>
            <a:endParaRPr lang="en-US" altLang="zh-CN" dirty="0" smtClean="0"/>
          </a:p>
          <a:p>
            <a:pPr marL="1466850" lvl="2" indent="-609600" eaLnBrk="1" hangingPunct="1">
              <a:lnSpc>
                <a:spcPct val="120000"/>
              </a:lnSpc>
              <a:spcBef>
                <a:spcPct val="35000"/>
              </a:spcBef>
              <a:defRPr/>
            </a:pPr>
            <a:endParaRPr lang="en-US" altLang="zh-CN" dirty="0" smtClean="0"/>
          </a:p>
          <a:p>
            <a:pPr marL="1066800" lvl="1" indent="-6096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Visual Studio 2008</a:t>
            </a:r>
            <a:r>
              <a:rPr lang="zh-CN" altLang="en-US" dirty="0" smtClean="0"/>
              <a:t>中，有两种设置样式的方法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在源视图下直接设置样式。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pPr marL="1371600" lvl="2" indent="-457200" eaLnBrk="1" hangingPunct="1">
              <a:lnSpc>
                <a:spcPct val="120000"/>
              </a:lnSpc>
              <a:buFont typeface="+mj-lt"/>
              <a:buAutoNum type="arabicParenR"/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在设计视图下，利用可视化界面设置样式。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1828800" lvl="3" indent="-457200" eaLnBrk="1" hangingPunct="1">
              <a:lnSpc>
                <a:spcPct val="120000"/>
              </a:lnSpc>
              <a:defRPr/>
            </a:pPr>
            <a:r>
              <a:rPr lang="zh-CN" altLang="en-US" dirty="0" smtClean="0"/>
              <a:t>设置步骤详见</a:t>
            </a:r>
            <a:r>
              <a:rPr lang="en-US" altLang="zh-CN" dirty="0" smtClean="0"/>
              <a:t>《ASP.NET </a:t>
            </a:r>
            <a:r>
              <a:rPr lang="zh-CN" altLang="en-US" dirty="0" smtClean="0"/>
              <a:t>案例教程</a:t>
            </a:r>
            <a:r>
              <a:rPr lang="en-US" altLang="zh-CN" dirty="0" smtClean="0"/>
              <a:t>》P159  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6-1】	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buNone/>
              <a:defRPr/>
            </a:pPr>
            <a:r>
              <a:rPr lang="zh-CN" altLang="en-US" dirty="0" smtClean="0"/>
              <a:t>示例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C:\Users\huang\Desktop\Web</a:t>
            </a:r>
            <a:r>
              <a:rPr lang="zh-CN" altLang="en-US" dirty="0" smtClean="0"/>
              <a:t>编程技术</a:t>
            </a:r>
            <a:r>
              <a:rPr lang="en-US" altLang="zh-CN" dirty="0" smtClean="0"/>
              <a:t>\ch7-2\StyleDemo1.aspx</a:t>
            </a:r>
            <a:endParaRPr lang="en-US" altLang="zh-CN" dirty="0" smtClean="0"/>
          </a:p>
          <a:p>
            <a:pPr marL="1371600" lvl="2" indent="-457200" eaLnBrk="1" hangingPunct="1">
              <a:lnSpc>
                <a:spcPct val="120000"/>
              </a:lnSpc>
              <a:defRPr/>
            </a:pPr>
            <a:endParaRPr lang="zh-CN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08050"/>
            <a:ext cx="8540750" cy="5400675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ct val="35000"/>
              </a:spcBef>
              <a:buFont typeface="Wingdings" panose="05000000000000000000" pitchFamily="2" charset="2"/>
              <a:buAutoNum type="ea1JpnChsDbPeriod" startAt="2"/>
            </a:pPr>
            <a:r>
              <a:rPr lang="zh-CN" altLang="en-US" smtClean="0"/>
              <a:t>嵌入式样式</a:t>
            </a:r>
            <a:endParaRPr lang="zh-CN" altLang="zh-CN" smtClean="0"/>
          </a:p>
          <a:p>
            <a:pPr marL="1066800" lvl="1" indent="-609600" eaLnBrk="1" hangingPunct="1">
              <a:lnSpc>
                <a:spcPct val="110000"/>
              </a:lnSpc>
            </a:pPr>
            <a:r>
              <a:rPr lang="zh-CN" altLang="en-US" smtClean="0"/>
              <a:t>在网页的</a:t>
            </a:r>
            <a:r>
              <a:rPr lang="en-US" altLang="zh-CN" smtClean="0"/>
              <a:t>head</a:t>
            </a:r>
            <a:r>
              <a:rPr lang="zh-CN" altLang="en-US" smtClean="0"/>
              <a:t>部分直接实现</a:t>
            </a:r>
            <a:r>
              <a:rPr lang="en-US" altLang="zh-CN" smtClean="0"/>
              <a:t>CSS</a:t>
            </a:r>
            <a:r>
              <a:rPr lang="zh-CN" altLang="en-US" smtClean="0"/>
              <a:t>样式</a:t>
            </a:r>
            <a:r>
              <a:rPr lang="en-US" altLang="zh-CN" smtClean="0"/>
              <a:t>, </a:t>
            </a:r>
            <a:r>
              <a:rPr lang="zh-CN" altLang="en-US" smtClean="0"/>
              <a:t>即在</a:t>
            </a:r>
            <a:r>
              <a:rPr lang="en-US" altLang="zh-CN" smtClean="0"/>
              <a:t>&lt;head&gt;</a:t>
            </a:r>
            <a:r>
              <a:rPr lang="zh-CN" altLang="en-US" smtClean="0"/>
              <a:t>与</a:t>
            </a:r>
            <a:r>
              <a:rPr lang="en-US" altLang="zh-CN" smtClean="0"/>
              <a:t>&lt;/head&gt;</a:t>
            </a:r>
            <a:r>
              <a:rPr lang="zh-CN" altLang="en-US" smtClean="0"/>
              <a:t>标签内，以</a:t>
            </a:r>
            <a:r>
              <a:rPr lang="en-US" altLang="zh-CN" smtClean="0"/>
              <a:t>&lt;style&gt;</a:t>
            </a:r>
            <a:r>
              <a:rPr lang="zh-CN" altLang="en-US" smtClean="0"/>
              <a:t>开始，</a:t>
            </a:r>
            <a:r>
              <a:rPr lang="en-US" altLang="zh-CN" smtClean="0"/>
              <a:t>&lt;/style&gt;</a:t>
            </a:r>
            <a:r>
              <a:rPr lang="zh-CN" altLang="en-US" smtClean="0"/>
              <a:t>结束。</a:t>
            </a:r>
            <a:endParaRPr lang="zh-CN" altLang="en-US" smtClean="0"/>
          </a:p>
          <a:p>
            <a:pPr marL="1066800" lvl="1" indent="-609600" eaLnBrk="1" hangingPunct="1">
              <a:lnSpc>
                <a:spcPct val="110000"/>
              </a:lnSpc>
            </a:pPr>
            <a:r>
              <a:rPr lang="en-US" altLang="zh-CN" smtClean="0"/>
              <a:t>CSS</a:t>
            </a:r>
            <a:r>
              <a:rPr lang="zh-CN" altLang="en-US" smtClean="0"/>
              <a:t>规则由两部分组成：选择符和声明。声明由属性名和属性值组成。所以简单的</a:t>
            </a:r>
            <a:r>
              <a:rPr lang="en-US" altLang="zh-CN" smtClean="0"/>
              <a:t>CSS</a:t>
            </a:r>
            <a:r>
              <a:rPr lang="zh-CN" altLang="en-US" smtClean="0"/>
              <a:t>规则如下：</a:t>
            </a:r>
            <a:endParaRPr lang="zh-CN" altLang="en-US" smtClean="0"/>
          </a:p>
          <a:p>
            <a:pPr marL="1066800" lvl="1" indent="-6096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		</a:t>
            </a:r>
            <a:r>
              <a:rPr lang="zh-CN" altLang="en-US" smtClean="0">
                <a:solidFill>
                  <a:srgbClr val="000000"/>
                </a:solidFill>
              </a:rPr>
              <a:t>选择符</a:t>
            </a:r>
            <a:r>
              <a:rPr lang="en-US" altLang="zh-CN" smtClean="0">
                <a:solidFill>
                  <a:srgbClr val="000000"/>
                </a:solidFill>
              </a:rPr>
              <a:t>{</a:t>
            </a:r>
            <a:r>
              <a:rPr lang="zh-CN" altLang="en-US" smtClean="0">
                <a:solidFill>
                  <a:srgbClr val="000000"/>
                </a:solidFill>
              </a:rPr>
              <a:t>属性名</a:t>
            </a:r>
            <a:r>
              <a:rPr lang="en-US" altLang="zh-CN" smtClean="0">
                <a:solidFill>
                  <a:srgbClr val="000000"/>
                </a:solidFill>
              </a:rPr>
              <a:t>1: </a:t>
            </a:r>
            <a:r>
              <a:rPr lang="zh-CN" altLang="en-US" smtClean="0">
                <a:solidFill>
                  <a:srgbClr val="000000"/>
                </a:solidFill>
              </a:rPr>
              <a:t>值</a:t>
            </a:r>
            <a:r>
              <a:rPr lang="en-US" altLang="zh-CN" smtClean="0">
                <a:solidFill>
                  <a:srgbClr val="000000"/>
                </a:solidFill>
              </a:rPr>
              <a:t>1; </a:t>
            </a:r>
            <a:r>
              <a:rPr lang="zh-CN" altLang="en-US" smtClean="0">
                <a:solidFill>
                  <a:srgbClr val="000000"/>
                </a:solidFill>
              </a:rPr>
              <a:t>属性名</a:t>
            </a:r>
            <a:r>
              <a:rPr lang="en-US" altLang="zh-CN" smtClean="0">
                <a:solidFill>
                  <a:srgbClr val="000000"/>
                </a:solidFill>
              </a:rPr>
              <a:t>2: </a:t>
            </a:r>
            <a:r>
              <a:rPr lang="zh-CN" altLang="en-US" smtClean="0">
                <a:solidFill>
                  <a:srgbClr val="000000"/>
                </a:solidFill>
              </a:rPr>
              <a:t>值</a:t>
            </a:r>
            <a:r>
              <a:rPr lang="en-US" altLang="zh-CN" smtClean="0">
                <a:solidFill>
                  <a:srgbClr val="000000"/>
                </a:solidFill>
              </a:rPr>
              <a:t>2; ……}</a:t>
            </a:r>
            <a:endParaRPr lang="en-US" altLang="zh-CN" smtClean="0">
              <a:solidFill>
                <a:srgbClr val="000000"/>
              </a:solidFill>
            </a:endParaRPr>
          </a:p>
          <a:p>
            <a:pPr marL="1066800" lvl="1" indent="-6096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	</a:t>
            </a:r>
            <a:r>
              <a:rPr lang="zh-CN" altLang="en-US" smtClean="0">
                <a:solidFill>
                  <a:srgbClr val="000000"/>
                </a:solidFill>
              </a:rPr>
              <a:t>例如：	</a:t>
            </a:r>
            <a:r>
              <a:rPr lang="en-US" altLang="zh-CN" smtClean="0">
                <a:solidFill>
                  <a:srgbClr val="000000"/>
                </a:solidFill>
              </a:rPr>
              <a:t>p { color : Green; }</a:t>
            </a:r>
            <a:endParaRPr lang="en-US" altLang="zh-CN" smtClean="0">
              <a:solidFill>
                <a:srgbClr val="000000"/>
              </a:solidFill>
            </a:endParaRPr>
          </a:p>
          <a:p>
            <a:pPr marL="1066800" lvl="1" indent="-6096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p</a:t>
            </a:r>
            <a:r>
              <a:rPr lang="zh-CN" altLang="en-US" smtClean="0"/>
              <a:t>（段落标签）为选择符，</a:t>
            </a:r>
            <a:r>
              <a:rPr lang="en-US" altLang="zh-CN" smtClean="0"/>
              <a:t>color</a:t>
            </a:r>
            <a:r>
              <a:rPr lang="zh-CN" altLang="en-US" smtClean="0"/>
              <a:t>（颜色）是</a:t>
            </a:r>
            <a:r>
              <a:rPr lang="en-US" altLang="zh-CN" smtClean="0"/>
              <a:t>p</a:t>
            </a:r>
            <a:r>
              <a:rPr lang="zh-CN" altLang="en-US" smtClean="0"/>
              <a:t>的属性名，</a:t>
            </a:r>
            <a:r>
              <a:rPr lang="en-US" altLang="zh-CN" smtClean="0"/>
              <a:t>green</a:t>
            </a:r>
            <a:r>
              <a:rPr lang="zh-CN" altLang="en-US" smtClean="0"/>
              <a:t>（绿色）是</a:t>
            </a:r>
            <a:r>
              <a:rPr lang="en-US" altLang="zh-CN" smtClean="0"/>
              <a:t>color</a:t>
            </a:r>
            <a:r>
              <a:rPr lang="zh-CN" altLang="en-US" smtClean="0"/>
              <a:t>的属性值。该规则声明所有段落标签的内容应该将</a:t>
            </a:r>
            <a:r>
              <a:rPr lang="en-US" altLang="zh-CN" smtClean="0"/>
              <a:t>color</a:t>
            </a:r>
            <a:r>
              <a:rPr lang="zh-CN" altLang="en-US" smtClean="0"/>
              <a:t>属性设置为绿色，</a:t>
            </a:r>
            <a:r>
              <a:rPr lang="zh-CN" altLang="en-US" smtClean="0">
                <a:solidFill>
                  <a:srgbClr val="00B050"/>
                </a:solidFill>
              </a:rPr>
              <a:t>即所有</a:t>
            </a:r>
            <a:r>
              <a:rPr lang="en-US" altLang="zh-CN" smtClean="0">
                <a:solidFill>
                  <a:srgbClr val="00B050"/>
                </a:solidFill>
              </a:rPr>
              <a:t>&lt;p&gt;</a:t>
            </a:r>
            <a:r>
              <a:rPr lang="zh-CN" altLang="en-US" smtClean="0">
                <a:solidFill>
                  <a:srgbClr val="00B050"/>
                </a:solidFill>
              </a:rPr>
              <a:t>中文本将变成绿色。</a:t>
            </a:r>
            <a:endParaRPr lang="zh-CN" altLang="en-US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25538"/>
            <a:ext cx="8540750" cy="5111750"/>
          </a:xfrm>
        </p:spPr>
        <p:txBody>
          <a:bodyPr/>
          <a:lstStyle/>
          <a:p>
            <a:pPr marL="1066800" lvl="1" indent="-6096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smtClean="0"/>
              <a:t>CSS</a:t>
            </a:r>
            <a:r>
              <a:rPr lang="zh-CN" altLang="en-US" sz="2000" smtClean="0"/>
              <a:t>规则中主要的</a:t>
            </a:r>
            <a:r>
              <a:rPr lang="en-US" altLang="zh-CN" sz="2000" smtClean="0"/>
              <a:t>4</a:t>
            </a:r>
            <a:r>
              <a:rPr lang="zh-CN" altLang="en-US" sz="2000" smtClean="0"/>
              <a:t>个要素：</a:t>
            </a:r>
            <a:endParaRPr lang="zh-CN" altLang="en-US" sz="2000" smtClean="0"/>
          </a:p>
          <a:p>
            <a:pPr marL="1066800" lvl="1" indent="-609600" eaLnBrk="1" hangingPunct="1">
              <a:lnSpc>
                <a:spcPct val="120000"/>
              </a:lnSpc>
            </a:pPr>
            <a:r>
              <a:rPr lang="zh-CN" altLang="en-US" sz="2000" smtClean="0"/>
              <a:t>选择符：</a:t>
            </a:r>
            <a:r>
              <a:rPr lang="zh-CN" altLang="en-US" sz="2000" smtClean="0">
                <a:solidFill>
                  <a:srgbClr val="000000"/>
                </a:solidFill>
              </a:rPr>
              <a:t>表明</a:t>
            </a:r>
            <a:r>
              <a:rPr lang="en-US" altLang="zh-CN" sz="2000" smtClean="0">
                <a:solidFill>
                  <a:srgbClr val="000000"/>
                </a:solidFill>
              </a:rPr>
              <a:t>CSS</a:t>
            </a:r>
            <a:r>
              <a:rPr lang="zh-CN" altLang="en-US" sz="2000" smtClean="0">
                <a:solidFill>
                  <a:srgbClr val="000000"/>
                </a:solidFill>
              </a:rPr>
              <a:t>规则应用到页面的哪个部分。选择符最简单的类型是元素选择符，它指出明确的标签元素，例如</a:t>
            </a:r>
            <a:r>
              <a:rPr lang="en-US" altLang="zh-CN" sz="2000" smtClean="0">
                <a:solidFill>
                  <a:srgbClr val="000000"/>
                </a:solidFill>
              </a:rPr>
              <a:t>HTML</a:t>
            </a:r>
            <a:r>
              <a:rPr lang="zh-CN" altLang="en-US" sz="2000" smtClean="0">
                <a:solidFill>
                  <a:srgbClr val="000000"/>
                </a:solidFill>
              </a:rPr>
              <a:t>中的</a:t>
            </a:r>
            <a:r>
              <a:rPr lang="en-US" altLang="zh-CN" sz="2000" smtClean="0">
                <a:solidFill>
                  <a:srgbClr val="000000"/>
                </a:solidFill>
              </a:rPr>
              <a:t>&lt;p&gt;</a:t>
            </a:r>
            <a:r>
              <a:rPr lang="zh-CN" altLang="en-US" sz="2000" smtClean="0">
                <a:solidFill>
                  <a:srgbClr val="000000"/>
                </a:solidFill>
              </a:rPr>
              <a:t>标签。</a:t>
            </a:r>
            <a:endParaRPr lang="zh-CN" altLang="en-US" sz="2000" smtClean="0">
              <a:solidFill>
                <a:srgbClr val="000000"/>
              </a:solidFill>
            </a:endParaRPr>
          </a:p>
          <a:p>
            <a:pPr marL="1066800" lvl="1" indent="-609600" eaLnBrk="1" hangingPunct="1">
              <a:lnSpc>
                <a:spcPct val="120000"/>
              </a:lnSpc>
            </a:pPr>
            <a:r>
              <a:rPr lang="zh-CN" altLang="en-US" sz="2000" smtClean="0"/>
              <a:t>声明：</a:t>
            </a:r>
            <a:r>
              <a:rPr lang="zh-CN" altLang="en-US" sz="2000" smtClean="0">
                <a:solidFill>
                  <a:srgbClr val="000000"/>
                </a:solidFill>
              </a:rPr>
              <a:t>声明包含在</a:t>
            </a:r>
            <a:r>
              <a:rPr lang="en-US" altLang="zh-CN" sz="2000" smtClean="0">
                <a:solidFill>
                  <a:srgbClr val="000000"/>
                </a:solidFill>
              </a:rPr>
              <a:t>{}</a:t>
            </a:r>
            <a:r>
              <a:rPr lang="zh-CN" altLang="en-US" sz="2000" smtClean="0">
                <a:solidFill>
                  <a:srgbClr val="000000"/>
                </a:solidFill>
              </a:rPr>
              <a:t>大括号内。大括号内应首先给出属性名，接着是冒号，然后是属性值。结尾分号是可选项，推荐使用结尾分号，以便于规则的扩展。</a:t>
            </a:r>
            <a:endParaRPr lang="zh-CN" altLang="en-US" sz="2000" smtClean="0">
              <a:solidFill>
                <a:srgbClr val="000000"/>
              </a:solidFill>
            </a:endParaRPr>
          </a:p>
          <a:p>
            <a:pPr marL="1066800" lvl="1" indent="-609600" eaLnBrk="1" hangingPunct="1">
              <a:lnSpc>
                <a:spcPct val="120000"/>
              </a:lnSpc>
            </a:pPr>
            <a:r>
              <a:rPr lang="zh-CN" altLang="en-US" sz="2000" smtClean="0"/>
              <a:t>属性：</a:t>
            </a:r>
            <a:r>
              <a:rPr lang="zh-CN" altLang="en-US" sz="2000" smtClean="0">
                <a:solidFill>
                  <a:srgbClr val="000000"/>
                </a:solidFill>
              </a:rPr>
              <a:t>属性按官方</a:t>
            </a:r>
            <a:r>
              <a:rPr lang="en-US" altLang="zh-CN" sz="2000" smtClean="0">
                <a:solidFill>
                  <a:srgbClr val="000000"/>
                </a:solidFill>
              </a:rPr>
              <a:t>CSS</a:t>
            </a:r>
            <a:r>
              <a:rPr lang="zh-CN" altLang="en-US" sz="2000" smtClean="0">
                <a:solidFill>
                  <a:srgbClr val="000000"/>
                </a:solidFill>
              </a:rPr>
              <a:t>规范定义。用户可以定义特有的样式效果，与</a:t>
            </a:r>
            <a:r>
              <a:rPr lang="en-US" altLang="zh-CN" sz="2000" smtClean="0">
                <a:solidFill>
                  <a:srgbClr val="000000"/>
                </a:solidFill>
              </a:rPr>
              <a:t>CSS</a:t>
            </a:r>
            <a:r>
              <a:rPr lang="zh-CN" altLang="en-US" sz="2000" smtClean="0">
                <a:solidFill>
                  <a:srgbClr val="000000"/>
                </a:solidFill>
              </a:rPr>
              <a:t>兼容的浏览器可能会支持这些效果，如果不支持的浏览器会忽略这些属性。</a:t>
            </a:r>
            <a:endParaRPr lang="zh-CN" altLang="en-US" sz="2000" smtClean="0">
              <a:solidFill>
                <a:srgbClr val="000000"/>
              </a:solidFill>
            </a:endParaRPr>
          </a:p>
          <a:p>
            <a:pPr marL="1066800" lvl="1" indent="-609600" eaLnBrk="1" hangingPunct="1">
              <a:lnSpc>
                <a:spcPct val="120000"/>
              </a:lnSpc>
            </a:pPr>
            <a:r>
              <a:rPr lang="zh-CN" altLang="en-US" sz="2000" smtClean="0"/>
              <a:t>值：</a:t>
            </a:r>
            <a:r>
              <a:rPr lang="zh-CN" altLang="en-US" sz="2000" smtClean="0">
                <a:solidFill>
                  <a:srgbClr val="000000"/>
                </a:solidFill>
              </a:rPr>
              <a:t>属性的值放置在属性名和冒号之后。它确切定义应该如何设置属性。每个属性值的范围也在</a:t>
            </a:r>
            <a:r>
              <a:rPr lang="en-US" altLang="zh-CN" sz="2000" smtClean="0">
                <a:solidFill>
                  <a:srgbClr val="000000"/>
                </a:solidFill>
              </a:rPr>
              <a:t>CSS</a:t>
            </a:r>
            <a:r>
              <a:rPr lang="zh-CN" altLang="en-US" sz="2000" smtClean="0">
                <a:solidFill>
                  <a:srgbClr val="000000"/>
                </a:solidFill>
              </a:rPr>
              <a:t>规范中定义。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8203</Words>
  <Application>WPS 演示</Application>
  <PresentationFormat>全屏显示(4:3)</PresentationFormat>
  <Paragraphs>360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Arial Unicode MS</vt:lpstr>
      <vt:lpstr>Calibri</vt:lpstr>
      <vt:lpstr>幼圆</vt:lpstr>
      <vt:lpstr>楷体</vt:lpstr>
      <vt:lpstr>华文细黑</vt:lpstr>
      <vt:lpstr>古瓶荷花</vt:lpstr>
      <vt:lpstr>Web编程技术</vt:lpstr>
      <vt:lpstr>主要内容</vt:lpstr>
      <vt:lpstr>7.2.1 CSS 简介</vt:lpstr>
      <vt:lpstr>PowerPoint 演示文稿</vt:lpstr>
      <vt:lpstr>PowerPoint 演示文稿</vt:lpstr>
      <vt:lpstr>7.2.2   网页中使用CSS的三种方法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7.2.3  CSS基础：样式规则及常用属性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页面外观设计与布局</dc:title>
  <dc:creator>微软系统</dc:creator>
  <cp:lastModifiedBy>皑亚玛雅·hz</cp:lastModifiedBy>
  <cp:revision>529</cp:revision>
  <dcterms:created xsi:type="dcterms:W3CDTF">2011-12-29T08:10:00Z</dcterms:created>
  <dcterms:modified xsi:type="dcterms:W3CDTF">2020-05-08T03:02:38Z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