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72" r:id="rId9"/>
    <p:sldId id="265" r:id="rId10"/>
    <p:sldId id="267" r:id="rId11"/>
    <p:sldId id="268" r:id="rId12"/>
    <p:sldId id="266" r:id="rId13"/>
    <p:sldId id="271" r:id="rId14"/>
    <p:sldId id="274" r:id="rId15"/>
    <p:sldId id="270" r:id="rId16"/>
    <p:sldId id="27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49" autoAdjust="0"/>
    <p:restoredTop sz="94660"/>
  </p:normalViewPr>
  <p:slideViewPr>
    <p:cSldViewPr snapToGrid="0">
      <p:cViewPr>
        <p:scale>
          <a:sx n="107" d="100"/>
          <a:sy n="107" d="100"/>
        </p:scale>
        <p:origin x="868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C276-D220-48A0-A9E1-9AB64ED9A023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A21B-A7EB-4AD5-9A08-2AFE7FAD7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90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C276-D220-48A0-A9E1-9AB64ED9A023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A21B-A7EB-4AD5-9A08-2AFE7FAD7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78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C276-D220-48A0-A9E1-9AB64ED9A023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A21B-A7EB-4AD5-9A08-2AFE7FAD7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40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C276-D220-48A0-A9E1-9AB64ED9A023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A21B-A7EB-4AD5-9A08-2AFE7FAD7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91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C276-D220-48A0-A9E1-9AB64ED9A023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A21B-A7EB-4AD5-9A08-2AFE7FAD7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99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C276-D220-48A0-A9E1-9AB64ED9A023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A21B-A7EB-4AD5-9A08-2AFE7FAD7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25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C276-D220-48A0-A9E1-9AB64ED9A023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A21B-A7EB-4AD5-9A08-2AFE7FAD7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48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C276-D220-48A0-A9E1-9AB64ED9A023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A21B-A7EB-4AD5-9A08-2AFE7FAD7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000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C276-D220-48A0-A9E1-9AB64ED9A023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A21B-A7EB-4AD5-9A08-2AFE7FAD7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72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C276-D220-48A0-A9E1-9AB64ED9A023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A21B-A7EB-4AD5-9A08-2AFE7FAD7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674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C276-D220-48A0-A9E1-9AB64ED9A023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A21B-A7EB-4AD5-9A08-2AFE7FAD7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65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1C276-D220-48A0-A9E1-9AB64ED9A023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4A21B-A7EB-4AD5-9A08-2AFE7FAD7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98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13951" y="1155216"/>
            <a:ext cx="9144000" cy="2387600"/>
          </a:xfrm>
        </p:spPr>
        <p:txBody>
          <a:bodyPr/>
          <a:lstStyle/>
          <a:p>
            <a:pPr algn="l"/>
            <a:r>
              <a:rPr lang="en-US" altLang="ko-KR" dirty="0"/>
              <a:t>     MAD FACTORY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87192" y="3790164"/>
            <a:ext cx="2505389" cy="608221"/>
          </a:xfrm>
        </p:spPr>
        <p:txBody>
          <a:bodyPr/>
          <a:lstStyle/>
          <a:p>
            <a:r>
              <a:rPr lang="en-US" altLang="ko-KR" b="1" dirty="0"/>
              <a:t>1</a:t>
            </a:r>
            <a:r>
              <a:rPr lang="ko-KR" altLang="en-US" b="1" dirty="0"/>
              <a:t>차 회의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8306637" y="2587340"/>
            <a:ext cx="1474212" cy="837212"/>
            <a:chOff x="754439" y="3776352"/>
            <a:chExt cx="2596351" cy="1467423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9119" y="3776352"/>
              <a:ext cx="792521" cy="1341189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/>
            <a:srcRect t="4654" b="-4654"/>
            <a:stretch/>
          </p:blipFill>
          <p:spPr>
            <a:xfrm>
              <a:off x="754439" y="4043625"/>
              <a:ext cx="819150" cy="120015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4"/>
            <a:srcRect t="3930" b="-3930"/>
            <a:stretch/>
          </p:blipFill>
          <p:spPr>
            <a:xfrm>
              <a:off x="2531640" y="3996000"/>
              <a:ext cx="819150" cy="1247775"/>
            </a:xfrm>
            <a:prstGeom prst="rect">
              <a:avLst/>
            </a:prstGeom>
          </p:spPr>
        </p:pic>
      </p:grpSp>
      <p:cxnSp>
        <p:nvCxnSpPr>
          <p:cNvPr id="11" name="직선 연결선 10"/>
          <p:cNvCxnSpPr/>
          <p:nvPr/>
        </p:nvCxnSpPr>
        <p:spPr>
          <a:xfrm>
            <a:off x="2778369" y="360203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cxnSpLocks/>
          </p:cNvCxnSpPr>
          <p:nvPr/>
        </p:nvCxnSpPr>
        <p:spPr>
          <a:xfrm>
            <a:off x="2250831" y="3557117"/>
            <a:ext cx="806882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012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1128549" y="6203036"/>
            <a:ext cx="865286" cy="491400"/>
            <a:chOff x="754439" y="3776352"/>
            <a:chExt cx="2596351" cy="146742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9119" y="3776352"/>
              <a:ext cx="792521" cy="1341189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rcRect t="4654" b="-4654"/>
            <a:stretch/>
          </p:blipFill>
          <p:spPr>
            <a:xfrm>
              <a:off x="754439" y="4043625"/>
              <a:ext cx="819150" cy="120015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/>
            <a:srcRect t="3930" b="-3930"/>
            <a:stretch/>
          </p:blipFill>
          <p:spPr>
            <a:xfrm>
              <a:off x="2531640" y="3996000"/>
              <a:ext cx="819150" cy="1247775"/>
            </a:xfrm>
            <a:prstGeom prst="rect">
              <a:avLst/>
            </a:prstGeom>
          </p:spPr>
        </p:pic>
      </p:grpSp>
      <p:sp>
        <p:nvSpPr>
          <p:cNvPr id="13" name="부제목 2"/>
          <p:cNvSpPr txBox="1">
            <a:spLocks/>
          </p:cNvSpPr>
          <p:nvPr/>
        </p:nvSpPr>
        <p:spPr>
          <a:xfrm>
            <a:off x="394776" y="273241"/>
            <a:ext cx="6488345" cy="608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MAD</a:t>
            </a:r>
            <a:r>
              <a:rPr lang="ko-KR" altLang="en-US" dirty="0"/>
              <a:t> </a:t>
            </a:r>
            <a:r>
              <a:rPr lang="en-US" altLang="ko-KR" dirty="0"/>
              <a:t>FACTRORY –</a:t>
            </a:r>
            <a:r>
              <a:rPr lang="ko-KR" altLang="en-US" dirty="0"/>
              <a:t> 저장소 관리</a:t>
            </a:r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457201" y="831221"/>
            <a:ext cx="106713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793364" y="1871725"/>
            <a:ext cx="9999022" cy="2991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6000" b="1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3114771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1128549" y="6203036"/>
            <a:ext cx="865286" cy="491400"/>
            <a:chOff x="754439" y="3776352"/>
            <a:chExt cx="2596351" cy="146742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9119" y="3776352"/>
              <a:ext cx="792521" cy="1341189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rcRect t="4654" b="-4654"/>
            <a:stretch/>
          </p:blipFill>
          <p:spPr>
            <a:xfrm>
              <a:off x="754439" y="4043625"/>
              <a:ext cx="819150" cy="120015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/>
            <a:srcRect t="3930" b="-3930"/>
            <a:stretch/>
          </p:blipFill>
          <p:spPr>
            <a:xfrm>
              <a:off x="2531640" y="3996000"/>
              <a:ext cx="819150" cy="1247775"/>
            </a:xfrm>
            <a:prstGeom prst="rect">
              <a:avLst/>
            </a:prstGeom>
          </p:spPr>
        </p:pic>
      </p:grpSp>
      <p:sp>
        <p:nvSpPr>
          <p:cNvPr id="13" name="부제목 2"/>
          <p:cNvSpPr txBox="1">
            <a:spLocks/>
          </p:cNvSpPr>
          <p:nvPr/>
        </p:nvSpPr>
        <p:spPr>
          <a:xfrm>
            <a:off x="394776" y="273241"/>
            <a:ext cx="6488345" cy="608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MAD</a:t>
            </a:r>
            <a:r>
              <a:rPr lang="ko-KR" altLang="en-US" dirty="0"/>
              <a:t> </a:t>
            </a:r>
            <a:r>
              <a:rPr lang="en-US" altLang="ko-KR" dirty="0"/>
              <a:t>FACTRORY –</a:t>
            </a:r>
            <a:r>
              <a:rPr lang="ko-KR" altLang="en-US" dirty="0"/>
              <a:t> 메일</a:t>
            </a:r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457201" y="831221"/>
            <a:ext cx="106713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793364" y="1871725"/>
            <a:ext cx="9999022" cy="2991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6000" b="1" dirty="0"/>
              <a:t>개인 메일 공유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2134931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1128549" y="6203036"/>
            <a:ext cx="865286" cy="491400"/>
            <a:chOff x="754439" y="3776352"/>
            <a:chExt cx="2596351" cy="146742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9119" y="3776352"/>
              <a:ext cx="792521" cy="1341189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rcRect t="4654" b="-4654"/>
            <a:stretch/>
          </p:blipFill>
          <p:spPr>
            <a:xfrm>
              <a:off x="754439" y="4043625"/>
              <a:ext cx="819150" cy="120015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/>
            <a:srcRect t="3930" b="-3930"/>
            <a:stretch/>
          </p:blipFill>
          <p:spPr>
            <a:xfrm>
              <a:off x="2531640" y="3996000"/>
              <a:ext cx="819150" cy="1247775"/>
            </a:xfrm>
            <a:prstGeom prst="rect">
              <a:avLst/>
            </a:prstGeom>
          </p:spPr>
        </p:pic>
      </p:grpSp>
      <p:sp>
        <p:nvSpPr>
          <p:cNvPr id="13" name="부제목 2"/>
          <p:cNvSpPr txBox="1">
            <a:spLocks/>
          </p:cNvSpPr>
          <p:nvPr/>
        </p:nvSpPr>
        <p:spPr>
          <a:xfrm>
            <a:off x="394776" y="273241"/>
            <a:ext cx="6488345" cy="608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MAD</a:t>
            </a:r>
            <a:r>
              <a:rPr lang="ko-KR" altLang="en-US" dirty="0"/>
              <a:t> </a:t>
            </a:r>
            <a:r>
              <a:rPr lang="en-US" altLang="ko-KR" dirty="0"/>
              <a:t>FACTRORY – </a:t>
            </a:r>
            <a:r>
              <a:rPr lang="ko-KR" altLang="en-US" dirty="0"/>
              <a:t>홍보</a:t>
            </a:r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457201" y="831221"/>
            <a:ext cx="106713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941806" y="1960790"/>
            <a:ext cx="9999022" cy="2991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4000" b="1" dirty="0"/>
              <a:t>페이스북</a:t>
            </a:r>
            <a:r>
              <a:rPr lang="en-US" altLang="ko-KR" sz="4000" b="1" dirty="0"/>
              <a:t> </a:t>
            </a:r>
            <a:r>
              <a:rPr lang="ko-KR" altLang="en-US" sz="4000" b="1" dirty="0"/>
              <a:t>정기 업데이트</a:t>
            </a:r>
            <a:endParaRPr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3732425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1128549" y="6203036"/>
            <a:ext cx="865286" cy="491400"/>
            <a:chOff x="754439" y="3776352"/>
            <a:chExt cx="2596351" cy="146742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9119" y="3776352"/>
              <a:ext cx="792521" cy="1341189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rcRect t="4654" b="-4654"/>
            <a:stretch/>
          </p:blipFill>
          <p:spPr>
            <a:xfrm>
              <a:off x="754439" y="4043625"/>
              <a:ext cx="819150" cy="120015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/>
            <a:srcRect t="3930" b="-3930"/>
            <a:stretch/>
          </p:blipFill>
          <p:spPr>
            <a:xfrm>
              <a:off x="2531640" y="3996000"/>
              <a:ext cx="819150" cy="1247775"/>
            </a:xfrm>
            <a:prstGeom prst="rect">
              <a:avLst/>
            </a:prstGeom>
          </p:spPr>
        </p:pic>
      </p:grpSp>
      <p:sp>
        <p:nvSpPr>
          <p:cNvPr id="13" name="부제목 2"/>
          <p:cNvSpPr txBox="1">
            <a:spLocks/>
          </p:cNvSpPr>
          <p:nvPr/>
        </p:nvSpPr>
        <p:spPr>
          <a:xfrm>
            <a:off x="394776" y="273241"/>
            <a:ext cx="6488345" cy="608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MAD</a:t>
            </a:r>
            <a:r>
              <a:rPr lang="ko-KR" altLang="en-US" dirty="0"/>
              <a:t> </a:t>
            </a:r>
            <a:r>
              <a:rPr lang="en-US" altLang="ko-KR" dirty="0"/>
              <a:t>FACTRORY – 5</a:t>
            </a:r>
            <a:r>
              <a:rPr lang="ko-KR" altLang="en-US" dirty="0"/>
              <a:t>월 아이디어 목록</a:t>
            </a:r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457201" y="831221"/>
            <a:ext cx="106713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2155371" y="2116510"/>
            <a:ext cx="8312727" cy="2991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800" b="1" dirty="0"/>
              <a:t>- </a:t>
            </a:r>
            <a:r>
              <a:rPr lang="ko-KR" altLang="en-US" sz="2800" b="1" dirty="0"/>
              <a:t>동영상 모음</a:t>
            </a:r>
            <a:endParaRPr lang="en-US" altLang="ko-KR" sz="2800" b="1" dirty="0"/>
          </a:p>
          <a:p>
            <a:pPr>
              <a:lnSpc>
                <a:spcPct val="150000"/>
              </a:lnSpc>
            </a:pPr>
            <a:r>
              <a:rPr lang="en-US" altLang="ko-KR" sz="2800" dirty="0"/>
              <a:t>  &gt;</a:t>
            </a:r>
            <a:r>
              <a:rPr lang="ko-KR" altLang="en-US" sz="2800" dirty="0"/>
              <a:t>만들기 쉽고 접근성</a:t>
            </a:r>
            <a:r>
              <a:rPr lang="en-US" altLang="ko-KR" sz="2800" dirty="0"/>
              <a:t>, </a:t>
            </a:r>
            <a:r>
              <a:rPr lang="ko-KR" altLang="en-US" sz="2800" dirty="0"/>
              <a:t>지속적 유입 가능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endParaRPr lang="en-US" altLang="ko-KR" sz="2800" b="1" dirty="0"/>
          </a:p>
          <a:p>
            <a:pPr>
              <a:lnSpc>
                <a:spcPct val="150000"/>
              </a:lnSpc>
            </a:pPr>
            <a:r>
              <a:rPr lang="en-US" altLang="ko-KR" sz="2800" b="1" dirty="0"/>
              <a:t>- </a:t>
            </a:r>
            <a:r>
              <a:rPr lang="ko-KR" altLang="en-US" sz="2800" b="1" dirty="0"/>
              <a:t>카메라 필터</a:t>
            </a:r>
            <a:endParaRPr lang="en-US" altLang="ko-KR" sz="2800" b="1" dirty="0"/>
          </a:p>
          <a:p>
            <a:pPr>
              <a:lnSpc>
                <a:spcPct val="150000"/>
              </a:lnSpc>
            </a:pPr>
            <a:r>
              <a:rPr lang="en-US" altLang="ko-KR" sz="2800" dirty="0"/>
              <a:t>  &gt;</a:t>
            </a:r>
            <a:r>
              <a:rPr lang="ko-KR" altLang="en-US" sz="2800" dirty="0"/>
              <a:t>필터 종류만 많다면 가장 대중적이고</a:t>
            </a:r>
            <a:r>
              <a:rPr lang="en-US" altLang="ko-KR" sz="2800" dirty="0"/>
              <a:t>, </a:t>
            </a:r>
            <a:r>
              <a:rPr lang="ko-KR" altLang="en-US" sz="2800" dirty="0"/>
              <a:t>어플리케이션 복제 쉬움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endParaRPr lang="en-US" altLang="ko-KR" sz="2800" b="1" dirty="0"/>
          </a:p>
          <a:p>
            <a:pPr>
              <a:lnSpc>
                <a:spcPct val="150000"/>
              </a:lnSpc>
            </a:pPr>
            <a:r>
              <a:rPr lang="en-US" altLang="ko-KR" sz="2800" b="1" dirty="0"/>
              <a:t>- </a:t>
            </a:r>
            <a:r>
              <a:rPr lang="ko-KR" altLang="en-US" sz="2800" b="1" dirty="0"/>
              <a:t>아이돌 커뮤니티</a:t>
            </a:r>
            <a:endParaRPr lang="en-US" altLang="ko-KR" sz="2800" b="1" dirty="0"/>
          </a:p>
          <a:p>
            <a:pPr>
              <a:lnSpc>
                <a:spcPct val="150000"/>
              </a:lnSpc>
            </a:pPr>
            <a:r>
              <a:rPr lang="en-US" altLang="ko-KR" sz="2800" dirty="0"/>
              <a:t>  &gt;</a:t>
            </a:r>
            <a:r>
              <a:rPr lang="ko-KR" altLang="en-US" sz="2800" dirty="0"/>
              <a:t>해외 사용자 유입 가능</a:t>
            </a:r>
            <a:r>
              <a:rPr lang="en-US" altLang="ko-KR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54969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1128549" y="6203036"/>
            <a:ext cx="865286" cy="491400"/>
            <a:chOff x="754439" y="3776352"/>
            <a:chExt cx="2596351" cy="146742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9119" y="3776352"/>
              <a:ext cx="792521" cy="1341189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rcRect t="4654" b="-4654"/>
            <a:stretch/>
          </p:blipFill>
          <p:spPr>
            <a:xfrm>
              <a:off x="754439" y="4043625"/>
              <a:ext cx="819150" cy="120015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/>
            <a:srcRect t="3930" b="-3930"/>
            <a:stretch/>
          </p:blipFill>
          <p:spPr>
            <a:xfrm>
              <a:off x="2531640" y="3996000"/>
              <a:ext cx="819150" cy="1247775"/>
            </a:xfrm>
            <a:prstGeom prst="rect">
              <a:avLst/>
            </a:prstGeom>
          </p:spPr>
        </p:pic>
      </p:grpSp>
      <p:sp>
        <p:nvSpPr>
          <p:cNvPr id="13" name="부제목 2"/>
          <p:cNvSpPr txBox="1">
            <a:spLocks/>
          </p:cNvSpPr>
          <p:nvPr/>
        </p:nvSpPr>
        <p:spPr>
          <a:xfrm>
            <a:off x="394776" y="273241"/>
            <a:ext cx="6488345" cy="608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MAD</a:t>
            </a:r>
            <a:r>
              <a:rPr lang="ko-KR" altLang="en-US" dirty="0"/>
              <a:t> </a:t>
            </a:r>
            <a:r>
              <a:rPr lang="en-US" altLang="ko-KR" dirty="0"/>
              <a:t>FACTRORY – 5</a:t>
            </a:r>
            <a:r>
              <a:rPr lang="ko-KR" altLang="en-US" dirty="0"/>
              <a:t>월 아이디어 목록</a:t>
            </a:r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457201" y="831221"/>
            <a:ext cx="106713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1175657" y="2116510"/>
            <a:ext cx="9292441" cy="2991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800" b="1" dirty="0"/>
              <a:t>선택의 패러독스</a:t>
            </a:r>
            <a:endParaRPr lang="en-US" altLang="ko-KR" sz="2800" b="1" dirty="0"/>
          </a:p>
          <a:p>
            <a:pPr>
              <a:lnSpc>
                <a:spcPct val="150000"/>
              </a:lnSpc>
            </a:pPr>
            <a:r>
              <a:rPr lang="en-US" altLang="ko-KR" sz="2800" dirty="0"/>
              <a:t>&gt; </a:t>
            </a:r>
            <a:r>
              <a:rPr lang="ko-KR" altLang="en-US" sz="2800" dirty="0"/>
              <a:t>수 많은 정보를 필터만 잘해도 사용자는 그것을 선택함 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932979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부제목 2"/>
          <p:cNvSpPr txBox="1">
            <a:spLocks/>
          </p:cNvSpPr>
          <p:nvPr/>
        </p:nvSpPr>
        <p:spPr>
          <a:xfrm>
            <a:off x="394776" y="273241"/>
            <a:ext cx="6488345" cy="6082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MAD</a:t>
            </a:r>
            <a:r>
              <a:rPr lang="ko-KR" altLang="en-US" dirty="0"/>
              <a:t> </a:t>
            </a:r>
            <a:r>
              <a:rPr lang="en-US" altLang="ko-KR" dirty="0"/>
              <a:t>FACTRORY – </a:t>
            </a:r>
            <a:r>
              <a:rPr lang="ko-KR" altLang="en-US" dirty="0"/>
              <a:t>첫 번째 어플리케이션</a:t>
            </a:r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457201" y="831221"/>
            <a:ext cx="106713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393749" y="461889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목표 </a:t>
            </a:r>
            <a:r>
              <a:rPr lang="en-US" altLang="ko-KR" dirty="0"/>
              <a:t>: </a:t>
            </a:r>
            <a:r>
              <a:rPr lang="ko-KR" altLang="en-US" dirty="0"/>
              <a:t>유튜브 동영상 필터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798607" y="1118972"/>
            <a:ext cx="3532909" cy="547452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595640" y="1118972"/>
            <a:ext cx="3532909" cy="547452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3798607" y="1118972"/>
            <a:ext cx="3532909" cy="5474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51803" y="367156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페이지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54770" y="367156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로고 페이지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49667" y="1118972"/>
            <a:ext cx="680369" cy="6029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>
            <a:cxnSpLocks/>
          </p:cNvCxnSpPr>
          <p:nvPr/>
        </p:nvCxnSpPr>
        <p:spPr>
          <a:xfrm flipH="1">
            <a:off x="649667" y="1118972"/>
            <a:ext cx="680370" cy="60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7261" y="1721922"/>
            <a:ext cx="8851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1024X1024</a:t>
            </a:r>
            <a:endParaRPr lang="ko-KR" altLang="en-US" sz="1100" dirty="0"/>
          </a:p>
        </p:txBody>
      </p:sp>
      <p:sp>
        <p:nvSpPr>
          <p:cNvPr id="24" name="직사각형 23"/>
          <p:cNvSpPr/>
          <p:nvPr/>
        </p:nvSpPr>
        <p:spPr>
          <a:xfrm>
            <a:off x="1824184" y="1118972"/>
            <a:ext cx="680369" cy="6029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cxnSpLocks/>
          </p:cNvCxnSpPr>
          <p:nvPr/>
        </p:nvCxnSpPr>
        <p:spPr>
          <a:xfrm flipH="1">
            <a:off x="1824184" y="1118972"/>
            <a:ext cx="680370" cy="60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98723" y="172192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128X128</a:t>
            </a:r>
            <a:endParaRPr lang="ko-KR" alt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171678" y="2063262"/>
            <a:ext cx="3494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심플하면서 동영상 보기 </a:t>
            </a:r>
            <a:r>
              <a:rPr lang="ko-KR" altLang="en-US" sz="1100" dirty="0" err="1"/>
              <a:t>어플임을</a:t>
            </a:r>
            <a:r>
              <a:rPr lang="ko-KR" altLang="en-US" sz="1100" dirty="0"/>
              <a:t> 알 수 있는 아이콘</a:t>
            </a:r>
          </a:p>
        </p:txBody>
      </p:sp>
      <p:cxnSp>
        <p:nvCxnSpPr>
          <p:cNvPr id="29" name="직선 연결선 28"/>
          <p:cNvCxnSpPr/>
          <p:nvPr/>
        </p:nvCxnSpPr>
        <p:spPr>
          <a:xfrm flipH="1">
            <a:off x="7595639" y="1118972"/>
            <a:ext cx="3532909" cy="5474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82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부제목 2"/>
          <p:cNvSpPr txBox="1">
            <a:spLocks/>
          </p:cNvSpPr>
          <p:nvPr/>
        </p:nvSpPr>
        <p:spPr>
          <a:xfrm>
            <a:off x="394776" y="273241"/>
            <a:ext cx="6488345" cy="6082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MAD</a:t>
            </a:r>
            <a:r>
              <a:rPr lang="ko-KR" altLang="en-US" dirty="0"/>
              <a:t> </a:t>
            </a:r>
            <a:r>
              <a:rPr lang="en-US" altLang="ko-KR" dirty="0"/>
              <a:t>FACTRORY – </a:t>
            </a:r>
            <a:r>
              <a:rPr lang="ko-KR" altLang="en-US" dirty="0"/>
              <a:t>첫 번째 어플리케이션</a:t>
            </a:r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457201" y="831221"/>
            <a:ext cx="106713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319549" y="1053658"/>
            <a:ext cx="3532909" cy="547452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93428" y="1169289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로고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91248" y="166543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음악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406636" y="1103898"/>
            <a:ext cx="640378" cy="39239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cxnSpLocks/>
          </p:cNvCxnSpPr>
          <p:nvPr/>
        </p:nvCxnSpPr>
        <p:spPr>
          <a:xfrm flipH="1">
            <a:off x="4406636" y="1103898"/>
            <a:ext cx="640378" cy="39239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7469580" y="1226858"/>
            <a:ext cx="195943" cy="159629"/>
            <a:chOff x="2131621" y="1793174"/>
            <a:chExt cx="433727" cy="348875"/>
          </a:xfrm>
        </p:grpSpPr>
        <p:sp>
          <p:nvSpPr>
            <p:cNvPr id="19" name="원형: 비어 있음 18"/>
            <p:cNvSpPr/>
            <p:nvPr/>
          </p:nvSpPr>
          <p:spPr>
            <a:xfrm>
              <a:off x="2131621" y="1793174"/>
              <a:ext cx="332509" cy="332509"/>
            </a:xfrm>
            <a:prstGeom prst="donut">
              <a:avLst>
                <a:gd name="adj" fmla="val 16024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사각형: 둥근 모서리 19"/>
            <p:cNvSpPr/>
            <p:nvPr/>
          </p:nvSpPr>
          <p:spPr>
            <a:xfrm rot="2346390">
              <a:off x="2358649" y="2050205"/>
              <a:ext cx="206699" cy="9184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" name="직선 연결선 22"/>
          <p:cNvCxnSpPr/>
          <p:nvPr/>
        </p:nvCxnSpPr>
        <p:spPr>
          <a:xfrm>
            <a:off x="5290456" y="1423205"/>
            <a:ext cx="211380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88397" y="166543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게임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72722" y="1673129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스포츠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91700" y="1665435"/>
            <a:ext cx="3529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chemeClr val="bg1">
                    <a:lumMod val="65000"/>
                  </a:schemeClr>
                </a:solidFill>
              </a:rPr>
              <a:t>TV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75037" y="1665435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실시간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53764" y="166125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인기</a:t>
            </a:r>
          </a:p>
        </p:txBody>
      </p:sp>
      <p:cxnSp>
        <p:nvCxnSpPr>
          <p:cNvPr id="31" name="직선 연결선 30"/>
          <p:cNvCxnSpPr>
            <a:cxnSpLocks/>
          </p:cNvCxnSpPr>
          <p:nvPr/>
        </p:nvCxnSpPr>
        <p:spPr>
          <a:xfrm flipH="1">
            <a:off x="4319549" y="1974551"/>
            <a:ext cx="3544111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4409220" y="2324017"/>
            <a:ext cx="797028" cy="6175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 flipH="1">
            <a:off x="4406636" y="2324017"/>
            <a:ext cx="799612" cy="5999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cxnSpLocks/>
          </p:cNvCxnSpPr>
          <p:nvPr/>
        </p:nvCxnSpPr>
        <p:spPr>
          <a:xfrm flipH="1">
            <a:off x="4388823" y="3046119"/>
            <a:ext cx="33479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281454" y="2292216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81454" y="2527742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조회수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739091" y="2528021"/>
            <a:ext cx="8915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123123123</a:t>
            </a:r>
            <a:endParaRPr lang="ko-KR" altLang="en-US" sz="105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750391" y="2717658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523379" y="2519309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썸네일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734233" y="2294867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sp>
        <p:nvSpPr>
          <p:cNvPr id="45" name="직사각형 44"/>
          <p:cNvSpPr/>
          <p:nvPr/>
        </p:nvSpPr>
        <p:spPr>
          <a:xfrm>
            <a:off x="4409220" y="3215297"/>
            <a:ext cx="797028" cy="6175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>
            <a:cxnSpLocks/>
          </p:cNvCxnSpPr>
          <p:nvPr/>
        </p:nvCxnSpPr>
        <p:spPr>
          <a:xfrm flipH="1">
            <a:off x="4406636" y="3215297"/>
            <a:ext cx="799612" cy="5999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cxnSpLocks/>
          </p:cNvCxnSpPr>
          <p:nvPr/>
        </p:nvCxnSpPr>
        <p:spPr>
          <a:xfrm flipH="1">
            <a:off x="4388823" y="3937399"/>
            <a:ext cx="33479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281454" y="3183496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281454" y="3419022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조회수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739091" y="3419301"/>
            <a:ext cx="8915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123123123</a:t>
            </a:r>
            <a:endParaRPr lang="ko-KR" altLang="en-US" sz="105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750391" y="3608938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523379" y="3410589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썸네일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734233" y="3186147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sp>
        <p:nvSpPr>
          <p:cNvPr id="54" name="직사각형 53"/>
          <p:cNvSpPr/>
          <p:nvPr/>
        </p:nvSpPr>
        <p:spPr>
          <a:xfrm>
            <a:off x="4409220" y="4075914"/>
            <a:ext cx="797028" cy="6175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>
            <a:cxnSpLocks/>
          </p:cNvCxnSpPr>
          <p:nvPr/>
        </p:nvCxnSpPr>
        <p:spPr>
          <a:xfrm flipH="1">
            <a:off x="4406636" y="4075914"/>
            <a:ext cx="799612" cy="5999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cxnSpLocks/>
          </p:cNvCxnSpPr>
          <p:nvPr/>
        </p:nvCxnSpPr>
        <p:spPr>
          <a:xfrm flipH="1">
            <a:off x="4388823" y="4798016"/>
            <a:ext cx="33479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281454" y="404411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81454" y="4279639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조회수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739091" y="4279918"/>
            <a:ext cx="8915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123123123</a:t>
            </a:r>
            <a:endParaRPr lang="ko-KR" altLang="en-US" sz="105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4750391" y="4469555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4523379" y="4271206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썸네일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734233" y="404676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sp>
        <p:nvSpPr>
          <p:cNvPr id="63" name="직사각형 62"/>
          <p:cNvSpPr/>
          <p:nvPr/>
        </p:nvSpPr>
        <p:spPr>
          <a:xfrm>
            <a:off x="4409220" y="4930486"/>
            <a:ext cx="797028" cy="6175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>
            <a:cxnSpLocks/>
          </p:cNvCxnSpPr>
          <p:nvPr/>
        </p:nvCxnSpPr>
        <p:spPr>
          <a:xfrm flipH="1">
            <a:off x="4406636" y="4930486"/>
            <a:ext cx="799612" cy="5999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cxnSpLocks/>
          </p:cNvCxnSpPr>
          <p:nvPr/>
        </p:nvCxnSpPr>
        <p:spPr>
          <a:xfrm flipH="1">
            <a:off x="4388823" y="5652588"/>
            <a:ext cx="33479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281454" y="489868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281454" y="5134211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조회수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739091" y="5134490"/>
            <a:ext cx="8915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123123123</a:t>
            </a:r>
            <a:endParaRPr lang="ko-KR" altLang="en-US" sz="105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750391" y="5324127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4523379" y="5125778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썸네일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734233" y="4901336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sp>
        <p:nvSpPr>
          <p:cNvPr id="72" name="직사각형 71"/>
          <p:cNvSpPr/>
          <p:nvPr/>
        </p:nvSpPr>
        <p:spPr>
          <a:xfrm>
            <a:off x="4409220" y="5770600"/>
            <a:ext cx="797028" cy="6175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>
            <a:cxnSpLocks/>
          </p:cNvCxnSpPr>
          <p:nvPr/>
        </p:nvCxnSpPr>
        <p:spPr>
          <a:xfrm flipH="1">
            <a:off x="4406636" y="5770600"/>
            <a:ext cx="799612" cy="5999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281454" y="5738799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281454" y="5974325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조회수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739091" y="5974604"/>
            <a:ext cx="8915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123123123</a:t>
            </a:r>
            <a:endParaRPr lang="ko-KR" altLang="en-US" sz="105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4750391" y="6164241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4523379" y="5965892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썸네일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734233" y="574145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4362937" y="2296057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4361821" y="3219489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4365377" y="4054893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4366126" y="4923459"/>
            <a:ext cx="2632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4375246" y="5748067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5</a:t>
            </a:r>
            <a:endParaRPr lang="ko-KR" altLang="en-US" sz="1050" b="1" dirty="0"/>
          </a:p>
        </p:txBody>
      </p:sp>
      <p:grpSp>
        <p:nvGrpSpPr>
          <p:cNvPr id="91" name="그룹 90"/>
          <p:cNvGrpSpPr/>
          <p:nvPr/>
        </p:nvGrpSpPr>
        <p:grpSpPr>
          <a:xfrm rot="5400000">
            <a:off x="5696474" y="4289976"/>
            <a:ext cx="4196281" cy="2"/>
            <a:chOff x="8393749" y="3862854"/>
            <a:chExt cx="3544111" cy="2"/>
          </a:xfrm>
        </p:grpSpPr>
        <p:cxnSp>
          <p:nvCxnSpPr>
            <p:cNvPr id="89" name="직선 연결선 88"/>
            <p:cNvCxnSpPr>
              <a:cxnSpLocks/>
            </p:cNvCxnSpPr>
            <p:nvPr/>
          </p:nvCxnSpPr>
          <p:spPr>
            <a:xfrm flipH="1">
              <a:off x="8393749" y="3862854"/>
              <a:ext cx="3544111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>
              <a:cxnSpLocks/>
            </p:cNvCxnSpPr>
            <p:nvPr/>
          </p:nvCxnSpPr>
          <p:spPr>
            <a:xfrm flipH="1">
              <a:off x="8854185" y="3862856"/>
              <a:ext cx="45397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5150270" y="200838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한국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665996" y="201490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최신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634544" y="200627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힙합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603092" y="2006271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팝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118818" y="201182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한국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952712" y="2014900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클래식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213362" y="2057070"/>
            <a:ext cx="13676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각 탭 별로 내부 탭 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692962" y="1675397"/>
            <a:ext cx="8194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최 상단 탭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727943" y="1175970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검색 기능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638886" y="1788211"/>
            <a:ext cx="597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cxnSpLocks/>
          </p:cNvCxnSpPr>
          <p:nvPr/>
        </p:nvCxnSpPr>
        <p:spPr>
          <a:xfrm>
            <a:off x="3638886" y="2158666"/>
            <a:ext cx="9418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cxnSpLocks/>
          </p:cNvCxnSpPr>
          <p:nvPr/>
        </p:nvCxnSpPr>
        <p:spPr>
          <a:xfrm>
            <a:off x="7736773" y="1321034"/>
            <a:ext cx="9418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8234217" y="3202984"/>
            <a:ext cx="175881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제목 </a:t>
            </a:r>
            <a:r>
              <a:rPr lang="en-US" altLang="ko-KR" sz="1050" b="1" dirty="0"/>
              <a:t>: </a:t>
            </a:r>
            <a:r>
              <a:rPr lang="ko-KR" altLang="en-US" sz="1050" b="1" dirty="0"/>
              <a:t>색상으로 상태 구분</a:t>
            </a:r>
            <a:endParaRPr lang="en-US" altLang="ko-KR" sz="1050" b="1" dirty="0"/>
          </a:p>
          <a:p>
            <a:r>
              <a:rPr lang="en-US" altLang="ko-KR" sz="1050" b="1" dirty="0"/>
              <a:t> - </a:t>
            </a:r>
            <a:r>
              <a:rPr lang="ko-KR" altLang="en-US" sz="1050" b="1" dirty="0"/>
              <a:t>읽음 상태 </a:t>
            </a:r>
            <a:endParaRPr lang="en-US" altLang="ko-KR" sz="1050" b="1" dirty="0"/>
          </a:p>
          <a:p>
            <a:r>
              <a:rPr lang="en-US" altLang="ko-KR" sz="1050" b="1" dirty="0"/>
              <a:t> - </a:t>
            </a:r>
            <a:r>
              <a:rPr lang="ko-KR" altLang="en-US" sz="1050" b="1" dirty="0" err="1"/>
              <a:t>안읽음</a:t>
            </a:r>
            <a:r>
              <a:rPr lang="ko-KR" altLang="en-US" sz="1050" b="1" dirty="0"/>
              <a:t> 상태 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684371" y="3241412"/>
            <a:ext cx="18966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동영상 순서대로 인덱스번호</a:t>
            </a:r>
            <a:endParaRPr lang="ko-KR" altLang="en-US" sz="1050" b="1" dirty="0"/>
          </a:p>
        </p:txBody>
      </p:sp>
      <p:cxnSp>
        <p:nvCxnSpPr>
          <p:cNvPr id="104" name="직선 연결선 103"/>
          <p:cNvCxnSpPr>
            <a:cxnSpLocks/>
          </p:cNvCxnSpPr>
          <p:nvPr/>
        </p:nvCxnSpPr>
        <p:spPr>
          <a:xfrm>
            <a:off x="3711039" y="3358465"/>
            <a:ext cx="7432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cxnSpLocks/>
          </p:cNvCxnSpPr>
          <p:nvPr/>
        </p:nvCxnSpPr>
        <p:spPr>
          <a:xfrm>
            <a:off x="6179169" y="3310454"/>
            <a:ext cx="19554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8393749" y="461889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목표 </a:t>
            </a:r>
            <a:r>
              <a:rPr lang="en-US" altLang="ko-KR" dirty="0"/>
              <a:t>: </a:t>
            </a:r>
            <a:r>
              <a:rPr lang="ko-KR" altLang="en-US" dirty="0"/>
              <a:t>유튜브 동영상 필터</a:t>
            </a:r>
          </a:p>
        </p:txBody>
      </p:sp>
    </p:spTree>
    <p:extLst>
      <p:ext uri="{BB962C8B-B14F-4D97-AF65-F5344CB8AC3E}">
        <p14:creationId xmlns:p14="http://schemas.microsoft.com/office/powerpoint/2010/main" val="2950976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1128549" y="6203036"/>
            <a:ext cx="865286" cy="491400"/>
            <a:chOff x="754439" y="3776352"/>
            <a:chExt cx="2596351" cy="146742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9119" y="3776352"/>
              <a:ext cx="792521" cy="1341189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rcRect t="4654" b="-4654"/>
            <a:stretch/>
          </p:blipFill>
          <p:spPr>
            <a:xfrm>
              <a:off x="754439" y="4043625"/>
              <a:ext cx="819150" cy="120015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/>
            <a:srcRect t="3930" b="-3930"/>
            <a:stretch/>
          </p:blipFill>
          <p:spPr>
            <a:xfrm>
              <a:off x="2531640" y="3996000"/>
              <a:ext cx="819150" cy="1247775"/>
            </a:xfrm>
            <a:prstGeom prst="rect">
              <a:avLst/>
            </a:prstGeom>
          </p:spPr>
        </p:pic>
      </p:grpSp>
      <p:sp>
        <p:nvSpPr>
          <p:cNvPr id="13" name="부제목 2"/>
          <p:cNvSpPr txBox="1">
            <a:spLocks/>
          </p:cNvSpPr>
          <p:nvPr/>
        </p:nvSpPr>
        <p:spPr>
          <a:xfrm>
            <a:off x="394776" y="273241"/>
            <a:ext cx="6488345" cy="608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MAD</a:t>
            </a:r>
            <a:r>
              <a:rPr lang="ko-KR" altLang="en-US" dirty="0"/>
              <a:t> </a:t>
            </a:r>
            <a:r>
              <a:rPr lang="en-US" altLang="ko-KR" dirty="0"/>
              <a:t>FACTRORY - </a:t>
            </a:r>
            <a:r>
              <a:rPr lang="ko-KR" altLang="en-US" dirty="0"/>
              <a:t>비전</a:t>
            </a:r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457201" y="831221"/>
            <a:ext cx="106713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151757" y="2283372"/>
            <a:ext cx="5282235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7200" b="1" dirty="0"/>
              <a:t>‘</a:t>
            </a:r>
            <a:r>
              <a:rPr lang="ko-KR" altLang="en-US" sz="7200" b="1" dirty="0"/>
              <a:t>돈벌이</a:t>
            </a:r>
            <a:r>
              <a:rPr lang="en-US" altLang="ko-KR" sz="7200" b="1" dirty="0"/>
              <a:t>’</a:t>
            </a:r>
            <a:endParaRPr lang="ko-KR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762755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1128549" y="6203036"/>
            <a:ext cx="865286" cy="491400"/>
            <a:chOff x="754439" y="3776352"/>
            <a:chExt cx="2596351" cy="146742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9119" y="3776352"/>
              <a:ext cx="792521" cy="1341189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rcRect t="4654" b="-4654"/>
            <a:stretch/>
          </p:blipFill>
          <p:spPr>
            <a:xfrm>
              <a:off x="754439" y="4043625"/>
              <a:ext cx="819150" cy="120015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/>
            <a:srcRect t="3930" b="-3930"/>
            <a:stretch/>
          </p:blipFill>
          <p:spPr>
            <a:xfrm>
              <a:off x="2531640" y="3996000"/>
              <a:ext cx="819150" cy="1247775"/>
            </a:xfrm>
            <a:prstGeom prst="rect">
              <a:avLst/>
            </a:prstGeom>
          </p:spPr>
        </p:pic>
      </p:grpSp>
      <p:sp>
        <p:nvSpPr>
          <p:cNvPr id="13" name="부제목 2"/>
          <p:cNvSpPr txBox="1">
            <a:spLocks/>
          </p:cNvSpPr>
          <p:nvPr/>
        </p:nvSpPr>
        <p:spPr>
          <a:xfrm>
            <a:off x="394776" y="273241"/>
            <a:ext cx="6488345" cy="608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MAD</a:t>
            </a:r>
            <a:r>
              <a:rPr lang="ko-KR" altLang="en-US" dirty="0"/>
              <a:t> </a:t>
            </a:r>
            <a:r>
              <a:rPr lang="en-US" altLang="ko-KR" dirty="0"/>
              <a:t>FACTRORY - </a:t>
            </a:r>
            <a:r>
              <a:rPr lang="ko-KR" altLang="en-US" dirty="0"/>
              <a:t>구성과 담당</a:t>
            </a:r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457201" y="831221"/>
            <a:ext cx="106713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2150" y="1720805"/>
            <a:ext cx="5570415" cy="417781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396420" y="1321386"/>
            <a:ext cx="196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이경준 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(34. 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미혼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cxnSp>
        <p:nvCxnSpPr>
          <p:cNvPr id="17" name="직선 연결선 16"/>
          <p:cNvCxnSpPr>
            <a:cxnSpLocks/>
          </p:cNvCxnSpPr>
          <p:nvPr/>
        </p:nvCxnSpPr>
        <p:spPr>
          <a:xfrm>
            <a:off x="4251366" y="1931430"/>
            <a:ext cx="31145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33290" y="1790422"/>
            <a:ext cx="1473764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기획 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PM</a:t>
            </a:r>
          </a:p>
        </p:txBody>
      </p:sp>
    </p:spTree>
    <p:extLst>
      <p:ext uri="{BB962C8B-B14F-4D97-AF65-F5344CB8AC3E}">
        <p14:creationId xmlns:p14="http://schemas.microsoft.com/office/powerpoint/2010/main" val="2515405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1128549" y="6203036"/>
            <a:ext cx="865286" cy="491400"/>
            <a:chOff x="754439" y="3776352"/>
            <a:chExt cx="2596351" cy="146742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9119" y="3776352"/>
              <a:ext cx="792521" cy="1341189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rcRect t="4654" b="-4654"/>
            <a:stretch/>
          </p:blipFill>
          <p:spPr>
            <a:xfrm>
              <a:off x="754439" y="4043625"/>
              <a:ext cx="819150" cy="120015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/>
            <a:srcRect t="3930" b="-3930"/>
            <a:stretch/>
          </p:blipFill>
          <p:spPr>
            <a:xfrm>
              <a:off x="2531640" y="3996000"/>
              <a:ext cx="819150" cy="1247775"/>
            </a:xfrm>
            <a:prstGeom prst="rect">
              <a:avLst/>
            </a:prstGeom>
          </p:spPr>
        </p:pic>
      </p:grpSp>
      <p:sp>
        <p:nvSpPr>
          <p:cNvPr id="13" name="부제목 2"/>
          <p:cNvSpPr txBox="1">
            <a:spLocks/>
          </p:cNvSpPr>
          <p:nvPr/>
        </p:nvSpPr>
        <p:spPr>
          <a:xfrm>
            <a:off x="394776" y="273241"/>
            <a:ext cx="6488345" cy="608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MAD</a:t>
            </a:r>
            <a:r>
              <a:rPr lang="ko-KR" altLang="en-US" dirty="0"/>
              <a:t> </a:t>
            </a:r>
            <a:r>
              <a:rPr lang="en-US" altLang="ko-KR" dirty="0"/>
              <a:t>FACTRORY - </a:t>
            </a:r>
            <a:r>
              <a:rPr lang="ko-KR" altLang="en-US" dirty="0"/>
              <a:t>구성과 담당</a:t>
            </a:r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457201" y="831221"/>
            <a:ext cx="106713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036" y="1275464"/>
            <a:ext cx="7478319" cy="500112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30878" y="4641910"/>
            <a:ext cx="196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왕예식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(34. 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기혼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3087584" y="5251954"/>
            <a:ext cx="361277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30878" y="5110946"/>
            <a:ext cx="1910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프로그래밍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기술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5540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1128549" y="6203036"/>
            <a:ext cx="865286" cy="491400"/>
            <a:chOff x="754439" y="3776352"/>
            <a:chExt cx="2596351" cy="146742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9119" y="3776352"/>
              <a:ext cx="792521" cy="1341189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rcRect t="4654" b="-4654"/>
            <a:stretch/>
          </p:blipFill>
          <p:spPr>
            <a:xfrm>
              <a:off x="754439" y="4043625"/>
              <a:ext cx="819150" cy="120015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/>
            <a:srcRect t="3930" b="-3930"/>
            <a:stretch/>
          </p:blipFill>
          <p:spPr>
            <a:xfrm>
              <a:off x="2531640" y="3996000"/>
              <a:ext cx="819150" cy="1247775"/>
            </a:xfrm>
            <a:prstGeom prst="rect">
              <a:avLst/>
            </a:prstGeom>
          </p:spPr>
        </p:pic>
      </p:grpSp>
      <p:sp>
        <p:nvSpPr>
          <p:cNvPr id="13" name="부제목 2"/>
          <p:cNvSpPr txBox="1">
            <a:spLocks/>
          </p:cNvSpPr>
          <p:nvPr/>
        </p:nvSpPr>
        <p:spPr>
          <a:xfrm>
            <a:off x="394776" y="273241"/>
            <a:ext cx="6488345" cy="608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MAD</a:t>
            </a:r>
            <a:r>
              <a:rPr lang="ko-KR" altLang="en-US" dirty="0"/>
              <a:t> </a:t>
            </a:r>
            <a:r>
              <a:rPr lang="en-US" altLang="ko-KR" dirty="0"/>
              <a:t>FACTRORY - </a:t>
            </a:r>
            <a:r>
              <a:rPr lang="ko-KR" altLang="en-US" dirty="0"/>
              <a:t>구성과 담당</a:t>
            </a:r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457201" y="831221"/>
            <a:ext cx="106713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865" y="1214830"/>
            <a:ext cx="7739962" cy="51761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898818" y="3633674"/>
            <a:ext cx="2424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김대진 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(32. 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헌터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cxnSp>
        <p:nvCxnSpPr>
          <p:cNvPr id="19" name="직선 연결선 18"/>
          <p:cNvCxnSpPr>
            <a:cxnSpLocks/>
          </p:cNvCxnSpPr>
          <p:nvPr/>
        </p:nvCxnSpPr>
        <p:spPr>
          <a:xfrm>
            <a:off x="2391290" y="4247117"/>
            <a:ext cx="24597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36765" y="4106109"/>
            <a:ext cx="1910634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ko-KR" altLang="en-US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아트디렉팅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그래픽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754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1128549" y="6203036"/>
            <a:ext cx="865286" cy="491400"/>
            <a:chOff x="754439" y="3776352"/>
            <a:chExt cx="2596351" cy="146742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9119" y="3776352"/>
              <a:ext cx="792521" cy="1341189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rcRect t="4654" b="-4654"/>
            <a:stretch/>
          </p:blipFill>
          <p:spPr>
            <a:xfrm>
              <a:off x="754439" y="4043625"/>
              <a:ext cx="819150" cy="120015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/>
            <a:srcRect t="3930" b="-3930"/>
            <a:stretch/>
          </p:blipFill>
          <p:spPr>
            <a:xfrm>
              <a:off x="2531640" y="3996000"/>
              <a:ext cx="819150" cy="1247775"/>
            </a:xfrm>
            <a:prstGeom prst="rect">
              <a:avLst/>
            </a:prstGeom>
          </p:spPr>
        </p:pic>
      </p:grpSp>
      <p:sp>
        <p:nvSpPr>
          <p:cNvPr id="13" name="부제목 2"/>
          <p:cNvSpPr txBox="1">
            <a:spLocks/>
          </p:cNvSpPr>
          <p:nvPr/>
        </p:nvSpPr>
        <p:spPr>
          <a:xfrm>
            <a:off x="394776" y="273241"/>
            <a:ext cx="6488345" cy="608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MAD</a:t>
            </a:r>
            <a:r>
              <a:rPr lang="ko-KR" altLang="en-US" dirty="0"/>
              <a:t> </a:t>
            </a:r>
            <a:r>
              <a:rPr lang="en-US" altLang="ko-KR" dirty="0"/>
              <a:t>FACTRORY - 2017</a:t>
            </a:r>
            <a:r>
              <a:rPr lang="ko-KR" altLang="en-US" dirty="0"/>
              <a:t>년 목표</a:t>
            </a:r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457201" y="831221"/>
            <a:ext cx="106713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028209" y="2186470"/>
            <a:ext cx="9999022" cy="2991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800" b="1" dirty="0"/>
              <a:t>목표</a:t>
            </a:r>
            <a:r>
              <a:rPr lang="en-US" altLang="ko-KR" sz="2800" b="1" dirty="0"/>
              <a:t>1 : </a:t>
            </a:r>
            <a:r>
              <a:rPr lang="ko-KR" altLang="en-US" sz="2800" b="1" dirty="0"/>
              <a:t>월 매출 </a:t>
            </a:r>
            <a:r>
              <a:rPr lang="en-US" altLang="ko-KR" sz="2800" b="1" dirty="0"/>
              <a:t>100</a:t>
            </a:r>
            <a:r>
              <a:rPr lang="ko-KR" altLang="en-US" sz="2800" b="1" dirty="0"/>
              <a:t>만원</a:t>
            </a:r>
            <a:endParaRPr lang="en-US" altLang="ko-KR" sz="2800" b="1" dirty="0"/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800" b="1" dirty="0"/>
              <a:t>목표</a:t>
            </a:r>
            <a:r>
              <a:rPr lang="en-US" altLang="ko-KR" sz="2800" b="1" dirty="0"/>
              <a:t>2 : </a:t>
            </a:r>
            <a:r>
              <a:rPr lang="ko-KR" altLang="en-US" sz="2800" b="1" dirty="0"/>
              <a:t>팀 인원 충원</a:t>
            </a:r>
            <a:endParaRPr lang="en-US" altLang="ko-KR" sz="2800" b="1" dirty="0"/>
          </a:p>
          <a:p>
            <a:pPr>
              <a:lnSpc>
                <a:spcPct val="150000"/>
              </a:lnSpc>
            </a:pPr>
            <a:r>
              <a:rPr lang="ko-KR" altLang="en-US" sz="2800" b="1" dirty="0"/>
              <a:t>    </a:t>
            </a:r>
            <a:r>
              <a:rPr lang="ko-KR" altLang="en-US" sz="2000" b="1" dirty="0"/>
              <a:t>기획</a:t>
            </a:r>
            <a:r>
              <a:rPr lang="en-US" altLang="ko-KR" sz="2000" b="1" dirty="0"/>
              <a:t>1, </a:t>
            </a:r>
            <a:r>
              <a:rPr lang="ko-KR" altLang="en-US" sz="2000" b="1" dirty="0"/>
              <a:t>프로그래머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명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아트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명</a:t>
            </a:r>
            <a:endParaRPr lang="en-US" altLang="ko-KR" sz="100" b="1" dirty="0"/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endParaRPr lang="en-US" altLang="ko-KR" sz="200" b="1" dirty="0"/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endParaRPr lang="en-US" altLang="ko-KR" sz="200" b="1" dirty="0"/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800" b="1" dirty="0"/>
              <a:t>목표</a:t>
            </a:r>
            <a:r>
              <a:rPr lang="en-US" altLang="ko-KR" sz="2800" b="1" dirty="0"/>
              <a:t>3 : </a:t>
            </a:r>
            <a:r>
              <a:rPr lang="ko-KR" altLang="en-US" sz="2800" b="1" dirty="0"/>
              <a:t>해외 </a:t>
            </a:r>
            <a:r>
              <a:rPr lang="en-US" altLang="ko-KR" sz="2800" b="1" dirty="0"/>
              <a:t>MT</a:t>
            </a:r>
          </a:p>
        </p:txBody>
      </p:sp>
    </p:spTree>
    <p:extLst>
      <p:ext uri="{BB962C8B-B14F-4D97-AF65-F5344CB8AC3E}">
        <p14:creationId xmlns:p14="http://schemas.microsoft.com/office/powerpoint/2010/main" val="2981556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1128549" y="6203036"/>
            <a:ext cx="865286" cy="491400"/>
            <a:chOff x="754439" y="3776352"/>
            <a:chExt cx="2596351" cy="146742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9119" y="3776352"/>
              <a:ext cx="792521" cy="1341189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rcRect t="4654" b="-4654"/>
            <a:stretch/>
          </p:blipFill>
          <p:spPr>
            <a:xfrm>
              <a:off x="754439" y="4043625"/>
              <a:ext cx="819150" cy="120015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/>
            <a:srcRect t="3930" b="-3930"/>
            <a:stretch/>
          </p:blipFill>
          <p:spPr>
            <a:xfrm>
              <a:off x="2531640" y="3996000"/>
              <a:ext cx="819150" cy="1247775"/>
            </a:xfrm>
            <a:prstGeom prst="rect">
              <a:avLst/>
            </a:prstGeom>
          </p:spPr>
        </p:pic>
      </p:grpSp>
      <p:sp>
        <p:nvSpPr>
          <p:cNvPr id="13" name="부제목 2"/>
          <p:cNvSpPr txBox="1">
            <a:spLocks/>
          </p:cNvSpPr>
          <p:nvPr/>
        </p:nvSpPr>
        <p:spPr>
          <a:xfrm>
            <a:off x="394776" y="273241"/>
            <a:ext cx="6488345" cy="608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MAD</a:t>
            </a:r>
            <a:r>
              <a:rPr lang="ko-KR" altLang="en-US" dirty="0"/>
              <a:t> </a:t>
            </a:r>
            <a:r>
              <a:rPr lang="en-US" altLang="ko-KR" dirty="0"/>
              <a:t>FACTRORY – </a:t>
            </a:r>
            <a:r>
              <a:rPr lang="ko-KR" altLang="en-US" dirty="0"/>
              <a:t>단기 목표</a:t>
            </a:r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457201" y="831221"/>
            <a:ext cx="106713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793364" y="1871725"/>
            <a:ext cx="9999022" cy="2991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2800" b="1" dirty="0"/>
              <a:t>‘</a:t>
            </a:r>
            <a:r>
              <a:rPr lang="ko-KR" altLang="en-US" sz="2800" b="1" dirty="0"/>
              <a:t>월 </a:t>
            </a:r>
            <a:r>
              <a:rPr lang="en-US" altLang="ko-KR" sz="2800" b="1" dirty="0"/>
              <a:t>1</a:t>
            </a:r>
            <a:r>
              <a:rPr lang="ko-KR" altLang="en-US" sz="2800" b="1" dirty="0"/>
              <a:t>회 어플리케이션 업로드</a:t>
            </a:r>
            <a:r>
              <a:rPr lang="en-US" altLang="ko-KR" sz="2800" b="1" dirty="0"/>
              <a:t>’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/>
              <a:t>+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/>
              <a:t>‘</a:t>
            </a:r>
            <a:r>
              <a:rPr lang="ko-KR" altLang="en-US" sz="2800" b="1" dirty="0"/>
              <a:t>수익으로 회식</a:t>
            </a:r>
            <a:r>
              <a:rPr lang="en-US" altLang="ko-KR" sz="2800" b="1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062272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1128549" y="6203036"/>
            <a:ext cx="865286" cy="491400"/>
            <a:chOff x="754439" y="3776352"/>
            <a:chExt cx="2596351" cy="146742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9119" y="3776352"/>
              <a:ext cx="792521" cy="1341189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rcRect t="4654" b="-4654"/>
            <a:stretch/>
          </p:blipFill>
          <p:spPr>
            <a:xfrm>
              <a:off x="754439" y="4043625"/>
              <a:ext cx="819150" cy="120015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/>
            <a:srcRect t="3930" b="-3930"/>
            <a:stretch/>
          </p:blipFill>
          <p:spPr>
            <a:xfrm>
              <a:off x="2531640" y="3996000"/>
              <a:ext cx="819150" cy="1247775"/>
            </a:xfrm>
            <a:prstGeom prst="rect">
              <a:avLst/>
            </a:prstGeom>
          </p:spPr>
        </p:pic>
      </p:grpSp>
      <p:sp>
        <p:nvSpPr>
          <p:cNvPr id="13" name="부제목 2"/>
          <p:cNvSpPr txBox="1">
            <a:spLocks/>
          </p:cNvSpPr>
          <p:nvPr/>
        </p:nvSpPr>
        <p:spPr>
          <a:xfrm>
            <a:off x="394776" y="273241"/>
            <a:ext cx="6488345" cy="608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MAD</a:t>
            </a:r>
            <a:r>
              <a:rPr lang="ko-KR" altLang="en-US" dirty="0"/>
              <a:t> </a:t>
            </a:r>
            <a:r>
              <a:rPr lang="en-US" altLang="ko-KR" dirty="0"/>
              <a:t>FACTRORY – </a:t>
            </a:r>
            <a:r>
              <a:rPr lang="ko-KR" altLang="en-US" dirty="0"/>
              <a:t>상반기 계획</a:t>
            </a:r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457201" y="831221"/>
            <a:ext cx="106713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595645" y="3120274"/>
            <a:ext cx="136567" cy="13656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897973" y="3120274"/>
            <a:ext cx="136567" cy="13656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200301" y="3120274"/>
            <a:ext cx="136567" cy="13656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>
            <a:stCxn id="2" idx="6"/>
            <a:endCxn id="10" idx="2"/>
          </p:cNvCxnSpPr>
          <p:nvPr/>
        </p:nvCxnSpPr>
        <p:spPr>
          <a:xfrm>
            <a:off x="732212" y="3188558"/>
            <a:ext cx="316576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cxnSpLocks/>
            <a:stCxn id="10" idx="6"/>
            <a:endCxn id="11" idx="2"/>
          </p:cNvCxnSpPr>
          <p:nvPr/>
        </p:nvCxnSpPr>
        <p:spPr>
          <a:xfrm>
            <a:off x="4034540" y="3188558"/>
            <a:ext cx="316576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10502629" y="3120274"/>
            <a:ext cx="136567" cy="13656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>
            <a:cxnSpLocks/>
            <a:stCxn id="11" idx="6"/>
            <a:endCxn id="21" idx="2"/>
          </p:cNvCxnSpPr>
          <p:nvPr/>
        </p:nvCxnSpPr>
        <p:spPr>
          <a:xfrm>
            <a:off x="7336868" y="3188558"/>
            <a:ext cx="316576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제목 1"/>
          <p:cNvSpPr txBox="1">
            <a:spLocks/>
          </p:cNvSpPr>
          <p:nvPr/>
        </p:nvSpPr>
        <p:spPr>
          <a:xfrm>
            <a:off x="-198682" y="2125502"/>
            <a:ext cx="1809315" cy="1019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1"/>
                </a:solidFill>
              </a:rPr>
              <a:t>5</a:t>
            </a:r>
            <a:r>
              <a:rPr lang="ko-KR" altLang="en-US" sz="2800" b="1" dirty="0">
                <a:solidFill>
                  <a:schemeClr val="accent1"/>
                </a:solidFill>
              </a:rPr>
              <a:t>월</a:t>
            </a:r>
            <a:endParaRPr lang="en-US" altLang="ko-KR" sz="2800" b="1" dirty="0">
              <a:solidFill>
                <a:schemeClr val="accent1"/>
              </a:solidFill>
            </a:endParaRPr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3061598" y="2134499"/>
            <a:ext cx="1809315" cy="1019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2800" b="1" dirty="0"/>
              <a:t>6</a:t>
            </a:r>
            <a:r>
              <a:rPr lang="ko-KR" altLang="en-US" sz="2800" b="1" dirty="0"/>
              <a:t>월</a:t>
            </a:r>
            <a:endParaRPr lang="en-US" altLang="ko-KR" sz="2800" b="1" dirty="0"/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6338736" y="2168640"/>
            <a:ext cx="1809315" cy="1019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2800" b="1" dirty="0"/>
              <a:t>7</a:t>
            </a:r>
            <a:r>
              <a:rPr lang="ko-KR" altLang="en-US" sz="2800" b="1" dirty="0"/>
              <a:t>월</a:t>
            </a:r>
            <a:endParaRPr lang="en-US" altLang="ko-KR" sz="2800" b="1" dirty="0"/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9615874" y="2168639"/>
            <a:ext cx="1809315" cy="1019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2800" b="1" dirty="0"/>
              <a:t>8</a:t>
            </a:r>
            <a:r>
              <a:rPr lang="ko-KR" altLang="en-US" sz="2800" b="1" dirty="0"/>
              <a:t>월</a:t>
            </a:r>
            <a:endParaRPr lang="en-US" altLang="ko-KR" sz="2800" b="1" dirty="0"/>
          </a:p>
        </p:txBody>
      </p:sp>
      <p:sp>
        <p:nvSpPr>
          <p:cNvPr id="30" name="제목 1"/>
          <p:cNvSpPr txBox="1">
            <a:spLocks/>
          </p:cNvSpPr>
          <p:nvPr/>
        </p:nvSpPr>
        <p:spPr>
          <a:xfrm>
            <a:off x="257883" y="3120274"/>
            <a:ext cx="4755645" cy="1633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b="1" dirty="0"/>
              <a:t>- </a:t>
            </a:r>
            <a:r>
              <a:rPr lang="ko-KR" altLang="en-US" sz="1600" b="1" dirty="0"/>
              <a:t>기능성 어플리케이션 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종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- </a:t>
            </a:r>
            <a:r>
              <a:rPr lang="ko-KR" altLang="en-US" sz="1600" b="1" dirty="0"/>
              <a:t>동일한 기능의 다른 스킨 </a:t>
            </a:r>
            <a:r>
              <a:rPr lang="en-US" altLang="ko-KR" sz="1600" b="1" dirty="0"/>
              <a:t>3</a:t>
            </a:r>
            <a:r>
              <a:rPr lang="ko-KR" altLang="en-US" sz="1600" b="1" dirty="0"/>
              <a:t>종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- </a:t>
            </a:r>
            <a:r>
              <a:rPr lang="ko-KR" altLang="en-US" sz="1600" b="1" dirty="0"/>
              <a:t>계획 검증</a:t>
            </a:r>
            <a:endParaRPr lang="en-US" altLang="ko-KR" sz="1600" b="1" dirty="0"/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3718611" y="3116208"/>
            <a:ext cx="4045993" cy="1694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b="1" dirty="0"/>
              <a:t>- </a:t>
            </a:r>
            <a:r>
              <a:rPr lang="ko-KR" altLang="en-US" sz="1600" b="1" dirty="0"/>
              <a:t>게임 어플리케이션 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종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- </a:t>
            </a:r>
            <a:r>
              <a:rPr lang="ko-KR" altLang="en-US" sz="1600" b="1" dirty="0"/>
              <a:t>반복 플레이성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- </a:t>
            </a:r>
            <a:r>
              <a:rPr lang="ko-KR" altLang="en-US" sz="1600" b="1" dirty="0"/>
              <a:t>우리가 </a:t>
            </a:r>
            <a:r>
              <a:rPr lang="ko-KR" altLang="en-US" sz="1600" b="1" dirty="0" err="1"/>
              <a:t>재밌는</a:t>
            </a:r>
            <a:r>
              <a:rPr lang="ko-KR" altLang="en-US" sz="1600" b="1" dirty="0"/>
              <a:t> 게임</a:t>
            </a:r>
            <a:endParaRPr lang="en-US" altLang="ko-KR" sz="1600" b="1" dirty="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7095270" y="2933846"/>
            <a:ext cx="4755645" cy="1633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b="1" dirty="0"/>
              <a:t>- </a:t>
            </a:r>
            <a:r>
              <a:rPr lang="ko-KR" altLang="en-US" sz="1600" b="1" dirty="0"/>
              <a:t>기능성 어플리케이션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- </a:t>
            </a:r>
            <a:r>
              <a:rPr lang="ko-KR" altLang="en-US" sz="1600" b="1" dirty="0"/>
              <a:t>본격 돈이 되는 어플리케이션</a:t>
            </a:r>
            <a:endParaRPr lang="en-US" altLang="ko-KR" sz="1600" b="1" dirty="0"/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10260694" y="3055294"/>
            <a:ext cx="2346755" cy="1633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b="1" dirty="0"/>
              <a:t>- </a:t>
            </a:r>
            <a:r>
              <a:rPr lang="ko-KR" altLang="en-US" sz="1600" b="1" dirty="0"/>
              <a:t>인력 충원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- </a:t>
            </a:r>
            <a:r>
              <a:rPr lang="ko-KR" altLang="en-US" sz="1600" b="1" dirty="0"/>
              <a:t>어플리케이션 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종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- </a:t>
            </a:r>
            <a:r>
              <a:rPr lang="ko-KR" altLang="en-US" sz="1600" b="1" dirty="0"/>
              <a:t>게임 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종</a:t>
            </a:r>
            <a:endParaRPr lang="en-US" altLang="ko-KR" sz="1600" b="1" dirty="0"/>
          </a:p>
        </p:txBody>
      </p:sp>
      <p:cxnSp>
        <p:nvCxnSpPr>
          <p:cNvPr id="34" name="직선 연결선 33"/>
          <p:cNvCxnSpPr>
            <a:cxnSpLocks/>
            <a:endCxn id="21" idx="6"/>
          </p:cNvCxnSpPr>
          <p:nvPr/>
        </p:nvCxnSpPr>
        <p:spPr>
          <a:xfrm flipH="1">
            <a:off x="10639196" y="3188556"/>
            <a:ext cx="1552804" cy="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598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1128549" y="6203036"/>
            <a:ext cx="865286" cy="491400"/>
            <a:chOff x="754439" y="3776352"/>
            <a:chExt cx="2596351" cy="146742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9119" y="3776352"/>
              <a:ext cx="792521" cy="1341189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rcRect t="4654" b="-4654"/>
            <a:stretch/>
          </p:blipFill>
          <p:spPr>
            <a:xfrm>
              <a:off x="754439" y="4043625"/>
              <a:ext cx="819150" cy="120015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/>
            <a:srcRect t="3930" b="-3930"/>
            <a:stretch/>
          </p:blipFill>
          <p:spPr>
            <a:xfrm>
              <a:off x="2531640" y="3996000"/>
              <a:ext cx="819150" cy="1247775"/>
            </a:xfrm>
            <a:prstGeom prst="rect">
              <a:avLst/>
            </a:prstGeom>
          </p:spPr>
        </p:pic>
      </p:grpSp>
      <p:sp>
        <p:nvSpPr>
          <p:cNvPr id="13" name="부제목 2"/>
          <p:cNvSpPr txBox="1">
            <a:spLocks/>
          </p:cNvSpPr>
          <p:nvPr/>
        </p:nvSpPr>
        <p:spPr>
          <a:xfrm>
            <a:off x="394776" y="273241"/>
            <a:ext cx="6488345" cy="608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MAD</a:t>
            </a:r>
            <a:r>
              <a:rPr lang="ko-KR" altLang="en-US" dirty="0"/>
              <a:t> </a:t>
            </a:r>
            <a:r>
              <a:rPr lang="en-US" altLang="ko-KR" dirty="0"/>
              <a:t>FACTRORY – </a:t>
            </a:r>
            <a:r>
              <a:rPr lang="ko-KR" altLang="en-US" dirty="0"/>
              <a:t>모임 계획</a:t>
            </a:r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457201" y="831221"/>
            <a:ext cx="106713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793364" y="1871725"/>
            <a:ext cx="9999022" cy="2991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800" b="1" dirty="0"/>
              <a:t>시간 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매주 화요일 저녁 </a:t>
            </a:r>
            <a:r>
              <a:rPr lang="en-US" altLang="ko-KR" sz="2800" b="1" dirty="0"/>
              <a:t>6</a:t>
            </a:r>
            <a:r>
              <a:rPr lang="ko-KR" altLang="en-US" sz="2800" b="1" dirty="0"/>
              <a:t>시</a:t>
            </a:r>
            <a:endParaRPr lang="en-US" altLang="ko-KR" sz="2800" b="1" dirty="0"/>
          </a:p>
          <a:p>
            <a:pPr algn="ctr">
              <a:lnSpc>
                <a:spcPct val="150000"/>
              </a:lnSpc>
            </a:pPr>
            <a:r>
              <a:rPr lang="ko-KR" altLang="en-US" sz="2800" b="1" dirty="0"/>
              <a:t>장소 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넥슨 빈 회의실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616610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374</Words>
  <Application>Microsoft Office PowerPoint</Application>
  <PresentationFormat>와이드스크린</PresentationFormat>
  <Paragraphs>125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     MAD FACTORY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이경준</dc:creator>
  <cp:lastModifiedBy>이경준</cp:lastModifiedBy>
  <cp:revision>23</cp:revision>
  <dcterms:created xsi:type="dcterms:W3CDTF">2017-04-24T14:19:48Z</dcterms:created>
  <dcterms:modified xsi:type="dcterms:W3CDTF">2017-04-24T18:55:06Z</dcterms:modified>
</cp:coreProperties>
</file>