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4" r:id="rId7"/>
    <p:sldId id="283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9" autoAdjust="0"/>
    <p:restoredTop sz="94660"/>
  </p:normalViewPr>
  <p:slideViewPr>
    <p:cSldViewPr snapToGrid="0">
      <p:cViewPr>
        <p:scale>
          <a:sx n="100" d="100"/>
          <a:sy n="100" d="100"/>
        </p:scale>
        <p:origin x="-52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276-D220-48A0-A9E1-9AB64ED9A023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BJ" TargetMode="External"/><Relationship Id="rId7" Type="http://schemas.openxmlformats.org/officeDocument/2006/relationships/hyperlink" Target="https://www.youtube.com/playlist?list=PLU12uITxBEPGpEPrYAxJvNDP6Ugx2jmUx" TargetMode="External"/><Relationship Id="rId2" Type="http://schemas.openxmlformats.org/officeDocument/2006/relationships/hyperlink" Target="https://www.youtube.com/feed/tre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E80FOXpJydkkMo-BYoJdEg" TargetMode="External"/><Relationship Id="rId5" Type="http://schemas.openxmlformats.org/officeDocument/2006/relationships/hyperlink" Target="https://www.youtube.com/playlist?list=PLTDluH66q5mq_h0fwkBFtMSRY7sPgcovp" TargetMode="External"/><Relationship Id="rId4" Type="http://schemas.openxmlformats.org/officeDocument/2006/relationships/hyperlink" Target="https://www.youtube.com/playlist?list=PLTDluH66q5mpm-Bsq3GlwjMOHITt2bwX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1576" y="104091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『</a:t>
            </a:r>
            <a:r>
              <a:rPr lang="ko-KR" altLang="en-US" b="1" dirty="0" smtClean="0"/>
              <a:t>오</a:t>
            </a:r>
            <a:r>
              <a:rPr lang="ko-KR" altLang="en-US" sz="5400" b="1" dirty="0" smtClean="0"/>
              <a:t>늘의</a:t>
            </a:r>
            <a:r>
              <a:rPr lang="ko-KR" altLang="en-US" b="1" dirty="0" smtClean="0"/>
              <a:t> 동</a:t>
            </a:r>
            <a:r>
              <a:rPr lang="ko-KR" altLang="en-US" sz="5400" b="1" dirty="0" smtClean="0"/>
              <a:t>영상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가칭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)</a:t>
            </a:r>
            <a:r>
              <a:rPr lang="en-US" altLang="ko-KR" sz="5400" dirty="0" smtClean="0"/>
              <a:t>』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2727" y="3685389"/>
            <a:ext cx="3286931" cy="1696236"/>
          </a:xfrm>
        </p:spPr>
        <p:txBody>
          <a:bodyPr>
            <a:noAutofit/>
          </a:bodyPr>
          <a:lstStyle/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최초 수</a:t>
            </a:r>
            <a:r>
              <a:rPr lang="ko-KR" altLang="en-US" sz="1400" b="1" dirty="0">
                <a:latin typeface="+mj-ea"/>
                <a:ea typeface="+mj-ea"/>
              </a:rPr>
              <a:t>정</a:t>
            </a:r>
            <a:r>
              <a:rPr lang="ko-KR" altLang="en-US" sz="1400" b="1" dirty="0" smtClean="0">
                <a:latin typeface="+mj-ea"/>
                <a:ea typeface="+mj-ea"/>
              </a:rPr>
              <a:t>일 </a:t>
            </a:r>
            <a:r>
              <a:rPr lang="en-US" altLang="ko-KR" sz="1400" b="1" dirty="0" smtClean="0">
                <a:latin typeface="+mj-ea"/>
                <a:ea typeface="+mj-ea"/>
              </a:rPr>
              <a:t>: 17.05.01</a:t>
            </a: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문서 종류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작업 개괄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기획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이경준</a:t>
            </a: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구현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err="1" smtClean="0">
                <a:latin typeface="+mj-ea"/>
                <a:ea typeface="+mj-ea"/>
              </a:rPr>
              <a:t>왕예식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아트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김대진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250831" y="3557117"/>
            <a:ext cx="8068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검색 결과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결과를 보여주는 페이지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: </a:t>
            </a:r>
            <a:r>
              <a:rPr lang="ko-KR" altLang="en-US" sz="1000" dirty="0" smtClean="0"/>
              <a:t>검색 하기 전 상태의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(</a:t>
            </a:r>
            <a:r>
              <a:rPr lang="ko-KR" altLang="en-US" sz="1000" dirty="0" smtClean="0"/>
              <a:t>기록해놓기 어려울 경우 최초 상태로 </a:t>
            </a:r>
            <a:r>
              <a:rPr lang="ko-KR" altLang="en-US" sz="1000" dirty="0" err="1" smtClean="0"/>
              <a:t>전환되도</a:t>
            </a:r>
            <a:r>
              <a:rPr lang="ko-KR" altLang="en-US" sz="1000" dirty="0" smtClean="0"/>
              <a:t> 무방하다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 x </a:t>
            </a:r>
            <a:r>
              <a:rPr lang="ko-KR" altLang="en-US" sz="1000" dirty="0" smtClean="0"/>
              <a:t>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: </a:t>
            </a:r>
            <a:r>
              <a:rPr lang="ko-KR" altLang="en-US" sz="1000" dirty="0" smtClean="0"/>
              <a:t>입력한 텍스트가 지워진다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(</a:t>
            </a:r>
            <a:r>
              <a:rPr lang="ko-KR" altLang="en-US" sz="1000" dirty="0" smtClean="0"/>
              <a:t>작업 우선순위는 낮으며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작업이 쉬울 경우 넣는다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결과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버튼의 처리는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페이지에서의 처리와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텍스트 입력창의 </a:t>
            </a:r>
            <a:r>
              <a:rPr lang="ko-KR" altLang="en-US" sz="1000" dirty="0"/>
              <a:t>처리는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페이지에서의 처리와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결과에 적합한 목록을 동영상 목록으로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일정 개수 이상의 목록이 검색될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스크롤하여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 결과가 너무 많을 것이기 때문에</a:t>
            </a:r>
            <a:r>
              <a:rPr lang="en-US" altLang="ko-KR" sz="1000" dirty="0" smtClean="0"/>
              <a:t>, 20</a:t>
            </a:r>
            <a:r>
              <a:rPr lang="ko-KR" altLang="en-US" sz="1000" dirty="0" smtClean="0"/>
              <a:t>개 단위로 보여주고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마지막 스크롤까지 내릴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추가한다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2095724" y="1044724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5245755" y="1217924"/>
            <a:ext cx="195943" cy="159629"/>
            <a:chOff x="2131621" y="1793174"/>
            <a:chExt cx="433727" cy="348875"/>
          </a:xfrm>
        </p:grpSpPr>
        <p:sp>
          <p:nvSpPr>
            <p:cNvPr id="119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2856327" y="1414271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cxnSpLocks/>
          </p:cNvCxnSpPr>
          <p:nvPr/>
        </p:nvCxnSpPr>
        <p:spPr>
          <a:xfrm flipH="1">
            <a:off x="2133148" y="232187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25779" y="15870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25779" y="182254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83416" y="182282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94716" y="201246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478558" y="15896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133148" y="309885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25779" y="236400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25779" y="259952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483416" y="259980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494716" y="278944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3478558" y="23666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51" name="직선 연결선 150"/>
          <p:cNvCxnSpPr>
            <a:cxnSpLocks/>
          </p:cNvCxnSpPr>
          <p:nvPr/>
        </p:nvCxnSpPr>
        <p:spPr>
          <a:xfrm flipH="1">
            <a:off x="2133148" y="388327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25779" y="31674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478558" y="31701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54" name="직선 연결선 153"/>
          <p:cNvCxnSpPr>
            <a:cxnSpLocks/>
          </p:cNvCxnSpPr>
          <p:nvPr/>
        </p:nvCxnSpPr>
        <p:spPr>
          <a:xfrm flipH="1">
            <a:off x="2133148" y="467116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25779" y="394583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25779" y="417184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483416" y="41721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494716" y="436175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478558" y="394849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025779" y="472880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25779" y="496432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83416" y="496460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494716" y="515424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478558" y="47314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165" name="그룹 164"/>
          <p:cNvGrpSpPr/>
          <p:nvPr/>
        </p:nvGrpSpPr>
        <p:grpSpPr>
          <a:xfrm rot="5400000">
            <a:off x="3620049" y="4209037"/>
            <a:ext cx="3921522" cy="2374"/>
            <a:chOff x="8393749" y="3862854"/>
            <a:chExt cx="3544111" cy="73705867"/>
          </a:xfrm>
        </p:grpSpPr>
        <p:cxnSp>
          <p:nvCxnSpPr>
            <p:cNvPr id="166" name="직선 연결선 165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포인트가 5개인 별 182"/>
          <p:cNvSpPr/>
          <p:nvPr/>
        </p:nvSpPr>
        <p:spPr>
          <a:xfrm>
            <a:off x="5290810" y="209164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/>
          <p:cNvGrpSpPr/>
          <p:nvPr/>
        </p:nvGrpSpPr>
        <p:grpSpPr>
          <a:xfrm>
            <a:off x="2106146" y="1590861"/>
            <a:ext cx="844427" cy="3787260"/>
            <a:chOff x="1672205" y="2287321"/>
            <a:chExt cx="844427" cy="3787260"/>
          </a:xfrm>
        </p:grpSpPr>
        <p:sp>
          <p:nvSpPr>
            <p:cNvPr id="185" name="직사각형 184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연결선 191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3" name="직사각형 202"/>
          <p:cNvSpPr/>
          <p:nvPr/>
        </p:nvSpPr>
        <p:spPr>
          <a:xfrm>
            <a:off x="2099113" y="6170985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포인트가 5개인 별 203"/>
          <p:cNvSpPr/>
          <p:nvPr/>
        </p:nvSpPr>
        <p:spPr>
          <a:xfrm>
            <a:off x="5290810" y="286772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포인트가 5개인 별 204"/>
          <p:cNvSpPr/>
          <p:nvPr/>
        </p:nvSpPr>
        <p:spPr>
          <a:xfrm>
            <a:off x="5290810" y="367514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포인트가 5개인 별 205"/>
          <p:cNvSpPr/>
          <p:nvPr/>
        </p:nvSpPr>
        <p:spPr>
          <a:xfrm>
            <a:off x="5290810" y="445122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포인트가 5개인 별 206"/>
          <p:cNvSpPr/>
          <p:nvPr/>
        </p:nvSpPr>
        <p:spPr>
          <a:xfrm>
            <a:off x="5290810" y="522536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3585560" y="6194728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025487" y="1028016"/>
            <a:ext cx="3614348" cy="5491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3051726" y="438029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3028837" y="205990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3033365" y="282855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3044504" y="519941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cxnSp>
        <p:nvCxnSpPr>
          <p:cNvPr id="217" name="직선 연결선 216"/>
          <p:cNvCxnSpPr>
            <a:cxnSpLocks/>
          </p:cNvCxnSpPr>
          <p:nvPr/>
        </p:nvCxnSpPr>
        <p:spPr>
          <a:xfrm flipH="1">
            <a:off x="2150961" y="5411008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043592" y="54686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43592" y="570417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01229" y="570444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496371" y="54712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223" name="포인트가 5개인 별 222"/>
          <p:cNvSpPr/>
          <p:nvPr/>
        </p:nvSpPr>
        <p:spPr>
          <a:xfrm>
            <a:off x="5308623" y="5965206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/>
          <p:cNvSpPr txBox="1"/>
          <p:nvPr/>
        </p:nvSpPr>
        <p:spPr>
          <a:xfrm>
            <a:off x="3062317" y="593925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2163501" y="5492385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cxnSpLocks/>
          </p:cNvCxnSpPr>
          <p:nvPr/>
        </p:nvCxnSpPr>
        <p:spPr>
          <a:xfrm flipH="1">
            <a:off x="2160917" y="5492385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129527" y="546985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38146" y="11451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프리즈비</a:t>
            </a:r>
            <a:endParaRPr lang="ko-KR" altLang="en-US" sz="105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375480" y="1298700"/>
            <a:ext cx="2298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2577" y="1176885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cxnSp>
        <p:nvCxnSpPr>
          <p:cNvPr id="229" name="직선 연결선 228"/>
          <p:cNvCxnSpPr/>
          <p:nvPr/>
        </p:nvCxnSpPr>
        <p:spPr>
          <a:xfrm flipV="1">
            <a:off x="5628633" y="1307690"/>
            <a:ext cx="1924692" cy="94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7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동영상 목록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동영상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내 목록의 이동은 상하 스크롤로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각 탭의 목록 노출 시 기본은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개를 먼저 목록화하며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가장 마지막 목록까지 스크롤 할 경우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개씩 추가하여 목록화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개별 동영상 목록에서 보여주는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순위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맨 위부터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개까지는 순위를 보여주도록 한다</a:t>
            </a:r>
            <a:r>
              <a:rPr lang="en-US" altLang="ko-KR" sz="1000" dirty="0" smtClean="0"/>
              <a:t>. 1~10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이 정보는 해당 어플리케이션 자체에서 보여주는 </a:t>
            </a:r>
            <a:r>
              <a:rPr lang="en-US" altLang="ko-KR" sz="1000" dirty="0"/>
              <a:t>Local </a:t>
            </a:r>
            <a:r>
              <a:rPr lang="en-US" altLang="ko-KR" sz="1000" dirty="0" smtClean="0"/>
              <a:t>data 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b. </a:t>
            </a:r>
            <a:r>
              <a:rPr lang="ko-KR" altLang="en-US" sz="1000" dirty="0" err="1" smtClean="0"/>
              <a:t>썸네일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</a:t>
            </a:r>
            <a:r>
              <a:rPr lang="ko-KR" altLang="en-US" sz="1000" dirty="0" err="1" smtClean="0"/>
              <a:t>미리보기</a:t>
            </a:r>
            <a:r>
              <a:rPr lang="ko-KR" altLang="en-US" sz="1000" dirty="0" smtClean="0"/>
              <a:t>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이 정보는 원본 데이터에서 얻어오는 </a:t>
            </a:r>
            <a:r>
              <a:rPr lang="en-US" altLang="ko-KR" sz="1000" dirty="0" smtClean="0"/>
              <a:t>Reference data 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c. </a:t>
            </a:r>
            <a:r>
              <a:rPr lang="ko-KR" altLang="en-US" sz="1000" dirty="0" smtClean="0"/>
              <a:t>제목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제목을 텍스트로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d. </a:t>
            </a:r>
            <a:r>
              <a:rPr lang="ko-KR" altLang="en-US" sz="1000" dirty="0" smtClean="0"/>
              <a:t>조회수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조회수를 </a:t>
            </a:r>
            <a:r>
              <a:rPr lang="en-US" altLang="ko-KR" sz="1000" dirty="0" err="1" smtClean="0"/>
              <a:t>int</a:t>
            </a:r>
            <a:r>
              <a:rPr lang="ko-KR" altLang="en-US" sz="1000" dirty="0" smtClean="0"/>
              <a:t>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en-US" altLang="ko-KR" sz="1000" dirty="0"/>
              <a:t>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e. </a:t>
            </a:r>
            <a:r>
              <a:rPr lang="ko-KR" altLang="en-US" sz="1000" dirty="0" smtClean="0"/>
              <a:t>재생 시간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재생 시간을 </a:t>
            </a:r>
            <a:r>
              <a:rPr lang="en-US" altLang="ko-KR" sz="1000" dirty="0" err="1" smtClean="0"/>
              <a:t>xx:yy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타입으로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동영상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열기 </a:t>
            </a:r>
            <a:r>
              <a:rPr lang="en-US" altLang="ko-KR" sz="1000" dirty="0" smtClean="0"/>
              <a:t>// 7)</a:t>
            </a:r>
            <a:r>
              <a:rPr lang="ko-KR" altLang="en-US" sz="1000" dirty="0" smtClean="0"/>
              <a:t>에서 확인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제목 텍스트 읽음 상태로 변경</a:t>
            </a:r>
            <a:endParaRPr lang="en-US" altLang="ko-KR" sz="1000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719604" y="2293504"/>
            <a:ext cx="2376146" cy="39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4095750" y="1423205"/>
            <a:ext cx="3457575" cy="1087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63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err="1" smtClean="0"/>
              <a:t>즐겨찾기</a:t>
            </a:r>
            <a:r>
              <a:rPr lang="ko-KR" altLang="en-US" sz="1000" b="1" dirty="0" smtClean="0"/>
              <a:t>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 아이콘을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즐겨 찾기 상태는 </a:t>
            </a:r>
            <a:r>
              <a:rPr lang="en-US" altLang="ko-KR" sz="1000" dirty="0" smtClean="0"/>
              <a:t>on/off </a:t>
            </a:r>
            <a:r>
              <a:rPr lang="ko-KR" altLang="en-US" sz="1000" dirty="0" err="1" smtClean="0"/>
              <a:t>두가지</a:t>
            </a:r>
            <a:r>
              <a:rPr lang="ko-KR" altLang="en-US" sz="1000" dirty="0" smtClean="0"/>
              <a:t>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&gt; </a:t>
            </a:r>
            <a:r>
              <a:rPr lang="ko-KR" altLang="en-US" sz="1000" dirty="0" smtClean="0"/>
              <a:t>버튼 이미지를 </a:t>
            </a:r>
            <a:r>
              <a:rPr lang="en-US" altLang="ko-KR" sz="1000" dirty="0" smtClean="0"/>
              <a:t>on &lt;&gt; off </a:t>
            </a:r>
            <a:r>
              <a:rPr lang="ko-KR" altLang="en-US" sz="1000" dirty="0" smtClean="0"/>
              <a:t>상태로 전환한다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현재 상태에 맞는 이미지로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목록에 추가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정보는 </a:t>
            </a:r>
            <a:r>
              <a:rPr lang="en-US" altLang="ko-KR" sz="1000" dirty="0"/>
              <a:t>Local data </a:t>
            </a:r>
            <a:r>
              <a:rPr lang="ko-KR" altLang="en-US" sz="1000" dirty="0"/>
              <a:t>이다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탭 내에도 존재하며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 내에서 다시 버튼 클릭 시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목록에서 지울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14648" y="2293504"/>
            <a:ext cx="401558" cy="39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113831" y="1423205"/>
            <a:ext cx="2439494" cy="970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66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종료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뒤로 가기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등장하는 팝업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팝업 상태에서 재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어플리케이션이 종료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일정 시간 이후에는 해당 팝업이 자동 소멸된다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305690" y="6032683"/>
            <a:ext cx="212910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한번 더 누르면 종료 됩니다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2248540" y="5906272"/>
            <a:ext cx="2221841" cy="513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103" idx="3"/>
            <a:endCxn id="14" idx="1"/>
          </p:cNvCxnSpPr>
          <p:nvPr/>
        </p:nvCxnSpPr>
        <p:spPr>
          <a:xfrm flipV="1">
            <a:off x="4470381" y="1385903"/>
            <a:ext cx="3082944" cy="4777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7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동영상 열기 상태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각 동영상 클릭을 통해 동영상 확인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열기 상태로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상단에 제목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조회수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재생 시간을 표시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아래에 동영상 바로 보기 가능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(</a:t>
            </a:r>
            <a:r>
              <a:rPr lang="ko-KR" altLang="en-US" sz="1000" dirty="0" smtClean="0"/>
              <a:t>재생 버튼을 클릭하지 않아도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바로 재생될 수 있었으면 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동영상 플레이어는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자체 플레이어를 이용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(</a:t>
            </a:r>
            <a:r>
              <a:rPr lang="ko-KR" altLang="en-US" sz="1000" dirty="0" smtClean="0"/>
              <a:t>따라서 플레이어 자체 </a:t>
            </a:r>
            <a:r>
              <a:rPr lang="en-US" altLang="ko-KR" sz="1000" dirty="0" err="1" smtClean="0"/>
              <a:t>ui</a:t>
            </a:r>
            <a:r>
              <a:rPr lang="ko-KR" altLang="en-US" sz="1000" dirty="0" smtClean="0"/>
              <a:t>를 사용한다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상태에서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목록으로 돌아감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상태에서 상단 분류 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 목록으로 돌아감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388213" y="2257053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07" name="직사각형 206"/>
          <p:cNvSpPr/>
          <p:nvPr/>
        </p:nvSpPr>
        <p:spPr>
          <a:xfrm>
            <a:off x="2195789" y="2528715"/>
            <a:ext cx="3362760" cy="233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이등변 삼각형 254"/>
          <p:cNvSpPr/>
          <p:nvPr/>
        </p:nvSpPr>
        <p:spPr>
          <a:xfrm rot="5400000">
            <a:off x="3712566" y="352078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124" name="직사각형 123"/>
          <p:cNvSpPr/>
          <p:nvPr/>
        </p:nvSpPr>
        <p:spPr>
          <a:xfrm>
            <a:off x="2127998" y="1005591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559901" y="15872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278029" y="1178791"/>
            <a:ext cx="195943" cy="159629"/>
            <a:chOff x="2131621" y="1793174"/>
            <a:chExt cx="433727" cy="348875"/>
          </a:xfrm>
        </p:grpSpPr>
        <p:sp>
          <p:nvSpPr>
            <p:cNvPr id="127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3098905" y="1375138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30235" y="1588931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10684" y="158893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49240" y="15848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133" name="직선 연결선 132"/>
          <p:cNvCxnSpPr>
            <a:cxnSpLocks/>
          </p:cNvCxnSpPr>
          <p:nvPr/>
        </p:nvCxnSpPr>
        <p:spPr>
          <a:xfrm flipH="1">
            <a:off x="2127998" y="1926484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 rot="5400000">
            <a:off x="3652323" y="4169904"/>
            <a:ext cx="3921522" cy="2374"/>
            <a:chOff x="8393749" y="3862854"/>
            <a:chExt cx="3544111" cy="73705867"/>
          </a:xfrm>
        </p:grpSpPr>
        <p:cxnSp>
          <p:nvCxnSpPr>
            <p:cNvPr id="161" name="직선 연결선 160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958719" y="196031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474445" y="19668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3437406" y="19668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2295700" y="1588591"/>
            <a:ext cx="320189" cy="250349"/>
            <a:chOff x="5455622" y="2522852"/>
            <a:chExt cx="640378" cy="392393"/>
          </a:xfrm>
        </p:grpSpPr>
        <p:sp>
          <p:nvSpPr>
            <p:cNvPr id="172" name="직사각형 171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3606526" y="1586598"/>
            <a:ext cx="320189" cy="250349"/>
            <a:chOff x="5455622" y="2522852"/>
            <a:chExt cx="640378" cy="392393"/>
          </a:xfrm>
        </p:grpSpPr>
        <p:sp>
          <p:nvSpPr>
            <p:cNvPr id="175" name="직사각형 174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2925051" y="1588526"/>
            <a:ext cx="320189" cy="250349"/>
            <a:chOff x="5455622" y="2522852"/>
            <a:chExt cx="640378" cy="392393"/>
          </a:xfrm>
        </p:grpSpPr>
        <p:sp>
          <p:nvSpPr>
            <p:cNvPr id="178" name="직사각형 17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/>
          <p:cNvGrpSpPr/>
          <p:nvPr/>
        </p:nvGrpSpPr>
        <p:grpSpPr>
          <a:xfrm>
            <a:off x="4213858" y="1597853"/>
            <a:ext cx="532953" cy="250349"/>
            <a:chOff x="5455622" y="2522852"/>
            <a:chExt cx="640378" cy="392393"/>
          </a:xfrm>
        </p:grpSpPr>
        <p:sp>
          <p:nvSpPr>
            <p:cNvPr id="181" name="직사각형 18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직사각형 221"/>
          <p:cNvSpPr/>
          <p:nvPr/>
        </p:nvSpPr>
        <p:spPr>
          <a:xfrm>
            <a:off x="2131387" y="6131852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617834" y="6155595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325443" y="11299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238651" y="1064567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2238651" y="1064567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927172" y="158893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5025596" y="1597853"/>
            <a:ext cx="532953" cy="250349"/>
            <a:chOff x="5455622" y="2522852"/>
            <a:chExt cx="640378" cy="392393"/>
          </a:xfrm>
        </p:grpSpPr>
        <p:sp>
          <p:nvSpPr>
            <p:cNvPr id="238" name="직사각형 23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직사각형 256"/>
          <p:cNvSpPr/>
          <p:nvPr/>
        </p:nvSpPr>
        <p:spPr>
          <a:xfrm>
            <a:off x="2181865" y="4911707"/>
            <a:ext cx="3362760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/>
          <p:cNvSpPr txBox="1"/>
          <p:nvPr/>
        </p:nvSpPr>
        <p:spPr>
          <a:xfrm>
            <a:off x="3253627" y="4915187"/>
            <a:ext cx="79758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2181865" y="5237075"/>
            <a:ext cx="3362760" cy="88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56982" y="5269484"/>
            <a:ext cx="2045240" cy="252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Add a Comments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4331982" y="5279073"/>
            <a:ext cx="630394" cy="24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291634" y="557611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2318998" y="5769565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223.62.***.*** | 2017-05-01</a:t>
            </a:r>
            <a:endParaRPr lang="ko-KR" altLang="en-US" sz="600" dirty="0"/>
          </a:p>
        </p:txBody>
      </p:sp>
      <p:sp>
        <p:nvSpPr>
          <p:cNvPr id="265" name="TextBox 264"/>
          <p:cNvSpPr txBox="1"/>
          <p:nvPr/>
        </p:nvSpPr>
        <p:spPr>
          <a:xfrm>
            <a:off x="4059859" y="2254172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5052085" y="225417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28" name="직사각형 227"/>
          <p:cNvSpPr/>
          <p:nvPr/>
        </p:nvSpPr>
        <p:spPr>
          <a:xfrm>
            <a:off x="2076175" y="2210330"/>
            <a:ext cx="3595934" cy="2704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화살표 연결선 266"/>
          <p:cNvCxnSpPr/>
          <p:nvPr/>
        </p:nvCxnSpPr>
        <p:spPr>
          <a:xfrm flipH="1">
            <a:off x="2181865" y="2384011"/>
            <a:ext cx="2298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1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어플리케이션 자체 </a:t>
            </a:r>
            <a:r>
              <a:rPr lang="ko-KR" altLang="en-US" sz="1000" b="1" dirty="0" err="1" smtClean="0"/>
              <a:t>덧글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본 어플리케이션에서 지원하는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기능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유튜브의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목록과는 별개이며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마치 본 어플리케이션에서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동영상을 제공하고 있는 착각을 심어주기 위함이다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목록의 개수에 따라 동영상 보기 상태의 페이지가 스크롤 되어야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작성자의 </a:t>
            </a:r>
            <a:r>
              <a:rPr lang="en-US" altLang="ko-KR" sz="1000" dirty="0" err="1" smtClean="0"/>
              <a:t>ip</a:t>
            </a:r>
            <a:r>
              <a:rPr lang="ko-KR" altLang="en-US" sz="1000" dirty="0" smtClean="0"/>
              <a:t>와 작성 일자가 표시된다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텍스트 입력 상자 클릭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: </a:t>
            </a:r>
            <a:r>
              <a:rPr lang="ko-KR" altLang="en-US" sz="1000" dirty="0" smtClean="0"/>
              <a:t>하단에 </a:t>
            </a:r>
            <a:r>
              <a:rPr lang="ko-KR" altLang="en-US" sz="1000" dirty="0"/>
              <a:t>기기 사용 키보드가 </a:t>
            </a:r>
            <a:r>
              <a:rPr lang="ko-KR" altLang="en-US" sz="1000" dirty="0" smtClean="0"/>
              <a:t>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게시 버튼 입력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입력한 </a:t>
            </a:r>
            <a:r>
              <a:rPr lang="ko-KR" altLang="en-US" sz="1000" dirty="0" err="1" smtClean="0"/>
              <a:t>덧글이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목록에 추가된다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목록이 없을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입력 상자와 게시 버튼만이 위치한다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2195789" y="2528715"/>
            <a:ext cx="3362760" cy="233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이등변 삼각형 254"/>
          <p:cNvSpPr/>
          <p:nvPr/>
        </p:nvSpPr>
        <p:spPr>
          <a:xfrm rot="5400000">
            <a:off x="3712566" y="352078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124" name="직사각형 123"/>
          <p:cNvSpPr/>
          <p:nvPr/>
        </p:nvSpPr>
        <p:spPr>
          <a:xfrm>
            <a:off x="2127998" y="1005591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559901" y="15872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278029" y="1178791"/>
            <a:ext cx="195943" cy="159629"/>
            <a:chOff x="2131621" y="1793174"/>
            <a:chExt cx="433727" cy="348875"/>
          </a:xfrm>
        </p:grpSpPr>
        <p:sp>
          <p:nvSpPr>
            <p:cNvPr id="127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3098905" y="1375138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30235" y="1588931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10684" y="158893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49240" y="15848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133" name="직선 연결선 132"/>
          <p:cNvCxnSpPr>
            <a:cxnSpLocks/>
          </p:cNvCxnSpPr>
          <p:nvPr/>
        </p:nvCxnSpPr>
        <p:spPr>
          <a:xfrm flipH="1">
            <a:off x="2127998" y="1926484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 rot="5400000">
            <a:off x="3652323" y="4169904"/>
            <a:ext cx="3921522" cy="2374"/>
            <a:chOff x="8393749" y="3862854"/>
            <a:chExt cx="3544111" cy="73705867"/>
          </a:xfrm>
        </p:grpSpPr>
        <p:cxnSp>
          <p:nvCxnSpPr>
            <p:cNvPr id="161" name="직선 연결선 160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958719" y="196031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474445" y="19668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3437406" y="19668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2295700" y="1588591"/>
            <a:ext cx="320189" cy="250349"/>
            <a:chOff x="5455622" y="2522852"/>
            <a:chExt cx="640378" cy="392393"/>
          </a:xfrm>
        </p:grpSpPr>
        <p:sp>
          <p:nvSpPr>
            <p:cNvPr id="172" name="직사각형 171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3606526" y="1586598"/>
            <a:ext cx="320189" cy="250349"/>
            <a:chOff x="5455622" y="2522852"/>
            <a:chExt cx="640378" cy="392393"/>
          </a:xfrm>
        </p:grpSpPr>
        <p:sp>
          <p:nvSpPr>
            <p:cNvPr id="175" name="직사각형 174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2925051" y="1588526"/>
            <a:ext cx="320189" cy="250349"/>
            <a:chOff x="5455622" y="2522852"/>
            <a:chExt cx="640378" cy="392393"/>
          </a:xfrm>
        </p:grpSpPr>
        <p:sp>
          <p:nvSpPr>
            <p:cNvPr id="178" name="직사각형 17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/>
          <p:cNvGrpSpPr/>
          <p:nvPr/>
        </p:nvGrpSpPr>
        <p:grpSpPr>
          <a:xfrm>
            <a:off x="4213858" y="1597853"/>
            <a:ext cx="532953" cy="250349"/>
            <a:chOff x="5455622" y="2522852"/>
            <a:chExt cx="640378" cy="392393"/>
          </a:xfrm>
        </p:grpSpPr>
        <p:sp>
          <p:nvSpPr>
            <p:cNvPr id="181" name="직사각형 18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직사각형 221"/>
          <p:cNvSpPr/>
          <p:nvPr/>
        </p:nvSpPr>
        <p:spPr>
          <a:xfrm>
            <a:off x="2131387" y="6131852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617834" y="6155595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325443" y="11299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238651" y="1064567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2238651" y="1064567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927172" y="158893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5025596" y="1597853"/>
            <a:ext cx="532953" cy="250349"/>
            <a:chOff x="5455622" y="2522852"/>
            <a:chExt cx="640378" cy="392393"/>
          </a:xfrm>
        </p:grpSpPr>
        <p:sp>
          <p:nvSpPr>
            <p:cNvPr id="238" name="직사각형 23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직사각형 256"/>
          <p:cNvSpPr/>
          <p:nvPr/>
        </p:nvSpPr>
        <p:spPr>
          <a:xfrm>
            <a:off x="2181865" y="4911707"/>
            <a:ext cx="3362760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/>
          <p:cNvSpPr txBox="1"/>
          <p:nvPr/>
        </p:nvSpPr>
        <p:spPr>
          <a:xfrm>
            <a:off x="3253627" y="4915187"/>
            <a:ext cx="79758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2181865" y="5237075"/>
            <a:ext cx="3362760" cy="88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56981" y="5269484"/>
            <a:ext cx="2489829" cy="252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Add a Comments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4846372" y="5286299"/>
            <a:ext cx="630394" cy="24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291634" y="557611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2318998" y="5769565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223.62.***.*** | 2017-05-01</a:t>
            </a:r>
            <a:endParaRPr lang="ko-KR" altLang="en-US" sz="600" dirty="0"/>
          </a:p>
        </p:txBody>
      </p:sp>
      <p:sp>
        <p:nvSpPr>
          <p:cNvPr id="228" name="직사각형 227"/>
          <p:cNvSpPr/>
          <p:nvPr/>
        </p:nvSpPr>
        <p:spPr>
          <a:xfrm>
            <a:off x="2114000" y="5208600"/>
            <a:ext cx="3595934" cy="1009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388213" y="2257053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59859" y="2254172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52085" y="225417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181865" y="2384011"/>
            <a:ext cx="2298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포인트가 5개인 별 46"/>
          <p:cNvSpPr/>
          <p:nvPr/>
        </p:nvSpPr>
        <p:spPr>
          <a:xfrm>
            <a:off x="5605611" y="482716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5826507" y="482716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152" y="12218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7. </a:t>
            </a:r>
            <a:r>
              <a:rPr lang="ko-KR" altLang="en-US" sz="2000" b="1" dirty="0" smtClean="0"/>
              <a:t>리소스 목록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00157"/>
              </p:ext>
            </p:extLst>
          </p:nvPr>
        </p:nvGraphicFramePr>
        <p:xfrm>
          <a:off x="933450" y="1772448"/>
          <a:ext cx="10058400" cy="3532976"/>
        </p:xfrm>
        <a:graphic>
          <a:graphicData uri="http://schemas.openxmlformats.org/drawingml/2006/table">
            <a:tbl>
              <a:tblPr/>
              <a:tblGrid>
                <a:gridCol w="1955800"/>
                <a:gridCol w="4102100"/>
                <a:gridCol w="4000500"/>
              </a:tblGrid>
              <a:tr h="266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5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어플리케이션 대표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어플리케이션에 입장할 수 있는 아이콘으로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 아이덴티티 이미지를 표현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예식님과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논의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로고 페이지 전체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logo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전체를 덮는 이미지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예식님과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논의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메인 페이지 레이아웃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전체 레이아웃이며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 내용에 적합한 구성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썸네일 크기나 폰트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 요소 등 전체를 포괄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 대분류가 연상되는 아이콘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텍스트보다 인식이 좋아야 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대진님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판단에 따라 아이콘이 텍스트보다 낫다고 판단될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BJ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Music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Live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Favorate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작은 로고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상단에 위치하는 작은 어플리케이션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레이아웃에 따라 결정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 전환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on/off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상태를 표현하는 아이콘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상단 검색에서 사용하는 아이콘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레이아웃에 따라 결정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7356" y="1731911"/>
            <a:ext cx="179728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1" dirty="0" smtClean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기획 의도와 원칙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FontTx/>
              <a:buAutoNum type="arabicPeriod"/>
            </a:pPr>
            <a:r>
              <a:rPr lang="ko-KR" altLang="en-US" sz="1400" b="1" dirty="0"/>
              <a:t>데이터 참조 </a:t>
            </a:r>
            <a:r>
              <a:rPr lang="ko-KR" altLang="en-US" sz="1400" b="1" dirty="0" smtClean="0"/>
              <a:t>관계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페이지 구성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동영상 선별 목록</a:t>
            </a:r>
            <a:endParaRPr lang="en-US" altLang="ko-KR" sz="1400" b="1" dirty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수익 요소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 smtClean="0"/>
          </a:p>
          <a:p>
            <a:pPr marL="228600" indent="-228600">
              <a:buAutoNum type="arabicPeriod"/>
            </a:pPr>
            <a:r>
              <a:rPr lang="en-US" altLang="ko-KR" sz="1400" b="1" dirty="0" smtClean="0"/>
              <a:t>UI</a:t>
            </a:r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리소스 목록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28" y="104775"/>
            <a:ext cx="10438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▽ 목차</a:t>
            </a:r>
            <a:endParaRPr lang="en-US" altLang="ko-KR" sz="2000" b="1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57890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해당 문서는 동영상 커뮤니티 어플리케이션 작업을 위해 작성되었습니다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작업 진행 및 방향에 따라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46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기획 의도와 원칙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어플리케이션은 아래의 </a:t>
            </a:r>
            <a:r>
              <a:rPr lang="en-US" altLang="ko-KR" sz="1000" dirty="0" smtClean="0"/>
              <a:t>‘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가지 원칙</a:t>
            </a:r>
            <a:r>
              <a:rPr lang="en-US" altLang="ko-KR" sz="1000" b="1" dirty="0" smtClean="0"/>
              <a:t>’</a:t>
            </a:r>
            <a:r>
              <a:rPr lang="ko-KR" altLang="en-US" sz="1000" dirty="0" smtClean="0"/>
              <a:t> 하에 작업 되어야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아래의 원칙을 위배하는 작업 방향에 대해서는 기획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아트 작업자가 모두 동의하여 작업하도록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유효 선별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본 어플리케이션인 오늘의 동영상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이하 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글로벌 개인 미디어 시대를 맞아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인터넷 상의 대량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영상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적절한 분류로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선별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하여 사용자에게 필요한 영상으로 제공해 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이는 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분류의 목록이 매우 중요하다는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 목록의 종류 또한 너무 많아져서는 안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신속성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동과 같은 데이터 재처리 어플리케이션의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일회성 사용이 아닌</a:t>
            </a:r>
            <a:r>
              <a:rPr lang="en-US" altLang="ko-KR" sz="1000" dirty="0" smtClean="0"/>
              <a:t> ‘</a:t>
            </a:r>
            <a:r>
              <a:rPr lang="ko-KR" altLang="en-US" sz="1000" dirty="0" smtClean="0"/>
              <a:t>반복적인 접속 유도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해야 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영상에 대해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빠른 업데이트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가능한 구조여야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운영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 수동 업데이트의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빠른 업데이트가 불가능하기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목록에 대해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자동으로 갱신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되는 구조여야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err="1" smtClean="0"/>
              <a:t>접근성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 접속할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방해요소 혹은 장애물로 인해 즉시 원하는 동영상을 시청할 수 없어서는 안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지역</a:t>
            </a:r>
            <a:r>
              <a:rPr lang="ko-KR" altLang="en-US" sz="1000" b="1" dirty="0"/>
              <a:t>화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영상 데이터의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쉽게 지역 코드에 따른 선별이 가능한 구조이나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선별 작업 시에 지역 코드 구분에 따른 작업이 필요한 부분이다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처음에는 한국 지역 용으로 기준 작업을 함과 동시에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국가에 대응할 수 있도록 기반 작업에서 함께 처리 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시장의 크기에 따라 영미권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중화권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순으로 추가하도록 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수익화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매드팩토리에서는</a:t>
            </a:r>
            <a:r>
              <a:rPr lang="ko-KR" altLang="en-US" sz="1000" dirty="0" smtClean="0"/>
              <a:t> 수익을 목적으로 작업하기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수익을 목표로 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다만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직접 수익 요소 보다는 광고를 통한 간접 수익 요소를 활용한 수익 모델을 차용해야 한다</a:t>
            </a:r>
            <a:r>
              <a:rPr lang="en-US" altLang="ko-KR" sz="1000" dirty="0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60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참조 관계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어플리케이션에서 처리하는 데이터의 종류는 세 가지 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</a:t>
            </a:r>
            <a:r>
              <a:rPr lang="en-US" altLang="ko-KR" sz="1000" b="1" dirty="0"/>
              <a:t>) Reference (</a:t>
            </a:r>
            <a:r>
              <a:rPr lang="en-US" altLang="ko-KR" sz="1000" b="1" dirty="0" err="1" smtClean="0"/>
              <a:t>embeded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동에서 처리하는 데이터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가장 핵심 데이터 종류이다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외부 사이트에 저장되어 있는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영상 데이터와 관련 데이터이며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데이터를 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동에서 선별하여 직접 삽입하여 보여주어야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구현 작업자와 논의하여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등의 영상을 직접 </a:t>
            </a:r>
            <a:r>
              <a:rPr lang="en-US" altLang="ko-KR" sz="1000" dirty="0" err="1" smtClean="0"/>
              <a:t>embeded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하는 방법을 모색하도록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*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이미지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영상 재생 시간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조회수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err="1" smtClean="0"/>
              <a:t>덧글수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게시자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게시 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Shared – server data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 어플리케이션에서 사용하는 서버에서 직접 관리되는 데이터의 종류이다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동영상과는 무관하게 보유하며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모든 유저에게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공유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되어야 하는 데이터들이 포함된다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구현 작업자와 논의하여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데이터 작업 난이도에 따라 작업 여부를 논의해야 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err="1" smtClean="0"/>
              <a:t>어플</a:t>
            </a:r>
            <a:r>
              <a:rPr lang="ko-KR" altLang="en-US" sz="1000" dirty="0" smtClean="0"/>
              <a:t> 자체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3) Local data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어플리케이션을 유저가 사용하면서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로컬에 임시적으로 저장되는 데이터 종류이다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즐겨 찾기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이미 본 동영상 표시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2232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페이지 구성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Logo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어플리케이션에 접속할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처음 강제로 보여지는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일정 시간 노출되며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 정도 노출하며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로딩 시간에 따라 증가된다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해당 시간 동안 보여줄 동영상 목록을 로딩한다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로딩 완료 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종료 되며</a:t>
            </a:r>
            <a:r>
              <a:rPr lang="en-US" altLang="ko-KR" sz="1000" dirty="0" smtClean="0"/>
              <a:t>, Main </a:t>
            </a:r>
            <a:r>
              <a:rPr lang="ko-KR" altLang="en-US" sz="1000" dirty="0" smtClean="0"/>
              <a:t>페이지로 전환된다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관련 이미지 리소스가 필요하다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Main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Logo </a:t>
            </a:r>
            <a:r>
              <a:rPr lang="ko-KR" altLang="en-US" sz="1000" dirty="0" smtClean="0"/>
              <a:t>페이지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등장하는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동영상 목록과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분류 목록을 담고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관련 레이아웃과 리소스 작업이 필요하다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Search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검색을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목록을 볼 때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보여지는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main </a:t>
            </a:r>
            <a:r>
              <a:rPr lang="ko-KR" altLang="en-US" sz="1000" dirty="0" smtClean="0"/>
              <a:t>페이지와는 별도의 </a:t>
            </a:r>
            <a:r>
              <a:rPr lang="ko-KR" altLang="en-US" sz="1000" dirty="0" smtClean="0"/>
              <a:t>페이지에서 보여진다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39184" y="2506680"/>
            <a:ext cx="1546786" cy="2280534"/>
            <a:chOff x="291539" y="1005591"/>
            <a:chExt cx="3532909" cy="5474524"/>
          </a:xfrm>
        </p:grpSpPr>
        <p:sp>
          <p:nvSpPr>
            <p:cNvPr id="9" name="직사각형 8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77517" y="3493057"/>
            <a:ext cx="67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LOGO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78292" y="2506680"/>
            <a:ext cx="1546786" cy="2280534"/>
            <a:chOff x="291539" y="1005591"/>
            <a:chExt cx="3532909" cy="5474524"/>
          </a:xfrm>
        </p:grpSpPr>
        <p:sp>
          <p:nvSpPr>
            <p:cNvPr id="16" name="직사각형 15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24512" y="349305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MAIN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27708"/>
            <a:ext cx="651580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969017" y="2506680"/>
            <a:ext cx="1546786" cy="2280534"/>
            <a:chOff x="291539" y="1005591"/>
            <a:chExt cx="3532909" cy="5474524"/>
          </a:xfrm>
        </p:grpSpPr>
        <p:sp>
          <p:nvSpPr>
            <p:cNvPr id="24" name="직사각형 23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19922" y="3493058"/>
            <a:ext cx="84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5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동영상 선별 목록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5" y="742556"/>
            <a:ext cx="11754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어플리케이션에서 처리하는 동영상을 </a:t>
            </a:r>
            <a:r>
              <a:rPr lang="ko-KR" altLang="en-US" sz="1000" dirty="0" err="1" smtClean="0"/>
              <a:t>대분류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소분류로 구분하여 목록화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처음부터 너무 많은 목록을 제공하지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가장 많이 보는 목록 순으로 추가하도록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인기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무엇을 볼지 모르는 사용자에게 추천해주는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상에서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인기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목록에 해당하는 동영상이다</a:t>
            </a:r>
            <a:r>
              <a:rPr lang="en-US" altLang="ko-KR" sz="1000" dirty="0" smtClean="0"/>
              <a:t>.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BJ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모바일로</a:t>
            </a:r>
            <a:r>
              <a:rPr lang="ko-KR" altLang="en-US" sz="1000" dirty="0" smtClean="0"/>
              <a:t> 가장 많이 보는 타입의 영상 목록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최근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트렌드를</a:t>
            </a:r>
            <a:r>
              <a:rPr lang="ko-KR" altLang="en-US" sz="1000" dirty="0" smtClean="0"/>
              <a:t> 반영한 필터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음</a:t>
            </a:r>
            <a:r>
              <a:rPr lang="ko-KR" altLang="en-US" sz="1000" b="1" dirty="0"/>
              <a:t>악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가장 대중적으로 많은 사용자에게 필요한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시청되는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실시</a:t>
            </a:r>
            <a:r>
              <a:rPr lang="ko-KR" altLang="en-US" sz="1000" b="1" dirty="0"/>
              <a:t>간</a:t>
            </a:r>
            <a:endParaRPr lang="en-US" altLang="ko-KR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 smtClean="0"/>
              <a:t>현재 실시간으로 방영중인 라이브 영상으로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어플리케이션이 활성화 되어 있음을 느낄 수 있는 목록</a:t>
            </a:r>
            <a:endParaRPr lang="en-US" altLang="ko-KR" sz="1000" dirty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err="1" smtClean="0"/>
              <a:t>즐겨찾기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이용자가 </a:t>
            </a:r>
            <a:r>
              <a:rPr lang="ko-KR" altLang="en-US" sz="1000" dirty="0" err="1" smtClean="0"/>
              <a:t>즐겨찾기에</a:t>
            </a:r>
            <a:r>
              <a:rPr lang="ko-KR" altLang="en-US" sz="1000" dirty="0" smtClean="0"/>
              <a:t> 등록한 목록을 보여주는 분류</a:t>
            </a:r>
            <a:endParaRPr lang="en-US" altLang="ko-KR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39698"/>
              </p:ext>
            </p:extLst>
          </p:nvPr>
        </p:nvGraphicFramePr>
        <p:xfrm>
          <a:off x="473075" y="4162427"/>
          <a:ext cx="10109199" cy="2357019"/>
        </p:xfrm>
        <a:graphic>
          <a:graphicData uri="http://schemas.openxmlformats.org/drawingml/2006/table">
            <a:tbl>
              <a:tblPr/>
              <a:tblGrid>
                <a:gridCol w="1139659"/>
                <a:gridCol w="1139659"/>
                <a:gridCol w="7829881"/>
              </a:tblGrid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소분류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선별 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2"/>
                        </a:rPr>
                        <a:t>https://www.youtube.com/feed/trending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https://www.youtube.com/results?search_query=BJ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https://www.youtube.com/playlist?list=PLTDluH66q5mpm-Bsq3GlwjMOHITt2bwXE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https://www.youtube.com/playlist?list=PLTDluH66q5mq_h0fwkBFtMSRY7sPgcovp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https://www.youtube.com/channel/UCE80FOXpJydkkMo-BYoJdEg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https://www.youtube.com/playlist?list=PLU12uITxBEPGpEPrYAxJvNDP6Ugx2jmUx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Favorate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 사용자가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등록한 링크를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목록부터 리스트에 기록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61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수익 요소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광고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광고되는 목록에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목록 내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영상 목록 중에 삽입되는 광고로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이미지와 제목으로 구성된다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링크로 연결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어플리케이션 내의 모든 동영상 목록에서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 마다 목록 내에 삽입된다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하단 영역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메인 페이지 내 하단 영역에 위치한 광고 배너이다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광고의 링크로 연결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페이지 내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개별 동영상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내 동영상 바로 하단에 위치한 광고 배너이다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하단 영역 배너와 동일한 광고를 붙인다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endParaRPr lang="en-US" altLang="ko-KR" sz="1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15015" y="154208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843260" y="1686591"/>
            <a:ext cx="163486" cy="133187"/>
            <a:chOff x="2131621" y="1793174"/>
            <a:chExt cx="433727" cy="348875"/>
          </a:xfrm>
        </p:grpSpPr>
        <p:sp>
          <p:nvSpPr>
            <p:cNvPr id="27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025097" y="1850414"/>
            <a:ext cx="17636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215015" y="2310433"/>
            <a:ext cx="29570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89833" y="2602012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287677" y="2602012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272814" y="3188607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7586" y="257547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586" y="2771991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9418" y="2772224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5082" y="2764955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5364" y="2577690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289833" y="3250289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H="1">
            <a:off x="287677" y="3250289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272814" y="3836884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7586" y="3223756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7586" y="342026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9418" y="3420501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5082" y="3413232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95364" y="322596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H="1">
            <a:off x="272814" y="4491367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7586" y="389413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5364" y="3896344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55" name="직사각형 54"/>
          <p:cNvSpPr/>
          <p:nvPr/>
        </p:nvSpPr>
        <p:spPr>
          <a:xfrm>
            <a:off x="289833" y="4562157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287677" y="4562157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</p:cNvCxnSpPr>
          <p:nvPr/>
        </p:nvCxnSpPr>
        <p:spPr>
          <a:xfrm flipH="1">
            <a:off x="272814" y="5148753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586" y="454357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17586" y="4732137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99418" y="4732369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5082" y="4725100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95364" y="454578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64" name="직사각형 63"/>
          <p:cNvSpPr/>
          <p:nvPr/>
        </p:nvSpPr>
        <p:spPr>
          <a:xfrm>
            <a:off x="289833" y="5223375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cxnSpLocks/>
          </p:cNvCxnSpPr>
          <p:nvPr/>
        </p:nvCxnSpPr>
        <p:spPr>
          <a:xfrm flipH="1">
            <a:off x="287677" y="5223375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7586" y="5196842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7586" y="5393354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99418" y="5393587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85082" y="538631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95364" y="519905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51216" y="2578683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50285" y="3253787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3877" y="4556294"/>
            <a:ext cx="219614" cy="21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1486" y="5204574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grpSp>
        <p:nvGrpSpPr>
          <p:cNvPr id="76" name="그룹 75"/>
          <p:cNvGrpSpPr/>
          <p:nvPr/>
        </p:nvGrpSpPr>
        <p:grpSpPr>
          <a:xfrm rot="5400000">
            <a:off x="1486844" y="4182242"/>
            <a:ext cx="3271942" cy="1981"/>
            <a:chOff x="8393749" y="3862854"/>
            <a:chExt cx="3544111" cy="73705867"/>
          </a:xfrm>
        </p:grpSpPr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908132" y="233866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4075" y="234409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최신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4241" y="2336899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힙합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1939" y="2338456"/>
            <a:ext cx="266425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01594" y="233770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클래식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312629" y="1718688"/>
            <a:ext cx="144906" cy="94843"/>
            <a:chOff x="5362575" y="3347833"/>
            <a:chExt cx="200025" cy="120799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포인트가 5개인 별 103"/>
          <p:cNvSpPr/>
          <p:nvPr/>
        </p:nvSpPr>
        <p:spPr>
          <a:xfrm>
            <a:off x="2907427" y="2996512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89833" y="3896344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302239" y="4007325"/>
            <a:ext cx="656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7843" y="5819204"/>
            <a:ext cx="2954220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2907427" y="3644037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109"/>
          <p:cNvSpPr/>
          <p:nvPr/>
        </p:nvSpPr>
        <p:spPr>
          <a:xfrm>
            <a:off x="2907427" y="4965239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5개인 별 110"/>
          <p:cNvSpPr/>
          <p:nvPr/>
        </p:nvSpPr>
        <p:spPr>
          <a:xfrm>
            <a:off x="2907427" y="5611151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243449" y="5802344"/>
            <a:ext cx="797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520" y="3825930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51520" y="5778340"/>
            <a:ext cx="3074531" cy="37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962092" y="1542081"/>
            <a:ext cx="2947702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원형: 비어 있음 18"/>
          <p:cNvSpPr/>
          <p:nvPr/>
        </p:nvSpPr>
        <p:spPr>
          <a:xfrm>
            <a:off x="6590337" y="1686591"/>
            <a:ext cx="125334" cy="126939"/>
          </a:xfrm>
          <a:prstGeom prst="donut">
            <a:avLst>
              <a:gd name="adj" fmla="val 160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사각형: 둥근 모서리 19"/>
          <p:cNvSpPr/>
          <p:nvPr/>
        </p:nvSpPr>
        <p:spPr>
          <a:xfrm rot="2346390">
            <a:off x="6675911" y="1784716"/>
            <a:ext cx="77912" cy="35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4772173" y="1850414"/>
            <a:ext cx="17636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3962092" y="2310433"/>
            <a:ext cx="29570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cxnSpLocks/>
          </p:cNvCxnSpPr>
          <p:nvPr/>
        </p:nvCxnSpPr>
        <p:spPr>
          <a:xfrm rot="5400000" flipH="1">
            <a:off x="5234912" y="4183233"/>
            <a:ext cx="327194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655209" y="233866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251152" y="234409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최신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051318" y="2336899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힙합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49016" y="2338456"/>
            <a:ext cx="266425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748670" y="233770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클래식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4059706" y="1718688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4059706" y="1763353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4059706" y="1813531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4021799" y="4705683"/>
            <a:ext cx="2790874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047405" y="4688823"/>
            <a:ext cx="797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670349" y="262423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07" name="직사각형 206"/>
          <p:cNvSpPr/>
          <p:nvPr/>
        </p:nvSpPr>
        <p:spPr>
          <a:xfrm>
            <a:off x="4021799" y="2848675"/>
            <a:ext cx="2779555" cy="180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4021799" y="5077386"/>
            <a:ext cx="2790874" cy="88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050760" y="5109795"/>
            <a:ext cx="2045240" cy="252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Add a Comments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125760" y="5119384"/>
            <a:ext cx="630394" cy="24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085412" y="54164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112776" y="5609876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223.62.***.*** | 2017-05-01</a:t>
            </a:r>
            <a:endParaRPr lang="ko-KR" altLang="en-US" sz="600" dirty="0"/>
          </a:p>
        </p:txBody>
      </p:sp>
      <p:cxnSp>
        <p:nvCxnSpPr>
          <p:cNvPr id="213" name="직선 연결선 212"/>
          <p:cNvCxnSpPr>
            <a:cxnSpLocks/>
          </p:cNvCxnSpPr>
          <p:nvPr/>
        </p:nvCxnSpPr>
        <p:spPr>
          <a:xfrm rot="5400000" flipH="1">
            <a:off x="6670855" y="3203678"/>
            <a:ext cx="41910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3911750" y="4675663"/>
            <a:ext cx="3074531" cy="37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226051" y="1323975"/>
            <a:ext cx="4327274" cy="257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V="1">
            <a:off x="6368001" y="3142304"/>
            <a:ext cx="1185324" cy="1546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474411" y="20074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4835220" y="2009183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229969" y="200918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058975" y="200506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grpSp>
        <p:nvGrpSpPr>
          <p:cNvPr id="243" name="그룹 242"/>
          <p:cNvGrpSpPr/>
          <p:nvPr/>
        </p:nvGrpSpPr>
        <p:grpSpPr>
          <a:xfrm>
            <a:off x="4105435" y="2008843"/>
            <a:ext cx="320189" cy="250349"/>
            <a:chOff x="5455622" y="2522852"/>
            <a:chExt cx="640378" cy="392393"/>
          </a:xfrm>
        </p:grpSpPr>
        <p:sp>
          <p:nvSpPr>
            <p:cNvPr id="244" name="직사각형 24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/>
          <p:cNvGrpSpPr/>
          <p:nvPr/>
        </p:nvGrpSpPr>
        <p:grpSpPr>
          <a:xfrm>
            <a:off x="5521036" y="2006850"/>
            <a:ext cx="320189" cy="250349"/>
            <a:chOff x="5455622" y="2522852"/>
            <a:chExt cx="640378" cy="392393"/>
          </a:xfrm>
        </p:grpSpPr>
        <p:sp>
          <p:nvSpPr>
            <p:cNvPr id="247" name="직사각형 246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그룹 248"/>
          <p:cNvGrpSpPr/>
          <p:nvPr/>
        </p:nvGrpSpPr>
        <p:grpSpPr>
          <a:xfrm>
            <a:off x="4830036" y="2008778"/>
            <a:ext cx="320189" cy="250349"/>
            <a:chOff x="5455622" y="2522852"/>
            <a:chExt cx="640378" cy="392393"/>
          </a:xfrm>
        </p:grpSpPr>
        <p:sp>
          <p:nvSpPr>
            <p:cNvPr id="250" name="직사각형 24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1" name="직선 연결선 25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그룹 251"/>
          <p:cNvGrpSpPr/>
          <p:nvPr/>
        </p:nvGrpSpPr>
        <p:grpSpPr>
          <a:xfrm>
            <a:off x="6233143" y="2018105"/>
            <a:ext cx="532953" cy="250349"/>
            <a:chOff x="5455622" y="2522852"/>
            <a:chExt cx="640378" cy="392393"/>
          </a:xfrm>
        </p:grpSpPr>
        <p:sp>
          <p:nvSpPr>
            <p:cNvPr id="253" name="직사각형 252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이등변 삼각형 254"/>
          <p:cNvSpPr/>
          <p:nvPr/>
        </p:nvSpPr>
        <p:spPr>
          <a:xfrm rot="5400000">
            <a:off x="5268202" y="3658217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endCxn id="14" idx="1"/>
          </p:cNvCxnSpPr>
          <p:nvPr/>
        </p:nvCxnSpPr>
        <p:spPr>
          <a:xfrm flipV="1">
            <a:off x="2926503" y="2424649"/>
            <a:ext cx="4626822" cy="3353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2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페이지를 </a:t>
            </a:r>
            <a:r>
              <a:rPr lang="ko-KR" altLang="en-US" sz="1000" dirty="0" smtClean="0"/>
              <a:t>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부모 탭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목록을 목록 순으로 아이콘으로 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main </a:t>
            </a:r>
            <a:r>
              <a:rPr lang="ko-KR" altLang="en-US" sz="1000" dirty="0" smtClean="0"/>
              <a:t>페이지 입장 시</a:t>
            </a:r>
            <a:r>
              <a:rPr lang="en-US" altLang="ko-KR" sz="1000" dirty="0" smtClean="0"/>
              <a:t>, default</a:t>
            </a:r>
            <a:r>
              <a:rPr lang="ko-KR" altLang="en-US" sz="1000" dirty="0"/>
              <a:t>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번인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인기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 선택 상태로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좌측 정렬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목록 개수가 간격 이상 필요할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우측으로 스크롤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다만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기획적 이슈로 너무 많은 목록을 제공하지 않을 예정이다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해당 탭의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 자식 탭의 동영상 목록을 하단의 동영상 목록에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하위 자식 탭 중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번 탭을 기준으로 선택 상태로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자식 탭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부모탭</a:t>
            </a:r>
            <a:r>
              <a:rPr lang="ko-KR" altLang="en-US" sz="1000" dirty="0" smtClean="0"/>
              <a:t> 내의 </a:t>
            </a:r>
            <a:r>
              <a:rPr lang="ko-KR" altLang="en-US" sz="1000" dirty="0" err="1" smtClean="0"/>
              <a:t>자식탭이</a:t>
            </a:r>
            <a:r>
              <a:rPr lang="ko-KR" altLang="en-US" sz="1000" dirty="0" smtClean="0"/>
              <a:t> 존재할 경우</a:t>
            </a:r>
            <a:r>
              <a:rPr lang="en-US" altLang="ko-KR" sz="1000" dirty="0" smtClean="0"/>
              <a:t>, text</a:t>
            </a:r>
            <a:r>
              <a:rPr lang="ko-KR" altLang="en-US" sz="1000" dirty="0" smtClean="0"/>
              <a:t>로 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자식탭</a:t>
            </a:r>
            <a:r>
              <a:rPr lang="ko-KR" altLang="en-US" sz="1000" dirty="0" smtClean="0"/>
              <a:t> 목록이 단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 이름을 노출하지 않는다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부모탭</a:t>
            </a:r>
            <a:r>
              <a:rPr lang="ko-KR" altLang="en-US" sz="1000" dirty="0" smtClean="0"/>
              <a:t>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기본으로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 목록이 선택 상태로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기본 좌측 정렬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 </a:t>
            </a:r>
            <a:r>
              <a:rPr lang="ko-KR" altLang="en-US" sz="1000" dirty="0"/>
              <a:t>목록 개수가 간격 이상 필요할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우측으로 스크롤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(</a:t>
            </a:r>
            <a:r>
              <a:rPr lang="ko-KR" altLang="en-US" sz="1000" dirty="0"/>
              <a:t>다만</a:t>
            </a:r>
            <a:r>
              <a:rPr lang="en-US" altLang="ko-KR" sz="1000" dirty="0"/>
              <a:t>, </a:t>
            </a:r>
            <a:r>
              <a:rPr lang="ko-KR" altLang="en-US" sz="1000" dirty="0"/>
              <a:t>기획적 이슈로 너무 많은 목록을 제공하지 않을 예정이다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해당 탭에 적합한 동영상 목록을 하단 동영상 목록에 보여준다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32403" y="1524392"/>
            <a:ext cx="3474837" cy="4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103" idx="3"/>
          </p:cNvCxnSpPr>
          <p:nvPr/>
        </p:nvCxnSpPr>
        <p:spPr>
          <a:xfrm flipV="1">
            <a:off x="5107240" y="1323975"/>
            <a:ext cx="2446085" cy="421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956254" y="1962542"/>
            <a:ext cx="2550290" cy="35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5" idx="3"/>
          </p:cNvCxnSpPr>
          <p:nvPr/>
        </p:nvCxnSpPr>
        <p:spPr>
          <a:xfrm>
            <a:off x="4506544" y="2138912"/>
            <a:ext cx="3046781" cy="1402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147" name="직사각형 146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50" name="직사각형 14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53" name="직사각형 152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56" name="직사각형 155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60" name="직사각형 15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61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 내의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페이지를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검색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Main </a:t>
            </a:r>
            <a:r>
              <a:rPr lang="ko-KR" altLang="en-US" sz="1000" dirty="0" smtClean="0"/>
              <a:t>페이지 상단에 텍스트 입력 창과 버튼 아이콘으로 구성된 영역이다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 입력 창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하단에 기기 사용 키보드가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어플리케이션 백그라운드가 반투명 상태가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외에는 </a:t>
            </a:r>
            <a:r>
              <a:rPr lang="ko-KR" altLang="en-US" sz="1000" dirty="0" err="1" smtClean="0"/>
              <a:t>모달</a:t>
            </a:r>
            <a:r>
              <a:rPr lang="ko-KR" altLang="en-US" sz="1000" dirty="0" smtClean="0"/>
              <a:t>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 입력 창 </a:t>
            </a:r>
            <a:r>
              <a:rPr lang="en-US" altLang="ko-KR" sz="1000" dirty="0" smtClean="0"/>
              <a:t>active </a:t>
            </a:r>
            <a:r>
              <a:rPr lang="ko-KR" altLang="en-US" sz="1000" dirty="0" smtClean="0"/>
              <a:t>상태에서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백그라운드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상태를 벗어난다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검색 아이콘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text</a:t>
            </a:r>
            <a:r>
              <a:rPr lang="ko-KR" altLang="en-US" sz="1000" dirty="0" smtClean="0"/>
              <a:t> 없이 클릭 시에는 </a:t>
            </a:r>
            <a:r>
              <a:rPr lang="ko-KR" altLang="en-US" sz="1000" dirty="0" err="1" smtClean="0"/>
              <a:t>아무일도</a:t>
            </a:r>
            <a:r>
              <a:rPr lang="ko-KR" altLang="en-US" sz="1000" dirty="0" smtClean="0"/>
              <a:t> 일어나지 않음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text</a:t>
            </a:r>
            <a:r>
              <a:rPr lang="ko-KR" altLang="en-US" sz="1000" dirty="0" smtClean="0"/>
              <a:t> 넣고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결과 페이지로 전환된다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뒤로 가기 하드웨어 버튼 입력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상태를 벗어난다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979072" y="1061663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49626" y="16527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129103" y="1234863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949979" y="1431210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0435" y="1654475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5184" y="165447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190" y="16503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979072" y="1982556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2048346" y="3035074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40977" y="230022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40977" y="25357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98614" y="253602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09914" y="272566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93756" y="23028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2048346" y="3812054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40977" y="307720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40977" y="331272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98614" y="331300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09914" y="35026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393756" y="3079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48346" y="4596471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0977" y="388066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93756" y="38833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048346" y="5384368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40977" y="46590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40977" y="488504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98614" y="4885320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409914" y="5074957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93756" y="466169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940977" y="544200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40977" y="567753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98614" y="567780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409914" y="586744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93756" y="544465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503397" y="4225976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809793" y="20163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25519" y="20229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288480" y="202290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80650" y="1654135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796251" y="1652142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05251" y="1654070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4508358" y="1663397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5206008" y="2804843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21344" y="2304062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982461" y="6187924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5206008" y="3580921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5206008" y="4388343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5206008" y="5164421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5206008" y="5938566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68908" y="6211667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810866" y="1072299"/>
            <a:ext cx="2654479" cy="4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76517" y="118603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089725" y="1120639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2089725" y="1120639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66924" y="509349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944035" y="277310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48563" y="354175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959702" y="59126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cxnSp>
        <p:nvCxnSpPr>
          <p:cNvPr id="229" name="직선 연결선 228"/>
          <p:cNvCxnSpPr>
            <a:stCxn id="103" idx="3"/>
          </p:cNvCxnSpPr>
          <p:nvPr/>
        </p:nvCxnSpPr>
        <p:spPr>
          <a:xfrm flipV="1">
            <a:off x="5465345" y="1293010"/>
            <a:ext cx="208798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02364" y="1569362"/>
            <a:ext cx="3524478" cy="493571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99" y="4221187"/>
            <a:ext cx="3421653" cy="227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66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2532</Words>
  <Application>Microsoft Office PowerPoint</Application>
  <PresentationFormat>사용자 지정</PresentationFormat>
  <Paragraphs>694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『오늘의 동영상(가칭)』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gssk</cp:lastModifiedBy>
  <cp:revision>53</cp:revision>
  <dcterms:created xsi:type="dcterms:W3CDTF">2017-04-24T14:19:48Z</dcterms:created>
  <dcterms:modified xsi:type="dcterms:W3CDTF">2017-05-08T17:07:41Z</dcterms:modified>
</cp:coreProperties>
</file>