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7" r:id="rId3"/>
    <p:sldId id="259" r:id="rId4"/>
    <p:sldId id="258" r:id="rId5"/>
    <p:sldId id="265" r:id="rId6"/>
    <p:sldId id="260" r:id="rId7"/>
    <p:sldId id="262" r:id="rId8"/>
    <p:sldId id="275" r:id="rId9"/>
    <p:sldId id="276" r:id="rId10"/>
    <p:sldId id="277" r:id="rId11"/>
    <p:sldId id="278" r:id="rId12"/>
    <p:sldId id="279" r:id="rId13"/>
    <p:sldId id="282" r:id="rId14"/>
    <p:sldId id="284" r:id="rId15"/>
    <p:sldId id="288" r:id="rId16"/>
    <p:sldId id="285" r:id="rId17"/>
    <p:sldId id="287" r:id="rId18"/>
    <p:sldId id="289" r:id="rId19"/>
    <p:sldId id="263" r:id="rId20"/>
    <p:sldId id="264" r:id="rId21"/>
    <p:sldId id="291" r:id="rId22"/>
    <p:sldId id="292" r:id="rId23"/>
    <p:sldId id="293" r:id="rId24"/>
    <p:sldId id="294" r:id="rId25"/>
    <p:sldId id="301" r:id="rId26"/>
    <p:sldId id="295" r:id="rId27"/>
    <p:sldId id="300" r:id="rId28"/>
    <p:sldId id="296" r:id="rId29"/>
    <p:sldId id="297" r:id="rId30"/>
    <p:sldId id="298" r:id="rId31"/>
    <p:sldId id="299" r:id="rId32"/>
    <p:sldId id="267" r:id="rId33"/>
    <p:sldId id="266" r:id="rId34"/>
    <p:sldId id="268" r:id="rId35"/>
    <p:sldId id="269" r:id="rId36"/>
    <p:sldId id="270" r:id="rId37"/>
    <p:sldId id="271" r:id="rId38"/>
    <p:sldId id="303" r:id="rId39"/>
    <p:sldId id="305" r:id="rId40"/>
    <p:sldId id="304" r:id="rId41"/>
    <p:sldId id="306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60" autoAdjust="0"/>
    <p:restoredTop sz="99885" autoAdjust="0"/>
  </p:normalViewPr>
  <p:slideViewPr>
    <p:cSldViewPr snapToGrid="0">
      <p:cViewPr>
        <p:scale>
          <a:sx n="100" d="100"/>
          <a:sy n="100" d="100"/>
        </p:scale>
        <p:origin x="-708" y="-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2017-12-10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91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2017-12-10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46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2017-12-10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392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2017-12-10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985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2017-12-10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068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2017-12-10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199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2017-12-10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70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2017-12-10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901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2017-12-10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515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2017-12-10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85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2017-12-10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184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FB269-89C5-464E-91BE-E82A9D04381B}" type="datetimeFigureOut">
              <a:rPr lang="ko-KR" altLang="en-US" smtClean="0"/>
              <a:t>2017-12-10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844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hyperlink" Target="http://gae9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15.jpe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5.jpeg"/><Relationship Id="rId5" Type="http://schemas.openxmlformats.org/officeDocument/2006/relationships/image" Target="../media/image3.pn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play.google.com/store/apps/details?id=com.cjenm.sknights" TargetMode="External"/><Relationship Id="rId3" Type="http://schemas.openxmlformats.org/officeDocument/2006/relationships/hyperlink" Target="https://play.google.com/store/apps/details?id=com.skt.skaf.OA00026910" TargetMode="External"/><Relationship Id="rId7" Type="http://schemas.openxmlformats.org/officeDocument/2006/relationships/hyperlink" Target="https://play.google.com/store/apps/details?id=com.coupang.mobile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ay.google.com/store/apps/details?id=com.king.candycrushsaga" TargetMode="External"/><Relationship Id="rId11" Type="http://schemas.openxmlformats.org/officeDocument/2006/relationships/image" Target="../media/image3.png"/><Relationship Id="rId5" Type="http://schemas.openxmlformats.org/officeDocument/2006/relationships/hyperlink" Target="https://play.google.com/store/apps/details?id=kr.co.ivlog.mobile.app.cjonecard.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play.google.com/store/apps/details?id=net.daum.android.daum" TargetMode="External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86625" y="5819314"/>
            <a:ext cx="4638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 smtClean="0">
                <a:solidFill>
                  <a:srgbClr val="FF0000"/>
                </a:solidFill>
              </a:rPr>
              <a:t>수정된 변경 점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en-US" altLang="ko-KR" sz="1000" b="1" dirty="0" smtClean="0">
                <a:solidFill>
                  <a:srgbClr val="FF0000"/>
                </a:solidFill>
              </a:rPr>
              <a:t>PPT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8~41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페이지 추가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튜토리얼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  <a:endParaRPr lang="en-US" altLang="ko-KR" sz="1000" b="1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8305" y="2559361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err="1" smtClean="0"/>
              <a:t>다머니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05520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3486150" y="625247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쿠폰 받기</a:t>
            </a:r>
            <a:r>
              <a:rPr lang="en-US" altLang="ko-KR" sz="2000" b="1" dirty="0" smtClean="0"/>
              <a:t>1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86151" y="647239"/>
            <a:ext cx="8705850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쿠폰 받기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b="1" dirty="0" smtClean="0"/>
              <a:t>설명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쿠폰 받기는 </a:t>
            </a:r>
            <a:r>
              <a:rPr lang="ko-KR" altLang="en-US" sz="1000" dirty="0" err="1" smtClean="0"/>
              <a:t>쿠폰형</a:t>
            </a:r>
            <a:r>
              <a:rPr lang="ko-KR" altLang="en-US" sz="1000" dirty="0" smtClean="0"/>
              <a:t> 광고를 포함한다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해당 페이지를 통해서만 쿠폰 보상을 받을 수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2) </a:t>
            </a:r>
            <a:r>
              <a:rPr lang="ko-KR" altLang="en-US" sz="1000" b="1" dirty="0" smtClean="0"/>
              <a:t>고액 보상 페이지 입장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메인 페이지에서 쿠폰 받기 아이콘 클릭 시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입장한다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smtClean="0"/>
              <a:t>목록 관리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보상 데이터에서 관리하여</a:t>
            </a:r>
            <a:r>
              <a:rPr lang="en-US" altLang="ko-KR" sz="1000" dirty="0"/>
              <a:t>, </a:t>
            </a:r>
            <a:r>
              <a:rPr lang="ko-KR" altLang="en-US" sz="1000" dirty="0"/>
              <a:t>추후 지속 추가할 수 있도록 처리한다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관리 데이터는 아래와 같으며</a:t>
            </a:r>
            <a:r>
              <a:rPr lang="en-US" altLang="ko-KR" sz="1000" dirty="0"/>
              <a:t>, </a:t>
            </a:r>
            <a:r>
              <a:rPr lang="ko-KR" altLang="en-US" sz="1000" dirty="0"/>
              <a:t>어플리케이션에 데이터 경로에 저장되어 있다</a:t>
            </a:r>
            <a:r>
              <a:rPr lang="en-US" altLang="ko-KR" sz="10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//</a:t>
            </a:r>
            <a:r>
              <a:rPr lang="ko-KR" altLang="en-US" sz="1000" dirty="0"/>
              <a:t>데이터 경로는 프로그래머가 지정하며</a:t>
            </a:r>
            <a:r>
              <a:rPr lang="en-US" altLang="ko-KR" sz="1000" dirty="0"/>
              <a:t>, </a:t>
            </a:r>
            <a:r>
              <a:rPr lang="ko-KR" altLang="en-US" sz="1000" dirty="0"/>
              <a:t>전체 목록은 별도의 </a:t>
            </a:r>
            <a:r>
              <a:rPr lang="en-US" altLang="ko-KR" sz="1000" dirty="0"/>
              <a:t>[</a:t>
            </a:r>
            <a:r>
              <a:rPr lang="ko-KR" altLang="en-US" sz="1000" b="1" dirty="0"/>
              <a:t>광고 데이터</a:t>
            </a:r>
            <a:r>
              <a:rPr lang="en-US" altLang="ko-KR" sz="1000" b="1" dirty="0"/>
              <a:t>.</a:t>
            </a:r>
            <a:r>
              <a:rPr lang="en-US" altLang="ko-KR" sz="1000" b="1" dirty="0" err="1"/>
              <a:t>xlsx</a:t>
            </a:r>
            <a:r>
              <a:rPr lang="en-US" altLang="ko-KR" sz="1000" dirty="0"/>
              <a:t>] </a:t>
            </a:r>
            <a:r>
              <a:rPr lang="ko-KR" altLang="en-US" sz="1000" dirty="0"/>
              <a:t>파일을 확인한다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229145" y="1104235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왼쪽 화살표 51"/>
          <p:cNvSpPr/>
          <p:nvPr/>
        </p:nvSpPr>
        <p:spPr>
          <a:xfrm>
            <a:off x="352996" y="1844444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>
            <a:cxnSpLocks/>
          </p:cNvCxnSpPr>
          <p:nvPr/>
        </p:nvCxnSpPr>
        <p:spPr>
          <a:xfrm flipH="1">
            <a:off x="233231" y="2181529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cxnSpLocks/>
          </p:cNvCxnSpPr>
          <p:nvPr/>
        </p:nvCxnSpPr>
        <p:spPr>
          <a:xfrm flipH="1">
            <a:off x="233231" y="3605422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230258" y="2181528"/>
            <a:ext cx="2946588" cy="2905126"/>
            <a:chOff x="2111603" y="1697613"/>
            <a:chExt cx="2957441" cy="3564774"/>
          </a:xfrm>
        </p:grpSpPr>
        <p:sp>
          <p:nvSpPr>
            <p:cNvPr id="61" name="직사각형 60"/>
            <p:cNvSpPr/>
            <p:nvPr/>
          </p:nvSpPr>
          <p:spPr>
            <a:xfrm>
              <a:off x="2117674" y="1697613"/>
              <a:ext cx="2951370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111604" y="2411961"/>
              <a:ext cx="2957439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117674" y="3119343"/>
              <a:ext cx="295137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111604" y="3833691"/>
              <a:ext cx="2957439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111603" y="4548039"/>
              <a:ext cx="295744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15084" y="2200578"/>
            <a:ext cx="582510" cy="542925"/>
            <a:chOff x="2196429" y="1714499"/>
            <a:chExt cx="582510" cy="54292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연결선 7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952182" y="222176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탐앤탐스</a:t>
            </a:r>
            <a:endParaRPr lang="ko-KR" altLang="en-US" sz="1000" b="1" dirty="0"/>
          </a:p>
        </p:txBody>
      </p:sp>
      <p:sp>
        <p:nvSpPr>
          <p:cNvPr id="88" name="직사각형 87"/>
          <p:cNvSpPr/>
          <p:nvPr/>
        </p:nvSpPr>
        <p:spPr>
          <a:xfrm>
            <a:off x="229722" y="5086112"/>
            <a:ext cx="2946587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315083" y="2783306"/>
            <a:ext cx="582510" cy="542925"/>
            <a:chOff x="2196429" y="1714499"/>
            <a:chExt cx="582510" cy="542925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연결선 105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/>
          <p:cNvGrpSpPr/>
          <p:nvPr/>
        </p:nvGrpSpPr>
        <p:grpSpPr>
          <a:xfrm>
            <a:off x="314896" y="3359789"/>
            <a:ext cx="582510" cy="542925"/>
            <a:chOff x="2196429" y="1714499"/>
            <a:chExt cx="582510" cy="542925"/>
          </a:xfrm>
        </p:grpSpPr>
        <p:sp>
          <p:nvSpPr>
            <p:cNvPr id="109" name="모서리가 둥근 직사각형 10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연결선 10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/>
          <p:cNvGrpSpPr/>
          <p:nvPr/>
        </p:nvGrpSpPr>
        <p:grpSpPr>
          <a:xfrm>
            <a:off x="314895" y="3942517"/>
            <a:ext cx="582510" cy="542925"/>
            <a:chOff x="2196429" y="1714499"/>
            <a:chExt cx="582510" cy="542925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3" name="직선 연결선 11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그룹 113"/>
          <p:cNvGrpSpPr/>
          <p:nvPr/>
        </p:nvGrpSpPr>
        <p:grpSpPr>
          <a:xfrm>
            <a:off x="314896" y="4524144"/>
            <a:ext cx="582510" cy="542925"/>
            <a:chOff x="2196429" y="1714499"/>
            <a:chExt cx="582510" cy="542925"/>
          </a:xfrm>
        </p:grpSpPr>
        <p:sp>
          <p:nvSpPr>
            <p:cNvPr id="115" name="모서리가 둥근 직사각형 114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6" name="직선 연결선 115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116"/>
          <p:cNvGrpSpPr/>
          <p:nvPr/>
        </p:nvGrpSpPr>
        <p:grpSpPr>
          <a:xfrm>
            <a:off x="314895" y="5106872"/>
            <a:ext cx="582510" cy="542925"/>
            <a:chOff x="2196429" y="1714499"/>
            <a:chExt cx="582510" cy="542925"/>
          </a:xfrm>
        </p:grpSpPr>
        <p:sp>
          <p:nvSpPr>
            <p:cNvPr id="118" name="모서리가 둥근 직사각형 117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118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/>
          <p:cNvSpPr txBox="1"/>
          <p:nvPr/>
        </p:nvSpPr>
        <p:spPr>
          <a:xfrm>
            <a:off x="954627" y="2487743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무료 사이즈 업그레이드</a:t>
            </a:r>
            <a:endParaRPr lang="ko-KR" altLang="en-US" sz="900" dirty="0"/>
          </a:p>
        </p:txBody>
      </p:sp>
      <p:sp>
        <p:nvSpPr>
          <p:cNvPr id="121" name="TextBox 120"/>
          <p:cNvSpPr txBox="1"/>
          <p:nvPr/>
        </p:nvSpPr>
        <p:spPr>
          <a:xfrm>
            <a:off x="955348" y="280253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롯데리아</a:t>
            </a:r>
            <a:endParaRPr lang="ko-KR" altLang="en-US" sz="10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957793" y="3068513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단품</a:t>
            </a:r>
            <a:r>
              <a:rPr lang="ko-KR" altLang="en-US" sz="900" dirty="0" smtClean="0"/>
              <a:t> 주문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세트 제공</a:t>
            </a:r>
            <a:endParaRPr lang="ko-KR" altLang="en-US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2148866" y="2228640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50</a:t>
            </a:r>
            <a:r>
              <a:rPr lang="ko-KR" altLang="en-US" sz="1000" b="1" dirty="0" smtClean="0"/>
              <a:t>원</a:t>
            </a:r>
            <a:endParaRPr lang="ko-KR" altLang="en-US" sz="10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2153420" y="2787948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30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954992" y="339108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도미노피자</a:t>
            </a:r>
            <a:endParaRPr lang="ko-KR" altLang="en-US" sz="10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947912" y="3647537"/>
            <a:ext cx="10005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콜라 </a:t>
            </a:r>
            <a:r>
              <a:rPr lang="en-US" altLang="ko-KR" sz="900" dirty="0" smtClean="0"/>
              <a:t>1.25L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948633" y="396232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스타벅스</a:t>
            </a:r>
            <a:endParaRPr lang="ko-KR" altLang="en-US" sz="10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951078" y="4228307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무료 사이즈 업그레이드</a:t>
            </a:r>
            <a:endParaRPr lang="ko-KR" altLang="en-US" sz="9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166868" y="3381704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100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948231" y="454564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네네치</a:t>
            </a:r>
            <a:r>
              <a:rPr lang="ko-KR" altLang="en-US" sz="1000" b="1" dirty="0" err="1"/>
              <a:t>킨</a:t>
            </a:r>
            <a:endParaRPr lang="ko-KR" altLang="en-US" sz="10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950676" y="4811622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1000</a:t>
            </a:r>
            <a:r>
              <a:rPr lang="ko-KR" altLang="en-US" sz="900" dirty="0" smtClean="0"/>
              <a:t>원 할인</a:t>
            </a:r>
            <a:endParaRPr lang="ko-KR" altLang="en-US" sz="900" dirty="0"/>
          </a:p>
        </p:txBody>
      </p:sp>
      <p:sp>
        <p:nvSpPr>
          <p:cNvPr id="133" name="TextBox 132"/>
          <p:cNvSpPr txBox="1"/>
          <p:nvPr/>
        </p:nvSpPr>
        <p:spPr>
          <a:xfrm>
            <a:off x="951397" y="5126414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SK</a:t>
            </a:r>
            <a:r>
              <a:rPr lang="ko-KR" altLang="en-US" sz="1000" b="1" dirty="0" err="1" smtClean="0"/>
              <a:t>텔레콤</a:t>
            </a:r>
            <a:endParaRPr lang="ko-KR" altLang="en-US" sz="10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953842" y="5392392"/>
            <a:ext cx="9877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데이터 </a:t>
            </a:r>
            <a:r>
              <a:rPr lang="en-US" altLang="ko-KR" sz="900" dirty="0" smtClean="0"/>
              <a:t>1G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35" name="TextBox 134"/>
          <p:cNvSpPr txBox="1"/>
          <p:nvPr/>
        </p:nvSpPr>
        <p:spPr>
          <a:xfrm>
            <a:off x="2149469" y="4527031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2149469" y="5111827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grpSp>
        <p:nvGrpSpPr>
          <p:cNvPr id="140" name="그룹 139"/>
          <p:cNvGrpSpPr/>
          <p:nvPr/>
        </p:nvGrpSpPr>
        <p:grpSpPr>
          <a:xfrm rot="5400000" flipV="1">
            <a:off x="1411321" y="3902041"/>
            <a:ext cx="3486744" cy="45719"/>
            <a:chOff x="628650" y="876300"/>
            <a:chExt cx="1910678" cy="133350"/>
          </a:xfrm>
        </p:grpSpPr>
        <p:sp>
          <p:nvSpPr>
            <p:cNvPr id="141" name="직사각형 140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2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542" y="1785807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2276067" y="1804126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pic>
        <p:nvPicPr>
          <p:cNvPr id="2049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2331610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2144112" y="3975854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70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pic>
        <p:nvPicPr>
          <p:cNvPr id="84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2938913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3488784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4086562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4642221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5249524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796374"/>
              </p:ext>
            </p:extLst>
          </p:nvPr>
        </p:nvGraphicFramePr>
        <p:xfrm>
          <a:off x="3705225" y="4208550"/>
          <a:ext cx="8381998" cy="1905000"/>
        </p:xfrm>
        <a:graphic>
          <a:graphicData uri="http://schemas.openxmlformats.org/drawingml/2006/table">
            <a:tbl>
              <a:tblPr/>
              <a:tblGrid>
                <a:gridCol w="325735"/>
                <a:gridCol w="549096"/>
                <a:gridCol w="856217"/>
                <a:gridCol w="397086"/>
                <a:gridCol w="508766"/>
                <a:gridCol w="521176"/>
                <a:gridCol w="508766"/>
                <a:gridCol w="1067170"/>
                <a:gridCol w="2321784"/>
                <a:gridCol w="1326202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icon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reward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desc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barcode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 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 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아이콘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보상금액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완료여부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등록기간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바코드키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img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bool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yymmdd - yymmdd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탐앤탐스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무료 사이즈 업그레이드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롯데리아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단품 주문 시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세트로 제공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번가피자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콜라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1.25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스타벅스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무료 사이즈 업그리에드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네네치킨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원 할인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텔레콤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데이터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8" name="직사각형 77"/>
          <p:cNvSpPr/>
          <p:nvPr/>
        </p:nvSpPr>
        <p:spPr>
          <a:xfrm>
            <a:off x="228608" y="1103933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307870" y="140111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746735" y="14024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85" y="1170577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683" y="1188194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81" y="1197719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07" y="1188194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덧셈 기호 136"/>
          <p:cNvSpPr/>
          <p:nvPr/>
        </p:nvSpPr>
        <p:spPr>
          <a:xfrm>
            <a:off x="2221596" y="1170577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1435028" y="140429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39" name="TextBox 138"/>
          <p:cNvSpPr txBox="1"/>
          <p:nvPr/>
        </p:nvSpPr>
        <p:spPr>
          <a:xfrm>
            <a:off x="2650335" y="140456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43" name="TextBox 142"/>
          <p:cNvSpPr txBox="1"/>
          <p:nvPr/>
        </p:nvSpPr>
        <p:spPr>
          <a:xfrm>
            <a:off x="2051312" y="14024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03722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쿠폰 받기</a:t>
            </a:r>
            <a:r>
              <a:rPr lang="en-US" altLang="ko-KR" sz="2000" b="1" dirty="0" smtClean="0"/>
              <a:t>2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UI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A. </a:t>
            </a:r>
            <a:r>
              <a:rPr lang="ko-KR" altLang="en-US" sz="1000" b="1" dirty="0" smtClean="0"/>
              <a:t>광고 목록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‘</a:t>
            </a:r>
            <a:r>
              <a:rPr lang="ko-KR" altLang="en-US" sz="1000" b="1" dirty="0" smtClean="0"/>
              <a:t>광고 데이터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‘type’</a:t>
            </a:r>
            <a:r>
              <a:rPr lang="ko-KR" altLang="en-US" sz="1000" dirty="0" smtClean="0"/>
              <a:t>이 </a:t>
            </a:r>
            <a:r>
              <a:rPr lang="ko-KR" altLang="en-US" sz="1000" dirty="0" err="1" smtClean="0"/>
              <a:t>쿠</a:t>
            </a:r>
            <a:r>
              <a:rPr lang="ko-KR" altLang="en-US" sz="1000" dirty="0" err="1"/>
              <a:t>폰</a:t>
            </a:r>
            <a:r>
              <a:rPr lang="ko-KR" altLang="en-US" sz="1000" dirty="0" err="1" smtClean="0"/>
              <a:t>형이면서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현재 날짜가 </a:t>
            </a:r>
            <a:r>
              <a:rPr lang="en-US" altLang="ko-KR" sz="1000" dirty="0" smtClean="0"/>
              <a:t>‘period’</a:t>
            </a:r>
            <a:r>
              <a:rPr lang="ko-KR" altLang="en-US" sz="1000" dirty="0" smtClean="0"/>
              <a:t>에 포함된</a:t>
            </a:r>
            <a:r>
              <a:rPr lang="en-US" altLang="ko-KR" sz="1000" dirty="0" smtClean="0"/>
              <a:t>,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</a:t>
            </a:r>
            <a:r>
              <a:rPr lang="ko-KR" altLang="en-US" sz="1000" dirty="0" smtClean="0"/>
              <a:t>광고 목록을 불러와 목록화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//</a:t>
            </a:r>
            <a:r>
              <a:rPr lang="ko-KR" altLang="en-US" sz="1000" dirty="0" smtClean="0"/>
              <a:t>고액 보상과는 다르게</a:t>
            </a:r>
            <a:r>
              <a:rPr lang="en-US" altLang="ko-KR" sz="1000" dirty="0" smtClean="0"/>
              <a:t>, state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TRUE/FALSE</a:t>
            </a:r>
            <a:r>
              <a:rPr lang="ko-KR" altLang="en-US" sz="1000" dirty="0" smtClean="0"/>
              <a:t>인 모든 목록을 보여준다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목록내</a:t>
            </a:r>
            <a:r>
              <a:rPr lang="ko-KR" altLang="en-US" sz="1000" dirty="0" smtClean="0"/>
              <a:t> 표시될 정보는 아래와 같다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a. </a:t>
            </a:r>
            <a:r>
              <a:rPr lang="ko-KR" altLang="en-US" sz="1000" dirty="0" smtClean="0"/>
              <a:t>아이콘 </a:t>
            </a:r>
            <a:r>
              <a:rPr lang="en-US" altLang="ko-KR" sz="1000" dirty="0" smtClean="0"/>
              <a:t>: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icon </a:t>
            </a:r>
            <a:r>
              <a:rPr lang="ko-KR" altLang="en-US" sz="1000" dirty="0" smtClean="0"/>
              <a:t>데이터의 이미지를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//</a:t>
            </a:r>
            <a:r>
              <a:rPr lang="ko-KR" altLang="en-US" sz="1000" dirty="0" smtClean="0"/>
              <a:t>아이콘은 </a:t>
            </a:r>
            <a:r>
              <a:rPr lang="ko-KR" altLang="en-US" sz="1000" dirty="0" err="1" smtClean="0"/>
              <a:t>구글</a:t>
            </a:r>
            <a:r>
              <a:rPr lang="ko-KR" altLang="en-US" sz="1000" dirty="0" smtClean="0"/>
              <a:t> 스토어에 등록된 이미지를 사용한다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b. </a:t>
            </a:r>
            <a:r>
              <a:rPr lang="ko-KR" altLang="en-US" sz="1000" dirty="0" smtClean="0"/>
              <a:t>이름 </a:t>
            </a:r>
            <a:r>
              <a:rPr lang="en-US" altLang="ko-KR" sz="1000" dirty="0" smtClean="0"/>
              <a:t>: name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왼쪽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c. </a:t>
            </a:r>
            <a:r>
              <a:rPr lang="ko-KR" altLang="en-US" sz="1000" dirty="0" smtClean="0"/>
              <a:t>설명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desc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왼쪽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d. </a:t>
            </a:r>
            <a:r>
              <a:rPr lang="ko-KR" altLang="en-US" sz="1000" dirty="0" smtClean="0"/>
              <a:t>보상 금액 </a:t>
            </a:r>
            <a:r>
              <a:rPr lang="en-US" altLang="ko-KR" sz="1000" dirty="0" smtClean="0"/>
              <a:t>: reward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왼쪽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e. </a:t>
            </a:r>
            <a:r>
              <a:rPr lang="ko-KR" altLang="en-US" sz="1000" dirty="0" smtClean="0"/>
              <a:t>다운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보기 아이콘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&gt; state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FALSE</a:t>
            </a:r>
            <a:r>
              <a:rPr lang="ko-KR" altLang="en-US" sz="1000" dirty="0" smtClean="0"/>
              <a:t>일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다운로드 아이콘을 노출한다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&gt; state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TRUE</a:t>
            </a:r>
            <a:r>
              <a:rPr lang="ko-KR" altLang="en-US" sz="1000" dirty="0" smtClean="0"/>
              <a:t>일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보기 아이콘을 노출한다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- </a:t>
            </a:r>
            <a:r>
              <a:rPr lang="ko-KR" altLang="en-US" sz="1000" dirty="0" smtClean="0"/>
              <a:t>스크롤 개수가 </a:t>
            </a:r>
            <a:r>
              <a:rPr lang="en-US" altLang="ko-KR" sz="1000" dirty="0" smtClean="0"/>
              <a:t>6</a:t>
            </a:r>
            <a:r>
              <a:rPr lang="ko-KR" altLang="en-US" sz="1000" dirty="0" smtClean="0"/>
              <a:t>개를 넘어갈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스크롤이 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//1</a:t>
            </a:r>
            <a:r>
              <a:rPr lang="ko-KR" altLang="en-US" sz="1000" dirty="0" smtClean="0"/>
              <a:t>차로는 예시 목록이 전부이므로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스크롤되지 않아도 무방하다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B. </a:t>
            </a:r>
            <a:r>
              <a:rPr lang="ko-KR" altLang="en-US" sz="1000" b="1" dirty="0" smtClean="0"/>
              <a:t>다운로드 아이콘 클릭 시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다운로드 아이콘 상태는 아직 다운받지 않은 쿠폰이다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따라서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다운로드 아이콘 클릭 시</a:t>
            </a:r>
            <a:r>
              <a:rPr lang="en-US" altLang="ko-KR" sz="1000" dirty="0" smtClean="0"/>
              <a:t>, ‘state’ </a:t>
            </a:r>
            <a:r>
              <a:rPr lang="ko-KR" altLang="en-US" sz="1000" dirty="0" smtClean="0"/>
              <a:t>값을 </a:t>
            </a:r>
            <a:r>
              <a:rPr lang="en-US" altLang="ko-KR" sz="1000" dirty="0" smtClean="0"/>
              <a:t>TRUE</a:t>
            </a:r>
            <a:r>
              <a:rPr lang="ko-KR" altLang="en-US" sz="1000" dirty="0" smtClean="0"/>
              <a:t>로 변경하고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아이콘을 갱신한 뒤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보기 아이콘으로 변경한다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이후 화면에 </a:t>
            </a:r>
            <a:r>
              <a:rPr lang="en-US" altLang="ko-KR" sz="1000" dirty="0" smtClean="0"/>
              <a:t>“</a:t>
            </a:r>
            <a:r>
              <a:rPr lang="ko-KR" altLang="en-US" sz="1000" dirty="0" smtClean="0"/>
              <a:t>쿠폰을 다운 받았습니다</a:t>
            </a:r>
            <a:r>
              <a:rPr lang="en-US" altLang="ko-KR" sz="1000" dirty="0" smtClean="0"/>
              <a:t>.” </a:t>
            </a:r>
            <a:r>
              <a:rPr lang="ko-KR" altLang="en-US" sz="1000" dirty="0" smtClean="0"/>
              <a:t>메시지를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초간 노출한다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cxnSp>
        <p:nvCxnSpPr>
          <p:cNvPr id="89" name="직선 연결선 88"/>
          <p:cNvCxnSpPr/>
          <p:nvPr/>
        </p:nvCxnSpPr>
        <p:spPr>
          <a:xfrm flipV="1">
            <a:off x="4690507" y="2478969"/>
            <a:ext cx="3072368" cy="2460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220" idx="3"/>
          </p:cNvCxnSpPr>
          <p:nvPr/>
        </p:nvCxnSpPr>
        <p:spPr>
          <a:xfrm>
            <a:off x="5159616" y="3615994"/>
            <a:ext cx="2660409" cy="17751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2244277" y="1085760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왼쪽 화살표 78"/>
          <p:cNvSpPr/>
          <p:nvPr/>
        </p:nvSpPr>
        <p:spPr>
          <a:xfrm>
            <a:off x="2368128" y="1825969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>
            <a:cxnSpLocks/>
          </p:cNvCxnSpPr>
          <p:nvPr/>
        </p:nvCxnSpPr>
        <p:spPr>
          <a:xfrm flipH="1">
            <a:off x="2248363" y="2163054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cxnSpLocks/>
          </p:cNvCxnSpPr>
          <p:nvPr/>
        </p:nvCxnSpPr>
        <p:spPr>
          <a:xfrm flipH="1">
            <a:off x="2248363" y="358694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/>
          <p:cNvGrpSpPr/>
          <p:nvPr/>
        </p:nvGrpSpPr>
        <p:grpSpPr>
          <a:xfrm>
            <a:off x="2245390" y="2163053"/>
            <a:ext cx="2946588" cy="2905126"/>
            <a:chOff x="2111603" y="1697613"/>
            <a:chExt cx="2957441" cy="3564774"/>
          </a:xfrm>
        </p:grpSpPr>
        <p:sp>
          <p:nvSpPr>
            <p:cNvPr id="83" name="직사각형 82"/>
            <p:cNvSpPr/>
            <p:nvPr/>
          </p:nvSpPr>
          <p:spPr>
            <a:xfrm>
              <a:off x="2117674" y="1697613"/>
              <a:ext cx="2951370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111604" y="2411961"/>
              <a:ext cx="2957439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2117674" y="3119343"/>
              <a:ext cx="295137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111604" y="3833691"/>
              <a:ext cx="2957439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111603" y="4548039"/>
              <a:ext cx="295744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2330216" y="2182103"/>
            <a:ext cx="582510" cy="542925"/>
            <a:chOff x="2196429" y="1714499"/>
            <a:chExt cx="582510" cy="542925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연결선 9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>
          <a:xfrm>
            <a:off x="2967314" y="220329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탐앤탐스</a:t>
            </a:r>
            <a:endParaRPr lang="ko-KR" altLang="en-US" sz="1000" b="1" dirty="0"/>
          </a:p>
        </p:txBody>
      </p:sp>
      <p:sp>
        <p:nvSpPr>
          <p:cNvPr id="107" name="직사각형 106"/>
          <p:cNvSpPr/>
          <p:nvPr/>
        </p:nvSpPr>
        <p:spPr>
          <a:xfrm>
            <a:off x="2244854" y="5067637"/>
            <a:ext cx="2946587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9" name="그룹 108"/>
          <p:cNvGrpSpPr/>
          <p:nvPr/>
        </p:nvGrpSpPr>
        <p:grpSpPr>
          <a:xfrm>
            <a:off x="2330215" y="2764831"/>
            <a:ext cx="582510" cy="542925"/>
            <a:chOff x="2196429" y="1714499"/>
            <a:chExt cx="582510" cy="542925"/>
          </a:xfrm>
        </p:grpSpPr>
        <p:sp>
          <p:nvSpPr>
            <p:cNvPr id="110" name="모서리가 둥근 직사각형 10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/>
          <p:cNvGrpSpPr/>
          <p:nvPr/>
        </p:nvGrpSpPr>
        <p:grpSpPr>
          <a:xfrm>
            <a:off x="2330028" y="3341314"/>
            <a:ext cx="582510" cy="542925"/>
            <a:chOff x="2196429" y="1714499"/>
            <a:chExt cx="582510" cy="542925"/>
          </a:xfrm>
        </p:grpSpPr>
        <p:sp>
          <p:nvSpPr>
            <p:cNvPr id="113" name="모서리가 둥근 직사각형 11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그룹 114"/>
          <p:cNvGrpSpPr/>
          <p:nvPr/>
        </p:nvGrpSpPr>
        <p:grpSpPr>
          <a:xfrm>
            <a:off x="2330027" y="3924042"/>
            <a:ext cx="582510" cy="542925"/>
            <a:chOff x="2196429" y="1714499"/>
            <a:chExt cx="582510" cy="542925"/>
          </a:xfrm>
        </p:grpSpPr>
        <p:sp>
          <p:nvSpPr>
            <p:cNvPr id="116" name="모서리가 둥근 직사각형 11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7" name="직선 연결선 11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/>
          <p:cNvGrpSpPr/>
          <p:nvPr/>
        </p:nvGrpSpPr>
        <p:grpSpPr>
          <a:xfrm>
            <a:off x="2330028" y="4505669"/>
            <a:ext cx="582510" cy="542925"/>
            <a:chOff x="2196429" y="1714499"/>
            <a:chExt cx="582510" cy="542925"/>
          </a:xfrm>
        </p:grpSpPr>
        <p:sp>
          <p:nvSpPr>
            <p:cNvPr id="119" name="모서리가 둥근 직사각형 11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그룹 120"/>
          <p:cNvGrpSpPr/>
          <p:nvPr/>
        </p:nvGrpSpPr>
        <p:grpSpPr>
          <a:xfrm>
            <a:off x="2330027" y="5088397"/>
            <a:ext cx="582510" cy="542925"/>
            <a:chOff x="2196429" y="1714499"/>
            <a:chExt cx="582510" cy="542925"/>
          </a:xfrm>
        </p:grpSpPr>
        <p:sp>
          <p:nvSpPr>
            <p:cNvPr id="122" name="모서리가 둥근 직사각형 12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3" name="직선 연결선 12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/>
          <p:cNvSpPr txBox="1"/>
          <p:nvPr/>
        </p:nvSpPr>
        <p:spPr>
          <a:xfrm>
            <a:off x="2969759" y="2469268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무료 사이즈 업그레이드</a:t>
            </a:r>
            <a:endParaRPr lang="ko-KR" altLang="en-US" sz="9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970480" y="278406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롯데리아</a:t>
            </a:r>
            <a:endParaRPr lang="ko-KR" altLang="en-US" sz="10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2972925" y="3050038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단품</a:t>
            </a:r>
            <a:r>
              <a:rPr lang="ko-KR" altLang="en-US" sz="900" dirty="0" smtClean="0"/>
              <a:t> 주문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세트 제공</a:t>
            </a:r>
            <a:endParaRPr lang="ko-KR" altLang="en-US" sz="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163998" y="2210165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50</a:t>
            </a:r>
            <a:r>
              <a:rPr lang="ko-KR" altLang="en-US" sz="1000" b="1" dirty="0" smtClean="0"/>
              <a:t>원</a:t>
            </a:r>
            <a:endParaRPr lang="ko-KR" altLang="en-US" sz="10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4168552" y="2769473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30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2970124" y="337260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도미노피자</a:t>
            </a:r>
            <a:endParaRPr lang="ko-KR" altLang="en-US" sz="10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2963044" y="3629062"/>
            <a:ext cx="10005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콜라 </a:t>
            </a:r>
            <a:r>
              <a:rPr lang="en-US" altLang="ko-KR" sz="900" dirty="0" smtClean="0"/>
              <a:t>1.25L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31" name="TextBox 130"/>
          <p:cNvSpPr txBox="1"/>
          <p:nvPr/>
        </p:nvSpPr>
        <p:spPr>
          <a:xfrm>
            <a:off x="2963765" y="394385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스타벅스</a:t>
            </a:r>
            <a:endParaRPr lang="ko-KR" altLang="en-US" sz="10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2966210" y="4209832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무료 사이즈 업그레이드</a:t>
            </a:r>
            <a:endParaRPr lang="ko-KR" altLang="en-US" sz="900" dirty="0"/>
          </a:p>
        </p:txBody>
      </p:sp>
      <p:sp>
        <p:nvSpPr>
          <p:cNvPr id="133" name="TextBox 132"/>
          <p:cNvSpPr txBox="1"/>
          <p:nvPr/>
        </p:nvSpPr>
        <p:spPr>
          <a:xfrm>
            <a:off x="4182000" y="3363229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100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2963363" y="452716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네네치</a:t>
            </a:r>
            <a:r>
              <a:rPr lang="ko-KR" altLang="en-US" sz="1000" b="1" dirty="0" err="1"/>
              <a:t>킨</a:t>
            </a:r>
            <a:endParaRPr lang="ko-KR" altLang="en-US" sz="10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2965808" y="4793147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1000</a:t>
            </a:r>
            <a:r>
              <a:rPr lang="ko-KR" altLang="en-US" sz="900" dirty="0" smtClean="0"/>
              <a:t>원 할인</a:t>
            </a:r>
            <a:endParaRPr lang="ko-KR" altLang="en-US" sz="900" dirty="0"/>
          </a:p>
        </p:txBody>
      </p:sp>
      <p:sp>
        <p:nvSpPr>
          <p:cNvPr id="136" name="TextBox 135"/>
          <p:cNvSpPr txBox="1"/>
          <p:nvPr/>
        </p:nvSpPr>
        <p:spPr>
          <a:xfrm>
            <a:off x="2966529" y="5107939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SK</a:t>
            </a:r>
            <a:r>
              <a:rPr lang="ko-KR" altLang="en-US" sz="1000" b="1" dirty="0" err="1" smtClean="0"/>
              <a:t>텔레콤</a:t>
            </a:r>
            <a:endParaRPr lang="ko-KR" altLang="en-US" sz="10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2968974" y="5373917"/>
            <a:ext cx="9877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데이터 </a:t>
            </a:r>
            <a:r>
              <a:rPr lang="en-US" altLang="ko-KR" sz="900" dirty="0" smtClean="0"/>
              <a:t>1G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38" name="TextBox 137"/>
          <p:cNvSpPr txBox="1"/>
          <p:nvPr/>
        </p:nvSpPr>
        <p:spPr>
          <a:xfrm>
            <a:off x="4164601" y="4508556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4164601" y="5093352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grpSp>
        <p:nvGrpSpPr>
          <p:cNvPr id="140" name="그룹 139"/>
          <p:cNvGrpSpPr/>
          <p:nvPr/>
        </p:nvGrpSpPr>
        <p:grpSpPr>
          <a:xfrm rot="5400000" flipV="1">
            <a:off x="3426453" y="3883566"/>
            <a:ext cx="3486744" cy="45719"/>
            <a:chOff x="628650" y="876300"/>
            <a:chExt cx="1910678" cy="133350"/>
          </a:xfrm>
        </p:grpSpPr>
        <p:sp>
          <p:nvSpPr>
            <p:cNvPr id="141" name="직사각형 140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7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674" y="1767332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TextBox 197"/>
          <p:cNvSpPr txBox="1"/>
          <p:nvPr/>
        </p:nvSpPr>
        <p:spPr>
          <a:xfrm>
            <a:off x="4291199" y="1785651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pic>
        <p:nvPicPr>
          <p:cNvPr id="199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2313135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" name="TextBox 199"/>
          <p:cNvSpPr txBox="1"/>
          <p:nvPr/>
        </p:nvSpPr>
        <p:spPr>
          <a:xfrm>
            <a:off x="4159244" y="3957379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70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pic>
        <p:nvPicPr>
          <p:cNvPr id="202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3470309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4623746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5231049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9" name="직사각형 218"/>
          <p:cNvSpPr/>
          <p:nvPr/>
        </p:nvSpPr>
        <p:spPr>
          <a:xfrm>
            <a:off x="2141604" y="2027367"/>
            <a:ext cx="2524855" cy="37529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/>
          <p:cNvSpPr/>
          <p:nvPr/>
        </p:nvSpPr>
        <p:spPr>
          <a:xfrm>
            <a:off x="4679339" y="3270018"/>
            <a:ext cx="480277" cy="6919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C:\Users\gssk\Desktop\if_icons_search_156452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862" y="4106944"/>
            <a:ext cx="228118" cy="22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2" descr="C:\Users\gssk\Desktop\if_icons_search_156452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217" y="2946204"/>
            <a:ext cx="228118" cy="22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2" name="직사각형 221"/>
          <p:cNvSpPr/>
          <p:nvPr/>
        </p:nvSpPr>
        <p:spPr>
          <a:xfrm>
            <a:off x="2786958" y="3721487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2963044" y="3779341"/>
            <a:ext cx="1449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쿠폰을 다운 받았습니다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cxnSp>
        <p:nvCxnSpPr>
          <p:cNvPr id="224" name="직선 연결선 223"/>
          <p:cNvCxnSpPr>
            <a:stCxn id="222" idx="3"/>
          </p:cNvCxnSpPr>
          <p:nvPr/>
        </p:nvCxnSpPr>
        <p:spPr>
          <a:xfrm>
            <a:off x="4504399" y="3894226"/>
            <a:ext cx="3315626" cy="26494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2245522" y="1084862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2324784" y="1382043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92" name="TextBox 91"/>
          <p:cNvSpPr txBox="1"/>
          <p:nvPr/>
        </p:nvSpPr>
        <p:spPr>
          <a:xfrm>
            <a:off x="2763649" y="138340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99" y="1151506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597" y="1169123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595" y="1178648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721" y="1169123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덧셈 기호 99"/>
          <p:cNvSpPr/>
          <p:nvPr/>
        </p:nvSpPr>
        <p:spPr>
          <a:xfrm>
            <a:off x="4238510" y="1151506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3451942" y="138522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667249" y="138549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068226" y="138340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53531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쿠폰 받기</a:t>
            </a:r>
            <a:r>
              <a:rPr lang="en-US" altLang="ko-KR" sz="2000" b="1" dirty="0" smtClean="0"/>
              <a:t>3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UI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C. </a:t>
            </a:r>
            <a:r>
              <a:rPr lang="ko-KR" altLang="en-US" sz="1000" b="1" dirty="0" smtClean="0"/>
              <a:t>보</a:t>
            </a:r>
            <a:r>
              <a:rPr lang="ko-KR" altLang="en-US" sz="1000" b="1" dirty="0"/>
              <a:t>기</a:t>
            </a:r>
            <a:r>
              <a:rPr lang="ko-KR" altLang="en-US" sz="1000" b="1" dirty="0" smtClean="0"/>
              <a:t> 아이콘 클릭 시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보기 아이콘 상태는 다운로드 받은 쿠폰에 대해 표시하는 아이콘이다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해당 팝업 이미지를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D. </a:t>
            </a:r>
            <a:r>
              <a:rPr lang="ko-KR" altLang="en-US" sz="1000" b="1" dirty="0" smtClean="0"/>
              <a:t>쿠폰 팝업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쿠폰 팝업에는 아래의 목록을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a</a:t>
            </a:r>
            <a:r>
              <a:rPr lang="en-US" altLang="ko-KR" sz="1000" dirty="0"/>
              <a:t>. </a:t>
            </a:r>
            <a:r>
              <a:rPr lang="ko-KR" altLang="en-US" sz="1000" dirty="0"/>
              <a:t>아이콘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icon </a:t>
            </a:r>
            <a:r>
              <a:rPr lang="ko-KR" altLang="en-US" sz="1000" dirty="0"/>
              <a:t>데이터의 이미지를 표시한다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b</a:t>
            </a:r>
            <a:r>
              <a:rPr lang="en-US" altLang="ko-KR" sz="1000" dirty="0"/>
              <a:t>. </a:t>
            </a:r>
            <a:r>
              <a:rPr lang="ko-KR" altLang="en-US" sz="1000" dirty="0"/>
              <a:t>이름 </a:t>
            </a:r>
            <a:r>
              <a:rPr lang="en-US" altLang="ko-KR" sz="1000" dirty="0"/>
              <a:t>: name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c. </a:t>
            </a:r>
            <a:r>
              <a:rPr lang="ko-KR" altLang="en-US" sz="1000" dirty="0"/>
              <a:t>설명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desc</a:t>
            </a:r>
            <a:r>
              <a:rPr lang="en-US" altLang="ko-KR" sz="1000" dirty="0"/>
              <a:t>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d. </a:t>
            </a:r>
            <a:r>
              <a:rPr lang="ko-KR" altLang="en-US" sz="1000" dirty="0" smtClean="0"/>
              <a:t>바코드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임시 바코드 이미지를 사용한다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</a:t>
            </a:r>
            <a:r>
              <a:rPr lang="en-US" altLang="ko-KR" sz="1000" dirty="0"/>
              <a:t>e. </a:t>
            </a:r>
            <a:r>
              <a:rPr lang="ko-KR" altLang="en-US" sz="1000" dirty="0" smtClean="0"/>
              <a:t>사용하기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닫기 처리하고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해당 쿠폰의 </a:t>
            </a:r>
            <a:r>
              <a:rPr lang="en-US" altLang="ko-KR" sz="1000" dirty="0" smtClean="0"/>
              <a:t>‘state’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FALSE</a:t>
            </a:r>
            <a:r>
              <a:rPr lang="ko-KR" altLang="en-US" sz="1000" dirty="0" smtClean="0"/>
              <a:t>로 변경한다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f. x</a:t>
            </a:r>
            <a:r>
              <a:rPr lang="ko-KR" altLang="en-US" sz="1000" dirty="0" smtClean="0"/>
              <a:t>버튼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아무 처리도 하지 않고 팝업을 닫는다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쿠폰 팝업이 열린 동안에는 다른 클릭 입력이 적용되지 않는다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(</a:t>
            </a:r>
            <a:r>
              <a:rPr lang="ko-KR" altLang="en-US" sz="1000" dirty="0" smtClean="0"/>
              <a:t>맨 위 </a:t>
            </a:r>
            <a:r>
              <a:rPr lang="ko-KR" altLang="en-US" sz="1000" dirty="0" err="1" smtClean="0"/>
              <a:t>네비게이션</a:t>
            </a:r>
            <a:r>
              <a:rPr lang="ko-KR" altLang="en-US" sz="1000" dirty="0" smtClean="0"/>
              <a:t> 바와 바탕의 다른 버튼들 전부 포함</a:t>
            </a:r>
            <a:r>
              <a:rPr lang="en-US" altLang="ko-KR" sz="1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//</a:t>
            </a:r>
            <a:r>
              <a:rPr lang="ko-KR" altLang="en-US" sz="1000" dirty="0" smtClean="0"/>
              <a:t>만약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이렇게 처리하기가 어렵다면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다른 버튼 입력 시 팝업을 닫고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</a:t>
            </a:r>
            <a:r>
              <a:rPr lang="ko-KR" altLang="en-US" sz="1000" dirty="0" smtClean="0"/>
              <a:t>다른 버튼의 입력을 처리해도 무방하다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</p:txBody>
      </p:sp>
      <p:sp>
        <p:nvSpPr>
          <p:cNvPr id="77" name="직사각형 76"/>
          <p:cNvSpPr/>
          <p:nvPr/>
        </p:nvSpPr>
        <p:spPr>
          <a:xfrm>
            <a:off x="2244277" y="1085760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왼쪽 화살표 78"/>
          <p:cNvSpPr/>
          <p:nvPr/>
        </p:nvSpPr>
        <p:spPr>
          <a:xfrm>
            <a:off x="2368128" y="1825969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>
            <a:cxnSpLocks/>
          </p:cNvCxnSpPr>
          <p:nvPr/>
        </p:nvCxnSpPr>
        <p:spPr>
          <a:xfrm flipH="1">
            <a:off x="2248363" y="2163054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cxnSpLocks/>
          </p:cNvCxnSpPr>
          <p:nvPr/>
        </p:nvCxnSpPr>
        <p:spPr>
          <a:xfrm flipH="1">
            <a:off x="2248363" y="358694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/>
          <p:cNvGrpSpPr/>
          <p:nvPr/>
        </p:nvGrpSpPr>
        <p:grpSpPr>
          <a:xfrm>
            <a:off x="2245390" y="2163053"/>
            <a:ext cx="2946588" cy="2905126"/>
            <a:chOff x="2111603" y="1697613"/>
            <a:chExt cx="2957441" cy="3564774"/>
          </a:xfrm>
        </p:grpSpPr>
        <p:sp>
          <p:nvSpPr>
            <p:cNvPr id="83" name="직사각형 82"/>
            <p:cNvSpPr/>
            <p:nvPr/>
          </p:nvSpPr>
          <p:spPr>
            <a:xfrm>
              <a:off x="2117674" y="1697613"/>
              <a:ext cx="2951370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111604" y="2411961"/>
              <a:ext cx="2957439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2117674" y="3119343"/>
              <a:ext cx="295137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111604" y="3833691"/>
              <a:ext cx="2957439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111603" y="4548039"/>
              <a:ext cx="295744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2330216" y="2182103"/>
            <a:ext cx="582510" cy="542925"/>
            <a:chOff x="2196429" y="1714499"/>
            <a:chExt cx="582510" cy="542925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연결선 9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>
          <a:xfrm>
            <a:off x="2967314" y="220329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탐앤탐스</a:t>
            </a:r>
            <a:endParaRPr lang="ko-KR" altLang="en-US" sz="1000" b="1" dirty="0"/>
          </a:p>
        </p:txBody>
      </p:sp>
      <p:sp>
        <p:nvSpPr>
          <p:cNvPr id="107" name="직사각형 106"/>
          <p:cNvSpPr/>
          <p:nvPr/>
        </p:nvSpPr>
        <p:spPr>
          <a:xfrm>
            <a:off x="2244854" y="5067637"/>
            <a:ext cx="2946587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9" name="그룹 108"/>
          <p:cNvGrpSpPr/>
          <p:nvPr/>
        </p:nvGrpSpPr>
        <p:grpSpPr>
          <a:xfrm>
            <a:off x="2330215" y="2764831"/>
            <a:ext cx="582510" cy="542925"/>
            <a:chOff x="2196429" y="1714499"/>
            <a:chExt cx="582510" cy="542925"/>
          </a:xfrm>
        </p:grpSpPr>
        <p:sp>
          <p:nvSpPr>
            <p:cNvPr id="110" name="모서리가 둥근 직사각형 10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/>
          <p:cNvGrpSpPr/>
          <p:nvPr/>
        </p:nvGrpSpPr>
        <p:grpSpPr>
          <a:xfrm>
            <a:off x="2330028" y="3341314"/>
            <a:ext cx="582510" cy="542925"/>
            <a:chOff x="2196429" y="1714499"/>
            <a:chExt cx="582510" cy="542925"/>
          </a:xfrm>
        </p:grpSpPr>
        <p:sp>
          <p:nvSpPr>
            <p:cNvPr id="113" name="모서리가 둥근 직사각형 11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그룹 114"/>
          <p:cNvGrpSpPr/>
          <p:nvPr/>
        </p:nvGrpSpPr>
        <p:grpSpPr>
          <a:xfrm>
            <a:off x="2330027" y="3924042"/>
            <a:ext cx="582510" cy="542925"/>
            <a:chOff x="2196429" y="1714499"/>
            <a:chExt cx="582510" cy="542925"/>
          </a:xfrm>
        </p:grpSpPr>
        <p:sp>
          <p:nvSpPr>
            <p:cNvPr id="116" name="모서리가 둥근 직사각형 11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7" name="직선 연결선 11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/>
          <p:cNvGrpSpPr/>
          <p:nvPr/>
        </p:nvGrpSpPr>
        <p:grpSpPr>
          <a:xfrm>
            <a:off x="2330028" y="4505669"/>
            <a:ext cx="582510" cy="542925"/>
            <a:chOff x="2196429" y="1714499"/>
            <a:chExt cx="582510" cy="542925"/>
          </a:xfrm>
        </p:grpSpPr>
        <p:sp>
          <p:nvSpPr>
            <p:cNvPr id="119" name="모서리가 둥근 직사각형 11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그룹 120"/>
          <p:cNvGrpSpPr/>
          <p:nvPr/>
        </p:nvGrpSpPr>
        <p:grpSpPr>
          <a:xfrm>
            <a:off x="2330027" y="5088397"/>
            <a:ext cx="582510" cy="542925"/>
            <a:chOff x="2196429" y="1714499"/>
            <a:chExt cx="582510" cy="542925"/>
          </a:xfrm>
        </p:grpSpPr>
        <p:sp>
          <p:nvSpPr>
            <p:cNvPr id="122" name="모서리가 둥근 직사각형 12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3" name="직선 연결선 12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/>
          <p:cNvSpPr txBox="1"/>
          <p:nvPr/>
        </p:nvSpPr>
        <p:spPr>
          <a:xfrm>
            <a:off x="2969759" y="2469268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무료 사이즈 업그레이드</a:t>
            </a:r>
            <a:endParaRPr lang="ko-KR" altLang="en-US" sz="9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970480" y="278406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롯데리아</a:t>
            </a:r>
            <a:endParaRPr lang="ko-KR" altLang="en-US" sz="10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2972925" y="3050038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단품</a:t>
            </a:r>
            <a:r>
              <a:rPr lang="ko-KR" altLang="en-US" sz="900" dirty="0" smtClean="0"/>
              <a:t> 주문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세트 제공</a:t>
            </a:r>
            <a:endParaRPr lang="ko-KR" altLang="en-US" sz="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163998" y="2210165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50</a:t>
            </a:r>
            <a:r>
              <a:rPr lang="ko-KR" altLang="en-US" sz="1000" b="1" dirty="0" smtClean="0"/>
              <a:t>원</a:t>
            </a:r>
            <a:endParaRPr lang="ko-KR" altLang="en-US" sz="10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4168552" y="2769473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30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2970124" y="337260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도미노피자</a:t>
            </a:r>
            <a:endParaRPr lang="ko-KR" altLang="en-US" sz="10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2963044" y="3629062"/>
            <a:ext cx="10005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콜라 </a:t>
            </a:r>
            <a:r>
              <a:rPr lang="en-US" altLang="ko-KR" sz="900" dirty="0" smtClean="0"/>
              <a:t>1.25L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31" name="TextBox 130"/>
          <p:cNvSpPr txBox="1"/>
          <p:nvPr/>
        </p:nvSpPr>
        <p:spPr>
          <a:xfrm>
            <a:off x="2963765" y="394385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스타벅스</a:t>
            </a:r>
            <a:endParaRPr lang="ko-KR" altLang="en-US" sz="10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2966210" y="4209832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무료 사이즈 업그레이드</a:t>
            </a:r>
            <a:endParaRPr lang="ko-KR" altLang="en-US" sz="900" dirty="0"/>
          </a:p>
        </p:txBody>
      </p:sp>
      <p:sp>
        <p:nvSpPr>
          <p:cNvPr id="133" name="TextBox 132"/>
          <p:cNvSpPr txBox="1"/>
          <p:nvPr/>
        </p:nvSpPr>
        <p:spPr>
          <a:xfrm>
            <a:off x="4182000" y="3363229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100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2963363" y="452716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네네치</a:t>
            </a:r>
            <a:r>
              <a:rPr lang="ko-KR" altLang="en-US" sz="1000" b="1" dirty="0" err="1"/>
              <a:t>킨</a:t>
            </a:r>
            <a:endParaRPr lang="ko-KR" altLang="en-US" sz="10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2965808" y="4793147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1000</a:t>
            </a:r>
            <a:r>
              <a:rPr lang="ko-KR" altLang="en-US" sz="900" dirty="0" smtClean="0"/>
              <a:t>원 할인</a:t>
            </a:r>
            <a:endParaRPr lang="ko-KR" altLang="en-US" sz="900" dirty="0"/>
          </a:p>
        </p:txBody>
      </p:sp>
      <p:sp>
        <p:nvSpPr>
          <p:cNvPr id="136" name="TextBox 135"/>
          <p:cNvSpPr txBox="1"/>
          <p:nvPr/>
        </p:nvSpPr>
        <p:spPr>
          <a:xfrm>
            <a:off x="2966529" y="5107939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SK</a:t>
            </a:r>
            <a:r>
              <a:rPr lang="ko-KR" altLang="en-US" sz="1000" b="1" dirty="0" err="1" smtClean="0"/>
              <a:t>텔레콤</a:t>
            </a:r>
            <a:endParaRPr lang="ko-KR" altLang="en-US" sz="10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2968974" y="5373917"/>
            <a:ext cx="9877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데이터 </a:t>
            </a:r>
            <a:r>
              <a:rPr lang="en-US" altLang="ko-KR" sz="900" dirty="0" smtClean="0"/>
              <a:t>1G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38" name="TextBox 137"/>
          <p:cNvSpPr txBox="1"/>
          <p:nvPr/>
        </p:nvSpPr>
        <p:spPr>
          <a:xfrm>
            <a:off x="4164601" y="4508556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4164601" y="5093352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grpSp>
        <p:nvGrpSpPr>
          <p:cNvPr id="140" name="그룹 139"/>
          <p:cNvGrpSpPr/>
          <p:nvPr/>
        </p:nvGrpSpPr>
        <p:grpSpPr>
          <a:xfrm rot="5400000" flipV="1">
            <a:off x="3426453" y="3883566"/>
            <a:ext cx="3486744" cy="45719"/>
            <a:chOff x="628650" y="876300"/>
            <a:chExt cx="1910678" cy="133350"/>
          </a:xfrm>
        </p:grpSpPr>
        <p:sp>
          <p:nvSpPr>
            <p:cNvPr id="141" name="직사각형 140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7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674" y="1767332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TextBox 197"/>
          <p:cNvSpPr txBox="1"/>
          <p:nvPr/>
        </p:nvSpPr>
        <p:spPr>
          <a:xfrm>
            <a:off x="4291199" y="1785651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pic>
        <p:nvPicPr>
          <p:cNvPr id="199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2313135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" name="TextBox 199"/>
          <p:cNvSpPr txBox="1"/>
          <p:nvPr/>
        </p:nvSpPr>
        <p:spPr>
          <a:xfrm>
            <a:off x="4159244" y="3957379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70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pic>
        <p:nvPicPr>
          <p:cNvPr id="202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3470309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4623746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5231049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0" name="직사각형 219"/>
          <p:cNvSpPr/>
          <p:nvPr/>
        </p:nvSpPr>
        <p:spPr>
          <a:xfrm>
            <a:off x="4666688" y="3906426"/>
            <a:ext cx="423128" cy="5795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C:\Users\gssk\Desktop\if_icons_search_156452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862" y="4106944"/>
            <a:ext cx="228118" cy="22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2" descr="C:\Users\gssk\Desktop\if_icons_search_156452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217" y="2946204"/>
            <a:ext cx="228118" cy="22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2552017" y="1977453"/>
            <a:ext cx="2327429" cy="1808358"/>
            <a:chOff x="7153007" y="4058674"/>
            <a:chExt cx="2327429" cy="1808358"/>
          </a:xfrm>
        </p:grpSpPr>
        <p:grpSp>
          <p:nvGrpSpPr>
            <p:cNvPr id="2" name="그룹 1"/>
            <p:cNvGrpSpPr/>
            <p:nvPr/>
          </p:nvGrpSpPr>
          <p:grpSpPr>
            <a:xfrm>
              <a:off x="7165012" y="4058674"/>
              <a:ext cx="2315424" cy="1808358"/>
              <a:chOff x="7153007" y="4087617"/>
              <a:chExt cx="2315424" cy="1808358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7153007" y="4088184"/>
                <a:ext cx="2308694" cy="1807791"/>
              </a:xfrm>
              <a:prstGeom prst="rect">
                <a:avLst/>
              </a:prstGeom>
              <a:solidFill>
                <a:srgbClr val="D9D9D9">
                  <a:alpha val="89804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2" name="그룹 91"/>
              <p:cNvGrpSpPr/>
              <p:nvPr/>
            </p:nvGrpSpPr>
            <p:grpSpPr>
              <a:xfrm>
                <a:off x="7336808" y="4476650"/>
                <a:ext cx="582510" cy="542925"/>
                <a:chOff x="2196429" y="1714499"/>
                <a:chExt cx="582510" cy="542925"/>
              </a:xfrm>
            </p:grpSpPr>
            <p:sp>
              <p:nvSpPr>
                <p:cNvPr id="93" name="모서리가 둥근 직사각형 92"/>
                <p:cNvSpPr/>
                <p:nvPr/>
              </p:nvSpPr>
              <p:spPr>
                <a:xfrm>
                  <a:off x="2196429" y="1714499"/>
                  <a:ext cx="582510" cy="542925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4" name="직선 연결선 93"/>
                <p:cNvCxnSpPr>
                  <a:cxnSpLocks/>
                </p:cNvCxnSpPr>
                <p:nvPr/>
              </p:nvCxnSpPr>
              <p:spPr>
                <a:xfrm flipH="1">
                  <a:off x="2215291" y="1743253"/>
                  <a:ext cx="544598" cy="469986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TextBox 94"/>
              <p:cNvSpPr txBox="1"/>
              <p:nvPr/>
            </p:nvSpPr>
            <p:spPr>
              <a:xfrm>
                <a:off x="7970546" y="4496462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 err="1" smtClean="0"/>
                  <a:t>스타벅스</a:t>
                </a:r>
                <a:endParaRPr lang="ko-KR" altLang="en-US" sz="1000" b="1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7972991" y="4762440"/>
                <a:ext cx="141897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/>
                  <a:t>무료 사이즈 업그레이드</a:t>
                </a:r>
                <a:endParaRPr lang="ko-KR" altLang="en-US" sz="900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9166745" y="4087617"/>
                <a:ext cx="3016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pic>
            <p:nvPicPr>
              <p:cNvPr id="5122" name="Picture 2" descr="C:\Users\gssk\Desktop\if_barcode_1608570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36808" y="5284486"/>
                <a:ext cx="1159165" cy="5488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02" name="직선 연결선 101"/>
            <p:cNvCxnSpPr>
              <a:cxnSpLocks/>
            </p:cNvCxnSpPr>
            <p:nvPr/>
          </p:nvCxnSpPr>
          <p:spPr>
            <a:xfrm flipH="1">
              <a:off x="7153007" y="5107939"/>
              <a:ext cx="2308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>
              <a:cxnSpLocks/>
            </p:cNvCxnSpPr>
            <p:nvPr/>
          </p:nvCxnSpPr>
          <p:spPr>
            <a:xfrm flipH="1">
              <a:off x="7162532" y="4347401"/>
              <a:ext cx="2308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직사각형 103"/>
          <p:cNvSpPr/>
          <p:nvPr/>
        </p:nvSpPr>
        <p:spPr>
          <a:xfrm>
            <a:off x="2536259" y="1933934"/>
            <a:ext cx="2401280" cy="19061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4064356" y="330775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u="sng" dirty="0" smtClean="0"/>
              <a:t>사용하기</a:t>
            </a:r>
            <a:endParaRPr lang="ko-KR" altLang="en-US" sz="1000" b="1" u="sng" dirty="0"/>
          </a:p>
        </p:txBody>
      </p:sp>
      <p:cxnSp>
        <p:nvCxnSpPr>
          <p:cNvPr id="89" name="직선 연결선 88"/>
          <p:cNvCxnSpPr>
            <a:stCxn id="220" idx="3"/>
          </p:cNvCxnSpPr>
          <p:nvPr/>
        </p:nvCxnSpPr>
        <p:spPr>
          <a:xfrm flipV="1">
            <a:off x="5089816" y="2478969"/>
            <a:ext cx="2673059" cy="17172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104" idx="3"/>
          </p:cNvCxnSpPr>
          <p:nvPr/>
        </p:nvCxnSpPr>
        <p:spPr>
          <a:xfrm>
            <a:off x="4937539" y="2886994"/>
            <a:ext cx="2825336" cy="4488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2245522" y="1084862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2324784" y="1382043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43" name="TextBox 142"/>
          <p:cNvSpPr txBox="1"/>
          <p:nvPr/>
        </p:nvSpPr>
        <p:spPr>
          <a:xfrm>
            <a:off x="2763649" y="138340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14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99" y="1151506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597" y="1169123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595" y="1178648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721" y="1169123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" name="덧셈 기호 147"/>
          <p:cNvSpPr/>
          <p:nvPr/>
        </p:nvSpPr>
        <p:spPr>
          <a:xfrm>
            <a:off x="4238510" y="1151506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/>
          <p:cNvSpPr txBox="1"/>
          <p:nvPr/>
        </p:nvSpPr>
        <p:spPr>
          <a:xfrm>
            <a:off x="3451942" y="138522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50" name="TextBox 149"/>
          <p:cNvSpPr txBox="1"/>
          <p:nvPr/>
        </p:nvSpPr>
        <p:spPr>
          <a:xfrm>
            <a:off x="4667249" y="138549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51" name="TextBox 150"/>
          <p:cNvSpPr txBox="1"/>
          <p:nvPr/>
        </p:nvSpPr>
        <p:spPr>
          <a:xfrm>
            <a:off x="4068226" y="138340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72766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3486150" y="625247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상점</a:t>
            </a:r>
            <a:r>
              <a:rPr lang="en-US" altLang="ko-KR" sz="2000" b="1" dirty="0" smtClean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86151" y="647239"/>
            <a:ext cx="87058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상점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b="1" dirty="0" smtClean="0"/>
              <a:t>설명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상점 페이지는 적립된 캐시를 사용하는 페이지이다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2) </a:t>
            </a:r>
            <a:r>
              <a:rPr lang="ko-KR" altLang="en-US" sz="1000" b="1" dirty="0" smtClean="0"/>
              <a:t>캐시 상점 페이지 입장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- </a:t>
            </a:r>
            <a:r>
              <a:rPr lang="ko-KR" altLang="en-US" sz="1000" dirty="0" err="1" smtClean="0"/>
              <a:t>네비게이션</a:t>
            </a:r>
            <a:r>
              <a:rPr lang="ko-KR" altLang="en-US" sz="1000" dirty="0" smtClean="0"/>
              <a:t> 바에서 캐시 상점 아이콘 클릭 시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입장한다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smtClean="0"/>
              <a:t>목록 관리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보상 데이터에서 관리하여</a:t>
            </a:r>
            <a:r>
              <a:rPr lang="en-US" altLang="ko-KR" sz="1000" dirty="0"/>
              <a:t>, </a:t>
            </a:r>
            <a:r>
              <a:rPr lang="ko-KR" altLang="en-US" sz="1000" dirty="0"/>
              <a:t>추후 지속 추가할 수 있도록 처리한다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관리 데이터는 아래와 같으며</a:t>
            </a:r>
            <a:r>
              <a:rPr lang="en-US" altLang="ko-KR" sz="1000" dirty="0"/>
              <a:t>, </a:t>
            </a:r>
            <a:r>
              <a:rPr lang="ko-KR" altLang="en-US" sz="1000" dirty="0"/>
              <a:t>어플리케이션에 데이터 경로에 저장되어 있다</a:t>
            </a:r>
            <a:r>
              <a:rPr lang="en-US" altLang="ko-KR" sz="10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//</a:t>
            </a:r>
            <a:r>
              <a:rPr lang="ko-KR" altLang="en-US" sz="1000" dirty="0"/>
              <a:t>데이터 경로는 프로그래머가 지정하며</a:t>
            </a:r>
            <a:r>
              <a:rPr lang="en-US" altLang="ko-KR" sz="1000" dirty="0"/>
              <a:t>, </a:t>
            </a:r>
            <a:r>
              <a:rPr lang="ko-KR" altLang="en-US" sz="1000" dirty="0"/>
              <a:t>전체 목록은 별도의 </a:t>
            </a:r>
            <a:r>
              <a:rPr lang="en-US" altLang="ko-KR" sz="1000" dirty="0" smtClean="0"/>
              <a:t>[</a:t>
            </a:r>
            <a:r>
              <a:rPr lang="ko-KR" altLang="en-US" sz="1000" b="1" dirty="0" smtClean="0"/>
              <a:t>상점 목록</a:t>
            </a:r>
            <a:r>
              <a:rPr lang="en-US" altLang="ko-KR" sz="1000" b="1" dirty="0" smtClean="0"/>
              <a:t>.</a:t>
            </a:r>
            <a:r>
              <a:rPr lang="en-US" altLang="ko-KR" sz="1000" b="1" dirty="0" err="1"/>
              <a:t>xlsx</a:t>
            </a:r>
            <a:r>
              <a:rPr lang="en-US" altLang="ko-KR" sz="1000" dirty="0"/>
              <a:t>] </a:t>
            </a:r>
            <a:r>
              <a:rPr lang="ko-KR" altLang="en-US" sz="1000" dirty="0"/>
              <a:t>파일을 확인한다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229145" y="1104234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왼쪽 화살표 51"/>
          <p:cNvSpPr/>
          <p:nvPr/>
        </p:nvSpPr>
        <p:spPr>
          <a:xfrm>
            <a:off x="352996" y="1844444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2276067" y="1804126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pic>
        <p:nvPicPr>
          <p:cNvPr id="78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407" y="1828345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직사각형 78"/>
          <p:cNvSpPr/>
          <p:nvPr/>
        </p:nvSpPr>
        <p:spPr>
          <a:xfrm>
            <a:off x="2459963" y="2206981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287410" y="2867858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287399" y="3435937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1736510" y="2206983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287409" y="2206983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1008707" y="2206982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2584609" y="2392170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138" name="TextBox 137"/>
          <p:cNvSpPr txBox="1"/>
          <p:nvPr/>
        </p:nvSpPr>
        <p:spPr>
          <a:xfrm>
            <a:off x="1842105" y="2390489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139" name="TextBox 138"/>
          <p:cNvSpPr txBox="1"/>
          <p:nvPr/>
        </p:nvSpPr>
        <p:spPr>
          <a:xfrm>
            <a:off x="420499" y="2394119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143" name="TextBox 142"/>
          <p:cNvSpPr txBox="1"/>
          <p:nvPr/>
        </p:nvSpPr>
        <p:spPr>
          <a:xfrm>
            <a:off x="1093517" y="2392435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144" name="직선 연결선 143"/>
          <p:cNvCxnSpPr>
            <a:cxnSpLocks/>
          </p:cNvCxnSpPr>
          <p:nvPr/>
        </p:nvCxnSpPr>
        <p:spPr>
          <a:xfrm flipH="1">
            <a:off x="238588" y="2163054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cxnSpLocks/>
          </p:cNvCxnSpPr>
          <p:nvPr/>
        </p:nvCxnSpPr>
        <p:spPr>
          <a:xfrm flipH="1">
            <a:off x="238626" y="2836769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287410" y="4020383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287399" y="4597987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287410" y="519112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9" name="그룹 148"/>
          <p:cNvGrpSpPr/>
          <p:nvPr/>
        </p:nvGrpSpPr>
        <p:grpSpPr>
          <a:xfrm>
            <a:off x="329846" y="2934533"/>
            <a:ext cx="418225" cy="421688"/>
            <a:chOff x="2196429" y="1714499"/>
            <a:chExt cx="582510" cy="542925"/>
          </a:xfrm>
        </p:grpSpPr>
        <p:sp>
          <p:nvSpPr>
            <p:cNvPr id="150" name="모서리가 둥근 직사각형 14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1" name="직선 연결선 15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그룹 151"/>
          <p:cNvGrpSpPr/>
          <p:nvPr/>
        </p:nvGrpSpPr>
        <p:grpSpPr>
          <a:xfrm>
            <a:off x="333863" y="3508621"/>
            <a:ext cx="418225" cy="421688"/>
            <a:chOff x="2196429" y="1714499"/>
            <a:chExt cx="582510" cy="542925"/>
          </a:xfrm>
        </p:grpSpPr>
        <p:sp>
          <p:nvSpPr>
            <p:cNvPr id="153" name="모서리가 둥근 직사각형 15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4" name="직선 연결선 15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그룹 154"/>
          <p:cNvGrpSpPr/>
          <p:nvPr/>
        </p:nvGrpSpPr>
        <p:grpSpPr>
          <a:xfrm>
            <a:off x="320371" y="4087058"/>
            <a:ext cx="418225" cy="421688"/>
            <a:chOff x="2196429" y="1714499"/>
            <a:chExt cx="582510" cy="542925"/>
          </a:xfrm>
        </p:grpSpPr>
        <p:sp>
          <p:nvSpPr>
            <p:cNvPr id="156" name="모서리가 둥근 직사각형 15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7" name="직선 연결선 15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그룹 157"/>
          <p:cNvGrpSpPr/>
          <p:nvPr/>
        </p:nvGrpSpPr>
        <p:grpSpPr>
          <a:xfrm>
            <a:off x="324388" y="4661146"/>
            <a:ext cx="418225" cy="421688"/>
            <a:chOff x="2196429" y="1714499"/>
            <a:chExt cx="582510" cy="542925"/>
          </a:xfrm>
        </p:grpSpPr>
        <p:sp>
          <p:nvSpPr>
            <p:cNvPr id="159" name="모서리가 둥근 직사각형 15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0" name="직선 연결선 15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그룹 160"/>
          <p:cNvGrpSpPr/>
          <p:nvPr/>
        </p:nvGrpSpPr>
        <p:grpSpPr>
          <a:xfrm>
            <a:off x="324388" y="5235234"/>
            <a:ext cx="418225" cy="421688"/>
            <a:chOff x="2196429" y="1714499"/>
            <a:chExt cx="582510" cy="542925"/>
          </a:xfrm>
        </p:grpSpPr>
        <p:sp>
          <p:nvSpPr>
            <p:cNvPr id="162" name="모서리가 둥근 직사각형 16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3" name="직선 연결선 16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/>
          <p:cNvSpPr txBox="1"/>
          <p:nvPr/>
        </p:nvSpPr>
        <p:spPr>
          <a:xfrm>
            <a:off x="745950" y="2921142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투썸플레이스</a:t>
            </a:r>
            <a:endParaRPr lang="ko-KR" altLang="en-US" sz="1000" dirty="0"/>
          </a:p>
        </p:txBody>
      </p:sp>
      <p:sp>
        <p:nvSpPr>
          <p:cNvPr id="165" name="TextBox 164"/>
          <p:cNvSpPr txBox="1"/>
          <p:nvPr/>
        </p:nvSpPr>
        <p:spPr>
          <a:xfrm>
            <a:off x="734165" y="3145377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아이스 </a:t>
            </a:r>
            <a:r>
              <a:rPr lang="ko-KR" altLang="en-US" sz="900" b="1" dirty="0" err="1" smtClean="0"/>
              <a:t>아메리카노</a:t>
            </a:r>
            <a:endParaRPr lang="ko-KR" altLang="en-US" sz="900" b="1" dirty="0"/>
          </a:p>
        </p:txBody>
      </p:sp>
      <p:sp>
        <p:nvSpPr>
          <p:cNvPr id="166" name="TextBox 165"/>
          <p:cNvSpPr txBox="1"/>
          <p:nvPr/>
        </p:nvSpPr>
        <p:spPr>
          <a:xfrm>
            <a:off x="2502135" y="3023879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4300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742193" y="3495230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BHC</a:t>
            </a:r>
            <a:endParaRPr lang="ko-KR" altLang="en-US" sz="1000" dirty="0"/>
          </a:p>
        </p:txBody>
      </p:sp>
      <p:sp>
        <p:nvSpPr>
          <p:cNvPr id="168" name="TextBox 167"/>
          <p:cNvSpPr txBox="1"/>
          <p:nvPr/>
        </p:nvSpPr>
        <p:spPr>
          <a:xfrm>
            <a:off x="730408" y="3719465"/>
            <a:ext cx="14830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후라이드치킨</a:t>
            </a:r>
            <a:r>
              <a:rPr lang="en-US" altLang="ko-KR" sz="900" b="1" dirty="0" smtClean="0"/>
              <a:t>+</a:t>
            </a:r>
            <a:r>
              <a:rPr lang="ko-KR" altLang="en-US" sz="900" b="1" dirty="0" smtClean="0"/>
              <a:t>콜라</a:t>
            </a:r>
            <a:r>
              <a:rPr lang="en-US" altLang="ko-KR" sz="900" b="1" dirty="0" smtClean="0"/>
              <a:t>1.25L</a:t>
            </a:r>
            <a:endParaRPr lang="ko-KR" altLang="en-US" sz="9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740998" y="407495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도미노피자</a:t>
            </a:r>
            <a:endParaRPr lang="ko-KR" altLang="en-US" sz="1000" dirty="0"/>
          </a:p>
        </p:txBody>
      </p:sp>
      <p:sp>
        <p:nvSpPr>
          <p:cNvPr id="170" name="TextBox 169"/>
          <p:cNvSpPr txBox="1"/>
          <p:nvPr/>
        </p:nvSpPr>
        <p:spPr>
          <a:xfrm>
            <a:off x="729213" y="4299190"/>
            <a:ext cx="1362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포테이토</a:t>
            </a:r>
            <a:r>
              <a:rPr lang="en-US" altLang="ko-KR" sz="900" b="1" dirty="0" smtClean="0"/>
              <a:t>M+</a:t>
            </a:r>
            <a:r>
              <a:rPr lang="ko-KR" altLang="en-US" sz="900" b="1" dirty="0" smtClean="0"/>
              <a:t>콜라</a:t>
            </a:r>
            <a:r>
              <a:rPr lang="en-US" altLang="ko-KR" sz="900" b="1" dirty="0" smtClean="0"/>
              <a:t>1.25L</a:t>
            </a:r>
            <a:endParaRPr lang="ko-KR" altLang="en-US" sz="9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737241" y="4658568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미스터피자</a:t>
            </a:r>
            <a:endParaRPr lang="ko-KR" altLang="en-US" sz="1000" dirty="0"/>
          </a:p>
        </p:txBody>
      </p:sp>
      <p:sp>
        <p:nvSpPr>
          <p:cNvPr id="172" name="TextBox 171"/>
          <p:cNvSpPr txBox="1"/>
          <p:nvPr/>
        </p:nvSpPr>
        <p:spPr>
          <a:xfrm>
            <a:off x="725456" y="4882803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쉬림프골드</a:t>
            </a:r>
            <a:r>
              <a:rPr lang="en-US" altLang="ko-KR" sz="900" b="1" dirty="0" smtClean="0"/>
              <a:t>R</a:t>
            </a:r>
            <a:endParaRPr lang="ko-KR" altLang="en-US" sz="900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737241" y="522535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아리따움</a:t>
            </a:r>
            <a:endParaRPr lang="ko-KR" altLang="en-US" sz="1000" dirty="0"/>
          </a:p>
        </p:txBody>
      </p:sp>
      <p:sp>
        <p:nvSpPr>
          <p:cNvPr id="174" name="TextBox 173"/>
          <p:cNvSpPr txBox="1"/>
          <p:nvPr/>
        </p:nvSpPr>
        <p:spPr>
          <a:xfrm>
            <a:off x="725456" y="5449594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아리따움 </a:t>
            </a:r>
            <a:r>
              <a:rPr lang="en-US" altLang="ko-KR" sz="900" b="1" dirty="0" smtClean="0"/>
              <a:t>3</a:t>
            </a:r>
            <a:r>
              <a:rPr lang="ko-KR" altLang="en-US" sz="900" b="1" dirty="0" err="1" smtClean="0"/>
              <a:t>천원권</a:t>
            </a:r>
            <a:endParaRPr lang="ko-KR" altLang="en-US" sz="9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2435266" y="3614493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18700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76" name="TextBox 175"/>
          <p:cNvSpPr txBox="1"/>
          <p:nvPr/>
        </p:nvSpPr>
        <p:spPr>
          <a:xfrm>
            <a:off x="2432103" y="4165231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19000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2443781" y="4755845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22000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78" name="TextBox 177"/>
          <p:cNvSpPr txBox="1"/>
          <p:nvPr/>
        </p:nvSpPr>
        <p:spPr>
          <a:xfrm>
            <a:off x="2522273" y="5319120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3300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376687"/>
              </p:ext>
            </p:extLst>
          </p:nvPr>
        </p:nvGraphicFramePr>
        <p:xfrm>
          <a:off x="3810000" y="4265910"/>
          <a:ext cx="6743700" cy="1695450"/>
        </p:xfrm>
        <a:graphic>
          <a:graphicData uri="http://schemas.openxmlformats.org/drawingml/2006/table">
            <a:tbl>
              <a:tblPr/>
              <a:tblGrid>
                <a:gridCol w="332905"/>
                <a:gridCol w="561182"/>
                <a:gridCol w="789460"/>
                <a:gridCol w="875064"/>
                <a:gridCol w="1750128"/>
                <a:gridCol w="405827"/>
                <a:gridCol w="532648"/>
                <a:gridCol w="1496486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publisher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icon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reward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 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 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발행처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 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아이콘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구매 금액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등록기간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img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yymmdd - yymmdd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투썸플레이스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아이스 아메리카노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BHC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후라이드치킨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콜라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1.25L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18700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도미노피자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포테이토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M+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콜라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1.25L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gs25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빙그레 메로나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아리따움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아리따움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천원권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9" name="직사각형 68"/>
          <p:cNvSpPr/>
          <p:nvPr/>
        </p:nvSpPr>
        <p:spPr>
          <a:xfrm>
            <a:off x="229600" y="1105880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08862" y="1403061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71" name="TextBox 70"/>
          <p:cNvSpPr txBox="1"/>
          <p:nvPr/>
        </p:nvSpPr>
        <p:spPr>
          <a:xfrm>
            <a:off x="747727" y="140442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77" y="1172524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675" y="1190141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73" y="1199666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799" y="1190141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덧셈 기호 75"/>
          <p:cNvSpPr/>
          <p:nvPr/>
        </p:nvSpPr>
        <p:spPr>
          <a:xfrm>
            <a:off x="2222588" y="1172524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436020" y="140624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84" name="TextBox 83"/>
          <p:cNvSpPr txBox="1"/>
          <p:nvPr/>
        </p:nvSpPr>
        <p:spPr>
          <a:xfrm>
            <a:off x="2651327" y="140651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87" name="TextBox 86"/>
          <p:cNvSpPr txBox="1"/>
          <p:nvPr/>
        </p:nvSpPr>
        <p:spPr>
          <a:xfrm>
            <a:off x="2052304" y="140442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65785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상점</a:t>
            </a:r>
            <a:r>
              <a:rPr lang="en-US" altLang="ko-KR" sz="2000" b="1" dirty="0" smtClean="0"/>
              <a:t>2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4" y="647239"/>
            <a:ext cx="44291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상점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UI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A. </a:t>
            </a:r>
            <a:r>
              <a:rPr lang="ko-KR" altLang="en-US" sz="1000" b="1" dirty="0" smtClean="0"/>
              <a:t>캐시 상점 내 탭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해당 탭에 해당하는 목록을 보여준다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탭은 유일하게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개만 선택되어 있을 수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캐시 상점 입장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기본 선택 상태는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상품</a:t>
            </a:r>
            <a:r>
              <a:rPr lang="en-US" altLang="ko-KR" sz="1000" dirty="0" smtClean="0"/>
              <a:t>’ </a:t>
            </a:r>
            <a:r>
              <a:rPr lang="ko-KR" altLang="en-US" sz="1000" dirty="0" smtClean="0"/>
              <a:t>탭이다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각 목록은 서버에 저장 된 </a:t>
            </a:r>
            <a:r>
              <a:rPr lang="en-US" altLang="ko-KR" sz="1000" dirty="0" smtClean="0"/>
              <a:t>[</a:t>
            </a:r>
            <a:r>
              <a:rPr lang="ko-KR" altLang="en-US" sz="1000" b="1" dirty="0"/>
              <a:t>상점 목록</a:t>
            </a:r>
            <a:r>
              <a:rPr lang="en-US" altLang="ko-KR" sz="1000" b="1" dirty="0"/>
              <a:t>.</a:t>
            </a:r>
            <a:r>
              <a:rPr lang="en-US" altLang="ko-KR" sz="1000" b="1" dirty="0" err="1"/>
              <a:t>xlsx</a:t>
            </a:r>
            <a:r>
              <a:rPr lang="en-US" altLang="ko-KR" sz="1000" dirty="0"/>
              <a:t>] </a:t>
            </a:r>
            <a:r>
              <a:rPr lang="ko-KR" altLang="en-US" sz="1000" dirty="0" smtClean="0"/>
              <a:t>데이터에서 얻어온다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B. </a:t>
            </a:r>
            <a:r>
              <a:rPr lang="ko-KR" altLang="en-US" sz="1000" b="1" dirty="0" smtClean="0"/>
              <a:t>상품 탭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상품 탭 클릭 상태일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목록을 보여준다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상점 데이터의 </a:t>
            </a:r>
            <a:r>
              <a:rPr lang="en-US" altLang="ko-KR" sz="1000" dirty="0" smtClean="0"/>
              <a:t>‘type’ </a:t>
            </a:r>
            <a:r>
              <a:rPr lang="ko-KR" altLang="en-US" sz="1000" dirty="0" smtClean="0"/>
              <a:t>데이터가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상품</a:t>
            </a:r>
            <a:r>
              <a:rPr lang="en-US" altLang="ko-KR" sz="1000" dirty="0" smtClean="0"/>
              <a:t>’ </a:t>
            </a:r>
            <a:r>
              <a:rPr lang="ko-KR" altLang="en-US" sz="1000" dirty="0" smtClean="0"/>
              <a:t>인 모든 목록을 불러온다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순서대로 목록에 리스트로 노출한다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C. E</a:t>
            </a:r>
            <a:r>
              <a:rPr lang="ko-KR" altLang="en-US" sz="1000" b="1" dirty="0" smtClean="0"/>
              <a:t>버스 탭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dirty="0"/>
              <a:t>- </a:t>
            </a:r>
            <a:r>
              <a:rPr lang="en-US" altLang="ko-KR" sz="1000" dirty="0" smtClean="0"/>
              <a:t>E</a:t>
            </a:r>
            <a:r>
              <a:rPr lang="ko-KR" altLang="en-US" sz="1000" dirty="0" smtClean="0"/>
              <a:t>버스 </a:t>
            </a:r>
            <a:r>
              <a:rPr lang="ko-KR" altLang="en-US" sz="1000" dirty="0"/>
              <a:t>탭 클릭 상태일 경우</a:t>
            </a:r>
            <a:r>
              <a:rPr lang="en-US" altLang="ko-KR" sz="1000" dirty="0"/>
              <a:t>, </a:t>
            </a:r>
            <a:r>
              <a:rPr lang="ko-KR" altLang="en-US" sz="1000" dirty="0"/>
              <a:t>목록을 보여준다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상점 데이터의 </a:t>
            </a:r>
            <a:r>
              <a:rPr lang="en-US" altLang="ko-KR" sz="1000" dirty="0"/>
              <a:t>‘type’ </a:t>
            </a:r>
            <a:r>
              <a:rPr lang="ko-KR" altLang="en-US" sz="1000" dirty="0"/>
              <a:t>데이터가 </a:t>
            </a:r>
            <a:r>
              <a:rPr lang="en-US" altLang="ko-KR" sz="1000" dirty="0" smtClean="0"/>
              <a:t>‘E</a:t>
            </a:r>
            <a:r>
              <a:rPr lang="ko-KR" altLang="en-US" sz="1000" dirty="0" smtClean="0"/>
              <a:t>버스</a:t>
            </a:r>
            <a:r>
              <a:rPr lang="en-US" altLang="ko-KR" sz="1000" dirty="0" smtClean="0"/>
              <a:t>’ </a:t>
            </a:r>
            <a:r>
              <a:rPr lang="ko-KR" altLang="en-US" sz="1000" dirty="0"/>
              <a:t>인 모든 목록을 불러온다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순서대로 목록에 리스트로 노출한다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460294" y="1154276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왼쪽 화살표 107"/>
          <p:cNvSpPr/>
          <p:nvPr/>
        </p:nvSpPr>
        <p:spPr>
          <a:xfrm>
            <a:off x="584145" y="1894486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2507216" y="185416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pic>
        <p:nvPicPr>
          <p:cNvPr id="15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556" y="187838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" name="직사각형 157"/>
          <p:cNvSpPr/>
          <p:nvPr/>
        </p:nvSpPr>
        <p:spPr>
          <a:xfrm>
            <a:off x="2691112" y="2257023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직사각형 158"/>
          <p:cNvSpPr/>
          <p:nvPr/>
        </p:nvSpPr>
        <p:spPr>
          <a:xfrm>
            <a:off x="518559" y="2917900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518548" y="348597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1967659" y="2257025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직사각형 161"/>
          <p:cNvSpPr/>
          <p:nvPr/>
        </p:nvSpPr>
        <p:spPr>
          <a:xfrm>
            <a:off x="518558" y="2257025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직사각형 162"/>
          <p:cNvSpPr/>
          <p:nvPr/>
        </p:nvSpPr>
        <p:spPr>
          <a:xfrm>
            <a:off x="1239856" y="2257024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2815758" y="2442212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073254" y="2440531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166" name="TextBox 165"/>
          <p:cNvSpPr txBox="1"/>
          <p:nvPr/>
        </p:nvSpPr>
        <p:spPr>
          <a:xfrm>
            <a:off x="651648" y="2444161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1324666" y="2442477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168" name="직선 연결선 167"/>
          <p:cNvCxnSpPr>
            <a:cxnSpLocks/>
          </p:cNvCxnSpPr>
          <p:nvPr/>
        </p:nvCxnSpPr>
        <p:spPr>
          <a:xfrm flipH="1">
            <a:off x="469737" y="2213096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cxnSpLocks/>
          </p:cNvCxnSpPr>
          <p:nvPr/>
        </p:nvCxnSpPr>
        <p:spPr>
          <a:xfrm flipH="1">
            <a:off x="469775" y="2886811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>
          <a:xfrm>
            <a:off x="518559" y="407042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518548" y="464802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518559" y="5241167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3" name="그룹 172"/>
          <p:cNvGrpSpPr/>
          <p:nvPr/>
        </p:nvGrpSpPr>
        <p:grpSpPr>
          <a:xfrm>
            <a:off x="560995" y="2984575"/>
            <a:ext cx="418225" cy="421688"/>
            <a:chOff x="2196429" y="1714499"/>
            <a:chExt cx="582510" cy="542925"/>
          </a:xfrm>
        </p:grpSpPr>
        <p:sp>
          <p:nvSpPr>
            <p:cNvPr id="174" name="모서리가 둥근 직사각형 173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5" name="직선 연결선 17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그룹 175"/>
          <p:cNvGrpSpPr/>
          <p:nvPr/>
        </p:nvGrpSpPr>
        <p:grpSpPr>
          <a:xfrm>
            <a:off x="565012" y="3558663"/>
            <a:ext cx="418225" cy="421688"/>
            <a:chOff x="2196429" y="1714499"/>
            <a:chExt cx="582510" cy="542925"/>
          </a:xfrm>
        </p:grpSpPr>
        <p:sp>
          <p:nvSpPr>
            <p:cNvPr id="177" name="모서리가 둥근 직사각형 17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8" name="직선 연결선 17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그룹 178"/>
          <p:cNvGrpSpPr/>
          <p:nvPr/>
        </p:nvGrpSpPr>
        <p:grpSpPr>
          <a:xfrm>
            <a:off x="551520" y="4137100"/>
            <a:ext cx="418225" cy="421688"/>
            <a:chOff x="2196429" y="1714499"/>
            <a:chExt cx="582510" cy="542925"/>
          </a:xfrm>
        </p:grpSpPr>
        <p:sp>
          <p:nvSpPr>
            <p:cNvPr id="180" name="모서리가 둥근 직사각형 17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1" name="직선 연결선 18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그룹 181"/>
          <p:cNvGrpSpPr/>
          <p:nvPr/>
        </p:nvGrpSpPr>
        <p:grpSpPr>
          <a:xfrm>
            <a:off x="555537" y="4711188"/>
            <a:ext cx="418225" cy="421688"/>
            <a:chOff x="2196429" y="1714499"/>
            <a:chExt cx="582510" cy="542925"/>
          </a:xfrm>
        </p:grpSpPr>
        <p:sp>
          <p:nvSpPr>
            <p:cNvPr id="183" name="모서리가 둥근 직사각형 18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4" name="직선 연결선 18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그룹 184"/>
          <p:cNvGrpSpPr/>
          <p:nvPr/>
        </p:nvGrpSpPr>
        <p:grpSpPr>
          <a:xfrm>
            <a:off x="555537" y="5285276"/>
            <a:ext cx="418225" cy="421688"/>
            <a:chOff x="2196429" y="1714499"/>
            <a:chExt cx="582510" cy="542925"/>
          </a:xfrm>
        </p:grpSpPr>
        <p:sp>
          <p:nvSpPr>
            <p:cNvPr id="186" name="모서리가 둥근 직사각형 18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7" name="직선 연결선 18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8" name="TextBox 187"/>
          <p:cNvSpPr txBox="1"/>
          <p:nvPr/>
        </p:nvSpPr>
        <p:spPr>
          <a:xfrm>
            <a:off x="977099" y="2971184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투썸플레이스</a:t>
            </a:r>
            <a:endParaRPr lang="ko-KR" altLang="en-US" sz="1000" dirty="0"/>
          </a:p>
        </p:txBody>
      </p:sp>
      <p:sp>
        <p:nvSpPr>
          <p:cNvPr id="189" name="TextBox 188"/>
          <p:cNvSpPr txBox="1"/>
          <p:nvPr/>
        </p:nvSpPr>
        <p:spPr>
          <a:xfrm>
            <a:off x="965314" y="3195419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아이스 </a:t>
            </a:r>
            <a:r>
              <a:rPr lang="ko-KR" altLang="en-US" sz="900" b="1" dirty="0" err="1" smtClean="0"/>
              <a:t>아메리카노</a:t>
            </a:r>
            <a:endParaRPr lang="ko-KR" altLang="en-US" sz="900" b="1" dirty="0"/>
          </a:p>
        </p:txBody>
      </p:sp>
      <p:sp>
        <p:nvSpPr>
          <p:cNvPr id="190" name="TextBox 189"/>
          <p:cNvSpPr txBox="1"/>
          <p:nvPr/>
        </p:nvSpPr>
        <p:spPr>
          <a:xfrm>
            <a:off x="2733284" y="3073921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4300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91" name="TextBox 190"/>
          <p:cNvSpPr txBox="1"/>
          <p:nvPr/>
        </p:nvSpPr>
        <p:spPr>
          <a:xfrm>
            <a:off x="973342" y="3545272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BHC</a:t>
            </a:r>
            <a:endParaRPr lang="ko-KR" altLang="en-US" sz="1000" dirty="0"/>
          </a:p>
        </p:txBody>
      </p:sp>
      <p:sp>
        <p:nvSpPr>
          <p:cNvPr id="192" name="TextBox 191"/>
          <p:cNvSpPr txBox="1"/>
          <p:nvPr/>
        </p:nvSpPr>
        <p:spPr>
          <a:xfrm>
            <a:off x="961557" y="3769507"/>
            <a:ext cx="14830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후라이드치킨</a:t>
            </a:r>
            <a:r>
              <a:rPr lang="en-US" altLang="ko-KR" sz="900" b="1" dirty="0" smtClean="0"/>
              <a:t>+</a:t>
            </a:r>
            <a:r>
              <a:rPr lang="ko-KR" altLang="en-US" sz="900" b="1" dirty="0" smtClean="0"/>
              <a:t>콜라</a:t>
            </a:r>
            <a:r>
              <a:rPr lang="en-US" altLang="ko-KR" sz="900" b="1" dirty="0" smtClean="0"/>
              <a:t>1.25L</a:t>
            </a:r>
            <a:endParaRPr lang="ko-KR" altLang="en-US" sz="900" b="1" dirty="0"/>
          </a:p>
        </p:txBody>
      </p:sp>
      <p:sp>
        <p:nvSpPr>
          <p:cNvPr id="193" name="TextBox 192"/>
          <p:cNvSpPr txBox="1"/>
          <p:nvPr/>
        </p:nvSpPr>
        <p:spPr>
          <a:xfrm>
            <a:off x="972147" y="412499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도미노피자</a:t>
            </a:r>
            <a:endParaRPr lang="ko-KR" altLang="en-US" sz="1000" dirty="0"/>
          </a:p>
        </p:txBody>
      </p:sp>
      <p:sp>
        <p:nvSpPr>
          <p:cNvPr id="194" name="TextBox 193"/>
          <p:cNvSpPr txBox="1"/>
          <p:nvPr/>
        </p:nvSpPr>
        <p:spPr>
          <a:xfrm>
            <a:off x="960362" y="4349232"/>
            <a:ext cx="1362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포테이토</a:t>
            </a:r>
            <a:r>
              <a:rPr lang="en-US" altLang="ko-KR" sz="900" b="1" dirty="0" smtClean="0"/>
              <a:t>M+</a:t>
            </a:r>
            <a:r>
              <a:rPr lang="ko-KR" altLang="en-US" sz="900" b="1" dirty="0" smtClean="0"/>
              <a:t>콜라</a:t>
            </a:r>
            <a:r>
              <a:rPr lang="en-US" altLang="ko-KR" sz="900" b="1" dirty="0" smtClean="0"/>
              <a:t>1.25L</a:t>
            </a:r>
            <a:endParaRPr lang="ko-KR" altLang="en-US" sz="900" b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968390" y="4708610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gs25</a:t>
            </a:r>
            <a:endParaRPr lang="ko-KR" altLang="en-US" sz="1000" dirty="0"/>
          </a:p>
        </p:txBody>
      </p:sp>
      <p:sp>
        <p:nvSpPr>
          <p:cNvPr id="196" name="TextBox 195"/>
          <p:cNvSpPr txBox="1"/>
          <p:nvPr/>
        </p:nvSpPr>
        <p:spPr>
          <a:xfrm>
            <a:off x="956605" y="4932845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빙그레 메로나</a:t>
            </a:r>
            <a:endParaRPr lang="ko-KR" altLang="en-US" sz="900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968390" y="527540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아리따움</a:t>
            </a:r>
            <a:endParaRPr lang="ko-KR" altLang="en-US" sz="1000" dirty="0"/>
          </a:p>
        </p:txBody>
      </p:sp>
      <p:sp>
        <p:nvSpPr>
          <p:cNvPr id="203" name="TextBox 202"/>
          <p:cNvSpPr txBox="1"/>
          <p:nvPr/>
        </p:nvSpPr>
        <p:spPr>
          <a:xfrm>
            <a:off x="956605" y="5499636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아리따움 </a:t>
            </a:r>
            <a:r>
              <a:rPr lang="en-US" altLang="ko-KR" sz="900" b="1" dirty="0" smtClean="0"/>
              <a:t>3</a:t>
            </a:r>
            <a:r>
              <a:rPr lang="ko-KR" altLang="en-US" sz="900" b="1" dirty="0" err="1" smtClean="0"/>
              <a:t>천원권</a:t>
            </a:r>
            <a:endParaRPr lang="ko-KR" altLang="en-US" sz="900" b="1" dirty="0"/>
          </a:p>
        </p:txBody>
      </p:sp>
      <p:sp>
        <p:nvSpPr>
          <p:cNvPr id="219" name="TextBox 218"/>
          <p:cNvSpPr txBox="1"/>
          <p:nvPr/>
        </p:nvSpPr>
        <p:spPr>
          <a:xfrm>
            <a:off x="2666415" y="3664535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18700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2663252" y="4215273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19000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2753477" y="4805887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2753422" y="5369162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3300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5" name="직사각형 224"/>
          <p:cNvSpPr/>
          <p:nvPr/>
        </p:nvSpPr>
        <p:spPr>
          <a:xfrm>
            <a:off x="3998354" y="1154276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왼쪽 화살표 225"/>
          <p:cNvSpPr/>
          <p:nvPr/>
        </p:nvSpPr>
        <p:spPr>
          <a:xfrm>
            <a:off x="4122205" y="1894486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TextBox 226"/>
          <p:cNvSpPr txBox="1"/>
          <p:nvPr/>
        </p:nvSpPr>
        <p:spPr>
          <a:xfrm>
            <a:off x="6045276" y="185416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pic>
        <p:nvPicPr>
          <p:cNvPr id="241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616" y="187838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2" name="직사각형 241"/>
          <p:cNvSpPr/>
          <p:nvPr/>
        </p:nvSpPr>
        <p:spPr>
          <a:xfrm>
            <a:off x="6229172" y="2257023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3" name="직사각형 242"/>
          <p:cNvSpPr/>
          <p:nvPr/>
        </p:nvSpPr>
        <p:spPr>
          <a:xfrm>
            <a:off x="5505719" y="2257025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직사각형 243"/>
          <p:cNvSpPr/>
          <p:nvPr/>
        </p:nvSpPr>
        <p:spPr>
          <a:xfrm>
            <a:off x="4056618" y="2257025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직사각형 244"/>
          <p:cNvSpPr/>
          <p:nvPr/>
        </p:nvSpPr>
        <p:spPr>
          <a:xfrm>
            <a:off x="4777916" y="2257024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6" name="TextBox 245"/>
          <p:cNvSpPr txBox="1"/>
          <p:nvPr/>
        </p:nvSpPr>
        <p:spPr>
          <a:xfrm>
            <a:off x="6353818" y="2442212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247" name="TextBox 246"/>
          <p:cNvSpPr txBox="1"/>
          <p:nvPr/>
        </p:nvSpPr>
        <p:spPr>
          <a:xfrm>
            <a:off x="5611314" y="2440531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248" name="TextBox 247"/>
          <p:cNvSpPr txBox="1"/>
          <p:nvPr/>
        </p:nvSpPr>
        <p:spPr>
          <a:xfrm>
            <a:off x="4189708" y="2444161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249" name="TextBox 248"/>
          <p:cNvSpPr txBox="1"/>
          <p:nvPr/>
        </p:nvSpPr>
        <p:spPr>
          <a:xfrm>
            <a:off x="4862726" y="2442477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250" name="직선 연결선 249"/>
          <p:cNvCxnSpPr>
            <a:cxnSpLocks/>
          </p:cNvCxnSpPr>
          <p:nvPr/>
        </p:nvCxnSpPr>
        <p:spPr>
          <a:xfrm flipH="1">
            <a:off x="4007797" y="2213096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/>
          <p:cNvCxnSpPr>
            <a:cxnSpLocks/>
          </p:cNvCxnSpPr>
          <p:nvPr/>
        </p:nvCxnSpPr>
        <p:spPr>
          <a:xfrm flipH="1">
            <a:off x="4007835" y="2886811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직사각형 251"/>
          <p:cNvSpPr/>
          <p:nvPr/>
        </p:nvSpPr>
        <p:spPr>
          <a:xfrm>
            <a:off x="4056619" y="2917900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직사각형 252"/>
          <p:cNvSpPr/>
          <p:nvPr/>
        </p:nvSpPr>
        <p:spPr>
          <a:xfrm>
            <a:off x="4056608" y="348597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직사각형 253"/>
          <p:cNvSpPr/>
          <p:nvPr/>
        </p:nvSpPr>
        <p:spPr>
          <a:xfrm>
            <a:off x="4056619" y="407042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>
            <a:off x="4056608" y="464802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/>
          <p:cNvSpPr/>
          <p:nvPr/>
        </p:nvSpPr>
        <p:spPr>
          <a:xfrm>
            <a:off x="4056619" y="5241167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7" name="그룹 256"/>
          <p:cNvGrpSpPr/>
          <p:nvPr/>
        </p:nvGrpSpPr>
        <p:grpSpPr>
          <a:xfrm>
            <a:off x="4099055" y="2984575"/>
            <a:ext cx="418225" cy="421688"/>
            <a:chOff x="2196429" y="1714499"/>
            <a:chExt cx="582510" cy="542925"/>
          </a:xfrm>
        </p:grpSpPr>
        <p:sp>
          <p:nvSpPr>
            <p:cNvPr id="258" name="모서리가 둥근 직사각형 257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9" name="직선 연결선 258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" name="그룹 259"/>
          <p:cNvGrpSpPr/>
          <p:nvPr/>
        </p:nvGrpSpPr>
        <p:grpSpPr>
          <a:xfrm>
            <a:off x="4103072" y="3558663"/>
            <a:ext cx="418225" cy="421688"/>
            <a:chOff x="2196429" y="1714499"/>
            <a:chExt cx="582510" cy="542925"/>
          </a:xfrm>
        </p:grpSpPr>
        <p:sp>
          <p:nvSpPr>
            <p:cNvPr id="261" name="모서리가 둥근 직사각형 260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2" name="직선 연결선 261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그룹 262"/>
          <p:cNvGrpSpPr/>
          <p:nvPr/>
        </p:nvGrpSpPr>
        <p:grpSpPr>
          <a:xfrm>
            <a:off x="4089580" y="4137100"/>
            <a:ext cx="418225" cy="421688"/>
            <a:chOff x="2196429" y="1714499"/>
            <a:chExt cx="582510" cy="542925"/>
          </a:xfrm>
        </p:grpSpPr>
        <p:sp>
          <p:nvSpPr>
            <p:cNvPr id="264" name="모서리가 둥근 직사각형 263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5" name="직선 연결선 26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" name="그룹 265"/>
          <p:cNvGrpSpPr/>
          <p:nvPr/>
        </p:nvGrpSpPr>
        <p:grpSpPr>
          <a:xfrm>
            <a:off x="4093597" y="4711188"/>
            <a:ext cx="418225" cy="421688"/>
            <a:chOff x="2196429" y="1714499"/>
            <a:chExt cx="582510" cy="542925"/>
          </a:xfrm>
        </p:grpSpPr>
        <p:sp>
          <p:nvSpPr>
            <p:cNvPr id="267" name="모서리가 둥근 직사각형 26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8" name="직선 연결선 26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그룹 268"/>
          <p:cNvGrpSpPr/>
          <p:nvPr/>
        </p:nvGrpSpPr>
        <p:grpSpPr>
          <a:xfrm>
            <a:off x="4093597" y="5285276"/>
            <a:ext cx="418225" cy="421688"/>
            <a:chOff x="2196429" y="1714499"/>
            <a:chExt cx="582510" cy="542925"/>
          </a:xfrm>
        </p:grpSpPr>
        <p:sp>
          <p:nvSpPr>
            <p:cNvPr id="270" name="모서리가 둥근 직사각형 26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1" name="직선 연결선 27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2" name="TextBox 271"/>
          <p:cNvSpPr txBox="1"/>
          <p:nvPr/>
        </p:nvSpPr>
        <p:spPr>
          <a:xfrm>
            <a:off x="4515159" y="2971184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E</a:t>
            </a:r>
            <a:r>
              <a:rPr lang="ko-KR" altLang="en-US" sz="1000" dirty="0" smtClean="0"/>
              <a:t>버스</a:t>
            </a:r>
            <a:endParaRPr lang="ko-KR" altLang="en-US" sz="1000" dirty="0"/>
          </a:p>
        </p:txBody>
      </p:sp>
      <p:sp>
        <p:nvSpPr>
          <p:cNvPr id="273" name="TextBox 272"/>
          <p:cNvSpPr txBox="1"/>
          <p:nvPr/>
        </p:nvSpPr>
        <p:spPr>
          <a:xfrm>
            <a:off x="4503374" y="3195419"/>
            <a:ext cx="753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</a:t>
            </a:r>
            <a:r>
              <a:rPr lang="ko-KR" altLang="en-US" sz="900" b="1" dirty="0" smtClean="0"/>
              <a:t>회 이용권</a:t>
            </a:r>
            <a:endParaRPr lang="ko-KR" altLang="en-US" sz="900" b="1" dirty="0"/>
          </a:p>
        </p:txBody>
      </p:sp>
      <p:sp>
        <p:nvSpPr>
          <p:cNvPr id="274" name="TextBox 273"/>
          <p:cNvSpPr txBox="1"/>
          <p:nvPr/>
        </p:nvSpPr>
        <p:spPr>
          <a:xfrm>
            <a:off x="6271344" y="3073921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2300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75" name="TextBox 274"/>
          <p:cNvSpPr txBox="1"/>
          <p:nvPr/>
        </p:nvSpPr>
        <p:spPr>
          <a:xfrm>
            <a:off x="4511402" y="3545272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E</a:t>
            </a:r>
            <a:r>
              <a:rPr lang="ko-KR" altLang="en-US" sz="1000" dirty="0" smtClean="0"/>
              <a:t>버스</a:t>
            </a:r>
            <a:endParaRPr lang="ko-KR" altLang="en-US" sz="1000" dirty="0"/>
          </a:p>
        </p:txBody>
      </p:sp>
      <p:sp>
        <p:nvSpPr>
          <p:cNvPr id="276" name="TextBox 275"/>
          <p:cNvSpPr txBox="1"/>
          <p:nvPr/>
        </p:nvSpPr>
        <p:spPr>
          <a:xfrm>
            <a:off x="4499617" y="3769507"/>
            <a:ext cx="12763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5</a:t>
            </a:r>
            <a:r>
              <a:rPr lang="ko-KR" altLang="en-US" sz="900" b="1" dirty="0" smtClean="0"/>
              <a:t>회 이용권 </a:t>
            </a:r>
            <a:r>
              <a:rPr lang="en-US" altLang="ko-KR" sz="900" b="1" dirty="0" smtClean="0"/>
              <a:t>(5%</a:t>
            </a:r>
            <a:r>
              <a:rPr lang="ko-KR" altLang="en-US" sz="900" b="1" dirty="0" smtClean="0"/>
              <a:t>할인</a:t>
            </a:r>
            <a:r>
              <a:rPr lang="en-US" altLang="ko-KR" sz="900" b="1" dirty="0" smtClean="0"/>
              <a:t>)</a:t>
            </a:r>
            <a:endParaRPr lang="ko-KR" altLang="en-US" sz="900" b="1" dirty="0"/>
          </a:p>
        </p:txBody>
      </p:sp>
      <p:sp>
        <p:nvSpPr>
          <p:cNvPr id="277" name="TextBox 276"/>
          <p:cNvSpPr txBox="1"/>
          <p:nvPr/>
        </p:nvSpPr>
        <p:spPr>
          <a:xfrm>
            <a:off x="4510207" y="4124997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4498422" y="4349232"/>
            <a:ext cx="14109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10</a:t>
            </a:r>
            <a:r>
              <a:rPr lang="ko-KR" altLang="en-US" sz="900" b="1" dirty="0" smtClean="0"/>
              <a:t>회 이용권 </a:t>
            </a:r>
            <a:r>
              <a:rPr lang="en-US" altLang="ko-KR" sz="900" b="1" dirty="0" smtClean="0"/>
              <a:t>(10%</a:t>
            </a:r>
            <a:r>
              <a:rPr lang="ko-KR" altLang="en-US" sz="900" b="1" dirty="0" smtClean="0"/>
              <a:t>할인</a:t>
            </a:r>
            <a:r>
              <a:rPr lang="en-US" altLang="ko-KR" sz="900" b="1" dirty="0" smtClean="0"/>
              <a:t>)</a:t>
            </a:r>
            <a:endParaRPr lang="ko-KR" altLang="en-US" sz="900" b="1" dirty="0"/>
          </a:p>
        </p:txBody>
      </p:sp>
      <p:sp>
        <p:nvSpPr>
          <p:cNvPr id="279" name="TextBox 278"/>
          <p:cNvSpPr txBox="1"/>
          <p:nvPr/>
        </p:nvSpPr>
        <p:spPr>
          <a:xfrm>
            <a:off x="4506450" y="4708610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4494665" y="4932845"/>
            <a:ext cx="8883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500</a:t>
            </a:r>
            <a:r>
              <a:rPr lang="ko-KR" altLang="en-US" sz="900" b="1" dirty="0" smtClean="0"/>
              <a:t>원 할인권</a:t>
            </a:r>
            <a:endParaRPr lang="ko-KR" altLang="en-US" sz="900" b="1" dirty="0"/>
          </a:p>
        </p:txBody>
      </p:sp>
      <p:sp>
        <p:nvSpPr>
          <p:cNvPr id="281" name="TextBox 280"/>
          <p:cNvSpPr txBox="1"/>
          <p:nvPr/>
        </p:nvSpPr>
        <p:spPr>
          <a:xfrm>
            <a:off x="4506450" y="5275401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4494665" y="5499636"/>
            <a:ext cx="9557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1000</a:t>
            </a:r>
            <a:r>
              <a:rPr lang="ko-KR" altLang="en-US" sz="900" b="1" dirty="0" smtClean="0"/>
              <a:t>원 할인권</a:t>
            </a:r>
            <a:endParaRPr lang="ko-KR" altLang="en-US" sz="900" b="1" dirty="0"/>
          </a:p>
        </p:txBody>
      </p:sp>
      <p:sp>
        <p:nvSpPr>
          <p:cNvPr id="283" name="TextBox 282"/>
          <p:cNvSpPr txBox="1"/>
          <p:nvPr/>
        </p:nvSpPr>
        <p:spPr>
          <a:xfrm>
            <a:off x="6204475" y="3664535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84" name="TextBox 283"/>
          <p:cNvSpPr txBox="1"/>
          <p:nvPr/>
        </p:nvSpPr>
        <p:spPr>
          <a:xfrm>
            <a:off x="6201313" y="4215273"/>
            <a:ext cx="7120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20700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85" name="TextBox 284"/>
          <p:cNvSpPr txBox="1"/>
          <p:nvPr/>
        </p:nvSpPr>
        <p:spPr>
          <a:xfrm>
            <a:off x="6370084" y="4805887"/>
            <a:ext cx="554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500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86" name="TextBox 285"/>
          <p:cNvSpPr txBox="1"/>
          <p:nvPr/>
        </p:nvSpPr>
        <p:spPr>
          <a:xfrm>
            <a:off x="6291482" y="5369162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99" name="직사각형 298"/>
          <p:cNvSpPr/>
          <p:nvPr/>
        </p:nvSpPr>
        <p:spPr>
          <a:xfrm>
            <a:off x="3950728" y="2164849"/>
            <a:ext cx="3021571" cy="753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0" name="직선 연결선 299"/>
          <p:cNvCxnSpPr>
            <a:stCxn id="299" idx="3"/>
          </p:cNvCxnSpPr>
          <p:nvPr/>
        </p:nvCxnSpPr>
        <p:spPr>
          <a:xfrm flipV="1">
            <a:off x="6972299" y="1710043"/>
            <a:ext cx="885826" cy="831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3993761" y="1155015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4073023" y="1452196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34" name="TextBox 133"/>
          <p:cNvSpPr txBox="1"/>
          <p:nvPr/>
        </p:nvSpPr>
        <p:spPr>
          <a:xfrm>
            <a:off x="4511888" y="145355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13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138" y="1221659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836" y="1239276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834" y="1248801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960" y="1239276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" name="덧셈 기호 138"/>
          <p:cNvSpPr/>
          <p:nvPr/>
        </p:nvSpPr>
        <p:spPr>
          <a:xfrm>
            <a:off x="5986749" y="1221659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5200181" y="145537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41" name="TextBox 140"/>
          <p:cNvSpPr txBox="1"/>
          <p:nvPr/>
        </p:nvSpPr>
        <p:spPr>
          <a:xfrm>
            <a:off x="6415488" y="145564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42" name="TextBox 141"/>
          <p:cNvSpPr txBox="1"/>
          <p:nvPr/>
        </p:nvSpPr>
        <p:spPr>
          <a:xfrm>
            <a:off x="5816465" y="145355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197" name="직사각형 196"/>
          <p:cNvSpPr/>
          <p:nvPr/>
        </p:nvSpPr>
        <p:spPr>
          <a:xfrm>
            <a:off x="466695" y="1155015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TextBox 197"/>
          <p:cNvSpPr txBox="1"/>
          <p:nvPr/>
        </p:nvSpPr>
        <p:spPr>
          <a:xfrm>
            <a:off x="545957" y="1452196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99" name="TextBox 198"/>
          <p:cNvSpPr txBox="1"/>
          <p:nvPr/>
        </p:nvSpPr>
        <p:spPr>
          <a:xfrm>
            <a:off x="984822" y="145355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20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72" y="1221659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2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770" y="1239276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68" y="1248801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894" y="1239276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" name="덧셈 기호 205"/>
          <p:cNvSpPr/>
          <p:nvPr/>
        </p:nvSpPr>
        <p:spPr>
          <a:xfrm>
            <a:off x="2459683" y="1221659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/>
          <p:cNvSpPr txBox="1"/>
          <p:nvPr/>
        </p:nvSpPr>
        <p:spPr>
          <a:xfrm>
            <a:off x="1673115" y="145537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208" name="TextBox 207"/>
          <p:cNvSpPr txBox="1"/>
          <p:nvPr/>
        </p:nvSpPr>
        <p:spPr>
          <a:xfrm>
            <a:off x="2888422" y="145564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209" name="TextBox 208"/>
          <p:cNvSpPr txBox="1"/>
          <p:nvPr/>
        </p:nvSpPr>
        <p:spPr>
          <a:xfrm>
            <a:off x="2289399" y="145355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31162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상점</a:t>
            </a:r>
            <a:r>
              <a:rPr lang="en-US" altLang="ko-KR" sz="2000" b="1" dirty="0" smtClean="0"/>
              <a:t>3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4" y="647239"/>
            <a:ext cx="4429125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UI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D. </a:t>
            </a:r>
            <a:r>
              <a:rPr lang="ko-KR" altLang="en-US" sz="1000" b="1" dirty="0" smtClean="0"/>
              <a:t>목록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- </a:t>
            </a:r>
            <a:r>
              <a:rPr lang="ko-KR" altLang="en-US" sz="1000" dirty="0" err="1" smtClean="0"/>
              <a:t>목록내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표시될 정보는 아래와 같다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a. </a:t>
            </a:r>
            <a:r>
              <a:rPr lang="ko-KR" altLang="en-US" sz="1000" dirty="0"/>
              <a:t>아이콘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icon </a:t>
            </a:r>
            <a:r>
              <a:rPr lang="ko-KR" altLang="en-US" sz="1000" dirty="0"/>
              <a:t>데이터의 이미지를 표시한다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b. </a:t>
            </a:r>
            <a:r>
              <a:rPr lang="ko-KR" altLang="en-US" sz="1000" dirty="0" smtClean="0"/>
              <a:t>발행처 </a:t>
            </a:r>
            <a:r>
              <a:rPr lang="en-US" altLang="ko-KR" sz="1000" dirty="0"/>
              <a:t>: publisher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c. </a:t>
            </a:r>
            <a:r>
              <a:rPr lang="ko-KR" altLang="en-US" sz="1000" dirty="0" smtClean="0"/>
              <a:t>이</a:t>
            </a:r>
            <a:r>
              <a:rPr lang="ko-KR" altLang="en-US" sz="1000" dirty="0"/>
              <a:t>름</a:t>
            </a:r>
            <a:r>
              <a:rPr lang="ko-KR" altLang="en-US" sz="1000" dirty="0" smtClean="0"/>
              <a:t> </a:t>
            </a:r>
            <a:r>
              <a:rPr lang="en-US" altLang="ko-KR" sz="1000" dirty="0"/>
              <a:t>: name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d. </a:t>
            </a:r>
            <a:r>
              <a:rPr lang="ko-KR" altLang="en-US" sz="1000" dirty="0" smtClean="0"/>
              <a:t>구</a:t>
            </a:r>
            <a:r>
              <a:rPr lang="ko-KR" altLang="en-US" sz="1000" dirty="0"/>
              <a:t>매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금액 </a:t>
            </a:r>
            <a:r>
              <a:rPr lang="en-US" altLang="ko-KR" sz="1000" dirty="0"/>
              <a:t>: price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오른쪽 맞춤 정렬한다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상품 목록은 터치 클릭을 통한 입력이 가능하다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&gt; </a:t>
            </a:r>
            <a:r>
              <a:rPr lang="ko-KR" altLang="en-US" sz="1000" dirty="0" smtClean="0"/>
              <a:t>터치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구매 팝업 창이 등장한다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b="1" dirty="0" smtClean="0"/>
              <a:t>E. </a:t>
            </a:r>
            <a:r>
              <a:rPr lang="ko-KR" altLang="en-US" sz="1000" b="1" dirty="0" smtClean="0"/>
              <a:t>구매 팝업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구매 </a:t>
            </a:r>
            <a:r>
              <a:rPr lang="ko-KR" altLang="en-US" sz="1000" dirty="0" err="1" smtClean="0"/>
              <a:t>팝업창은</a:t>
            </a:r>
            <a:r>
              <a:rPr lang="ko-KR" altLang="en-US" sz="1000" dirty="0" smtClean="0"/>
              <a:t> 아래의 구성이다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a</a:t>
            </a:r>
            <a:r>
              <a:rPr lang="en-US" altLang="ko-KR" sz="1000" dirty="0"/>
              <a:t>. </a:t>
            </a:r>
            <a:r>
              <a:rPr lang="ko-KR" altLang="en-US" sz="1000" dirty="0"/>
              <a:t>아이콘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icon </a:t>
            </a:r>
            <a:r>
              <a:rPr lang="ko-KR" altLang="en-US" sz="1000" dirty="0"/>
              <a:t>데이터의 이미지를 표시한다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b. </a:t>
            </a:r>
            <a:r>
              <a:rPr lang="ko-KR" altLang="en-US" sz="1000" dirty="0"/>
              <a:t>발행처 </a:t>
            </a:r>
            <a:r>
              <a:rPr lang="en-US" altLang="ko-KR" sz="1000" dirty="0"/>
              <a:t>: publisher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c. </a:t>
            </a:r>
            <a:r>
              <a:rPr lang="ko-KR" altLang="en-US" sz="1000" dirty="0"/>
              <a:t>이름 </a:t>
            </a:r>
            <a:r>
              <a:rPr lang="en-US" altLang="ko-KR" sz="1000" dirty="0"/>
              <a:t>: name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d. </a:t>
            </a:r>
            <a:r>
              <a:rPr lang="ko-KR" altLang="en-US" sz="1000" dirty="0"/>
              <a:t>구매 금액 </a:t>
            </a:r>
            <a:r>
              <a:rPr lang="en-US" altLang="ko-KR" sz="1000" dirty="0"/>
              <a:t>: price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오른쪽 맞춤 </a:t>
            </a:r>
            <a:r>
              <a:rPr lang="ko-KR" altLang="en-US" sz="1000" dirty="0" smtClean="0"/>
              <a:t>정렬한다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e. x</a:t>
            </a:r>
            <a:r>
              <a:rPr lang="ko-KR" altLang="en-US" sz="1000" dirty="0" smtClean="0"/>
              <a:t>버튼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팝업창을</a:t>
            </a:r>
            <a:r>
              <a:rPr lang="ko-KR" altLang="en-US" sz="1000" dirty="0" smtClean="0"/>
              <a:t> 닫는다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f. </a:t>
            </a:r>
            <a:r>
              <a:rPr lang="ko-KR" altLang="en-US" sz="1000" dirty="0" smtClean="0"/>
              <a:t>구매하기 버튼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&gt; </a:t>
            </a:r>
            <a:r>
              <a:rPr lang="ko-KR" altLang="en-US" sz="1000" dirty="0" smtClean="0"/>
              <a:t>보유 금액 부족 시 </a:t>
            </a:r>
            <a:r>
              <a:rPr lang="en-US" altLang="ko-KR" sz="1000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-</a:t>
            </a:r>
            <a:r>
              <a:rPr lang="ko-KR" altLang="en-US" sz="1000" dirty="0" smtClean="0"/>
              <a:t>유저의 </a:t>
            </a:r>
            <a:r>
              <a:rPr lang="en-US" altLang="ko-KR" sz="1000" dirty="0" smtClean="0"/>
              <a:t>cash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price</a:t>
            </a:r>
            <a:r>
              <a:rPr lang="ko-KR" altLang="en-US" sz="1000" dirty="0" smtClean="0"/>
              <a:t>보다 작다면</a:t>
            </a:r>
            <a:r>
              <a:rPr lang="en-US" altLang="ko-KR" sz="1000" dirty="0" smtClean="0"/>
              <a:t>, ‘</a:t>
            </a:r>
            <a:r>
              <a:rPr lang="ko-KR" altLang="en-US" sz="1000" dirty="0" smtClean="0"/>
              <a:t>캐시가 부족합니다</a:t>
            </a:r>
            <a:r>
              <a:rPr lang="en-US" altLang="ko-KR" sz="1000" dirty="0"/>
              <a:t>.</a:t>
            </a:r>
            <a:r>
              <a:rPr lang="en-US" altLang="ko-KR" sz="1000" dirty="0" smtClean="0"/>
              <a:t>’ </a:t>
            </a:r>
            <a:r>
              <a:rPr lang="ko-KR" altLang="en-US" sz="1000" dirty="0" smtClean="0"/>
              <a:t>메시지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초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-</a:t>
            </a:r>
            <a:r>
              <a:rPr lang="ko-KR" altLang="en-US" sz="1000" dirty="0" smtClean="0"/>
              <a:t>구매 </a:t>
            </a:r>
            <a:r>
              <a:rPr lang="ko-KR" altLang="en-US" sz="1000" dirty="0" err="1" smtClean="0"/>
              <a:t>팝업창</a:t>
            </a:r>
            <a:r>
              <a:rPr lang="ko-KR" altLang="en-US" sz="1000" dirty="0" smtClean="0"/>
              <a:t> 닫기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&gt; </a:t>
            </a:r>
            <a:r>
              <a:rPr lang="ko-KR" altLang="en-US" sz="1000" dirty="0" smtClean="0"/>
              <a:t>보유 금액 충분 시 </a:t>
            </a:r>
            <a:r>
              <a:rPr lang="en-US" altLang="ko-KR" sz="1000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-</a:t>
            </a:r>
            <a:r>
              <a:rPr lang="ko-KR" altLang="en-US" sz="1000" dirty="0" smtClean="0"/>
              <a:t>유저의 </a:t>
            </a:r>
            <a:r>
              <a:rPr lang="en-US" altLang="ko-KR" sz="1000" dirty="0"/>
              <a:t>cash</a:t>
            </a:r>
            <a:r>
              <a:rPr lang="ko-KR" altLang="en-US" sz="1000" dirty="0"/>
              <a:t>가 </a:t>
            </a:r>
            <a:r>
              <a:rPr lang="en-US" altLang="ko-KR" sz="1000" dirty="0"/>
              <a:t>price</a:t>
            </a:r>
            <a:r>
              <a:rPr lang="ko-KR" altLang="en-US" sz="1000" dirty="0"/>
              <a:t>보다 </a:t>
            </a:r>
            <a:r>
              <a:rPr lang="ko-KR" altLang="en-US" sz="1000" dirty="0" smtClean="0"/>
              <a:t>크다면</a:t>
            </a:r>
            <a:r>
              <a:rPr lang="en-US" altLang="ko-KR" sz="1000" dirty="0"/>
              <a:t>,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구매 완료하였습니다</a:t>
            </a:r>
            <a:r>
              <a:rPr lang="en-US" altLang="ko-KR" sz="1000" dirty="0"/>
              <a:t>.’ </a:t>
            </a:r>
            <a:r>
              <a:rPr lang="ko-KR" altLang="en-US" sz="1000" dirty="0" smtClean="0"/>
              <a:t>메시지 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초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-</a:t>
            </a:r>
            <a:r>
              <a:rPr lang="ko-KR" altLang="en-US" sz="1000" dirty="0" smtClean="0"/>
              <a:t>이후 유저의 </a:t>
            </a:r>
            <a:r>
              <a:rPr lang="en-US" altLang="ko-KR" sz="1000" dirty="0" smtClean="0"/>
              <a:t>cash </a:t>
            </a:r>
            <a:r>
              <a:rPr lang="ko-KR" altLang="en-US" sz="1000" dirty="0" smtClean="0"/>
              <a:t>값을 해당 </a:t>
            </a:r>
            <a:r>
              <a:rPr lang="en-US" altLang="ko-KR" sz="1000" dirty="0" smtClean="0"/>
              <a:t>price </a:t>
            </a:r>
            <a:r>
              <a:rPr lang="ko-KR" altLang="en-US" sz="1000" dirty="0" smtClean="0"/>
              <a:t>만큼 차감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-</a:t>
            </a:r>
            <a:r>
              <a:rPr lang="ko-KR" altLang="en-US" sz="1000" dirty="0" smtClean="0"/>
              <a:t>구매 </a:t>
            </a:r>
            <a:r>
              <a:rPr lang="ko-KR" altLang="en-US" sz="1000" dirty="0" err="1" smtClean="0"/>
              <a:t>팝업창</a:t>
            </a:r>
            <a:r>
              <a:rPr lang="ko-KR" altLang="en-US" sz="1000" dirty="0" smtClean="0"/>
              <a:t> 닫기</a:t>
            </a:r>
            <a:endParaRPr lang="en-US" altLang="ko-KR" sz="1000" dirty="0"/>
          </a:p>
        </p:txBody>
      </p:sp>
      <p:sp>
        <p:nvSpPr>
          <p:cNvPr id="100" name="직사각형 99"/>
          <p:cNvSpPr/>
          <p:nvPr/>
        </p:nvSpPr>
        <p:spPr>
          <a:xfrm>
            <a:off x="460294" y="1154276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왼쪽 화살표 107"/>
          <p:cNvSpPr/>
          <p:nvPr/>
        </p:nvSpPr>
        <p:spPr>
          <a:xfrm>
            <a:off x="584145" y="1894486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2507216" y="185416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pic>
        <p:nvPicPr>
          <p:cNvPr id="15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556" y="187838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" name="직사각형 157"/>
          <p:cNvSpPr/>
          <p:nvPr/>
        </p:nvSpPr>
        <p:spPr>
          <a:xfrm>
            <a:off x="2691112" y="2257023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직사각형 158"/>
          <p:cNvSpPr/>
          <p:nvPr/>
        </p:nvSpPr>
        <p:spPr>
          <a:xfrm>
            <a:off x="518559" y="2917900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518548" y="348597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1967659" y="2257025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직사각형 161"/>
          <p:cNvSpPr/>
          <p:nvPr/>
        </p:nvSpPr>
        <p:spPr>
          <a:xfrm>
            <a:off x="518558" y="2257025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직사각형 162"/>
          <p:cNvSpPr/>
          <p:nvPr/>
        </p:nvSpPr>
        <p:spPr>
          <a:xfrm>
            <a:off x="1239856" y="2257024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2815758" y="2442212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073254" y="2440531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166" name="TextBox 165"/>
          <p:cNvSpPr txBox="1"/>
          <p:nvPr/>
        </p:nvSpPr>
        <p:spPr>
          <a:xfrm>
            <a:off x="651648" y="2444161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1324666" y="2442477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168" name="직선 연결선 167"/>
          <p:cNvCxnSpPr>
            <a:cxnSpLocks/>
          </p:cNvCxnSpPr>
          <p:nvPr/>
        </p:nvCxnSpPr>
        <p:spPr>
          <a:xfrm flipH="1">
            <a:off x="469737" y="2213096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cxnSpLocks/>
          </p:cNvCxnSpPr>
          <p:nvPr/>
        </p:nvCxnSpPr>
        <p:spPr>
          <a:xfrm flipH="1">
            <a:off x="469775" y="2886811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>
          <a:xfrm>
            <a:off x="518559" y="407042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518548" y="464802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518559" y="5241167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3" name="그룹 172"/>
          <p:cNvGrpSpPr/>
          <p:nvPr/>
        </p:nvGrpSpPr>
        <p:grpSpPr>
          <a:xfrm>
            <a:off x="560995" y="2984575"/>
            <a:ext cx="418225" cy="421688"/>
            <a:chOff x="2196429" y="1714499"/>
            <a:chExt cx="582510" cy="542925"/>
          </a:xfrm>
        </p:grpSpPr>
        <p:sp>
          <p:nvSpPr>
            <p:cNvPr id="174" name="모서리가 둥근 직사각형 173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5" name="직선 연결선 17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그룹 175"/>
          <p:cNvGrpSpPr/>
          <p:nvPr/>
        </p:nvGrpSpPr>
        <p:grpSpPr>
          <a:xfrm>
            <a:off x="565012" y="3558663"/>
            <a:ext cx="418225" cy="421688"/>
            <a:chOff x="2196429" y="1714499"/>
            <a:chExt cx="582510" cy="542925"/>
          </a:xfrm>
        </p:grpSpPr>
        <p:sp>
          <p:nvSpPr>
            <p:cNvPr id="177" name="모서리가 둥근 직사각형 17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8" name="직선 연결선 17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그룹 178"/>
          <p:cNvGrpSpPr/>
          <p:nvPr/>
        </p:nvGrpSpPr>
        <p:grpSpPr>
          <a:xfrm>
            <a:off x="551520" y="4137100"/>
            <a:ext cx="418225" cy="421688"/>
            <a:chOff x="2196429" y="1714499"/>
            <a:chExt cx="582510" cy="542925"/>
          </a:xfrm>
        </p:grpSpPr>
        <p:sp>
          <p:nvSpPr>
            <p:cNvPr id="180" name="모서리가 둥근 직사각형 17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1" name="직선 연결선 18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그룹 181"/>
          <p:cNvGrpSpPr/>
          <p:nvPr/>
        </p:nvGrpSpPr>
        <p:grpSpPr>
          <a:xfrm>
            <a:off x="555537" y="4711188"/>
            <a:ext cx="418225" cy="421688"/>
            <a:chOff x="2196429" y="1714499"/>
            <a:chExt cx="582510" cy="542925"/>
          </a:xfrm>
        </p:grpSpPr>
        <p:sp>
          <p:nvSpPr>
            <p:cNvPr id="183" name="모서리가 둥근 직사각형 18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4" name="직선 연결선 18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그룹 184"/>
          <p:cNvGrpSpPr/>
          <p:nvPr/>
        </p:nvGrpSpPr>
        <p:grpSpPr>
          <a:xfrm>
            <a:off x="555537" y="5285276"/>
            <a:ext cx="418225" cy="421688"/>
            <a:chOff x="2196429" y="1714499"/>
            <a:chExt cx="582510" cy="542925"/>
          </a:xfrm>
        </p:grpSpPr>
        <p:sp>
          <p:nvSpPr>
            <p:cNvPr id="186" name="모서리가 둥근 직사각형 18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7" name="직선 연결선 18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8" name="TextBox 187"/>
          <p:cNvSpPr txBox="1"/>
          <p:nvPr/>
        </p:nvSpPr>
        <p:spPr>
          <a:xfrm>
            <a:off x="977099" y="2971184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투썸플레이스</a:t>
            </a:r>
            <a:endParaRPr lang="ko-KR" altLang="en-US" sz="1000" dirty="0"/>
          </a:p>
        </p:txBody>
      </p:sp>
      <p:sp>
        <p:nvSpPr>
          <p:cNvPr id="189" name="TextBox 188"/>
          <p:cNvSpPr txBox="1"/>
          <p:nvPr/>
        </p:nvSpPr>
        <p:spPr>
          <a:xfrm>
            <a:off x="965314" y="3195419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아이스 </a:t>
            </a:r>
            <a:r>
              <a:rPr lang="ko-KR" altLang="en-US" sz="900" b="1" dirty="0" err="1" smtClean="0"/>
              <a:t>아메리카노</a:t>
            </a:r>
            <a:endParaRPr lang="ko-KR" altLang="en-US" sz="900" b="1" dirty="0"/>
          </a:p>
        </p:txBody>
      </p:sp>
      <p:sp>
        <p:nvSpPr>
          <p:cNvPr id="190" name="TextBox 189"/>
          <p:cNvSpPr txBox="1"/>
          <p:nvPr/>
        </p:nvSpPr>
        <p:spPr>
          <a:xfrm>
            <a:off x="2733284" y="3073921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4300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91" name="TextBox 190"/>
          <p:cNvSpPr txBox="1"/>
          <p:nvPr/>
        </p:nvSpPr>
        <p:spPr>
          <a:xfrm>
            <a:off x="973342" y="3545272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BHC</a:t>
            </a:r>
            <a:endParaRPr lang="ko-KR" altLang="en-US" sz="1000" dirty="0"/>
          </a:p>
        </p:txBody>
      </p:sp>
      <p:sp>
        <p:nvSpPr>
          <p:cNvPr id="192" name="TextBox 191"/>
          <p:cNvSpPr txBox="1"/>
          <p:nvPr/>
        </p:nvSpPr>
        <p:spPr>
          <a:xfrm>
            <a:off x="961557" y="3769507"/>
            <a:ext cx="14830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후라이드치킨</a:t>
            </a:r>
            <a:r>
              <a:rPr lang="en-US" altLang="ko-KR" sz="900" b="1" dirty="0" smtClean="0"/>
              <a:t>+</a:t>
            </a:r>
            <a:r>
              <a:rPr lang="ko-KR" altLang="en-US" sz="900" b="1" dirty="0" smtClean="0"/>
              <a:t>콜라</a:t>
            </a:r>
            <a:r>
              <a:rPr lang="en-US" altLang="ko-KR" sz="900" b="1" dirty="0" smtClean="0"/>
              <a:t>1.25L</a:t>
            </a:r>
            <a:endParaRPr lang="ko-KR" altLang="en-US" sz="900" b="1" dirty="0"/>
          </a:p>
        </p:txBody>
      </p:sp>
      <p:sp>
        <p:nvSpPr>
          <p:cNvPr id="193" name="TextBox 192"/>
          <p:cNvSpPr txBox="1"/>
          <p:nvPr/>
        </p:nvSpPr>
        <p:spPr>
          <a:xfrm>
            <a:off x="972147" y="412499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도미노피자</a:t>
            </a:r>
            <a:endParaRPr lang="ko-KR" altLang="en-US" sz="1000" dirty="0"/>
          </a:p>
        </p:txBody>
      </p:sp>
      <p:sp>
        <p:nvSpPr>
          <p:cNvPr id="194" name="TextBox 193"/>
          <p:cNvSpPr txBox="1"/>
          <p:nvPr/>
        </p:nvSpPr>
        <p:spPr>
          <a:xfrm>
            <a:off x="960362" y="4349232"/>
            <a:ext cx="1362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포테이토</a:t>
            </a:r>
            <a:r>
              <a:rPr lang="en-US" altLang="ko-KR" sz="900" b="1" dirty="0" smtClean="0"/>
              <a:t>M+</a:t>
            </a:r>
            <a:r>
              <a:rPr lang="ko-KR" altLang="en-US" sz="900" b="1" dirty="0" smtClean="0"/>
              <a:t>콜라</a:t>
            </a:r>
            <a:r>
              <a:rPr lang="en-US" altLang="ko-KR" sz="900" b="1" dirty="0" smtClean="0"/>
              <a:t>1.25L</a:t>
            </a:r>
            <a:endParaRPr lang="ko-KR" altLang="en-US" sz="900" b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968390" y="4708610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gs25</a:t>
            </a:r>
            <a:endParaRPr lang="ko-KR" altLang="en-US" sz="1000" dirty="0"/>
          </a:p>
        </p:txBody>
      </p:sp>
      <p:sp>
        <p:nvSpPr>
          <p:cNvPr id="196" name="TextBox 195"/>
          <p:cNvSpPr txBox="1"/>
          <p:nvPr/>
        </p:nvSpPr>
        <p:spPr>
          <a:xfrm>
            <a:off x="956605" y="4932845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빙그레 메로나</a:t>
            </a:r>
            <a:endParaRPr lang="ko-KR" altLang="en-US" sz="900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968390" y="527540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아리따움</a:t>
            </a:r>
            <a:endParaRPr lang="ko-KR" altLang="en-US" sz="1000" dirty="0"/>
          </a:p>
        </p:txBody>
      </p:sp>
      <p:sp>
        <p:nvSpPr>
          <p:cNvPr id="203" name="TextBox 202"/>
          <p:cNvSpPr txBox="1"/>
          <p:nvPr/>
        </p:nvSpPr>
        <p:spPr>
          <a:xfrm>
            <a:off x="956605" y="5499636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아리따움 </a:t>
            </a:r>
            <a:r>
              <a:rPr lang="en-US" altLang="ko-KR" sz="900" b="1" dirty="0" smtClean="0"/>
              <a:t>3</a:t>
            </a:r>
            <a:r>
              <a:rPr lang="ko-KR" altLang="en-US" sz="900" b="1" dirty="0" err="1" smtClean="0"/>
              <a:t>천원권</a:t>
            </a:r>
            <a:endParaRPr lang="ko-KR" altLang="en-US" sz="900" b="1" dirty="0"/>
          </a:p>
        </p:txBody>
      </p:sp>
      <p:sp>
        <p:nvSpPr>
          <p:cNvPr id="219" name="TextBox 218"/>
          <p:cNvSpPr txBox="1"/>
          <p:nvPr/>
        </p:nvSpPr>
        <p:spPr>
          <a:xfrm>
            <a:off x="2666415" y="3664535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18700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2663252" y="4215273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19000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2753477" y="4805887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2753422" y="5369162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3300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5" name="직사각형 224"/>
          <p:cNvSpPr/>
          <p:nvPr/>
        </p:nvSpPr>
        <p:spPr>
          <a:xfrm>
            <a:off x="3998354" y="1154276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왼쪽 화살표 225"/>
          <p:cNvSpPr/>
          <p:nvPr/>
        </p:nvSpPr>
        <p:spPr>
          <a:xfrm>
            <a:off x="4122205" y="1894486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TextBox 226"/>
          <p:cNvSpPr txBox="1"/>
          <p:nvPr/>
        </p:nvSpPr>
        <p:spPr>
          <a:xfrm>
            <a:off x="6045276" y="185416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pic>
        <p:nvPicPr>
          <p:cNvPr id="241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616" y="187838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2" name="직사각형 241"/>
          <p:cNvSpPr/>
          <p:nvPr/>
        </p:nvSpPr>
        <p:spPr>
          <a:xfrm>
            <a:off x="6229172" y="2257023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3" name="직사각형 242"/>
          <p:cNvSpPr/>
          <p:nvPr/>
        </p:nvSpPr>
        <p:spPr>
          <a:xfrm>
            <a:off x="5505719" y="2257025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직사각형 243"/>
          <p:cNvSpPr/>
          <p:nvPr/>
        </p:nvSpPr>
        <p:spPr>
          <a:xfrm>
            <a:off x="4056618" y="2257025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직사각형 244"/>
          <p:cNvSpPr/>
          <p:nvPr/>
        </p:nvSpPr>
        <p:spPr>
          <a:xfrm>
            <a:off x="4777916" y="2257024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6" name="TextBox 245"/>
          <p:cNvSpPr txBox="1"/>
          <p:nvPr/>
        </p:nvSpPr>
        <p:spPr>
          <a:xfrm>
            <a:off x="6353818" y="2442212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247" name="TextBox 246"/>
          <p:cNvSpPr txBox="1"/>
          <p:nvPr/>
        </p:nvSpPr>
        <p:spPr>
          <a:xfrm>
            <a:off x="5611314" y="2440531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248" name="TextBox 247"/>
          <p:cNvSpPr txBox="1"/>
          <p:nvPr/>
        </p:nvSpPr>
        <p:spPr>
          <a:xfrm>
            <a:off x="4189708" y="2444161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249" name="TextBox 248"/>
          <p:cNvSpPr txBox="1"/>
          <p:nvPr/>
        </p:nvSpPr>
        <p:spPr>
          <a:xfrm>
            <a:off x="4862726" y="2442477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250" name="직선 연결선 249"/>
          <p:cNvCxnSpPr>
            <a:cxnSpLocks/>
          </p:cNvCxnSpPr>
          <p:nvPr/>
        </p:nvCxnSpPr>
        <p:spPr>
          <a:xfrm flipH="1">
            <a:off x="4007797" y="2213096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/>
          <p:cNvCxnSpPr>
            <a:cxnSpLocks/>
          </p:cNvCxnSpPr>
          <p:nvPr/>
        </p:nvCxnSpPr>
        <p:spPr>
          <a:xfrm flipH="1">
            <a:off x="4007835" y="2886811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직사각형 251"/>
          <p:cNvSpPr/>
          <p:nvPr/>
        </p:nvSpPr>
        <p:spPr>
          <a:xfrm>
            <a:off x="4056619" y="2917900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직사각형 252"/>
          <p:cNvSpPr/>
          <p:nvPr/>
        </p:nvSpPr>
        <p:spPr>
          <a:xfrm>
            <a:off x="4056608" y="348597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직사각형 253"/>
          <p:cNvSpPr/>
          <p:nvPr/>
        </p:nvSpPr>
        <p:spPr>
          <a:xfrm>
            <a:off x="4056619" y="407042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>
            <a:off x="4056608" y="464802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/>
          <p:cNvSpPr/>
          <p:nvPr/>
        </p:nvSpPr>
        <p:spPr>
          <a:xfrm>
            <a:off x="4056619" y="5241167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7" name="그룹 256"/>
          <p:cNvGrpSpPr/>
          <p:nvPr/>
        </p:nvGrpSpPr>
        <p:grpSpPr>
          <a:xfrm>
            <a:off x="4099055" y="2984575"/>
            <a:ext cx="418225" cy="421688"/>
            <a:chOff x="2196429" y="1714499"/>
            <a:chExt cx="582510" cy="542925"/>
          </a:xfrm>
        </p:grpSpPr>
        <p:sp>
          <p:nvSpPr>
            <p:cNvPr id="258" name="모서리가 둥근 직사각형 257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9" name="직선 연결선 258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" name="그룹 259"/>
          <p:cNvGrpSpPr/>
          <p:nvPr/>
        </p:nvGrpSpPr>
        <p:grpSpPr>
          <a:xfrm>
            <a:off x="4103072" y="3558663"/>
            <a:ext cx="418225" cy="421688"/>
            <a:chOff x="2196429" y="1714499"/>
            <a:chExt cx="582510" cy="542925"/>
          </a:xfrm>
        </p:grpSpPr>
        <p:sp>
          <p:nvSpPr>
            <p:cNvPr id="261" name="모서리가 둥근 직사각형 260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2" name="직선 연결선 261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그룹 262"/>
          <p:cNvGrpSpPr/>
          <p:nvPr/>
        </p:nvGrpSpPr>
        <p:grpSpPr>
          <a:xfrm>
            <a:off x="4089580" y="4137100"/>
            <a:ext cx="418225" cy="421688"/>
            <a:chOff x="2196429" y="1714499"/>
            <a:chExt cx="582510" cy="542925"/>
          </a:xfrm>
        </p:grpSpPr>
        <p:sp>
          <p:nvSpPr>
            <p:cNvPr id="264" name="모서리가 둥근 직사각형 263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5" name="직선 연결선 26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" name="그룹 265"/>
          <p:cNvGrpSpPr/>
          <p:nvPr/>
        </p:nvGrpSpPr>
        <p:grpSpPr>
          <a:xfrm>
            <a:off x="4093597" y="4711188"/>
            <a:ext cx="418225" cy="421688"/>
            <a:chOff x="2196429" y="1714499"/>
            <a:chExt cx="582510" cy="542925"/>
          </a:xfrm>
        </p:grpSpPr>
        <p:sp>
          <p:nvSpPr>
            <p:cNvPr id="267" name="모서리가 둥근 직사각형 26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8" name="직선 연결선 26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그룹 268"/>
          <p:cNvGrpSpPr/>
          <p:nvPr/>
        </p:nvGrpSpPr>
        <p:grpSpPr>
          <a:xfrm>
            <a:off x="4093597" y="5285276"/>
            <a:ext cx="418225" cy="421688"/>
            <a:chOff x="2196429" y="1714499"/>
            <a:chExt cx="582510" cy="542925"/>
          </a:xfrm>
        </p:grpSpPr>
        <p:sp>
          <p:nvSpPr>
            <p:cNvPr id="270" name="모서리가 둥근 직사각형 26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1" name="직선 연결선 27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2" name="TextBox 271"/>
          <p:cNvSpPr txBox="1"/>
          <p:nvPr/>
        </p:nvSpPr>
        <p:spPr>
          <a:xfrm>
            <a:off x="4515159" y="2971184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E</a:t>
            </a:r>
            <a:r>
              <a:rPr lang="ko-KR" altLang="en-US" sz="1000" dirty="0" smtClean="0"/>
              <a:t>버스</a:t>
            </a:r>
            <a:endParaRPr lang="ko-KR" altLang="en-US" sz="1000" dirty="0"/>
          </a:p>
        </p:txBody>
      </p:sp>
      <p:sp>
        <p:nvSpPr>
          <p:cNvPr id="273" name="TextBox 272"/>
          <p:cNvSpPr txBox="1"/>
          <p:nvPr/>
        </p:nvSpPr>
        <p:spPr>
          <a:xfrm>
            <a:off x="4503374" y="3195419"/>
            <a:ext cx="753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</a:t>
            </a:r>
            <a:r>
              <a:rPr lang="ko-KR" altLang="en-US" sz="900" b="1" dirty="0" smtClean="0"/>
              <a:t>회 이용권</a:t>
            </a:r>
            <a:endParaRPr lang="ko-KR" altLang="en-US" sz="900" b="1" dirty="0"/>
          </a:p>
        </p:txBody>
      </p:sp>
      <p:sp>
        <p:nvSpPr>
          <p:cNvPr id="274" name="TextBox 273"/>
          <p:cNvSpPr txBox="1"/>
          <p:nvPr/>
        </p:nvSpPr>
        <p:spPr>
          <a:xfrm>
            <a:off x="6271344" y="3073921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2300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75" name="TextBox 274"/>
          <p:cNvSpPr txBox="1"/>
          <p:nvPr/>
        </p:nvSpPr>
        <p:spPr>
          <a:xfrm>
            <a:off x="4511402" y="3545272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E</a:t>
            </a:r>
            <a:r>
              <a:rPr lang="ko-KR" altLang="en-US" sz="1000" dirty="0" smtClean="0"/>
              <a:t>버스</a:t>
            </a:r>
            <a:endParaRPr lang="ko-KR" altLang="en-US" sz="1000" dirty="0"/>
          </a:p>
        </p:txBody>
      </p:sp>
      <p:sp>
        <p:nvSpPr>
          <p:cNvPr id="276" name="TextBox 275"/>
          <p:cNvSpPr txBox="1"/>
          <p:nvPr/>
        </p:nvSpPr>
        <p:spPr>
          <a:xfrm>
            <a:off x="4499617" y="3769507"/>
            <a:ext cx="12763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5</a:t>
            </a:r>
            <a:r>
              <a:rPr lang="ko-KR" altLang="en-US" sz="900" b="1" dirty="0" smtClean="0"/>
              <a:t>회 이용권 </a:t>
            </a:r>
            <a:r>
              <a:rPr lang="en-US" altLang="ko-KR" sz="900" b="1" dirty="0" smtClean="0"/>
              <a:t>(5%</a:t>
            </a:r>
            <a:r>
              <a:rPr lang="ko-KR" altLang="en-US" sz="900" b="1" dirty="0" smtClean="0"/>
              <a:t>할인</a:t>
            </a:r>
            <a:r>
              <a:rPr lang="en-US" altLang="ko-KR" sz="900" b="1" dirty="0" smtClean="0"/>
              <a:t>)</a:t>
            </a:r>
            <a:endParaRPr lang="ko-KR" altLang="en-US" sz="900" b="1" dirty="0"/>
          </a:p>
        </p:txBody>
      </p:sp>
      <p:sp>
        <p:nvSpPr>
          <p:cNvPr id="277" name="TextBox 276"/>
          <p:cNvSpPr txBox="1"/>
          <p:nvPr/>
        </p:nvSpPr>
        <p:spPr>
          <a:xfrm>
            <a:off x="4510207" y="4124997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4498422" y="4349232"/>
            <a:ext cx="14109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10</a:t>
            </a:r>
            <a:r>
              <a:rPr lang="ko-KR" altLang="en-US" sz="900" b="1" dirty="0" smtClean="0"/>
              <a:t>회 이용권 </a:t>
            </a:r>
            <a:r>
              <a:rPr lang="en-US" altLang="ko-KR" sz="900" b="1" dirty="0" smtClean="0"/>
              <a:t>(10%</a:t>
            </a:r>
            <a:r>
              <a:rPr lang="ko-KR" altLang="en-US" sz="900" b="1" dirty="0" smtClean="0"/>
              <a:t>할인</a:t>
            </a:r>
            <a:r>
              <a:rPr lang="en-US" altLang="ko-KR" sz="900" b="1" dirty="0" smtClean="0"/>
              <a:t>)</a:t>
            </a:r>
            <a:endParaRPr lang="ko-KR" altLang="en-US" sz="900" b="1" dirty="0"/>
          </a:p>
        </p:txBody>
      </p:sp>
      <p:sp>
        <p:nvSpPr>
          <p:cNvPr id="279" name="TextBox 278"/>
          <p:cNvSpPr txBox="1"/>
          <p:nvPr/>
        </p:nvSpPr>
        <p:spPr>
          <a:xfrm>
            <a:off x="4506450" y="4708610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4494665" y="4932845"/>
            <a:ext cx="8883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500</a:t>
            </a:r>
            <a:r>
              <a:rPr lang="ko-KR" altLang="en-US" sz="900" b="1" dirty="0" smtClean="0"/>
              <a:t>원 할인권</a:t>
            </a:r>
            <a:endParaRPr lang="ko-KR" altLang="en-US" sz="900" b="1" dirty="0"/>
          </a:p>
        </p:txBody>
      </p:sp>
      <p:sp>
        <p:nvSpPr>
          <p:cNvPr id="281" name="TextBox 280"/>
          <p:cNvSpPr txBox="1"/>
          <p:nvPr/>
        </p:nvSpPr>
        <p:spPr>
          <a:xfrm>
            <a:off x="4506450" y="5275401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4494665" y="5499636"/>
            <a:ext cx="9557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1000</a:t>
            </a:r>
            <a:r>
              <a:rPr lang="ko-KR" altLang="en-US" sz="900" b="1" dirty="0" smtClean="0"/>
              <a:t>원 할인권</a:t>
            </a:r>
            <a:endParaRPr lang="ko-KR" altLang="en-US" sz="900" b="1" dirty="0"/>
          </a:p>
        </p:txBody>
      </p:sp>
      <p:sp>
        <p:nvSpPr>
          <p:cNvPr id="283" name="TextBox 282"/>
          <p:cNvSpPr txBox="1"/>
          <p:nvPr/>
        </p:nvSpPr>
        <p:spPr>
          <a:xfrm>
            <a:off x="6204475" y="3664535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84" name="TextBox 283"/>
          <p:cNvSpPr txBox="1"/>
          <p:nvPr/>
        </p:nvSpPr>
        <p:spPr>
          <a:xfrm>
            <a:off x="6201313" y="4215273"/>
            <a:ext cx="7120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20700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85" name="TextBox 284"/>
          <p:cNvSpPr txBox="1"/>
          <p:nvPr/>
        </p:nvSpPr>
        <p:spPr>
          <a:xfrm>
            <a:off x="6370084" y="4805887"/>
            <a:ext cx="554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500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86" name="TextBox 285"/>
          <p:cNvSpPr txBox="1"/>
          <p:nvPr/>
        </p:nvSpPr>
        <p:spPr>
          <a:xfrm>
            <a:off x="6291482" y="5369162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grpSp>
        <p:nvGrpSpPr>
          <p:cNvPr id="130" name="그룹 129"/>
          <p:cNvGrpSpPr/>
          <p:nvPr/>
        </p:nvGrpSpPr>
        <p:grpSpPr>
          <a:xfrm>
            <a:off x="784485" y="3264072"/>
            <a:ext cx="2327429" cy="1808358"/>
            <a:chOff x="7153007" y="4058674"/>
            <a:chExt cx="2327429" cy="1808358"/>
          </a:xfrm>
        </p:grpSpPr>
        <p:grpSp>
          <p:nvGrpSpPr>
            <p:cNvPr id="131" name="그룹 130"/>
            <p:cNvGrpSpPr/>
            <p:nvPr/>
          </p:nvGrpSpPr>
          <p:grpSpPr>
            <a:xfrm>
              <a:off x="7165012" y="4058674"/>
              <a:ext cx="2315424" cy="1808358"/>
              <a:chOff x="7153007" y="4087617"/>
              <a:chExt cx="2315424" cy="1808358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7153007" y="4088184"/>
                <a:ext cx="2308694" cy="1807791"/>
              </a:xfrm>
              <a:prstGeom prst="rect">
                <a:avLst/>
              </a:prstGeom>
              <a:solidFill>
                <a:srgbClr val="D9D9D9">
                  <a:alpha val="89804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5" name="그룹 134"/>
              <p:cNvGrpSpPr/>
              <p:nvPr/>
            </p:nvGrpSpPr>
            <p:grpSpPr>
              <a:xfrm>
                <a:off x="7336808" y="4476650"/>
                <a:ext cx="582510" cy="542925"/>
                <a:chOff x="2196429" y="1714499"/>
                <a:chExt cx="582510" cy="542925"/>
              </a:xfrm>
            </p:grpSpPr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2196429" y="1714499"/>
                  <a:ext cx="582510" cy="542925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1" name="직선 연결선 140"/>
                <p:cNvCxnSpPr>
                  <a:cxnSpLocks/>
                </p:cNvCxnSpPr>
                <p:nvPr/>
              </p:nvCxnSpPr>
              <p:spPr>
                <a:xfrm flipH="1">
                  <a:off x="2215291" y="1743253"/>
                  <a:ext cx="544598" cy="469986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" name="TextBox 135"/>
              <p:cNvSpPr txBox="1"/>
              <p:nvPr/>
            </p:nvSpPr>
            <p:spPr>
              <a:xfrm>
                <a:off x="7970546" y="4496462"/>
                <a:ext cx="51007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E</a:t>
                </a:r>
                <a:r>
                  <a:rPr lang="ko-KR" altLang="en-US" sz="1000" dirty="0" smtClean="0"/>
                  <a:t>버스</a:t>
                </a:r>
                <a:endParaRPr lang="ko-KR" altLang="en-US" sz="1000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7972991" y="4762440"/>
                <a:ext cx="75052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b="1" dirty="0" smtClean="0"/>
                  <a:t>1</a:t>
                </a:r>
                <a:r>
                  <a:rPr lang="ko-KR" altLang="en-US" sz="900" b="1" dirty="0" smtClean="0"/>
                  <a:t>회 이용권</a:t>
                </a:r>
                <a:endParaRPr lang="ko-KR" altLang="en-US" sz="900" b="1" dirty="0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9166745" y="4087617"/>
                <a:ext cx="3016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</p:grpSp>
        <p:cxnSp>
          <p:nvCxnSpPr>
            <p:cNvPr id="132" name="직선 연결선 131"/>
            <p:cNvCxnSpPr>
              <a:cxnSpLocks/>
            </p:cNvCxnSpPr>
            <p:nvPr/>
          </p:nvCxnSpPr>
          <p:spPr>
            <a:xfrm flipH="1">
              <a:off x="7153007" y="5107939"/>
              <a:ext cx="2308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>
              <a:cxnSpLocks/>
            </p:cNvCxnSpPr>
            <p:nvPr/>
          </p:nvCxnSpPr>
          <p:spPr>
            <a:xfrm flipH="1">
              <a:off x="7162532" y="4347401"/>
              <a:ext cx="2308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직사각형 141"/>
          <p:cNvSpPr/>
          <p:nvPr/>
        </p:nvSpPr>
        <p:spPr>
          <a:xfrm>
            <a:off x="1944866" y="4585353"/>
            <a:ext cx="958044" cy="291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mtClean="0">
                <a:solidFill>
                  <a:schemeClr val="tx1"/>
                </a:solidFill>
              </a:rPr>
              <a:t>구매하기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1110416" y="4584230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98" name="직사각형 197"/>
          <p:cNvSpPr/>
          <p:nvPr/>
        </p:nvSpPr>
        <p:spPr>
          <a:xfrm>
            <a:off x="495963" y="2794405"/>
            <a:ext cx="3021571" cy="753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9" name="직선 연결선 198"/>
          <p:cNvCxnSpPr>
            <a:stCxn id="198" idx="3"/>
          </p:cNvCxnSpPr>
          <p:nvPr/>
        </p:nvCxnSpPr>
        <p:spPr>
          <a:xfrm flipV="1">
            <a:off x="3517534" y="2075461"/>
            <a:ext cx="4416791" cy="10954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/>
          <p:cNvSpPr/>
          <p:nvPr/>
        </p:nvSpPr>
        <p:spPr>
          <a:xfrm>
            <a:off x="762776" y="3239053"/>
            <a:ext cx="2414630" cy="19232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/>
          <p:cNvSpPr/>
          <p:nvPr/>
        </p:nvSpPr>
        <p:spPr>
          <a:xfrm>
            <a:off x="4744121" y="4070557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/>
          <p:cNvSpPr txBox="1"/>
          <p:nvPr/>
        </p:nvSpPr>
        <p:spPr>
          <a:xfrm>
            <a:off x="5024982" y="4128411"/>
            <a:ext cx="11785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캐시가 부족합니다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sp>
        <p:nvSpPr>
          <p:cNvPr id="205" name="직사각형 204"/>
          <p:cNvSpPr/>
          <p:nvPr/>
        </p:nvSpPr>
        <p:spPr>
          <a:xfrm>
            <a:off x="4696539" y="6075125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TextBox 205"/>
          <p:cNvSpPr txBox="1"/>
          <p:nvPr/>
        </p:nvSpPr>
        <p:spPr>
          <a:xfrm>
            <a:off x="4977400" y="6132979"/>
            <a:ext cx="1293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구매 완료하였습니다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cxnSp>
        <p:nvCxnSpPr>
          <p:cNvPr id="221" name="직선 연결선 220"/>
          <p:cNvCxnSpPr/>
          <p:nvPr/>
        </p:nvCxnSpPr>
        <p:spPr>
          <a:xfrm flipV="1">
            <a:off x="3147933" y="3742854"/>
            <a:ext cx="4786392" cy="4274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연결선 286"/>
          <p:cNvCxnSpPr>
            <a:stCxn id="202" idx="3"/>
          </p:cNvCxnSpPr>
          <p:nvPr/>
        </p:nvCxnSpPr>
        <p:spPr>
          <a:xfrm>
            <a:off x="6461562" y="4243296"/>
            <a:ext cx="1625163" cy="9203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/>
          <p:cNvCxnSpPr>
            <a:stCxn id="205" idx="3"/>
          </p:cNvCxnSpPr>
          <p:nvPr/>
        </p:nvCxnSpPr>
        <p:spPr>
          <a:xfrm flipV="1">
            <a:off x="6413980" y="5825046"/>
            <a:ext cx="1672745" cy="4228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직사각형 206"/>
          <p:cNvSpPr/>
          <p:nvPr/>
        </p:nvSpPr>
        <p:spPr>
          <a:xfrm>
            <a:off x="3993761" y="1155015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TextBox 207"/>
          <p:cNvSpPr txBox="1"/>
          <p:nvPr/>
        </p:nvSpPr>
        <p:spPr>
          <a:xfrm>
            <a:off x="4073023" y="1452196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209" name="TextBox 208"/>
          <p:cNvSpPr txBox="1"/>
          <p:nvPr/>
        </p:nvSpPr>
        <p:spPr>
          <a:xfrm>
            <a:off x="4511888" y="145355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2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138" y="1221659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836" y="1239276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834" y="1248801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960" y="1239276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4" name="덧셈 기호 213"/>
          <p:cNvSpPr/>
          <p:nvPr/>
        </p:nvSpPr>
        <p:spPr>
          <a:xfrm>
            <a:off x="5986749" y="1221659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TextBox 214"/>
          <p:cNvSpPr txBox="1"/>
          <p:nvPr/>
        </p:nvSpPr>
        <p:spPr>
          <a:xfrm>
            <a:off x="5200181" y="145537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216" name="TextBox 215"/>
          <p:cNvSpPr txBox="1"/>
          <p:nvPr/>
        </p:nvSpPr>
        <p:spPr>
          <a:xfrm>
            <a:off x="6415488" y="145564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217" name="TextBox 216"/>
          <p:cNvSpPr txBox="1"/>
          <p:nvPr/>
        </p:nvSpPr>
        <p:spPr>
          <a:xfrm>
            <a:off x="5816465" y="145355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218" name="직사각형 217"/>
          <p:cNvSpPr/>
          <p:nvPr/>
        </p:nvSpPr>
        <p:spPr>
          <a:xfrm>
            <a:off x="466695" y="1155015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TextBox 219"/>
          <p:cNvSpPr txBox="1"/>
          <p:nvPr/>
        </p:nvSpPr>
        <p:spPr>
          <a:xfrm>
            <a:off x="545957" y="1452196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289" name="TextBox 288"/>
          <p:cNvSpPr txBox="1"/>
          <p:nvPr/>
        </p:nvSpPr>
        <p:spPr>
          <a:xfrm>
            <a:off x="984822" y="145355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72" y="1221659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770" y="1239276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68" y="1248801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894" y="1239276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4" name="덧셈 기호 293"/>
          <p:cNvSpPr/>
          <p:nvPr/>
        </p:nvSpPr>
        <p:spPr>
          <a:xfrm>
            <a:off x="2459683" y="1221659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TextBox 294"/>
          <p:cNvSpPr txBox="1"/>
          <p:nvPr/>
        </p:nvSpPr>
        <p:spPr>
          <a:xfrm>
            <a:off x="1673115" y="145537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296" name="TextBox 295"/>
          <p:cNvSpPr txBox="1"/>
          <p:nvPr/>
        </p:nvSpPr>
        <p:spPr>
          <a:xfrm>
            <a:off x="2888422" y="145564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297" name="TextBox 296"/>
          <p:cNvSpPr txBox="1"/>
          <p:nvPr/>
        </p:nvSpPr>
        <p:spPr>
          <a:xfrm>
            <a:off x="2289399" y="145355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19663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상점</a:t>
            </a:r>
            <a:r>
              <a:rPr lang="en-US" altLang="ko-KR" sz="2000" b="1" dirty="0" smtClean="0"/>
              <a:t>4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</a:t>
            </a:r>
            <a:r>
              <a:rPr lang="ko-KR" altLang="en-US" sz="1000" b="1" dirty="0" smtClean="0"/>
              <a:t>아이템 탭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A. </a:t>
            </a:r>
            <a:r>
              <a:rPr lang="ko-KR" altLang="en-US" sz="1000" b="1" dirty="0" smtClean="0"/>
              <a:t>아이템 탭 갱신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아이템 탭 목록은 다른 탭과는 다르게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목록을 </a:t>
            </a:r>
            <a:r>
              <a:rPr lang="en-US" altLang="ko-KR" sz="1000" dirty="0" smtClean="0"/>
              <a:t>4</a:t>
            </a:r>
            <a:r>
              <a:rPr lang="ko-KR" altLang="en-US" sz="1000" dirty="0" smtClean="0"/>
              <a:t>개만 노출한다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- </a:t>
            </a:r>
            <a:r>
              <a:rPr lang="ko-KR" altLang="en-US" sz="1000" dirty="0" smtClean="0"/>
              <a:t>상점에 입장하는 시점에 데이터의 </a:t>
            </a:r>
            <a:r>
              <a:rPr lang="en-US" altLang="ko-KR" sz="1000" dirty="0"/>
              <a:t>‘type’ </a:t>
            </a:r>
            <a:r>
              <a:rPr lang="ko-KR" altLang="en-US" sz="1000" dirty="0"/>
              <a:t>데이터가 </a:t>
            </a:r>
            <a:r>
              <a:rPr lang="en-US" altLang="ko-KR" sz="1000" dirty="0"/>
              <a:t>‘</a:t>
            </a:r>
            <a:r>
              <a:rPr lang="ko-KR" altLang="en-US" sz="1000" dirty="0"/>
              <a:t>아이템</a:t>
            </a:r>
            <a:r>
              <a:rPr lang="en-US" altLang="ko-KR" sz="1000" dirty="0"/>
              <a:t>’ </a:t>
            </a:r>
            <a:r>
              <a:rPr lang="ko-KR" altLang="en-US" sz="1000" dirty="0"/>
              <a:t>인 모든 </a:t>
            </a:r>
            <a:r>
              <a:rPr lang="ko-KR" altLang="en-US" sz="1000" dirty="0" smtClean="0"/>
              <a:t>목록 중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랜덤으로 </a:t>
            </a:r>
            <a:r>
              <a:rPr lang="en-US" altLang="ko-KR" sz="1000" dirty="0" smtClean="0"/>
              <a:t>4</a:t>
            </a:r>
            <a:r>
              <a:rPr lang="ko-KR" altLang="en-US" sz="1000" dirty="0" smtClean="0"/>
              <a:t>개를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노출한다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시간은 </a:t>
            </a:r>
            <a:r>
              <a:rPr lang="ko-KR" altLang="en-US" sz="1000" dirty="0" err="1" smtClean="0"/>
              <a:t>어플을</a:t>
            </a:r>
            <a:r>
              <a:rPr lang="ko-KR" altLang="en-US" sz="1000" dirty="0" smtClean="0"/>
              <a:t> 시작한 시점부터 </a:t>
            </a:r>
            <a:r>
              <a:rPr lang="en-US" altLang="ko-KR" sz="1000" dirty="0" smtClean="0"/>
              <a:t>01:13:09 </a:t>
            </a:r>
            <a:r>
              <a:rPr lang="ko-KR" altLang="en-US" sz="1000" dirty="0" smtClean="0"/>
              <a:t>초 부터 감소한다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시간이 흐르는 것에 대한 작업이 어려운지 확인이 필요하며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어렵다면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초는 표시하지 않고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흐르지 않게 처리한다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//</a:t>
            </a:r>
            <a:r>
              <a:rPr lang="ko-KR" altLang="en-US" sz="1000" dirty="0" smtClean="0"/>
              <a:t>추후에는 실제 시간이 완료될 때 마다 목록이 갱신될 예정이며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이를 가상으로 보여주기 위한 작업을 진행한다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따라서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시간이 흘러가는 것과 목록이 존재하는 것을 보여주면 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//</a:t>
            </a:r>
            <a:r>
              <a:rPr lang="ko-KR" altLang="en-US" sz="1000" dirty="0" smtClean="0"/>
              <a:t>목록 클릭 시 팝업 창은 다른 상품 목록과 동일하다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//</a:t>
            </a:r>
            <a:r>
              <a:rPr lang="ko-KR" altLang="en-US" sz="1000" dirty="0" smtClean="0"/>
              <a:t>아이템 아이콘 목록은 별도로 요청할 예정이다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sp>
        <p:nvSpPr>
          <p:cNvPr id="100" name="직사각형 99"/>
          <p:cNvSpPr/>
          <p:nvPr/>
        </p:nvSpPr>
        <p:spPr>
          <a:xfrm>
            <a:off x="2357502" y="1147212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왼쪽 화살표 107"/>
          <p:cNvSpPr/>
          <p:nvPr/>
        </p:nvSpPr>
        <p:spPr>
          <a:xfrm>
            <a:off x="2481353" y="1887422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4404424" y="184710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pic>
        <p:nvPicPr>
          <p:cNvPr id="15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764" y="187132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" name="직사각형 157"/>
          <p:cNvSpPr/>
          <p:nvPr/>
        </p:nvSpPr>
        <p:spPr>
          <a:xfrm>
            <a:off x="4588320" y="2249959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0" name="직사각형 159"/>
          <p:cNvSpPr/>
          <p:nvPr/>
        </p:nvSpPr>
        <p:spPr>
          <a:xfrm>
            <a:off x="2415756" y="347891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3864867" y="2249961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직사각형 161"/>
          <p:cNvSpPr/>
          <p:nvPr/>
        </p:nvSpPr>
        <p:spPr>
          <a:xfrm>
            <a:off x="2415766" y="2249961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직사각형 162"/>
          <p:cNvSpPr/>
          <p:nvPr/>
        </p:nvSpPr>
        <p:spPr>
          <a:xfrm>
            <a:off x="3137064" y="2249960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712966" y="2435148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3970462" y="2433467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166" name="TextBox 165"/>
          <p:cNvSpPr txBox="1"/>
          <p:nvPr/>
        </p:nvSpPr>
        <p:spPr>
          <a:xfrm>
            <a:off x="2548856" y="2437097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3221874" y="2435413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168" name="직선 연결선 167"/>
          <p:cNvCxnSpPr>
            <a:cxnSpLocks/>
          </p:cNvCxnSpPr>
          <p:nvPr/>
        </p:nvCxnSpPr>
        <p:spPr>
          <a:xfrm flipH="1">
            <a:off x="2366945" y="2206032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cxnSpLocks/>
          </p:cNvCxnSpPr>
          <p:nvPr/>
        </p:nvCxnSpPr>
        <p:spPr>
          <a:xfrm flipH="1">
            <a:off x="2366983" y="287974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>
          <a:xfrm>
            <a:off x="2415767" y="4063361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2415756" y="464096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2415767" y="5234103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6" name="그룹 175"/>
          <p:cNvGrpSpPr/>
          <p:nvPr/>
        </p:nvGrpSpPr>
        <p:grpSpPr>
          <a:xfrm>
            <a:off x="2462220" y="3551599"/>
            <a:ext cx="418225" cy="421688"/>
            <a:chOff x="2196429" y="1714499"/>
            <a:chExt cx="582510" cy="542925"/>
          </a:xfrm>
        </p:grpSpPr>
        <p:sp>
          <p:nvSpPr>
            <p:cNvPr id="177" name="모서리가 둥근 직사각형 17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8" name="직선 연결선 17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그룹 178"/>
          <p:cNvGrpSpPr/>
          <p:nvPr/>
        </p:nvGrpSpPr>
        <p:grpSpPr>
          <a:xfrm>
            <a:off x="2448728" y="4130036"/>
            <a:ext cx="418225" cy="421688"/>
            <a:chOff x="2196429" y="1714499"/>
            <a:chExt cx="582510" cy="542925"/>
          </a:xfrm>
        </p:grpSpPr>
        <p:sp>
          <p:nvSpPr>
            <p:cNvPr id="180" name="모서리가 둥근 직사각형 17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1" name="직선 연결선 18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그룹 181"/>
          <p:cNvGrpSpPr/>
          <p:nvPr/>
        </p:nvGrpSpPr>
        <p:grpSpPr>
          <a:xfrm>
            <a:off x="2452745" y="4704124"/>
            <a:ext cx="418225" cy="421688"/>
            <a:chOff x="2196429" y="1714499"/>
            <a:chExt cx="582510" cy="542925"/>
          </a:xfrm>
        </p:grpSpPr>
        <p:sp>
          <p:nvSpPr>
            <p:cNvPr id="183" name="모서리가 둥근 직사각형 18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4" name="직선 연결선 18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그룹 184"/>
          <p:cNvGrpSpPr/>
          <p:nvPr/>
        </p:nvGrpSpPr>
        <p:grpSpPr>
          <a:xfrm>
            <a:off x="2452745" y="5278212"/>
            <a:ext cx="418225" cy="421688"/>
            <a:chOff x="2196429" y="1714499"/>
            <a:chExt cx="582510" cy="542925"/>
          </a:xfrm>
        </p:grpSpPr>
        <p:sp>
          <p:nvSpPr>
            <p:cNvPr id="186" name="모서리가 둥근 직사각형 18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7" name="직선 연결선 18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TextBox 190"/>
          <p:cNvSpPr txBox="1"/>
          <p:nvPr/>
        </p:nvSpPr>
        <p:spPr>
          <a:xfrm>
            <a:off x="2870550" y="3538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캐릭터</a:t>
            </a:r>
            <a:endParaRPr lang="ko-KR" altLang="en-US" sz="1000" dirty="0"/>
          </a:p>
        </p:txBody>
      </p:sp>
      <p:sp>
        <p:nvSpPr>
          <p:cNvPr id="192" name="TextBox 191"/>
          <p:cNvSpPr txBox="1"/>
          <p:nvPr/>
        </p:nvSpPr>
        <p:spPr>
          <a:xfrm>
            <a:off x="2858765" y="3762443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즉시 경험치 </a:t>
            </a:r>
            <a:r>
              <a:rPr lang="en-US" altLang="ko-KR" sz="900" b="1" dirty="0" smtClean="0"/>
              <a:t>+50</a:t>
            </a:r>
            <a:r>
              <a:rPr lang="ko-KR" altLang="en-US" sz="900" b="1" dirty="0" smtClean="0"/>
              <a:t> </a:t>
            </a:r>
            <a:endParaRPr lang="ko-KR" altLang="en-US" sz="900" b="1" dirty="0"/>
          </a:p>
        </p:txBody>
      </p:sp>
      <p:sp>
        <p:nvSpPr>
          <p:cNvPr id="193" name="TextBox 192"/>
          <p:cNvSpPr txBox="1"/>
          <p:nvPr/>
        </p:nvSpPr>
        <p:spPr>
          <a:xfrm>
            <a:off x="2869355" y="411793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캐릭터</a:t>
            </a:r>
            <a:endParaRPr lang="ko-KR" altLang="en-US" sz="1000" dirty="0"/>
          </a:p>
        </p:txBody>
      </p:sp>
      <p:sp>
        <p:nvSpPr>
          <p:cNvPr id="194" name="TextBox 193"/>
          <p:cNvSpPr txBox="1"/>
          <p:nvPr/>
        </p:nvSpPr>
        <p:spPr>
          <a:xfrm>
            <a:off x="2857570" y="4342168"/>
            <a:ext cx="12490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희귀 </a:t>
            </a:r>
            <a:r>
              <a:rPr lang="ko-KR" altLang="en-US" sz="900" b="1" dirty="0" err="1" smtClean="0"/>
              <a:t>드랍</a:t>
            </a:r>
            <a:r>
              <a:rPr lang="ko-KR" altLang="en-US" sz="900" b="1" dirty="0" smtClean="0"/>
              <a:t> 확률 </a:t>
            </a:r>
            <a:r>
              <a:rPr lang="en-US" altLang="ko-KR" sz="900" b="1" dirty="0" smtClean="0"/>
              <a:t>+5%</a:t>
            </a:r>
            <a:endParaRPr lang="ko-KR" altLang="en-US" sz="900" b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2865598" y="470154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아이템</a:t>
            </a:r>
            <a:endParaRPr lang="ko-KR" altLang="en-US" sz="1000" dirty="0"/>
          </a:p>
        </p:txBody>
      </p:sp>
      <p:sp>
        <p:nvSpPr>
          <p:cNvPr id="196" name="TextBox 195"/>
          <p:cNvSpPr txBox="1"/>
          <p:nvPr/>
        </p:nvSpPr>
        <p:spPr>
          <a:xfrm>
            <a:off x="2853813" y="4925781"/>
            <a:ext cx="10246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아이템 뽑기 </a:t>
            </a:r>
            <a:r>
              <a:rPr lang="en-US" altLang="ko-KR" sz="900" b="1" dirty="0" smtClean="0"/>
              <a:t>1</a:t>
            </a:r>
            <a:r>
              <a:rPr lang="ko-KR" altLang="en-US" sz="900" b="1" dirty="0" smtClean="0"/>
              <a:t>회</a:t>
            </a:r>
            <a:endParaRPr lang="ko-KR" altLang="en-US" sz="900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2865598" y="526833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아이템</a:t>
            </a:r>
            <a:endParaRPr lang="ko-KR" altLang="en-US" sz="1000" dirty="0"/>
          </a:p>
        </p:txBody>
      </p:sp>
      <p:sp>
        <p:nvSpPr>
          <p:cNvPr id="203" name="TextBox 202"/>
          <p:cNvSpPr txBox="1"/>
          <p:nvPr/>
        </p:nvSpPr>
        <p:spPr>
          <a:xfrm>
            <a:off x="2853813" y="5492572"/>
            <a:ext cx="9092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진화의 돌 </a:t>
            </a:r>
            <a:r>
              <a:rPr lang="en-US" altLang="ko-KR" sz="900" b="1" dirty="0" smtClean="0"/>
              <a:t>1</a:t>
            </a:r>
            <a:r>
              <a:rPr lang="ko-KR" altLang="en-US" sz="900" b="1" dirty="0" smtClean="0"/>
              <a:t>개</a:t>
            </a:r>
            <a:endParaRPr lang="ko-KR" altLang="en-US" sz="900" b="1" dirty="0"/>
          </a:p>
        </p:txBody>
      </p:sp>
      <p:sp>
        <p:nvSpPr>
          <p:cNvPr id="219" name="TextBox 218"/>
          <p:cNvSpPr txBox="1"/>
          <p:nvPr/>
        </p:nvSpPr>
        <p:spPr>
          <a:xfrm>
            <a:off x="4720717" y="3657471"/>
            <a:ext cx="554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290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4717555" y="4208209"/>
            <a:ext cx="5549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700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4729232" y="4798823"/>
            <a:ext cx="554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990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4650630" y="5362098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1900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988184" y="3001715"/>
            <a:ext cx="1601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목록 갱신까지 남은 시간</a:t>
            </a:r>
            <a:endParaRPr lang="en-US" altLang="ko-KR" sz="1000" b="1" dirty="0" smtClean="0"/>
          </a:p>
          <a:p>
            <a:pPr algn="ctr"/>
            <a:r>
              <a:rPr lang="en-US" altLang="ko-KR" sz="1000" dirty="0" smtClean="0"/>
              <a:t>01:13:09</a:t>
            </a:r>
            <a:endParaRPr lang="ko-KR" altLang="en-US" sz="1000" dirty="0"/>
          </a:p>
        </p:txBody>
      </p:sp>
      <p:sp>
        <p:nvSpPr>
          <p:cNvPr id="69" name="직사각형 68"/>
          <p:cNvSpPr/>
          <p:nvPr/>
        </p:nvSpPr>
        <p:spPr>
          <a:xfrm>
            <a:off x="7434966" y="3267127"/>
            <a:ext cx="3021571" cy="25691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367666" y="1146254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446928" y="1443435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65" name="TextBox 64"/>
          <p:cNvSpPr txBox="1"/>
          <p:nvPr/>
        </p:nvSpPr>
        <p:spPr>
          <a:xfrm>
            <a:off x="2885793" y="144479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043" y="1212898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741" y="1230515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739" y="1240040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865" y="1230515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덧셈 기호 70"/>
          <p:cNvSpPr/>
          <p:nvPr/>
        </p:nvSpPr>
        <p:spPr>
          <a:xfrm>
            <a:off x="4360654" y="1212898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3574086" y="144661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4789393" y="144688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4190370" y="144479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75422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상점</a:t>
            </a:r>
            <a:r>
              <a:rPr lang="en-US" altLang="ko-KR" sz="2000" b="1" dirty="0" smtClean="0"/>
              <a:t>5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5</a:t>
            </a:r>
            <a:r>
              <a:rPr lang="en-US" altLang="ko-KR" sz="1000" b="1" dirty="0" smtClean="0"/>
              <a:t>) </a:t>
            </a:r>
            <a:r>
              <a:rPr lang="ko-KR" altLang="en-US" sz="1000" b="1" dirty="0" smtClean="0"/>
              <a:t>환전 탭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A. </a:t>
            </a:r>
            <a:r>
              <a:rPr lang="ko-KR" altLang="en-US" sz="1000" dirty="0" smtClean="0"/>
              <a:t>환전 탭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환전 탭은 목록을 보여주지 않으며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텍스트 필드 목록과 버튼 보여진다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목록은 아래와 같다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a. </a:t>
            </a:r>
            <a:r>
              <a:rPr lang="ko-KR" altLang="en-US" sz="1000" dirty="0" smtClean="0"/>
              <a:t>환전 금액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텍스트 입력 상자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b. </a:t>
            </a:r>
            <a:r>
              <a:rPr lang="ko-KR" altLang="en-US" sz="1000" dirty="0" smtClean="0"/>
              <a:t>예금주 </a:t>
            </a:r>
            <a:r>
              <a:rPr lang="en-US" altLang="ko-KR" sz="1000" dirty="0"/>
              <a:t>: </a:t>
            </a:r>
            <a:r>
              <a:rPr lang="ko-KR" altLang="en-US" sz="1000" dirty="0"/>
              <a:t>텍스트 입력 상자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c. </a:t>
            </a:r>
            <a:r>
              <a:rPr lang="ko-KR" altLang="en-US" sz="1000" dirty="0" smtClean="0"/>
              <a:t>은행 명 </a:t>
            </a:r>
            <a:r>
              <a:rPr lang="en-US" altLang="ko-KR" sz="1000" dirty="0"/>
              <a:t>: </a:t>
            </a:r>
            <a:r>
              <a:rPr lang="ko-KR" altLang="en-US" sz="1000" dirty="0"/>
              <a:t>텍스트 입력 </a:t>
            </a:r>
            <a:r>
              <a:rPr lang="ko-KR" altLang="en-US" sz="1000" dirty="0" smtClean="0"/>
              <a:t>상자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d. </a:t>
            </a:r>
            <a:r>
              <a:rPr lang="ko-KR" altLang="en-US" sz="1000" dirty="0" smtClean="0"/>
              <a:t>계좌 번호</a:t>
            </a:r>
            <a:r>
              <a:rPr lang="en-US" altLang="ko-KR" sz="1000" dirty="0"/>
              <a:t>: </a:t>
            </a:r>
            <a:r>
              <a:rPr lang="ko-KR" altLang="en-US" sz="1000" dirty="0"/>
              <a:t>텍스트 입력 </a:t>
            </a:r>
            <a:r>
              <a:rPr lang="ko-KR" altLang="en-US" sz="1000" dirty="0" smtClean="0"/>
              <a:t>상자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e. </a:t>
            </a:r>
            <a:r>
              <a:rPr lang="ko-KR" altLang="en-US" sz="1000" dirty="0" smtClean="0"/>
              <a:t>비밀 번호</a:t>
            </a:r>
            <a:r>
              <a:rPr lang="en-US" altLang="ko-KR" sz="1000" dirty="0"/>
              <a:t>: </a:t>
            </a:r>
            <a:r>
              <a:rPr lang="ko-KR" altLang="en-US" sz="1000" dirty="0"/>
              <a:t>텍스트 입력 </a:t>
            </a:r>
            <a:r>
              <a:rPr lang="ko-KR" altLang="en-US" sz="1000" dirty="0" smtClean="0"/>
              <a:t>상자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f. </a:t>
            </a:r>
            <a:r>
              <a:rPr lang="ko-KR" altLang="en-US" sz="1000" dirty="0" smtClean="0"/>
              <a:t>환전 신청 버튼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버튼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&gt; </a:t>
            </a:r>
            <a:r>
              <a:rPr lang="ko-KR" altLang="en-US" sz="1000" dirty="0" smtClean="0"/>
              <a:t>클릭 입력 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   - </a:t>
            </a:r>
            <a:r>
              <a:rPr lang="ko-KR" altLang="en-US" sz="1000" dirty="0" smtClean="0"/>
              <a:t>필드에 하나라도 </a:t>
            </a:r>
            <a:r>
              <a:rPr lang="ko-KR" altLang="en-US" sz="1000" dirty="0" err="1" smtClean="0"/>
              <a:t>안채워져</a:t>
            </a:r>
            <a:r>
              <a:rPr lang="ko-KR" altLang="en-US" sz="1000" dirty="0" smtClean="0"/>
              <a:t> 있다면 </a:t>
            </a:r>
            <a:r>
              <a:rPr lang="en-US" altLang="ko-KR" sz="1000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    ‘</a:t>
            </a:r>
            <a:r>
              <a:rPr lang="ko-KR" altLang="en-US" sz="1000" dirty="0" smtClean="0"/>
              <a:t>정확히 입력해 주세요</a:t>
            </a:r>
            <a:r>
              <a:rPr lang="en-US" altLang="ko-KR" sz="1000" dirty="0" smtClean="0"/>
              <a:t>.’ </a:t>
            </a:r>
            <a:r>
              <a:rPr lang="ko-KR" altLang="en-US" sz="1000" dirty="0" smtClean="0"/>
              <a:t>메시지 </a:t>
            </a:r>
            <a:r>
              <a:rPr lang="en-US" altLang="ko-KR" sz="1000" dirty="0"/>
              <a:t>1</a:t>
            </a:r>
            <a:r>
              <a:rPr lang="ko-KR" altLang="en-US" sz="1000" dirty="0"/>
              <a:t>초 노출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   - </a:t>
            </a:r>
            <a:r>
              <a:rPr lang="ko-KR" altLang="en-US" sz="1000" dirty="0" smtClean="0"/>
              <a:t>모든 필드가 </a:t>
            </a:r>
            <a:r>
              <a:rPr lang="ko-KR" altLang="en-US" sz="1000" dirty="0"/>
              <a:t>채워졌으나 보유 </a:t>
            </a:r>
            <a:r>
              <a:rPr lang="en-US" altLang="ko-KR" sz="1000" dirty="0" smtClean="0"/>
              <a:t>cash</a:t>
            </a:r>
            <a:r>
              <a:rPr lang="ko-KR" altLang="en-US" sz="1000" dirty="0" smtClean="0"/>
              <a:t>가 환전 금액 보다 작다면 </a:t>
            </a:r>
            <a:r>
              <a:rPr lang="en-US" altLang="ko-KR" sz="1000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    ‘</a:t>
            </a:r>
            <a:r>
              <a:rPr lang="ko-KR" altLang="en-US" sz="1000" dirty="0" smtClean="0"/>
              <a:t>금액이 부족합니다</a:t>
            </a:r>
            <a:r>
              <a:rPr lang="en-US" altLang="ko-KR" sz="1000" dirty="0" smtClean="0"/>
              <a:t>.’ </a:t>
            </a:r>
            <a:r>
              <a:rPr lang="ko-KR" altLang="en-US" sz="1000" dirty="0" smtClean="0"/>
              <a:t>메시지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초 노출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- </a:t>
            </a:r>
            <a:r>
              <a:rPr lang="ko-KR" altLang="en-US" sz="1000" dirty="0"/>
              <a:t>모든 필드가 </a:t>
            </a:r>
            <a:r>
              <a:rPr lang="ko-KR" altLang="en-US" sz="1000" dirty="0" smtClean="0"/>
              <a:t>채워졌으며 </a:t>
            </a:r>
            <a:r>
              <a:rPr lang="ko-KR" altLang="en-US" sz="1000" dirty="0"/>
              <a:t>보유 </a:t>
            </a:r>
            <a:r>
              <a:rPr lang="en-US" altLang="ko-KR" sz="1000" dirty="0"/>
              <a:t>cash</a:t>
            </a:r>
            <a:r>
              <a:rPr lang="ko-KR" altLang="en-US" sz="1000" dirty="0"/>
              <a:t>가 환전 금액 보다 </a:t>
            </a:r>
            <a:r>
              <a:rPr lang="ko-KR" altLang="en-US" sz="1000" dirty="0" smtClean="0"/>
              <a:t>크다면 </a:t>
            </a:r>
            <a:r>
              <a:rPr lang="en-US" altLang="ko-KR" sz="1000" dirty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      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입금이 정상 처리되었습니다</a:t>
            </a:r>
            <a:r>
              <a:rPr lang="en-US" altLang="ko-KR" sz="1000" dirty="0" smtClean="0"/>
              <a:t>.’ </a:t>
            </a:r>
            <a:r>
              <a:rPr lang="ko-KR" altLang="en-US" sz="1000" dirty="0" smtClean="0"/>
              <a:t>메시지 </a:t>
            </a:r>
            <a:r>
              <a:rPr lang="en-US" altLang="ko-KR" sz="1000" dirty="0"/>
              <a:t>1</a:t>
            </a:r>
            <a:r>
              <a:rPr lang="ko-KR" altLang="en-US" sz="1000" dirty="0"/>
              <a:t>초 노출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   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이후</a:t>
            </a:r>
            <a:r>
              <a:rPr lang="en-US" altLang="ko-KR" sz="1000" dirty="0" smtClean="0"/>
              <a:t>, cash</a:t>
            </a:r>
            <a:r>
              <a:rPr lang="ko-KR" altLang="en-US" sz="1000" dirty="0" smtClean="0"/>
              <a:t>를 입력한 환전 금액만큼 차감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// </a:t>
            </a:r>
            <a:r>
              <a:rPr lang="ko-KR" altLang="en-US" sz="1000" dirty="0" smtClean="0"/>
              <a:t>추후의 환전 처리를 예상할 수 있는 절차를 보여주기 위함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</p:txBody>
      </p:sp>
      <p:sp>
        <p:nvSpPr>
          <p:cNvPr id="100" name="직사각형 99"/>
          <p:cNvSpPr/>
          <p:nvPr/>
        </p:nvSpPr>
        <p:spPr>
          <a:xfrm>
            <a:off x="522309" y="1119115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왼쪽 화살표 107"/>
          <p:cNvSpPr/>
          <p:nvPr/>
        </p:nvSpPr>
        <p:spPr>
          <a:xfrm>
            <a:off x="646160" y="1859325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2569231" y="1819007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pic>
        <p:nvPicPr>
          <p:cNvPr id="15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571" y="1843226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" name="직사각형 157"/>
          <p:cNvSpPr/>
          <p:nvPr/>
        </p:nvSpPr>
        <p:spPr>
          <a:xfrm>
            <a:off x="2753127" y="2221862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직사각형 160"/>
          <p:cNvSpPr/>
          <p:nvPr/>
        </p:nvSpPr>
        <p:spPr>
          <a:xfrm>
            <a:off x="2029674" y="2221864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직사각형 161"/>
          <p:cNvSpPr/>
          <p:nvPr/>
        </p:nvSpPr>
        <p:spPr>
          <a:xfrm>
            <a:off x="580573" y="2221864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직사각형 162"/>
          <p:cNvSpPr/>
          <p:nvPr/>
        </p:nvSpPr>
        <p:spPr>
          <a:xfrm>
            <a:off x="1301871" y="2221863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2877773" y="2407051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135269" y="2405370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166" name="TextBox 165"/>
          <p:cNvSpPr txBox="1"/>
          <p:nvPr/>
        </p:nvSpPr>
        <p:spPr>
          <a:xfrm>
            <a:off x="713663" y="2409000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1386681" y="2407316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168" name="직선 연결선 167"/>
          <p:cNvCxnSpPr>
            <a:cxnSpLocks/>
          </p:cNvCxnSpPr>
          <p:nvPr/>
        </p:nvCxnSpPr>
        <p:spPr>
          <a:xfrm flipH="1">
            <a:off x="531752" y="2177935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cxnSpLocks/>
          </p:cNvCxnSpPr>
          <p:nvPr/>
        </p:nvCxnSpPr>
        <p:spPr>
          <a:xfrm flipH="1">
            <a:off x="531790" y="2851650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935083" y="3070718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299943" y="3099501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금액을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4" name="직선 연결선 63"/>
          <p:cNvCxnSpPr>
            <a:cxnSpLocks/>
          </p:cNvCxnSpPr>
          <p:nvPr/>
        </p:nvCxnSpPr>
        <p:spPr>
          <a:xfrm>
            <a:off x="989996" y="3107004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88363" y="2868461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환전 금액</a:t>
            </a:r>
            <a:endParaRPr lang="ko-KR" altLang="en-US" sz="900" b="1" dirty="0"/>
          </a:p>
        </p:txBody>
      </p:sp>
      <p:sp>
        <p:nvSpPr>
          <p:cNvPr id="66" name="직사각형 65"/>
          <p:cNvSpPr/>
          <p:nvPr/>
        </p:nvSpPr>
        <p:spPr>
          <a:xfrm>
            <a:off x="940053" y="3587205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304913" y="3615988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예금주를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8" name="직선 연결선 67"/>
          <p:cNvCxnSpPr>
            <a:cxnSpLocks/>
          </p:cNvCxnSpPr>
          <p:nvPr/>
        </p:nvCxnSpPr>
        <p:spPr>
          <a:xfrm>
            <a:off x="994966" y="3623491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02858" y="338494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예금주</a:t>
            </a:r>
            <a:endParaRPr lang="ko-KR" altLang="en-US" sz="900" b="1" dirty="0"/>
          </a:p>
        </p:txBody>
      </p:sp>
      <p:sp>
        <p:nvSpPr>
          <p:cNvPr id="70" name="직사각형 69"/>
          <p:cNvSpPr/>
          <p:nvPr/>
        </p:nvSpPr>
        <p:spPr>
          <a:xfrm>
            <a:off x="948828" y="4064590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313688" y="4093373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은행 명을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2" name="직선 연결선 71"/>
          <p:cNvCxnSpPr>
            <a:cxnSpLocks/>
          </p:cNvCxnSpPr>
          <p:nvPr/>
        </p:nvCxnSpPr>
        <p:spPr>
          <a:xfrm>
            <a:off x="1003741" y="4100876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02108" y="3862333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은행 명</a:t>
            </a:r>
            <a:endParaRPr lang="ko-KR" altLang="en-US" sz="900" b="1" dirty="0"/>
          </a:p>
        </p:txBody>
      </p:sp>
      <p:sp>
        <p:nvSpPr>
          <p:cNvPr id="74" name="직사각형 73"/>
          <p:cNvSpPr/>
          <p:nvPr/>
        </p:nvSpPr>
        <p:spPr>
          <a:xfrm>
            <a:off x="948828" y="453838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313688" y="4567167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계좌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6" name="직선 연결선 75"/>
          <p:cNvCxnSpPr>
            <a:cxnSpLocks/>
          </p:cNvCxnSpPr>
          <p:nvPr/>
        </p:nvCxnSpPr>
        <p:spPr>
          <a:xfrm>
            <a:off x="1003741" y="4574670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02108" y="4336127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계좌 번호</a:t>
            </a:r>
            <a:endParaRPr lang="ko-KR" altLang="en-US" sz="900" b="1" dirty="0"/>
          </a:p>
        </p:txBody>
      </p:sp>
      <p:sp>
        <p:nvSpPr>
          <p:cNvPr id="78" name="직사각형 77"/>
          <p:cNvSpPr/>
          <p:nvPr/>
        </p:nvSpPr>
        <p:spPr>
          <a:xfrm>
            <a:off x="957603" y="502529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322463" y="5054077"/>
            <a:ext cx="1765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계정의 비밀번호를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0" name="직선 연결선 79"/>
          <p:cNvCxnSpPr>
            <a:cxnSpLocks/>
          </p:cNvCxnSpPr>
          <p:nvPr/>
        </p:nvCxnSpPr>
        <p:spPr>
          <a:xfrm>
            <a:off x="1012516" y="5061580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10883" y="4823037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비밀 번호</a:t>
            </a:r>
            <a:endParaRPr lang="ko-KR" altLang="en-US" sz="900" b="1" dirty="0"/>
          </a:p>
        </p:txBody>
      </p:sp>
      <p:sp>
        <p:nvSpPr>
          <p:cNvPr id="84" name="직사각형 83"/>
          <p:cNvSpPr/>
          <p:nvPr/>
        </p:nvSpPr>
        <p:spPr>
          <a:xfrm>
            <a:off x="1454099" y="5411832"/>
            <a:ext cx="958044" cy="291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mtClean="0">
                <a:solidFill>
                  <a:schemeClr val="tx1"/>
                </a:solidFill>
              </a:rPr>
              <a:t>환전 신청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907465" y="1128637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왼쪽 화살표 91"/>
          <p:cNvSpPr/>
          <p:nvPr/>
        </p:nvSpPr>
        <p:spPr>
          <a:xfrm>
            <a:off x="4031316" y="1868847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5954387" y="1828529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pic>
        <p:nvPicPr>
          <p:cNvPr id="109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727" y="1852748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직사각형 109"/>
          <p:cNvSpPr/>
          <p:nvPr/>
        </p:nvSpPr>
        <p:spPr>
          <a:xfrm>
            <a:off x="6138283" y="2231384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직사각형 110"/>
          <p:cNvSpPr/>
          <p:nvPr/>
        </p:nvSpPr>
        <p:spPr>
          <a:xfrm>
            <a:off x="5414830" y="2231386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직사각형 111"/>
          <p:cNvSpPr/>
          <p:nvPr/>
        </p:nvSpPr>
        <p:spPr>
          <a:xfrm>
            <a:off x="3965729" y="2231386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직사각형 112"/>
          <p:cNvSpPr/>
          <p:nvPr/>
        </p:nvSpPr>
        <p:spPr>
          <a:xfrm>
            <a:off x="4687027" y="2231385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262929" y="2416573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115" name="TextBox 114"/>
          <p:cNvSpPr txBox="1"/>
          <p:nvPr/>
        </p:nvSpPr>
        <p:spPr>
          <a:xfrm>
            <a:off x="5520425" y="2414892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098819" y="2418522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771837" y="2416838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118" name="직선 연결선 117"/>
          <p:cNvCxnSpPr>
            <a:cxnSpLocks/>
          </p:cNvCxnSpPr>
          <p:nvPr/>
        </p:nvCxnSpPr>
        <p:spPr>
          <a:xfrm flipH="1">
            <a:off x="3916908" y="218745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cxnSpLocks/>
          </p:cNvCxnSpPr>
          <p:nvPr/>
        </p:nvCxnSpPr>
        <p:spPr>
          <a:xfrm flipH="1">
            <a:off x="3916946" y="2861172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4320239" y="3080240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4685099" y="3109023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금액을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2" name="직선 연결선 121"/>
          <p:cNvCxnSpPr>
            <a:cxnSpLocks/>
          </p:cNvCxnSpPr>
          <p:nvPr/>
        </p:nvCxnSpPr>
        <p:spPr>
          <a:xfrm>
            <a:off x="4375152" y="3116526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273519" y="287798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환전 금액</a:t>
            </a:r>
            <a:endParaRPr lang="ko-KR" altLang="en-US" sz="900" b="1" dirty="0"/>
          </a:p>
        </p:txBody>
      </p:sp>
      <p:sp>
        <p:nvSpPr>
          <p:cNvPr id="124" name="직사각형 123"/>
          <p:cNvSpPr/>
          <p:nvPr/>
        </p:nvSpPr>
        <p:spPr>
          <a:xfrm>
            <a:off x="4325209" y="3596727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4690069" y="3625510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예금주를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6" name="직선 연결선 125"/>
          <p:cNvCxnSpPr>
            <a:cxnSpLocks/>
          </p:cNvCxnSpPr>
          <p:nvPr/>
        </p:nvCxnSpPr>
        <p:spPr>
          <a:xfrm>
            <a:off x="4380122" y="3633013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288014" y="339447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예금주</a:t>
            </a:r>
            <a:endParaRPr lang="ko-KR" altLang="en-US" sz="900" b="1" dirty="0"/>
          </a:p>
        </p:txBody>
      </p:sp>
      <p:sp>
        <p:nvSpPr>
          <p:cNvPr id="128" name="직사각형 127"/>
          <p:cNvSpPr/>
          <p:nvPr/>
        </p:nvSpPr>
        <p:spPr>
          <a:xfrm>
            <a:off x="4333984" y="4074112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4698844" y="4102895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은행 명을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0" name="직선 연결선 129"/>
          <p:cNvCxnSpPr>
            <a:cxnSpLocks/>
          </p:cNvCxnSpPr>
          <p:nvPr/>
        </p:nvCxnSpPr>
        <p:spPr>
          <a:xfrm>
            <a:off x="4388897" y="4110398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287264" y="3871855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은행 명</a:t>
            </a:r>
            <a:endParaRPr lang="ko-KR" altLang="en-US" sz="900" b="1" dirty="0"/>
          </a:p>
        </p:txBody>
      </p:sp>
      <p:sp>
        <p:nvSpPr>
          <p:cNvPr id="132" name="직사각형 131"/>
          <p:cNvSpPr/>
          <p:nvPr/>
        </p:nvSpPr>
        <p:spPr>
          <a:xfrm>
            <a:off x="4333984" y="4547906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4698844" y="4576689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계좌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4" name="직선 연결선 133"/>
          <p:cNvCxnSpPr>
            <a:cxnSpLocks/>
          </p:cNvCxnSpPr>
          <p:nvPr/>
        </p:nvCxnSpPr>
        <p:spPr>
          <a:xfrm>
            <a:off x="4388897" y="4584192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287264" y="4345649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계좌 번호</a:t>
            </a:r>
            <a:endParaRPr lang="ko-KR" altLang="en-US" sz="900" b="1" dirty="0"/>
          </a:p>
        </p:txBody>
      </p:sp>
      <p:sp>
        <p:nvSpPr>
          <p:cNvPr id="136" name="직사각형 135"/>
          <p:cNvSpPr/>
          <p:nvPr/>
        </p:nvSpPr>
        <p:spPr>
          <a:xfrm>
            <a:off x="4342759" y="5034816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4707619" y="5063599"/>
            <a:ext cx="1765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계정의 비밀번호를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8" name="직선 연결선 137"/>
          <p:cNvCxnSpPr>
            <a:cxnSpLocks/>
          </p:cNvCxnSpPr>
          <p:nvPr/>
        </p:nvCxnSpPr>
        <p:spPr>
          <a:xfrm>
            <a:off x="4397672" y="5071102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4296039" y="4832559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비밀 번호</a:t>
            </a:r>
            <a:endParaRPr lang="ko-KR" altLang="en-US" sz="900" b="1" dirty="0"/>
          </a:p>
        </p:txBody>
      </p:sp>
      <p:sp>
        <p:nvSpPr>
          <p:cNvPr id="140" name="직사각형 139"/>
          <p:cNvSpPr/>
          <p:nvPr/>
        </p:nvSpPr>
        <p:spPr>
          <a:xfrm>
            <a:off x="4839255" y="5421354"/>
            <a:ext cx="958044" cy="291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mtClean="0">
                <a:solidFill>
                  <a:schemeClr val="tx1"/>
                </a:solidFill>
              </a:rPr>
              <a:t>환전 신청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589100" y="3848307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4774711" y="3906161"/>
            <a:ext cx="1334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정확히 입력해 주세요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sp>
        <p:nvSpPr>
          <p:cNvPr id="89" name="직사각형 88"/>
          <p:cNvSpPr/>
          <p:nvPr/>
        </p:nvSpPr>
        <p:spPr>
          <a:xfrm>
            <a:off x="4595199" y="4394220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4618885" y="4452074"/>
            <a:ext cx="1720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입금이 정상 처리 되었습니다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sp>
        <p:nvSpPr>
          <p:cNvPr id="141" name="직사각형 140"/>
          <p:cNvSpPr/>
          <p:nvPr/>
        </p:nvSpPr>
        <p:spPr>
          <a:xfrm>
            <a:off x="3917561" y="1145490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3996823" y="1442671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59" name="TextBox 158"/>
          <p:cNvSpPr txBox="1"/>
          <p:nvPr/>
        </p:nvSpPr>
        <p:spPr>
          <a:xfrm>
            <a:off x="4435688" y="144403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16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938" y="1212134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636" y="1229751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1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634" y="1239276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2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760" y="1229751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" name="덧셈 기호 172"/>
          <p:cNvSpPr/>
          <p:nvPr/>
        </p:nvSpPr>
        <p:spPr>
          <a:xfrm>
            <a:off x="5910549" y="1212134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5123981" y="144585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75" name="TextBox 174"/>
          <p:cNvSpPr txBox="1"/>
          <p:nvPr/>
        </p:nvSpPr>
        <p:spPr>
          <a:xfrm>
            <a:off x="6339288" y="144612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76" name="TextBox 175"/>
          <p:cNvSpPr txBox="1"/>
          <p:nvPr/>
        </p:nvSpPr>
        <p:spPr>
          <a:xfrm>
            <a:off x="5740265" y="144403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177" name="직사각형 176"/>
          <p:cNvSpPr/>
          <p:nvPr/>
        </p:nvSpPr>
        <p:spPr>
          <a:xfrm>
            <a:off x="523845" y="1126440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TextBox 177"/>
          <p:cNvSpPr txBox="1"/>
          <p:nvPr/>
        </p:nvSpPr>
        <p:spPr>
          <a:xfrm>
            <a:off x="603107" y="1423621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79" name="TextBox 178"/>
          <p:cNvSpPr txBox="1"/>
          <p:nvPr/>
        </p:nvSpPr>
        <p:spPr>
          <a:xfrm>
            <a:off x="1041972" y="142498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18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22" y="1193084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920" y="1210701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918" y="1220226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044" y="1210701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" name="덧셈 기호 183"/>
          <p:cNvSpPr/>
          <p:nvPr/>
        </p:nvSpPr>
        <p:spPr>
          <a:xfrm>
            <a:off x="2516833" y="1193084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1730265" y="142680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86" name="TextBox 185"/>
          <p:cNvSpPr txBox="1"/>
          <p:nvPr/>
        </p:nvSpPr>
        <p:spPr>
          <a:xfrm>
            <a:off x="2945572" y="142707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87" name="TextBox 186"/>
          <p:cNvSpPr txBox="1"/>
          <p:nvPr/>
        </p:nvSpPr>
        <p:spPr>
          <a:xfrm>
            <a:off x="2346549" y="142498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9327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</a:t>
            </a:r>
            <a:r>
              <a:rPr lang="ko-KR" altLang="en-US" sz="2000" b="1" dirty="0" smtClean="0"/>
              <a:t>커뮤니티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커뮤니티에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b="1" dirty="0" smtClean="0"/>
              <a:t>클릭 시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//2</a:t>
            </a:r>
            <a:r>
              <a:rPr lang="ko-KR" altLang="en-US" sz="1000" dirty="0" smtClean="0"/>
              <a:t>가지 방식 중</a:t>
            </a:r>
            <a:r>
              <a:rPr lang="en-US" altLang="ko-KR" sz="1000" dirty="0" smtClean="0"/>
              <a:t>,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번 방식이 가능하다면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번으로 하되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작업 난이도가 있다면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번 방식으로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번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커뮤니티 페이지 내에 </a:t>
            </a:r>
            <a:r>
              <a:rPr lang="ko-KR" altLang="en-US" sz="1000" dirty="0" err="1" smtClean="0"/>
              <a:t>웹페이지가</a:t>
            </a:r>
            <a:r>
              <a:rPr lang="ko-KR" altLang="en-US" sz="1000" dirty="0" smtClean="0"/>
              <a:t> 삽입되어 등장한다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  </a:t>
            </a:r>
            <a:r>
              <a:rPr lang="ko-KR" altLang="en-US" sz="1000" dirty="0" smtClean="0"/>
              <a:t>따라서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커뮤니티 페이지 내에서 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목록이 보여지는 방식이다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2</a:t>
            </a:r>
            <a:r>
              <a:rPr lang="ko-KR" altLang="en-US" sz="1000" dirty="0" smtClean="0"/>
              <a:t>번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커뮤니티 클릭 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웹페이지로</a:t>
            </a:r>
            <a:r>
              <a:rPr lang="ko-KR" altLang="en-US" sz="1000" dirty="0" smtClean="0"/>
              <a:t> 연결하여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웹페이지가</a:t>
            </a:r>
            <a:r>
              <a:rPr lang="ko-KR" altLang="en-US" sz="1000" dirty="0" smtClean="0"/>
              <a:t> 실행된다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다시 돌아오면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홈 페이지에 위치한다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다시 말해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커뮤니티는 페이지가 없는 것이며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단순 링크 버튼 역할이다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</a:t>
            </a:r>
            <a:r>
              <a:rPr lang="ko-KR" altLang="en-US" sz="1000" dirty="0" smtClean="0"/>
              <a:t>연결할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웹 주소는 아래와 같다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dirty="0">
                <a:hlinkClick r:id="rId2"/>
              </a:rPr>
              <a:t>http://gae9.com/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2824832" y="2267202"/>
            <a:ext cx="1311307" cy="1302204"/>
            <a:chOff x="3071133" y="2356671"/>
            <a:chExt cx="1453821" cy="1126384"/>
          </a:xfrm>
        </p:grpSpPr>
        <p:sp>
          <p:nvSpPr>
            <p:cNvPr id="49" name="직사각형 48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2145760" y="3854246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배</a:t>
            </a:r>
            <a:r>
              <a:rPr lang="ko-KR" altLang="en-US" sz="1100" b="1" dirty="0"/>
              <a:t>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Lv.13</a:t>
            </a:r>
            <a:endParaRPr lang="ko-KR" altLang="en-US" sz="11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993951" y="1796668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71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153" y="5071901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434" y="5119526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2290312" y="5407587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200028" y="5415479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grpSp>
        <p:nvGrpSpPr>
          <p:cNvPr id="78" name="그룹 77"/>
          <p:cNvGrpSpPr/>
          <p:nvPr/>
        </p:nvGrpSpPr>
        <p:grpSpPr>
          <a:xfrm flipV="1">
            <a:off x="2114159" y="4092997"/>
            <a:ext cx="2947701" cy="45719"/>
            <a:chOff x="628650" y="876300"/>
            <a:chExt cx="1910678" cy="133350"/>
          </a:xfrm>
        </p:grpSpPr>
        <p:sp>
          <p:nvSpPr>
            <p:cNvPr id="82" name="직사각형 81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9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13" y="2684174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802" y="1819406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2110490" y="4143402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이등변 삼각형 91"/>
          <p:cNvSpPr/>
          <p:nvPr/>
        </p:nvSpPr>
        <p:spPr>
          <a:xfrm rot="5400000">
            <a:off x="2624302" y="4228994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3319136" y="431468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광고 바로보기</a:t>
            </a:r>
            <a:endParaRPr lang="ko-KR" altLang="en-US" sz="1600" b="1" dirty="0"/>
          </a:p>
        </p:txBody>
      </p:sp>
      <p:sp>
        <p:nvSpPr>
          <p:cNvPr id="98" name="직사각형 97"/>
          <p:cNvSpPr/>
          <p:nvPr/>
        </p:nvSpPr>
        <p:spPr>
          <a:xfrm>
            <a:off x="3280492" y="1170587"/>
            <a:ext cx="646331" cy="5592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연결선 98"/>
          <p:cNvCxnSpPr>
            <a:stCxn id="98" idx="3"/>
          </p:cNvCxnSpPr>
          <p:nvPr/>
        </p:nvCxnSpPr>
        <p:spPr>
          <a:xfrm flipV="1">
            <a:off x="3926823" y="1375785"/>
            <a:ext cx="3524362" cy="744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031849" y="540948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sp>
        <p:nvSpPr>
          <p:cNvPr id="52" name="직사각형 51"/>
          <p:cNvSpPr/>
          <p:nvPr/>
        </p:nvSpPr>
        <p:spPr>
          <a:xfrm>
            <a:off x="2112172" y="1170587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191434" y="146776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54" name="TextBox 53"/>
          <p:cNvSpPr txBox="1"/>
          <p:nvPr/>
        </p:nvSpPr>
        <p:spPr>
          <a:xfrm>
            <a:off x="2554099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49" y="1237231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147" y="1254848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045" y="126437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71" y="1254848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덧셈 기호 74"/>
          <p:cNvSpPr/>
          <p:nvPr/>
        </p:nvSpPr>
        <p:spPr>
          <a:xfrm>
            <a:off x="4124210" y="1237231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3280492" y="147095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4533899" y="147122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96" name="TextBox 95"/>
          <p:cNvSpPr txBox="1"/>
          <p:nvPr/>
        </p:nvSpPr>
        <p:spPr>
          <a:xfrm>
            <a:off x="3953926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4117920" y="3270867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보너스 상품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14666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5400000">
            <a:off x="3331140" y="3218070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2110490" y="1170606"/>
            <a:ext cx="2947702" cy="45676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AD</a:t>
            </a:r>
            <a:endParaRPr lang="ko-KR" alt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53325" y="647239"/>
            <a:ext cx="463867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광고 보기에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광고 보기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시작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광고 샘플 목록 </a:t>
            </a:r>
            <a:r>
              <a:rPr lang="en-US" altLang="ko-KR" sz="1000" dirty="0" smtClean="0"/>
              <a:t>5</a:t>
            </a:r>
            <a:r>
              <a:rPr lang="ko-KR" altLang="en-US" sz="1000" dirty="0" smtClean="0"/>
              <a:t>종 중</a:t>
            </a:r>
            <a:r>
              <a:rPr lang="en-US" altLang="ko-KR" sz="1000" dirty="0" smtClean="0"/>
              <a:t>, 1</a:t>
            </a:r>
            <a:r>
              <a:rPr lang="ko-KR" altLang="en-US" sz="1000" dirty="0" smtClean="0"/>
              <a:t>종을 랜덤으로 </a:t>
            </a:r>
            <a:r>
              <a:rPr lang="ko-KR" altLang="en-US" sz="1000" dirty="0" err="1" smtClean="0"/>
              <a:t>플레이한다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   </a:t>
            </a:r>
            <a:r>
              <a:rPr lang="en-US" altLang="ko-KR" sz="1000" dirty="0" smtClean="0"/>
              <a:t>!! </a:t>
            </a:r>
            <a:r>
              <a:rPr lang="ko-KR" altLang="en-US" sz="1000" dirty="0" err="1" smtClean="0"/>
              <a:t>플레이할</a:t>
            </a:r>
            <a:r>
              <a:rPr lang="ko-KR" altLang="en-US" sz="1000" dirty="0" smtClean="0"/>
              <a:t> 광고의 내용은 문서 </a:t>
            </a:r>
            <a:r>
              <a:rPr lang="en-US" altLang="ko-KR" sz="1000" dirty="0" smtClean="0"/>
              <a:t>[</a:t>
            </a:r>
            <a:r>
              <a:rPr lang="ko-KR" altLang="en-US" sz="1000" b="1" dirty="0" err="1" smtClean="0"/>
              <a:t>다머니</a:t>
            </a:r>
            <a:r>
              <a:rPr lang="en-US" altLang="ko-KR" sz="1000" b="1" dirty="0"/>
              <a:t>_</a:t>
            </a:r>
            <a:r>
              <a:rPr lang="ko-KR" altLang="en-US" sz="1000" b="1" dirty="0"/>
              <a:t>액션 광고</a:t>
            </a:r>
            <a:r>
              <a:rPr lang="en-US" altLang="ko-KR" sz="1000" b="1" dirty="0"/>
              <a:t>_</a:t>
            </a:r>
            <a:r>
              <a:rPr lang="en-US" altLang="ko-KR" sz="1000" b="1" dirty="0" smtClean="0"/>
              <a:t>v1.0.one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을 확인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종료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광고 종료 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결과 보기 페이지로 이동한다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58456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그룹 254"/>
          <p:cNvGrpSpPr/>
          <p:nvPr/>
        </p:nvGrpSpPr>
        <p:grpSpPr>
          <a:xfrm>
            <a:off x="497462" y="127251"/>
            <a:ext cx="11583911" cy="6654549"/>
            <a:chOff x="497462" y="127251"/>
            <a:chExt cx="11583911" cy="6654549"/>
          </a:xfrm>
        </p:grpSpPr>
        <p:sp>
          <p:nvSpPr>
            <p:cNvPr id="4" name="직사각형 3"/>
            <p:cNvSpPr/>
            <p:nvPr/>
          </p:nvSpPr>
          <p:spPr>
            <a:xfrm>
              <a:off x="819072" y="74460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INTRO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19275" y="23788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#2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LOG IN</a:t>
              </a:r>
            </a:p>
          </p:txBody>
        </p:sp>
        <p:sp>
          <p:nvSpPr>
            <p:cNvPr id="7" name="순서도: 판단 6"/>
            <p:cNvSpPr/>
            <p:nvPr/>
          </p:nvSpPr>
          <p:spPr>
            <a:xfrm>
              <a:off x="552613" y="1434714"/>
              <a:ext cx="1282685" cy="563590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자동 계정 로그인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순서도: 수행의 시작/종료 7"/>
            <p:cNvSpPr/>
            <p:nvPr/>
          </p:nvSpPr>
          <p:spPr>
            <a:xfrm>
              <a:off x="828597" y="127251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실행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19072" y="473441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가입 동의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19788" y="15094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#8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로비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19072" y="5508451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#4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휴대폰 인증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26722" y="471997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#6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닉네임 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9072" y="626979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#5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관심 분야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126960" y="54911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#7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선택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순서도: 수행의 시작/종료 16"/>
            <p:cNvSpPr/>
            <p:nvPr/>
          </p:nvSpPr>
          <p:spPr>
            <a:xfrm>
              <a:off x="10967378" y="6376896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종료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19254" y="36620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#9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프로필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741613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#10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877339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아이템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38071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#12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샵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274908" y="5626264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#14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결과 보기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185212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변경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8" idx="2"/>
              <a:endCxn id="4" idx="0"/>
            </p:cNvCxnSpPr>
            <p:nvPr/>
          </p:nvCxnSpPr>
          <p:spPr>
            <a:xfrm flipH="1">
              <a:off x="1191708" y="393144"/>
              <a:ext cx="102" cy="35145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865733" y="1500270"/>
              <a:ext cx="2471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Y</a:t>
              </a:r>
              <a:endParaRPr lang="en-US" altLang="ko-KR" sz="8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91708" y="2034182"/>
              <a:ext cx="2664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N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194754" y="4052209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AD</a:t>
              </a:r>
            </a:p>
          </p:txBody>
        </p:sp>
        <p:cxnSp>
          <p:nvCxnSpPr>
            <p:cNvPr id="33" name="직선 화살표 연결선 32"/>
            <p:cNvCxnSpPr>
              <a:stCxn id="4" idx="2"/>
              <a:endCxn id="7" idx="0"/>
            </p:cNvCxnSpPr>
            <p:nvPr/>
          </p:nvCxnSpPr>
          <p:spPr>
            <a:xfrm>
              <a:off x="1191708" y="1073828"/>
              <a:ext cx="2248" cy="36088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7" idx="3"/>
              <a:endCxn id="10" idx="1"/>
            </p:cNvCxnSpPr>
            <p:nvPr/>
          </p:nvCxnSpPr>
          <p:spPr>
            <a:xfrm>
              <a:off x="1835298" y="1716509"/>
              <a:ext cx="278449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7" idx="2"/>
              <a:endCxn id="6" idx="0"/>
            </p:cNvCxnSpPr>
            <p:nvPr/>
          </p:nvCxnSpPr>
          <p:spPr>
            <a:xfrm flipH="1">
              <a:off x="1191911" y="1998304"/>
              <a:ext cx="2045" cy="38054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9" idx="2"/>
              <a:endCxn id="11" idx="0"/>
            </p:cNvCxnSpPr>
            <p:nvPr/>
          </p:nvCxnSpPr>
          <p:spPr>
            <a:xfrm>
              <a:off x="1191708" y="5148478"/>
              <a:ext cx="0" cy="3599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11" idx="2"/>
              <a:endCxn id="13" idx="0"/>
            </p:cNvCxnSpPr>
            <p:nvPr/>
          </p:nvCxnSpPr>
          <p:spPr>
            <a:xfrm>
              <a:off x="1191708" y="5922519"/>
              <a:ext cx="0" cy="34727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12" idx="2"/>
              <a:endCxn id="14" idx="0"/>
            </p:cNvCxnSpPr>
            <p:nvPr/>
          </p:nvCxnSpPr>
          <p:spPr>
            <a:xfrm>
              <a:off x="2499358" y="5134038"/>
              <a:ext cx="238" cy="35711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꺾인 연결선 70"/>
            <p:cNvCxnSpPr>
              <a:stCxn id="6" idx="2"/>
              <a:endCxn id="61" idx="1"/>
            </p:cNvCxnSpPr>
            <p:nvPr/>
          </p:nvCxnSpPr>
          <p:spPr>
            <a:xfrm rot="16200000" flipH="1">
              <a:off x="1089518" y="2895310"/>
              <a:ext cx="829123" cy="624337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그룹 79"/>
            <p:cNvGrpSpPr/>
            <p:nvPr/>
          </p:nvGrpSpPr>
          <p:grpSpPr>
            <a:xfrm>
              <a:off x="1764862" y="2994763"/>
              <a:ext cx="734496" cy="215444"/>
              <a:chOff x="85725" y="3111956"/>
              <a:chExt cx="734496" cy="215444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85725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계정 로그인</a:t>
                </a:r>
                <a:endParaRPr lang="en-US" altLang="ko-KR" sz="800" dirty="0" smtClean="0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/>
            <p:cNvGrpSpPr/>
            <p:nvPr/>
          </p:nvGrpSpPr>
          <p:grpSpPr>
            <a:xfrm>
              <a:off x="875756" y="4111967"/>
              <a:ext cx="631904" cy="215444"/>
              <a:chOff x="877293" y="3111956"/>
              <a:chExt cx="631904" cy="215444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877293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회원 가입</a:t>
                </a:r>
                <a:endParaRPr lang="en-US" altLang="ko-KR" sz="800" dirty="0" smtClean="0"/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896433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/>
            <p:cNvGrpSpPr/>
            <p:nvPr/>
          </p:nvGrpSpPr>
          <p:grpSpPr>
            <a:xfrm>
              <a:off x="1816248" y="3514319"/>
              <a:ext cx="631904" cy="215444"/>
              <a:chOff x="1605071" y="3111956"/>
              <a:chExt cx="631904" cy="215444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바로 시작</a:t>
                </a:r>
                <a:endParaRPr lang="en-US" altLang="ko-KR" sz="800" dirty="0" smtClean="0"/>
              </a:p>
            </p:txBody>
          </p:sp>
          <p:cxnSp>
            <p:nvCxnSpPr>
              <p:cNvPr id="79" name="직선 연결선 78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꺾인 연결선 84"/>
            <p:cNvCxnSpPr>
              <a:stCxn id="6" idx="2"/>
              <a:endCxn id="59" idx="1"/>
            </p:cNvCxnSpPr>
            <p:nvPr/>
          </p:nvCxnSpPr>
          <p:spPr>
            <a:xfrm rot="16200000" flipH="1">
              <a:off x="1323603" y="2661225"/>
              <a:ext cx="309567" cy="572951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꺾인 연결선 87"/>
            <p:cNvCxnSpPr>
              <a:stCxn id="59" idx="3"/>
              <a:endCxn id="10" idx="1"/>
            </p:cNvCxnSpPr>
            <p:nvPr/>
          </p:nvCxnSpPr>
          <p:spPr>
            <a:xfrm flipV="1">
              <a:off x="2499358" y="1716509"/>
              <a:ext cx="2120430" cy="1385976"/>
            </a:xfrm>
            <a:prstGeom prst="bentConnector3">
              <a:avLst>
                <a:gd name="adj1" fmla="val 2754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>
              <a:stCxn id="6" idx="2"/>
              <a:endCxn id="60" idx="0"/>
            </p:cNvCxnSpPr>
            <p:nvPr/>
          </p:nvCxnSpPr>
          <p:spPr>
            <a:xfrm flipH="1">
              <a:off x="1191708" y="2792918"/>
              <a:ext cx="203" cy="13190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stCxn id="60" idx="2"/>
              <a:endCxn id="9" idx="0"/>
            </p:cNvCxnSpPr>
            <p:nvPr/>
          </p:nvCxnSpPr>
          <p:spPr>
            <a:xfrm>
              <a:off x="1191708" y="4327411"/>
              <a:ext cx="0" cy="40699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구부러진 연결선 105"/>
            <p:cNvCxnSpPr>
              <a:stCxn id="13" idx="3"/>
              <a:endCxn id="12" idx="1"/>
            </p:cNvCxnSpPr>
            <p:nvPr/>
          </p:nvCxnSpPr>
          <p:spPr>
            <a:xfrm flipV="1">
              <a:off x="1564344" y="4927004"/>
              <a:ext cx="562378" cy="1549823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구부러진 연결선 106"/>
            <p:cNvCxnSpPr>
              <a:stCxn id="61" idx="2"/>
              <a:endCxn id="12" idx="0"/>
            </p:cNvCxnSpPr>
            <p:nvPr/>
          </p:nvCxnSpPr>
          <p:spPr>
            <a:xfrm rot="16200000" flipH="1">
              <a:off x="1820676" y="4041287"/>
              <a:ext cx="990207" cy="367158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109"/>
            <p:cNvCxnSpPr>
              <a:stCxn id="14" idx="3"/>
              <a:endCxn id="10" idx="1"/>
            </p:cNvCxnSpPr>
            <p:nvPr/>
          </p:nvCxnSpPr>
          <p:spPr>
            <a:xfrm flipV="1">
              <a:off x="2872232" y="1716509"/>
              <a:ext cx="1747556" cy="398167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그룹 132"/>
            <p:cNvGrpSpPr/>
            <p:nvPr/>
          </p:nvGrpSpPr>
          <p:grpSpPr>
            <a:xfrm>
              <a:off x="4693298" y="2701662"/>
              <a:ext cx="590550" cy="222819"/>
              <a:chOff x="157698" y="3104581"/>
              <a:chExt cx="590550" cy="22281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208270" y="3104581"/>
                <a:ext cx="4924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프로필</a:t>
                </a:r>
                <a:endParaRPr lang="en-US" altLang="ko-KR" sz="800" dirty="0" smtClean="0"/>
              </a:p>
            </p:txBody>
          </p:sp>
          <p:cxnSp>
            <p:nvCxnSpPr>
              <p:cNvPr id="135" name="직선 연결선 13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그룹 138"/>
            <p:cNvGrpSpPr/>
            <p:nvPr/>
          </p:nvGrpSpPr>
          <p:grpSpPr>
            <a:xfrm>
              <a:off x="10331592" y="2709037"/>
              <a:ext cx="631904" cy="215444"/>
              <a:chOff x="1605071" y="3111956"/>
              <a:chExt cx="631904" cy="215444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광고 보기</a:t>
                </a:r>
                <a:endParaRPr lang="en-US" altLang="ko-KR" sz="800" dirty="0" smtClean="0"/>
              </a:p>
            </p:txBody>
          </p:sp>
          <p:cxnSp>
            <p:nvCxnSpPr>
              <p:cNvPr id="141" name="직선 연결선 140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그룹 141"/>
            <p:cNvGrpSpPr/>
            <p:nvPr/>
          </p:nvGrpSpPr>
          <p:grpSpPr>
            <a:xfrm>
              <a:off x="9262573" y="2701662"/>
              <a:ext cx="590550" cy="222819"/>
              <a:chOff x="157698" y="3104581"/>
              <a:chExt cx="590550" cy="222819"/>
            </a:xfrm>
          </p:grpSpPr>
          <p:sp>
            <p:nvSpPr>
              <p:cNvPr id="143" name="TextBox 142"/>
              <p:cNvSpPr txBox="1"/>
              <p:nvPr/>
            </p:nvSpPr>
            <p:spPr>
              <a:xfrm>
                <a:off x="208270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캐릭터</a:t>
                </a:r>
                <a:endParaRPr lang="en-US" altLang="ko-KR" sz="800" dirty="0" smtClean="0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5812735" y="2701662"/>
              <a:ext cx="590550" cy="222819"/>
              <a:chOff x="157698" y="3104581"/>
              <a:chExt cx="590550" cy="222819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259567" y="3104581"/>
                <a:ext cx="3898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설정</a:t>
                </a:r>
                <a:endParaRPr lang="en-US" altLang="ko-KR" sz="800" dirty="0" smtClean="0"/>
              </a:p>
            </p:txBody>
          </p:sp>
          <p:cxnSp>
            <p:nvCxnSpPr>
              <p:cNvPr id="147" name="직선 연결선 146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그룹 147"/>
            <p:cNvGrpSpPr/>
            <p:nvPr/>
          </p:nvGrpSpPr>
          <p:grpSpPr>
            <a:xfrm>
              <a:off x="6948226" y="2701662"/>
              <a:ext cx="590550" cy="222819"/>
              <a:chOff x="157698" y="3104581"/>
              <a:chExt cx="590550" cy="222819"/>
            </a:xfrm>
          </p:grpSpPr>
          <p:sp>
            <p:nvSpPr>
              <p:cNvPr id="149" name="TextBox 148"/>
              <p:cNvSpPr txBox="1"/>
              <p:nvPr/>
            </p:nvSpPr>
            <p:spPr>
              <a:xfrm>
                <a:off x="208271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아이템</a:t>
                </a:r>
                <a:endParaRPr lang="en-US" altLang="ko-KR" sz="800" dirty="0" smtClean="0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그룹 150"/>
            <p:cNvGrpSpPr/>
            <p:nvPr/>
          </p:nvGrpSpPr>
          <p:grpSpPr>
            <a:xfrm>
              <a:off x="8109049" y="2701662"/>
              <a:ext cx="590550" cy="222819"/>
              <a:chOff x="157698" y="3104581"/>
              <a:chExt cx="590550" cy="222819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310864" y="3104581"/>
                <a:ext cx="28725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샵</a:t>
                </a:r>
                <a:endParaRPr lang="en-US" altLang="ko-KR" sz="800" dirty="0" smtClean="0"/>
              </a:p>
            </p:txBody>
          </p:sp>
          <p:cxnSp>
            <p:nvCxnSpPr>
              <p:cNvPr id="153" name="직선 연결선 152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직선 화살표 연결선 156"/>
            <p:cNvCxnSpPr>
              <a:stCxn id="10" idx="2"/>
              <a:endCxn id="134" idx="0"/>
            </p:cNvCxnSpPr>
            <p:nvPr/>
          </p:nvCxnSpPr>
          <p:spPr>
            <a:xfrm flipH="1">
              <a:off x="4990092" y="1923543"/>
              <a:ext cx="2332" cy="77811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/>
            <p:cNvCxnSpPr>
              <a:stCxn id="134" idx="2"/>
              <a:endCxn id="18" idx="0"/>
            </p:cNvCxnSpPr>
            <p:nvPr/>
          </p:nvCxnSpPr>
          <p:spPr>
            <a:xfrm>
              <a:off x="4990092" y="2917106"/>
              <a:ext cx="1798" cy="74496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>
              <a:stCxn id="146" idx="2"/>
              <a:endCxn id="19" idx="0"/>
            </p:cNvCxnSpPr>
            <p:nvPr/>
          </p:nvCxnSpPr>
          <p:spPr>
            <a:xfrm>
              <a:off x="6109530" y="2917106"/>
              <a:ext cx="4719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/>
            <p:cNvCxnSpPr>
              <a:stCxn id="149" idx="2"/>
              <a:endCxn id="20" idx="0"/>
            </p:cNvCxnSpPr>
            <p:nvPr/>
          </p:nvCxnSpPr>
          <p:spPr>
            <a:xfrm>
              <a:off x="7245021" y="2917106"/>
              <a:ext cx="4954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/>
            <p:cNvCxnSpPr>
              <a:stCxn id="152" idx="2"/>
              <a:endCxn id="21" idx="0"/>
            </p:cNvCxnSpPr>
            <p:nvPr/>
          </p:nvCxnSpPr>
          <p:spPr>
            <a:xfrm>
              <a:off x="8405845" y="2917106"/>
              <a:ext cx="4862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/>
            <p:cNvCxnSpPr>
              <a:stCxn id="143" idx="2"/>
              <a:endCxn id="23" idx="0"/>
            </p:cNvCxnSpPr>
            <p:nvPr/>
          </p:nvCxnSpPr>
          <p:spPr>
            <a:xfrm flipH="1">
              <a:off x="9557848" y="2917106"/>
              <a:ext cx="1519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/>
            <p:cNvCxnSpPr>
              <a:stCxn id="140" idx="2"/>
              <a:endCxn id="30" idx="0"/>
            </p:cNvCxnSpPr>
            <p:nvPr/>
          </p:nvCxnSpPr>
          <p:spPr>
            <a:xfrm>
              <a:off x="10647544" y="2924481"/>
              <a:ext cx="0" cy="112772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그룹 179"/>
            <p:cNvGrpSpPr/>
            <p:nvPr/>
          </p:nvGrpSpPr>
          <p:grpSpPr>
            <a:xfrm>
              <a:off x="4558321" y="619758"/>
              <a:ext cx="864339" cy="215444"/>
              <a:chOff x="1509821" y="3111956"/>
              <a:chExt cx="864339" cy="215444"/>
            </a:xfrm>
          </p:grpSpPr>
          <p:sp>
            <p:nvSpPr>
              <p:cNvPr id="181" name="TextBox 180"/>
              <p:cNvSpPr txBox="1"/>
              <p:nvPr/>
            </p:nvSpPr>
            <p:spPr>
              <a:xfrm>
                <a:off x="1509821" y="3111956"/>
                <a:ext cx="8643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출석체크</a:t>
                </a:r>
                <a:r>
                  <a:rPr lang="en-US" altLang="ko-KR" sz="800" dirty="0" smtClean="0"/>
                  <a:t>(</a:t>
                </a:r>
                <a:r>
                  <a:rPr lang="ko-KR" altLang="en-US" sz="800" dirty="0" smtClean="0"/>
                  <a:t>팝업</a:t>
                </a:r>
                <a:r>
                  <a:rPr lang="en-US" altLang="ko-KR" sz="800" dirty="0" smtClean="0"/>
                  <a:t>)</a:t>
                </a:r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그룹 182"/>
            <p:cNvGrpSpPr/>
            <p:nvPr/>
          </p:nvGrpSpPr>
          <p:grpSpPr>
            <a:xfrm>
              <a:off x="5890530" y="616331"/>
              <a:ext cx="734496" cy="215444"/>
              <a:chOff x="1547921" y="3111956"/>
              <a:chExt cx="734496" cy="215444"/>
            </a:xfrm>
          </p:grpSpPr>
          <p:sp>
            <p:nvSpPr>
              <p:cNvPr id="184" name="TextBox 183"/>
              <p:cNvSpPr txBox="1"/>
              <p:nvPr/>
            </p:nvSpPr>
            <p:spPr>
              <a:xfrm>
                <a:off x="1547921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누적 포인트</a:t>
                </a:r>
                <a:endParaRPr lang="en-US" altLang="ko-KR" sz="800" dirty="0" smtClean="0"/>
              </a:p>
            </p:txBody>
          </p:sp>
          <p:cxnSp>
            <p:nvCxnSpPr>
              <p:cNvPr id="185" name="직선 연결선 184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3" name="직선 화살표 연결선 192"/>
            <p:cNvCxnSpPr>
              <a:stCxn id="30" idx="2"/>
              <a:endCxn id="22" idx="0"/>
            </p:cNvCxnSpPr>
            <p:nvPr/>
          </p:nvCxnSpPr>
          <p:spPr>
            <a:xfrm>
              <a:off x="10647544" y="4571461"/>
              <a:ext cx="0" cy="10548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꺾인 연결선 195"/>
            <p:cNvCxnSpPr>
              <a:stCxn id="10" idx="2"/>
              <a:endCxn id="146" idx="0"/>
            </p:cNvCxnSpPr>
            <p:nvPr/>
          </p:nvCxnSpPr>
          <p:spPr>
            <a:xfrm rot="16200000" flipH="1">
              <a:off x="5161918" y="1754049"/>
              <a:ext cx="778119" cy="111710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꺾인 연결선 198"/>
            <p:cNvCxnSpPr>
              <a:stCxn id="10" idx="2"/>
              <a:endCxn id="149" idx="0"/>
            </p:cNvCxnSpPr>
            <p:nvPr/>
          </p:nvCxnSpPr>
          <p:spPr>
            <a:xfrm rot="16200000" flipH="1">
              <a:off x="5729663" y="1186303"/>
              <a:ext cx="778119" cy="225259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꺾인 연결선 201"/>
            <p:cNvCxnSpPr>
              <a:stCxn id="10" idx="2"/>
              <a:endCxn id="152" idx="0"/>
            </p:cNvCxnSpPr>
            <p:nvPr/>
          </p:nvCxnSpPr>
          <p:spPr>
            <a:xfrm rot="16200000" flipH="1">
              <a:off x="6310075" y="605891"/>
              <a:ext cx="778119" cy="34134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꺾인 연결선 204"/>
            <p:cNvCxnSpPr>
              <a:stCxn id="10" idx="2"/>
              <a:endCxn id="143" idx="0"/>
            </p:cNvCxnSpPr>
            <p:nvPr/>
          </p:nvCxnSpPr>
          <p:spPr>
            <a:xfrm rot="16200000" flipH="1">
              <a:off x="6886836" y="29130"/>
              <a:ext cx="778119" cy="456694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꺾인 연결선 207"/>
            <p:cNvCxnSpPr>
              <a:stCxn id="10" idx="2"/>
              <a:endCxn id="140" idx="0"/>
            </p:cNvCxnSpPr>
            <p:nvPr/>
          </p:nvCxnSpPr>
          <p:spPr>
            <a:xfrm rot="16200000" flipH="1">
              <a:off x="7427237" y="-511270"/>
              <a:ext cx="785494" cy="565512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꺾인 연결선 210"/>
            <p:cNvCxnSpPr>
              <a:stCxn id="22" idx="3"/>
              <a:endCxn id="10" idx="3"/>
            </p:cNvCxnSpPr>
            <p:nvPr/>
          </p:nvCxnSpPr>
          <p:spPr>
            <a:xfrm flipH="1" flipV="1">
              <a:off x="5365060" y="1716509"/>
              <a:ext cx="5655120" cy="4116789"/>
            </a:xfrm>
            <a:prstGeom prst="bentConnector3">
              <a:avLst>
                <a:gd name="adj1" fmla="val -11958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화살표 연결선 214"/>
            <p:cNvCxnSpPr>
              <a:stCxn id="10" idx="0"/>
              <a:endCxn id="181" idx="2"/>
            </p:cNvCxnSpPr>
            <p:nvPr/>
          </p:nvCxnSpPr>
          <p:spPr>
            <a:xfrm flipH="1" flipV="1">
              <a:off x="4990491" y="835202"/>
              <a:ext cx="1933" cy="6742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꺾인 연결선 218"/>
            <p:cNvCxnSpPr>
              <a:stCxn id="10" idx="0"/>
              <a:endCxn id="184" idx="2"/>
            </p:cNvCxnSpPr>
            <p:nvPr/>
          </p:nvCxnSpPr>
          <p:spPr>
            <a:xfrm rot="5400000" flipH="1" flipV="1">
              <a:off x="5286251" y="537948"/>
              <a:ext cx="677700" cy="126535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직사각형 223"/>
            <p:cNvSpPr/>
            <p:nvPr/>
          </p:nvSpPr>
          <p:spPr>
            <a:xfrm>
              <a:off x="7781179" y="6229781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앱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외부 연결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25" name="구부러진 연결선 224"/>
            <p:cNvCxnSpPr>
              <a:stCxn id="224" idx="0"/>
              <a:endCxn id="30" idx="1"/>
            </p:cNvCxnSpPr>
            <p:nvPr/>
          </p:nvCxnSpPr>
          <p:spPr>
            <a:xfrm rot="5400000" flipH="1" flipV="1">
              <a:off x="8255388" y="4290416"/>
              <a:ext cx="1917946" cy="1960785"/>
            </a:xfrm>
            <a:prstGeom prst="curved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직사각형 228"/>
            <p:cNvSpPr/>
            <p:nvPr/>
          </p:nvSpPr>
          <p:spPr>
            <a:xfrm>
              <a:off x="497462" y="2279305"/>
              <a:ext cx="3501491" cy="450249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371440" y="5913628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세부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497463" y="509247"/>
              <a:ext cx="2054202" cy="152233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4374134" y="3479780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302674" y="6566356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가입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4374134" y="499591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1386952" y="509247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로비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764406" y="550178"/>
              <a:ext cx="7922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#INTRO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40" name="그룹 239"/>
            <p:cNvGrpSpPr/>
            <p:nvPr/>
          </p:nvGrpSpPr>
          <p:grpSpPr>
            <a:xfrm>
              <a:off x="9832446" y="6402354"/>
              <a:ext cx="631904" cy="215444"/>
              <a:chOff x="1595546" y="3111956"/>
              <a:chExt cx="631904" cy="215444"/>
            </a:xfrm>
          </p:grpSpPr>
          <p:sp>
            <p:nvSpPr>
              <p:cNvPr id="241" name="TextBox 240"/>
              <p:cNvSpPr txBox="1"/>
              <p:nvPr/>
            </p:nvSpPr>
            <p:spPr>
              <a:xfrm>
                <a:off x="1595546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종료 요청</a:t>
                </a:r>
                <a:endParaRPr lang="en-US" altLang="ko-KR" sz="800" dirty="0" smtClean="0"/>
              </a:p>
            </p:txBody>
          </p:sp>
          <p:cxnSp>
            <p:nvCxnSpPr>
              <p:cNvPr id="242" name="직선 연결선 24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3" name="직선 화살표 연결선 242"/>
            <p:cNvCxnSpPr>
              <a:stCxn id="241" idx="3"/>
              <a:endCxn id="17" idx="1"/>
            </p:cNvCxnSpPr>
            <p:nvPr/>
          </p:nvCxnSpPr>
          <p:spPr>
            <a:xfrm flipV="1">
              <a:off x="10464350" y="6509843"/>
              <a:ext cx="503028" cy="23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그룹 246"/>
          <p:cNvGrpSpPr/>
          <p:nvPr/>
        </p:nvGrpSpPr>
        <p:grpSpPr>
          <a:xfrm>
            <a:off x="197179" y="-507690"/>
            <a:ext cx="631904" cy="222819"/>
            <a:chOff x="138541" y="3104581"/>
            <a:chExt cx="631904" cy="222819"/>
          </a:xfrm>
        </p:grpSpPr>
        <p:sp>
          <p:nvSpPr>
            <p:cNvPr id="248" name="TextBox 247"/>
            <p:cNvSpPr txBox="1"/>
            <p:nvPr/>
          </p:nvSpPr>
          <p:spPr>
            <a:xfrm>
              <a:off x="138541" y="3104581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내부 항목</a:t>
              </a:r>
              <a:endParaRPr lang="en-US" altLang="ko-KR" sz="800" dirty="0" smtClean="0"/>
            </a:p>
          </p:txBody>
        </p:sp>
        <p:cxnSp>
          <p:nvCxnSpPr>
            <p:cNvPr id="249" name="직선 연결선 248"/>
            <p:cNvCxnSpPr/>
            <p:nvPr/>
          </p:nvCxnSpPr>
          <p:spPr>
            <a:xfrm>
              <a:off x="157698" y="3327400"/>
              <a:ext cx="59055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순서도: 판단 249"/>
          <p:cNvSpPr/>
          <p:nvPr/>
        </p:nvSpPr>
        <p:spPr>
          <a:xfrm>
            <a:off x="1004460" y="-519162"/>
            <a:ext cx="641783" cy="253392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선택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51" name="직사각형 250"/>
          <p:cNvSpPr/>
          <p:nvPr/>
        </p:nvSpPr>
        <p:spPr>
          <a:xfrm>
            <a:off x="1883349" y="-519162"/>
            <a:ext cx="533839" cy="264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2" name="직사각형 251"/>
          <p:cNvSpPr/>
          <p:nvPr/>
        </p:nvSpPr>
        <p:spPr>
          <a:xfrm>
            <a:off x="2652102" y="-519162"/>
            <a:ext cx="533206" cy="2623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외부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0" y="-719446"/>
            <a:ext cx="3417313" cy="69138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-30971" y="-935122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#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범주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9805589" y="6381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▼앱 페이지 흐름도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1009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282361" y="1227509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3078758" y="2674663"/>
            <a:ext cx="1311307" cy="1302204"/>
            <a:chOff x="3071133" y="2397866"/>
            <a:chExt cx="1453821" cy="1126384"/>
          </a:xfrm>
        </p:grpSpPr>
        <p:sp>
          <p:nvSpPr>
            <p:cNvPr id="12" name="직사각형 11"/>
            <p:cNvSpPr/>
            <p:nvPr/>
          </p:nvSpPr>
          <p:spPr>
            <a:xfrm>
              <a:off x="3071133" y="2397866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>
              <a:cxnSpLocks/>
            </p:cNvCxnSpPr>
            <p:nvPr/>
          </p:nvCxnSpPr>
          <p:spPr>
            <a:xfrm flipH="1">
              <a:off x="3071133" y="2397866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2299019" y="4198606"/>
            <a:ext cx="1028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배</a:t>
            </a:r>
            <a:r>
              <a:rPr lang="ko-KR" altLang="en-US" sz="1400" b="1" dirty="0"/>
              <a:t>돌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Lv.13</a:t>
            </a:r>
            <a:endParaRPr lang="ko-KR" alt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124826" y="1860933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079" y="5078086"/>
            <a:ext cx="480395" cy="425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061" y="5093015"/>
            <a:ext cx="52863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이등변 삼각형 30"/>
          <p:cNvSpPr/>
          <p:nvPr/>
        </p:nvSpPr>
        <p:spPr>
          <a:xfrm rot="5400000">
            <a:off x="4598024" y="3127748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덧셈 기호 31"/>
          <p:cNvSpPr/>
          <p:nvPr/>
        </p:nvSpPr>
        <p:spPr>
          <a:xfrm>
            <a:off x="4440270" y="4984437"/>
            <a:ext cx="561974" cy="616919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270395" y="547590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친구 추천</a:t>
            </a:r>
            <a:endParaRPr lang="ko-KR" alt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490758" y="545496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고액 보상</a:t>
            </a:r>
            <a:endParaRPr lang="ko-KR" alt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371899" y="546285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/>
              <a:t>쿠폰받기</a:t>
            </a:r>
            <a:endParaRPr lang="ko-KR" altLang="en-US" sz="1200" b="1" dirty="0"/>
          </a:p>
        </p:txBody>
      </p:sp>
      <p:grpSp>
        <p:nvGrpSpPr>
          <p:cNvPr id="36" name="그룹 35"/>
          <p:cNvGrpSpPr/>
          <p:nvPr/>
        </p:nvGrpSpPr>
        <p:grpSpPr>
          <a:xfrm flipV="1">
            <a:off x="2282360" y="4490933"/>
            <a:ext cx="2947701" cy="45719"/>
            <a:chOff x="628650" y="876300"/>
            <a:chExt cx="1910678" cy="133350"/>
          </a:xfrm>
        </p:grpSpPr>
        <p:sp>
          <p:nvSpPr>
            <p:cNvPr id="37" name="직사각형 36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511" y="3044010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677" y="1883671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287" y="3318197"/>
            <a:ext cx="1135848" cy="1218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#14 </a:t>
            </a:r>
            <a:r>
              <a:rPr lang="ko-KR" altLang="en-US" sz="2000" b="1" dirty="0" smtClean="0"/>
              <a:t>결과 보기 페이지</a:t>
            </a:r>
            <a:endParaRPr lang="ko-KR" altLang="en-US" sz="2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553325" y="647239"/>
            <a:ext cx="4638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#14 </a:t>
            </a:r>
            <a:r>
              <a:rPr lang="ko-KR" altLang="en-US" sz="1000" dirty="0" smtClean="0"/>
              <a:t>결과 보기 페이지로 이동한다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b="1" dirty="0" smtClean="0"/>
              <a:t>아이템 아이콘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클릭 가능한 아이템 아이콘을 표시한다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해당 상태에서 클릭하면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아이템 열기가 재생 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2293147" y="1246787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372409" y="154396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47" name="TextBox 46"/>
          <p:cNvSpPr txBox="1"/>
          <p:nvPr/>
        </p:nvSpPr>
        <p:spPr>
          <a:xfrm>
            <a:off x="3125599" y="15453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2701577" y="154250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524" y="1313431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547" y="1305446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147" y="1331048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545" y="134057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346" y="1331048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덧셈 기호 53"/>
          <p:cNvSpPr/>
          <p:nvPr/>
        </p:nvSpPr>
        <p:spPr>
          <a:xfrm>
            <a:off x="4352810" y="1313431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3661492" y="154715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4714874" y="154742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4182526" y="15453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43" name="직사각형 42"/>
          <p:cNvSpPr/>
          <p:nvPr/>
        </p:nvSpPr>
        <p:spPr>
          <a:xfrm>
            <a:off x="2292301" y="1227779"/>
            <a:ext cx="2947701" cy="4567698"/>
          </a:xfrm>
          <a:prstGeom prst="rect">
            <a:avLst/>
          </a:prstGeom>
          <a:solidFill>
            <a:schemeClr val="tx1">
              <a:lumMod val="50000"/>
              <a:lumOff val="50000"/>
              <a:alpha val="87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031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캐릭터 보기 페이지</a:t>
            </a:r>
            <a:endParaRPr lang="en-US" altLang="ko-KR" sz="20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553325" y="647239"/>
            <a:ext cx="46386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캐릭터 보기 페이지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캐릭</a:t>
            </a:r>
            <a:r>
              <a:rPr lang="ko-KR" altLang="en-US" sz="1000" b="1" dirty="0"/>
              <a:t>터</a:t>
            </a:r>
            <a:r>
              <a:rPr lang="ko-KR" altLang="en-US" sz="1000" b="1" dirty="0" smtClean="0"/>
              <a:t> 보기 페이지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진</a:t>
            </a:r>
            <a:r>
              <a:rPr lang="ko-KR" altLang="en-US" sz="1000" dirty="0"/>
              <a:t>입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내 캐릭터 이름 영역 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캐릭터 보기 창으로 이동</a:t>
            </a:r>
            <a:endParaRPr lang="en-US" altLang="ko-KR" sz="10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나가</a:t>
            </a:r>
            <a:r>
              <a:rPr lang="ko-KR" altLang="en-US" sz="1000" dirty="0"/>
              <a:t>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뒤로가기</a:t>
            </a:r>
            <a:r>
              <a:rPr lang="ko-KR" altLang="en-US" sz="1000" dirty="0" smtClean="0"/>
              <a:t> 버튼 입력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이전 페이지로 이동</a:t>
            </a:r>
            <a:endParaRPr lang="en-US" altLang="ko-KR" sz="10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2) </a:t>
            </a:r>
            <a:r>
              <a:rPr lang="ko-KR" altLang="en-US" sz="1000" b="1" dirty="0" smtClean="0"/>
              <a:t>내 캐릭터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 smtClean="0"/>
              <a:t>내 캐릭터가 그려진다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 smtClean="0"/>
              <a:t>기본 </a:t>
            </a:r>
            <a:r>
              <a:rPr lang="en-US" altLang="ko-KR" sz="1000" dirty="0" smtClean="0"/>
              <a:t>idle </a:t>
            </a:r>
            <a:r>
              <a:rPr lang="ko-KR" altLang="en-US" sz="1000" dirty="0" smtClean="0"/>
              <a:t>애니메이션을 반복 재생하고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smtClean="0"/>
              <a:t>속성 값 표시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 smtClean="0"/>
              <a:t>레벨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현재 내 캐릭터의 </a:t>
            </a:r>
            <a:r>
              <a:rPr lang="en-US" altLang="ko-KR" sz="1000" dirty="0" smtClean="0"/>
              <a:t>level </a:t>
            </a:r>
            <a:r>
              <a:rPr lang="ko-KR" altLang="en-US" sz="1000" dirty="0" smtClean="0"/>
              <a:t>값을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 smtClean="0"/>
              <a:t>캐시 </a:t>
            </a:r>
            <a:r>
              <a:rPr lang="ko-KR" altLang="en-US" sz="1000" dirty="0"/>
              <a:t>획득 보너스 표시 값 </a:t>
            </a:r>
            <a:r>
              <a:rPr lang="en-US" altLang="ko-KR" sz="1000" dirty="0"/>
              <a:t>= 1+ (</a:t>
            </a:r>
            <a:r>
              <a:rPr lang="ko-KR" altLang="en-US" sz="1000" dirty="0"/>
              <a:t>반영 후 </a:t>
            </a:r>
            <a:r>
              <a:rPr lang="en-US" altLang="ko-KR" sz="1000" dirty="0" err="1"/>
              <a:t>cashBonus</a:t>
            </a:r>
            <a:r>
              <a:rPr lang="ko-KR" altLang="en-US" sz="1000" dirty="0"/>
              <a:t>의 값</a:t>
            </a:r>
            <a:r>
              <a:rPr lang="en-US" altLang="ko-KR" sz="1000" dirty="0"/>
              <a:t>)*100 &amp; </a:t>
            </a:r>
            <a:r>
              <a:rPr lang="en-US" altLang="ko-KR" sz="1000" dirty="0" smtClean="0"/>
              <a:t>"%"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/>
              <a:t>아이템 확률 보너스 표시 값 </a:t>
            </a:r>
            <a:r>
              <a:rPr lang="en-US" altLang="ko-KR" sz="1000" dirty="0"/>
              <a:t>= 1+ (</a:t>
            </a:r>
            <a:r>
              <a:rPr lang="ko-KR" altLang="en-US" sz="1000" dirty="0"/>
              <a:t>반영 후 </a:t>
            </a:r>
            <a:r>
              <a:rPr lang="en-US" altLang="ko-KR" sz="1000" dirty="0" err="1"/>
              <a:t>dropBonu</a:t>
            </a:r>
            <a:r>
              <a:rPr lang="ko-KR" altLang="en-US" sz="1000" dirty="0"/>
              <a:t>의 값</a:t>
            </a:r>
            <a:r>
              <a:rPr lang="en-US" altLang="ko-KR" sz="1000" dirty="0"/>
              <a:t>)*100  &amp; "%"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 smtClean="0"/>
              <a:t>경험치 </a:t>
            </a:r>
            <a:r>
              <a:rPr lang="ko-KR" altLang="en-US" sz="1000" dirty="0"/>
              <a:t>획득 보너스 표시 값 </a:t>
            </a:r>
            <a:r>
              <a:rPr lang="en-US" altLang="ko-KR" sz="1000" dirty="0"/>
              <a:t>= 1+ (</a:t>
            </a:r>
            <a:r>
              <a:rPr lang="ko-KR" altLang="en-US" sz="1000" dirty="0"/>
              <a:t>반영 후 </a:t>
            </a:r>
            <a:r>
              <a:rPr lang="en-US" altLang="ko-KR" sz="1000" dirty="0" err="1"/>
              <a:t>expBonus</a:t>
            </a:r>
            <a:r>
              <a:rPr lang="ko-KR" altLang="en-US" sz="1000" dirty="0"/>
              <a:t>의 값</a:t>
            </a:r>
            <a:r>
              <a:rPr lang="en-US" altLang="ko-KR" sz="1000" dirty="0"/>
              <a:t>)*100  &amp; </a:t>
            </a:r>
            <a:r>
              <a:rPr lang="en-US" altLang="ko-KR" sz="1000" dirty="0" smtClean="0"/>
              <a:t>"%"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4) </a:t>
            </a:r>
            <a:r>
              <a:rPr lang="ko-KR" altLang="en-US" sz="1000" dirty="0" smtClean="0"/>
              <a:t>캐릭터 변경 버튼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캐릭터 변경 버튼을 입력하여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캐릭터를 전환할 수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모든 캐릭터 목록을 </a:t>
            </a:r>
            <a:r>
              <a:rPr lang="en-US" altLang="ko-KR" sz="1000" dirty="0" smtClean="0"/>
              <a:t>id </a:t>
            </a:r>
            <a:r>
              <a:rPr lang="ko-KR" altLang="en-US" sz="1000" dirty="0" smtClean="0"/>
              <a:t>순으로 우측으로 변경한다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현재 사용 중인 캐릭터를 기본 값으로 노출하며</a:t>
            </a:r>
            <a:r>
              <a:rPr lang="en-US" altLang="ko-KR" sz="1000" dirty="0" smtClean="0"/>
              <a:t>,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캐릭터 변경은 불가능하다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//</a:t>
            </a:r>
            <a:r>
              <a:rPr lang="ko-KR" altLang="en-US" sz="1000" dirty="0" smtClean="0"/>
              <a:t>추후 복수 캐릭터 소지 시</a:t>
            </a:r>
            <a:r>
              <a:rPr lang="en-US" altLang="ko-KR" sz="1000" dirty="0" smtClean="0"/>
              <a:t>,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변경하기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 </a:t>
            </a:r>
            <a:r>
              <a:rPr lang="ko-KR" altLang="en-US" sz="1000" dirty="0" smtClean="0"/>
              <a:t>버튼이 들어갈 예정</a:t>
            </a:r>
            <a:endParaRPr lang="en-US" altLang="ko-KR" sz="10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373356" y="1053040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087698" y="2178211"/>
            <a:ext cx="1311307" cy="1302204"/>
            <a:chOff x="3071133" y="2356671"/>
            <a:chExt cx="1453821" cy="1126384"/>
          </a:xfrm>
        </p:grpSpPr>
        <p:sp>
          <p:nvSpPr>
            <p:cNvPr id="15" name="직사각형 14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08626" y="3765255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배</a:t>
            </a:r>
            <a:r>
              <a:rPr lang="ko-KR" altLang="en-US" sz="1100" b="1" dirty="0"/>
              <a:t>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Lv.13</a:t>
            </a:r>
            <a:endParaRPr lang="ko-KR" altLang="en-US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256817" y="1707677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19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19" y="4982910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300" y="5030535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53178" y="5318596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462894" y="532648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grpSp>
        <p:nvGrpSpPr>
          <p:cNvPr id="23" name="그룹 22"/>
          <p:cNvGrpSpPr/>
          <p:nvPr/>
        </p:nvGrpSpPr>
        <p:grpSpPr>
          <a:xfrm flipV="1">
            <a:off x="377025" y="4004006"/>
            <a:ext cx="2947701" cy="45719"/>
            <a:chOff x="628650" y="876300"/>
            <a:chExt cx="1910678" cy="133350"/>
          </a:xfrm>
        </p:grpSpPr>
        <p:sp>
          <p:nvSpPr>
            <p:cNvPr id="24" name="직사각형 23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279" y="2595183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668" y="1730415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73356" y="4054411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/>
          <p:cNvSpPr/>
          <p:nvPr/>
        </p:nvSpPr>
        <p:spPr>
          <a:xfrm rot="5400000">
            <a:off x="887168" y="4140003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582002" y="4225689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광고 바로보기</a:t>
            </a:r>
            <a:endParaRPr lang="ko-KR" altLang="en-US" sz="1600" b="1" dirty="0"/>
          </a:p>
        </p:txBody>
      </p:sp>
      <p:sp>
        <p:nvSpPr>
          <p:cNvPr id="34" name="직사각형 33"/>
          <p:cNvSpPr/>
          <p:nvPr/>
        </p:nvSpPr>
        <p:spPr>
          <a:xfrm>
            <a:off x="385535" y="3766878"/>
            <a:ext cx="887430" cy="259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294715" y="5320489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380786" y="315330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보너스 상품</a:t>
            </a:r>
            <a:endParaRPr lang="ko-KR" altLang="en-US" sz="1100" b="1" dirty="0"/>
          </a:p>
        </p:txBody>
      </p:sp>
      <p:sp>
        <p:nvSpPr>
          <p:cNvPr id="51" name="직사각형 50"/>
          <p:cNvSpPr/>
          <p:nvPr/>
        </p:nvSpPr>
        <p:spPr>
          <a:xfrm>
            <a:off x="3735681" y="1053040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/>
          <p:cNvCxnSpPr>
            <a:cxnSpLocks/>
          </p:cNvCxnSpPr>
          <p:nvPr/>
        </p:nvCxnSpPr>
        <p:spPr>
          <a:xfrm flipH="1">
            <a:off x="4201790" y="2243208"/>
            <a:ext cx="2031063" cy="183246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4201790" y="2243209"/>
            <a:ext cx="2023360" cy="18468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/>
          <p:cNvCxnSpPr/>
          <p:nvPr/>
        </p:nvCxnSpPr>
        <p:spPr>
          <a:xfrm flipH="1">
            <a:off x="6333324" y="2178211"/>
            <a:ext cx="1220001" cy="1343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138707" y="4255631"/>
            <a:ext cx="6607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레벨 </a:t>
            </a:r>
            <a:r>
              <a:rPr lang="en-US" altLang="ko-KR" sz="900" b="1" dirty="0" smtClean="0"/>
              <a:t>: 10</a:t>
            </a:r>
            <a:endParaRPr lang="ko-KR" altLang="en-US" sz="9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4339668" y="5203443"/>
            <a:ext cx="1643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경험치 획득 보너스</a:t>
            </a:r>
            <a:r>
              <a:rPr lang="en-US" altLang="ko-KR" sz="900" b="1" dirty="0" smtClean="0"/>
              <a:t>: 105% </a:t>
            </a:r>
            <a:endParaRPr lang="ko-KR" altLang="en-US" sz="9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4339668" y="4903601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아이템 확률 보너스</a:t>
            </a:r>
            <a:r>
              <a:rPr lang="en-US" altLang="ko-KR" sz="900" b="1" dirty="0" smtClean="0"/>
              <a:t>: 105% </a:t>
            </a:r>
            <a:endParaRPr lang="ko-KR" altLang="en-US" sz="900" b="1" dirty="0"/>
          </a:p>
          <a:p>
            <a:endParaRPr lang="ko-KR" altLang="en-US" sz="9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4455084" y="4590421"/>
            <a:ext cx="1527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캐시 획득 보너스</a:t>
            </a:r>
            <a:r>
              <a:rPr lang="en-US" altLang="ko-KR" sz="900" b="1" dirty="0" smtClean="0"/>
              <a:t>: 120% </a:t>
            </a:r>
            <a:endParaRPr lang="ko-KR" altLang="en-US" sz="900" b="1" dirty="0"/>
          </a:p>
        </p:txBody>
      </p:sp>
      <p:cxnSp>
        <p:nvCxnSpPr>
          <p:cNvPr id="101" name="직선 연결선 100"/>
          <p:cNvCxnSpPr>
            <a:cxnSpLocks/>
          </p:cNvCxnSpPr>
          <p:nvPr/>
        </p:nvCxnSpPr>
        <p:spPr>
          <a:xfrm flipH="1">
            <a:off x="4137310" y="4533271"/>
            <a:ext cx="20934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/>
          <p:cNvSpPr/>
          <p:nvPr/>
        </p:nvSpPr>
        <p:spPr>
          <a:xfrm>
            <a:off x="4068459" y="4229931"/>
            <a:ext cx="2297778" cy="1293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왼쪽 화살표 104"/>
          <p:cNvSpPr/>
          <p:nvPr/>
        </p:nvSpPr>
        <p:spPr>
          <a:xfrm>
            <a:off x="3864109" y="1754874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5625255" y="1714556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캐릭터 보기</a:t>
            </a:r>
            <a:endParaRPr lang="ko-KR" altLang="en-US" sz="1100" b="1" dirty="0"/>
          </a:p>
        </p:txBody>
      </p:sp>
      <p:cxnSp>
        <p:nvCxnSpPr>
          <p:cNvPr id="107" name="직선 연결선 106"/>
          <p:cNvCxnSpPr>
            <a:cxnSpLocks/>
          </p:cNvCxnSpPr>
          <p:nvPr/>
        </p:nvCxnSpPr>
        <p:spPr>
          <a:xfrm flipH="1">
            <a:off x="3749701" y="2073484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 flipH="1">
            <a:off x="6366238" y="3166615"/>
            <a:ext cx="1220000" cy="13666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34" idx="3"/>
            <a:endCxn id="51" idx="1"/>
          </p:cNvCxnSpPr>
          <p:nvPr/>
        </p:nvCxnSpPr>
        <p:spPr>
          <a:xfrm flipV="1">
            <a:off x="1272965" y="3336889"/>
            <a:ext cx="2462716" cy="5599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3746111" y="1069290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825373" y="1366471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4264238" y="136783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488" y="1135934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186" y="1153551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184" y="1163076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310" y="1153551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덧셈 기호 92"/>
          <p:cNvSpPr/>
          <p:nvPr/>
        </p:nvSpPr>
        <p:spPr>
          <a:xfrm>
            <a:off x="5739099" y="1135934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4952531" y="136965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95" name="TextBox 94"/>
          <p:cNvSpPr txBox="1"/>
          <p:nvPr/>
        </p:nvSpPr>
        <p:spPr>
          <a:xfrm>
            <a:off x="6167838" y="136992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96" name="TextBox 95"/>
          <p:cNvSpPr txBox="1"/>
          <p:nvPr/>
        </p:nvSpPr>
        <p:spPr>
          <a:xfrm>
            <a:off x="5568815" y="136783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102" name="직사각형 101"/>
          <p:cNvSpPr/>
          <p:nvPr/>
        </p:nvSpPr>
        <p:spPr>
          <a:xfrm>
            <a:off x="371445" y="1069290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450707" y="1366471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09" name="TextBox 108"/>
          <p:cNvSpPr txBox="1"/>
          <p:nvPr/>
        </p:nvSpPr>
        <p:spPr>
          <a:xfrm>
            <a:off x="889572" y="136783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11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22" y="1135934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520" y="1153551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518" y="1163076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644" y="1153551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덧셈 기호 113"/>
          <p:cNvSpPr/>
          <p:nvPr/>
        </p:nvSpPr>
        <p:spPr>
          <a:xfrm>
            <a:off x="2364433" y="1135934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1577865" y="136965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793172" y="136992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17" name="TextBox 116"/>
          <p:cNvSpPr txBox="1"/>
          <p:nvPr/>
        </p:nvSpPr>
        <p:spPr>
          <a:xfrm>
            <a:off x="2194149" y="136783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65" name="이등변 삼각형 64"/>
          <p:cNvSpPr/>
          <p:nvPr/>
        </p:nvSpPr>
        <p:spPr>
          <a:xfrm rot="16200000">
            <a:off x="3842379" y="3082875"/>
            <a:ext cx="342900" cy="32117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이등변 삼각형 65"/>
          <p:cNvSpPr/>
          <p:nvPr/>
        </p:nvSpPr>
        <p:spPr>
          <a:xfrm rot="5400000">
            <a:off x="6260677" y="3082876"/>
            <a:ext cx="342900" cy="32117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4103555" y="2144581"/>
            <a:ext cx="2229768" cy="20121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66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친구 추천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친구추천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페이지 시작 </a:t>
            </a:r>
            <a:r>
              <a:rPr lang="en-US" altLang="ko-KR" sz="1000" b="1" dirty="0" smtClean="0"/>
              <a:t>/ </a:t>
            </a:r>
            <a:r>
              <a:rPr lang="ko-KR" altLang="en-US" sz="1000" b="1" dirty="0" smtClean="0"/>
              <a:t>나가기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- </a:t>
            </a:r>
            <a:r>
              <a:rPr lang="ko-KR" altLang="en-US" sz="1000" dirty="0" smtClean="0"/>
              <a:t>페이지 시</a:t>
            </a:r>
            <a:r>
              <a:rPr lang="ko-KR" altLang="en-US" sz="1000" dirty="0"/>
              <a:t>작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상단 </a:t>
            </a:r>
            <a:r>
              <a:rPr lang="ko-KR" altLang="en-US" sz="1000" dirty="0" err="1" smtClean="0"/>
              <a:t>네비게이션</a:t>
            </a:r>
            <a:r>
              <a:rPr lang="ko-KR" altLang="en-US" sz="1000" dirty="0" smtClean="0"/>
              <a:t> 바의 친구 추천 아이콘을 선택한다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나가기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뒤로가기</a:t>
            </a:r>
            <a:r>
              <a:rPr lang="ko-KR" altLang="en-US" sz="1000" dirty="0" smtClean="0"/>
              <a:t> 버튼을 선택한다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2) </a:t>
            </a:r>
            <a:r>
              <a:rPr lang="ko-KR" altLang="en-US" sz="1000" dirty="0" smtClean="0"/>
              <a:t>목록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  a. </a:t>
            </a:r>
            <a:r>
              <a:rPr lang="ko-KR" altLang="en-US" sz="1000" b="1" dirty="0"/>
              <a:t>비활성화 </a:t>
            </a:r>
            <a:r>
              <a:rPr lang="ko-KR" altLang="en-US" sz="1000" b="1" dirty="0" err="1"/>
              <a:t>카카오톡</a:t>
            </a:r>
            <a:r>
              <a:rPr lang="ko-KR" altLang="en-US" sz="1000" b="1" dirty="0"/>
              <a:t> 아이콘 </a:t>
            </a:r>
            <a:r>
              <a:rPr lang="en-US" altLang="ko-KR" sz="1000" b="1" dirty="0" smtClean="0"/>
              <a:t>(</a:t>
            </a:r>
            <a:r>
              <a:rPr lang="ko-KR" altLang="en-US" sz="1000" b="1" dirty="0" err="1" smtClean="0"/>
              <a:t>카카오</a:t>
            </a:r>
            <a:r>
              <a:rPr lang="ko-KR" altLang="en-US" sz="1000" b="1" dirty="0" err="1"/>
              <a:t>톡</a:t>
            </a:r>
            <a:r>
              <a:rPr lang="ko-KR" altLang="en-US" sz="1000" b="1" dirty="0" smtClean="0"/>
              <a:t> </a:t>
            </a:r>
            <a:r>
              <a:rPr lang="ko-KR" altLang="en-US" sz="1000" b="1" dirty="0"/>
              <a:t>아이콘 회색 처리</a:t>
            </a:r>
            <a:r>
              <a:rPr lang="en-US" altLang="ko-KR" sz="1000" b="1" dirty="0" smtClean="0"/>
              <a:t>)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- </a:t>
            </a:r>
            <a:r>
              <a:rPr lang="ko-KR" altLang="en-US" sz="1000" dirty="0" smtClean="0"/>
              <a:t>입력 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아무 일도 일어나지 않는다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(</a:t>
            </a:r>
            <a:r>
              <a:rPr lang="ko-KR" altLang="en-US" sz="1000" dirty="0" smtClean="0"/>
              <a:t>추후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스토어에 등록되는 시점에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링크 공유하기 기능 처리 예정</a:t>
            </a:r>
            <a:r>
              <a:rPr lang="en-US" altLang="ko-KR" sz="10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 </a:t>
            </a:r>
            <a:r>
              <a:rPr lang="ko-KR" altLang="en-US" sz="1000" b="1" dirty="0"/>
              <a:t> </a:t>
            </a:r>
            <a:r>
              <a:rPr lang="en-US" altLang="ko-KR" sz="1000" b="1" dirty="0" smtClean="0"/>
              <a:t>b. </a:t>
            </a:r>
            <a:r>
              <a:rPr lang="ko-KR" altLang="en-US" sz="1000" b="1" dirty="0" smtClean="0"/>
              <a:t>비활성화 </a:t>
            </a:r>
            <a:r>
              <a:rPr lang="ko-KR" altLang="en-US" sz="1000" b="1" dirty="0" err="1" smtClean="0"/>
              <a:t>페이스북</a:t>
            </a:r>
            <a:r>
              <a:rPr lang="ko-KR" altLang="en-US" sz="1000" b="1" dirty="0" smtClean="0"/>
              <a:t> 아이콘 </a:t>
            </a:r>
            <a:r>
              <a:rPr lang="en-US" altLang="ko-KR" sz="1000" b="1" dirty="0" smtClean="0"/>
              <a:t>(</a:t>
            </a:r>
            <a:r>
              <a:rPr lang="ko-KR" altLang="en-US" sz="1000" b="1" dirty="0" err="1" smtClean="0"/>
              <a:t>페이스북</a:t>
            </a:r>
            <a:r>
              <a:rPr lang="ko-KR" altLang="en-US" sz="1000" b="1" dirty="0" smtClean="0"/>
              <a:t> 아이콘 회색 처리</a:t>
            </a:r>
            <a:r>
              <a:rPr lang="en-US" altLang="ko-KR" sz="10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입력 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아무 일도 일어나지 않는다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en-US" altLang="ko-KR" sz="1000" dirty="0"/>
              <a:t>(</a:t>
            </a:r>
            <a:r>
              <a:rPr lang="ko-KR" altLang="en-US" sz="1000" dirty="0"/>
              <a:t>추후</a:t>
            </a:r>
            <a:r>
              <a:rPr lang="en-US" altLang="ko-KR" sz="1000" dirty="0"/>
              <a:t>, </a:t>
            </a:r>
            <a:r>
              <a:rPr lang="ko-KR" altLang="en-US" sz="1000" dirty="0"/>
              <a:t>스토어에 등록되는 시점에</a:t>
            </a:r>
            <a:r>
              <a:rPr lang="en-US" altLang="ko-KR" sz="1000" dirty="0"/>
              <a:t>, </a:t>
            </a:r>
            <a:r>
              <a:rPr lang="ko-KR" altLang="en-US" sz="1000" dirty="0"/>
              <a:t>링크 공유하기 기능 처리 예정</a:t>
            </a:r>
            <a:r>
              <a:rPr lang="en-US" altLang="ko-KR" sz="1000" dirty="0"/>
              <a:t>)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  c. SMS</a:t>
            </a:r>
            <a:r>
              <a:rPr lang="ko-KR" altLang="en-US" sz="1000" b="1" dirty="0" smtClean="0"/>
              <a:t> 아이콘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입력 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자동완성 </a:t>
            </a:r>
            <a:r>
              <a:rPr lang="en-US" altLang="ko-KR" sz="1000" dirty="0" smtClean="0"/>
              <a:t>&amp; </a:t>
            </a:r>
            <a:r>
              <a:rPr lang="ko-KR" altLang="en-US" sz="1000" dirty="0" smtClean="0"/>
              <a:t>새 메시지 보내기 기능 사용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아래의 내용으로 문자 보내기 처리가 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“</a:t>
            </a:r>
            <a:r>
              <a:rPr lang="ko-KR" altLang="en-US" sz="1000" i="1" dirty="0" smtClean="0"/>
              <a:t>행동 하나하나가 다 머니</a:t>
            </a:r>
            <a:r>
              <a:rPr lang="en-US" altLang="ko-KR" sz="1000" i="1" dirty="0" smtClean="0"/>
              <a:t>! </a:t>
            </a:r>
            <a:r>
              <a:rPr lang="ko-KR" altLang="en-US" sz="1000" i="1" dirty="0" smtClean="0"/>
              <a:t>가입하면 </a:t>
            </a:r>
            <a:r>
              <a:rPr lang="en-US" altLang="ko-KR" sz="1000" i="1" dirty="0" smtClean="0"/>
              <a:t>500 </a:t>
            </a:r>
            <a:r>
              <a:rPr lang="ko-KR" altLang="en-US" sz="1000" i="1" dirty="0" smtClean="0"/>
              <a:t>캐시</a:t>
            </a:r>
            <a:r>
              <a:rPr lang="en-US" altLang="ko-KR" sz="1000" i="1" dirty="0" smtClean="0"/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1000" i="1" dirty="0"/>
              <a:t> </a:t>
            </a:r>
            <a:r>
              <a:rPr lang="en-US" altLang="ko-KR" sz="1000" i="1" dirty="0" smtClean="0"/>
              <a:t>       </a:t>
            </a:r>
            <a:r>
              <a:rPr lang="ko-KR" altLang="en-US" sz="1000" i="1" dirty="0" smtClean="0"/>
              <a:t>스토어에서 </a:t>
            </a:r>
            <a:r>
              <a:rPr lang="en-US" altLang="ko-KR" sz="1000" i="1" dirty="0" smtClean="0"/>
              <a:t>‘</a:t>
            </a:r>
            <a:r>
              <a:rPr lang="ko-KR" altLang="en-US" sz="1000" i="1" dirty="0" err="1" smtClean="0"/>
              <a:t>다머니</a:t>
            </a:r>
            <a:r>
              <a:rPr lang="en-US" altLang="ko-KR" sz="1000" i="1" dirty="0" smtClean="0"/>
              <a:t>’</a:t>
            </a:r>
            <a:r>
              <a:rPr lang="ko-KR" altLang="en-US" sz="1000" i="1" dirty="0" smtClean="0"/>
              <a:t>를 검색해보세요</a:t>
            </a:r>
            <a:r>
              <a:rPr lang="en-US" altLang="ko-KR" sz="1000" i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i="1" dirty="0"/>
              <a:t> </a:t>
            </a:r>
            <a:r>
              <a:rPr lang="en-US" altLang="ko-KR" sz="1000" i="1" dirty="0" smtClean="0"/>
              <a:t>       </a:t>
            </a:r>
            <a:r>
              <a:rPr lang="ko-KR" altLang="en-US" sz="1000" i="1" dirty="0" smtClean="0"/>
              <a:t>추천인 </a:t>
            </a:r>
            <a:r>
              <a:rPr lang="en-US" altLang="ko-KR" sz="1000" i="1" dirty="0" smtClean="0"/>
              <a:t>: [</a:t>
            </a:r>
            <a:r>
              <a:rPr lang="ko-KR" altLang="en-US" sz="1000" i="1" dirty="0" smtClean="0"/>
              <a:t>내 </a:t>
            </a:r>
            <a:r>
              <a:rPr lang="en-US" altLang="ko-KR" sz="1000" i="1" dirty="0" smtClean="0"/>
              <a:t>ID]”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- </a:t>
            </a:r>
            <a:r>
              <a:rPr lang="ko-KR" altLang="en-US" sz="1000" dirty="0" smtClean="0"/>
              <a:t>보낼 대상 선택은 </a:t>
            </a:r>
            <a:r>
              <a:rPr lang="en-US" altLang="ko-KR" sz="1000" dirty="0" smtClean="0"/>
              <a:t>SMS </a:t>
            </a:r>
            <a:r>
              <a:rPr lang="ko-KR" altLang="en-US" sz="1000" dirty="0" err="1" smtClean="0"/>
              <a:t>앱</a:t>
            </a:r>
            <a:r>
              <a:rPr lang="ko-KR" altLang="en-US" sz="1000" dirty="0" smtClean="0"/>
              <a:t> 내에서 사용자가 직접 선택한다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//</a:t>
            </a:r>
            <a:r>
              <a:rPr lang="ko-KR" altLang="en-US" sz="1000" dirty="0" smtClean="0"/>
              <a:t>따라서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자동 완성된 상태로 </a:t>
            </a:r>
            <a:r>
              <a:rPr lang="en-US" altLang="ko-KR" sz="1000" dirty="0" smtClean="0"/>
              <a:t>SMS </a:t>
            </a:r>
            <a:r>
              <a:rPr lang="ko-KR" altLang="en-US" sz="1000" dirty="0" smtClean="0"/>
              <a:t>로 가면 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+ 11</a:t>
            </a:r>
            <a:r>
              <a:rPr lang="ko-KR" altLang="en-US" sz="1000" dirty="0" smtClean="0"/>
              <a:t>월 </a:t>
            </a:r>
            <a:r>
              <a:rPr lang="ko-KR" altLang="en-US" sz="1000" dirty="0" err="1" smtClean="0"/>
              <a:t>빌드에서는</a:t>
            </a:r>
            <a:r>
              <a:rPr lang="ko-KR" altLang="en-US" sz="1000" dirty="0" smtClean="0"/>
              <a:t> 친구가 가입할 경우 </a:t>
            </a:r>
            <a:r>
              <a:rPr lang="en-US" altLang="ko-KR" sz="1000" dirty="0" smtClean="0"/>
              <a:t>500</a:t>
            </a:r>
            <a:r>
              <a:rPr lang="ko-KR" altLang="en-US" sz="1000" dirty="0" smtClean="0"/>
              <a:t>캐시가 들어올 필요는 없으며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추후 정상 서버에서 계정 관리를 하게 될 경우 추천인 처리를 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2357502" y="1147212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751131" y="3753588"/>
            <a:ext cx="495300" cy="495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3569848" y="3754059"/>
            <a:ext cx="495300" cy="495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4398367" y="3754059"/>
            <a:ext cx="495300" cy="495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 flipH="1">
            <a:off x="5045142" y="2457450"/>
            <a:ext cx="2851083" cy="12260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2662531" y="3643206"/>
            <a:ext cx="2388233" cy="6855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왼쪽 화살표 70"/>
          <p:cNvSpPr/>
          <p:nvPr/>
        </p:nvSpPr>
        <p:spPr>
          <a:xfrm>
            <a:off x="2490296" y="1849226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4413367" y="1818433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친구 추천</a:t>
            </a:r>
            <a:endParaRPr lang="ko-KR" altLang="en-US" sz="1100" b="1" dirty="0"/>
          </a:p>
        </p:txBody>
      </p:sp>
      <p:cxnSp>
        <p:nvCxnSpPr>
          <p:cNvPr id="73" name="직선 연결선 72"/>
          <p:cNvCxnSpPr>
            <a:cxnSpLocks/>
          </p:cNvCxnSpPr>
          <p:nvPr/>
        </p:nvCxnSpPr>
        <p:spPr>
          <a:xfrm flipH="1">
            <a:off x="2366363" y="2167836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890033" y="2804274"/>
            <a:ext cx="1941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/>
              <a:t>친구를 추천하면 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나도 친구도 </a:t>
            </a:r>
            <a:r>
              <a:rPr lang="en-US" altLang="ko-KR" sz="1400" b="1" dirty="0" smtClean="0"/>
              <a:t>500 </a:t>
            </a:r>
            <a:r>
              <a:rPr lang="ko-KR" altLang="en-US" sz="1400" b="1" dirty="0" smtClean="0"/>
              <a:t>캐시</a:t>
            </a:r>
            <a:endParaRPr lang="en-US" altLang="ko-KR" sz="1400" b="1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4185367" y="1161062"/>
            <a:ext cx="646331" cy="5592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359822" y="1161062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439084" y="1458243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33" name="TextBox 32"/>
          <p:cNvSpPr txBox="1"/>
          <p:nvPr/>
        </p:nvSpPr>
        <p:spPr>
          <a:xfrm>
            <a:off x="2801749" y="145960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99" y="1227706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797" y="1245323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695" y="1254848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021" y="1245323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덧셈 기호 37"/>
          <p:cNvSpPr/>
          <p:nvPr/>
        </p:nvSpPr>
        <p:spPr>
          <a:xfrm>
            <a:off x="4371860" y="1227706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528142" y="146142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4781549" y="146169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4201576" y="145960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4782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프로필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친구추천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페이지 시작 </a:t>
            </a:r>
            <a:r>
              <a:rPr lang="en-US" altLang="ko-KR" sz="1000" b="1" dirty="0" smtClean="0"/>
              <a:t>/ </a:t>
            </a:r>
            <a:r>
              <a:rPr lang="ko-KR" altLang="en-US" sz="1000" b="1" dirty="0" smtClean="0"/>
              <a:t>나가기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- </a:t>
            </a:r>
            <a:r>
              <a:rPr lang="ko-KR" altLang="en-US" sz="1000" dirty="0" smtClean="0"/>
              <a:t>페이지 시</a:t>
            </a:r>
            <a:r>
              <a:rPr lang="ko-KR" altLang="en-US" sz="1000" dirty="0"/>
              <a:t>작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상단 </a:t>
            </a:r>
            <a:r>
              <a:rPr lang="ko-KR" altLang="en-US" sz="1000" dirty="0" err="1" smtClean="0"/>
              <a:t>네비게이션</a:t>
            </a:r>
            <a:r>
              <a:rPr lang="ko-KR" altLang="en-US" sz="1000" dirty="0" smtClean="0"/>
              <a:t> 바의 프로필 아이콘을 선택한다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나가기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뒤로가기</a:t>
            </a:r>
            <a:r>
              <a:rPr lang="ko-KR" altLang="en-US" sz="1000" dirty="0" smtClean="0"/>
              <a:t> 버튼을 선택한다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2) </a:t>
            </a:r>
            <a:r>
              <a:rPr lang="ko-KR" altLang="en-US" sz="1000" b="1" dirty="0" smtClean="0"/>
              <a:t>목록 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A. </a:t>
            </a:r>
            <a:r>
              <a:rPr lang="ko-KR" altLang="en-US" sz="1000" dirty="0" smtClean="0"/>
              <a:t>아이디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내 </a:t>
            </a:r>
            <a:r>
              <a:rPr lang="en-US" altLang="ko-KR" sz="1000" dirty="0" smtClean="0"/>
              <a:t>ID </a:t>
            </a:r>
            <a:r>
              <a:rPr lang="ko-KR" altLang="en-US" sz="1000" dirty="0" smtClean="0"/>
              <a:t>값을 를 표시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B. </a:t>
            </a:r>
            <a:r>
              <a:rPr lang="ko-KR" altLang="en-US" sz="1000" dirty="0" smtClean="0"/>
              <a:t>보유 캐시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보유 </a:t>
            </a:r>
            <a:r>
              <a:rPr lang="en-US" altLang="ko-KR" sz="1000" dirty="0" smtClean="0"/>
              <a:t>cash </a:t>
            </a:r>
            <a:r>
              <a:rPr lang="ko-KR" altLang="en-US" sz="1000" dirty="0" smtClean="0"/>
              <a:t>값을 표시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C. </a:t>
            </a:r>
            <a:r>
              <a:rPr lang="ko-KR" altLang="en-US" sz="1000" dirty="0" smtClean="0"/>
              <a:t>상품 구매 목록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터치 입력 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구매 내역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D. push </a:t>
            </a:r>
            <a:r>
              <a:rPr lang="ko-KR" altLang="en-US" sz="1000" dirty="0" smtClean="0"/>
              <a:t>알림 설정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push </a:t>
            </a:r>
            <a:r>
              <a:rPr lang="ko-KR" altLang="en-US" sz="1000" dirty="0" smtClean="0"/>
              <a:t>알림 목록에 대해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설정한다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a. </a:t>
            </a:r>
            <a:r>
              <a:rPr lang="ko-KR" altLang="en-US" sz="1000" dirty="0" smtClean="0"/>
              <a:t>웹에서 광고 노출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웹에서 광고가 노출될지 여부 </a:t>
            </a:r>
            <a:r>
              <a:rPr lang="en-US" altLang="ko-KR" sz="1000" dirty="0" smtClean="0"/>
              <a:t>//</a:t>
            </a:r>
            <a:r>
              <a:rPr lang="ko-KR" altLang="en-US" sz="1000" dirty="0" smtClean="0"/>
              <a:t>적용은 추후 처리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b. </a:t>
            </a:r>
            <a:r>
              <a:rPr lang="ko-KR" altLang="en-US" sz="1000" dirty="0" smtClean="0"/>
              <a:t>공지 사항 </a:t>
            </a:r>
            <a:r>
              <a:rPr lang="en-US" altLang="ko-KR" sz="1000" dirty="0" smtClean="0"/>
              <a:t>: </a:t>
            </a:r>
            <a:r>
              <a:rPr lang="ko-KR" altLang="en-US" sz="1000" dirty="0"/>
              <a:t>개발자가 </a:t>
            </a:r>
            <a:r>
              <a:rPr lang="en-US" altLang="ko-KR" sz="1000" dirty="0"/>
              <a:t>push </a:t>
            </a:r>
            <a:r>
              <a:rPr lang="ko-KR" altLang="en-US" sz="1000" dirty="0"/>
              <a:t>메시지 보내는 타입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c. </a:t>
            </a:r>
            <a:r>
              <a:rPr lang="ko-KR" altLang="en-US" sz="1000" dirty="0" smtClean="0"/>
              <a:t>적립 알림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앱</a:t>
            </a:r>
            <a:r>
              <a:rPr lang="ko-KR" altLang="en-US" sz="1000" dirty="0" smtClean="0"/>
              <a:t> 외부에서 적립 시 </a:t>
            </a:r>
            <a:r>
              <a:rPr lang="en-US" altLang="ko-KR" sz="1000" dirty="0" smtClean="0"/>
              <a:t>push </a:t>
            </a:r>
            <a:r>
              <a:rPr lang="ko-KR" altLang="en-US" sz="1000" dirty="0" smtClean="0"/>
              <a:t>여부 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d. </a:t>
            </a:r>
            <a:r>
              <a:rPr lang="ko-KR" altLang="en-US" sz="1000" dirty="0" smtClean="0"/>
              <a:t>혜택 알림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개발자가 </a:t>
            </a:r>
            <a:r>
              <a:rPr lang="en-US" altLang="ko-KR" sz="1000" dirty="0" smtClean="0"/>
              <a:t>push </a:t>
            </a:r>
            <a:r>
              <a:rPr lang="ko-KR" altLang="en-US" sz="1000" dirty="0" smtClean="0"/>
              <a:t>메시지 보내는 타입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on/off</a:t>
            </a:r>
            <a:r>
              <a:rPr lang="ko-KR" altLang="en-US" sz="1000" dirty="0" smtClean="0"/>
              <a:t>는 슬라이드나 체크박스 중에 프로그래머가 선택한다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기본 상태는 </a:t>
            </a:r>
            <a:r>
              <a:rPr lang="en-US" altLang="ko-KR" sz="1000" dirty="0" smtClean="0"/>
              <a:t>on </a:t>
            </a:r>
            <a:r>
              <a:rPr lang="ko-KR" altLang="en-US" sz="1000" dirty="0" smtClean="0"/>
              <a:t>상태로 처리한다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E. </a:t>
            </a:r>
            <a:r>
              <a:rPr lang="ko-KR" altLang="en-US" sz="1000" dirty="0" err="1" smtClean="0"/>
              <a:t>앱의</a:t>
            </a:r>
            <a:r>
              <a:rPr lang="ko-KR" altLang="en-US" sz="1000" dirty="0" smtClean="0"/>
              <a:t> 버전 정보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현재 </a:t>
            </a:r>
            <a:r>
              <a:rPr lang="ko-KR" altLang="en-US" sz="1000" dirty="0" err="1" smtClean="0"/>
              <a:t>앱의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내부에 기록된 버전 정보를 표시한다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2357502" y="1147212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 flipH="1">
            <a:off x="5369019" y="1367795"/>
            <a:ext cx="2393856" cy="571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왼쪽 화살표 70"/>
          <p:cNvSpPr/>
          <p:nvPr/>
        </p:nvSpPr>
        <p:spPr>
          <a:xfrm>
            <a:off x="2490296" y="1849226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4584817" y="181843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프로필</a:t>
            </a:r>
            <a:endParaRPr lang="ko-KR" altLang="en-US" sz="1100" b="1" dirty="0"/>
          </a:p>
        </p:txBody>
      </p:sp>
      <p:cxnSp>
        <p:nvCxnSpPr>
          <p:cNvPr id="73" name="직선 연결선 72"/>
          <p:cNvCxnSpPr>
            <a:cxnSpLocks/>
          </p:cNvCxnSpPr>
          <p:nvPr/>
        </p:nvCxnSpPr>
        <p:spPr>
          <a:xfrm flipH="1">
            <a:off x="2366363" y="2167836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477768" y="3236242"/>
            <a:ext cx="10438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상품 구매 목록</a:t>
            </a:r>
            <a:endParaRPr lang="en-US" altLang="ko-KR" sz="1000" b="1" dirty="0" smtClean="0"/>
          </a:p>
        </p:txBody>
      </p:sp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731" y="1814077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2474476" y="2786140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mtClean="0"/>
              <a:t>보유 캐시</a:t>
            </a:r>
            <a:endParaRPr lang="en-US" altLang="ko-KR" sz="1000" b="1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4561890" y="2786139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/>
              <a:t>1300</a:t>
            </a:r>
            <a:r>
              <a:rPr lang="ko-KR" altLang="en-US" sz="1000" b="1" dirty="0" smtClean="0"/>
              <a:t>원</a:t>
            </a:r>
            <a:endParaRPr lang="en-US" altLang="ko-KR" sz="1000" b="1" dirty="0" smtClean="0"/>
          </a:p>
        </p:txBody>
      </p:sp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813" y="2829133"/>
            <a:ext cx="157895" cy="16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2481608" y="2324099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mtClean="0"/>
              <a:t>내 아이디</a:t>
            </a:r>
            <a:endParaRPr lang="en-US" altLang="ko-KR" sz="1000" b="1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4632751" y="2324098"/>
            <a:ext cx="587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/>
              <a:t>[</a:t>
            </a:r>
            <a:r>
              <a:rPr lang="ko-KR" altLang="en-US" sz="1000" b="1" dirty="0" smtClean="0"/>
              <a:t>내 </a:t>
            </a:r>
            <a:r>
              <a:rPr lang="en-US" altLang="ko-KR" sz="1000" b="1" dirty="0" smtClean="0"/>
              <a:t>ID]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466700" y="3722017"/>
            <a:ext cx="1130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PUSH</a:t>
            </a:r>
            <a:r>
              <a:rPr lang="ko-KR" altLang="en-US" sz="1000" b="1" dirty="0" smtClean="0"/>
              <a:t> 알림 설정</a:t>
            </a:r>
            <a:endParaRPr lang="en-US" altLang="ko-KR" sz="1000" b="1" dirty="0" smtClean="0"/>
          </a:p>
        </p:txBody>
      </p:sp>
      <p:sp>
        <p:nvSpPr>
          <p:cNvPr id="82" name="이등변 삼각형 81"/>
          <p:cNvSpPr/>
          <p:nvPr/>
        </p:nvSpPr>
        <p:spPr>
          <a:xfrm rot="5400000">
            <a:off x="4879598" y="3336711"/>
            <a:ext cx="150775" cy="109062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2640237" y="4400303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&gt; </a:t>
            </a:r>
            <a:r>
              <a:rPr lang="ko-KR" altLang="en-US" sz="1000" b="1" dirty="0" smtClean="0"/>
              <a:t>공지 사항</a:t>
            </a:r>
            <a:endParaRPr lang="en-US" altLang="ko-KR" sz="1000" b="1" dirty="0" smtClean="0"/>
          </a:p>
        </p:txBody>
      </p:sp>
      <p:grpSp>
        <p:nvGrpSpPr>
          <p:cNvPr id="11" name="그룹 10"/>
          <p:cNvGrpSpPr/>
          <p:nvPr/>
        </p:nvGrpSpPr>
        <p:grpSpPr>
          <a:xfrm>
            <a:off x="4822984" y="5063684"/>
            <a:ext cx="256484" cy="123365"/>
            <a:chOff x="457201" y="3276771"/>
            <a:chExt cx="628650" cy="302371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457201" y="3276771"/>
              <a:ext cx="628650" cy="30237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503797" y="3332848"/>
              <a:ext cx="243247" cy="24324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2639834" y="4106711"/>
            <a:ext cx="13099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&gt; </a:t>
            </a:r>
            <a:r>
              <a:rPr lang="ko-KR" altLang="en-US" sz="1000" b="1" dirty="0" smtClean="0"/>
              <a:t>웹에서 광고 노출</a:t>
            </a:r>
            <a:endParaRPr lang="en-US" altLang="ko-KR" sz="1000" b="1" dirty="0" smtClean="0"/>
          </a:p>
        </p:txBody>
      </p:sp>
      <p:sp>
        <p:nvSpPr>
          <p:cNvPr id="91" name="TextBox 90"/>
          <p:cNvSpPr txBox="1"/>
          <p:nvPr/>
        </p:nvSpPr>
        <p:spPr>
          <a:xfrm>
            <a:off x="2642051" y="4694149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&gt; </a:t>
            </a:r>
            <a:r>
              <a:rPr lang="ko-KR" altLang="en-US" sz="1000" b="1" dirty="0" smtClean="0"/>
              <a:t>적립 알림</a:t>
            </a:r>
            <a:endParaRPr lang="en-US" altLang="ko-KR" sz="1000" b="1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2639086" y="4988709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&gt; </a:t>
            </a:r>
            <a:r>
              <a:rPr lang="ko-KR" altLang="en-US" sz="1000" b="1" dirty="0" smtClean="0"/>
              <a:t>혜택 알림</a:t>
            </a:r>
            <a:endParaRPr lang="en-US" altLang="ko-KR" sz="1000" b="1" dirty="0" smtClean="0"/>
          </a:p>
        </p:txBody>
      </p:sp>
      <p:grpSp>
        <p:nvGrpSpPr>
          <p:cNvPr id="93" name="그룹 92"/>
          <p:cNvGrpSpPr/>
          <p:nvPr/>
        </p:nvGrpSpPr>
        <p:grpSpPr>
          <a:xfrm>
            <a:off x="4822856" y="4482592"/>
            <a:ext cx="256484" cy="123365"/>
            <a:chOff x="457201" y="3276771"/>
            <a:chExt cx="628650" cy="302371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457201" y="3276771"/>
              <a:ext cx="628650" cy="30237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/>
            <p:cNvSpPr/>
            <p:nvPr/>
          </p:nvSpPr>
          <p:spPr>
            <a:xfrm>
              <a:off x="793089" y="3318904"/>
              <a:ext cx="243247" cy="24324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4822208" y="4769124"/>
            <a:ext cx="256484" cy="123365"/>
            <a:chOff x="457201" y="3276771"/>
            <a:chExt cx="628650" cy="302371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457201" y="3276771"/>
              <a:ext cx="628650" cy="30237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/>
            <p:cNvSpPr/>
            <p:nvPr/>
          </p:nvSpPr>
          <p:spPr>
            <a:xfrm>
              <a:off x="793089" y="3318904"/>
              <a:ext cx="243247" cy="24324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4810842" y="4191211"/>
            <a:ext cx="256484" cy="123365"/>
            <a:chOff x="457201" y="3276771"/>
            <a:chExt cx="628650" cy="302371"/>
          </a:xfrm>
        </p:grpSpPr>
        <p:sp>
          <p:nvSpPr>
            <p:cNvPr id="101" name="모서리가 둥근 직사각형 100"/>
            <p:cNvSpPr/>
            <p:nvPr/>
          </p:nvSpPr>
          <p:spPr>
            <a:xfrm>
              <a:off x="457201" y="3276771"/>
              <a:ext cx="628650" cy="30237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793089" y="3318904"/>
              <a:ext cx="243247" cy="24324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3" name="직선 연결선 102"/>
          <p:cNvCxnSpPr>
            <a:cxnSpLocks/>
          </p:cNvCxnSpPr>
          <p:nvPr/>
        </p:nvCxnSpPr>
        <p:spPr>
          <a:xfrm flipH="1">
            <a:off x="2490296" y="2672661"/>
            <a:ext cx="25424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cxnSpLocks/>
          </p:cNvCxnSpPr>
          <p:nvPr/>
        </p:nvCxnSpPr>
        <p:spPr>
          <a:xfrm flipH="1">
            <a:off x="2516666" y="3133272"/>
            <a:ext cx="25424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cxnSpLocks/>
          </p:cNvCxnSpPr>
          <p:nvPr/>
        </p:nvCxnSpPr>
        <p:spPr>
          <a:xfrm flipH="1">
            <a:off x="2517816" y="3625338"/>
            <a:ext cx="25424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695950" y="4191211"/>
            <a:ext cx="171450" cy="1617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v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019800" y="4191211"/>
            <a:ext cx="171450" cy="161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483164" y="542699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버전</a:t>
            </a:r>
            <a:r>
              <a:rPr lang="en-US" altLang="ko-KR" sz="1000" b="1" dirty="0" smtClean="0"/>
              <a:t> </a:t>
            </a:r>
            <a:r>
              <a:rPr lang="ko-KR" altLang="en-US" sz="1000" b="1" dirty="0" smtClean="0"/>
              <a:t>정보</a:t>
            </a:r>
            <a:endParaRPr lang="en-US" altLang="ko-KR" sz="1000" b="1" dirty="0" smtClean="0"/>
          </a:p>
        </p:txBody>
      </p:sp>
      <p:cxnSp>
        <p:nvCxnSpPr>
          <p:cNvPr id="108" name="직선 연결선 107"/>
          <p:cNvCxnSpPr>
            <a:cxnSpLocks/>
          </p:cNvCxnSpPr>
          <p:nvPr/>
        </p:nvCxnSpPr>
        <p:spPr>
          <a:xfrm flipH="1">
            <a:off x="2536867" y="5330313"/>
            <a:ext cx="25424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631085" y="5426992"/>
            <a:ext cx="4732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/>
              <a:t>1.0.0</a:t>
            </a:r>
          </a:p>
        </p:txBody>
      </p:sp>
      <p:cxnSp>
        <p:nvCxnSpPr>
          <p:cNvPr id="110" name="직선 연결선 109"/>
          <p:cNvCxnSpPr>
            <a:endCxn id="80" idx="3"/>
          </p:cNvCxnSpPr>
          <p:nvPr/>
        </p:nvCxnSpPr>
        <p:spPr>
          <a:xfrm flipH="1">
            <a:off x="5219771" y="2447208"/>
            <a:ext cx="269550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flipH="1" flipV="1">
            <a:off x="5129020" y="2909355"/>
            <a:ext cx="2786255" cy="2239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H="1" flipV="1">
            <a:off x="5129021" y="3391243"/>
            <a:ext cx="2786254" cy="4538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flipH="1" flipV="1">
            <a:off x="4997503" y="3860692"/>
            <a:ext cx="2917772" cy="6627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H="1" flipV="1">
            <a:off x="5079468" y="5550102"/>
            <a:ext cx="2917772" cy="6627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4737123" y="1147212"/>
            <a:ext cx="646331" cy="5592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2359822" y="1161062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439084" y="1458243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67" name="TextBox 66"/>
          <p:cNvSpPr txBox="1"/>
          <p:nvPr/>
        </p:nvSpPr>
        <p:spPr>
          <a:xfrm>
            <a:off x="2801749" y="145960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99" y="1227706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797" y="1245323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695" y="1254848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021" y="1245323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덧셈 기호 76"/>
          <p:cNvSpPr/>
          <p:nvPr/>
        </p:nvSpPr>
        <p:spPr>
          <a:xfrm>
            <a:off x="4371860" y="1227706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3528142" y="146142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83" name="TextBox 82"/>
          <p:cNvSpPr txBox="1"/>
          <p:nvPr/>
        </p:nvSpPr>
        <p:spPr>
          <a:xfrm>
            <a:off x="4781549" y="146169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84" name="TextBox 83"/>
          <p:cNvSpPr txBox="1"/>
          <p:nvPr/>
        </p:nvSpPr>
        <p:spPr>
          <a:xfrm>
            <a:off x="4201576" y="145960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0558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구매 목록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친구추천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페이지 시작 </a:t>
            </a:r>
            <a:r>
              <a:rPr lang="en-US" altLang="ko-KR" sz="1000" b="1" dirty="0" smtClean="0"/>
              <a:t>/ </a:t>
            </a:r>
            <a:r>
              <a:rPr lang="ko-KR" altLang="en-US" sz="1000" b="1" dirty="0" smtClean="0"/>
              <a:t>나가기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- </a:t>
            </a:r>
            <a:r>
              <a:rPr lang="ko-KR" altLang="en-US" sz="1000" dirty="0" smtClean="0"/>
              <a:t>페이지 시</a:t>
            </a:r>
            <a:r>
              <a:rPr lang="ko-KR" altLang="en-US" sz="1000" dirty="0"/>
              <a:t>작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프로필 내부의 상품 구매 목록 버튼을 입력한다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- </a:t>
            </a:r>
            <a:r>
              <a:rPr lang="ko-KR" altLang="en-US" sz="1000" dirty="0" smtClean="0"/>
              <a:t>나가기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뒤로가기</a:t>
            </a:r>
            <a:r>
              <a:rPr lang="ko-KR" altLang="en-US" sz="1000" dirty="0" smtClean="0"/>
              <a:t> 버튼을 선택하면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프로필로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2) </a:t>
            </a:r>
            <a:r>
              <a:rPr lang="ko-KR" altLang="en-US" sz="1000" b="1" dirty="0" smtClean="0"/>
              <a:t>목록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- </a:t>
            </a:r>
            <a:r>
              <a:rPr lang="ko-KR" altLang="en-US" sz="1000" dirty="0" smtClean="0"/>
              <a:t>내 캐릭터의 </a:t>
            </a:r>
            <a:r>
              <a:rPr lang="en-US" altLang="ko-KR" sz="1000" dirty="0" smtClean="0"/>
              <a:t>items </a:t>
            </a:r>
            <a:r>
              <a:rPr lang="ko-KR" altLang="en-US" sz="1000" dirty="0" smtClean="0"/>
              <a:t>속성에 기록된 아이템 </a:t>
            </a:r>
            <a:r>
              <a:rPr lang="en-US" altLang="ko-KR" sz="1000" dirty="0" smtClean="0"/>
              <a:t>id</a:t>
            </a:r>
            <a:r>
              <a:rPr lang="ko-KR" altLang="en-US" sz="1000" dirty="0" smtClean="0"/>
              <a:t>들을 순서대로 목록화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항목의 목록은 캐시 상점에서 보여주는 항목과 동일하다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a</a:t>
            </a:r>
            <a:r>
              <a:rPr lang="en-US" altLang="ko-KR" sz="1000" dirty="0"/>
              <a:t>. </a:t>
            </a:r>
            <a:r>
              <a:rPr lang="ko-KR" altLang="en-US" sz="1000" dirty="0"/>
              <a:t>아이콘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icon </a:t>
            </a:r>
            <a:r>
              <a:rPr lang="ko-KR" altLang="en-US" sz="1000" dirty="0"/>
              <a:t>데이터의 이미지를 표시한다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b. </a:t>
            </a:r>
            <a:r>
              <a:rPr lang="ko-KR" altLang="en-US" sz="1000" dirty="0"/>
              <a:t>발행처 </a:t>
            </a:r>
            <a:r>
              <a:rPr lang="en-US" altLang="ko-KR" sz="1000" dirty="0"/>
              <a:t>: publisher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c. </a:t>
            </a:r>
            <a:r>
              <a:rPr lang="ko-KR" altLang="en-US" sz="1000" dirty="0"/>
              <a:t>이름 </a:t>
            </a:r>
            <a:r>
              <a:rPr lang="en-US" altLang="ko-KR" sz="1000" dirty="0"/>
              <a:t>: name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d. </a:t>
            </a:r>
            <a:r>
              <a:rPr lang="ko-KR" altLang="en-US" sz="1000" dirty="0"/>
              <a:t>구매 금액 </a:t>
            </a:r>
            <a:r>
              <a:rPr lang="en-US" altLang="ko-KR" sz="1000" dirty="0"/>
              <a:t>: price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오른쪽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- </a:t>
            </a:r>
            <a:r>
              <a:rPr lang="ko-KR" altLang="en-US" sz="1000" dirty="0"/>
              <a:t>상품 목록은 터치 클릭을 통한 입력이 가능하다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&gt; </a:t>
            </a:r>
            <a:r>
              <a:rPr lang="ko-KR" altLang="en-US" sz="1000" dirty="0"/>
              <a:t>터치 시</a:t>
            </a:r>
            <a:r>
              <a:rPr lang="en-US" altLang="ko-KR" sz="1000" dirty="0"/>
              <a:t>, </a:t>
            </a:r>
            <a:r>
              <a:rPr lang="ko-KR" altLang="en-US" sz="1000" dirty="0" smtClean="0"/>
              <a:t>바코드 보기 </a:t>
            </a:r>
            <a:r>
              <a:rPr lang="ko-KR" altLang="en-US" sz="1000" dirty="0" err="1" smtClean="0"/>
              <a:t>팝업창이</a:t>
            </a:r>
            <a:r>
              <a:rPr lang="ko-KR" altLang="en-US" sz="1000" dirty="0" smtClean="0"/>
              <a:t> 등장한다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- </a:t>
            </a:r>
            <a:r>
              <a:rPr lang="ko-KR" altLang="en-US" sz="1000" dirty="0" smtClean="0"/>
              <a:t>팝업에는 </a:t>
            </a:r>
            <a:r>
              <a:rPr lang="ko-KR" altLang="en-US" sz="1000" dirty="0"/>
              <a:t>아래의 목록을 표시한다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a. </a:t>
            </a:r>
            <a:r>
              <a:rPr lang="ko-KR" altLang="en-US" sz="1000" dirty="0"/>
              <a:t>아이콘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icon </a:t>
            </a:r>
            <a:r>
              <a:rPr lang="ko-KR" altLang="en-US" sz="1000" dirty="0"/>
              <a:t>데이터의 이미지를 표시한다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b. </a:t>
            </a:r>
            <a:r>
              <a:rPr lang="ko-KR" altLang="en-US" sz="1000" dirty="0"/>
              <a:t>이름 </a:t>
            </a:r>
            <a:r>
              <a:rPr lang="en-US" altLang="ko-KR" sz="1000" dirty="0"/>
              <a:t>: name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c. </a:t>
            </a:r>
            <a:r>
              <a:rPr lang="ko-KR" altLang="en-US" sz="1000" dirty="0"/>
              <a:t>설명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desc</a:t>
            </a:r>
            <a:r>
              <a:rPr lang="en-US" altLang="ko-KR" sz="1000" dirty="0"/>
              <a:t>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d. </a:t>
            </a:r>
            <a:r>
              <a:rPr lang="ko-KR" altLang="en-US" sz="1000" dirty="0"/>
              <a:t>바코드 </a:t>
            </a:r>
            <a:r>
              <a:rPr lang="en-US" altLang="ko-KR" sz="1000" dirty="0"/>
              <a:t>: </a:t>
            </a:r>
            <a:r>
              <a:rPr lang="ko-KR" altLang="en-US" sz="1000" dirty="0"/>
              <a:t>임시 바코드 이미지를 사용한다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e. </a:t>
            </a:r>
            <a:r>
              <a:rPr lang="ko-KR" altLang="en-US" sz="1000" dirty="0" smtClean="0"/>
              <a:t>삭</a:t>
            </a:r>
            <a:r>
              <a:rPr lang="ko-KR" altLang="en-US" sz="1000" dirty="0"/>
              <a:t>제</a:t>
            </a:r>
            <a:r>
              <a:rPr lang="ko-KR" altLang="en-US" sz="1000" dirty="0" smtClean="0"/>
              <a:t>하기 </a:t>
            </a:r>
            <a:r>
              <a:rPr lang="en-US" altLang="ko-KR" sz="1000" dirty="0"/>
              <a:t>: </a:t>
            </a:r>
            <a:r>
              <a:rPr lang="ko-KR" altLang="en-US" sz="1000" dirty="0"/>
              <a:t>클릭 시</a:t>
            </a:r>
            <a:r>
              <a:rPr lang="en-US" altLang="ko-KR" sz="1000" dirty="0"/>
              <a:t>, </a:t>
            </a:r>
            <a:r>
              <a:rPr lang="ko-KR" altLang="en-US" sz="1000" dirty="0"/>
              <a:t>닫기 처리하고</a:t>
            </a:r>
            <a:r>
              <a:rPr lang="en-US" altLang="ko-KR" sz="1000" dirty="0"/>
              <a:t>, </a:t>
            </a:r>
            <a:r>
              <a:rPr lang="ko-KR" altLang="en-US" sz="1000" dirty="0"/>
              <a:t>해당 </a:t>
            </a:r>
            <a:r>
              <a:rPr lang="ko-KR" altLang="en-US" sz="1000" dirty="0" smtClean="0"/>
              <a:t>쿠폰을 </a:t>
            </a:r>
            <a:r>
              <a:rPr lang="en-US" altLang="ko-KR" sz="1000" dirty="0" smtClean="0"/>
              <a:t>items </a:t>
            </a:r>
            <a:r>
              <a:rPr lang="ko-KR" altLang="en-US" sz="1000" dirty="0" smtClean="0"/>
              <a:t>속성에서 삭제한다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</a:t>
            </a:r>
            <a:r>
              <a:rPr lang="en-US" altLang="ko-KR" sz="1000" dirty="0"/>
              <a:t>f. x</a:t>
            </a:r>
            <a:r>
              <a:rPr lang="ko-KR" altLang="en-US" sz="1000" dirty="0"/>
              <a:t>버튼 </a:t>
            </a:r>
            <a:r>
              <a:rPr lang="en-US" altLang="ko-KR" sz="1000" dirty="0"/>
              <a:t>: </a:t>
            </a:r>
            <a:r>
              <a:rPr lang="ko-KR" altLang="en-US" sz="1000" dirty="0"/>
              <a:t>아무 처리도 하지 않고 팝업을 닫는다</a:t>
            </a:r>
            <a:r>
              <a:rPr lang="en-US" altLang="ko-KR" sz="1000" dirty="0"/>
              <a:t>.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2357502" y="1147212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 flipH="1">
            <a:off x="5369019" y="1367795"/>
            <a:ext cx="2393856" cy="571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왼쪽 화살표 70"/>
          <p:cNvSpPr/>
          <p:nvPr/>
        </p:nvSpPr>
        <p:spPr>
          <a:xfrm>
            <a:off x="2490296" y="1849226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3457545" y="1819809"/>
            <a:ext cx="17540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프로필 </a:t>
            </a:r>
            <a:r>
              <a:rPr lang="en-US" altLang="ko-KR" sz="1100" b="1" dirty="0" smtClean="0"/>
              <a:t>&gt; </a:t>
            </a:r>
            <a:r>
              <a:rPr lang="ko-KR" altLang="en-US" sz="1100" b="1" dirty="0" smtClean="0"/>
              <a:t>상품 구매 목록</a:t>
            </a:r>
            <a:endParaRPr lang="ko-KR" altLang="en-US" sz="1100" b="1" dirty="0"/>
          </a:p>
        </p:txBody>
      </p:sp>
      <p:cxnSp>
        <p:nvCxnSpPr>
          <p:cNvPr id="73" name="직선 연결선 72"/>
          <p:cNvCxnSpPr>
            <a:cxnSpLocks/>
          </p:cNvCxnSpPr>
          <p:nvPr/>
        </p:nvCxnSpPr>
        <p:spPr>
          <a:xfrm flipH="1">
            <a:off x="2366363" y="2167836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2415926" y="4852714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2452904" y="4896823"/>
            <a:ext cx="418225" cy="421688"/>
            <a:chOff x="2196429" y="1714499"/>
            <a:chExt cx="582510" cy="542925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6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2865757" y="488694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아이템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2853972" y="5111183"/>
            <a:ext cx="9092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진화의 돌 </a:t>
            </a:r>
            <a:r>
              <a:rPr lang="en-US" altLang="ko-KR" sz="900" b="1" dirty="0" smtClean="0"/>
              <a:t>1</a:t>
            </a:r>
            <a:r>
              <a:rPr lang="ko-KR" altLang="en-US" sz="900" b="1" dirty="0" smtClean="0"/>
              <a:t>개</a:t>
            </a:r>
            <a:endParaRPr lang="ko-KR" altLang="en-US" sz="9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4650789" y="4980709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1900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76" name="직사각형 75"/>
          <p:cNvSpPr/>
          <p:nvPr/>
        </p:nvSpPr>
        <p:spPr>
          <a:xfrm>
            <a:off x="2409878" y="2470293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2409889" y="3063431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2446867" y="2533452"/>
            <a:ext cx="418225" cy="421688"/>
            <a:chOff x="2196429" y="1714499"/>
            <a:chExt cx="582510" cy="542925"/>
          </a:xfrm>
        </p:grpSpPr>
        <p:sp>
          <p:nvSpPr>
            <p:cNvPr id="83" name="모서리가 둥근 직사각형 8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4" name="직선 연결선 8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/>
          <p:cNvGrpSpPr/>
          <p:nvPr/>
        </p:nvGrpSpPr>
        <p:grpSpPr>
          <a:xfrm>
            <a:off x="2446867" y="3107540"/>
            <a:ext cx="418225" cy="421688"/>
            <a:chOff x="2196429" y="1714499"/>
            <a:chExt cx="582510" cy="542925"/>
          </a:xfrm>
        </p:grpSpPr>
        <p:sp>
          <p:nvSpPr>
            <p:cNvPr id="86" name="모서리가 둥근 직사각형 8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7" name="직선 연결선 8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/>
          <p:cNvSpPr txBox="1"/>
          <p:nvPr/>
        </p:nvSpPr>
        <p:spPr>
          <a:xfrm>
            <a:off x="2859720" y="2530874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gs25</a:t>
            </a:r>
            <a:endParaRPr lang="ko-KR" alt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847935" y="2755109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빙그레 메로나</a:t>
            </a:r>
            <a:endParaRPr lang="ko-KR" altLang="en-US" sz="9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2859720" y="309766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아리따움</a:t>
            </a:r>
            <a:endParaRPr lang="ko-KR" alt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847935" y="3321900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아리따움 </a:t>
            </a:r>
            <a:r>
              <a:rPr lang="en-US" altLang="ko-KR" sz="900" b="1" dirty="0" smtClean="0"/>
              <a:t>3</a:t>
            </a:r>
            <a:r>
              <a:rPr lang="ko-KR" altLang="en-US" sz="900" b="1" dirty="0" err="1" smtClean="0"/>
              <a:t>천원권</a:t>
            </a:r>
            <a:endParaRPr lang="ko-KR" altLang="en-US" sz="9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4644807" y="2628151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4644752" y="3191426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3300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20" name="직사각형 119"/>
          <p:cNvSpPr/>
          <p:nvPr/>
        </p:nvSpPr>
        <p:spPr>
          <a:xfrm>
            <a:off x="2414136" y="3657150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2414147" y="4250288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2" name="그룹 121"/>
          <p:cNvGrpSpPr/>
          <p:nvPr/>
        </p:nvGrpSpPr>
        <p:grpSpPr>
          <a:xfrm>
            <a:off x="2451125" y="3720309"/>
            <a:ext cx="418225" cy="421688"/>
            <a:chOff x="2196429" y="1714499"/>
            <a:chExt cx="582510" cy="542925"/>
          </a:xfrm>
        </p:grpSpPr>
        <p:sp>
          <p:nvSpPr>
            <p:cNvPr id="123" name="모서리가 둥근 직사각형 12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4" name="직선 연결선 12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그룹 124"/>
          <p:cNvGrpSpPr/>
          <p:nvPr/>
        </p:nvGrpSpPr>
        <p:grpSpPr>
          <a:xfrm>
            <a:off x="2451125" y="4294397"/>
            <a:ext cx="418225" cy="421688"/>
            <a:chOff x="2196429" y="1714499"/>
            <a:chExt cx="582510" cy="542925"/>
          </a:xfrm>
        </p:grpSpPr>
        <p:sp>
          <p:nvSpPr>
            <p:cNvPr id="126" name="모서리가 둥근 직사각형 12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7" name="직선 연결선 12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TextBox 127"/>
          <p:cNvSpPr txBox="1"/>
          <p:nvPr/>
        </p:nvSpPr>
        <p:spPr>
          <a:xfrm>
            <a:off x="2863978" y="3717731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852193" y="3941966"/>
            <a:ext cx="8883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500</a:t>
            </a:r>
            <a:r>
              <a:rPr lang="ko-KR" altLang="en-US" sz="900" b="1" dirty="0" smtClean="0"/>
              <a:t>원 할인권</a:t>
            </a:r>
            <a:endParaRPr lang="ko-KR" altLang="en-US" sz="9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2863978" y="4284522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852193" y="4508757"/>
            <a:ext cx="9557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1000</a:t>
            </a:r>
            <a:r>
              <a:rPr lang="ko-KR" altLang="en-US" sz="900" b="1" dirty="0" smtClean="0"/>
              <a:t>원 할인권</a:t>
            </a:r>
            <a:endParaRPr lang="ko-KR" altLang="en-US" sz="9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4727612" y="3815008"/>
            <a:ext cx="554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500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4649010" y="4378283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2668092" y="3380343"/>
            <a:ext cx="2327429" cy="1808358"/>
            <a:chOff x="5752621" y="3363937"/>
            <a:chExt cx="2327429" cy="1808358"/>
          </a:xfrm>
        </p:grpSpPr>
        <p:grpSp>
          <p:nvGrpSpPr>
            <p:cNvPr id="134" name="그룹 133"/>
            <p:cNvGrpSpPr/>
            <p:nvPr/>
          </p:nvGrpSpPr>
          <p:grpSpPr>
            <a:xfrm>
              <a:off x="5752621" y="3363937"/>
              <a:ext cx="2327429" cy="1808358"/>
              <a:chOff x="7153007" y="4058674"/>
              <a:chExt cx="2327429" cy="1808358"/>
            </a:xfrm>
          </p:grpSpPr>
          <p:grpSp>
            <p:nvGrpSpPr>
              <p:cNvPr id="135" name="그룹 134"/>
              <p:cNvGrpSpPr/>
              <p:nvPr/>
            </p:nvGrpSpPr>
            <p:grpSpPr>
              <a:xfrm>
                <a:off x="7165012" y="4058674"/>
                <a:ext cx="2315424" cy="1808358"/>
                <a:chOff x="7153007" y="4087617"/>
                <a:chExt cx="2315424" cy="1808358"/>
              </a:xfrm>
            </p:grpSpPr>
            <p:sp>
              <p:nvSpPr>
                <p:cNvPr id="138" name="직사각형 137"/>
                <p:cNvSpPr/>
                <p:nvPr/>
              </p:nvSpPr>
              <p:spPr>
                <a:xfrm>
                  <a:off x="7153007" y="4088184"/>
                  <a:ext cx="2308694" cy="1807791"/>
                </a:xfrm>
                <a:prstGeom prst="rect">
                  <a:avLst/>
                </a:prstGeom>
                <a:solidFill>
                  <a:srgbClr val="D9D9D9">
                    <a:alpha val="89804"/>
                  </a:srgb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39" name="그룹 138"/>
                <p:cNvGrpSpPr/>
                <p:nvPr/>
              </p:nvGrpSpPr>
              <p:grpSpPr>
                <a:xfrm>
                  <a:off x="7336808" y="4476650"/>
                  <a:ext cx="582510" cy="542925"/>
                  <a:chOff x="2196429" y="1714499"/>
                  <a:chExt cx="582510" cy="542925"/>
                </a:xfrm>
              </p:grpSpPr>
              <p:sp>
                <p:nvSpPr>
                  <p:cNvPr id="143" name="모서리가 둥근 직사각형 142"/>
                  <p:cNvSpPr/>
                  <p:nvPr/>
                </p:nvSpPr>
                <p:spPr>
                  <a:xfrm>
                    <a:off x="2196429" y="1714499"/>
                    <a:ext cx="582510" cy="542925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57" name="직선 연결선 156"/>
                  <p:cNvCxnSpPr>
                    <a:cxnSpLocks/>
                  </p:cNvCxnSpPr>
                  <p:nvPr/>
                </p:nvCxnSpPr>
                <p:spPr>
                  <a:xfrm flipH="1">
                    <a:off x="2215291" y="1743253"/>
                    <a:ext cx="544598" cy="469986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0" name="TextBox 139"/>
                <p:cNvSpPr txBox="1"/>
                <p:nvPr/>
              </p:nvSpPr>
              <p:spPr>
                <a:xfrm>
                  <a:off x="7970546" y="4496462"/>
                  <a:ext cx="51007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E</a:t>
                  </a:r>
                  <a:r>
                    <a:rPr lang="ko-KR" altLang="en-US" sz="1000" dirty="0" smtClean="0"/>
                    <a:t>버스</a:t>
                  </a:r>
                  <a:endParaRPr lang="ko-KR" altLang="en-US" sz="1000" dirty="0"/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7972991" y="4762440"/>
                  <a:ext cx="75052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b="1" dirty="0" smtClean="0"/>
                    <a:t>1</a:t>
                  </a:r>
                  <a:r>
                    <a:rPr lang="ko-KR" altLang="en-US" sz="900" b="1" dirty="0" smtClean="0"/>
                    <a:t>회 이용권</a:t>
                  </a:r>
                  <a:endParaRPr lang="ko-KR" altLang="en-US" sz="900" b="1" dirty="0"/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>
                <a:xfrm>
                  <a:off x="9166745" y="4087617"/>
                  <a:ext cx="30168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/>
                    <a:t>X</a:t>
                  </a:r>
                  <a:endParaRPr lang="ko-KR" altLang="en-US" sz="1400" dirty="0"/>
                </a:p>
              </p:txBody>
            </p:sp>
          </p:grpSp>
          <p:cxnSp>
            <p:nvCxnSpPr>
              <p:cNvPr id="136" name="직선 연결선 135"/>
              <p:cNvCxnSpPr>
                <a:cxnSpLocks/>
              </p:cNvCxnSpPr>
              <p:nvPr/>
            </p:nvCxnSpPr>
            <p:spPr>
              <a:xfrm flipH="1">
                <a:off x="7153007" y="5107939"/>
                <a:ext cx="230869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/>
              <p:cNvCxnSpPr>
                <a:cxnSpLocks/>
              </p:cNvCxnSpPr>
              <p:nvPr/>
            </p:nvCxnSpPr>
            <p:spPr>
              <a:xfrm flipH="1">
                <a:off x="7162532" y="4347401"/>
                <a:ext cx="230869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83" name="Picture 2" descr="C:\Users\gssk\Desktop\if_barcode_160857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665" y="4526665"/>
              <a:ext cx="1159165" cy="548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직사각형 184"/>
          <p:cNvSpPr/>
          <p:nvPr/>
        </p:nvSpPr>
        <p:spPr>
          <a:xfrm>
            <a:off x="2314287" y="2377878"/>
            <a:ext cx="3054732" cy="31085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TextBox 188"/>
          <p:cNvSpPr txBox="1"/>
          <p:nvPr/>
        </p:nvSpPr>
        <p:spPr>
          <a:xfrm>
            <a:off x="4194610" y="467293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u="sng" dirty="0" smtClean="0"/>
              <a:t>삭제하기</a:t>
            </a:r>
            <a:endParaRPr lang="ko-KR" altLang="en-US" sz="1000" b="1" u="sng" dirty="0"/>
          </a:p>
        </p:txBody>
      </p:sp>
      <p:sp>
        <p:nvSpPr>
          <p:cNvPr id="79" name="직사각형 78"/>
          <p:cNvSpPr/>
          <p:nvPr/>
        </p:nvSpPr>
        <p:spPr>
          <a:xfrm>
            <a:off x="2359822" y="1142012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439084" y="1439193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81" name="TextBox 80"/>
          <p:cNvSpPr txBox="1"/>
          <p:nvPr/>
        </p:nvSpPr>
        <p:spPr>
          <a:xfrm>
            <a:off x="2801749" y="144055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99" y="1208656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797" y="1226273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695" y="1235798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021" y="1226273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덧셈 기호 91"/>
          <p:cNvSpPr/>
          <p:nvPr/>
        </p:nvSpPr>
        <p:spPr>
          <a:xfrm>
            <a:off x="4371860" y="1208656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3528142" y="14423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4781549" y="144264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95" name="TextBox 94"/>
          <p:cNvSpPr txBox="1"/>
          <p:nvPr/>
        </p:nvSpPr>
        <p:spPr>
          <a:xfrm>
            <a:off x="4201576" y="144055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67665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보상 </a:t>
            </a:r>
            <a:r>
              <a:rPr lang="ko-KR" altLang="en-US" sz="2000" b="1" dirty="0" err="1" smtClean="0"/>
              <a:t>맵</a:t>
            </a:r>
            <a:r>
              <a:rPr lang="en-US" altLang="ko-KR" sz="2000" b="1" dirty="0" smtClean="0"/>
              <a:t>1</a:t>
            </a:r>
            <a:endParaRPr lang="ko-KR" altLang="en-US" sz="2000" b="1" dirty="0"/>
          </a:p>
        </p:txBody>
      </p:sp>
      <p:sp>
        <p:nvSpPr>
          <p:cNvPr id="74" name="직사각형 73"/>
          <p:cNvSpPr/>
          <p:nvPr/>
        </p:nvSpPr>
        <p:spPr>
          <a:xfrm>
            <a:off x="2275714" y="1175839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9" name="그룹 78"/>
          <p:cNvGrpSpPr/>
          <p:nvPr/>
        </p:nvGrpSpPr>
        <p:grpSpPr>
          <a:xfrm>
            <a:off x="3317627" y="2517540"/>
            <a:ext cx="670094" cy="746607"/>
            <a:chOff x="3071133" y="2356671"/>
            <a:chExt cx="1453821" cy="1126384"/>
          </a:xfrm>
        </p:grpSpPr>
        <p:sp>
          <p:nvSpPr>
            <p:cNvPr id="80" name="직사각형 79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>
            <a:off x="2310984" y="3888054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배</a:t>
            </a:r>
            <a:r>
              <a:rPr lang="ko-KR" altLang="en-US" sz="1100" b="1" dirty="0"/>
              <a:t>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Lv.13</a:t>
            </a:r>
            <a:endParaRPr lang="ko-KR" altLang="en-US" sz="11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159175" y="1830476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98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377" y="5105709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658" y="5153334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102"/>
          <p:cNvSpPr txBox="1"/>
          <p:nvPr/>
        </p:nvSpPr>
        <p:spPr>
          <a:xfrm>
            <a:off x="4197073" y="5443288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2455536" y="5441395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3365252" y="5449287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grpSp>
        <p:nvGrpSpPr>
          <p:cNvPr id="106" name="그룹 105"/>
          <p:cNvGrpSpPr/>
          <p:nvPr/>
        </p:nvGrpSpPr>
        <p:grpSpPr>
          <a:xfrm flipV="1">
            <a:off x="2279383" y="4126805"/>
            <a:ext cx="2947701" cy="45719"/>
            <a:chOff x="628650" y="876300"/>
            <a:chExt cx="1910678" cy="133350"/>
          </a:xfrm>
        </p:grpSpPr>
        <p:sp>
          <p:nvSpPr>
            <p:cNvPr id="107" name="직사각형 106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026" y="1853214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직사각형 116"/>
          <p:cNvSpPr/>
          <p:nvPr/>
        </p:nvSpPr>
        <p:spPr>
          <a:xfrm>
            <a:off x="2275714" y="4177210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이등변 삼각형 118"/>
          <p:cNvSpPr/>
          <p:nvPr/>
        </p:nvSpPr>
        <p:spPr>
          <a:xfrm rot="5400000">
            <a:off x="2789526" y="4262802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3484360" y="434848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광고 바로보기</a:t>
            </a:r>
            <a:endParaRPr lang="ko-KR" altLang="en-US" sz="1600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4149646" y="3446052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추가 보너스</a:t>
            </a:r>
            <a:endParaRPr lang="ko-KR" altLang="en-US" sz="11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4753507" y="3936542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65/100</a:t>
            </a:r>
            <a:endParaRPr lang="ko-KR" altLang="en-US" sz="900" dirty="0"/>
          </a:p>
        </p:txBody>
      </p:sp>
      <p:sp>
        <p:nvSpPr>
          <p:cNvPr id="163" name="직사각형 162"/>
          <p:cNvSpPr/>
          <p:nvPr/>
        </p:nvSpPr>
        <p:spPr>
          <a:xfrm>
            <a:off x="3987721" y="2240269"/>
            <a:ext cx="1317540" cy="1467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7762875" y="599614"/>
            <a:ext cx="44291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보상 </a:t>
            </a:r>
            <a:r>
              <a:rPr lang="ko-KR" altLang="en-US" sz="1000" dirty="0" err="1" smtClean="0"/>
              <a:t>맵</a:t>
            </a:r>
            <a:r>
              <a:rPr lang="ko-KR" altLang="en-US" sz="1000" dirty="0" smtClean="0"/>
              <a:t>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1) </a:t>
            </a:r>
            <a:r>
              <a:rPr lang="ko-KR" altLang="en-US" sz="900" b="1" dirty="0" smtClean="0"/>
              <a:t>추가 보너스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타입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버튼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클릭 시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보상 빌딩 페이지로 이동 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smtClean="0"/>
              <a:t>내용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A. </a:t>
            </a:r>
            <a:r>
              <a:rPr lang="ko-KR" altLang="en-US" sz="900" dirty="0" smtClean="0"/>
              <a:t>불러올 목록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- </a:t>
            </a:r>
            <a:r>
              <a:rPr lang="ko-KR" altLang="en-US" sz="900" dirty="0" smtClean="0"/>
              <a:t>홈에 입장 시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‘</a:t>
            </a:r>
            <a:r>
              <a:rPr lang="ko-KR" altLang="en-US" sz="900" dirty="0" smtClean="0"/>
              <a:t>보너스 상품 전체 목록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 중</a:t>
            </a:r>
            <a:r>
              <a:rPr lang="en-US" altLang="ko-KR" sz="900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</a:t>
            </a:r>
            <a:r>
              <a:rPr lang="ko-KR" altLang="en-US" sz="900" dirty="0" smtClean="0"/>
              <a:t>현재 캐릭터의 </a:t>
            </a:r>
            <a:r>
              <a:rPr lang="en-US" altLang="ko-KR" sz="900" dirty="0" smtClean="0"/>
              <a:t>level </a:t>
            </a:r>
            <a:r>
              <a:rPr lang="ko-KR" altLang="en-US" sz="900" dirty="0" smtClean="0"/>
              <a:t>값보다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같거나 작은</a:t>
            </a:r>
            <a:r>
              <a:rPr lang="en-US" altLang="ko-KR" sz="900" dirty="0" smtClean="0"/>
              <a:t>’ </a:t>
            </a:r>
            <a:r>
              <a:rPr lang="en-US" altLang="ko-KR" sz="900" dirty="0" err="1" smtClean="0"/>
              <a:t>requiredLevel</a:t>
            </a:r>
            <a:r>
              <a:rPr lang="ko-KR" altLang="en-US" sz="900" dirty="0" smtClean="0"/>
              <a:t>에 속한 모든 목록을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</a:t>
            </a:r>
            <a:r>
              <a:rPr lang="ko-KR" altLang="en-US" sz="900" dirty="0" smtClean="0"/>
              <a:t>불러온 뒤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슬롯 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개짜리 리스트에 순서대로 노출한다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B. </a:t>
            </a:r>
            <a:r>
              <a:rPr lang="ko-KR" altLang="en-US" sz="900" dirty="0" smtClean="0"/>
              <a:t>순서 변경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- </a:t>
            </a:r>
            <a:r>
              <a:rPr lang="ko-KR" altLang="en-US" sz="900" dirty="0" smtClean="0"/>
              <a:t>목록이 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개보다 많을 경우</a:t>
            </a:r>
            <a:r>
              <a:rPr lang="en-US" altLang="ko-KR" sz="900" dirty="0" smtClean="0"/>
              <a:t>, 3</a:t>
            </a:r>
            <a:r>
              <a:rPr lang="ko-KR" altLang="en-US" sz="900" dirty="0" smtClean="0"/>
              <a:t>초마다 슬롯 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개의 순서를 바꿔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0</a:t>
            </a:r>
            <a:r>
              <a:rPr lang="ko-KR" altLang="en-US" sz="900" dirty="0" smtClean="0"/>
              <a:t>번 슬롯에 새로운 상품을 보여주고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기존 </a:t>
            </a:r>
            <a:r>
              <a:rPr lang="en-US" altLang="ko-KR" sz="900" dirty="0" smtClean="0"/>
              <a:t>0</a:t>
            </a:r>
            <a:r>
              <a:rPr lang="ko-KR" altLang="en-US" sz="900" dirty="0" smtClean="0"/>
              <a:t>번 상품을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번 슬롯에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1</a:t>
            </a:r>
            <a:r>
              <a:rPr lang="ko-KR" altLang="en-US" sz="900" dirty="0" smtClean="0"/>
              <a:t>번 상품을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번 슬롯을 이동 시킨다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// </a:t>
            </a:r>
            <a:r>
              <a:rPr lang="ko-KR" altLang="en-US" sz="900" dirty="0" smtClean="0"/>
              <a:t>다시 말해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위에서 아래로 한 칸씩 이동하면서 스크롤 된다는 의미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- </a:t>
            </a:r>
            <a:r>
              <a:rPr lang="ko-KR" altLang="en-US" sz="900" dirty="0" smtClean="0"/>
              <a:t>이 방법으로 계속 루프를 돈다</a:t>
            </a:r>
            <a:r>
              <a:rPr lang="en-US" altLang="ko-KR" sz="900" dirty="0" smtClean="0"/>
              <a:t>.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 A. </a:t>
            </a:r>
            <a:r>
              <a:rPr lang="ko-KR" altLang="en-US" sz="900" dirty="0" smtClean="0"/>
              <a:t>등장 아이콘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: icon </a:t>
            </a:r>
            <a:r>
              <a:rPr lang="ko-KR" altLang="en-US" sz="900" dirty="0" smtClean="0"/>
              <a:t>데이터의 이미지를 표시한다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 B. </a:t>
            </a:r>
            <a:r>
              <a:rPr lang="ko-KR" altLang="en-US" sz="900" dirty="0" smtClean="0"/>
              <a:t>발행처 </a:t>
            </a:r>
            <a:r>
              <a:rPr lang="en-US" altLang="ko-KR" sz="900" dirty="0" smtClean="0"/>
              <a:t>: publisher </a:t>
            </a:r>
            <a:r>
              <a:rPr lang="ko-KR" altLang="en-US" sz="900" dirty="0" smtClean="0"/>
              <a:t>데이터의 값을 표시한다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왼쪽 맞춤 정렬한다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 C. </a:t>
            </a:r>
            <a:r>
              <a:rPr lang="ko-KR" altLang="en-US" sz="900" dirty="0"/>
              <a:t>이름 </a:t>
            </a:r>
            <a:r>
              <a:rPr lang="en-US" altLang="ko-KR" sz="900" dirty="0"/>
              <a:t>: name </a:t>
            </a:r>
            <a:r>
              <a:rPr lang="ko-KR" altLang="en-US" sz="900" dirty="0"/>
              <a:t>데이터의 값을 표시한다</a:t>
            </a:r>
            <a:r>
              <a:rPr lang="en-US" altLang="ko-KR" sz="900" dirty="0"/>
              <a:t>. </a:t>
            </a:r>
            <a:r>
              <a:rPr lang="ko-KR" altLang="en-US" sz="900" dirty="0"/>
              <a:t>왼쪽 맞춤 정렬한다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b="1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//</a:t>
            </a:r>
            <a:r>
              <a:rPr lang="ko-KR" altLang="en-US" sz="900" b="1" dirty="0" smtClean="0"/>
              <a:t>크기나 위치는 아트 담당자가 캐릭터와의 위치를 고려하여 정한다</a:t>
            </a:r>
            <a:r>
              <a:rPr lang="en-US" altLang="ko-KR" sz="900" b="1" dirty="0" smtClean="0"/>
              <a:t>.</a:t>
            </a:r>
          </a:p>
        </p:txBody>
      </p:sp>
      <p:sp>
        <p:nvSpPr>
          <p:cNvPr id="142" name="직사각형 141"/>
          <p:cNvSpPr/>
          <p:nvPr/>
        </p:nvSpPr>
        <p:spPr>
          <a:xfrm>
            <a:off x="2279013" y="1175955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2358275" y="1473136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47" name="TextBox 146"/>
          <p:cNvSpPr txBox="1"/>
          <p:nvPr/>
        </p:nvSpPr>
        <p:spPr>
          <a:xfrm>
            <a:off x="2797140" y="147449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14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390" y="1242599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088" y="1260216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086" y="1269741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212" y="1260216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" name="덧셈 기호 151"/>
          <p:cNvSpPr/>
          <p:nvPr/>
        </p:nvSpPr>
        <p:spPr>
          <a:xfrm>
            <a:off x="4272001" y="1242599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/>
          <p:cNvSpPr txBox="1"/>
          <p:nvPr/>
        </p:nvSpPr>
        <p:spPr>
          <a:xfrm>
            <a:off x="3485433" y="147631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54" name="TextBox 153"/>
          <p:cNvSpPr txBox="1"/>
          <p:nvPr/>
        </p:nvSpPr>
        <p:spPr>
          <a:xfrm>
            <a:off x="4700740" y="147658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55" name="TextBox 154"/>
          <p:cNvSpPr txBox="1"/>
          <p:nvPr/>
        </p:nvSpPr>
        <p:spPr>
          <a:xfrm>
            <a:off x="4101717" y="147449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grpSp>
        <p:nvGrpSpPr>
          <p:cNvPr id="2" name="그룹 1"/>
          <p:cNvGrpSpPr/>
          <p:nvPr/>
        </p:nvGrpSpPr>
        <p:grpSpPr>
          <a:xfrm>
            <a:off x="4089550" y="2323478"/>
            <a:ext cx="1156109" cy="1125994"/>
            <a:chOff x="3694960" y="2688520"/>
            <a:chExt cx="1156109" cy="1125994"/>
          </a:xfrm>
        </p:grpSpPr>
        <p:sp>
          <p:nvSpPr>
            <p:cNvPr id="100" name="직사각형 99"/>
            <p:cNvSpPr/>
            <p:nvPr/>
          </p:nvSpPr>
          <p:spPr>
            <a:xfrm>
              <a:off x="3694960" y="2690612"/>
              <a:ext cx="1091784" cy="3656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979495" y="2688520"/>
              <a:ext cx="63350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err="1" smtClean="0"/>
                <a:t>던킨도너츠</a:t>
              </a:r>
              <a:endParaRPr lang="ko-KR" altLang="en-US" sz="7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986760" y="2865130"/>
              <a:ext cx="66556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err="1" smtClean="0"/>
                <a:t>먼치킨</a:t>
              </a:r>
              <a:r>
                <a:rPr lang="ko-KR" altLang="en-US" sz="700" b="1" dirty="0" smtClean="0"/>
                <a:t> 박스</a:t>
              </a:r>
              <a:endParaRPr lang="ko-KR" altLang="en-US" sz="700" b="1" dirty="0"/>
            </a:p>
          </p:txBody>
        </p:sp>
        <p:pic>
          <p:nvPicPr>
            <p:cNvPr id="109" name="Picture 1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4533" y="2738237"/>
              <a:ext cx="290404" cy="277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9" name="직사각형 168"/>
            <p:cNvSpPr/>
            <p:nvPr/>
          </p:nvSpPr>
          <p:spPr>
            <a:xfrm>
              <a:off x="3694960" y="3059719"/>
              <a:ext cx="1091784" cy="3808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3694960" y="3442053"/>
              <a:ext cx="1091784" cy="3724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008226" y="3443437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smtClean="0"/>
                <a:t>샤넬</a:t>
              </a:r>
              <a:endParaRPr lang="ko-KR" altLang="en-US" sz="7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4005966" y="3610522"/>
              <a:ext cx="84510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립스틱 </a:t>
              </a:r>
              <a:r>
                <a:rPr lang="ko-KR" altLang="en-US" sz="700" b="1" dirty="0" err="1" smtClean="0"/>
                <a:t>루즈코코</a:t>
              </a:r>
              <a:endParaRPr lang="ko-KR" altLang="en-US" sz="700" b="1" dirty="0"/>
            </a:p>
          </p:txBody>
        </p:sp>
        <p:pic>
          <p:nvPicPr>
            <p:cNvPr id="157" name="Picture 9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6931" y="3475872"/>
              <a:ext cx="234699" cy="329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59" name="그룹 158"/>
            <p:cNvGrpSpPr/>
            <p:nvPr/>
          </p:nvGrpSpPr>
          <p:grpSpPr>
            <a:xfrm>
              <a:off x="3719306" y="3077274"/>
              <a:ext cx="347529" cy="343075"/>
              <a:chOff x="2196429" y="1714499"/>
              <a:chExt cx="582510" cy="542925"/>
            </a:xfrm>
          </p:grpSpPr>
          <p:sp>
            <p:nvSpPr>
              <p:cNvPr id="162" name="모서리가 둥근 직사각형 161"/>
              <p:cNvSpPr/>
              <p:nvPr/>
            </p:nvSpPr>
            <p:spPr>
              <a:xfrm>
                <a:off x="2196429" y="1714499"/>
                <a:ext cx="582510" cy="542925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cxnSp>
            <p:nvCxnSpPr>
              <p:cNvPr id="165" name="직선 연결선 164"/>
              <p:cNvCxnSpPr>
                <a:cxnSpLocks/>
              </p:cNvCxnSpPr>
              <p:nvPr/>
            </p:nvCxnSpPr>
            <p:spPr>
              <a:xfrm flipH="1">
                <a:off x="2215291" y="1743253"/>
                <a:ext cx="544598" cy="46998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3985263" y="3067399"/>
              <a:ext cx="54373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smtClean="0"/>
                <a:t>아리따움</a:t>
              </a:r>
              <a:endParaRPr lang="ko-KR" altLang="en-US" sz="700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3983003" y="3244009"/>
              <a:ext cx="8066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아리따움 </a:t>
              </a:r>
              <a:r>
                <a:rPr lang="en-US" altLang="ko-KR" sz="700" b="1" dirty="0" smtClean="0"/>
                <a:t>3</a:t>
              </a:r>
              <a:r>
                <a:rPr lang="ko-KR" altLang="en-US" sz="700" b="1" dirty="0" smtClean="0"/>
                <a:t>천원</a:t>
              </a:r>
              <a:endParaRPr lang="ko-KR" altLang="en-US" sz="700" b="1" dirty="0"/>
            </a:p>
          </p:txBody>
        </p:sp>
      </p:grpSp>
      <p:cxnSp>
        <p:nvCxnSpPr>
          <p:cNvPr id="171" name="직선 연결선 170"/>
          <p:cNvCxnSpPr>
            <a:endCxn id="163" idx="3"/>
          </p:cNvCxnSpPr>
          <p:nvPr/>
        </p:nvCxnSpPr>
        <p:spPr>
          <a:xfrm flipH="1">
            <a:off x="5305261" y="1556154"/>
            <a:ext cx="2371889" cy="14178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07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보상 </a:t>
            </a:r>
            <a:r>
              <a:rPr lang="ko-KR" altLang="en-US" sz="2000" b="1" dirty="0" err="1" smtClean="0"/>
              <a:t>맵</a:t>
            </a:r>
            <a:r>
              <a:rPr lang="en-US" altLang="ko-KR" sz="2000" b="1" dirty="0" smtClean="0"/>
              <a:t>2</a:t>
            </a:r>
            <a:endParaRPr lang="ko-KR" altLang="en-US" sz="2000" b="1" dirty="0"/>
          </a:p>
        </p:txBody>
      </p:sp>
      <p:sp>
        <p:nvSpPr>
          <p:cNvPr id="164" name="직사각형 163"/>
          <p:cNvSpPr/>
          <p:nvPr/>
        </p:nvSpPr>
        <p:spPr>
          <a:xfrm>
            <a:off x="3606646" y="1080871"/>
            <a:ext cx="2947701" cy="51389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2" name="왼쪽 화살표 201"/>
          <p:cNvSpPr/>
          <p:nvPr/>
        </p:nvSpPr>
        <p:spPr>
          <a:xfrm>
            <a:off x="3754264" y="1820651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/>
          <p:cNvSpPr txBox="1"/>
          <p:nvPr/>
        </p:nvSpPr>
        <p:spPr>
          <a:xfrm>
            <a:off x="5559713" y="1781709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추가 보너스</a:t>
            </a:r>
            <a:endParaRPr lang="ko-KR" altLang="en-US" sz="1100" b="1" dirty="0"/>
          </a:p>
        </p:txBody>
      </p:sp>
      <p:cxnSp>
        <p:nvCxnSpPr>
          <p:cNvPr id="204" name="직선 연결선 203"/>
          <p:cNvCxnSpPr>
            <a:cxnSpLocks/>
          </p:cNvCxnSpPr>
          <p:nvPr/>
        </p:nvCxnSpPr>
        <p:spPr>
          <a:xfrm flipH="1">
            <a:off x="3620806" y="2139261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762875" y="599614"/>
            <a:ext cx="442912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보상 </a:t>
            </a:r>
            <a:r>
              <a:rPr lang="ko-KR" altLang="en-US" sz="1000" dirty="0" err="1" smtClean="0"/>
              <a:t>맵</a:t>
            </a:r>
            <a:r>
              <a:rPr lang="ko-KR" altLang="en-US" sz="1000" dirty="0" smtClean="0"/>
              <a:t>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2) </a:t>
            </a:r>
            <a:r>
              <a:rPr lang="ko-KR" altLang="en-US" sz="900" b="1" dirty="0" smtClean="0"/>
              <a:t>페이지 시작 </a:t>
            </a:r>
            <a:r>
              <a:rPr lang="en-US" altLang="ko-KR" sz="900" b="1" dirty="0" smtClean="0"/>
              <a:t>/ </a:t>
            </a:r>
            <a:r>
              <a:rPr lang="ko-KR" altLang="en-US" sz="900" b="1" dirty="0" smtClean="0"/>
              <a:t>나가기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- </a:t>
            </a:r>
            <a:r>
              <a:rPr lang="ko-KR" altLang="en-US" sz="900" dirty="0" smtClean="0"/>
              <a:t>페이지 시</a:t>
            </a:r>
            <a:r>
              <a:rPr lang="ko-KR" altLang="en-US" sz="900" dirty="0"/>
              <a:t>작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홈에서 추가상품페이지 버튼 입력 시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나가기 </a:t>
            </a:r>
            <a:r>
              <a:rPr lang="en-US" altLang="ko-KR" sz="900" dirty="0" smtClean="0"/>
              <a:t>: </a:t>
            </a:r>
            <a:r>
              <a:rPr lang="ko-KR" altLang="en-US" sz="900" dirty="0" err="1" smtClean="0"/>
              <a:t>뒤로가기</a:t>
            </a:r>
            <a:r>
              <a:rPr lang="ko-KR" altLang="en-US" sz="900" dirty="0" smtClean="0"/>
              <a:t> 버튼을 선택하면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메인 페이지로 이동한다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 3) </a:t>
            </a:r>
            <a:r>
              <a:rPr lang="ko-KR" altLang="en-US" sz="900" b="1" dirty="0" smtClean="0"/>
              <a:t>보상 빌딩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- ‘</a:t>
            </a:r>
            <a:r>
              <a:rPr lang="en-US" altLang="ko-KR" sz="900" b="1" dirty="0" smtClean="0"/>
              <a:t>7</a:t>
            </a:r>
            <a:r>
              <a:rPr lang="ko-KR" altLang="en-US" sz="900" b="1" dirty="0" smtClean="0"/>
              <a:t>개의 층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으로 구성되어 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 - </a:t>
            </a:r>
            <a:r>
              <a:rPr lang="ko-KR" altLang="en-US" sz="900" dirty="0" smtClean="0"/>
              <a:t>보너스 상품 목록 테이블에서 동일 </a:t>
            </a:r>
            <a:r>
              <a:rPr lang="ko-KR" altLang="en-US" sz="900" dirty="0" err="1" smtClean="0"/>
              <a:t>레벨군을</a:t>
            </a:r>
            <a:r>
              <a:rPr lang="ko-KR" altLang="en-US" sz="900" dirty="0" smtClean="0"/>
              <a:t> 묶되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</a:t>
            </a:r>
            <a:r>
              <a:rPr lang="ko-KR" altLang="en-US" sz="900" dirty="0" smtClean="0"/>
              <a:t>낮은 레벨부터 묶는다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- </a:t>
            </a:r>
            <a:r>
              <a:rPr lang="ko-KR" altLang="en-US" sz="900" dirty="0" smtClean="0"/>
              <a:t>만약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묶인 레벨 그룹이 </a:t>
            </a:r>
            <a:r>
              <a:rPr lang="en-US" altLang="ko-KR" sz="900" dirty="0"/>
              <a:t>7</a:t>
            </a:r>
            <a:r>
              <a:rPr lang="ko-KR" altLang="en-US" sz="900" dirty="0" smtClean="0"/>
              <a:t>개가 넘어갈 경우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그보다 높은 레벨은 </a:t>
            </a:r>
            <a:r>
              <a:rPr lang="en-US" altLang="ko-KR" sz="900" dirty="0" smtClean="0"/>
              <a:t>15</a:t>
            </a:r>
            <a:r>
              <a:rPr lang="ko-KR" altLang="en-US" sz="900" dirty="0" smtClean="0"/>
              <a:t>레벨에 포함시킨다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  4) </a:t>
            </a:r>
            <a:r>
              <a:rPr lang="ko-KR" altLang="en-US" sz="900" b="1" dirty="0" smtClean="0"/>
              <a:t>각 레벨 별 아이콘 목록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- </a:t>
            </a:r>
            <a:r>
              <a:rPr lang="ko-KR" altLang="en-US" sz="900" dirty="0" smtClean="0"/>
              <a:t>각 레벨에 맞는 상품 아이콘을 랜덤으로 골라 표시한다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- </a:t>
            </a:r>
            <a:r>
              <a:rPr lang="ko-KR" altLang="en-US" sz="900" dirty="0" smtClean="0"/>
              <a:t>그래픽 리소스의 가로 크기에 맞춰 아이콘 개수가 가변적으로 노출된다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//3px </a:t>
            </a:r>
            <a:r>
              <a:rPr lang="ko-KR" altLang="en-US" sz="900" dirty="0" smtClean="0"/>
              <a:t>간격으로 표시되며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목록 전체를 중앙 정렬하며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가로를 넘기지 않는 최대개수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아이콘만 표시된다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  5) </a:t>
            </a:r>
            <a:r>
              <a:rPr lang="ko-KR" altLang="en-US" sz="900" b="1" dirty="0" smtClean="0"/>
              <a:t>클릭 시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- </a:t>
            </a:r>
            <a:r>
              <a:rPr lang="ko-KR" altLang="en-US" sz="900" dirty="0" smtClean="0"/>
              <a:t>각 층을 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해당 층에 맞는 </a:t>
            </a:r>
            <a:r>
              <a:rPr lang="en-US" altLang="ko-KR" sz="900" dirty="0" smtClean="0"/>
              <a:t>level</a:t>
            </a:r>
            <a:r>
              <a:rPr lang="ko-KR" altLang="en-US" sz="900" dirty="0" smtClean="0"/>
              <a:t>의 상품 목록 페이지로 이동한다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//</a:t>
            </a:r>
            <a:r>
              <a:rPr lang="ko-KR" altLang="en-US" sz="900" dirty="0" smtClean="0"/>
              <a:t>다시 말해</a:t>
            </a:r>
            <a:r>
              <a:rPr lang="en-US" altLang="ko-KR" sz="900" dirty="0" smtClean="0"/>
              <a:t>, 3</a:t>
            </a:r>
            <a:r>
              <a:rPr lang="ko-KR" altLang="en-US" sz="900" dirty="0" smtClean="0"/>
              <a:t>레벨 층 영역을 클릭하면</a:t>
            </a:r>
            <a:r>
              <a:rPr lang="en-US" altLang="ko-KR" sz="900" dirty="0" smtClean="0"/>
              <a:t>, 3</a:t>
            </a:r>
            <a:r>
              <a:rPr lang="ko-KR" altLang="en-US" sz="900" dirty="0" smtClean="0"/>
              <a:t>레벨의 추가 상품 페이지 목록으로 이동한다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b="1" dirty="0"/>
          </a:p>
          <a:p>
            <a:pPr>
              <a:lnSpc>
                <a:spcPct val="150000"/>
              </a:lnSpc>
            </a:pPr>
            <a:endParaRPr lang="en-US" altLang="ko-KR" sz="900" b="1" dirty="0" smtClean="0"/>
          </a:p>
        </p:txBody>
      </p:sp>
      <p:sp>
        <p:nvSpPr>
          <p:cNvPr id="111" name="직사각형 110"/>
          <p:cNvSpPr/>
          <p:nvPr/>
        </p:nvSpPr>
        <p:spPr>
          <a:xfrm>
            <a:off x="3622286" y="1050240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3701548" y="1347421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26" name="TextBox 125"/>
          <p:cNvSpPr txBox="1"/>
          <p:nvPr/>
        </p:nvSpPr>
        <p:spPr>
          <a:xfrm>
            <a:off x="4140413" y="134878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1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663" y="1116884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361" y="1134501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359" y="1144026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485" y="1134501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덧셈 기호 133"/>
          <p:cNvSpPr/>
          <p:nvPr/>
        </p:nvSpPr>
        <p:spPr>
          <a:xfrm>
            <a:off x="5615274" y="1116884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4828706" y="135060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37" name="TextBox 136"/>
          <p:cNvSpPr txBox="1"/>
          <p:nvPr/>
        </p:nvSpPr>
        <p:spPr>
          <a:xfrm>
            <a:off x="6044013" y="135087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41" name="TextBox 140"/>
          <p:cNvSpPr txBox="1"/>
          <p:nvPr/>
        </p:nvSpPr>
        <p:spPr>
          <a:xfrm>
            <a:off x="5444990" y="134878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182" name="직사각형 181"/>
          <p:cNvSpPr/>
          <p:nvPr/>
        </p:nvSpPr>
        <p:spPr>
          <a:xfrm>
            <a:off x="3851368" y="5111349"/>
            <a:ext cx="2539642" cy="475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/>
          <p:cNvSpPr/>
          <p:nvPr/>
        </p:nvSpPr>
        <p:spPr>
          <a:xfrm>
            <a:off x="3954191" y="4519334"/>
            <a:ext cx="2317445" cy="475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/>
          <p:cNvSpPr/>
          <p:nvPr/>
        </p:nvSpPr>
        <p:spPr>
          <a:xfrm>
            <a:off x="4205343" y="3924533"/>
            <a:ext cx="1894382" cy="475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/>
          <p:cNvSpPr/>
          <p:nvPr/>
        </p:nvSpPr>
        <p:spPr>
          <a:xfrm>
            <a:off x="4315918" y="3364721"/>
            <a:ext cx="1602990" cy="475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/>
          <p:cNvSpPr/>
          <p:nvPr/>
        </p:nvSpPr>
        <p:spPr>
          <a:xfrm>
            <a:off x="4500577" y="2814067"/>
            <a:ext cx="1212127" cy="475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/>
          <p:cNvSpPr/>
          <p:nvPr/>
        </p:nvSpPr>
        <p:spPr>
          <a:xfrm>
            <a:off x="4607196" y="2251495"/>
            <a:ext cx="961619" cy="475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TextBox 174"/>
          <p:cNvSpPr txBox="1"/>
          <p:nvPr/>
        </p:nvSpPr>
        <p:spPr>
          <a:xfrm>
            <a:off x="3925616" y="5248155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LV. 3</a:t>
            </a:r>
            <a:endParaRPr lang="ko-KR" altLang="en-US" sz="1000" b="1" dirty="0"/>
          </a:p>
        </p:txBody>
      </p:sp>
      <p:grpSp>
        <p:nvGrpSpPr>
          <p:cNvPr id="178" name="그룹 177"/>
          <p:cNvGrpSpPr/>
          <p:nvPr/>
        </p:nvGrpSpPr>
        <p:grpSpPr>
          <a:xfrm>
            <a:off x="5114434" y="2278235"/>
            <a:ext cx="418225" cy="421688"/>
            <a:chOff x="2196429" y="1714499"/>
            <a:chExt cx="582510" cy="542925"/>
          </a:xfrm>
        </p:grpSpPr>
        <p:sp>
          <p:nvSpPr>
            <p:cNvPr id="179" name="모서리가 둥근 직사각형 17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0" name="직선 연결선 17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8" name="TextBox 187"/>
          <p:cNvSpPr txBox="1"/>
          <p:nvPr/>
        </p:nvSpPr>
        <p:spPr>
          <a:xfrm>
            <a:off x="4593070" y="2365967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LV. 15</a:t>
            </a:r>
            <a:endParaRPr lang="ko-KR" altLang="en-US" sz="1000" b="1" dirty="0"/>
          </a:p>
        </p:txBody>
      </p:sp>
      <p:grpSp>
        <p:nvGrpSpPr>
          <p:cNvPr id="189" name="그룹 188"/>
          <p:cNvGrpSpPr/>
          <p:nvPr/>
        </p:nvGrpSpPr>
        <p:grpSpPr>
          <a:xfrm>
            <a:off x="4866017" y="5132096"/>
            <a:ext cx="418225" cy="421688"/>
            <a:chOff x="2196429" y="1714499"/>
            <a:chExt cx="582510" cy="542925"/>
          </a:xfrm>
        </p:grpSpPr>
        <p:sp>
          <p:nvSpPr>
            <p:cNvPr id="190" name="모서리가 둥근 직사각형 18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1" name="직선 연결선 19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그룹 191"/>
          <p:cNvGrpSpPr/>
          <p:nvPr/>
        </p:nvGrpSpPr>
        <p:grpSpPr>
          <a:xfrm>
            <a:off x="5411499" y="5140246"/>
            <a:ext cx="418225" cy="421688"/>
            <a:chOff x="2196429" y="1714499"/>
            <a:chExt cx="582510" cy="542925"/>
          </a:xfrm>
        </p:grpSpPr>
        <p:sp>
          <p:nvSpPr>
            <p:cNvPr id="193" name="모서리가 둥근 직사각형 19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4" name="직선 연결선 19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그룹 194"/>
          <p:cNvGrpSpPr/>
          <p:nvPr/>
        </p:nvGrpSpPr>
        <p:grpSpPr>
          <a:xfrm>
            <a:off x="5924974" y="5140246"/>
            <a:ext cx="418225" cy="421688"/>
            <a:chOff x="2196429" y="1714499"/>
            <a:chExt cx="582510" cy="542925"/>
          </a:xfrm>
        </p:grpSpPr>
        <p:sp>
          <p:nvSpPr>
            <p:cNvPr id="196" name="모서리가 둥근 직사각형 19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7" name="직선 연결선 19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TextBox 197"/>
          <p:cNvSpPr txBox="1"/>
          <p:nvPr/>
        </p:nvSpPr>
        <p:spPr>
          <a:xfrm>
            <a:off x="4039730" y="4627814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LV. 6</a:t>
            </a:r>
            <a:endParaRPr lang="ko-KR" altLang="en-US" sz="1000" b="1" dirty="0"/>
          </a:p>
        </p:txBody>
      </p:sp>
      <p:sp>
        <p:nvSpPr>
          <p:cNvPr id="199" name="TextBox 198"/>
          <p:cNvSpPr txBox="1"/>
          <p:nvPr/>
        </p:nvSpPr>
        <p:spPr>
          <a:xfrm>
            <a:off x="4310205" y="4039006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LV. 9</a:t>
            </a:r>
            <a:endParaRPr lang="ko-KR" altLang="en-US" sz="1000" b="1" dirty="0"/>
          </a:p>
        </p:txBody>
      </p:sp>
      <p:sp>
        <p:nvSpPr>
          <p:cNvPr id="200" name="TextBox 199"/>
          <p:cNvSpPr txBox="1"/>
          <p:nvPr/>
        </p:nvSpPr>
        <p:spPr>
          <a:xfrm>
            <a:off x="4328544" y="3496633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LV. 12</a:t>
            </a:r>
            <a:endParaRPr lang="ko-KR" altLang="en-US" sz="1000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4525779" y="2928540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LV. 14</a:t>
            </a:r>
            <a:endParaRPr lang="ko-KR" altLang="en-US" sz="1000" b="1" dirty="0"/>
          </a:p>
        </p:txBody>
      </p:sp>
      <p:grpSp>
        <p:nvGrpSpPr>
          <p:cNvPr id="205" name="그룹 204"/>
          <p:cNvGrpSpPr/>
          <p:nvPr/>
        </p:nvGrpSpPr>
        <p:grpSpPr>
          <a:xfrm>
            <a:off x="4645286" y="4546074"/>
            <a:ext cx="418225" cy="421688"/>
            <a:chOff x="2196429" y="1714499"/>
            <a:chExt cx="582510" cy="542925"/>
          </a:xfrm>
        </p:grpSpPr>
        <p:sp>
          <p:nvSpPr>
            <p:cNvPr id="206" name="모서리가 둥근 직사각형 20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7" name="직선 연결선 20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그룹 207"/>
          <p:cNvGrpSpPr/>
          <p:nvPr/>
        </p:nvGrpSpPr>
        <p:grpSpPr>
          <a:xfrm>
            <a:off x="5190768" y="4554224"/>
            <a:ext cx="418225" cy="421688"/>
            <a:chOff x="2196429" y="1714499"/>
            <a:chExt cx="582510" cy="542925"/>
          </a:xfrm>
        </p:grpSpPr>
        <p:sp>
          <p:nvSpPr>
            <p:cNvPr id="209" name="모서리가 둥근 직사각형 20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0" name="직선 연결선 20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그룹 210"/>
          <p:cNvGrpSpPr/>
          <p:nvPr/>
        </p:nvGrpSpPr>
        <p:grpSpPr>
          <a:xfrm>
            <a:off x="5761393" y="4554224"/>
            <a:ext cx="418225" cy="421688"/>
            <a:chOff x="2196429" y="1714499"/>
            <a:chExt cx="582510" cy="542925"/>
          </a:xfrm>
        </p:grpSpPr>
        <p:sp>
          <p:nvSpPr>
            <p:cNvPr id="212" name="모서리가 둥근 직사각형 21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3" name="직선 연결선 21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그룹 213"/>
          <p:cNvGrpSpPr/>
          <p:nvPr/>
        </p:nvGrpSpPr>
        <p:grpSpPr>
          <a:xfrm>
            <a:off x="4948669" y="3951273"/>
            <a:ext cx="418225" cy="421688"/>
            <a:chOff x="2196429" y="1714499"/>
            <a:chExt cx="582510" cy="542925"/>
          </a:xfrm>
        </p:grpSpPr>
        <p:sp>
          <p:nvSpPr>
            <p:cNvPr id="215" name="모서리가 둥근 직사각형 214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6" name="직선 연결선 215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그룹 216"/>
          <p:cNvGrpSpPr/>
          <p:nvPr/>
        </p:nvGrpSpPr>
        <p:grpSpPr>
          <a:xfrm>
            <a:off x="5494151" y="3959423"/>
            <a:ext cx="418225" cy="421688"/>
            <a:chOff x="2196429" y="1714499"/>
            <a:chExt cx="582510" cy="542925"/>
          </a:xfrm>
        </p:grpSpPr>
        <p:sp>
          <p:nvSpPr>
            <p:cNvPr id="218" name="모서리가 둥근 직사각형 217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9" name="직선 연결선 218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그룹 227"/>
          <p:cNvGrpSpPr/>
          <p:nvPr/>
        </p:nvGrpSpPr>
        <p:grpSpPr>
          <a:xfrm>
            <a:off x="4908300" y="3391461"/>
            <a:ext cx="418225" cy="421688"/>
            <a:chOff x="2196429" y="1714499"/>
            <a:chExt cx="582510" cy="542925"/>
          </a:xfrm>
        </p:grpSpPr>
        <p:sp>
          <p:nvSpPr>
            <p:cNvPr id="234" name="모서리가 둥근 직사각형 233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5" name="직선 연결선 23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그룹 237"/>
          <p:cNvGrpSpPr/>
          <p:nvPr/>
        </p:nvGrpSpPr>
        <p:grpSpPr>
          <a:xfrm>
            <a:off x="5394810" y="3390086"/>
            <a:ext cx="418225" cy="421688"/>
            <a:chOff x="2196429" y="1714499"/>
            <a:chExt cx="582510" cy="542925"/>
          </a:xfrm>
        </p:grpSpPr>
        <p:sp>
          <p:nvSpPr>
            <p:cNvPr id="239" name="모서리가 둥근 직사각형 23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0" name="직선 연결선 23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3" name="그룹 252"/>
          <p:cNvGrpSpPr/>
          <p:nvPr/>
        </p:nvGrpSpPr>
        <p:grpSpPr>
          <a:xfrm>
            <a:off x="5123890" y="2840807"/>
            <a:ext cx="418225" cy="421688"/>
            <a:chOff x="2196429" y="1714499"/>
            <a:chExt cx="582510" cy="542925"/>
          </a:xfrm>
        </p:grpSpPr>
        <p:sp>
          <p:nvSpPr>
            <p:cNvPr id="254" name="모서리가 둥근 직사각형 253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5" name="직선 연결선 25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" name="그룹 255"/>
          <p:cNvGrpSpPr/>
          <p:nvPr/>
        </p:nvGrpSpPr>
        <p:grpSpPr>
          <a:xfrm>
            <a:off x="4375339" y="5132096"/>
            <a:ext cx="418225" cy="421688"/>
            <a:chOff x="2196429" y="1714499"/>
            <a:chExt cx="582510" cy="542925"/>
          </a:xfrm>
        </p:grpSpPr>
        <p:sp>
          <p:nvSpPr>
            <p:cNvPr id="257" name="모서리가 둥근 직사각형 25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8" name="직선 연결선 25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9" name="직사각형 258"/>
          <p:cNvSpPr/>
          <p:nvPr/>
        </p:nvSpPr>
        <p:spPr>
          <a:xfrm>
            <a:off x="3622286" y="2139260"/>
            <a:ext cx="3029507" cy="4147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직사각형 259"/>
          <p:cNvSpPr/>
          <p:nvPr/>
        </p:nvSpPr>
        <p:spPr>
          <a:xfrm>
            <a:off x="3725751" y="5662051"/>
            <a:ext cx="2719950" cy="475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TextBox 260"/>
          <p:cNvSpPr txBox="1"/>
          <p:nvPr/>
        </p:nvSpPr>
        <p:spPr>
          <a:xfrm>
            <a:off x="3799999" y="5798857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LV. 1</a:t>
            </a:r>
            <a:endParaRPr lang="ko-KR" altLang="en-US" sz="1000" b="1" dirty="0"/>
          </a:p>
        </p:txBody>
      </p:sp>
      <p:grpSp>
        <p:nvGrpSpPr>
          <p:cNvPr id="262" name="그룹 261"/>
          <p:cNvGrpSpPr/>
          <p:nvPr/>
        </p:nvGrpSpPr>
        <p:grpSpPr>
          <a:xfrm>
            <a:off x="4740400" y="5682798"/>
            <a:ext cx="418225" cy="421688"/>
            <a:chOff x="2196429" y="1714499"/>
            <a:chExt cx="582510" cy="542925"/>
          </a:xfrm>
        </p:grpSpPr>
        <p:sp>
          <p:nvSpPr>
            <p:cNvPr id="263" name="모서리가 둥근 직사각형 26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4" name="직선 연결선 26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그룹 264"/>
          <p:cNvGrpSpPr/>
          <p:nvPr/>
        </p:nvGrpSpPr>
        <p:grpSpPr>
          <a:xfrm>
            <a:off x="5285882" y="5690948"/>
            <a:ext cx="418225" cy="421688"/>
            <a:chOff x="2196429" y="1714499"/>
            <a:chExt cx="582510" cy="542925"/>
          </a:xfrm>
        </p:grpSpPr>
        <p:sp>
          <p:nvSpPr>
            <p:cNvPr id="266" name="모서리가 둥근 직사각형 26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7" name="직선 연결선 26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8" name="그룹 267"/>
          <p:cNvGrpSpPr/>
          <p:nvPr/>
        </p:nvGrpSpPr>
        <p:grpSpPr>
          <a:xfrm>
            <a:off x="5799357" y="5690948"/>
            <a:ext cx="418225" cy="421688"/>
            <a:chOff x="2196429" y="1714499"/>
            <a:chExt cx="582510" cy="542925"/>
          </a:xfrm>
        </p:grpSpPr>
        <p:sp>
          <p:nvSpPr>
            <p:cNvPr id="269" name="모서리가 둥근 직사각형 26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0" name="직선 연결선 26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1" name="그룹 270"/>
          <p:cNvGrpSpPr/>
          <p:nvPr/>
        </p:nvGrpSpPr>
        <p:grpSpPr>
          <a:xfrm>
            <a:off x="4249722" y="5682798"/>
            <a:ext cx="418225" cy="421688"/>
            <a:chOff x="2196429" y="1714499"/>
            <a:chExt cx="582510" cy="542925"/>
          </a:xfrm>
        </p:grpSpPr>
        <p:sp>
          <p:nvSpPr>
            <p:cNvPr id="272" name="모서리가 둥근 직사각형 27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3" name="직선 연결선 27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4" name="직사각형 273"/>
          <p:cNvSpPr/>
          <p:nvPr/>
        </p:nvSpPr>
        <p:spPr>
          <a:xfrm>
            <a:off x="3717491" y="5077450"/>
            <a:ext cx="2877107" cy="582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1" name="직선 연결선 170"/>
          <p:cNvCxnSpPr>
            <a:endCxn id="190" idx="3"/>
          </p:cNvCxnSpPr>
          <p:nvPr/>
        </p:nvCxnSpPr>
        <p:spPr>
          <a:xfrm flipH="1">
            <a:off x="5284242" y="4381111"/>
            <a:ext cx="2478633" cy="9618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연결선 274"/>
          <p:cNvCxnSpPr/>
          <p:nvPr/>
        </p:nvCxnSpPr>
        <p:spPr>
          <a:xfrm flipH="1">
            <a:off x="6651794" y="2001626"/>
            <a:ext cx="1111081" cy="1657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33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보상 </a:t>
            </a:r>
            <a:r>
              <a:rPr lang="ko-KR" altLang="en-US" sz="2000" b="1" dirty="0" err="1" smtClean="0"/>
              <a:t>맵</a:t>
            </a:r>
            <a:r>
              <a:rPr lang="en-US" altLang="ko-KR" sz="2000" b="1" dirty="0" smtClean="0"/>
              <a:t>3</a:t>
            </a:r>
            <a:endParaRPr lang="ko-KR" altLang="en-US" sz="2000" b="1" dirty="0"/>
          </a:p>
        </p:txBody>
      </p:sp>
      <p:sp>
        <p:nvSpPr>
          <p:cNvPr id="164" name="직사각형 163"/>
          <p:cNvSpPr/>
          <p:nvPr/>
        </p:nvSpPr>
        <p:spPr>
          <a:xfrm>
            <a:off x="3606646" y="1080872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2" name="왼쪽 화살표 201"/>
          <p:cNvSpPr/>
          <p:nvPr/>
        </p:nvSpPr>
        <p:spPr>
          <a:xfrm>
            <a:off x="3754264" y="1820651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/>
          <p:cNvSpPr txBox="1"/>
          <p:nvPr/>
        </p:nvSpPr>
        <p:spPr>
          <a:xfrm>
            <a:off x="5559713" y="1781709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추가 보너스</a:t>
            </a:r>
            <a:endParaRPr lang="ko-KR" altLang="en-US" sz="1100" b="1" dirty="0"/>
          </a:p>
        </p:txBody>
      </p:sp>
      <p:cxnSp>
        <p:nvCxnSpPr>
          <p:cNvPr id="204" name="직선 연결선 203"/>
          <p:cNvCxnSpPr>
            <a:cxnSpLocks/>
          </p:cNvCxnSpPr>
          <p:nvPr/>
        </p:nvCxnSpPr>
        <p:spPr>
          <a:xfrm flipH="1">
            <a:off x="3620806" y="2139261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직사각형 219"/>
          <p:cNvSpPr/>
          <p:nvPr/>
        </p:nvSpPr>
        <p:spPr>
          <a:xfrm>
            <a:off x="3659257" y="2510123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직사각형 221"/>
          <p:cNvSpPr/>
          <p:nvPr/>
        </p:nvSpPr>
        <p:spPr>
          <a:xfrm>
            <a:off x="3659257" y="3118890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3" name="그룹 222"/>
          <p:cNvGrpSpPr/>
          <p:nvPr/>
        </p:nvGrpSpPr>
        <p:grpSpPr>
          <a:xfrm>
            <a:off x="3692218" y="2576798"/>
            <a:ext cx="418225" cy="421688"/>
            <a:chOff x="2196429" y="1714499"/>
            <a:chExt cx="582510" cy="542925"/>
          </a:xfrm>
        </p:grpSpPr>
        <p:sp>
          <p:nvSpPr>
            <p:cNvPr id="224" name="모서리가 둥근 직사각형 223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5" name="직선 연결선 22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그룹 228"/>
          <p:cNvGrpSpPr/>
          <p:nvPr/>
        </p:nvGrpSpPr>
        <p:grpSpPr>
          <a:xfrm>
            <a:off x="3696235" y="3162999"/>
            <a:ext cx="418225" cy="421688"/>
            <a:chOff x="2196429" y="1714499"/>
            <a:chExt cx="582510" cy="542925"/>
          </a:xfrm>
        </p:grpSpPr>
        <p:sp>
          <p:nvSpPr>
            <p:cNvPr id="230" name="모서리가 둥근 직사각형 22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1" name="직선 연결선 23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2" name="TextBox 231"/>
          <p:cNvSpPr txBox="1"/>
          <p:nvPr/>
        </p:nvSpPr>
        <p:spPr>
          <a:xfrm>
            <a:off x="4112845" y="256469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던킨도너츠</a:t>
            </a:r>
            <a:endParaRPr lang="ko-KR" altLang="en-US" sz="1000" dirty="0"/>
          </a:p>
        </p:txBody>
      </p:sp>
      <p:sp>
        <p:nvSpPr>
          <p:cNvPr id="233" name="TextBox 232"/>
          <p:cNvSpPr txBox="1"/>
          <p:nvPr/>
        </p:nvSpPr>
        <p:spPr>
          <a:xfrm>
            <a:off x="4101060" y="2788930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먼치킨</a:t>
            </a:r>
            <a:r>
              <a:rPr lang="ko-KR" altLang="en-US" sz="900" b="1" dirty="0" smtClean="0"/>
              <a:t> 박스</a:t>
            </a:r>
            <a:endParaRPr lang="ko-KR" altLang="en-US" sz="900" b="1" dirty="0"/>
          </a:p>
        </p:txBody>
      </p:sp>
      <p:sp>
        <p:nvSpPr>
          <p:cNvPr id="236" name="TextBox 235"/>
          <p:cNvSpPr txBox="1"/>
          <p:nvPr/>
        </p:nvSpPr>
        <p:spPr>
          <a:xfrm>
            <a:off x="4109088" y="315312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아리따움</a:t>
            </a:r>
            <a:endParaRPr lang="ko-KR" altLang="en-US" sz="1000" dirty="0"/>
          </a:p>
        </p:txBody>
      </p:sp>
      <p:sp>
        <p:nvSpPr>
          <p:cNvPr id="237" name="TextBox 236"/>
          <p:cNvSpPr txBox="1"/>
          <p:nvPr/>
        </p:nvSpPr>
        <p:spPr>
          <a:xfrm>
            <a:off x="4097303" y="3377359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아리따움 </a:t>
            </a:r>
            <a:r>
              <a:rPr lang="en-US" altLang="ko-KR" sz="900" b="1" dirty="0" smtClean="0"/>
              <a:t>3</a:t>
            </a:r>
            <a:r>
              <a:rPr lang="ko-KR" altLang="en-US" sz="900" b="1" dirty="0" err="1" smtClean="0"/>
              <a:t>천원권</a:t>
            </a:r>
            <a:endParaRPr lang="ko-KR" altLang="en-US" sz="900" b="1" dirty="0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533" y="2642987"/>
            <a:ext cx="290404" cy="277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TextBox 111"/>
          <p:cNvSpPr txBox="1"/>
          <p:nvPr/>
        </p:nvSpPr>
        <p:spPr>
          <a:xfrm>
            <a:off x="3614913" y="2265000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요구 레벨 </a:t>
            </a:r>
            <a:r>
              <a:rPr lang="en-US" altLang="ko-KR" sz="1000" b="1" dirty="0" smtClean="0"/>
              <a:t>: 1</a:t>
            </a:r>
            <a:endParaRPr lang="ko-KR" altLang="en-US" sz="1000" b="1" dirty="0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6648450" y="2222920"/>
            <a:ext cx="0" cy="3401995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5896030" y="3255291"/>
            <a:ext cx="4603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80%</a:t>
            </a:r>
            <a:endParaRPr lang="ko-KR" altLang="en-US" sz="1050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5907023" y="267399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smtClean="0"/>
              <a:t>완</a:t>
            </a:r>
            <a:r>
              <a:rPr lang="ko-KR" altLang="en-US" sz="1100"/>
              <a:t>료</a:t>
            </a:r>
            <a:endParaRPr lang="ko-KR" altLang="en-US" sz="1100" dirty="0"/>
          </a:p>
        </p:txBody>
      </p:sp>
      <p:sp>
        <p:nvSpPr>
          <p:cNvPr id="143" name="이등변 삼각형 142"/>
          <p:cNvSpPr/>
          <p:nvPr/>
        </p:nvSpPr>
        <p:spPr>
          <a:xfrm rot="5400000">
            <a:off x="6289156" y="2773203"/>
            <a:ext cx="134512" cy="8967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이등변 삼각형 143"/>
          <p:cNvSpPr/>
          <p:nvPr/>
        </p:nvSpPr>
        <p:spPr>
          <a:xfrm rot="5400000">
            <a:off x="6300600" y="3351347"/>
            <a:ext cx="134512" cy="8967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7762875" y="599614"/>
            <a:ext cx="4429125" cy="5332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보상 </a:t>
            </a:r>
            <a:r>
              <a:rPr lang="ko-KR" altLang="en-US" sz="1000" dirty="0" err="1" smtClean="0"/>
              <a:t>맵</a:t>
            </a:r>
            <a:r>
              <a:rPr lang="ko-KR" altLang="en-US" sz="1000" dirty="0" smtClean="0"/>
              <a:t>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1) </a:t>
            </a:r>
            <a:r>
              <a:rPr lang="ko-KR" altLang="en-US" sz="900" b="1" dirty="0" smtClean="0"/>
              <a:t>페이지 시작 </a:t>
            </a:r>
            <a:r>
              <a:rPr lang="en-US" altLang="ko-KR" sz="900" b="1" dirty="0" smtClean="0"/>
              <a:t>/ </a:t>
            </a:r>
            <a:r>
              <a:rPr lang="ko-KR" altLang="en-US" sz="900" b="1" dirty="0" smtClean="0"/>
              <a:t>나가기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- </a:t>
            </a:r>
            <a:r>
              <a:rPr lang="ko-KR" altLang="en-US" sz="900" dirty="0" smtClean="0"/>
              <a:t>페이지 시</a:t>
            </a:r>
            <a:r>
              <a:rPr lang="ko-KR" altLang="en-US" sz="900" dirty="0"/>
              <a:t>작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보상 빌딩에서 특정 레벨 부분을 입력한다</a:t>
            </a:r>
            <a:r>
              <a:rPr lang="en-US" altLang="ko-KR" sz="900" dirty="0" smtClean="0"/>
              <a:t>..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- </a:t>
            </a:r>
            <a:r>
              <a:rPr lang="ko-KR" altLang="en-US" sz="900" dirty="0" smtClean="0"/>
              <a:t>나가기 </a:t>
            </a:r>
            <a:r>
              <a:rPr lang="en-US" altLang="ko-KR" sz="900" dirty="0" smtClean="0"/>
              <a:t>: </a:t>
            </a:r>
            <a:r>
              <a:rPr lang="ko-KR" altLang="en-US" sz="900" dirty="0" err="1" smtClean="0"/>
              <a:t>뒤로가기</a:t>
            </a:r>
            <a:r>
              <a:rPr lang="ko-KR" altLang="en-US" sz="900" dirty="0" smtClean="0"/>
              <a:t> 버튼을 선택하면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메인 페이지로 이동한다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 2) </a:t>
            </a:r>
            <a:r>
              <a:rPr lang="ko-KR" altLang="en-US" sz="900" b="1" dirty="0" smtClean="0"/>
              <a:t>상품 목록 처리</a:t>
            </a:r>
            <a:endParaRPr lang="en-US" altLang="ko-KR" sz="900" b="1" dirty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- </a:t>
            </a:r>
            <a:r>
              <a:rPr lang="ko-KR" altLang="en-US" sz="900" dirty="0"/>
              <a:t>보너스 </a:t>
            </a:r>
            <a:r>
              <a:rPr lang="ko-KR" altLang="en-US" sz="900" dirty="0" smtClean="0"/>
              <a:t>상품 목록 데이터의</a:t>
            </a:r>
            <a:r>
              <a:rPr lang="en-US" altLang="ko-KR" sz="900" dirty="0" smtClean="0"/>
              <a:t>, ‘bonus’ </a:t>
            </a:r>
            <a:r>
              <a:rPr lang="ko-KR" altLang="en-US" sz="900" dirty="0" smtClean="0"/>
              <a:t>타입의 상품들의 목록을 보여준다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- </a:t>
            </a:r>
            <a:r>
              <a:rPr lang="ko-KR" altLang="en-US" sz="900" dirty="0" smtClean="0"/>
              <a:t>목록은 이전 보상 빌딩에서 클릭한 레벨에 맞는 레벨 목록만 보여준다</a:t>
            </a:r>
            <a:r>
              <a:rPr lang="en-US" altLang="ko-KR" sz="900" dirty="0"/>
              <a:t>.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각 상품은 아래의 내용을 포함한다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 a</a:t>
            </a:r>
            <a:r>
              <a:rPr lang="en-US" altLang="ko-KR" sz="900" dirty="0"/>
              <a:t>. </a:t>
            </a:r>
            <a:r>
              <a:rPr lang="ko-KR" altLang="en-US" sz="900" dirty="0"/>
              <a:t>아이콘 </a:t>
            </a:r>
            <a:r>
              <a:rPr lang="en-US" altLang="ko-KR" sz="900" dirty="0"/>
              <a:t>:</a:t>
            </a:r>
            <a:r>
              <a:rPr lang="ko-KR" altLang="en-US" sz="900" dirty="0"/>
              <a:t> </a:t>
            </a:r>
            <a:r>
              <a:rPr lang="en-US" altLang="ko-KR" sz="900" dirty="0"/>
              <a:t>icon </a:t>
            </a:r>
            <a:r>
              <a:rPr lang="ko-KR" altLang="en-US" sz="900" dirty="0"/>
              <a:t>데이터의 이미지를 표시한다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 b. </a:t>
            </a:r>
            <a:r>
              <a:rPr lang="ko-KR" altLang="en-US" sz="900" dirty="0"/>
              <a:t>발행처 </a:t>
            </a:r>
            <a:r>
              <a:rPr lang="en-US" altLang="ko-KR" sz="900" dirty="0"/>
              <a:t>: publisher </a:t>
            </a:r>
            <a:r>
              <a:rPr lang="ko-KR" altLang="en-US" sz="900" dirty="0"/>
              <a:t>데이터의 값을 표시한다</a:t>
            </a:r>
            <a:r>
              <a:rPr lang="en-US" altLang="ko-KR" sz="900" dirty="0"/>
              <a:t>. </a:t>
            </a:r>
            <a:r>
              <a:rPr lang="ko-KR" altLang="en-US" sz="900" dirty="0"/>
              <a:t>왼쪽 맞춤 정렬한다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 c. </a:t>
            </a:r>
            <a:r>
              <a:rPr lang="ko-KR" altLang="en-US" sz="900" dirty="0"/>
              <a:t>이름 </a:t>
            </a:r>
            <a:r>
              <a:rPr lang="en-US" altLang="ko-KR" sz="900" dirty="0"/>
              <a:t>: name </a:t>
            </a:r>
            <a:r>
              <a:rPr lang="ko-KR" altLang="en-US" sz="900" dirty="0"/>
              <a:t>데이터의 값을 표시한다</a:t>
            </a:r>
            <a:r>
              <a:rPr lang="en-US" altLang="ko-KR" sz="900" dirty="0"/>
              <a:t>. </a:t>
            </a:r>
            <a:r>
              <a:rPr lang="ko-KR" altLang="en-US" sz="900" dirty="0"/>
              <a:t>왼쪽 맞춤 정렬한다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 d. </a:t>
            </a:r>
            <a:r>
              <a:rPr lang="ko-KR" altLang="en-US" sz="900" dirty="0" smtClean="0"/>
              <a:t>진행 정도 </a:t>
            </a:r>
            <a:r>
              <a:rPr lang="en-US" altLang="ko-KR" sz="900" dirty="0"/>
              <a:t>: </a:t>
            </a:r>
            <a:r>
              <a:rPr lang="en-US" altLang="ko-KR" sz="900" dirty="0" smtClean="0"/>
              <a:t>progress </a:t>
            </a:r>
            <a:r>
              <a:rPr lang="ko-KR" altLang="en-US" sz="900" dirty="0" smtClean="0"/>
              <a:t>속성의 값을 </a:t>
            </a:r>
            <a:r>
              <a:rPr lang="ko-KR" altLang="en-US" sz="900" b="1" dirty="0" smtClean="0"/>
              <a:t>퍼센티지 </a:t>
            </a:r>
            <a:r>
              <a:rPr lang="en-US" altLang="ko-KR" sz="900" b="1" dirty="0" smtClean="0"/>
              <a:t>% </a:t>
            </a:r>
            <a:r>
              <a:rPr lang="ko-KR" altLang="en-US" sz="900" dirty="0" smtClean="0"/>
              <a:t>로 표현한다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</a:t>
            </a:r>
            <a:r>
              <a:rPr lang="ko-KR" altLang="en-US" sz="900" dirty="0" smtClean="0"/>
              <a:t>만약</a:t>
            </a:r>
            <a:r>
              <a:rPr lang="en-US" altLang="ko-KR" sz="900" dirty="0" smtClean="0"/>
              <a:t>, </a:t>
            </a:r>
            <a:r>
              <a:rPr lang="en-US" altLang="ko-KR" sz="900" dirty="0"/>
              <a:t>progress </a:t>
            </a:r>
            <a:r>
              <a:rPr lang="ko-KR" altLang="en-US" sz="900" dirty="0" smtClean="0"/>
              <a:t>값이 </a:t>
            </a:r>
            <a:r>
              <a:rPr lang="en-US" altLang="ko-KR" sz="900" dirty="0" smtClean="0"/>
              <a:t>0%</a:t>
            </a:r>
            <a:r>
              <a:rPr lang="ko-KR" altLang="en-US" sz="900" dirty="0" smtClean="0"/>
              <a:t>일 경우는 회색 처리 되어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구분해준다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</a:t>
            </a:r>
            <a:r>
              <a:rPr lang="ko-KR" altLang="en-US" sz="900" dirty="0" smtClean="0"/>
              <a:t>만약</a:t>
            </a:r>
            <a:r>
              <a:rPr lang="en-US" altLang="ko-KR" sz="900" dirty="0" smtClean="0"/>
              <a:t>, progress </a:t>
            </a:r>
            <a:r>
              <a:rPr lang="ko-KR" altLang="en-US" sz="900" dirty="0" smtClean="0"/>
              <a:t>값이 </a:t>
            </a:r>
            <a:r>
              <a:rPr lang="en-US" altLang="ko-KR" sz="900" dirty="0" smtClean="0"/>
              <a:t>-1</a:t>
            </a:r>
            <a:r>
              <a:rPr lang="ko-KR" altLang="en-US" sz="900" dirty="0" smtClean="0"/>
              <a:t>일 경우</a:t>
            </a:r>
            <a:r>
              <a:rPr lang="en-US" altLang="ko-KR" sz="900" dirty="0" smtClean="0"/>
              <a:t>, “</a:t>
            </a:r>
            <a:r>
              <a:rPr lang="en-US" altLang="ko-KR" sz="900" b="1" dirty="0" smtClean="0"/>
              <a:t>15</a:t>
            </a:r>
            <a:r>
              <a:rPr lang="ko-KR" altLang="en-US" sz="900" b="1" dirty="0"/>
              <a:t>일</a:t>
            </a:r>
            <a:r>
              <a:rPr lang="ko-KR" altLang="en-US" sz="900" b="1" dirty="0" smtClean="0"/>
              <a:t> 뒤 공개</a:t>
            </a:r>
            <a:r>
              <a:rPr lang="en-US" altLang="ko-KR" sz="900" dirty="0" smtClean="0"/>
              <a:t>” </a:t>
            </a:r>
            <a:r>
              <a:rPr lang="ko-KR" altLang="en-US" sz="900" dirty="0" smtClean="0"/>
              <a:t>텍스트가 표시된다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</a:t>
            </a:r>
            <a:r>
              <a:rPr lang="ko-KR" altLang="en-US" sz="900" dirty="0" smtClean="0"/>
              <a:t>만약</a:t>
            </a:r>
            <a:r>
              <a:rPr lang="en-US" altLang="ko-KR" sz="900" dirty="0" smtClean="0"/>
              <a:t>, progress </a:t>
            </a:r>
            <a:r>
              <a:rPr lang="ko-KR" altLang="en-US" sz="900" dirty="0" smtClean="0"/>
              <a:t>값이 </a:t>
            </a:r>
            <a:r>
              <a:rPr lang="en-US" altLang="ko-KR" sz="900" dirty="0" smtClean="0"/>
              <a:t>999</a:t>
            </a:r>
            <a:r>
              <a:rPr lang="ko-KR" altLang="en-US" sz="900" dirty="0" smtClean="0"/>
              <a:t>일 경우</a:t>
            </a:r>
            <a:r>
              <a:rPr lang="en-US" altLang="ko-KR" sz="900" dirty="0" smtClean="0"/>
              <a:t>, “</a:t>
            </a:r>
            <a:r>
              <a:rPr lang="ko-KR" altLang="en-US" sz="900" b="1" dirty="0" smtClean="0"/>
              <a:t>완료</a:t>
            </a:r>
            <a:r>
              <a:rPr lang="en-US" altLang="ko-KR" sz="900" dirty="0" smtClean="0"/>
              <a:t>” </a:t>
            </a:r>
            <a:r>
              <a:rPr lang="ko-KR" altLang="en-US" sz="900" dirty="0" smtClean="0"/>
              <a:t>텍스트가 표시 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e. </a:t>
            </a:r>
            <a:r>
              <a:rPr lang="ko-KR" altLang="en-US" sz="900" dirty="0" smtClean="0"/>
              <a:t>클릭 아이콘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해당 아이템의 </a:t>
            </a:r>
            <a:r>
              <a:rPr lang="en-US" altLang="ko-KR" sz="900" dirty="0" err="1" smtClean="0"/>
              <a:t>requiredLevel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보다 내 </a:t>
            </a:r>
            <a:r>
              <a:rPr lang="en-US" altLang="ko-KR" sz="900" dirty="0" smtClean="0"/>
              <a:t>Level </a:t>
            </a:r>
            <a:r>
              <a:rPr lang="ko-KR" altLang="en-US" sz="900" dirty="0" smtClean="0"/>
              <a:t>값이 같거나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</a:t>
            </a:r>
            <a:r>
              <a:rPr lang="ko-KR" altLang="en-US" sz="900" dirty="0" smtClean="0"/>
              <a:t>클 경우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클릭 아이콘이 표시된다</a:t>
            </a:r>
            <a:r>
              <a:rPr lang="en-US" altLang="ko-KR" sz="900" dirty="0" smtClean="0"/>
              <a:t>.</a:t>
            </a:r>
            <a:r>
              <a:rPr lang="ko-KR" altLang="en-US" sz="900" dirty="0" smtClean="0"/>
              <a:t> 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- </a:t>
            </a:r>
            <a:r>
              <a:rPr lang="ko-KR" altLang="en-US" sz="900" dirty="0" smtClean="0"/>
              <a:t>각 상품을 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처리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&gt; </a:t>
            </a:r>
            <a:r>
              <a:rPr lang="ko-KR" altLang="en-US" sz="900" dirty="0"/>
              <a:t>해당 아이템의 </a:t>
            </a:r>
            <a:r>
              <a:rPr lang="en-US" altLang="ko-KR" sz="900" dirty="0" err="1"/>
              <a:t>requiredLevel</a:t>
            </a:r>
            <a:r>
              <a:rPr lang="en-US" altLang="ko-KR" sz="900" dirty="0"/>
              <a:t> </a:t>
            </a:r>
            <a:r>
              <a:rPr lang="ko-KR" altLang="en-US" sz="900" dirty="0"/>
              <a:t>보다 내 </a:t>
            </a:r>
            <a:r>
              <a:rPr lang="en-US" altLang="ko-KR" sz="900" dirty="0"/>
              <a:t>Level </a:t>
            </a:r>
            <a:r>
              <a:rPr lang="ko-KR" altLang="en-US" sz="900" dirty="0"/>
              <a:t>값이 같거나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  </a:t>
            </a:r>
            <a:r>
              <a:rPr lang="ko-KR" altLang="en-US" sz="900" dirty="0"/>
              <a:t>클 경우</a:t>
            </a:r>
            <a:r>
              <a:rPr lang="en-US" altLang="ko-KR" sz="900" dirty="0"/>
              <a:t>, </a:t>
            </a:r>
            <a:r>
              <a:rPr lang="ko-KR" altLang="en-US" sz="900" dirty="0" smtClean="0"/>
              <a:t>해당 아이템의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지도 페이지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로 이동한다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아니면 클릭해도 </a:t>
            </a:r>
            <a:r>
              <a:rPr lang="ko-KR" altLang="en-US" sz="900" dirty="0" err="1" smtClean="0"/>
              <a:t>아무일도</a:t>
            </a:r>
            <a:r>
              <a:rPr lang="ko-KR" altLang="en-US" sz="900" dirty="0" smtClean="0"/>
              <a:t> 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</a:t>
            </a:r>
            <a:r>
              <a:rPr lang="ko-KR" altLang="en-US" sz="900" dirty="0" smtClean="0"/>
              <a:t>일어나지 않는다</a:t>
            </a:r>
            <a:r>
              <a:rPr lang="en-US" altLang="ko-KR" sz="900" dirty="0" smtClean="0"/>
              <a:t>.</a:t>
            </a:r>
            <a:endParaRPr lang="en-US" altLang="ko-KR" sz="900" dirty="0"/>
          </a:p>
        </p:txBody>
      </p:sp>
      <p:sp>
        <p:nvSpPr>
          <p:cNvPr id="111" name="직사각형 110"/>
          <p:cNvSpPr/>
          <p:nvPr/>
        </p:nvSpPr>
        <p:spPr>
          <a:xfrm>
            <a:off x="3622286" y="1050240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3701548" y="1347421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26" name="TextBox 125"/>
          <p:cNvSpPr txBox="1"/>
          <p:nvPr/>
        </p:nvSpPr>
        <p:spPr>
          <a:xfrm>
            <a:off x="4140413" y="134878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12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663" y="1116884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361" y="1134501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359" y="1144026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485" y="1134501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덧셈 기호 133"/>
          <p:cNvSpPr/>
          <p:nvPr/>
        </p:nvSpPr>
        <p:spPr>
          <a:xfrm>
            <a:off x="5615274" y="1116884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4828706" y="135060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37" name="TextBox 136"/>
          <p:cNvSpPr txBox="1"/>
          <p:nvPr/>
        </p:nvSpPr>
        <p:spPr>
          <a:xfrm>
            <a:off x="6044013" y="135087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41" name="TextBox 140"/>
          <p:cNvSpPr txBox="1"/>
          <p:nvPr/>
        </p:nvSpPr>
        <p:spPr>
          <a:xfrm>
            <a:off x="5444990" y="134878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9611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보상 </a:t>
            </a:r>
            <a:r>
              <a:rPr lang="ko-KR" altLang="en-US" sz="2000" b="1" dirty="0" err="1" smtClean="0"/>
              <a:t>맵</a:t>
            </a:r>
            <a:r>
              <a:rPr lang="en-US" altLang="ko-KR" sz="2000" b="1" dirty="0" smtClean="0"/>
              <a:t>4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보상 </a:t>
            </a:r>
            <a:r>
              <a:rPr lang="ko-KR" altLang="en-US" sz="1000" dirty="0" err="1" smtClean="0"/>
              <a:t>맵</a:t>
            </a:r>
            <a:r>
              <a:rPr lang="ko-KR" altLang="en-US" sz="1000" dirty="0" smtClean="0"/>
              <a:t>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smtClean="0"/>
              <a:t>보상 지도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- </a:t>
            </a:r>
            <a:r>
              <a:rPr lang="ko-KR" altLang="en-US" sz="1000" dirty="0" smtClean="0"/>
              <a:t>페이지 시</a:t>
            </a:r>
            <a:r>
              <a:rPr lang="ko-KR" altLang="en-US" sz="1000" dirty="0"/>
              <a:t>작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각 상품을 항목을 터치 입력한다</a:t>
            </a:r>
            <a:r>
              <a:rPr lang="en-US" altLang="ko-KR" sz="1000" dirty="0" smtClean="0"/>
              <a:t>..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- </a:t>
            </a:r>
            <a:r>
              <a:rPr lang="ko-KR" altLang="en-US" sz="1000" dirty="0" smtClean="0"/>
              <a:t>나가기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뒤로가기</a:t>
            </a:r>
            <a:r>
              <a:rPr lang="ko-KR" altLang="en-US" sz="1000" dirty="0" smtClean="0"/>
              <a:t> 버튼을 선택하면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보너스 상품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</a:t>
            </a:r>
            <a:r>
              <a:rPr lang="ko-KR" altLang="en-US" sz="1000" b="1" dirty="0" smtClean="0"/>
              <a:t>현재 상품 표시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- </a:t>
            </a:r>
            <a:r>
              <a:rPr lang="ko-KR" altLang="en-US" sz="1000" dirty="0" smtClean="0"/>
              <a:t>현재 보고 있는 상품을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기존과 동일하나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퍼센티지 표시 부분에 다른 점이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progress </a:t>
            </a:r>
            <a:r>
              <a:rPr lang="ko-KR" altLang="en-US" sz="1000" dirty="0"/>
              <a:t>속성의 값을 </a:t>
            </a:r>
            <a:r>
              <a:rPr lang="ko-KR" altLang="en-US" sz="1000" b="1" dirty="0"/>
              <a:t>퍼센티지 </a:t>
            </a:r>
            <a:r>
              <a:rPr lang="en-US" altLang="ko-KR" sz="1000" b="1" dirty="0"/>
              <a:t>% </a:t>
            </a:r>
            <a:r>
              <a:rPr lang="ko-KR" altLang="en-US" sz="1000" dirty="0"/>
              <a:t>로 표현한다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en-US" altLang="ko-KR" sz="1000" dirty="0"/>
              <a:t> </a:t>
            </a:r>
            <a:r>
              <a:rPr lang="ko-KR" altLang="en-US" sz="1000" dirty="0"/>
              <a:t>만약</a:t>
            </a:r>
            <a:r>
              <a:rPr lang="en-US" altLang="ko-KR" sz="1000" dirty="0"/>
              <a:t>, progress </a:t>
            </a:r>
            <a:r>
              <a:rPr lang="ko-KR" altLang="en-US" sz="1000" dirty="0"/>
              <a:t>값이 </a:t>
            </a:r>
            <a:r>
              <a:rPr lang="en-US" altLang="ko-KR" sz="1000" dirty="0"/>
              <a:t>0%</a:t>
            </a:r>
            <a:r>
              <a:rPr lang="ko-KR" altLang="en-US" sz="1000" dirty="0"/>
              <a:t>일 경우는 회색 처리 되어</a:t>
            </a:r>
            <a:r>
              <a:rPr lang="en-US" altLang="ko-KR" sz="1000" dirty="0"/>
              <a:t>, </a:t>
            </a:r>
            <a:r>
              <a:rPr lang="ko-KR" altLang="en-US" sz="1000" dirty="0"/>
              <a:t>구분해준다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</a:t>
            </a:r>
            <a:r>
              <a:rPr lang="ko-KR" altLang="en-US" sz="1000" dirty="0" smtClean="0"/>
              <a:t>만약</a:t>
            </a:r>
            <a:r>
              <a:rPr lang="en-US" altLang="ko-KR" sz="1000" dirty="0"/>
              <a:t>, progress </a:t>
            </a:r>
            <a:r>
              <a:rPr lang="ko-KR" altLang="en-US" sz="1000" dirty="0"/>
              <a:t>값이 </a:t>
            </a:r>
            <a:r>
              <a:rPr lang="en-US" altLang="ko-KR" sz="1000" dirty="0"/>
              <a:t>-1</a:t>
            </a:r>
            <a:r>
              <a:rPr lang="ko-KR" altLang="en-US" sz="1000" dirty="0"/>
              <a:t>일 경우</a:t>
            </a:r>
            <a:r>
              <a:rPr lang="en-US" altLang="ko-KR" sz="1000" dirty="0"/>
              <a:t>, “</a:t>
            </a:r>
            <a:r>
              <a:rPr lang="en-US" altLang="ko-KR" sz="1000" b="1" dirty="0"/>
              <a:t>15</a:t>
            </a:r>
            <a:r>
              <a:rPr lang="ko-KR" altLang="en-US" sz="1000" b="1" dirty="0"/>
              <a:t>일 뒤 공개</a:t>
            </a:r>
            <a:r>
              <a:rPr lang="en-US" altLang="ko-KR" sz="1000" dirty="0"/>
              <a:t>” </a:t>
            </a:r>
            <a:r>
              <a:rPr lang="ko-KR" altLang="en-US" sz="1000" dirty="0"/>
              <a:t>텍스트가 표시된다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</a:t>
            </a:r>
            <a:r>
              <a:rPr lang="ko-KR" altLang="en-US" sz="1000" dirty="0" smtClean="0"/>
              <a:t>만약</a:t>
            </a:r>
            <a:r>
              <a:rPr lang="en-US" altLang="ko-KR" sz="1000" dirty="0"/>
              <a:t>, progress </a:t>
            </a:r>
            <a:r>
              <a:rPr lang="ko-KR" altLang="en-US" sz="1000" dirty="0"/>
              <a:t>값이 </a:t>
            </a:r>
            <a:r>
              <a:rPr lang="en-US" altLang="ko-KR" sz="1000" dirty="0"/>
              <a:t>999</a:t>
            </a:r>
            <a:r>
              <a:rPr lang="ko-KR" altLang="en-US" sz="1000" dirty="0"/>
              <a:t>일 경우</a:t>
            </a:r>
            <a:r>
              <a:rPr lang="en-US" altLang="ko-KR" sz="1000" dirty="0"/>
              <a:t>, “</a:t>
            </a:r>
            <a:r>
              <a:rPr lang="ko-KR" altLang="en-US" sz="1000" b="1" dirty="0"/>
              <a:t>완료</a:t>
            </a:r>
            <a:r>
              <a:rPr lang="en-US" altLang="ko-KR" sz="1000" dirty="0"/>
              <a:t>” </a:t>
            </a:r>
            <a:r>
              <a:rPr lang="ko-KR" altLang="en-US" sz="1000" dirty="0"/>
              <a:t>텍스트가 표시 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</a:t>
            </a:r>
            <a:r>
              <a:rPr lang="ko-KR" altLang="en-US" sz="1000" dirty="0" smtClean="0"/>
              <a:t>만약</a:t>
            </a:r>
            <a:r>
              <a:rPr lang="en-US" altLang="ko-KR" sz="1000" dirty="0" smtClean="0"/>
              <a:t>, progress </a:t>
            </a:r>
            <a:r>
              <a:rPr lang="ko-KR" altLang="en-US" sz="1000" dirty="0" smtClean="0"/>
              <a:t>값이 </a:t>
            </a:r>
            <a:r>
              <a:rPr lang="en-US" altLang="ko-KR" sz="1000" dirty="0" smtClean="0"/>
              <a:t>100%(1.0)</a:t>
            </a:r>
            <a:r>
              <a:rPr lang="ko-KR" altLang="en-US" sz="1000" dirty="0" smtClean="0"/>
              <a:t>일 경우에는 </a:t>
            </a:r>
            <a:r>
              <a:rPr lang="en-US" altLang="ko-KR" sz="1000" dirty="0" smtClean="0"/>
              <a:t>100%</a:t>
            </a:r>
            <a:r>
              <a:rPr lang="ko-KR" altLang="en-US" sz="1000" dirty="0" smtClean="0"/>
              <a:t>에 </a:t>
            </a:r>
            <a:r>
              <a:rPr lang="en-US" altLang="ko-KR" sz="1000" dirty="0" smtClean="0"/>
              <a:t>“</a:t>
            </a:r>
            <a:r>
              <a:rPr lang="ko-KR" altLang="en-US" sz="1000" b="1" dirty="0" smtClean="0"/>
              <a:t>받기</a:t>
            </a:r>
            <a:r>
              <a:rPr lang="en-US" altLang="ko-KR" sz="1000" dirty="0" smtClean="0"/>
              <a:t> </a:t>
            </a:r>
            <a:r>
              <a:rPr lang="ko-KR" altLang="en-US" sz="1000" b="1" dirty="0" smtClean="0"/>
              <a:t>버튼</a:t>
            </a:r>
            <a:r>
              <a:rPr lang="en-US" altLang="ko-KR" sz="1000" dirty="0" smtClean="0"/>
              <a:t>”</a:t>
            </a:r>
            <a:r>
              <a:rPr lang="ko-KR" altLang="en-US" sz="1000" dirty="0" smtClean="0"/>
              <a:t>이 생성된다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5) </a:t>
            </a:r>
            <a:r>
              <a:rPr lang="ko-KR" altLang="en-US" sz="1000" b="1" dirty="0" smtClean="0"/>
              <a:t>아이템 지도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해당 상품 아이템의 </a:t>
            </a:r>
            <a:r>
              <a:rPr lang="en-US" altLang="ko-KR" sz="1000" dirty="0" err="1" smtClean="0"/>
              <a:t>requiredItems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속성에 필요한 아이템 목록을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순서대로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최대 </a:t>
            </a:r>
            <a:r>
              <a:rPr lang="en-US" altLang="ko-KR" sz="1000" dirty="0" smtClean="0"/>
              <a:t>9</a:t>
            </a:r>
            <a:r>
              <a:rPr lang="ko-KR" altLang="en-US" sz="1000" dirty="0" smtClean="0"/>
              <a:t>개</a:t>
            </a:r>
            <a:r>
              <a:rPr lang="en-US" altLang="ko-KR" sz="1000" dirty="0" smtClean="0"/>
              <a:t>(3x3) </a:t>
            </a:r>
            <a:r>
              <a:rPr lang="ko-KR" altLang="en-US" sz="1000" dirty="0" smtClean="0"/>
              <a:t>까지 등록 가능하며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좌측 위부터 순차적으로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(</a:t>
            </a:r>
            <a:r>
              <a:rPr lang="ko-KR" altLang="en-US" sz="1000" dirty="0" smtClean="0"/>
              <a:t>하단의 소지 아이템을 제외하고 </a:t>
            </a:r>
            <a:r>
              <a:rPr lang="ko-KR" altLang="en-US" sz="1000" dirty="0" err="1" smtClean="0"/>
              <a:t>표시할수</a:t>
            </a:r>
            <a:r>
              <a:rPr lang="ko-KR" altLang="en-US" sz="1000" dirty="0" smtClean="0"/>
              <a:t> 있는 최대 개수를 의미</a:t>
            </a:r>
            <a:r>
              <a:rPr lang="en-US" altLang="ko-KR" sz="1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- </a:t>
            </a:r>
            <a:r>
              <a:rPr lang="en-US" altLang="ko-KR" sz="1000" dirty="0" err="1" smtClean="0"/>
              <a:t>requiredItems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에 있으나 </a:t>
            </a:r>
            <a:r>
              <a:rPr lang="en-US" altLang="ko-KR" sz="1000" dirty="0" err="1" smtClean="0"/>
              <a:t>appliedItems</a:t>
            </a:r>
            <a:r>
              <a:rPr lang="ko-KR" altLang="en-US" sz="1000" dirty="0" smtClean="0"/>
              <a:t>에 없는 아이템은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비활성화 이미지로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en-US" altLang="ko-KR" sz="1000" dirty="0" err="1"/>
              <a:t>requiredItems</a:t>
            </a:r>
            <a:r>
              <a:rPr lang="en-US" altLang="ko-KR" sz="1000" dirty="0"/>
              <a:t> </a:t>
            </a:r>
            <a:r>
              <a:rPr lang="ko-KR" altLang="en-US" sz="1000" dirty="0"/>
              <a:t>에 </a:t>
            </a:r>
            <a:r>
              <a:rPr lang="ko-KR" altLang="en-US" sz="1000" dirty="0" smtClean="0"/>
              <a:t>있으며 </a:t>
            </a:r>
            <a:r>
              <a:rPr lang="en-US" altLang="ko-KR" sz="1000" dirty="0" err="1"/>
              <a:t>appliedItems</a:t>
            </a:r>
            <a:r>
              <a:rPr lang="ko-KR" altLang="en-US" sz="1000" dirty="0" smtClean="0"/>
              <a:t>에도 있는 아이템은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활성화 이미지로 표시한다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sp>
        <p:nvSpPr>
          <p:cNvPr id="164" name="직사각형 163"/>
          <p:cNvSpPr/>
          <p:nvPr/>
        </p:nvSpPr>
        <p:spPr>
          <a:xfrm>
            <a:off x="2546476" y="1225808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2" name="왼쪽 화살표 201"/>
          <p:cNvSpPr/>
          <p:nvPr/>
        </p:nvSpPr>
        <p:spPr>
          <a:xfrm>
            <a:off x="2694094" y="1965587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/>
          <p:cNvSpPr txBox="1"/>
          <p:nvPr/>
        </p:nvSpPr>
        <p:spPr>
          <a:xfrm>
            <a:off x="3604193" y="1926645"/>
            <a:ext cx="18453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추가 보너스</a:t>
            </a:r>
            <a:r>
              <a:rPr lang="en-US" altLang="ko-KR" sz="1100" b="1" dirty="0" smtClean="0"/>
              <a:t>&gt; </a:t>
            </a:r>
            <a:r>
              <a:rPr lang="ko-KR" altLang="en-US" sz="1100" b="1" dirty="0" smtClean="0"/>
              <a:t>아이템 지도</a:t>
            </a:r>
            <a:endParaRPr lang="ko-KR" altLang="en-US" sz="1100" b="1" dirty="0"/>
          </a:p>
        </p:txBody>
      </p:sp>
      <p:cxnSp>
        <p:nvCxnSpPr>
          <p:cNvPr id="204" name="직선 연결선 203"/>
          <p:cNvCxnSpPr>
            <a:cxnSpLocks/>
          </p:cNvCxnSpPr>
          <p:nvPr/>
        </p:nvCxnSpPr>
        <p:spPr>
          <a:xfrm flipH="1">
            <a:off x="2560636" y="228419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직사각형 221"/>
          <p:cNvSpPr/>
          <p:nvPr/>
        </p:nvSpPr>
        <p:spPr>
          <a:xfrm>
            <a:off x="2593464" y="2380754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9" name="그룹 228"/>
          <p:cNvGrpSpPr/>
          <p:nvPr/>
        </p:nvGrpSpPr>
        <p:grpSpPr>
          <a:xfrm>
            <a:off x="2630442" y="2424863"/>
            <a:ext cx="418225" cy="421688"/>
            <a:chOff x="2196429" y="1714499"/>
            <a:chExt cx="582510" cy="542925"/>
          </a:xfrm>
        </p:grpSpPr>
        <p:sp>
          <p:nvSpPr>
            <p:cNvPr id="230" name="모서리가 둥근 직사각형 22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1" name="직선 연결선 23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TextBox 235"/>
          <p:cNvSpPr txBox="1"/>
          <p:nvPr/>
        </p:nvSpPr>
        <p:spPr>
          <a:xfrm>
            <a:off x="3043295" y="241498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아리따움</a:t>
            </a:r>
            <a:endParaRPr lang="ko-KR" altLang="en-US" sz="1000" dirty="0"/>
          </a:p>
        </p:txBody>
      </p:sp>
      <p:sp>
        <p:nvSpPr>
          <p:cNvPr id="237" name="TextBox 236"/>
          <p:cNvSpPr txBox="1"/>
          <p:nvPr/>
        </p:nvSpPr>
        <p:spPr>
          <a:xfrm>
            <a:off x="3031510" y="2639223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아리따움 </a:t>
            </a:r>
            <a:r>
              <a:rPr lang="en-US" altLang="ko-KR" sz="900" b="1" dirty="0" smtClean="0"/>
              <a:t>3</a:t>
            </a:r>
            <a:r>
              <a:rPr lang="ko-KR" altLang="en-US" sz="900" b="1" dirty="0" err="1" smtClean="0"/>
              <a:t>천원권</a:t>
            </a:r>
            <a:endParaRPr lang="ko-KR" altLang="en-US" sz="900" b="1" dirty="0"/>
          </a:p>
        </p:txBody>
      </p:sp>
      <p:sp>
        <p:nvSpPr>
          <p:cNvPr id="111" name="직사각형 110"/>
          <p:cNvSpPr/>
          <p:nvPr/>
        </p:nvSpPr>
        <p:spPr>
          <a:xfrm>
            <a:off x="2600079" y="3045661"/>
            <a:ext cx="2853724" cy="20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연결선 113"/>
          <p:cNvCxnSpPr>
            <a:cxnSpLocks/>
          </p:cNvCxnSpPr>
          <p:nvPr/>
        </p:nvCxnSpPr>
        <p:spPr>
          <a:xfrm flipH="1">
            <a:off x="2550561" y="2993129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0" name="Picture 26" descr="C:\Users\gssk\Desktop\damoney\damoney\image\Group_1_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371" y="314854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C:\Users\gssk\Desktop\damoney\damoney\image\Group_3_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086" y="4453201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C:\Users\gssk\Desktop\damoney\damoney\image\Group_4_copy_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061" y="314854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C:\Users\gssk\Desktop\damoney\damoney\image\Group_4_copy_15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949" y="3797466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C:\Users\gssk\Desktop\damoney\damoney\image\Group_4_copy_1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685" y="314854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 descr="C:\Users\gssk\Desktop\damoney\damoney\image\Group_4_copy_18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949" y="447038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C:\Users\gssk\Desktop\damoney\damoney\image\Group_4_copy_19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695" y="380186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C:\Users\gssk\Desktop\damoney\damoney\image\Group_4_copy_21.png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062" y="379988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C:\Users\gssk\Desktop\damoney\damoney\image\Group_4_copy_23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849" y="4453201"/>
            <a:ext cx="406663" cy="40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TextBox 145"/>
          <p:cNvSpPr txBox="1"/>
          <p:nvPr/>
        </p:nvSpPr>
        <p:spPr>
          <a:xfrm>
            <a:off x="2617384" y="5113408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/>
              <a:t>소지</a:t>
            </a:r>
            <a:r>
              <a:rPr lang="en-US" altLang="ko-KR" sz="1000" b="1" dirty="0"/>
              <a:t> </a:t>
            </a:r>
            <a:r>
              <a:rPr lang="ko-KR" altLang="en-US" sz="1000" b="1" dirty="0" smtClean="0"/>
              <a:t>아이템</a:t>
            </a:r>
            <a:endParaRPr lang="ko-KR" altLang="en-US" sz="10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2795232" y="3508701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 smtClean="0"/>
              <a:t>튤라</a:t>
            </a:r>
            <a:r>
              <a:rPr lang="ko-KR" altLang="en-US" sz="800" dirty="0" smtClean="0"/>
              <a:t> 달팽이</a:t>
            </a:r>
            <a:endParaRPr lang="ko-KR" altLang="en-US" sz="800" dirty="0"/>
          </a:p>
        </p:txBody>
      </p:sp>
      <p:sp>
        <p:nvSpPr>
          <p:cNvPr id="172" name="TextBox 171"/>
          <p:cNvSpPr txBox="1"/>
          <p:nvPr/>
        </p:nvSpPr>
        <p:spPr>
          <a:xfrm>
            <a:off x="4470230" y="4821713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안경 원숭이</a:t>
            </a:r>
            <a:endParaRPr lang="ko-KR" altLang="en-US" sz="800" dirty="0"/>
          </a:p>
        </p:txBody>
      </p:sp>
      <p:sp>
        <p:nvSpPr>
          <p:cNvPr id="173" name="TextBox 172"/>
          <p:cNvSpPr txBox="1"/>
          <p:nvPr/>
        </p:nvSpPr>
        <p:spPr>
          <a:xfrm>
            <a:off x="2842967" y="4813353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황금 박쥐</a:t>
            </a:r>
            <a:endParaRPr lang="ko-KR" altLang="en-US" sz="800" dirty="0"/>
          </a:p>
        </p:txBody>
      </p:sp>
      <p:sp>
        <p:nvSpPr>
          <p:cNvPr id="178" name="TextBox 177"/>
          <p:cNvSpPr txBox="1"/>
          <p:nvPr/>
        </p:nvSpPr>
        <p:spPr>
          <a:xfrm>
            <a:off x="2791107" y="4174793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사향 고양이</a:t>
            </a:r>
            <a:endParaRPr lang="ko-KR" altLang="en-US" sz="800" dirty="0"/>
          </a:p>
        </p:txBody>
      </p:sp>
      <p:sp>
        <p:nvSpPr>
          <p:cNvPr id="179" name="TextBox 178"/>
          <p:cNvSpPr txBox="1"/>
          <p:nvPr/>
        </p:nvSpPr>
        <p:spPr>
          <a:xfrm>
            <a:off x="3545102" y="4174793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피노키오 도마뱀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477151" y="4174793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꼬마 잠자리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4430855" y="3515563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 smtClean="0"/>
              <a:t>솔수염하늘소</a:t>
            </a:r>
            <a:endParaRPr lang="ko-KR" altLang="en-US" sz="800" dirty="0"/>
          </a:p>
        </p:txBody>
      </p:sp>
      <p:sp>
        <p:nvSpPr>
          <p:cNvPr id="184" name="TextBox 183"/>
          <p:cNvSpPr txBox="1"/>
          <p:nvPr/>
        </p:nvSpPr>
        <p:spPr>
          <a:xfrm>
            <a:off x="3678772" y="4830501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하프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물범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3545454" y="3520707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/>
              <a:t>붉은점모시</a:t>
            </a:r>
            <a:r>
              <a:rPr lang="ko-KR" altLang="en-US" sz="800" dirty="0"/>
              <a:t> 나비</a:t>
            </a:r>
          </a:p>
        </p:txBody>
      </p:sp>
      <p:pic>
        <p:nvPicPr>
          <p:cNvPr id="187" name="Picture 26" descr="C:\Users\gssk\Desktop\damoney\damoney\image\Group_1_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882" y="535962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28" descr="C:\Users\gssk\Desktop\damoney\damoney\image\Group_4_copy_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721" y="535962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Picture 30" descr="C:\Users\gssk\Desktop\damoney\damoney\image\Group_4_copy_1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984" y="5373896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903767" y="551942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2</a:t>
            </a:r>
            <a:endParaRPr lang="ko-KR" altLang="en-US" sz="1200" b="1" dirty="0"/>
          </a:p>
        </p:txBody>
      </p:sp>
      <p:pic>
        <p:nvPicPr>
          <p:cNvPr id="190" name="Picture 27" descr="C:\Users\gssk\Desktop\damoney\damoney\image\Group_3_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773" y="5368752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31" descr="C:\Users\gssk\Desktop\damoney\damoney\image\Group_4_copy_18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199" y="5358628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33" descr="C:\Users\gssk\Desktop\damoney\damoney\image\Group_4_copy_2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757" y="5358628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34" descr="C:\Users\gssk\Desktop\damoney\damoney\image\Group_4_copy_23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613" y="5348342"/>
            <a:ext cx="406663" cy="40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" name="직사각형 195"/>
          <p:cNvSpPr/>
          <p:nvPr/>
        </p:nvSpPr>
        <p:spPr>
          <a:xfrm>
            <a:off x="5498488" y="5312935"/>
            <a:ext cx="346462" cy="4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7" name="직선 연결선 196"/>
          <p:cNvCxnSpPr>
            <a:cxnSpLocks/>
          </p:cNvCxnSpPr>
          <p:nvPr/>
        </p:nvCxnSpPr>
        <p:spPr>
          <a:xfrm flipV="1">
            <a:off x="5492360" y="5105290"/>
            <a:ext cx="0" cy="6497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4672046" y="551942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3</a:t>
            </a:r>
            <a:endParaRPr lang="ko-KR" altLang="en-US" sz="1200" b="1" dirty="0"/>
          </a:p>
        </p:txBody>
      </p:sp>
      <p:sp>
        <p:nvSpPr>
          <p:cNvPr id="295" name="직사각형 294"/>
          <p:cNvSpPr/>
          <p:nvPr/>
        </p:nvSpPr>
        <p:spPr>
          <a:xfrm>
            <a:off x="6922049" y="5153113"/>
            <a:ext cx="346462" cy="4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0" name="TextBox 299"/>
          <p:cNvSpPr txBox="1"/>
          <p:nvPr/>
        </p:nvSpPr>
        <p:spPr>
          <a:xfrm>
            <a:off x="4789135" y="2541119"/>
            <a:ext cx="4603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80%</a:t>
            </a:r>
            <a:endParaRPr lang="ko-KR" altLang="en-US" sz="1050" b="1" dirty="0"/>
          </a:p>
        </p:txBody>
      </p:sp>
      <p:cxnSp>
        <p:nvCxnSpPr>
          <p:cNvPr id="365" name="직선 연결선 364"/>
          <p:cNvCxnSpPr/>
          <p:nvPr/>
        </p:nvCxnSpPr>
        <p:spPr>
          <a:xfrm flipH="1">
            <a:off x="5554945" y="2284197"/>
            <a:ext cx="2207931" cy="2539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직선 연결선 365"/>
          <p:cNvCxnSpPr/>
          <p:nvPr/>
        </p:nvCxnSpPr>
        <p:spPr>
          <a:xfrm flipH="1" flipV="1">
            <a:off x="5671719" y="3346737"/>
            <a:ext cx="2091156" cy="11236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534194" y="1234631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2613456" y="153181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67" name="TextBox 66"/>
          <p:cNvSpPr txBox="1"/>
          <p:nvPr/>
        </p:nvSpPr>
        <p:spPr>
          <a:xfrm>
            <a:off x="2976121" y="153317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571" y="1301275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169" y="1318892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067" y="132841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1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393" y="1318892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덧셈 기호 71"/>
          <p:cNvSpPr/>
          <p:nvPr/>
        </p:nvSpPr>
        <p:spPr>
          <a:xfrm>
            <a:off x="4546232" y="1301275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3702514" y="153499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4955921" y="153526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4375948" y="153317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52155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보상 </a:t>
            </a:r>
            <a:r>
              <a:rPr lang="ko-KR" altLang="en-US" sz="2000" b="1" dirty="0" err="1" smtClean="0"/>
              <a:t>맵</a:t>
            </a:r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572000" cy="611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보상 </a:t>
            </a:r>
            <a:r>
              <a:rPr lang="ko-KR" altLang="en-US" sz="900" dirty="0" err="1" smtClean="0"/>
              <a:t>맵</a:t>
            </a:r>
            <a:r>
              <a:rPr lang="ko-KR" altLang="en-US" sz="900" dirty="0" smtClean="0"/>
              <a:t> 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6) </a:t>
            </a:r>
            <a:r>
              <a:rPr lang="ko-KR" altLang="en-US" sz="900" b="1" dirty="0" smtClean="0"/>
              <a:t>소지 아이템 목록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</a:t>
            </a:r>
            <a:r>
              <a:rPr lang="en-US" altLang="ko-KR" sz="900" b="1" dirty="0" smtClean="0"/>
              <a:t>a. </a:t>
            </a:r>
            <a:r>
              <a:rPr lang="ko-KR" altLang="en-US" sz="900" b="1" dirty="0" smtClean="0"/>
              <a:t>소지 아이템 목록 표시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</a:t>
            </a:r>
            <a:r>
              <a:rPr lang="ko-KR" altLang="en-US" sz="900" dirty="0" smtClean="0"/>
              <a:t>내 캐릭터의 </a:t>
            </a:r>
            <a:r>
              <a:rPr lang="en-US" altLang="ko-KR" sz="900" dirty="0" smtClean="0"/>
              <a:t>items </a:t>
            </a:r>
            <a:r>
              <a:rPr lang="ko-KR" altLang="en-US" sz="900" dirty="0" smtClean="0"/>
              <a:t>속성의 </a:t>
            </a:r>
            <a:r>
              <a:rPr lang="en-US" altLang="ko-KR" sz="900" dirty="0" smtClean="0"/>
              <a:t>list </a:t>
            </a:r>
            <a:r>
              <a:rPr lang="ko-KR" altLang="en-US" sz="900" dirty="0" smtClean="0"/>
              <a:t>중</a:t>
            </a:r>
            <a:r>
              <a:rPr lang="en-US" altLang="ko-KR" sz="900" dirty="0" smtClean="0"/>
              <a:t>, 1000</a:t>
            </a:r>
            <a:r>
              <a:rPr lang="ko-KR" altLang="en-US" sz="900" dirty="0" smtClean="0"/>
              <a:t>번대 </a:t>
            </a:r>
            <a:r>
              <a:rPr lang="en-US" altLang="ko-KR" sz="900" dirty="0" smtClean="0"/>
              <a:t>reward </a:t>
            </a:r>
            <a:r>
              <a:rPr lang="ko-KR" altLang="en-US" sz="900" dirty="0" smtClean="0"/>
              <a:t>아이템들의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</a:t>
            </a:r>
            <a:r>
              <a:rPr lang="ko-KR" altLang="en-US" sz="900" dirty="0" smtClean="0"/>
              <a:t>목록을 보여주며</a:t>
            </a:r>
            <a:r>
              <a:rPr lang="en-US" altLang="ko-KR" sz="900" dirty="0" smtClean="0"/>
              <a:t>, id </a:t>
            </a:r>
            <a:r>
              <a:rPr lang="ko-KR" altLang="en-US" sz="900" dirty="0" smtClean="0"/>
              <a:t>값이 작은 순 부터 표시한다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/>
              <a:t> </a:t>
            </a:r>
            <a:r>
              <a:rPr lang="en-US" altLang="ko-KR" sz="900" b="1" dirty="0" smtClean="0"/>
              <a:t> b. </a:t>
            </a:r>
            <a:r>
              <a:rPr lang="ko-KR" altLang="en-US" sz="900" b="1" dirty="0" smtClean="0"/>
              <a:t>아이템 개수 표시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: </a:t>
            </a:r>
            <a:r>
              <a:rPr lang="ko-KR" altLang="en-US" sz="900" dirty="0" smtClean="0"/>
              <a:t>동일 </a:t>
            </a:r>
            <a:r>
              <a:rPr lang="en-US" altLang="ko-KR" sz="900" dirty="0" smtClean="0"/>
              <a:t>id</a:t>
            </a:r>
            <a:r>
              <a:rPr lang="ko-KR" altLang="en-US" sz="900" dirty="0" smtClean="0"/>
              <a:t>의 </a:t>
            </a:r>
            <a:r>
              <a:rPr lang="en-US" altLang="ko-KR" sz="900" dirty="0" smtClean="0"/>
              <a:t>reward </a:t>
            </a:r>
            <a:r>
              <a:rPr lang="ko-KR" altLang="en-US" sz="900" dirty="0" smtClean="0"/>
              <a:t>아이템들이 </a:t>
            </a:r>
            <a:r>
              <a:rPr lang="ko-KR" altLang="en-US" sz="900" dirty="0" err="1" smtClean="0"/>
              <a:t>복수개일</a:t>
            </a:r>
            <a:r>
              <a:rPr lang="ko-KR" altLang="en-US" sz="900" dirty="0" smtClean="0"/>
              <a:t> 경우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그 개수를 아이템 아이콘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</a:t>
            </a:r>
            <a:r>
              <a:rPr lang="ko-KR" altLang="en-US" sz="900" dirty="0" smtClean="0"/>
              <a:t>우측 하단에 표시해준다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/>
              <a:t> </a:t>
            </a:r>
            <a:r>
              <a:rPr lang="en-US" altLang="ko-KR" sz="900" b="1" dirty="0" smtClean="0"/>
              <a:t> c. </a:t>
            </a:r>
            <a:r>
              <a:rPr lang="ko-KR" altLang="en-US" sz="900" b="1" dirty="0" smtClean="0"/>
              <a:t>스크롤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: </a:t>
            </a:r>
            <a:r>
              <a:rPr lang="ko-KR" altLang="en-US" sz="900" dirty="0" smtClean="0"/>
              <a:t>소지 개수가 좌우 폭보다 많아질 경우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소지 목록이 좌우스크롤이 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/>
              <a:t> </a:t>
            </a:r>
            <a:r>
              <a:rPr lang="en-US" altLang="ko-KR" sz="900" b="1" dirty="0" smtClean="0"/>
              <a:t> d. </a:t>
            </a:r>
            <a:r>
              <a:rPr lang="ko-KR" altLang="en-US" sz="900" b="1" dirty="0" smtClean="0"/>
              <a:t>드래그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: </a:t>
            </a:r>
            <a:r>
              <a:rPr lang="ko-KR" altLang="en-US" sz="900" dirty="0" smtClean="0"/>
              <a:t>특정 아이템을 드래그하여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지도상 아무 위치에 놓았을 때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- </a:t>
            </a:r>
            <a:r>
              <a:rPr lang="ko-KR" altLang="en-US" sz="900" dirty="0" smtClean="0"/>
              <a:t>드래그한 아이템이 </a:t>
            </a:r>
            <a:r>
              <a:rPr lang="en-US" altLang="ko-KR" sz="900" dirty="0" err="1"/>
              <a:t>requiredItems</a:t>
            </a:r>
            <a:r>
              <a:rPr lang="en-US" altLang="ko-KR" sz="900" dirty="0"/>
              <a:t> </a:t>
            </a:r>
            <a:r>
              <a:rPr lang="ko-KR" altLang="en-US" sz="900" dirty="0"/>
              <a:t>에 있으며 </a:t>
            </a:r>
            <a:r>
              <a:rPr lang="en-US" altLang="ko-KR" sz="900" dirty="0" err="1" smtClean="0"/>
              <a:t>appliedItems</a:t>
            </a:r>
            <a:r>
              <a:rPr lang="ko-KR" altLang="en-US" sz="900" dirty="0" smtClean="0"/>
              <a:t>에 없다면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</a:t>
            </a:r>
            <a:r>
              <a:rPr lang="en-US" altLang="ko-KR" sz="900" dirty="0" err="1" smtClean="0"/>
              <a:t>appliedItems</a:t>
            </a:r>
            <a:r>
              <a:rPr lang="ko-KR" altLang="en-US" sz="900" dirty="0" smtClean="0"/>
              <a:t>에 기록하고</a:t>
            </a:r>
            <a:r>
              <a:rPr lang="en-US" altLang="ko-KR" sz="900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</a:t>
            </a:r>
            <a:r>
              <a:rPr lang="ko-KR" altLang="en-US" sz="900" dirty="0" smtClean="0"/>
              <a:t>내 캐릭터의 소지 아이템인 </a:t>
            </a:r>
            <a:r>
              <a:rPr lang="en-US" altLang="ko-KR" sz="900" dirty="0" smtClean="0"/>
              <a:t>items </a:t>
            </a:r>
            <a:r>
              <a:rPr lang="ko-KR" altLang="en-US" sz="900" dirty="0" smtClean="0"/>
              <a:t>속성의 목록에서 제거한다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</a:t>
            </a:r>
            <a:r>
              <a:rPr lang="ko-KR" altLang="en-US" sz="900" dirty="0" smtClean="0"/>
              <a:t>또한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그 시점에 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[</a:t>
            </a:r>
            <a:r>
              <a:rPr lang="en-US" altLang="ko-KR" sz="900" dirty="0" err="1" smtClean="0"/>
              <a:t>appliedItems</a:t>
            </a:r>
            <a:r>
              <a:rPr lang="ko-KR" altLang="en-US" sz="900" dirty="0" smtClean="0"/>
              <a:t>의 리스트 수</a:t>
            </a:r>
            <a:r>
              <a:rPr lang="en-US" altLang="ko-KR" sz="900" dirty="0" smtClean="0"/>
              <a:t>/</a:t>
            </a:r>
            <a:r>
              <a:rPr lang="en-US" altLang="ko-KR" sz="900" dirty="0" err="1" smtClean="0"/>
              <a:t>requiredItems</a:t>
            </a:r>
            <a:r>
              <a:rPr lang="ko-KR" altLang="en-US" sz="900" dirty="0" smtClean="0"/>
              <a:t>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리스트 수</a:t>
            </a:r>
            <a:r>
              <a:rPr lang="en-US" altLang="ko-KR" sz="900" dirty="0"/>
              <a:t>]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를 계산하여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progress </a:t>
            </a:r>
            <a:r>
              <a:rPr lang="ko-KR" altLang="en-US" sz="900" dirty="0" smtClean="0"/>
              <a:t>속성에 기록한다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(</a:t>
            </a:r>
            <a:r>
              <a:rPr lang="ko-KR" altLang="en-US" sz="900" dirty="0" smtClean="0"/>
              <a:t>다시 말해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아이템을 드래그해서 놓으면 소모하여 등록하고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퍼센티지 올라감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- </a:t>
            </a:r>
            <a:r>
              <a:rPr lang="ko-KR" altLang="en-US" sz="900" dirty="0" smtClean="0"/>
              <a:t>드래그한 아이템이 </a:t>
            </a:r>
            <a:r>
              <a:rPr lang="en-US" altLang="ko-KR" sz="900" dirty="0" err="1" smtClean="0"/>
              <a:t>requiredItems</a:t>
            </a:r>
            <a:r>
              <a:rPr lang="en-US" altLang="ko-KR" sz="900" dirty="0" smtClean="0"/>
              <a:t> </a:t>
            </a:r>
            <a:r>
              <a:rPr lang="ko-KR" altLang="en-US" sz="900" dirty="0"/>
              <a:t>에 있으며 </a:t>
            </a:r>
            <a:r>
              <a:rPr lang="en-US" altLang="ko-KR" sz="900" dirty="0" err="1" smtClean="0"/>
              <a:t>appliedItems</a:t>
            </a:r>
            <a:r>
              <a:rPr lang="ko-KR" altLang="en-US" sz="900" dirty="0" smtClean="0"/>
              <a:t>에도 있다면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</a:t>
            </a:r>
            <a:r>
              <a:rPr lang="ko-KR" altLang="en-US" sz="900" dirty="0" err="1" smtClean="0"/>
              <a:t>아무일도</a:t>
            </a:r>
            <a:r>
              <a:rPr lang="ko-KR" altLang="en-US" sz="900" dirty="0" smtClean="0"/>
              <a:t> 일어나지 않는다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(</a:t>
            </a:r>
            <a:r>
              <a:rPr lang="ko-KR" altLang="en-US" sz="900" dirty="0" smtClean="0"/>
              <a:t>다시 말해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이미 등록한 아이템이면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아무일도</a:t>
            </a:r>
            <a:r>
              <a:rPr lang="ko-KR" altLang="en-US" sz="900" dirty="0" smtClean="0"/>
              <a:t> 일어나지 않음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2546476" y="1225808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2" name="왼쪽 화살표 201"/>
          <p:cNvSpPr/>
          <p:nvPr/>
        </p:nvSpPr>
        <p:spPr>
          <a:xfrm>
            <a:off x="2694094" y="1965587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/>
          <p:cNvSpPr txBox="1"/>
          <p:nvPr/>
        </p:nvSpPr>
        <p:spPr>
          <a:xfrm>
            <a:off x="3604193" y="1926645"/>
            <a:ext cx="18950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보너스 상품 </a:t>
            </a:r>
            <a:r>
              <a:rPr lang="en-US" altLang="ko-KR" sz="1100" b="1" dirty="0" smtClean="0"/>
              <a:t>&gt; </a:t>
            </a:r>
            <a:r>
              <a:rPr lang="ko-KR" altLang="en-US" sz="1100" b="1" dirty="0" smtClean="0"/>
              <a:t>아이템 지도</a:t>
            </a:r>
            <a:endParaRPr lang="ko-KR" altLang="en-US" sz="1100" b="1" dirty="0"/>
          </a:p>
        </p:txBody>
      </p:sp>
      <p:cxnSp>
        <p:nvCxnSpPr>
          <p:cNvPr id="204" name="직선 연결선 203"/>
          <p:cNvCxnSpPr>
            <a:cxnSpLocks/>
          </p:cNvCxnSpPr>
          <p:nvPr/>
        </p:nvCxnSpPr>
        <p:spPr>
          <a:xfrm flipH="1">
            <a:off x="2560636" y="228419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직사각형 221"/>
          <p:cNvSpPr/>
          <p:nvPr/>
        </p:nvSpPr>
        <p:spPr>
          <a:xfrm>
            <a:off x="2593464" y="2380754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9" name="그룹 228"/>
          <p:cNvGrpSpPr/>
          <p:nvPr/>
        </p:nvGrpSpPr>
        <p:grpSpPr>
          <a:xfrm>
            <a:off x="2630442" y="2424863"/>
            <a:ext cx="418225" cy="421688"/>
            <a:chOff x="2196429" y="1714499"/>
            <a:chExt cx="582510" cy="542925"/>
          </a:xfrm>
        </p:grpSpPr>
        <p:sp>
          <p:nvSpPr>
            <p:cNvPr id="230" name="모서리가 둥근 직사각형 22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1" name="직선 연결선 23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TextBox 235"/>
          <p:cNvSpPr txBox="1"/>
          <p:nvPr/>
        </p:nvSpPr>
        <p:spPr>
          <a:xfrm>
            <a:off x="3043295" y="241498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아리따움</a:t>
            </a:r>
            <a:endParaRPr lang="ko-KR" altLang="en-US" sz="1000" dirty="0"/>
          </a:p>
        </p:txBody>
      </p:sp>
      <p:sp>
        <p:nvSpPr>
          <p:cNvPr id="237" name="TextBox 236"/>
          <p:cNvSpPr txBox="1"/>
          <p:nvPr/>
        </p:nvSpPr>
        <p:spPr>
          <a:xfrm>
            <a:off x="3031510" y="2639223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아리따움 </a:t>
            </a:r>
            <a:r>
              <a:rPr lang="en-US" altLang="ko-KR" sz="900" b="1" dirty="0" smtClean="0"/>
              <a:t>3</a:t>
            </a:r>
            <a:r>
              <a:rPr lang="ko-KR" altLang="en-US" sz="900" b="1" dirty="0" err="1" smtClean="0"/>
              <a:t>천원권</a:t>
            </a:r>
            <a:endParaRPr lang="ko-KR" altLang="en-US" sz="900" b="1" dirty="0"/>
          </a:p>
        </p:txBody>
      </p:sp>
      <p:sp>
        <p:nvSpPr>
          <p:cNvPr id="111" name="직사각형 110"/>
          <p:cNvSpPr/>
          <p:nvPr/>
        </p:nvSpPr>
        <p:spPr>
          <a:xfrm>
            <a:off x="2600079" y="3045661"/>
            <a:ext cx="2853724" cy="20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연결선 113"/>
          <p:cNvCxnSpPr>
            <a:cxnSpLocks/>
          </p:cNvCxnSpPr>
          <p:nvPr/>
        </p:nvCxnSpPr>
        <p:spPr>
          <a:xfrm flipH="1">
            <a:off x="2550561" y="2993129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0" name="Picture 26" descr="C:\Users\gssk\Desktop\damoney\damoney\image\Group_1_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371" y="314854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C:\Users\gssk\Desktop\damoney\damoney\image\Group_3_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086" y="4453201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C:\Users\gssk\Desktop\damoney\damoney\image\Group_4_copy_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061" y="314854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C:\Users\gssk\Desktop\damoney\damoney\image\Group_4_copy_15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949" y="3797466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C:\Users\gssk\Desktop\damoney\damoney\image\Group_4_copy_1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685" y="314854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 descr="C:\Users\gssk\Desktop\damoney\damoney\image\Group_4_copy_18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949" y="447038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C:\Users\gssk\Desktop\damoney\damoney\image\Group_4_copy_19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695" y="380186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C:\Users\gssk\Desktop\damoney\damoney\image\Group_4_copy_21.png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062" y="379988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C:\Users\gssk\Desktop\damoney\damoney\image\Group_4_copy_23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849" y="4453201"/>
            <a:ext cx="406663" cy="40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TextBox 145"/>
          <p:cNvSpPr txBox="1"/>
          <p:nvPr/>
        </p:nvSpPr>
        <p:spPr>
          <a:xfrm>
            <a:off x="2617384" y="5113408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/>
              <a:t>소지</a:t>
            </a:r>
            <a:r>
              <a:rPr lang="en-US" altLang="ko-KR" sz="1000" b="1" dirty="0"/>
              <a:t> </a:t>
            </a:r>
            <a:r>
              <a:rPr lang="ko-KR" altLang="en-US" sz="1000" b="1" dirty="0" smtClean="0"/>
              <a:t>아이템</a:t>
            </a:r>
            <a:endParaRPr lang="ko-KR" altLang="en-US" sz="10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2795232" y="3508701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 smtClean="0"/>
              <a:t>튤라</a:t>
            </a:r>
            <a:r>
              <a:rPr lang="ko-KR" altLang="en-US" sz="800" dirty="0" smtClean="0"/>
              <a:t> 달팽이</a:t>
            </a:r>
            <a:endParaRPr lang="ko-KR" altLang="en-US" sz="800" dirty="0"/>
          </a:p>
        </p:txBody>
      </p:sp>
      <p:sp>
        <p:nvSpPr>
          <p:cNvPr id="172" name="TextBox 171"/>
          <p:cNvSpPr txBox="1"/>
          <p:nvPr/>
        </p:nvSpPr>
        <p:spPr>
          <a:xfrm>
            <a:off x="4470230" y="4821713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안경 원숭이</a:t>
            </a:r>
            <a:endParaRPr lang="ko-KR" altLang="en-US" sz="800" dirty="0"/>
          </a:p>
        </p:txBody>
      </p:sp>
      <p:sp>
        <p:nvSpPr>
          <p:cNvPr id="173" name="TextBox 172"/>
          <p:cNvSpPr txBox="1"/>
          <p:nvPr/>
        </p:nvSpPr>
        <p:spPr>
          <a:xfrm>
            <a:off x="2842967" y="4813353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황금 박쥐</a:t>
            </a:r>
            <a:endParaRPr lang="ko-KR" altLang="en-US" sz="800" dirty="0"/>
          </a:p>
        </p:txBody>
      </p:sp>
      <p:sp>
        <p:nvSpPr>
          <p:cNvPr id="178" name="TextBox 177"/>
          <p:cNvSpPr txBox="1"/>
          <p:nvPr/>
        </p:nvSpPr>
        <p:spPr>
          <a:xfrm>
            <a:off x="2791107" y="4174793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사향 고양이</a:t>
            </a:r>
            <a:endParaRPr lang="ko-KR" altLang="en-US" sz="800" dirty="0"/>
          </a:p>
        </p:txBody>
      </p:sp>
      <p:sp>
        <p:nvSpPr>
          <p:cNvPr id="179" name="TextBox 178"/>
          <p:cNvSpPr txBox="1"/>
          <p:nvPr/>
        </p:nvSpPr>
        <p:spPr>
          <a:xfrm>
            <a:off x="3545102" y="4174793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피노키오 도마뱀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477151" y="4174793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꼬마 잠자리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4430855" y="3515563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 smtClean="0"/>
              <a:t>솔수염하늘소</a:t>
            </a:r>
            <a:endParaRPr lang="ko-KR" altLang="en-US" sz="800" dirty="0"/>
          </a:p>
        </p:txBody>
      </p:sp>
      <p:sp>
        <p:nvSpPr>
          <p:cNvPr id="184" name="TextBox 183"/>
          <p:cNvSpPr txBox="1"/>
          <p:nvPr/>
        </p:nvSpPr>
        <p:spPr>
          <a:xfrm>
            <a:off x="3678772" y="4830501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하프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물범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3545454" y="3520707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/>
              <a:t>붉은점모시</a:t>
            </a:r>
            <a:r>
              <a:rPr lang="ko-KR" altLang="en-US" sz="800" dirty="0"/>
              <a:t> 나비</a:t>
            </a:r>
          </a:p>
        </p:txBody>
      </p:sp>
      <p:pic>
        <p:nvPicPr>
          <p:cNvPr id="187" name="Picture 26" descr="C:\Users\gssk\Desktop\damoney\damoney\image\Group_1_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882" y="535962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28" descr="C:\Users\gssk\Desktop\damoney\damoney\image\Group_4_copy_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721" y="535962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Picture 30" descr="C:\Users\gssk\Desktop\damoney\damoney\image\Group_4_copy_1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984" y="5373896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903767" y="551942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2</a:t>
            </a:r>
            <a:endParaRPr lang="ko-KR" altLang="en-US" sz="1200" b="1" dirty="0"/>
          </a:p>
        </p:txBody>
      </p:sp>
      <p:pic>
        <p:nvPicPr>
          <p:cNvPr id="190" name="Picture 27" descr="C:\Users\gssk\Desktop\damoney\damoney\image\Group_3_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773" y="5368752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31" descr="C:\Users\gssk\Desktop\damoney\damoney\image\Group_4_copy_18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199" y="5358628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33" descr="C:\Users\gssk\Desktop\damoney\damoney\image\Group_4_copy_2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757" y="5358628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34" descr="C:\Users\gssk\Desktop\damoney\damoney\image\Group_4_copy_23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613" y="5348342"/>
            <a:ext cx="406663" cy="40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" name="직사각형 195"/>
          <p:cNvSpPr/>
          <p:nvPr/>
        </p:nvSpPr>
        <p:spPr>
          <a:xfrm>
            <a:off x="5498488" y="5312935"/>
            <a:ext cx="346462" cy="4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7" name="직선 연결선 196"/>
          <p:cNvCxnSpPr>
            <a:cxnSpLocks/>
          </p:cNvCxnSpPr>
          <p:nvPr/>
        </p:nvCxnSpPr>
        <p:spPr>
          <a:xfrm flipV="1">
            <a:off x="5492360" y="5105290"/>
            <a:ext cx="0" cy="6497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4672046" y="551942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3</a:t>
            </a:r>
            <a:endParaRPr lang="ko-KR" altLang="en-US" sz="1200" b="1" dirty="0"/>
          </a:p>
        </p:txBody>
      </p:sp>
      <p:sp>
        <p:nvSpPr>
          <p:cNvPr id="295" name="직사각형 294"/>
          <p:cNvSpPr/>
          <p:nvPr/>
        </p:nvSpPr>
        <p:spPr>
          <a:xfrm>
            <a:off x="6922049" y="5153113"/>
            <a:ext cx="346462" cy="4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6" name="직선 화살표 연결선 295"/>
          <p:cNvCxnSpPr/>
          <p:nvPr/>
        </p:nvCxnSpPr>
        <p:spPr>
          <a:xfrm flipH="1">
            <a:off x="2580187" y="5929309"/>
            <a:ext cx="2883642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/>
          <p:cNvSpPr txBox="1"/>
          <p:nvPr/>
        </p:nvSpPr>
        <p:spPr>
          <a:xfrm>
            <a:off x="4789135" y="2541119"/>
            <a:ext cx="4603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80%</a:t>
            </a:r>
            <a:endParaRPr lang="ko-KR" altLang="en-US" sz="1050" b="1" dirty="0"/>
          </a:p>
        </p:txBody>
      </p:sp>
      <p:sp>
        <p:nvSpPr>
          <p:cNvPr id="362" name="직사각형 361"/>
          <p:cNvSpPr/>
          <p:nvPr/>
        </p:nvSpPr>
        <p:spPr>
          <a:xfrm>
            <a:off x="4672046" y="2450658"/>
            <a:ext cx="641230" cy="4193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 rot="12818471">
            <a:off x="3924659" y="5000856"/>
            <a:ext cx="1276350" cy="2539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2534194" y="1234631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613456" y="153181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68" name="TextBox 67"/>
          <p:cNvSpPr txBox="1"/>
          <p:nvPr/>
        </p:nvSpPr>
        <p:spPr>
          <a:xfrm>
            <a:off x="2976121" y="153317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571" y="1301275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169" y="1318892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067" y="132841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393" y="1318892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덧셈 기호 72"/>
          <p:cNvSpPr/>
          <p:nvPr/>
        </p:nvSpPr>
        <p:spPr>
          <a:xfrm>
            <a:off x="4546232" y="1301275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3702514" y="153499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4955921" y="153526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76" name="TextBox 75"/>
          <p:cNvSpPr txBox="1"/>
          <p:nvPr/>
        </p:nvSpPr>
        <p:spPr>
          <a:xfrm>
            <a:off x="4375948" y="153317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27662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그룹 254"/>
          <p:cNvGrpSpPr/>
          <p:nvPr/>
        </p:nvGrpSpPr>
        <p:grpSpPr>
          <a:xfrm>
            <a:off x="497462" y="127251"/>
            <a:ext cx="11583911" cy="6654549"/>
            <a:chOff x="497462" y="127251"/>
            <a:chExt cx="11583911" cy="6654549"/>
          </a:xfrm>
        </p:grpSpPr>
        <p:sp>
          <p:nvSpPr>
            <p:cNvPr id="4" name="직사각형 3"/>
            <p:cNvSpPr/>
            <p:nvPr/>
          </p:nvSpPr>
          <p:spPr>
            <a:xfrm>
              <a:off x="819072" y="74460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INTRO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19275" y="23788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#2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LOG IN</a:t>
              </a:r>
            </a:p>
          </p:txBody>
        </p:sp>
        <p:sp>
          <p:nvSpPr>
            <p:cNvPr id="7" name="순서도: 판단 6"/>
            <p:cNvSpPr/>
            <p:nvPr/>
          </p:nvSpPr>
          <p:spPr>
            <a:xfrm>
              <a:off x="552613" y="1434714"/>
              <a:ext cx="1282685" cy="563590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자동 계정 로그인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순서도: 수행의 시작/종료 7"/>
            <p:cNvSpPr/>
            <p:nvPr/>
          </p:nvSpPr>
          <p:spPr>
            <a:xfrm>
              <a:off x="828597" y="127251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실행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19072" y="473441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가입 동의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19788" y="15094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#8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로비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19072" y="5508451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#4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휴대폰 인증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26722" y="471997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#6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닉네임 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9072" y="626979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#5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관심 분야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126960" y="54911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#7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선택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순서도: 수행의 시작/종료 16"/>
            <p:cNvSpPr/>
            <p:nvPr/>
          </p:nvSpPr>
          <p:spPr>
            <a:xfrm>
              <a:off x="10967378" y="6376896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종료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19254" y="36620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#9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프로필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741613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#10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877339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아이템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38071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#12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샵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274908" y="5626264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#14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결과 보기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185212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변경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8" idx="2"/>
              <a:endCxn id="4" idx="0"/>
            </p:cNvCxnSpPr>
            <p:nvPr/>
          </p:nvCxnSpPr>
          <p:spPr>
            <a:xfrm flipH="1">
              <a:off x="1191708" y="393144"/>
              <a:ext cx="102" cy="35145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865733" y="1500270"/>
              <a:ext cx="2471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Y</a:t>
              </a:r>
              <a:endParaRPr lang="en-US" altLang="ko-KR" sz="8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91708" y="2034182"/>
              <a:ext cx="2664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N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194754" y="4052209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AD</a:t>
              </a:r>
            </a:p>
          </p:txBody>
        </p:sp>
        <p:cxnSp>
          <p:nvCxnSpPr>
            <p:cNvPr id="33" name="직선 화살표 연결선 32"/>
            <p:cNvCxnSpPr>
              <a:stCxn id="4" idx="2"/>
              <a:endCxn id="7" idx="0"/>
            </p:cNvCxnSpPr>
            <p:nvPr/>
          </p:nvCxnSpPr>
          <p:spPr>
            <a:xfrm>
              <a:off x="1191708" y="1073828"/>
              <a:ext cx="2248" cy="36088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7" idx="3"/>
              <a:endCxn id="10" idx="1"/>
            </p:cNvCxnSpPr>
            <p:nvPr/>
          </p:nvCxnSpPr>
          <p:spPr>
            <a:xfrm>
              <a:off x="1835298" y="1716509"/>
              <a:ext cx="278449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7" idx="2"/>
              <a:endCxn id="6" idx="0"/>
            </p:cNvCxnSpPr>
            <p:nvPr/>
          </p:nvCxnSpPr>
          <p:spPr>
            <a:xfrm flipH="1">
              <a:off x="1191911" y="1998304"/>
              <a:ext cx="2045" cy="38054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9" idx="2"/>
              <a:endCxn id="11" idx="0"/>
            </p:cNvCxnSpPr>
            <p:nvPr/>
          </p:nvCxnSpPr>
          <p:spPr>
            <a:xfrm>
              <a:off x="1191708" y="5148478"/>
              <a:ext cx="0" cy="3599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11" idx="2"/>
              <a:endCxn id="13" idx="0"/>
            </p:cNvCxnSpPr>
            <p:nvPr/>
          </p:nvCxnSpPr>
          <p:spPr>
            <a:xfrm>
              <a:off x="1191708" y="5922519"/>
              <a:ext cx="0" cy="34727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12" idx="2"/>
              <a:endCxn id="14" idx="0"/>
            </p:cNvCxnSpPr>
            <p:nvPr/>
          </p:nvCxnSpPr>
          <p:spPr>
            <a:xfrm>
              <a:off x="2499358" y="5134038"/>
              <a:ext cx="238" cy="35711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꺾인 연결선 70"/>
            <p:cNvCxnSpPr>
              <a:stCxn id="6" idx="2"/>
              <a:endCxn id="61" idx="1"/>
            </p:cNvCxnSpPr>
            <p:nvPr/>
          </p:nvCxnSpPr>
          <p:spPr>
            <a:xfrm rot="16200000" flipH="1">
              <a:off x="1089518" y="2895310"/>
              <a:ext cx="829123" cy="624337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그룹 79"/>
            <p:cNvGrpSpPr/>
            <p:nvPr/>
          </p:nvGrpSpPr>
          <p:grpSpPr>
            <a:xfrm>
              <a:off x="1764862" y="2994763"/>
              <a:ext cx="734496" cy="215444"/>
              <a:chOff x="85725" y="3111956"/>
              <a:chExt cx="734496" cy="215444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85725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계정 로그인</a:t>
                </a:r>
                <a:endParaRPr lang="en-US" altLang="ko-KR" sz="800" dirty="0" smtClean="0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/>
            <p:cNvGrpSpPr/>
            <p:nvPr/>
          </p:nvGrpSpPr>
          <p:grpSpPr>
            <a:xfrm>
              <a:off x="875756" y="4111967"/>
              <a:ext cx="631904" cy="215444"/>
              <a:chOff x="877293" y="3111956"/>
              <a:chExt cx="631904" cy="215444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877293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회원 가입</a:t>
                </a:r>
                <a:endParaRPr lang="en-US" altLang="ko-KR" sz="800" dirty="0" smtClean="0"/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896433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/>
            <p:cNvGrpSpPr/>
            <p:nvPr/>
          </p:nvGrpSpPr>
          <p:grpSpPr>
            <a:xfrm>
              <a:off x="1816248" y="3514319"/>
              <a:ext cx="631904" cy="215444"/>
              <a:chOff x="1605071" y="3111956"/>
              <a:chExt cx="631904" cy="215444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바로 시작</a:t>
                </a:r>
                <a:endParaRPr lang="en-US" altLang="ko-KR" sz="800" dirty="0" smtClean="0"/>
              </a:p>
            </p:txBody>
          </p:sp>
          <p:cxnSp>
            <p:nvCxnSpPr>
              <p:cNvPr id="79" name="직선 연결선 78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꺾인 연결선 84"/>
            <p:cNvCxnSpPr>
              <a:stCxn id="6" idx="2"/>
              <a:endCxn id="59" idx="1"/>
            </p:cNvCxnSpPr>
            <p:nvPr/>
          </p:nvCxnSpPr>
          <p:spPr>
            <a:xfrm rot="16200000" flipH="1">
              <a:off x="1323603" y="2661225"/>
              <a:ext cx="309567" cy="572951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꺾인 연결선 87"/>
            <p:cNvCxnSpPr>
              <a:stCxn id="59" idx="3"/>
              <a:endCxn id="10" idx="1"/>
            </p:cNvCxnSpPr>
            <p:nvPr/>
          </p:nvCxnSpPr>
          <p:spPr>
            <a:xfrm flipV="1">
              <a:off x="2499358" y="1716509"/>
              <a:ext cx="2120430" cy="1385976"/>
            </a:xfrm>
            <a:prstGeom prst="bentConnector3">
              <a:avLst>
                <a:gd name="adj1" fmla="val 2754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>
              <a:stCxn id="6" idx="2"/>
              <a:endCxn id="60" idx="0"/>
            </p:cNvCxnSpPr>
            <p:nvPr/>
          </p:nvCxnSpPr>
          <p:spPr>
            <a:xfrm flipH="1">
              <a:off x="1191708" y="2792918"/>
              <a:ext cx="203" cy="13190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stCxn id="60" idx="2"/>
              <a:endCxn id="9" idx="0"/>
            </p:cNvCxnSpPr>
            <p:nvPr/>
          </p:nvCxnSpPr>
          <p:spPr>
            <a:xfrm>
              <a:off x="1191708" y="4327411"/>
              <a:ext cx="0" cy="40699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구부러진 연결선 105"/>
            <p:cNvCxnSpPr>
              <a:stCxn id="13" idx="3"/>
              <a:endCxn id="12" idx="1"/>
            </p:cNvCxnSpPr>
            <p:nvPr/>
          </p:nvCxnSpPr>
          <p:spPr>
            <a:xfrm flipV="1">
              <a:off x="1564344" y="4927004"/>
              <a:ext cx="562378" cy="1549823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구부러진 연결선 106"/>
            <p:cNvCxnSpPr>
              <a:stCxn id="61" idx="2"/>
              <a:endCxn id="12" idx="0"/>
            </p:cNvCxnSpPr>
            <p:nvPr/>
          </p:nvCxnSpPr>
          <p:spPr>
            <a:xfrm rot="16200000" flipH="1">
              <a:off x="1820676" y="4041287"/>
              <a:ext cx="990207" cy="367158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109"/>
            <p:cNvCxnSpPr>
              <a:stCxn id="14" idx="3"/>
              <a:endCxn id="10" idx="1"/>
            </p:cNvCxnSpPr>
            <p:nvPr/>
          </p:nvCxnSpPr>
          <p:spPr>
            <a:xfrm flipV="1">
              <a:off x="2872232" y="1716509"/>
              <a:ext cx="1747556" cy="398167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그룹 132"/>
            <p:cNvGrpSpPr/>
            <p:nvPr/>
          </p:nvGrpSpPr>
          <p:grpSpPr>
            <a:xfrm>
              <a:off x="4693298" y="2701662"/>
              <a:ext cx="590550" cy="222819"/>
              <a:chOff x="157698" y="3104581"/>
              <a:chExt cx="590550" cy="22281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208270" y="3104581"/>
                <a:ext cx="4924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프로필</a:t>
                </a:r>
                <a:endParaRPr lang="en-US" altLang="ko-KR" sz="800" dirty="0" smtClean="0"/>
              </a:p>
            </p:txBody>
          </p:sp>
          <p:cxnSp>
            <p:nvCxnSpPr>
              <p:cNvPr id="135" name="직선 연결선 13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그룹 138"/>
            <p:cNvGrpSpPr/>
            <p:nvPr/>
          </p:nvGrpSpPr>
          <p:grpSpPr>
            <a:xfrm>
              <a:off x="10331592" y="2709037"/>
              <a:ext cx="631904" cy="215444"/>
              <a:chOff x="1605071" y="3111956"/>
              <a:chExt cx="631904" cy="215444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광고 보기</a:t>
                </a:r>
                <a:endParaRPr lang="en-US" altLang="ko-KR" sz="800" dirty="0" smtClean="0"/>
              </a:p>
            </p:txBody>
          </p:sp>
          <p:cxnSp>
            <p:nvCxnSpPr>
              <p:cNvPr id="141" name="직선 연결선 140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그룹 141"/>
            <p:cNvGrpSpPr/>
            <p:nvPr/>
          </p:nvGrpSpPr>
          <p:grpSpPr>
            <a:xfrm>
              <a:off x="9262573" y="2701662"/>
              <a:ext cx="590550" cy="222819"/>
              <a:chOff x="157698" y="3104581"/>
              <a:chExt cx="590550" cy="222819"/>
            </a:xfrm>
          </p:grpSpPr>
          <p:sp>
            <p:nvSpPr>
              <p:cNvPr id="143" name="TextBox 142"/>
              <p:cNvSpPr txBox="1"/>
              <p:nvPr/>
            </p:nvSpPr>
            <p:spPr>
              <a:xfrm>
                <a:off x="208270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캐릭터</a:t>
                </a:r>
                <a:endParaRPr lang="en-US" altLang="ko-KR" sz="800" dirty="0" smtClean="0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5812735" y="2701662"/>
              <a:ext cx="590550" cy="222819"/>
              <a:chOff x="157698" y="3104581"/>
              <a:chExt cx="590550" cy="222819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259567" y="3104581"/>
                <a:ext cx="3898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설정</a:t>
                </a:r>
                <a:endParaRPr lang="en-US" altLang="ko-KR" sz="800" dirty="0" smtClean="0"/>
              </a:p>
            </p:txBody>
          </p:sp>
          <p:cxnSp>
            <p:nvCxnSpPr>
              <p:cNvPr id="147" name="직선 연결선 146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그룹 147"/>
            <p:cNvGrpSpPr/>
            <p:nvPr/>
          </p:nvGrpSpPr>
          <p:grpSpPr>
            <a:xfrm>
              <a:off x="6948226" y="2701662"/>
              <a:ext cx="590550" cy="222819"/>
              <a:chOff x="157698" y="3104581"/>
              <a:chExt cx="590550" cy="222819"/>
            </a:xfrm>
          </p:grpSpPr>
          <p:sp>
            <p:nvSpPr>
              <p:cNvPr id="149" name="TextBox 148"/>
              <p:cNvSpPr txBox="1"/>
              <p:nvPr/>
            </p:nvSpPr>
            <p:spPr>
              <a:xfrm>
                <a:off x="208271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아이템</a:t>
                </a:r>
                <a:endParaRPr lang="en-US" altLang="ko-KR" sz="800" dirty="0" smtClean="0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그룹 150"/>
            <p:cNvGrpSpPr/>
            <p:nvPr/>
          </p:nvGrpSpPr>
          <p:grpSpPr>
            <a:xfrm>
              <a:off x="8109049" y="2701662"/>
              <a:ext cx="590550" cy="222819"/>
              <a:chOff x="157698" y="3104581"/>
              <a:chExt cx="590550" cy="222819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310864" y="3104581"/>
                <a:ext cx="28725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샵</a:t>
                </a:r>
                <a:endParaRPr lang="en-US" altLang="ko-KR" sz="800" dirty="0" smtClean="0"/>
              </a:p>
            </p:txBody>
          </p:sp>
          <p:cxnSp>
            <p:nvCxnSpPr>
              <p:cNvPr id="153" name="직선 연결선 152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직선 화살표 연결선 156"/>
            <p:cNvCxnSpPr>
              <a:stCxn id="10" idx="2"/>
              <a:endCxn id="134" idx="0"/>
            </p:cNvCxnSpPr>
            <p:nvPr/>
          </p:nvCxnSpPr>
          <p:spPr>
            <a:xfrm flipH="1">
              <a:off x="4990092" y="1923543"/>
              <a:ext cx="2332" cy="77811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/>
            <p:cNvCxnSpPr>
              <a:stCxn id="134" idx="2"/>
              <a:endCxn id="18" idx="0"/>
            </p:cNvCxnSpPr>
            <p:nvPr/>
          </p:nvCxnSpPr>
          <p:spPr>
            <a:xfrm>
              <a:off x="4990092" y="2917106"/>
              <a:ext cx="1798" cy="74496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>
              <a:stCxn id="146" idx="2"/>
              <a:endCxn id="19" idx="0"/>
            </p:cNvCxnSpPr>
            <p:nvPr/>
          </p:nvCxnSpPr>
          <p:spPr>
            <a:xfrm>
              <a:off x="6109530" y="2917106"/>
              <a:ext cx="4719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/>
            <p:cNvCxnSpPr>
              <a:stCxn id="149" idx="2"/>
              <a:endCxn id="20" idx="0"/>
            </p:cNvCxnSpPr>
            <p:nvPr/>
          </p:nvCxnSpPr>
          <p:spPr>
            <a:xfrm>
              <a:off x="7245021" y="2917106"/>
              <a:ext cx="4954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/>
            <p:cNvCxnSpPr>
              <a:stCxn id="152" idx="2"/>
              <a:endCxn id="21" idx="0"/>
            </p:cNvCxnSpPr>
            <p:nvPr/>
          </p:nvCxnSpPr>
          <p:spPr>
            <a:xfrm>
              <a:off x="8405845" y="2917106"/>
              <a:ext cx="4862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/>
            <p:cNvCxnSpPr>
              <a:stCxn id="143" idx="2"/>
              <a:endCxn id="23" idx="0"/>
            </p:cNvCxnSpPr>
            <p:nvPr/>
          </p:nvCxnSpPr>
          <p:spPr>
            <a:xfrm flipH="1">
              <a:off x="9557848" y="2917106"/>
              <a:ext cx="1519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/>
            <p:cNvCxnSpPr>
              <a:stCxn id="140" idx="2"/>
              <a:endCxn id="30" idx="0"/>
            </p:cNvCxnSpPr>
            <p:nvPr/>
          </p:nvCxnSpPr>
          <p:spPr>
            <a:xfrm>
              <a:off x="10647544" y="2924481"/>
              <a:ext cx="0" cy="112772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그룹 179"/>
            <p:cNvGrpSpPr/>
            <p:nvPr/>
          </p:nvGrpSpPr>
          <p:grpSpPr>
            <a:xfrm>
              <a:off x="4558321" y="619758"/>
              <a:ext cx="864339" cy="215444"/>
              <a:chOff x="1509821" y="3111956"/>
              <a:chExt cx="864339" cy="215444"/>
            </a:xfrm>
          </p:grpSpPr>
          <p:sp>
            <p:nvSpPr>
              <p:cNvPr id="181" name="TextBox 180"/>
              <p:cNvSpPr txBox="1"/>
              <p:nvPr/>
            </p:nvSpPr>
            <p:spPr>
              <a:xfrm>
                <a:off x="1509821" y="3111956"/>
                <a:ext cx="8643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출석체크</a:t>
                </a:r>
                <a:r>
                  <a:rPr lang="en-US" altLang="ko-KR" sz="800" dirty="0" smtClean="0"/>
                  <a:t>(</a:t>
                </a:r>
                <a:r>
                  <a:rPr lang="ko-KR" altLang="en-US" sz="800" dirty="0" smtClean="0"/>
                  <a:t>팝업</a:t>
                </a:r>
                <a:r>
                  <a:rPr lang="en-US" altLang="ko-KR" sz="800" dirty="0" smtClean="0"/>
                  <a:t>)</a:t>
                </a:r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그룹 182"/>
            <p:cNvGrpSpPr/>
            <p:nvPr/>
          </p:nvGrpSpPr>
          <p:grpSpPr>
            <a:xfrm>
              <a:off x="5890530" y="616331"/>
              <a:ext cx="734496" cy="215444"/>
              <a:chOff x="1547921" y="3111956"/>
              <a:chExt cx="734496" cy="215444"/>
            </a:xfrm>
          </p:grpSpPr>
          <p:sp>
            <p:nvSpPr>
              <p:cNvPr id="184" name="TextBox 183"/>
              <p:cNvSpPr txBox="1"/>
              <p:nvPr/>
            </p:nvSpPr>
            <p:spPr>
              <a:xfrm>
                <a:off x="1547921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누적 포인트</a:t>
                </a:r>
                <a:endParaRPr lang="en-US" altLang="ko-KR" sz="800" dirty="0" smtClean="0"/>
              </a:p>
            </p:txBody>
          </p:sp>
          <p:cxnSp>
            <p:nvCxnSpPr>
              <p:cNvPr id="185" name="직선 연결선 184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3" name="직선 화살표 연결선 192"/>
            <p:cNvCxnSpPr>
              <a:stCxn id="30" idx="2"/>
              <a:endCxn id="22" idx="0"/>
            </p:cNvCxnSpPr>
            <p:nvPr/>
          </p:nvCxnSpPr>
          <p:spPr>
            <a:xfrm>
              <a:off x="10647544" y="4571461"/>
              <a:ext cx="0" cy="10548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꺾인 연결선 195"/>
            <p:cNvCxnSpPr>
              <a:stCxn id="10" idx="2"/>
              <a:endCxn id="146" idx="0"/>
            </p:cNvCxnSpPr>
            <p:nvPr/>
          </p:nvCxnSpPr>
          <p:spPr>
            <a:xfrm rot="16200000" flipH="1">
              <a:off x="5161918" y="1754049"/>
              <a:ext cx="778119" cy="111710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꺾인 연결선 198"/>
            <p:cNvCxnSpPr>
              <a:stCxn id="10" idx="2"/>
              <a:endCxn id="149" idx="0"/>
            </p:cNvCxnSpPr>
            <p:nvPr/>
          </p:nvCxnSpPr>
          <p:spPr>
            <a:xfrm rot="16200000" flipH="1">
              <a:off x="5729663" y="1186303"/>
              <a:ext cx="778119" cy="225259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꺾인 연결선 201"/>
            <p:cNvCxnSpPr>
              <a:stCxn id="10" idx="2"/>
              <a:endCxn id="152" idx="0"/>
            </p:cNvCxnSpPr>
            <p:nvPr/>
          </p:nvCxnSpPr>
          <p:spPr>
            <a:xfrm rot="16200000" flipH="1">
              <a:off x="6310075" y="605891"/>
              <a:ext cx="778119" cy="34134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꺾인 연결선 204"/>
            <p:cNvCxnSpPr>
              <a:stCxn id="10" idx="2"/>
              <a:endCxn id="143" idx="0"/>
            </p:cNvCxnSpPr>
            <p:nvPr/>
          </p:nvCxnSpPr>
          <p:spPr>
            <a:xfrm rot="16200000" flipH="1">
              <a:off x="6886836" y="29130"/>
              <a:ext cx="778119" cy="456694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꺾인 연결선 207"/>
            <p:cNvCxnSpPr>
              <a:stCxn id="10" idx="2"/>
              <a:endCxn id="140" idx="0"/>
            </p:cNvCxnSpPr>
            <p:nvPr/>
          </p:nvCxnSpPr>
          <p:spPr>
            <a:xfrm rot="16200000" flipH="1">
              <a:off x="7427237" y="-511270"/>
              <a:ext cx="785494" cy="565512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꺾인 연결선 210"/>
            <p:cNvCxnSpPr>
              <a:stCxn id="22" idx="3"/>
              <a:endCxn id="10" idx="3"/>
            </p:cNvCxnSpPr>
            <p:nvPr/>
          </p:nvCxnSpPr>
          <p:spPr>
            <a:xfrm flipH="1" flipV="1">
              <a:off x="5365060" y="1716509"/>
              <a:ext cx="5655120" cy="4116789"/>
            </a:xfrm>
            <a:prstGeom prst="bentConnector3">
              <a:avLst>
                <a:gd name="adj1" fmla="val -11958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화살표 연결선 214"/>
            <p:cNvCxnSpPr>
              <a:stCxn id="10" idx="0"/>
              <a:endCxn id="181" idx="2"/>
            </p:cNvCxnSpPr>
            <p:nvPr/>
          </p:nvCxnSpPr>
          <p:spPr>
            <a:xfrm flipH="1" flipV="1">
              <a:off x="4990491" y="835202"/>
              <a:ext cx="1933" cy="6742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꺾인 연결선 218"/>
            <p:cNvCxnSpPr>
              <a:stCxn id="10" idx="0"/>
              <a:endCxn id="184" idx="2"/>
            </p:cNvCxnSpPr>
            <p:nvPr/>
          </p:nvCxnSpPr>
          <p:spPr>
            <a:xfrm rot="5400000" flipH="1" flipV="1">
              <a:off x="5286251" y="537948"/>
              <a:ext cx="677700" cy="126535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직사각형 223"/>
            <p:cNvSpPr/>
            <p:nvPr/>
          </p:nvSpPr>
          <p:spPr>
            <a:xfrm>
              <a:off x="7781179" y="6229781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앱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외부 연결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25" name="구부러진 연결선 224"/>
            <p:cNvCxnSpPr>
              <a:stCxn id="224" idx="0"/>
              <a:endCxn id="30" idx="1"/>
            </p:cNvCxnSpPr>
            <p:nvPr/>
          </p:nvCxnSpPr>
          <p:spPr>
            <a:xfrm rot="5400000" flipH="1" flipV="1">
              <a:off x="8255388" y="4290416"/>
              <a:ext cx="1917946" cy="1960785"/>
            </a:xfrm>
            <a:prstGeom prst="curved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직사각형 228"/>
            <p:cNvSpPr/>
            <p:nvPr/>
          </p:nvSpPr>
          <p:spPr>
            <a:xfrm>
              <a:off x="497462" y="2279305"/>
              <a:ext cx="3501491" cy="450249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371440" y="5913628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#</a:t>
              </a:r>
              <a:r>
                <a:rPr lang="ko-KR" altLang="en-US" sz="800" dirty="0" smtClean="0">
                  <a:solidFill>
                    <a:srgbClr val="FF0000"/>
                  </a:solidFill>
                </a:rPr>
                <a:t>세부 그룹</a:t>
              </a:r>
              <a:endParaRPr lang="en-US" altLang="ko-KR" sz="8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497463" y="509247"/>
              <a:ext cx="2054202" cy="152233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4374134" y="3479780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302674" y="6566356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가입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4374134" y="518640"/>
              <a:ext cx="7636891" cy="5610431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1386952" y="509247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#</a:t>
              </a:r>
              <a:r>
                <a:rPr lang="ko-KR" altLang="en-US" sz="800" dirty="0" smtClean="0">
                  <a:solidFill>
                    <a:srgbClr val="FF0000"/>
                  </a:solidFill>
                </a:rPr>
                <a:t>로비 그룹</a:t>
              </a:r>
              <a:endParaRPr lang="en-US" altLang="ko-KR" sz="8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764406" y="550178"/>
              <a:ext cx="7922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#INTRO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40" name="그룹 239"/>
            <p:cNvGrpSpPr/>
            <p:nvPr/>
          </p:nvGrpSpPr>
          <p:grpSpPr>
            <a:xfrm>
              <a:off x="9832446" y="6402354"/>
              <a:ext cx="631904" cy="215444"/>
              <a:chOff x="1595546" y="3111956"/>
              <a:chExt cx="631904" cy="215444"/>
            </a:xfrm>
          </p:grpSpPr>
          <p:sp>
            <p:nvSpPr>
              <p:cNvPr id="241" name="TextBox 240"/>
              <p:cNvSpPr txBox="1"/>
              <p:nvPr/>
            </p:nvSpPr>
            <p:spPr>
              <a:xfrm>
                <a:off x="1595546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종료 요청</a:t>
                </a:r>
                <a:endParaRPr lang="en-US" altLang="ko-KR" sz="800" dirty="0" smtClean="0"/>
              </a:p>
            </p:txBody>
          </p:sp>
          <p:cxnSp>
            <p:nvCxnSpPr>
              <p:cNvPr id="242" name="직선 연결선 24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3" name="직선 화살표 연결선 242"/>
            <p:cNvCxnSpPr>
              <a:stCxn id="241" idx="3"/>
              <a:endCxn id="17" idx="1"/>
            </p:cNvCxnSpPr>
            <p:nvPr/>
          </p:nvCxnSpPr>
          <p:spPr>
            <a:xfrm flipV="1">
              <a:off x="10464350" y="6509843"/>
              <a:ext cx="503028" cy="23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6" name="TextBox 255"/>
          <p:cNvSpPr txBox="1"/>
          <p:nvPr/>
        </p:nvSpPr>
        <p:spPr>
          <a:xfrm>
            <a:off x="9805589" y="6381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▼앱 페이지 흐름도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437144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직사각형 110"/>
          <p:cNvSpPr/>
          <p:nvPr/>
        </p:nvSpPr>
        <p:spPr>
          <a:xfrm>
            <a:off x="4373007" y="6129072"/>
            <a:ext cx="7638018" cy="725937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직사각형 111"/>
          <p:cNvSpPr/>
          <p:nvPr/>
        </p:nvSpPr>
        <p:spPr>
          <a:xfrm>
            <a:off x="4373006" y="0"/>
            <a:ext cx="7818993" cy="509247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직사각형 112"/>
          <p:cNvSpPr/>
          <p:nvPr/>
        </p:nvSpPr>
        <p:spPr>
          <a:xfrm>
            <a:off x="12011025" y="501431"/>
            <a:ext cx="182323" cy="6356569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837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보상 </a:t>
            </a:r>
            <a:r>
              <a:rPr lang="ko-KR" altLang="en-US" sz="2000" b="1" dirty="0" err="1" smtClean="0"/>
              <a:t>맵</a:t>
            </a:r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보상 </a:t>
            </a:r>
            <a:r>
              <a:rPr lang="ko-KR" altLang="en-US" sz="1000" dirty="0" err="1" smtClean="0"/>
              <a:t>맵</a:t>
            </a:r>
            <a:r>
              <a:rPr lang="ko-KR" altLang="en-US" sz="1000" dirty="0" smtClean="0"/>
              <a:t>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7) </a:t>
            </a:r>
            <a:r>
              <a:rPr lang="ko-KR" altLang="en-US" sz="1000" b="1" dirty="0" smtClean="0"/>
              <a:t>아이템 받기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A. </a:t>
            </a:r>
            <a:r>
              <a:rPr lang="en-US" altLang="ko-KR" sz="1000" dirty="0"/>
              <a:t>progress </a:t>
            </a:r>
            <a:r>
              <a:rPr lang="ko-KR" altLang="en-US" sz="1000" dirty="0"/>
              <a:t>값이 </a:t>
            </a:r>
            <a:r>
              <a:rPr lang="en-US" altLang="ko-KR" sz="1000" dirty="0"/>
              <a:t>100%(1.0)</a:t>
            </a:r>
            <a:r>
              <a:rPr lang="ko-KR" altLang="en-US" sz="1000" dirty="0"/>
              <a:t>일 경우에는 </a:t>
            </a:r>
            <a:r>
              <a:rPr lang="en-US" altLang="ko-KR" sz="1000" dirty="0"/>
              <a:t>100%</a:t>
            </a:r>
            <a:r>
              <a:rPr lang="ko-KR" altLang="en-US" sz="1000" dirty="0"/>
              <a:t>에 </a:t>
            </a:r>
            <a:r>
              <a:rPr lang="en-US" altLang="ko-KR" sz="1000" dirty="0"/>
              <a:t>“</a:t>
            </a:r>
            <a:r>
              <a:rPr lang="ko-KR" altLang="en-US" sz="1000" b="1" dirty="0"/>
              <a:t>받기</a:t>
            </a:r>
            <a:r>
              <a:rPr lang="en-US" altLang="ko-KR" sz="1000" dirty="0"/>
              <a:t> </a:t>
            </a:r>
            <a:r>
              <a:rPr lang="ko-KR" altLang="en-US" sz="1000" b="1" dirty="0"/>
              <a:t>버튼</a:t>
            </a:r>
            <a:r>
              <a:rPr lang="en-US" altLang="ko-KR" sz="1000" dirty="0"/>
              <a:t>”</a:t>
            </a:r>
            <a:r>
              <a:rPr lang="ko-KR" altLang="en-US" sz="1000" dirty="0"/>
              <a:t>이 </a:t>
            </a:r>
            <a:r>
              <a:rPr lang="ko-KR" altLang="en-US" sz="1000" dirty="0" smtClean="0"/>
              <a:t>생성된다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b="1" dirty="0" smtClean="0"/>
              <a:t> B. </a:t>
            </a:r>
            <a:r>
              <a:rPr lang="ko-KR" altLang="en-US" sz="1000" b="1" dirty="0" smtClean="0"/>
              <a:t>받기 버튼 입력 시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a.  “</a:t>
            </a:r>
            <a:r>
              <a:rPr lang="ko-KR" altLang="en-US" sz="1000" dirty="0" smtClean="0"/>
              <a:t>상품을 받았습니다</a:t>
            </a:r>
            <a:r>
              <a:rPr lang="en-US" altLang="ko-KR" sz="1000" dirty="0" smtClean="0"/>
              <a:t>.” </a:t>
            </a:r>
            <a:r>
              <a:rPr lang="ko-KR" altLang="en-US" sz="1000" dirty="0" smtClean="0"/>
              <a:t>메시지와 함께 해당 상품을 유저의 </a:t>
            </a:r>
            <a:r>
              <a:rPr lang="en-US" altLang="ko-KR" sz="1000" dirty="0" smtClean="0"/>
              <a:t>items </a:t>
            </a:r>
            <a:r>
              <a:rPr lang="ko-KR" altLang="en-US" sz="1000" dirty="0" smtClean="0"/>
              <a:t>속성에 기록한다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b. progress </a:t>
            </a:r>
            <a:r>
              <a:rPr lang="ko-KR" altLang="en-US" sz="1000" dirty="0" smtClean="0"/>
              <a:t>속성 값을 </a:t>
            </a:r>
            <a:r>
              <a:rPr lang="en-US" altLang="ko-KR" sz="1000" dirty="0" smtClean="0"/>
              <a:t>999 </a:t>
            </a:r>
            <a:r>
              <a:rPr lang="ko-KR" altLang="en-US" sz="1000" dirty="0" smtClean="0"/>
              <a:t>값으로 변경한다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(</a:t>
            </a:r>
            <a:r>
              <a:rPr lang="ko-KR" altLang="en-US" sz="1000" dirty="0" smtClean="0"/>
              <a:t>다시 말해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완료 텍스트로 바뀌고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다시 받기는 불가능하다</a:t>
            </a:r>
            <a:r>
              <a:rPr lang="en-US" altLang="ko-KR" sz="1000" dirty="0" smtClean="0"/>
              <a:t>)</a:t>
            </a:r>
          </a:p>
        </p:txBody>
      </p:sp>
      <p:sp>
        <p:nvSpPr>
          <p:cNvPr id="211" name="직사각형 210"/>
          <p:cNvSpPr/>
          <p:nvPr/>
        </p:nvSpPr>
        <p:spPr>
          <a:xfrm>
            <a:off x="4364826" y="1211610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5" name="왼쪽 화살표 234"/>
          <p:cNvSpPr/>
          <p:nvPr/>
        </p:nvSpPr>
        <p:spPr>
          <a:xfrm>
            <a:off x="4512444" y="1951389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TextBox 237"/>
          <p:cNvSpPr txBox="1"/>
          <p:nvPr/>
        </p:nvSpPr>
        <p:spPr>
          <a:xfrm>
            <a:off x="5422543" y="1912447"/>
            <a:ext cx="18950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보너스 상품 </a:t>
            </a:r>
            <a:r>
              <a:rPr lang="en-US" altLang="ko-KR" sz="1100" b="1" dirty="0" smtClean="0"/>
              <a:t>&gt; </a:t>
            </a:r>
            <a:r>
              <a:rPr lang="ko-KR" altLang="en-US" sz="1100" b="1" dirty="0" smtClean="0"/>
              <a:t>아이템 지도</a:t>
            </a:r>
            <a:endParaRPr lang="ko-KR" altLang="en-US" sz="1100" b="1" dirty="0"/>
          </a:p>
        </p:txBody>
      </p:sp>
      <p:cxnSp>
        <p:nvCxnSpPr>
          <p:cNvPr id="239" name="직선 연결선 238"/>
          <p:cNvCxnSpPr>
            <a:cxnSpLocks/>
          </p:cNvCxnSpPr>
          <p:nvPr/>
        </p:nvCxnSpPr>
        <p:spPr>
          <a:xfrm flipH="1">
            <a:off x="4378986" y="2269999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직사각형 239"/>
          <p:cNvSpPr/>
          <p:nvPr/>
        </p:nvSpPr>
        <p:spPr>
          <a:xfrm>
            <a:off x="4411814" y="2366556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3" name="그룹 252"/>
          <p:cNvGrpSpPr/>
          <p:nvPr/>
        </p:nvGrpSpPr>
        <p:grpSpPr>
          <a:xfrm>
            <a:off x="4448792" y="2410665"/>
            <a:ext cx="418225" cy="421688"/>
            <a:chOff x="2196429" y="1714499"/>
            <a:chExt cx="582510" cy="542925"/>
          </a:xfrm>
        </p:grpSpPr>
        <p:sp>
          <p:nvSpPr>
            <p:cNvPr id="254" name="모서리가 둥근 직사각형 253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5" name="직선 연결선 25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6" name="TextBox 255"/>
          <p:cNvSpPr txBox="1"/>
          <p:nvPr/>
        </p:nvSpPr>
        <p:spPr>
          <a:xfrm>
            <a:off x="4861645" y="240079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아리따움</a:t>
            </a:r>
            <a:endParaRPr lang="ko-KR" altLang="en-US" sz="1000" dirty="0"/>
          </a:p>
        </p:txBody>
      </p:sp>
      <p:sp>
        <p:nvSpPr>
          <p:cNvPr id="257" name="TextBox 256"/>
          <p:cNvSpPr txBox="1"/>
          <p:nvPr/>
        </p:nvSpPr>
        <p:spPr>
          <a:xfrm>
            <a:off x="4849860" y="2625025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아리따움 </a:t>
            </a:r>
            <a:r>
              <a:rPr lang="en-US" altLang="ko-KR" sz="900" b="1" dirty="0" smtClean="0"/>
              <a:t>3</a:t>
            </a:r>
            <a:r>
              <a:rPr lang="ko-KR" altLang="en-US" sz="900" b="1" dirty="0" err="1" smtClean="0"/>
              <a:t>천원권</a:t>
            </a:r>
            <a:endParaRPr lang="ko-KR" altLang="en-US" sz="900" b="1" dirty="0"/>
          </a:p>
        </p:txBody>
      </p:sp>
      <p:sp>
        <p:nvSpPr>
          <p:cNvPr id="258" name="직사각형 257"/>
          <p:cNvSpPr/>
          <p:nvPr/>
        </p:nvSpPr>
        <p:spPr>
          <a:xfrm>
            <a:off x="4418429" y="3031463"/>
            <a:ext cx="2853724" cy="20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9" name="직선 연결선 258"/>
          <p:cNvCxnSpPr>
            <a:cxnSpLocks/>
          </p:cNvCxnSpPr>
          <p:nvPr/>
        </p:nvCxnSpPr>
        <p:spPr>
          <a:xfrm flipH="1">
            <a:off x="4368911" y="2978931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0" name="Picture 26" descr="C:\Users\gssk\Desktop\damoney\damoney\image\Group_1_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21" y="3134351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1" name="Picture 27" descr="C:\Users\gssk\Desktop\damoney\damoney\image\Group_3_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436" y="4439003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28" descr="C:\Users\gssk\Desktop\damoney\damoney\image\Group_4_copy_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411" y="3134351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3" name="Picture 29" descr="C:\Users\gssk\Desktop\damoney\damoney\image\Group_4_copy_1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99" y="3783268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4" name="Picture 30" descr="C:\Users\gssk\Desktop\damoney\damoney\image\Group_4_copy_1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035" y="3134351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5" name="Picture 31" descr="C:\Users\gssk\Desktop\damoney\damoney\image\Group_4_copy_18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99" y="4456191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" name="Picture 32" descr="C:\Users\gssk\Desktop\damoney\damoney\image\Group_4_copy_19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045" y="3787671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7" name="Picture 33" descr="C:\Users\gssk\Desktop\damoney\damoney\image\Group_4_copy_2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412" y="3785691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8" name="Picture 34" descr="C:\Users\gssk\Desktop\damoney\damoney\image\Group_4_copy_23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199" y="4439003"/>
            <a:ext cx="406663" cy="40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9" name="TextBox 268"/>
          <p:cNvSpPr txBox="1"/>
          <p:nvPr/>
        </p:nvSpPr>
        <p:spPr>
          <a:xfrm>
            <a:off x="4435734" y="5099210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/>
              <a:t>소지</a:t>
            </a:r>
            <a:r>
              <a:rPr lang="en-US" altLang="ko-KR" sz="1000" b="1" dirty="0"/>
              <a:t> </a:t>
            </a:r>
            <a:r>
              <a:rPr lang="ko-KR" altLang="en-US" sz="1000" b="1" dirty="0" smtClean="0"/>
              <a:t>아이템</a:t>
            </a:r>
            <a:endParaRPr lang="ko-KR" altLang="en-US" sz="1000" b="1" dirty="0"/>
          </a:p>
        </p:txBody>
      </p:sp>
      <p:sp>
        <p:nvSpPr>
          <p:cNvPr id="271" name="TextBox 270"/>
          <p:cNvSpPr txBox="1"/>
          <p:nvPr/>
        </p:nvSpPr>
        <p:spPr>
          <a:xfrm>
            <a:off x="4613582" y="3494503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 smtClean="0"/>
              <a:t>튤라</a:t>
            </a:r>
            <a:r>
              <a:rPr lang="ko-KR" altLang="en-US" sz="800" dirty="0" smtClean="0"/>
              <a:t> 달팽이</a:t>
            </a:r>
            <a:endParaRPr lang="ko-KR" altLang="en-US" sz="800" dirty="0"/>
          </a:p>
        </p:txBody>
      </p:sp>
      <p:sp>
        <p:nvSpPr>
          <p:cNvPr id="272" name="TextBox 271"/>
          <p:cNvSpPr txBox="1"/>
          <p:nvPr/>
        </p:nvSpPr>
        <p:spPr>
          <a:xfrm>
            <a:off x="6288580" y="4807515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안경 원숭이</a:t>
            </a:r>
            <a:endParaRPr lang="ko-KR" altLang="en-US" sz="800" dirty="0"/>
          </a:p>
        </p:txBody>
      </p:sp>
      <p:sp>
        <p:nvSpPr>
          <p:cNvPr id="273" name="TextBox 272"/>
          <p:cNvSpPr txBox="1"/>
          <p:nvPr/>
        </p:nvSpPr>
        <p:spPr>
          <a:xfrm>
            <a:off x="4661317" y="4799155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황금 박쥐</a:t>
            </a:r>
            <a:endParaRPr lang="ko-KR" altLang="en-US" sz="800" dirty="0"/>
          </a:p>
        </p:txBody>
      </p:sp>
      <p:sp>
        <p:nvSpPr>
          <p:cNvPr id="274" name="TextBox 273"/>
          <p:cNvSpPr txBox="1"/>
          <p:nvPr/>
        </p:nvSpPr>
        <p:spPr>
          <a:xfrm>
            <a:off x="4609457" y="4160595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사향 고양이</a:t>
            </a:r>
            <a:endParaRPr lang="ko-KR" altLang="en-US" sz="800" dirty="0"/>
          </a:p>
        </p:txBody>
      </p:sp>
      <p:sp>
        <p:nvSpPr>
          <p:cNvPr id="275" name="TextBox 274"/>
          <p:cNvSpPr txBox="1"/>
          <p:nvPr/>
        </p:nvSpPr>
        <p:spPr>
          <a:xfrm>
            <a:off x="5363452" y="4160595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피노키오 도마뱀</a:t>
            </a:r>
            <a:endParaRPr lang="ko-KR" altLang="en-US" sz="800" dirty="0"/>
          </a:p>
        </p:txBody>
      </p:sp>
      <p:sp>
        <p:nvSpPr>
          <p:cNvPr id="276" name="TextBox 275"/>
          <p:cNvSpPr txBox="1"/>
          <p:nvPr/>
        </p:nvSpPr>
        <p:spPr>
          <a:xfrm>
            <a:off x="6295501" y="4160595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꼬마 잠자리</a:t>
            </a:r>
            <a:endParaRPr lang="ko-KR" altLang="en-US" sz="800" dirty="0"/>
          </a:p>
        </p:txBody>
      </p:sp>
      <p:sp>
        <p:nvSpPr>
          <p:cNvPr id="277" name="TextBox 276"/>
          <p:cNvSpPr txBox="1"/>
          <p:nvPr/>
        </p:nvSpPr>
        <p:spPr>
          <a:xfrm>
            <a:off x="6249205" y="3501365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 smtClean="0"/>
              <a:t>솔수염하늘소</a:t>
            </a:r>
            <a:endParaRPr lang="ko-KR" altLang="en-US" sz="8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97122" y="4816303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하프 </a:t>
            </a:r>
            <a:r>
              <a:rPr lang="ko-KR" altLang="en-US" sz="800" dirty="0" err="1" smtClean="0"/>
              <a:t>물범</a:t>
            </a:r>
            <a:endParaRPr lang="ko-KR" altLang="en-US" sz="8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363804" y="3506509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/>
              <a:t>붉은점모시</a:t>
            </a:r>
            <a:r>
              <a:rPr lang="ko-KR" altLang="en-US" sz="800" dirty="0"/>
              <a:t> 나비</a:t>
            </a:r>
          </a:p>
        </p:txBody>
      </p:sp>
      <p:pic>
        <p:nvPicPr>
          <p:cNvPr id="280" name="Picture 26" descr="C:\Users\gssk\Desktop\damoney\damoney\image\Group_1_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232" y="5345431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1" name="Picture 28" descr="C:\Users\gssk\Desktop\damoney\damoney\image\Group_4_copy_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071" y="5345431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2" name="Picture 30" descr="C:\Users\gssk\Desktop\damoney\damoney\image\Group_4_copy_1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334" y="5359698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3" name="TextBox 282"/>
          <p:cNvSpPr txBox="1"/>
          <p:nvPr/>
        </p:nvSpPr>
        <p:spPr>
          <a:xfrm>
            <a:off x="4722117" y="550522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2</a:t>
            </a:r>
            <a:endParaRPr lang="ko-KR" altLang="en-US" sz="1200" b="1" dirty="0"/>
          </a:p>
        </p:txBody>
      </p:sp>
      <p:pic>
        <p:nvPicPr>
          <p:cNvPr id="284" name="Picture 27" descr="C:\Users\gssk\Desktop\damoney\damoney\image\Group_3_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123" y="5354554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5" name="Picture 31" descr="C:\Users\gssk\Desktop\damoney\damoney\image\Group_4_copy_18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549" y="5344430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" name="Picture 33" descr="C:\Users\gssk\Desktop\damoney\damoney\image\Group_4_copy_2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107" y="5344430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7" name="Picture 34" descr="C:\Users\gssk\Desktop\damoney\damoney\image\Group_4_copy_23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963" y="5334144"/>
            <a:ext cx="406663" cy="40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8" name="직선 연결선 287"/>
          <p:cNvCxnSpPr>
            <a:cxnSpLocks/>
          </p:cNvCxnSpPr>
          <p:nvPr/>
        </p:nvCxnSpPr>
        <p:spPr>
          <a:xfrm flipV="1">
            <a:off x="7310710" y="5091092"/>
            <a:ext cx="0" cy="6497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6490396" y="550522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3</a:t>
            </a:r>
            <a:endParaRPr lang="ko-KR" altLang="en-US" sz="1200" b="1" dirty="0"/>
          </a:p>
        </p:txBody>
      </p:sp>
      <p:sp>
        <p:nvSpPr>
          <p:cNvPr id="292" name="직사각형 291"/>
          <p:cNvSpPr/>
          <p:nvPr/>
        </p:nvSpPr>
        <p:spPr>
          <a:xfrm>
            <a:off x="4962485" y="3834168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TextBox 292"/>
          <p:cNvSpPr txBox="1"/>
          <p:nvPr/>
        </p:nvSpPr>
        <p:spPr>
          <a:xfrm>
            <a:off x="5243346" y="3892022"/>
            <a:ext cx="12089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상품을 받았습니다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sp>
        <p:nvSpPr>
          <p:cNvPr id="294" name="TextBox 293"/>
          <p:cNvSpPr txBox="1"/>
          <p:nvPr/>
        </p:nvSpPr>
        <p:spPr>
          <a:xfrm>
            <a:off x="6692681" y="252608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완료</a:t>
            </a:r>
            <a:endParaRPr lang="ko-KR" altLang="en-US" sz="1100" dirty="0"/>
          </a:p>
        </p:txBody>
      </p:sp>
      <p:sp>
        <p:nvSpPr>
          <p:cNvPr id="295" name="직사각형 294"/>
          <p:cNvSpPr/>
          <p:nvPr/>
        </p:nvSpPr>
        <p:spPr>
          <a:xfrm>
            <a:off x="7322602" y="5304816"/>
            <a:ext cx="346462" cy="4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직사각형 122"/>
          <p:cNvSpPr/>
          <p:nvPr/>
        </p:nvSpPr>
        <p:spPr>
          <a:xfrm>
            <a:off x="3397799" y="5144994"/>
            <a:ext cx="346462" cy="4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직사각형 123"/>
          <p:cNvSpPr/>
          <p:nvPr/>
        </p:nvSpPr>
        <p:spPr>
          <a:xfrm>
            <a:off x="594790" y="1217689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왼쪽 화살표 137"/>
          <p:cNvSpPr/>
          <p:nvPr/>
        </p:nvSpPr>
        <p:spPr>
          <a:xfrm>
            <a:off x="742408" y="1957468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652507" y="1918526"/>
            <a:ext cx="18950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보너스 상품 </a:t>
            </a:r>
            <a:r>
              <a:rPr lang="en-US" altLang="ko-KR" sz="1100" b="1" dirty="0" smtClean="0"/>
              <a:t>&gt; </a:t>
            </a:r>
            <a:r>
              <a:rPr lang="ko-KR" altLang="en-US" sz="1100" b="1" dirty="0" smtClean="0"/>
              <a:t>아이템 지도</a:t>
            </a:r>
            <a:endParaRPr lang="ko-KR" altLang="en-US" sz="1100" b="1" dirty="0"/>
          </a:p>
        </p:txBody>
      </p:sp>
      <p:cxnSp>
        <p:nvCxnSpPr>
          <p:cNvPr id="140" name="직선 연결선 139"/>
          <p:cNvCxnSpPr>
            <a:cxnSpLocks/>
          </p:cNvCxnSpPr>
          <p:nvPr/>
        </p:nvCxnSpPr>
        <p:spPr>
          <a:xfrm flipH="1">
            <a:off x="608950" y="2276078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/>
          <p:cNvSpPr/>
          <p:nvPr/>
        </p:nvSpPr>
        <p:spPr>
          <a:xfrm>
            <a:off x="641778" y="237263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2" name="그룹 141"/>
          <p:cNvGrpSpPr/>
          <p:nvPr/>
        </p:nvGrpSpPr>
        <p:grpSpPr>
          <a:xfrm>
            <a:off x="678756" y="2416744"/>
            <a:ext cx="418225" cy="421688"/>
            <a:chOff x="2196429" y="1714499"/>
            <a:chExt cx="582510" cy="542925"/>
          </a:xfrm>
        </p:grpSpPr>
        <p:sp>
          <p:nvSpPr>
            <p:cNvPr id="143" name="모서리가 둥근 직사각형 14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4" name="직선 연결선 14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TextBox 144"/>
          <p:cNvSpPr txBox="1"/>
          <p:nvPr/>
        </p:nvSpPr>
        <p:spPr>
          <a:xfrm>
            <a:off x="1091609" y="240686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아리따움</a:t>
            </a:r>
            <a:endParaRPr lang="ko-KR" altLang="en-US" sz="1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1079824" y="2631104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아리따움 </a:t>
            </a:r>
            <a:r>
              <a:rPr lang="en-US" altLang="ko-KR" sz="900" b="1" dirty="0" smtClean="0"/>
              <a:t>3</a:t>
            </a:r>
            <a:r>
              <a:rPr lang="ko-KR" altLang="en-US" sz="900" b="1" dirty="0" err="1" smtClean="0"/>
              <a:t>천원권</a:t>
            </a:r>
            <a:endParaRPr lang="ko-KR" altLang="en-US" sz="900" b="1" dirty="0"/>
          </a:p>
        </p:txBody>
      </p:sp>
      <p:sp>
        <p:nvSpPr>
          <p:cNvPr id="148" name="직사각형 147"/>
          <p:cNvSpPr/>
          <p:nvPr/>
        </p:nvSpPr>
        <p:spPr>
          <a:xfrm>
            <a:off x="648393" y="3037542"/>
            <a:ext cx="2853724" cy="20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9" name="직선 연결선 148"/>
          <p:cNvCxnSpPr>
            <a:cxnSpLocks/>
          </p:cNvCxnSpPr>
          <p:nvPr/>
        </p:nvCxnSpPr>
        <p:spPr>
          <a:xfrm flipH="1">
            <a:off x="598875" y="2985010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" name="Picture 26" descr="C:\Users\gssk\Desktop\damoney\damoney\image\Group_1_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85" y="3140430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27" descr="C:\Users\gssk\Desktop\damoney\damoney\image\Group_3_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00" y="4445082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28" descr="C:\Users\gssk\Desktop\damoney\damoney\image\Group_4_copy_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375" y="3140430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29" descr="C:\Users\gssk\Desktop\damoney\damoney\image\Group_4_copy_1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263" y="3789347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30" descr="C:\Users\gssk\Desktop\damoney\damoney\image\Group_4_copy_1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999" y="3140430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31" descr="C:\Users\gssk\Desktop\damoney\damoney\image\Group_4_copy_18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263" y="4462270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32" descr="C:\Users\gssk\Desktop\damoney\damoney\image\Group_4_copy_19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09" y="3793750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33" descr="C:\Users\gssk\Desktop\damoney\damoney\image\Group_4_copy_2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376" y="3791770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34" descr="C:\Users\gssk\Desktop\damoney\damoney\image\Group_4_copy_23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163" y="4445082"/>
            <a:ext cx="406663" cy="40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TextBox 158"/>
          <p:cNvSpPr txBox="1"/>
          <p:nvPr/>
        </p:nvSpPr>
        <p:spPr>
          <a:xfrm>
            <a:off x="665698" y="5105289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/>
              <a:t>소지</a:t>
            </a:r>
            <a:r>
              <a:rPr lang="en-US" altLang="ko-KR" sz="1000" b="1" dirty="0"/>
              <a:t> </a:t>
            </a:r>
            <a:r>
              <a:rPr lang="ko-KR" altLang="en-US" sz="1000" b="1" dirty="0" smtClean="0"/>
              <a:t>아이템</a:t>
            </a:r>
            <a:endParaRPr lang="ko-KR" altLang="en-US" sz="1000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843546" y="3500582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 smtClean="0"/>
              <a:t>튤라</a:t>
            </a:r>
            <a:r>
              <a:rPr lang="ko-KR" altLang="en-US" sz="800" dirty="0" smtClean="0"/>
              <a:t> 달팽이</a:t>
            </a:r>
            <a:endParaRPr lang="ko-KR" altLang="en-US" sz="800" dirty="0"/>
          </a:p>
        </p:txBody>
      </p:sp>
      <p:sp>
        <p:nvSpPr>
          <p:cNvPr id="161" name="TextBox 160"/>
          <p:cNvSpPr txBox="1"/>
          <p:nvPr/>
        </p:nvSpPr>
        <p:spPr>
          <a:xfrm>
            <a:off x="2518544" y="4813594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안경 원숭이</a:t>
            </a:r>
            <a:endParaRPr lang="ko-KR" altLang="en-US" sz="800" dirty="0"/>
          </a:p>
        </p:txBody>
      </p:sp>
      <p:sp>
        <p:nvSpPr>
          <p:cNvPr id="162" name="TextBox 161"/>
          <p:cNvSpPr txBox="1"/>
          <p:nvPr/>
        </p:nvSpPr>
        <p:spPr>
          <a:xfrm>
            <a:off x="891281" y="4805234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황금 박쥐</a:t>
            </a:r>
            <a:endParaRPr lang="ko-KR" alt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839421" y="4166674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사향 고양이</a:t>
            </a:r>
            <a:endParaRPr lang="ko-KR" altLang="en-US" sz="800" dirty="0"/>
          </a:p>
        </p:txBody>
      </p:sp>
      <p:sp>
        <p:nvSpPr>
          <p:cNvPr id="165" name="TextBox 164"/>
          <p:cNvSpPr txBox="1"/>
          <p:nvPr/>
        </p:nvSpPr>
        <p:spPr>
          <a:xfrm>
            <a:off x="1593416" y="4166674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피노키오 도마뱀</a:t>
            </a:r>
            <a:endParaRPr lang="ko-KR" altLang="en-US" sz="800" dirty="0"/>
          </a:p>
        </p:txBody>
      </p:sp>
      <p:sp>
        <p:nvSpPr>
          <p:cNvPr id="186" name="TextBox 185"/>
          <p:cNvSpPr txBox="1"/>
          <p:nvPr/>
        </p:nvSpPr>
        <p:spPr>
          <a:xfrm>
            <a:off x="2525465" y="4166674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꼬마 잠자리</a:t>
            </a:r>
            <a:endParaRPr lang="ko-KR" altLang="en-US" sz="800" dirty="0"/>
          </a:p>
        </p:txBody>
      </p:sp>
      <p:sp>
        <p:nvSpPr>
          <p:cNvPr id="200" name="TextBox 199"/>
          <p:cNvSpPr txBox="1"/>
          <p:nvPr/>
        </p:nvSpPr>
        <p:spPr>
          <a:xfrm>
            <a:off x="2479169" y="3507444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 smtClean="0"/>
              <a:t>솔수염하늘소</a:t>
            </a:r>
            <a:endParaRPr lang="ko-KR" altLang="en-US" sz="800" dirty="0"/>
          </a:p>
        </p:txBody>
      </p:sp>
      <p:sp>
        <p:nvSpPr>
          <p:cNvPr id="201" name="TextBox 200"/>
          <p:cNvSpPr txBox="1"/>
          <p:nvPr/>
        </p:nvSpPr>
        <p:spPr>
          <a:xfrm>
            <a:off x="1727086" y="4822382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하프 </a:t>
            </a:r>
            <a:r>
              <a:rPr lang="ko-KR" altLang="en-US" sz="800" dirty="0" err="1" smtClean="0"/>
              <a:t>물범</a:t>
            </a:r>
            <a:endParaRPr lang="ko-KR" altLang="en-US" sz="800" dirty="0"/>
          </a:p>
        </p:txBody>
      </p:sp>
      <p:sp>
        <p:nvSpPr>
          <p:cNvPr id="205" name="TextBox 204"/>
          <p:cNvSpPr txBox="1"/>
          <p:nvPr/>
        </p:nvSpPr>
        <p:spPr>
          <a:xfrm>
            <a:off x="1593768" y="3512588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/>
              <a:t>붉은점모시</a:t>
            </a:r>
            <a:r>
              <a:rPr lang="ko-KR" altLang="en-US" sz="800" dirty="0"/>
              <a:t> 나비</a:t>
            </a:r>
          </a:p>
        </p:txBody>
      </p:sp>
      <p:pic>
        <p:nvPicPr>
          <p:cNvPr id="206" name="Picture 26" descr="C:\Users\gssk\Desktop\damoney\damoney\image\Group_1_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96" y="5351510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28" descr="C:\Users\gssk\Desktop\damoney\damoney\image\Group_4_copy_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35" y="5351510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30" descr="C:\Users\gssk\Desktop\damoney\damoney\image\Group_4_copy_1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298" y="5365777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" name="TextBox 208"/>
          <p:cNvSpPr txBox="1"/>
          <p:nvPr/>
        </p:nvSpPr>
        <p:spPr>
          <a:xfrm>
            <a:off x="952081" y="551130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2</a:t>
            </a:r>
            <a:endParaRPr lang="ko-KR" altLang="en-US" sz="1200" b="1" dirty="0"/>
          </a:p>
        </p:txBody>
      </p:sp>
      <p:pic>
        <p:nvPicPr>
          <p:cNvPr id="210" name="Picture 27" descr="C:\Users\gssk\Desktop\damoney\damoney\image\Group_3_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87" y="5360633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31" descr="C:\Users\gssk\Desktop\damoney\damoney\image\Group_4_copy_18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513" y="535050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33" descr="C:\Users\gssk\Desktop\damoney\damoney\image\Group_4_copy_2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501" y="5349525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34" descr="C:\Users\gssk\Desktop\damoney\damoney\image\Group_4_copy_23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927" y="5340223"/>
            <a:ext cx="406663" cy="40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5" name="직선 연결선 224"/>
          <p:cNvCxnSpPr>
            <a:cxnSpLocks/>
          </p:cNvCxnSpPr>
          <p:nvPr/>
        </p:nvCxnSpPr>
        <p:spPr>
          <a:xfrm flipV="1">
            <a:off x="3540674" y="5097171"/>
            <a:ext cx="0" cy="6497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2720360" y="551130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3</a:t>
            </a:r>
            <a:endParaRPr lang="ko-KR" altLang="en-US" sz="1200" b="1" dirty="0"/>
          </a:p>
        </p:txBody>
      </p:sp>
      <p:sp>
        <p:nvSpPr>
          <p:cNvPr id="233" name="TextBox 232"/>
          <p:cNvSpPr txBox="1"/>
          <p:nvPr/>
        </p:nvSpPr>
        <p:spPr>
          <a:xfrm>
            <a:off x="2922645" y="253216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완료</a:t>
            </a:r>
            <a:endParaRPr lang="ko-KR" altLang="en-US" sz="1100" dirty="0"/>
          </a:p>
        </p:txBody>
      </p:sp>
      <p:sp>
        <p:nvSpPr>
          <p:cNvPr id="241" name="직사각형 240"/>
          <p:cNvSpPr/>
          <p:nvPr/>
        </p:nvSpPr>
        <p:spPr>
          <a:xfrm>
            <a:off x="2870982" y="2604459"/>
            <a:ext cx="512086" cy="256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받기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2864178" y="2401088"/>
            <a:ext cx="538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>
                <a:solidFill>
                  <a:srgbClr val="FFC000"/>
                </a:solidFill>
              </a:rPr>
              <a:t>100%</a:t>
            </a:r>
            <a:endParaRPr lang="ko-KR" altLang="en-US" sz="1050" b="1" dirty="0">
              <a:solidFill>
                <a:srgbClr val="FFC000"/>
              </a:solidFill>
            </a:endParaRPr>
          </a:p>
        </p:txBody>
      </p:sp>
      <p:sp>
        <p:nvSpPr>
          <p:cNvPr id="244" name="직사각형 243"/>
          <p:cNvSpPr/>
          <p:nvPr/>
        </p:nvSpPr>
        <p:spPr>
          <a:xfrm>
            <a:off x="3550199" y="5276335"/>
            <a:ext cx="346462" cy="4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직사각형 145"/>
          <p:cNvSpPr/>
          <p:nvPr/>
        </p:nvSpPr>
        <p:spPr>
          <a:xfrm>
            <a:off x="4374527" y="1211896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4453789" y="150907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66" name="TextBox 165"/>
          <p:cNvSpPr txBox="1"/>
          <p:nvPr/>
        </p:nvSpPr>
        <p:spPr>
          <a:xfrm>
            <a:off x="4892654" y="151043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167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904" y="1278540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8" name="Picture 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602" y="1296157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" name="Picture 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600" y="1305682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" name="Picture 1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726" y="1296157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" name="덧셈 기호 170"/>
          <p:cNvSpPr/>
          <p:nvPr/>
        </p:nvSpPr>
        <p:spPr>
          <a:xfrm>
            <a:off x="6367515" y="1278540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TextBox 171"/>
          <p:cNvSpPr txBox="1"/>
          <p:nvPr/>
        </p:nvSpPr>
        <p:spPr>
          <a:xfrm>
            <a:off x="5580947" y="151226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73" name="TextBox 172"/>
          <p:cNvSpPr txBox="1"/>
          <p:nvPr/>
        </p:nvSpPr>
        <p:spPr>
          <a:xfrm>
            <a:off x="6796254" y="151253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74" name="TextBox 173"/>
          <p:cNvSpPr txBox="1"/>
          <p:nvPr/>
        </p:nvSpPr>
        <p:spPr>
          <a:xfrm>
            <a:off x="6197231" y="151043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175" name="직사각형 174"/>
          <p:cNvSpPr/>
          <p:nvPr/>
        </p:nvSpPr>
        <p:spPr>
          <a:xfrm>
            <a:off x="599811" y="1230946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679073" y="152812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77" name="TextBox 176"/>
          <p:cNvSpPr txBox="1"/>
          <p:nvPr/>
        </p:nvSpPr>
        <p:spPr>
          <a:xfrm>
            <a:off x="1117938" y="152948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178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88" y="1297590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9" name="Picture 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886" y="1315207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" name="Picture 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884" y="1324732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" name="Picture 1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010" y="1315207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" name="덧셈 기호 181"/>
          <p:cNvSpPr/>
          <p:nvPr/>
        </p:nvSpPr>
        <p:spPr>
          <a:xfrm>
            <a:off x="2592799" y="1297590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TextBox 182"/>
          <p:cNvSpPr txBox="1"/>
          <p:nvPr/>
        </p:nvSpPr>
        <p:spPr>
          <a:xfrm>
            <a:off x="1806231" y="153131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84" name="TextBox 183"/>
          <p:cNvSpPr txBox="1"/>
          <p:nvPr/>
        </p:nvSpPr>
        <p:spPr>
          <a:xfrm>
            <a:off x="3021538" y="153158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85" name="TextBox 184"/>
          <p:cNvSpPr txBox="1"/>
          <p:nvPr/>
        </p:nvSpPr>
        <p:spPr>
          <a:xfrm>
            <a:off x="2422515" y="152948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61694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광고 나누기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57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광고 나누기 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1) </a:t>
            </a:r>
            <a:r>
              <a:rPr lang="ko-KR" altLang="en-US" sz="900" b="1" dirty="0"/>
              <a:t>페이지 시작 </a:t>
            </a:r>
            <a:r>
              <a:rPr lang="en-US" altLang="ko-KR" sz="900" b="1" dirty="0"/>
              <a:t>/ </a:t>
            </a:r>
            <a:r>
              <a:rPr lang="ko-KR" altLang="en-US" sz="900" b="1" dirty="0"/>
              <a:t>나가기</a:t>
            </a:r>
            <a:endParaRPr lang="en-US" altLang="ko-KR" sz="900" b="1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- </a:t>
            </a:r>
            <a:r>
              <a:rPr lang="ko-KR" altLang="en-US" sz="900" dirty="0"/>
              <a:t>페이지 시작 </a:t>
            </a:r>
            <a:r>
              <a:rPr lang="en-US" altLang="ko-KR" sz="900" dirty="0"/>
              <a:t>: </a:t>
            </a:r>
            <a:r>
              <a:rPr lang="ko-KR" altLang="en-US" sz="900" dirty="0" smtClean="0"/>
              <a:t>메인 페이지의 광고나누기 버튼을 </a:t>
            </a:r>
            <a:r>
              <a:rPr lang="ko-KR" altLang="en-US" sz="900" dirty="0"/>
              <a:t>입력한다</a:t>
            </a:r>
            <a:r>
              <a:rPr lang="en-US" altLang="ko-KR" sz="900" dirty="0"/>
              <a:t>..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- </a:t>
            </a:r>
            <a:r>
              <a:rPr lang="ko-KR" altLang="en-US" sz="900" dirty="0"/>
              <a:t>나가기 </a:t>
            </a:r>
            <a:r>
              <a:rPr lang="en-US" altLang="ko-KR" sz="900" dirty="0"/>
              <a:t>: </a:t>
            </a:r>
            <a:r>
              <a:rPr lang="ko-KR" altLang="en-US" sz="900" dirty="0" err="1"/>
              <a:t>뒤로가기</a:t>
            </a:r>
            <a:r>
              <a:rPr lang="ko-KR" altLang="en-US" sz="900" dirty="0"/>
              <a:t> 버튼을 선택하면</a:t>
            </a:r>
            <a:r>
              <a:rPr lang="en-US" altLang="ko-KR" sz="900" dirty="0"/>
              <a:t>, </a:t>
            </a:r>
            <a:r>
              <a:rPr lang="ko-KR" altLang="en-US" sz="900" dirty="0"/>
              <a:t>메인 페이지로 이동한다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2) 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별 다른 기능 없는 </a:t>
            </a:r>
            <a:r>
              <a:rPr lang="en-US" altLang="ko-KR" sz="900" dirty="0" smtClean="0"/>
              <a:t>‘</a:t>
            </a:r>
            <a:r>
              <a:rPr lang="ko-KR" altLang="en-US" sz="900" b="1" dirty="0" smtClean="0"/>
              <a:t>연출한 이미지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를 노출한다</a:t>
            </a:r>
            <a:r>
              <a:rPr lang="en-US" altLang="ko-KR" sz="900" dirty="0" smtClean="0"/>
              <a:t>.</a:t>
            </a:r>
            <a:endParaRPr lang="en-US" altLang="ko-KR" sz="900" dirty="0"/>
          </a:p>
        </p:txBody>
      </p:sp>
      <p:sp>
        <p:nvSpPr>
          <p:cNvPr id="164" name="직사각형 163"/>
          <p:cNvSpPr/>
          <p:nvPr/>
        </p:nvSpPr>
        <p:spPr>
          <a:xfrm>
            <a:off x="4443346" y="1252798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2" name="왼쪽 화살표 201"/>
          <p:cNvSpPr/>
          <p:nvPr/>
        </p:nvSpPr>
        <p:spPr>
          <a:xfrm>
            <a:off x="4590964" y="1992577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/>
          <p:cNvSpPr txBox="1"/>
          <p:nvPr/>
        </p:nvSpPr>
        <p:spPr>
          <a:xfrm>
            <a:off x="6329345" y="1928497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cxnSp>
        <p:nvCxnSpPr>
          <p:cNvPr id="204" name="직선 연결선 203"/>
          <p:cNvCxnSpPr>
            <a:cxnSpLocks/>
          </p:cNvCxnSpPr>
          <p:nvPr/>
        </p:nvCxnSpPr>
        <p:spPr>
          <a:xfrm flipH="1">
            <a:off x="4457506" y="231118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4351909" y="2203365"/>
            <a:ext cx="3117086" cy="3700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4477931" y="2871813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4477942" y="345625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477931" y="4033863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477942" y="4627001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518141" y="313306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승이</a:t>
            </a:r>
            <a:r>
              <a:rPr lang="ko-KR" altLang="en-US" sz="1000" dirty="0" err="1"/>
              <a:t>짱</a:t>
            </a:r>
            <a:endParaRPr lang="ko-KR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4511365" y="2907691"/>
            <a:ext cx="17475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플레이스테이션</a:t>
            </a:r>
            <a:r>
              <a:rPr lang="en-US" altLang="ko-KR" sz="900" b="1" dirty="0" smtClean="0"/>
              <a:t>4</a:t>
            </a:r>
            <a:r>
              <a:rPr lang="ko-KR" altLang="en-US" sz="900" b="1" dirty="0" smtClean="0"/>
              <a:t> 프로 팝니다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566487" y="3050369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판매 완료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622635" y="3601107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15000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6634313" y="4191721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30000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6712805" y="4754996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07" name="직사각형 106"/>
          <p:cNvSpPr/>
          <p:nvPr/>
        </p:nvSpPr>
        <p:spPr>
          <a:xfrm>
            <a:off x="4478508" y="5210880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6556277" y="5338875"/>
            <a:ext cx="7906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190000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4512327" y="3722603"/>
            <a:ext cx="4523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gsk2</a:t>
            </a:r>
            <a:endParaRPr lang="ko-KR" altLang="en-US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505551" y="3497233"/>
            <a:ext cx="1649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/>
              <a:t>에스콰이어</a:t>
            </a:r>
            <a:r>
              <a:rPr lang="ko-KR" altLang="en-US" sz="900" b="1" dirty="0"/>
              <a:t> 소가죽 </a:t>
            </a:r>
            <a:r>
              <a:rPr lang="ko-KR" altLang="en-US" sz="900" b="1" dirty="0" smtClean="0"/>
              <a:t>가방이요</a:t>
            </a:r>
            <a:endParaRPr lang="ko-KR" altLang="en-US" sz="9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4506974" y="4306000"/>
            <a:ext cx="667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superYG</a:t>
            </a:r>
            <a:endParaRPr lang="ko-KR" altLang="en-US" sz="1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500198" y="4080630"/>
            <a:ext cx="15023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레이밴</a:t>
            </a:r>
            <a:r>
              <a:rPr lang="ko-KR" altLang="en-US" sz="900" b="1" dirty="0" smtClean="0"/>
              <a:t> 선글라스 팔아요</a:t>
            </a:r>
            <a:r>
              <a:rPr lang="en-US" altLang="ko-KR" sz="900" b="1" dirty="0" smtClean="0"/>
              <a:t>~</a:t>
            </a:r>
            <a:endParaRPr lang="ko-KR" altLang="en-US" sz="9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4494384" y="4670172"/>
            <a:ext cx="18036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지스타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넥슨</a:t>
            </a:r>
            <a:r>
              <a:rPr lang="ko-KR" altLang="en-US" sz="900" b="1" dirty="0" smtClean="0"/>
              <a:t> 쿠폰 코드 팝니다</a:t>
            </a:r>
            <a:r>
              <a:rPr lang="en-US" altLang="ko-KR" sz="900" b="1" dirty="0" smtClean="0"/>
              <a:t>!!</a:t>
            </a:r>
            <a:endParaRPr lang="ko-KR" altLang="en-US" sz="9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4497264" y="549095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부자될거</a:t>
            </a:r>
            <a:endParaRPr lang="ko-KR" altLang="en-US" sz="1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4490488" y="5265588"/>
            <a:ext cx="7312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/>
              <a:t>아이폰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6s </a:t>
            </a:r>
            <a:endParaRPr lang="ko-KR" altLang="en-US" sz="9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4537109" y="2447971"/>
            <a:ext cx="7403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광고하기</a:t>
            </a:r>
            <a:endParaRPr lang="ko-KR" altLang="en-US" sz="9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5531389" y="3133061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2017.11.24</a:t>
            </a:r>
            <a:endParaRPr lang="ko-KR" altLang="en-US" sz="1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4506974" y="4896398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nnnqqw</a:t>
            </a:r>
            <a:endParaRPr lang="ko-KR" altLang="en-US" sz="1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5526670" y="3722603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2017.11.24</a:t>
            </a:r>
            <a:endParaRPr lang="ko-KR" altLang="en-US" sz="1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5525811" y="4314978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2017.11.24</a:t>
            </a:r>
            <a:endParaRPr lang="ko-KR" altLang="en-US" sz="1000" dirty="0"/>
          </a:p>
        </p:txBody>
      </p:sp>
      <p:sp>
        <p:nvSpPr>
          <p:cNvPr id="135" name="TextBox 134"/>
          <p:cNvSpPr txBox="1"/>
          <p:nvPr/>
        </p:nvSpPr>
        <p:spPr>
          <a:xfrm>
            <a:off x="5521092" y="4904520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2017.11.24</a:t>
            </a:r>
            <a:endParaRPr lang="ko-KR" altLang="en-US" sz="1000" dirty="0"/>
          </a:p>
        </p:txBody>
      </p:sp>
      <p:sp>
        <p:nvSpPr>
          <p:cNvPr id="136" name="TextBox 135"/>
          <p:cNvSpPr txBox="1"/>
          <p:nvPr/>
        </p:nvSpPr>
        <p:spPr>
          <a:xfrm>
            <a:off x="5521092" y="5499948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2017.11.24</a:t>
            </a:r>
            <a:endParaRPr lang="ko-KR" altLang="en-US" sz="10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5508001" y="2455634"/>
            <a:ext cx="1500606" cy="231135"/>
            <a:chOff x="2639535" y="2423097"/>
            <a:chExt cx="1500606" cy="294464"/>
          </a:xfrm>
        </p:grpSpPr>
        <p:sp>
          <p:nvSpPr>
            <p:cNvPr id="137" name="직사각형 136"/>
            <p:cNvSpPr/>
            <p:nvPr/>
          </p:nvSpPr>
          <p:spPr>
            <a:xfrm>
              <a:off x="2639535" y="2423097"/>
              <a:ext cx="1500606" cy="29446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8" name="직선 연결선 137"/>
            <p:cNvCxnSpPr>
              <a:cxnSpLocks/>
            </p:cNvCxnSpPr>
            <p:nvPr/>
          </p:nvCxnSpPr>
          <p:spPr>
            <a:xfrm flipV="1">
              <a:off x="2694094" y="2450449"/>
              <a:ext cx="0" cy="23300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TextBox 141"/>
          <p:cNvSpPr txBox="1"/>
          <p:nvPr/>
        </p:nvSpPr>
        <p:spPr>
          <a:xfrm>
            <a:off x="6987859" y="2447971"/>
            <a:ext cx="7403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검색</a:t>
            </a:r>
            <a:endParaRPr lang="ko-KR" altLang="en-US" sz="900" b="1" dirty="0"/>
          </a:p>
        </p:txBody>
      </p:sp>
      <p:cxnSp>
        <p:nvCxnSpPr>
          <p:cNvPr id="144" name="직선 연결선 143"/>
          <p:cNvCxnSpPr>
            <a:cxnSpLocks/>
          </p:cNvCxnSpPr>
          <p:nvPr/>
        </p:nvCxnSpPr>
        <p:spPr>
          <a:xfrm flipH="1">
            <a:off x="4613594" y="2684966"/>
            <a:ext cx="50532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>
            <a:cxnSpLocks/>
          </p:cNvCxnSpPr>
          <p:nvPr/>
        </p:nvCxnSpPr>
        <p:spPr>
          <a:xfrm flipH="1">
            <a:off x="7072505" y="2678803"/>
            <a:ext cx="25265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>
            <a:cxnSpLocks/>
          </p:cNvCxnSpPr>
          <p:nvPr/>
        </p:nvCxnSpPr>
        <p:spPr>
          <a:xfrm flipH="1">
            <a:off x="4443846" y="2812860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/>
          <p:cNvSpPr/>
          <p:nvPr/>
        </p:nvSpPr>
        <p:spPr>
          <a:xfrm>
            <a:off x="532816" y="1265111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1" name="그룹 150"/>
          <p:cNvGrpSpPr/>
          <p:nvPr/>
        </p:nvGrpSpPr>
        <p:grpSpPr>
          <a:xfrm>
            <a:off x="1247158" y="2361707"/>
            <a:ext cx="1311307" cy="1302204"/>
            <a:chOff x="3071133" y="2356671"/>
            <a:chExt cx="1453821" cy="1126384"/>
          </a:xfrm>
        </p:grpSpPr>
        <p:sp>
          <p:nvSpPr>
            <p:cNvPr id="152" name="직사각형 151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3" name="직선 연결선 152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TextBox 153"/>
          <p:cNvSpPr txBox="1"/>
          <p:nvPr/>
        </p:nvSpPr>
        <p:spPr>
          <a:xfrm>
            <a:off x="568086" y="3948751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배</a:t>
            </a:r>
            <a:r>
              <a:rPr lang="ko-KR" altLang="en-US" sz="1100" b="1" dirty="0"/>
              <a:t>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Lv.13</a:t>
            </a:r>
            <a:endParaRPr lang="ko-KR" altLang="en-US" sz="11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2416277" y="1891173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156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79" y="5166406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760" y="5214031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" name="TextBox 157"/>
          <p:cNvSpPr txBox="1"/>
          <p:nvPr/>
        </p:nvSpPr>
        <p:spPr>
          <a:xfrm>
            <a:off x="712638" y="5502092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1622354" y="550998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grpSp>
        <p:nvGrpSpPr>
          <p:cNvPr id="160" name="그룹 159"/>
          <p:cNvGrpSpPr/>
          <p:nvPr/>
        </p:nvGrpSpPr>
        <p:grpSpPr>
          <a:xfrm flipV="1">
            <a:off x="536485" y="4187502"/>
            <a:ext cx="2947701" cy="45719"/>
            <a:chOff x="628650" y="876300"/>
            <a:chExt cx="1910678" cy="133350"/>
          </a:xfrm>
        </p:grpSpPr>
        <p:sp>
          <p:nvSpPr>
            <p:cNvPr id="161" name="직사각형 160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739" y="2778679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128" y="1913911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직사각형 165"/>
          <p:cNvSpPr/>
          <p:nvPr/>
        </p:nvSpPr>
        <p:spPr>
          <a:xfrm>
            <a:off x="532816" y="4237907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이등변 삼각형 185"/>
          <p:cNvSpPr/>
          <p:nvPr/>
        </p:nvSpPr>
        <p:spPr>
          <a:xfrm rot="5400000">
            <a:off x="1046628" y="4323499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/>
          <p:cNvSpPr txBox="1"/>
          <p:nvPr/>
        </p:nvSpPr>
        <p:spPr>
          <a:xfrm>
            <a:off x="1741462" y="4409185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광고 바로보기</a:t>
            </a:r>
            <a:endParaRPr lang="ko-KR" altLang="en-US" sz="1600" b="1" dirty="0"/>
          </a:p>
        </p:txBody>
      </p:sp>
      <p:sp>
        <p:nvSpPr>
          <p:cNvPr id="201" name="직사각형 200"/>
          <p:cNvSpPr/>
          <p:nvPr/>
        </p:nvSpPr>
        <p:spPr>
          <a:xfrm>
            <a:off x="2448829" y="5075575"/>
            <a:ext cx="909084" cy="6960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" name="직선 연결선 204"/>
          <p:cNvCxnSpPr>
            <a:stCxn id="201" idx="3"/>
          </p:cNvCxnSpPr>
          <p:nvPr/>
        </p:nvCxnSpPr>
        <p:spPr>
          <a:xfrm flipV="1">
            <a:off x="3357913" y="1252779"/>
            <a:ext cx="4404962" cy="41708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2454175" y="5503985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sp>
        <p:nvSpPr>
          <p:cNvPr id="220" name="TextBox 219"/>
          <p:cNvSpPr txBox="1"/>
          <p:nvPr/>
        </p:nvSpPr>
        <p:spPr>
          <a:xfrm>
            <a:off x="2540246" y="3365372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보너스 상품</a:t>
            </a:r>
            <a:endParaRPr lang="ko-KR" altLang="en-US" sz="1100" b="1" dirty="0"/>
          </a:p>
        </p:txBody>
      </p:sp>
      <p:cxnSp>
        <p:nvCxnSpPr>
          <p:cNvPr id="221" name="직선 연결선 220"/>
          <p:cNvCxnSpPr/>
          <p:nvPr/>
        </p:nvCxnSpPr>
        <p:spPr>
          <a:xfrm>
            <a:off x="7468995" y="2206989"/>
            <a:ext cx="433500" cy="304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4441202" y="1259521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4520464" y="155670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97" name="TextBox 96"/>
          <p:cNvSpPr txBox="1"/>
          <p:nvPr/>
        </p:nvSpPr>
        <p:spPr>
          <a:xfrm>
            <a:off x="4959329" y="155806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579" y="1326165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277" y="1343782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275" y="135330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401" y="1343782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덧셈 기호 105"/>
          <p:cNvSpPr/>
          <p:nvPr/>
        </p:nvSpPr>
        <p:spPr>
          <a:xfrm>
            <a:off x="6434190" y="1326165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5647622" y="155988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09" name="TextBox 108"/>
          <p:cNvSpPr txBox="1"/>
          <p:nvPr/>
        </p:nvSpPr>
        <p:spPr>
          <a:xfrm>
            <a:off x="6862929" y="156015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263906" y="155806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111" name="직사각형 110"/>
          <p:cNvSpPr/>
          <p:nvPr/>
        </p:nvSpPr>
        <p:spPr>
          <a:xfrm>
            <a:off x="533136" y="1269046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612398" y="156622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13" name="TextBox 112"/>
          <p:cNvSpPr txBox="1"/>
          <p:nvPr/>
        </p:nvSpPr>
        <p:spPr>
          <a:xfrm>
            <a:off x="1051263" y="156758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11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13" y="1335690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211" y="1353307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209" y="1362832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335" y="1353307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덧셈 기호 126"/>
          <p:cNvSpPr/>
          <p:nvPr/>
        </p:nvSpPr>
        <p:spPr>
          <a:xfrm>
            <a:off x="2526124" y="1335690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1739556" y="156941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2954863" y="156968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31" name="TextBox 130"/>
          <p:cNvSpPr txBox="1"/>
          <p:nvPr/>
        </p:nvSpPr>
        <p:spPr>
          <a:xfrm>
            <a:off x="2355840" y="156758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19510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그룹 254"/>
          <p:cNvGrpSpPr/>
          <p:nvPr/>
        </p:nvGrpSpPr>
        <p:grpSpPr>
          <a:xfrm>
            <a:off x="497462" y="127251"/>
            <a:ext cx="11583911" cy="6654549"/>
            <a:chOff x="497462" y="127251"/>
            <a:chExt cx="11583911" cy="6654549"/>
          </a:xfrm>
        </p:grpSpPr>
        <p:sp>
          <p:nvSpPr>
            <p:cNvPr id="4" name="직사각형 3"/>
            <p:cNvSpPr/>
            <p:nvPr/>
          </p:nvSpPr>
          <p:spPr>
            <a:xfrm>
              <a:off x="819072" y="74460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INTRO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19275" y="23788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#2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LOG IN</a:t>
              </a:r>
            </a:p>
          </p:txBody>
        </p:sp>
        <p:sp>
          <p:nvSpPr>
            <p:cNvPr id="7" name="순서도: 판단 6"/>
            <p:cNvSpPr/>
            <p:nvPr/>
          </p:nvSpPr>
          <p:spPr>
            <a:xfrm>
              <a:off x="552613" y="1434714"/>
              <a:ext cx="1282685" cy="563590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자동 계정 로그인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순서도: 수행의 시작/종료 7"/>
            <p:cNvSpPr/>
            <p:nvPr/>
          </p:nvSpPr>
          <p:spPr>
            <a:xfrm>
              <a:off x="828597" y="127251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실행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19072" y="473441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가입 동의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19788" y="15094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#8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로비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19072" y="5508451"/>
              <a:ext cx="745272" cy="414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#4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휴대폰 인증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26722" y="4719970"/>
              <a:ext cx="745272" cy="414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#6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닉네임 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9072" y="6269793"/>
              <a:ext cx="745272" cy="414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#5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관심 분야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126960" y="54911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#7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선택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순서도: 수행의 시작/종료 16"/>
            <p:cNvSpPr/>
            <p:nvPr/>
          </p:nvSpPr>
          <p:spPr>
            <a:xfrm>
              <a:off x="10967378" y="6376896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종료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19254" y="36620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#9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프로필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741613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#10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877339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아이템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38071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#12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샵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274908" y="5626264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#14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결과 보기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185212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변경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8" idx="2"/>
              <a:endCxn id="4" idx="0"/>
            </p:cNvCxnSpPr>
            <p:nvPr/>
          </p:nvCxnSpPr>
          <p:spPr>
            <a:xfrm flipH="1">
              <a:off x="1191708" y="393144"/>
              <a:ext cx="102" cy="35145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865733" y="1500270"/>
              <a:ext cx="2471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Y</a:t>
              </a:r>
              <a:endParaRPr lang="en-US" altLang="ko-KR" sz="8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91708" y="2034182"/>
              <a:ext cx="2664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N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194754" y="4052209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AD</a:t>
              </a:r>
            </a:p>
          </p:txBody>
        </p:sp>
        <p:cxnSp>
          <p:nvCxnSpPr>
            <p:cNvPr id="33" name="직선 화살표 연결선 32"/>
            <p:cNvCxnSpPr>
              <a:stCxn id="4" idx="2"/>
              <a:endCxn id="7" idx="0"/>
            </p:cNvCxnSpPr>
            <p:nvPr/>
          </p:nvCxnSpPr>
          <p:spPr>
            <a:xfrm>
              <a:off x="1191708" y="1073828"/>
              <a:ext cx="2248" cy="36088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7" idx="3"/>
              <a:endCxn id="10" idx="1"/>
            </p:cNvCxnSpPr>
            <p:nvPr/>
          </p:nvCxnSpPr>
          <p:spPr>
            <a:xfrm>
              <a:off x="1835298" y="1716509"/>
              <a:ext cx="278449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7" idx="2"/>
              <a:endCxn id="6" idx="0"/>
            </p:cNvCxnSpPr>
            <p:nvPr/>
          </p:nvCxnSpPr>
          <p:spPr>
            <a:xfrm flipH="1">
              <a:off x="1191911" y="1998304"/>
              <a:ext cx="2045" cy="38054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9" idx="2"/>
              <a:endCxn id="11" idx="0"/>
            </p:cNvCxnSpPr>
            <p:nvPr/>
          </p:nvCxnSpPr>
          <p:spPr>
            <a:xfrm>
              <a:off x="1191708" y="5148478"/>
              <a:ext cx="0" cy="3599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11" idx="2"/>
              <a:endCxn id="13" idx="0"/>
            </p:cNvCxnSpPr>
            <p:nvPr/>
          </p:nvCxnSpPr>
          <p:spPr>
            <a:xfrm>
              <a:off x="1191708" y="5922519"/>
              <a:ext cx="0" cy="34727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12" idx="2"/>
              <a:endCxn id="14" idx="0"/>
            </p:cNvCxnSpPr>
            <p:nvPr/>
          </p:nvCxnSpPr>
          <p:spPr>
            <a:xfrm>
              <a:off x="2499358" y="5134038"/>
              <a:ext cx="238" cy="35711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꺾인 연결선 70"/>
            <p:cNvCxnSpPr>
              <a:stCxn id="6" idx="2"/>
              <a:endCxn id="61" idx="1"/>
            </p:cNvCxnSpPr>
            <p:nvPr/>
          </p:nvCxnSpPr>
          <p:spPr>
            <a:xfrm rot="16200000" flipH="1">
              <a:off x="1089518" y="2895310"/>
              <a:ext cx="829123" cy="624337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그룹 79"/>
            <p:cNvGrpSpPr/>
            <p:nvPr/>
          </p:nvGrpSpPr>
          <p:grpSpPr>
            <a:xfrm>
              <a:off x="1764862" y="2994763"/>
              <a:ext cx="734496" cy="215444"/>
              <a:chOff x="85725" y="3111956"/>
              <a:chExt cx="734496" cy="215444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85725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smtClean="0"/>
                  <a:t>계정 로그인</a:t>
                </a:r>
                <a:endParaRPr lang="en-US" altLang="ko-KR" sz="800" dirty="0" smtClean="0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/>
            <p:cNvGrpSpPr/>
            <p:nvPr/>
          </p:nvGrpSpPr>
          <p:grpSpPr>
            <a:xfrm>
              <a:off x="875756" y="4111967"/>
              <a:ext cx="631904" cy="215444"/>
              <a:chOff x="877293" y="3111956"/>
              <a:chExt cx="631904" cy="215444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877293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회원 가입</a:t>
                </a:r>
                <a:endParaRPr lang="en-US" altLang="ko-KR" sz="800" dirty="0" smtClean="0"/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896433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/>
            <p:cNvGrpSpPr/>
            <p:nvPr/>
          </p:nvGrpSpPr>
          <p:grpSpPr>
            <a:xfrm>
              <a:off x="1816248" y="3514319"/>
              <a:ext cx="631904" cy="215444"/>
              <a:chOff x="1605071" y="3111956"/>
              <a:chExt cx="631904" cy="215444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바로 시작</a:t>
                </a:r>
                <a:endParaRPr lang="en-US" altLang="ko-KR" sz="800" dirty="0" smtClean="0"/>
              </a:p>
            </p:txBody>
          </p:sp>
          <p:cxnSp>
            <p:nvCxnSpPr>
              <p:cNvPr id="79" name="직선 연결선 78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꺾인 연결선 84"/>
            <p:cNvCxnSpPr>
              <a:stCxn id="6" idx="2"/>
              <a:endCxn id="59" idx="1"/>
            </p:cNvCxnSpPr>
            <p:nvPr/>
          </p:nvCxnSpPr>
          <p:spPr>
            <a:xfrm rot="16200000" flipH="1">
              <a:off x="1323603" y="2661225"/>
              <a:ext cx="309567" cy="572951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꺾인 연결선 87"/>
            <p:cNvCxnSpPr>
              <a:stCxn id="59" idx="3"/>
              <a:endCxn id="10" idx="1"/>
            </p:cNvCxnSpPr>
            <p:nvPr/>
          </p:nvCxnSpPr>
          <p:spPr>
            <a:xfrm flipV="1">
              <a:off x="2499358" y="1716509"/>
              <a:ext cx="2120430" cy="1385976"/>
            </a:xfrm>
            <a:prstGeom prst="bentConnector3">
              <a:avLst>
                <a:gd name="adj1" fmla="val 2754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>
              <a:stCxn id="6" idx="2"/>
              <a:endCxn id="60" idx="0"/>
            </p:cNvCxnSpPr>
            <p:nvPr/>
          </p:nvCxnSpPr>
          <p:spPr>
            <a:xfrm flipH="1">
              <a:off x="1191708" y="2792918"/>
              <a:ext cx="203" cy="13190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stCxn id="60" idx="2"/>
              <a:endCxn id="9" idx="0"/>
            </p:cNvCxnSpPr>
            <p:nvPr/>
          </p:nvCxnSpPr>
          <p:spPr>
            <a:xfrm>
              <a:off x="1191708" y="4327411"/>
              <a:ext cx="0" cy="40699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구부러진 연결선 105"/>
            <p:cNvCxnSpPr>
              <a:stCxn id="13" idx="3"/>
              <a:endCxn id="12" idx="1"/>
            </p:cNvCxnSpPr>
            <p:nvPr/>
          </p:nvCxnSpPr>
          <p:spPr>
            <a:xfrm flipV="1">
              <a:off x="1564344" y="4927004"/>
              <a:ext cx="562378" cy="1549823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구부러진 연결선 106"/>
            <p:cNvCxnSpPr>
              <a:stCxn id="61" idx="2"/>
              <a:endCxn id="12" idx="0"/>
            </p:cNvCxnSpPr>
            <p:nvPr/>
          </p:nvCxnSpPr>
          <p:spPr>
            <a:xfrm rot="16200000" flipH="1">
              <a:off x="1820676" y="4041287"/>
              <a:ext cx="990207" cy="367158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109"/>
            <p:cNvCxnSpPr>
              <a:stCxn id="14" idx="3"/>
              <a:endCxn id="10" idx="1"/>
            </p:cNvCxnSpPr>
            <p:nvPr/>
          </p:nvCxnSpPr>
          <p:spPr>
            <a:xfrm flipV="1">
              <a:off x="2872232" y="1716509"/>
              <a:ext cx="1747556" cy="398167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그룹 132"/>
            <p:cNvGrpSpPr/>
            <p:nvPr/>
          </p:nvGrpSpPr>
          <p:grpSpPr>
            <a:xfrm>
              <a:off x="4693298" y="2701662"/>
              <a:ext cx="590550" cy="222819"/>
              <a:chOff x="157698" y="3104581"/>
              <a:chExt cx="590550" cy="22281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208270" y="3104581"/>
                <a:ext cx="4924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프로필</a:t>
                </a:r>
                <a:endParaRPr lang="en-US" altLang="ko-KR" sz="800" dirty="0" smtClean="0"/>
              </a:p>
            </p:txBody>
          </p:sp>
          <p:cxnSp>
            <p:nvCxnSpPr>
              <p:cNvPr id="135" name="직선 연결선 13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그룹 138"/>
            <p:cNvGrpSpPr/>
            <p:nvPr/>
          </p:nvGrpSpPr>
          <p:grpSpPr>
            <a:xfrm>
              <a:off x="10331592" y="2709037"/>
              <a:ext cx="631904" cy="215444"/>
              <a:chOff x="1605071" y="3111956"/>
              <a:chExt cx="631904" cy="215444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광고 보기</a:t>
                </a:r>
                <a:endParaRPr lang="en-US" altLang="ko-KR" sz="800" dirty="0" smtClean="0"/>
              </a:p>
            </p:txBody>
          </p:sp>
          <p:cxnSp>
            <p:nvCxnSpPr>
              <p:cNvPr id="141" name="직선 연결선 140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그룹 141"/>
            <p:cNvGrpSpPr/>
            <p:nvPr/>
          </p:nvGrpSpPr>
          <p:grpSpPr>
            <a:xfrm>
              <a:off x="9262573" y="2701662"/>
              <a:ext cx="590550" cy="222819"/>
              <a:chOff x="157698" y="3104581"/>
              <a:chExt cx="590550" cy="222819"/>
            </a:xfrm>
          </p:grpSpPr>
          <p:sp>
            <p:nvSpPr>
              <p:cNvPr id="143" name="TextBox 142"/>
              <p:cNvSpPr txBox="1"/>
              <p:nvPr/>
            </p:nvSpPr>
            <p:spPr>
              <a:xfrm>
                <a:off x="208270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캐릭터</a:t>
                </a:r>
                <a:endParaRPr lang="en-US" altLang="ko-KR" sz="800" dirty="0" smtClean="0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5812735" y="2701662"/>
              <a:ext cx="590550" cy="222819"/>
              <a:chOff x="157698" y="3104581"/>
              <a:chExt cx="590550" cy="222819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259567" y="3104581"/>
                <a:ext cx="3898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설정</a:t>
                </a:r>
                <a:endParaRPr lang="en-US" altLang="ko-KR" sz="800" dirty="0" smtClean="0"/>
              </a:p>
            </p:txBody>
          </p:sp>
          <p:cxnSp>
            <p:nvCxnSpPr>
              <p:cNvPr id="147" name="직선 연결선 146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그룹 147"/>
            <p:cNvGrpSpPr/>
            <p:nvPr/>
          </p:nvGrpSpPr>
          <p:grpSpPr>
            <a:xfrm>
              <a:off x="6948226" y="2701662"/>
              <a:ext cx="590550" cy="222819"/>
              <a:chOff x="157698" y="3104581"/>
              <a:chExt cx="590550" cy="222819"/>
            </a:xfrm>
          </p:grpSpPr>
          <p:sp>
            <p:nvSpPr>
              <p:cNvPr id="149" name="TextBox 148"/>
              <p:cNvSpPr txBox="1"/>
              <p:nvPr/>
            </p:nvSpPr>
            <p:spPr>
              <a:xfrm>
                <a:off x="208271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아이템</a:t>
                </a:r>
                <a:endParaRPr lang="en-US" altLang="ko-KR" sz="800" dirty="0" smtClean="0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그룹 150"/>
            <p:cNvGrpSpPr/>
            <p:nvPr/>
          </p:nvGrpSpPr>
          <p:grpSpPr>
            <a:xfrm>
              <a:off x="8109049" y="2701662"/>
              <a:ext cx="590550" cy="222819"/>
              <a:chOff x="157698" y="3104581"/>
              <a:chExt cx="590550" cy="222819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310864" y="3104581"/>
                <a:ext cx="28725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샵</a:t>
                </a:r>
                <a:endParaRPr lang="en-US" altLang="ko-KR" sz="800" dirty="0" smtClean="0"/>
              </a:p>
            </p:txBody>
          </p:sp>
          <p:cxnSp>
            <p:nvCxnSpPr>
              <p:cNvPr id="153" name="직선 연결선 152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직선 화살표 연결선 156"/>
            <p:cNvCxnSpPr>
              <a:stCxn id="10" idx="2"/>
              <a:endCxn id="134" idx="0"/>
            </p:cNvCxnSpPr>
            <p:nvPr/>
          </p:nvCxnSpPr>
          <p:spPr>
            <a:xfrm flipH="1">
              <a:off x="4990092" y="1923543"/>
              <a:ext cx="2332" cy="77811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/>
            <p:cNvCxnSpPr>
              <a:stCxn id="134" idx="2"/>
              <a:endCxn id="18" idx="0"/>
            </p:cNvCxnSpPr>
            <p:nvPr/>
          </p:nvCxnSpPr>
          <p:spPr>
            <a:xfrm>
              <a:off x="4990092" y="2917106"/>
              <a:ext cx="1798" cy="74496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>
              <a:stCxn id="146" idx="2"/>
              <a:endCxn id="19" idx="0"/>
            </p:cNvCxnSpPr>
            <p:nvPr/>
          </p:nvCxnSpPr>
          <p:spPr>
            <a:xfrm>
              <a:off x="6109530" y="2917106"/>
              <a:ext cx="4719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/>
            <p:cNvCxnSpPr>
              <a:stCxn id="149" idx="2"/>
              <a:endCxn id="20" idx="0"/>
            </p:cNvCxnSpPr>
            <p:nvPr/>
          </p:nvCxnSpPr>
          <p:spPr>
            <a:xfrm>
              <a:off x="7245021" y="2917106"/>
              <a:ext cx="4954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/>
            <p:cNvCxnSpPr>
              <a:stCxn id="152" idx="2"/>
              <a:endCxn id="21" idx="0"/>
            </p:cNvCxnSpPr>
            <p:nvPr/>
          </p:nvCxnSpPr>
          <p:spPr>
            <a:xfrm>
              <a:off x="8405845" y="2917106"/>
              <a:ext cx="4862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/>
            <p:cNvCxnSpPr>
              <a:stCxn id="143" idx="2"/>
              <a:endCxn id="23" idx="0"/>
            </p:cNvCxnSpPr>
            <p:nvPr/>
          </p:nvCxnSpPr>
          <p:spPr>
            <a:xfrm flipH="1">
              <a:off x="9557848" y="2917106"/>
              <a:ext cx="1519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/>
            <p:cNvCxnSpPr>
              <a:stCxn id="140" idx="2"/>
              <a:endCxn id="30" idx="0"/>
            </p:cNvCxnSpPr>
            <p:nvPr/>
          </p:nvCxnSpPr>
          <p:spPr>
            <a:xfrm>
              <a:off x="10647544" y="2924481"/>
              <a:ext cx="0" cy="112772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그룹 179"/>
            <p:cNvGrpSpPr/>
            <p:nvPr/>
          </p:nvGrpSpPr>
          <p:grpSpPr>
            <a:xfrm>
              <a:off x="4558321" y="619758"/>
              <a:ext cx="864339" cy="215444"/>
              <a:chOff x="1509821" y="3111956"/>
              <a:chExt cx="864339" cy="215444"/>
            </a:xfrm>
          </p:grpSpPr>
          <p:sp>
            <p:nvSpPr>
              <p:cNvPr id="181" name="TextBox 180"/>
              <p:cNvSpPr txBox="1"/>
              <p:nvPr/>
            </p:nvSpPr>
            <p:spPr>
              <a:xfrm>
                <a:off x="1509821" y="3111956"/>
                <a:ext cx="8643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출석체크</a:t>
                </a:r>
                <a:r>
                  <a:rPr lang="en-US" altLang="ko-KR" sz="800" dirty="0" smtClean="0"/>
                  <a:t>(</a:t>
                </a:r>
                <a:r>
                  <a:rPr lang="ko-KR" altLang="en-US" sz="800" dirty="0" smtClean="0"/>
                  <a:t>팝업</a:t>
                </a:r>
                <a:r>
                  <a:rPr lang="en-US" altLang="ko-KR" sz="800" dirty="0" smtClean="0"/>
                  <a:t>)</a:t>
                </a:r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그룹 182"/>
            <p:cNvGrpSpPr/>
            <p:nvPr/>
          </p:nvGrpSpPr>
          <p:grpSpPr>
            <a:xfrm>
              <a:off x="5890530" y="616331"/>
              <a:ext cx="734496" cy="215444"/>
              <a:chOff x="1547921" y="3111956"/>
              <a:chExt cx="734496" cy="215444"/>
            </a:xfrm>
          </p:grpSpPr>
          <p:sp>
            <p:nvSpPr>
              <p:cNvPr id="184" name="TextBox 183"/>
              <p:cNvSpPr txBox="1"/>
              <p:nvPr/>
            </p:nvSpPr>
            <p:spPr>
              <a:xfrm>
                <a:off x="1547921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누적 포인트</a:t>
                </a:r>
                <a:endParaRPr lang="en-US" altLang="ko-KR" sz="800" dirty="0" smtClean="0"/>
              </a:p>
            </p:txBody>
          </p:sp>
          <p:cxnSp>
            <p:nvCxnSpPr>
              <p:cNvPr id="185" name="직선 연결선 184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3" name="직선 화살표 연결선 192"/>
            <p:cNvCxnSpPr>
              <a:stCxn id="30" idx="2"/>
              <a:endCxn id="22" idx="0"/>
            </p:cNvCxnSpPr>
            <p:nvPr/>
          </p:nvCxnSpPr>
          <p:spPr>
            <a:xfrm>
              <a:off x="10647544" y="4571461"/>
              <a:ext cx="0" cy="10548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꺾인 연결선 195"/>
            <p:cNvCxnSpPr>
              <a:stCxn id="10" idx="2"/>
              <a:endCxn id="146" idx="0"/>
            </p:cNvCxnSpPr>
            <p:nvPr/>
          </p:nvCxnSpPr>
          <p:spPr>
            <a:xfrm rot="16200000" flipH="1">
              <a:off x="5161918" y="1754049"/>
              <a:ext cx="778119" cy="111710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꺾인 연결선 198"/>
            <p:cNvCxnSpPr>
              <a:stCxn id="10" idx="2"/>
              <a:endCxn id="149" idx="0"/>
            </p:cNvCxnSpPr>
            <p:nvPr/>
          </p:nvCxnSpPr>
          <p:spPr>
            <a:xfrm rot="16200000" flipH="1">
              <a:off x="5729663" y="1186303"/>
              <a:ext cx="778119" cy="225259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꺾인 연결선 201"/>
            <p:cNvCxnSpPr>
              <a:stCxn id="10" idx="2"/>
              <a:endCxn id="152" idx="0"/>
            </p:cNvCxnSpPr>
            <p:nvPr/>
          </p:nvCxnSpPr>
          <p:spPr>
            <a:xfrm rot="16200000" flipH="1">
              <a:off x="6310075" y="605891"/>
              <a:ext cx="778119" cy="34134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꺾인 연결선 204"/>
            <p:cNvCxnSpPr>
              <a:stCxn id="10" idx="2"/>
              <a:endCxn id="143" idx="0"/>
            </p:cNvCxnSpPr>
            <p:nvPr/>
          </p:nvCxnSpPr>
          <p:spPr>
            <a:xfrm rot="16200000" flipH="1">
              <a:off x="6886836" y="29130"/>
              <a:ext cx="778119" cy="456694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꺾인 연결선 207"/>
            <p:cNvCxnSpPr>
              <a:stCxn id="10" idx="2"/>
              <a:endCxn id="140" idx="0"/>
            </p:cNvCxnSpPr>
            <p:nvPr/>
          </p:nvCxnSpPr>
          <p:spPr>
            <a:xfrm rot="16200000" flipH="1">
              <a:off x="7427237" y="-511270"/>
              <a:ext cx="785494" cy="565512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꺾인 연결선 210"/>
            <p:cNvCxnSpPr>
              <a:stCxn id="22" idx="3"/>
              <a:endCxn id="10" idx="3"/>
            </p:cNvCxnSpPr>
            <p:nvPr/>
          </p:nvCxnSpPr>
          <p:spPr>
            <a:xfrm flipH="1" flipV="1">
              <a:off x="5365060" y="1716509"/>
              <a:ext cx="5655120" cy="4116789"/>
            </a:xfrm>
            <a:prstGeom prst="bentConnector3">
              <a:avLst>
                <a:gd name="adj1" fmla="val -11958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화살표 연결선 214"/>
            <p:cNvCxnSpPr>
              <a:stCxn id="10" idx="0"/>
              <a:endCxn id="181" idx="2"/>
            </p:cNvCxnSpPr>
            <p:nvPr/>
          </p:nvCxnSpPr>
          <p:spPr>
            <a:xfrm flipH="1" flipV="1">
              <a:off x="4990491" y="835202"/>
              <a:ext cx="1933" cy="6742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꺾인 연결선 218"/>
            <p:cNvCxnSpPr>
              <a:stCxn id="10" idx="0"/>
              <a:endCxn id="184" idx="2"/>
            </p:cNvCxnSpPr>
            <p:nvPr/>
          </p:nvCxnSpPr>
          <p:spPr>
            <a:xfrm rot="5400000" flipH="1" flipV="1">
              <a:off x="5286251" y="537948"/>
              <a:ext cx="677700" cy="126535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직사각형 223"/>
            <p:cNvSpPr/>
            <p:nvPr/>
          </p:nvSpPr>
          <p:spPr>
            <a:xfrm>
              <a:off x="7781179" y="6229781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앱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외부 연결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25" name="구부러진 연결선 224"/>
            <p:cNvCxnSpPr>
              <a:stCxn id="224" idx="0"/>
              <a:endCxn id="30" idx="1"/>
            </p:cNvCxnSpPr>
            <p:nvPr/>
          </p:nvCxnSpPr>
          <p:spPr>
            <a:xfrm rot="5400000" flipH="1" flipV="1">
              <a:off x="8255388" y="4290416"/>
              <a:ext cx="1917946" cy="1960785"/>
            </a:xfrm>
            <a:prstGeom prst="curved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직사각형 228"/>
            <p:cNvSpPr/>
            <p:nvPr/>
          </p:nvSpPr>
          <p:spPr>
            <a:xfrm>
              <a:off x="497462" y="2279305"/>
              <a:ext cx="3501491" cy="450249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371440" y="5913628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세부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497463" y="509247"/>
              <a:ext cx="2054202" cy="152233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4374134" y="3479780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302674" y="6566356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가입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4374134" y="499591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1386952" y="509247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로비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764406" y="550178"/>
              <a:ext cx="7922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#INTRO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40" name="그룹 239"/>
            <p:cNvGrpSpPr/>
            <p:nvPr/>
          </p:nvGrpSpPr>
          <p:grpSpPr>
            <a:xfrm>
              <a:off x="9832446" y="6402354"/>
              <a:ext cx="631904" cy="215444"/>
              <a:chOff x="1595546" y="3111956"/>
              <a:chExt cx="631904" cy="215444"/>
            </a:xfrm>
          </p:grpSpPr>
          <p:sp>
            <p:nvSpPr>
              <p:cNvPr id="241" name="TextBox 240"/>
              <p:cNvSpPr txBox="1"/>
              <p:nvPr/>
            </p:nvSpPr>
            <p:spPr>
              <a:xfrm>
                <a:off x="1595546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smtClean="0"/>
                  <a:t>종료 요청</a:t>
                </a:r>
                <a:endParaRPr lang="en-US" altLang="ko-KR" sz="800" dirty="0" smtClean="0"/>
              </a:p>
            </p:txBody>
          </p:sp>
          <p:cxnSp>
            <p:nvCxnSpPr>
              <p:cNvPr id="242" name="직선 연결선 24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3" name="직선 화살표 연결선 242"/>
            <p:cNvCxnSpPr>
              <a:stCxn id="241" idx="3"/>
              <a:endCxn id="17" idx="1"/>
            </p:cNvCxnSpPr>
            <p:nvPr/>
          </p:nvCxnSpPr>
          <p:spPr>
            <a:xfrm flipV="1">
              <a:off x="10464350" y="6509843"/>
              <a:ext cx="503028" cy="23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그룹 246"/>
          <p:cNvGrpSpPr/>
          <p:nvPr/>
        </p:nvGrpSpPr>
        <p:grpSpPr>
          <a:xfrm>
            <a:off x="197179" y="-507690"/>
            <a:ext cx="631904" cy="222819"/>
            <a:chOff x="138541" y="3104581"/>
            <a:chExt cx="631904" cy="222819"/>
          </a:xfrm>
        </p:grpSpPr>
        <p:sp>
          <p:nvSpPr>
            <p:cNvPr id="248" name="TextBox 247"/>
            <p:cNvSpPr txBox="1"/>
            <p:nvPr/>
          </p:nvSpPr>
          <p:spPr>
            <a:xfrm>
              <a:off x="138541" y="3104581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내부 항목</a:t>
              </a:r>
              <a:endParaRPr lang="en-US" altLang="ko-KR" sz="800" dirty="0" smtClean="0"/>
            </a:p>
          </p:txBody>
        </p:sp>
        <p:cxnSp>
          <p:nvCxnSpPr>
            <p:cNvPr id="249" name="직선 연결선 248"/>
            <p:cNvCxnSpPr/>
            <p:nvPr/>
          </p:nvCxnSpPr>
          <p:spPr>
            <a:xfrm>
              <a:off x="157698" y="3327400"/>
              <a:ext cx="59055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순서도: 판단 249"/>
          <p:cNvSpPr/>
          <p:nvPr/>
        </p:nvSpPr>
        <p:spPr>
          <a:xfrm>
            <a:off x="1004460" y="-519162"/>
            <a:ext cx="641783" cy="253392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선택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51" name="직사각형 250"/>
          <p:cNvSpPr/>
          <p:nvPr/>
        </p:nvSpPr>
        <p:spPr>
          <a:xfrm>
            <a:off x="1883349" y="-519162"/>
            <a:ext cx="533839" cy="264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2" name="직사각형 251"/>
          <p:cNvSpPr/>
          <p:nvPr/>
        </p:nvSpPr>
        <p:spPr>
          <a:xfrm>
            <a:off x="2652102" y="-519162"/>
            <a:ext cx="533206" cy="2623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외부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0" y="-719446"/>
            <a:ext cx="3417313" cy="69138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-30971" y="-935122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chemeClr val="bg1">
                    <a:lumMod val="75000"/>
                  </a:schemeClr>
                </a:solidFill>
              </a:rPr>
              <a:t>#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범주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9805589" y="6381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▼앱 페이지 흐름도</a:t>
            </a:r>
            <a:endParaRPr lang="ko-KR" altLang="en-US" b="1" dirty="0"/>
          </a:p>
        </p:txBody>
      </p:sp>
      <p:sp>
        <p:nvSpPr>
          <p:cNvPr id="111" name="직사각형 110"/>
          <p:cNvSpPr/>
          <p:nvPr/>
        </p:nvSpPr>
        <p:spPr>
          <a:xfrm>
            <a:off x="4374134" y="0"/>
            <a:ext cx="7817866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연결선 113"/>
          <p:cNvCxnSpPr>
            <a:cxnSpLocks/>
          </p:cNvCxnSpPr>
          <p:nvPr/>
        </p:nvCxnSpPr>
        <p:spPr>
          <a:xfrm flipH="1">
            <a:off x="835773" y="5508451"/>
            <a:ext cx="688791" cy="414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cxnSpLocks/>
          </p:cNvCxnSpPr>
          <p:nvPr/>
        </p:nvCxnSpPr>
        <p:spPr>
          <a:xfrm flipH="1">
            <a:off x="2140765" y="4734410"/>
            <a:ext cx="688791" cy="414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cxnSpLocks/>
          </p:cNvCxnSpPr>
          <p:nvPr/>
        </p:nvCxnSpPr>
        <p:spPr>
          <a:xfrm flipH="1" flipV="1">
            <a:off x="2122675" y="4734410"/>
            <a:ext cx="749557" cy="414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cxnSpLocks/>
          </p:cNvCxnSpPr>
          <p:nvPr/>
        </p:nvCxnSpPr>
        <p:spPr>
          <a:xfrm flipH="1" flipV="1">
            <a:off x="819072" y="5515958"/>
            <a:ext cx="721725" cy="3644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cxnSpLocks/>
          </p:cNvCxnSpPr>
          <p:nvPr/>
        </p:nvCxnSpPr>
        <p:spPr>
          <a:xfrm flipH="1">
            <a:off x="799056" y="6262286"/>
            <a:ext cx="688791" cy="414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>
            <a:cxnSpLocks/>
          </p:cNvCxnSpPr>
          <p:nvPr/>
        </p:nvCxnSpPr>
        <p:spPr>
          <a:xfrm flipH="1" flipV="1">
            <a:off x="782355" y="6269793"/>
            <a:ext cx="721725" cy="3644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890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#1 </a:t>
            </a:r>
            <a:r>
              <a:rPr lang="ko-KR" altLang="en-US" sz="2000" b="1" dirty="0" err="1" smtClean="0"/>
              <a:t>인트로</a:t>
            </a:r>
            <a:r>
              <a:rPr lang="ko-KR" altLang="en-US" sz="2000" b="1" dirty="0" smtClean="0"/>
              <a:t> 페이지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1727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900" dirty="0" smtClean="0"/>
              <a:t># </a:t>
            </a:r>
            <a:r>
              <a:rPr lang="ko-KR" altLang="en-US" sz="900" dirty="0" err="1" smtClean="0"/>
              <a:t>인트</a:t>
            </a:r>
            <a:r>
              <a:rPr lang="ko-KR" altLang="en-US" sz="900" dirty="0" err="1"/>
              <a:t>로</a:t>
            </a:r>
            <a:r>
              <a:rPr lang="ko-KR" altLang="en-US" sz="900" dirty="0" smtClean="0"/>
              <a:t> 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1) </a:t>
            </a:r>
            <a:r>
              <a:rPr lang="ko-KR" altLang="en-US" sz="900" b="1" dirty="0" smtClean="0"/>
              <a:t>페이지 입장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smtClean="0"/>
              <a:t>어플리케이션 실행 시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인트로</a:t>
            </a:r>
            <a:r>
              <a:rPr lang="ko-KR" altLang="en-US" sz="900" dirty="0" smtClean="0"/>
              <a:t> 페이지 입장한다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- 3</a:t>
            </a:r>
            <a:r>
              <a:rPr lang="ko-KR" altLang="en-US" sz="900" dirty="0" smtClean="0"/>
              <a:t>초 가량의 애니메이션이 재생된다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2) </a:t>
            </a:r>
            <a:r>
              <a:rPr lang="ko-KR" altLang="en-US" sz="900" b="1" dirty="0" smtClean="0"/>
              <a:t>페이지 종료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재생 종료 후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로그인 페이지로 이동한다</a:t>
            </a:r>
            <a:r>
              <a:rPr lang="en-US" altLang="ko-KR" sz="900" dirty="0" smtClean="0"/>
              <a:t>.</a:t>
            </a:r>
            <a:endParaRPr lang="en-US" altLang="ko-KR" sz="900" dirty="0"/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 flipH="1">
            <a:off x="2110490" y="1170606"/>
            <a:ext cx="2947702" cy="45676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111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#2 </a:t>
            </a:r>
            <a:r>
              <a:rPr lang="ko-KR" altLang="en-US" sz="2000" b="1" dirty="0" smtClean="0"/>
              <a:t>로그인 페이지 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로그</a:t>
            </a:r>
            <a:r>
              <a:rPr lang="ko-KR" altLang="en-US" sz="900" dirty="0"/>
              <a:t>인</a:t>
            </a:r>
            <a:r>
              <a:rPr lang="ko-KR" altLang="en-US" sz="900" dirty="0" smtClean="0"/>
              <a:t> 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1) </a:t>
            </a:r>
            <a:r>
              <a:rPr lang="ko-KR" altLang="en-US" sz="900" b="1" dirty="0" smtClean="0"/>
              <a:t>페이지 입장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err="1" smtClean="0"/>
              <a:t>인트로</a:t>
            </a:r>
            <a:r>
              <a:rPr lang="ko-KR" altLang="en-US" sz="900" dirty="0" smtClean="0"/>
              <a:t> 페이지 종료 후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로그인이</a:t>
            </a:r>
            <a:r>
              <a:rPr lang="ko-KR" altLang="en-US" sz="900" dirty="0" smtClean="0"/>
              <a:t> 되어 있다면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즉시 로비 페이지로 이동한다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로그인 되어 있지 않다면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로그인 페이지로 입장한다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2) </a:t>
            </a:r>
            <a:r>
              <a:rPr lang="ko-KR" altLang="en-US" sz="900" b="1" dirty="0" smtClean="0"/>
              <a:t>아이디</a:t>
            </a:r>
            <a:r>
              <a:rPr lang="en-US" altLang="ko-KR" sz="900" b="1" dirty="0"/>
              <a:t> </a:t>
            </a:r>
            <a:r>
              <a:rPr lang="en-US" altLang="ko-KR" sz="900" b="1" dirty="0" smtClean="0"/>
              <a:t>&amp; </a:t>
            </a:r>
            <a:r>
              <a:rPr lang="ko-KR" altLang="en-US" sz="900" b="1" dirty="0" smtClean="0"/>
              <a:t>비밀 번호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타</a:t>
            </a:r>
            <a:r>
              <a:rPr lang="ko-KR" altLang="en-US" sz="900" dirty="0"/>
              <a:t>입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텍스트 </a:t>
            </a:r>
            <a:r>
              <a:rPr lang="ko-KR" altLang="en-US" sz="900" dirty="0" err="1" smtClean="0"/>
              <a:t>입력창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텍스트 입력이 가능해야 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해당 기기에서 사용중인 입력 키보드를 노출 시킨다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클릭 상태에서 뒤로 가기 버튼 입력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키보드를 닫는다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</a:t>
            </a:r>
            <a:r>
              <a:rPr lang="en-US" altLang="ko-KR" sz="900" dirty="0"/>
              <a:t>- </a:t>
            </a:r>
            <a:r>
              <a:rPr lang="ko-KR" altLang="en-US" sz="900" dirty="0"/>
              <a:t>다른 텍스트 </a:t>
            </a:r>
            <a:r>
              <a:rPr lang="ko-KR" altLang="en-US" sz="900" dirty="0" err="1"/>
              <a:t>입력창</a:t>
            </a:r>
            <a:r>
              <a:rPr lang="ko-KR" altLang="en-US" sz="900" dirty="0"/>
              <a:t> 클릭 시</a:t>
            </a:r>
            <a:r>
              <a:rPr lang="en-US" altLang="ko-KR" sz="900" dirty="0"/>
              <a:t>, </a:t>
            </a:r>
            <a:r>
              <a:rPr lang="ko-KR" altLang="en-US" sz="900" dirty="0"/>
              <a:t>커서 위치가 전환된다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3) </a:t>
            </a:r>
            <a:r>
              <a:rPr lang="ko-KR" altLang="en-US" sz="900" b="1" dirty="0" smtClean="0"/>
              <a:t>로그인 버튼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형식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버튼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클릭 시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아이디</a:t>
            </a:r>
            <a:r>
              <a:rPr lang="en-US" altLang="ko-KR" sz="900" dirty="0" smtClean="0"/>
              <a:t>&amp;</a:t>
            </a:r>
            <a:r>
              <a:rPr lang="ko-KR" altLang="en-US" sz="900" dirty="0" smtClean="0"/>
              <a:t>비밀번호 유효 여부를 확인 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</a:t>
            </a:r>
            <a:r>
              <a:rPr lang="en-US" altLang="ko-KR" sz="900" dirty="0" smtClean="0"/>
              <a:t> A. </a:t>
            </a:r>
            <a:r>
              <a:rPr lang="ko-KR" altLang="en-US" sz="900" dirty="0" smtClean="0"/>
              <a:t>아이디가 없거나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비밀번호가 맞지 않을 경우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&gt; </a:t>
            </a:r>
            <a:r>
              <a:rPr lang="ko-KR" altLang="en-US" sz="900" dirty="0" smtClean="0"/>
              <a:t>텍스트 메시지 노출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: “</a:t>
            </a:r>
            <a:r>
              <a:rPr lang="ko-KR" altLang="en-US" sz="900" dirty="0" smtClean="0"/>
              <a:t>아이디가 없거나 비밀번호가 맞지 않습니다</a:t>
            </a:r>
            <a:r>
              <a:rPr lang="en-US" altLang="ko-KR" sz="900" dirty="0" smtClean="0"/>
              <a:t>.”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B. </a:t>
            </a:r>
            <a:r>
              <a:rPr lang="ko-KR" altLang="en-US" sz="900" dirty="0" smtClean="0"/>
              <a:t>아이디와 비밀번호가 유효할 경우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&gt; </a:t>
            </a:r>
            <a:r>
              <a:rPr lang="ko-KR" altLang="en-US" sz="900" dirty="0" smtClean="0"/>
              <a:t>계정 로그인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 4) </a:t>
            </a:r>
            <a:r>
              <a:rPr lang="ko-KR" altLang="en-US" sz="900" b="1" dirty="0" smtClean="0"/>
              <a:t>회원가입 버튼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형식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버튼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클릭 시 </a:t>
            </a:r>
            <a:r>
              <a:rPr lang="en-US" altLang="ko-KR" sz="900" dirty="0" smtClean="0"/>
              <a:t>: #3</a:t>
            </a:r>
            <a:r>
              <a:rPr lang="ko-KR" altLang="en-US" sz="900" dirty="0" smtClean="0"/>
              <a:t>가입 동의 페이지로 이동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 5) </a:t>
            </a:r>
            <a:r>
              <a:rPr lang="ko-KR" altLang="en-US" sz="900" b="1" dirty="0" smtClean="0"/>
              <a:t>바로 시작하기 버튼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형식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버튼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클릭 시 </a:t>
            </a:r>
            <a:r>
              <a:rPr lang="en-US" altLang="ko-KR" sz="900" dirty="0" smtClean="0"/>
              <a:t>: #7</a:t>
            </a:r>
            <a:r>
              <a:rPr lang="ko-KR" altLang="en-US" sz="900" dirty="0" smtClean="0"/>
              <a:t>캐릭터 선택 페이지로 이동</a:t>
            </a:r>
            <a:endParaRPr lang="en-US" altLang="ko-KR" sz="900" dirty="0"/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2110490" y="1170606"/>
            <a:ext cx="2947702" cy="45676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541350" y="4061787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541350" y="4518987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318879" y="409057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61730" y="454777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호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2596263" y="4098073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06055" y="5362540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바로 시작하기</a:t>
            </a:r>
            <a:endParaRPr lang="ko-KR" altLang="en-US" sz="900" dirty="0"/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 flipH="1">
            <a:off x="3144580" y="5597626"/>
            <a:ext cx="7946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62852" y="4908717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 가입</a:t>
            </a:r>
            <a:endParaRPr lang="ko-KR" altLang="en-US" sz="900" dirty="0"/>
          </a:p>
        </p:txBody>
      </p:sp>
      <p:cxnSp>
        <p:nvCxnSpPr>
          <p:cNvPr id="21" name="직선 연결선 20"/>
          <p:cNvCxnSpPr>
            <a:cxnSpLocks/>
          </p:cNvCxnSpPr>
          <p:nvPr/>
        </p:nvCxnSpPr>
        <p:spPr>
          <a:xfrm flipH="1">
            <a:off x="2727788" y="5150254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03286" y="490534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로그인</a:t>
            </a:r>
            <a:endParaRPr lang="ko-KR" altLang="en-US" sz="900" dirty="0"/>
          </a:p>
        </p:txBody>
      </p: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3796797" y="5156402"/>
            <a:ext cx="55612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4705350" y="3172648"/>
            <a:ext cx="2818194" cy="8088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487537" y="3981450"/>
            <a:ext cx="2217813" cy="923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748843" y="4807385"/>
            <a:ext cx="689807" cy="421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stCxn id="30" idx="3"/>
          </p:cNvCxnSpPr>
          <p:nvPr/>
        </p:nvCxnSpPr>
        <p:spPr>
          <a:xfrm flipV="1">
            <a:off x="4438650" y="3848100"/>
            <a:ext cx="3114675" cy="11699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718263" y="4813484"/>
            <a:ext cx="823634" cy="421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039986" y="5317006"/>
            <a:ext cx="1025185" cy="421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>
            <a:stCxn id="35" idx="3"/>
          </p:cNvCxnSpPr>
          <p:nvPr/>
        </p:nvCxnSpPr>
        <p:spPr>
          <a:xfrm>
            <a:off x="4065171" y="5527655"/>
            <a:ext cx="3429798" cy="53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4" idx="3"/>
          </p:cNvCxnSpPr>
          <p:nvPr/>
        </p:nvCxnSpPr>
        <p:spPr>
          <a:xfrm>
            <a:off x="3541897" y="5024133"/>
            <a:ext cx="4011428" cy="4506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401002" y="3115325"/>
            <a:ext cx="2366668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378720" y="3172648"/>
            <a:ext cx="24481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아이디가 없거나 비밀번호가 맞지 않습니다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5615149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#3 </a:t>
            </a:r>
            <a:r>
              <a:rPr lang="ko-KR" altLang="en-US" sz="2000" b="1" dirty="0" smtClean="0"/>
              <a:t>가입</a:t>
            </a:r>
            <a:r>
              <a:rPr lang="en-US" altLang="ko-KR" sz="2000" b="1" dirty="0" smtClean="0"/>
              <a:t>&amp;</a:t>
            </a:r>
            <a:r>
              <a:rPr lang="ko-KR" altLang="en-US" sz="2000" b="1" dirty="0" smtClean="0"/>
              <a:t>동의 페이지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611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가입 동의 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1) </a:t>
            </a:r>
            <a:r>
              <a:rPr lang="ko-KR" altLang="en-US" sz="900" b="1" dirty="0" smtClean="0"/>
              <a:t>페이지 입장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smtClean="0"/>
              <a:t>로그인 페이지에서 회원 가입 버튼 입력 시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2) </a:t>
            </a:r>
            <a:r>
              <a:rPr lang="ko-KR" altLang="en-US" sz="900" b="1" dirty="0" smtClean="0"/>
              <a:t>각 텍스트 입력 창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/>
              <a:t> </a:t>
            </a:r>
            <a:r>
              <a:rPr lang="en-US" altLang="ko-KR" sz="900" b="1" dirty="0" smtClean="0"/>
              <a:t>- </a:t>
            </a:r>
            <a:r>
              <a:rPr lang="ko-KR" altLang="en-US" sz="900" dirty="0" smtClean="0"/>
              <a:t>타입 </a:t>
            </a:r>
            <a:r>
              <a:rPr lang="en-US" altLang="ko-KR" sz="900" dirty="0"/>
              <a:t>: </a:t>
            </a:r>
            <a:r>
              <a:rPr lang="ko-KR" altLang="en-US" sz="900" dirty="0"/>
              <a:t>텍스트 </a:t>
            </a:r>
            <a:r>
              <a:rPr lang="ko-KR" altLang="en-US" sz="900" dirty="0" err="1"/>
              <a:t>입력창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클릭 시</a:t>
            </a:r>
            <a:r>
              <a:rPr lang="en-US" altLang="ko-KR" sz="900" dirty="0"/>
              <a:t>, </a:t>
            </a:r>
            <a:r>
              <a:rPr lang="ko-KR" altLang="en-US" sz="900" dirty="0"/>
              <a:t>텍스트 입력이 가능해야 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 </a:t>
            </a:r>
            <a:r>
              <a:rPr lang="ko-KR" altLang="en-US" sz="900" dirty="0"/>
              <a:t>클릭 시</a:t>
            </a:r>
            <a:r>
              <a:rPr lang="en-US" altLang="ko-KR" sz="900" dirty="0"/>
              <a:t>, </a:t>
            </a:r>
            <a:r>
              <a:rPr lang="ko-KR" altLang="en-US" sz="900" dirty="0"/>
              <a:t>해당 기기에서 사용중인 입력 키보드를 노출 시킨다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클릭 상태에서 뒤로 가기 버튼 입력 시</a:t>
            </a:r>
            <a:r>
              <a:rPr lang="en-US" altLang="ko-KR" sz="900" dirty="0"/>
              <a:t>, </a:t>
            </a:r>
            <a:r>
              <a:rPr lang="ko-KR" altLang="en-US" sz="900" dirty="0"/>
              <a:t>키보드를 닫는다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다른 텍스트 </a:t>
            </a:r>
            <a:r>
              <a:rPr lang="ko-KR" altLang="en-US" sz="900" dirty="0" err="1" smtClean="0"/>
              <a:t>입력창</a:t>
            </a:r>
            <a:r>
              <a:rPr lang="ko-KR" altLang="en-US" sz="900" dirty="0" smtClean="0"/>
              <a:t> 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커서 위치가 전환된다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3) </a:t>
            </a:r>
            <a:r>
              <a:rPr lang="ko-KR" altLang="en-US" sz="900" b="1" dirty="0" smtClean="0"/>
              <a:t>아이디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유효 조건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최소 </a:t>
            </a:r>
            <a:r>
              <a:rPr lang="en-US" altLang="ko-KR" sz="900" dirty="0" smtClean="0"/>
              <a:t>4byte ~</a:t>
            </a:r>
            <a:r>
              <a:rPr lang="ko-KR" altLang="en-US" sz="900" dirty="0" smtClean="0"/>
              <a:t>최대 </a:t>
            </a:r>
            <a:r>
              <a:rPr lang="en-US" altLang="ko-KR" sz="900" dirty="0" smtClean="0"/>
              <a:t>10byte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4) </a:t>
            </a:r>
            <a:r>
              <a:rPr lang="ko-KR" altLang="en-US" sz="900" b="1" dirty="0" smtClean="0"/>
              <a:t>비밀번호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유효 조건 </a:t>
            </a:r>
            <a:r>
              <a:rPr lang="en-US" altLang="ko-KR" sz="900" dirty="0"/>
              <a:t>: </a:t>
            </a:r>
            <a:r>
              <a:rPr lang="ko-KR" altLang="en-US" sz="900" dirty="0" smtClean="0"/>
              <a:t>최소 </a:t>
            </a:r>
            <a:r>
              <a:rPr lang="en-US" altLang="ko-KR" sz="900" dirty="0" smtClean="0"/>
              <a:t>6byte </a:t>
            </a:r>
            <a:r>
              <a:rPr lang="en-US" altLang="ko-KR" sz="900" dirty="0"/>
              <a:t>~</a:t>
            </a:r>
            <a:r>
              <a:rPr lang="ko-KR" altLang="en-US" sz="900" dirty="0"/>
              <a:t>최대 </a:t>
            </a:r>
            <a:r>
              <a:rPr lang="en-US" altLang="ko-KR" sz="900" dirty="0" smtClean="0"/>
              <a:t>10byte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/>
              <a:t>유효 조건 </a:t>
            </a:r>
            <a:r>
              <a:rPr lang="en-US" altLang="ko-KR" sz="900" dirty="0"/>
              <a:t>: </a:t>
            </a:r>
            <a:r>
              <a:rPr lang="ko-KR" altLang="en-US" sz="900" dirty="0" smtClean="0"/>
              <a:t>문자</a:t>
            </a:r>
            <a:r>
              <a:rPr lang="en-US" altLang="ko-KR" sz="900" dirty="0" smtClean="0"/>
              <a:t>&amp;</a:t>
            </a:r>
            <a:r>
              <a:rPr lang="ko-KR" altLang="en-US" sz="900" dirty="0" smtClean="0"/>
              <a:t>숫자 조합되도록 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당장은 이 조건 없어도 무관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유효 조건 </a:t>
            </a:r>
            <a:r>
              <a:rPr lang="en-US" altLang="ko-KR" sz="900" dirty="0" smtClean="0"/>
              <a:t>: 1</a:t>
            </a:r>
            <a:r>
              <a:rPr lang="ko-KR" altLang="en-US" sz="900" dirty="0" smtClean="0"/>
              <a:t>차 입력</a:t>
            </a:r>
            <a:r>
              <a:rPr lang="en-US" altLang="ko-KR" sz="900" dirty="0" smtClean="0"/>
              <a:t>, 2</a:t>
            </a:r>
            <a:r>
              <a:rPr lang="ko-KR" altLang="en-US" sz="900" dirty="0" smtClean="0"/>
              <a:t>차 입력이 동일해야 함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5) </a:t>
            </a:r>
            <a:r>
              <a:rPr lang="ko-KR" altLang="en-US" sz="900" b="1" dirty="0" smtClean="0"/>
              <a:t>인증번호 받기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타입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버튼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인증번호 입력 </a:t>
            </a:r>
            <a:r>
              <a:rPr lang="ko-KR" altLang="en-US" sz="900" dirty="0" err="1" smtClean="0"/>
              <a:t>란에</a:t>
            </a:r>
            <a:r>
              <a:rPr lang="ko-KR" altLang="en-US" sz="900" dirty="0" smtClean="0"/>
              <a:t> 자동으로 </a:t>
            </a:r>
            <a:r>
              <a:rPr lang="en-US" altLang="ko-KR" sz="900" dirty="0" smtClean="0"/>
              <a:t>4</a:t>
            </a:r>
            <a:r>
              <a:rPr lang="ko-KR" altLang="en-US" sz="900" dirty="0" smtClean="0"/>
              <a:t>자리 숫자 랜덤 생성하여 넣기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(</a:t>
            </a:r>
            <a:r>
              <a:rPr lang="ko-KR" altLang="en-US" sz="900" dirty="0" smtClean="0"/>
              <a:t>실제와는 다르게 </a:t>
            </a:r>
            <a:r>
              <a:rPr lang="en-US" altLang="ko-KR" sz="900" dirty="0" smtClean="0"/>
              <a:t>11</a:t>
            </a:r>
            <a:r>
              <a:rPr lang="ko-KR" altLang="en-US" sz="900" dirty="0" smtClean="0"/>
              <a:t>월 버전에는 이렇게 처리한다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유효 </a:t>
            </a:r>
            <a:r>
              <a:rPr lang="ko-KR" altLang="en-US" sz="900" dirty="0"/>
              <a:t>조건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휴대폰 번호 </a:t>
            </a:r>
            <a:r>
              <a:rPr lang="en-US" altLang="ko-KR" sz="900" dirty="0" smtClean="0"/>
              <a:t>&amp; </a:t>
            </a:r>
            <a:r>
              <a:rPr lang="ko-KR" altLang="en-US" sz="900" dirty="0" smtClean="0"/>
              <a:t>인증번호가 아무거나 있으면 됨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6) </a:t>
            </a:r>
            <a:r>
              <a:rPr lang="ko-KR" altLang="en-US" sz="900" b="1" dirty="0" smtClean="0"/>
              <a:t>동의 체크박스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타입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체크박스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클릭 시</a:t>
            </a:r>
            <a:r>
              <a:rPr lang="en-US" altLang="ko-KR" sz="900" dirty="0" smtClean="0"/>
              <a:t>, on / off</a:t>
            </a:r>
            <a:r>
              <a:rPr lang="ko-KR" altLang="en-US" sz="900" dirty="0" smtClean="0"/>
              <a:t>가 전환된다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- </a:t>
            </a:r>
            <a:r>
              <a:rPr lang="ko-KR" altLang="en-US" sz="900" dirty="0" smtClean="0"/>
              <a:t>유효 조건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두 개의 동의 모두 체크 </a:t>
            </a:r>
            <a:r>
              <a:rPr lang="en-US" altLang="ko-KR" sz="900" dirty="0" smtClean="0"/>
              <a:t>on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7) </a:t>
            </a:r>
            <a:r>
              <a:rPr lang="ko-KR" altLang="en-US" sz="900" b="1" dirty="0" smtClean="0"/>
              <a:t>약관 보기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클릭해도 </a:t>
            </a:r>
            <a:r>
              <a:rPr lang="ko-KR" altLang="en-US" sz="900" dirty="0" err="1" smtClean="0"/>
              <a:t>아무일도</a:t>
            </a:r>
            <a:r>
              <a:rPr lang="ko-KR" altLang="en-US" sz="900" dirty="0" smtClean="0"/>
              <a:t> 일어나지 않는다</a:t>
            </a:r>
            <a:r>
              <a:rPr lang="en-US" altLang="ko-KR" sz="900" dirty="0" smtClean="0"/>
              <a:t>.</a:t>
            </a:r>
            <a:endParaRPr lang="en-US" altLang="ko-KR" sz="900" dirty="0"/>
          </a:p>
        </p:txBody>
      </p:sp>
      <p:sp>
        <p:nvSpPr>
          <p:cNvPr id="9" name="직사각형 8"/>
          <p:cNvSpPr/>
          <p:nvPr/>
        </p:nvSpPr>
        <p:spPr>
          <a:xfrm>
            <a:off x="2541350" y="1832937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06210" y="1861720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2596263" y="1869223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541350" y="2377830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06210" y="2406613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41350" y="2772291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06210" y="2801074"/>
            <a:ext cx="1459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 재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19649" y="1293570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 가입</a:t>
            </a:r>
            <a:endParaRPr lang="ko-KR" altLang="en-US" sz="900" dirty="0"/>
          </a:p>
        </p:txBody>
      </p:sp>
      <p:sp>
        <p:nvSpPr>
          <p:cNvPr id="2" name="왼쪽 화살표 1"/>
          <p:cNvSpPr/>
          <p:nvPr/>
        </p:nvSpPr>
        <p:spPr>
          <a:xfrm>
            <a:off x="2200574" y="1319614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494630" y="160210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아이디</a:t>
            </a:r>
            <a:endParaRPr lang="ko-KR" altLang="en-US" sz="9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486010" y="214699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비밀번호</a:t>
            </a:r>
            <a:endParaRPr lang="ko-KR" altLang="en-US" sz="900" b="1" dirty="0"/>
          </a:p>
        </p:txBody>
      </p:sp>
      <p:sp>
        <p:nvSpPr>
          <p:cNvPr id="22" name="직사각형 21"/>
          <p:cNvSpPr/>
          <p:nvPr/>
        </p:nvSpPr>
        <p:spPr>
          <a:xfrm>
            <a:off x="2549090" y="3323260"/>
            <a:ext cx="136568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549090" y="3717721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13950" y="3746504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인증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93750" y="3092428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휴대폰 인증</a:t>
            </a:r>
            <a:endParaRPr lang="ko-KR" altLang="en-US" sz="9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948659" y="3352043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인증번호 받기</a:t>
            </a:r>
            <a:endParaRPr lang="ko-KR" altLang="en-US" sz="900" dirty="0"/>
          </a:p>
        </p:txBody>
      </p:sp>
      <p:cxnSp>
        <p:nvCxnSpPr>
          <p:cNvPr id="28" name="직선 연결선 27"/>
          <p:cNvCxnSpPr>
            <a:cxnSpLocks/>
          </p:cNvCxnSpPr>
          <p:nvPr/>
        </p:nvCxnSpPr>
        <p:spPr>
          <a:xfrm flipH="1">
            <a:off x="4037420" y="3593580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22300" y="403540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추천인</a:t>
            </a:r>
            <a:endParaRPr lang="ko-KR" altLang="en-US" sz="9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777331" y="3357454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휴대폰 번호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49090" y="4263038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790125" y="4291821"/>
            <a:ext cx="1649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추천인 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73895" y="538086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smtClean="0"/>
              <a:t>가입하기</a:t>
            </a:r>
            <a:endParaRPr lang="ko-KR" altLang="en-US" sz="900" b="1" dirty="0"/>
          </a:p>
        </p:txBody>
      </p:sp>
      <p:cxnSp>
        <p:nvCxnSpPr>
          <p:cNvPr id="35" name="직선 연결선 34"/>
          <p:cNvCxnSpPr>
            <a:cxnSpLocks/>
          </p:cNvCxnSpPr>
          <p:nvPr/>
        </p:nvCxnSpPr>
        <p:spPr>
          <a:xfrm flipH="1">
            <a:off x="3219781" y="5622405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64019" y="4733168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서비스 이용약관 동의</a:t>
            </a:r>
            <a:endParaRPr lang="ko-KR" alt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2761514" y="5016686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개인정보 취급방침 동의</a:t>
            </a:r>
            <a:endParaRPr lang="ko-KR" altLang="en-US" sz="900" dirty="0"/>
          </a:p>
        </p:txBody>
      </p:sp>
      <p:sp>
        <p:nvSpPr>
          <p:cNvPr id="38" name="직사각형 37"/>
          <p:cNvSpPr/>
          <p:nvPr/>
        </p:nvSpPr>
        <p:spPr>
          <a:xfrm>
            <a:off x="2562044" y="4749380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562044" y="5046736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32066" y="4739855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 flipH="1">
            <a:off x="4439936" y="4969061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332066" y="500028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45" name="직선 연결선 44"/>
          <p:cNvCxnSpPr>
            <a:cxnSpLocks/>
          </p:cNvCxnSpPr>
          <p:nvPr/>
        </p:nvCxnSpPr>
        <p:spPr>
          <a:xfrm flipH="1">
            <a:off x="4439936" y="5229489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2475433" y="1602105"/>
            <a:ext cx="2419041" cy="30682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3972542" y="3301818"/>
            <a:ext cx="843498" cy="3421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>
            <a:stCxn id="47" idx="3"/>
          </p:cNvCxnSpPr>
          <p:nvPr/>
        </p:nvCxnSpPr>
        <p:spPr>
          <a:xfrm>
            <a:off x="4816040" y="3472870"/>
            <a:ext cx="2745604" cy="1276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4894474" y="1869223"/>
            <a:ext cx="2629070" cy="6528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2455683" y="4670394"/>
            <a:ext cx="409748" cy="660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>
            <a:stCxn id="55" idx="3"/>
          </p:cNvCxnSpPr>
          <p:nvPr/>
        </p:nvCxnSpPr>
        <p:spPr>
          <a:xfrm>
            <a:off x="2865431" y="5000549"/>
            <a:ext cx="4687894" cy="7377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4325187" y="4709117"/>
            <a:ext cx="733003" cy="660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stCxn id="59" idx="3"/>
          </p:cNvCxnSpPr>
          <p:nvPr/>
        </p:nvCxnSpPr>
        <p:spPr>
          <a:xfrm>
            <a:off x="5058190" y="5039272"/>
            <a:ext cx="2495135" cy="15520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169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23610" y="1157869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#3 </a:t>
            </a:r>
            <a:r>
              <a:rPr lang="ko-KR" altLang="en-US" sz="2000" b="1" dirty="0" smtClean="0"/>
              <a:t>가입</a:t>
            </a:r>
            <a:r>
              <a:rPr lang="en-US" altLang="ko-KR" sz="2000" b="1" dirty="0" smtClean="0"/>
              <a:t>&amp;</a:t>
            </a:r>
            <a:r>
              <a:rPr lang="ko-KR" altLang="en-US" sz="2000" b="1" dirty="0" smtClean="0"/>
              <a:t>동의 페이지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가입 동의 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8) </a:t>
            </a:r>
            <a:r>
              <a:rPr lang="ko-KR" altLang="en-US" sz="900" b="1" dirty="0"/>
              <a:t>뒤로 가기 버튼</a:t>
            </a:r>
            <a:endParaRPr lang="en-US" altLang="ko-KR" sz="900" b="1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타입 </a:t>
            </a:r>
            <a:r>
              <a:rPr lang="en-US" altLang="ko-KR" sz="900" dirty="0"/>
              <a:t>: </a:t>
            </a:r>
            <a:r>
              <a:rPr lang="ko-KR" altLang="en-US" sz="900" dirty="0"/>
              <a:t>버튼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직전 페이지로 이동한다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9) </a:t>
            </a:r>
            <a:r>
              <a:rPr lang="ko-KR" altLang="en-US" sz="900" b="1" dirty="0"/>
              <a:t>가입하기 버튼</a:t>
            </a:r>
            <a:endParaRPr lang="en-US" altLang="ko-KR" sz="900" b="1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타입 </a:t>
            </a:r>
            <a:r>
              <a:rPr lang="en-US" altLang="ko-KR" sz="900" dirty="0"/>
              <a:t>: </a:t>
            </a:r>
            <a:r>
              <a:rPr lang="ko-KR" altLang="en-US" sz="900" dirty="0"/>
              <a:t>버튼</a:t>
            </a:r>
            <a:r>
              <a:rPr lang="en-US" altLang="ko-KR" sz="900" dirty="0"/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클릭 시</a:t>
            </a:r>
            <a:r>
              <a:rPr lang="en-US" altLang="ko-KR" sz="900" dirty="0"/>
              <a:t>, </a:t>
            </a:r>
            <a:r>
              <a:rPr lang="ko-KR" altLang="en-US" sz="900" dirty="0" smtClean="0"/>
              <a:t>조건을 체크하여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유효하다면 계정을 생성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유효하지 않다면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유효하지 않은 위치 대해 텍스트로 표시한다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중복으로 유효하지 않을 경우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위에서부터 순서대로 우선순위 높은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종에 대해서만 표시한다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</a:t>
            </a:r>
            <a:r>
              <a:rPr lang="en-US" altLang="ko-KR" sz="900" dirty="0" smtClean="0"/>
              <a:t> A. </a:t>
            </a:r>
            <a:r>
              <a:rPr lang="ko-KR" altLang="en-US" sz="900" dirty="0" smtClean="0"/>
              <a:t>아이디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&gt; </a:t>
            </a:r>
            <a:r>
              <a:rPr lang="ko-KR" altLang="en-US" sz="900" dirty="0" smtClean="0"/>
              <a:t>모든 유효 조건 </a:t>
            </a:r>
            <a:r>
              <a:rPr lang="ko-KR" altLang="en-US" sz="900" dirty="0" err="1" smtClean="0"/>
              <a:t>불충족</a:t>
            </a:r>
            <a:r>
              <a:rPr lang="ko-KR" altLang="en-US" sz="900" dirty="0" smtClean="0"/>
              <a:t> 메시지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아이디는 </a:t>
            </a:r>
            <a:r>
              <a:rPr lang="en-US" altLang="ko-KR" sz="900" dirty="0"/>
              <a:t>4</a:t>
            </a:r>
            <a:r>
              <a:rPr lang="ko-KR" altLang="en-US" sz="900" dirty="0" smtClean="0"/>
              <a:t>글자</a:t>
            </a:r>
            <a:r>
              <a:rPr lang="en-US" altLang="ko-KR" sz="900" dirty="0" smtClean="0"/>
              <a:t>~10</a:t>
            </a:r>
            <a:r>
              <a:rPr lang="ko-KR" altLang="en-US" sz="900" dirty="0" smtClean="0"/>
              <a:t>글자 사이여야 합니다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B. </a:t>
            </a:r>
            <a:r>
              <a:rPr lang="ko-KR" altLang="en-US" sz="900" dirty="0" smtClean="0"/>
              <a:t> 비밀번호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&gt; </a:t>
            </a:r>
            <a:r>
              <a:rPr lang="ko-KR" altLang="en-US" sz="900" dirty="0" smtClean="0"/>
              <a:t>모든 비밀 번호 </a:t>
            </a:r>
            <a:r>
              <a:rPr lang="ko-KR" altLang="en-US" sz="900" dirty="0" err="1" smtClean="0"/>
              <a:t>불충족</a:t>
            </a:r>
            <a:r>
              <a:rPr lang="ko-KR" altLang="en-US" sz="900" dirty="0" smtClean="0"/>
              <a:t> 메시지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비밀번호는 </a:t>
            </a:r>
            <a:r>
              <a:rPr lang="en-US" altLang="ko-KR" sz="900" dirty="0" smtClean="0"/>
              <a:t>6</a:t>
            </a:r>
            <a:r>
              <a:rPr lang="ko-KR" altLang="en-US" sz="900" dirty="0" smtClean="0"/>
              <a:t>글자</a:t>
            </a:r>
            <a:r>
              <a:rPr lang="en-US" altLang="ko-KR" sz="900" dirty="0" smtClean="0"/>
              <a:t>~10</a:t>
            </a:r>
            <a:r>
              <a:rPr lang="ko-KR" altLang="en-US" sz="900" dirty="0" smtClean="0"/>
              <a:t>글자 사이여야 합니다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C. </a:t>
            </a:r>
            <a:r>
              <a:rPr lang="ko-KR" altLang="en-US" sz="900" dirty="0" smtClean="0"/>
              <a:t>휴대폰 번호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&gt; </a:t>
            </a:r>
            <a:r>
              <a:rPr lang="ko-KR" altLang="en-US" sz="900" dirty="0"/>
              <a:t>모든 </a:t>
            </a:r>
            <a:r>
              <a:rPr lang="ko-KR" altLang="en-US" sz="900" dirty="0" smtClean="0"/>
              <a:t>휴대폰 번호 </a:t>
            </a:r>
            <a:r>
              <a:rPr lang="ko-KR" altLang="en-US" sz="900" dirty="0" err="1" smtClean="0"/>
              <a:t>불충족</a:t>
            </a:r>
            <a:r>
              <a:rPr lang="ko-KR" altLang="en-US" sz="900" dirty="0" smtClean="0"/>
              <a:t> </a:t>
            </a:r>
            <a:r>
              <a:rPr lang="ko-KR" altLang="en-US" sz="900" dirty="0"/>
              <a:t>메시지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휴대폰 번호를 입력하세요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D. </a:t>
            </a:r>
            <a:r>
              <a:rPr lang="ko-KR" altLang="en-US" sz="900" dirty="0" smtClean="0"/>
              <a:t>인증 번호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&gt;</a:t>
            </a:r>
            <a:r>
              <a:rPr lang="ko-KR" altLang="en-US" sz="900" dirty="0" smtClean="0"/>
              <a:t>모든 인증 번호 </a:t>
            </a:r>
            <a:r>
              <a:rPr lang="ko-KR" altLang="en-US" sz="900" dirty="0" err="1" smtClean="0"/>
              <a:t>불충족</a:t>
            </a:r>
            <a:r>
              <a:rPr lang="ko-KR" altLang="en-US" sz="900" dirty="0" smtClean="0"/>
              <a:t> 메시지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인증 번호가 올바르지 않습니다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E. </a:t>
            </a:r>
            <a:r>
              <a:rPr lang="ko-KR" altLang="en-US" sz="900" dirty="0" smtClean="0"/>
              <a:t>약관 동의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&gt; </a:t>
            </a:r>
            <a:r>
              <a:rPr lang="ko-KR" altLang="en-US" sz="900" dirty="0"/>
              <a:t>동</a:t>
            </a:r>
            <a:r>
              <a:rPr lang="ko-KR" altLang="en-US" sz="900" dirty="0" smtClean="0"/>
              <a:t>의 </a:t>
            </a:r>
            <a:r>
              <a:rPr lang="ko-KR" altLang="en-US" sz="900" dirty="0" err="1" smtClean="0"/>
              <a:t>불충족</a:t>
            </a:r>
            <a:r>
              <a:rPr lang="ko-KR" altLang="en-US" sz="900" dirty="0" smtClean="0"/>
              <a:t> 메시지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약관에 동의해야 가입 가능합니다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smtClean="0"/>
              <a:t>메시지 표시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표시 후 </a:t>
            </a:r>
            <a:r>
              <a:rPr lang="en-US" altLang="ko-KR" sz="900" dirty="0"/>
              <a:t>3</a:t>
            </a:r>
            <a:r>
              <a:rPr lang="ko-KR" altLang="en-US" sz="900" dirty="0" smtClean="0"/>
              <a:t>초 뒤 종료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smtClean="0"/>
              <a:t>가입 하기 이후</a:t>
            </a:r>
            <a:r>
              <a:rPr lang="en-US" altLang="ko-KR" sz="900" dirty="0" smtClean="0"/>
              <a:t>, #7</a:t>
            </a:r>
            <a:r>
              <a:rPr lang="ko-KR" altLang="en-US" sz="900" dirty="0" smtClean="0"/>
              <a:t>캐릭터 선택 페이지로 이동</a:t>
            </a:r>
            <a:endParaRPr lang="en-US" altLang="ko-KR" sz="9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4254470" y="1820200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19330" y="1848983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4309383" y="1856486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254470" y="2365093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19330" y="2393876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54470" y="275955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19330" y="2788337"/>
            <a:ext cx="1459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 재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32769" y="128083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 가입</a:t>
            </a:r>
            <a:endParaRPr lang="ko-KR" altLang="en-US" sz="900" dirty="0"/>
          </a:p>
        </p:txBody>
      </p:sp>
      <p:sp>
        <p:nvSpPr>
          <p:cNvPr id="2" name="왼쪽 화살표 1"/>
          <p:cNvSpPr/>
          <p:nvPr/>
        </p:nvSpPr>
        <p:spPr>
          <a:xfrm>
            <a:off x="3913694" y="1306877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207750" y="158936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아이디</a:t>
            </a:r>
            <a:endParaRPr lang="ko-KR" altLang="en-US" sz="9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199130" y="213426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비밀번호</a:t>
            </a:r>
            <a:endParaRPr lang="ko-KR" altLang="en-US" sz="900" b="1" dirty="0"/>
          </a:p>
        </p:txBody>
      </p:sp>
      <p:sp>
        <p:nvSpPr>
          <p:cNvPr id="22" name="직사각형 21"/>
          <p:cNvSpPr/>
          <p:nvPr/>
        </p:nvSpPr>
        <p:spPr>
          <a:xfrm>
            <a:off x="4262210" y="3310523"/>
            <a:ext cx="136568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262210" y="370498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27070" y="3733767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인증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06870" y="3079691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휴대폰 인증</a:t>
            </a:r>
            <a:endParaRPr lang="ko-KR" altLang="en-US" sz="9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661779" y="3339306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인증번호 받기</a:t>
            </a:r>
            <a:endParaRPr lang="ko-KR" altLang="en-US" sz="900" dirty="0"/>
          </a:p>
        </p:txBody>
      </p:sp>
      <p:cxnSp>
        <p:nvCxnSpPr>
          <p:cNvPr id="28" name="직선 연결선 27"/>
          <p:cNvCxnSpPr>
            <a:cxnSpLocks/>
          </p:cNvCxnSpPr>
          <p:nvPr/>
        </p:nvCxnSpPr>
        <p:spPr>
          <a:xfrm flipH="1">
            <a:off x="5750540" y="3580843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35420" y="402266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추천인</a:t>
            </a:r>
            <a:endParaRPr lang="ko-KR" altLang="en-US" sz="9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490451" y="3344717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휴대폰 번호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62210" y="4250301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03245" y="4279084"/>
            <a:ext cx="1649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추천인 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87015" y="536813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smtClean="0"/>
              <a:t>가입하기</a:t>
            </a:r>
            <a:endParaRPr lang="ko-KR" altLang="en-US" sz="900" b="1" dirty="0"/>
          </a:p>
        </p:txBody>
      </p:sp>
      <p:cxnSp>
        <p:nvCxnSpPr>
          <p:cNvPr id="35" name="직선 연결선 34"/>
          <p:cNvCxnSpPr>
            <a:cxnSpLocks/>
          </p:cNvCxnSpPr>
          <p:nvPr/>
        </p:nvCxnSpPr>
        <p:spPr>
          <a:xfrm flipH="1">
            <a:off x="4932901" y="5609668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77139" y="4720431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서비스 이용약관 동의</a:t>
            </a:r>
            <a:endParaRPr lang="ko-KR" alt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4474634" y="5003949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개인정보 취급방침 동의</a:t>
            </a:r>
            <a:endParaRPr lang="ko-KR" altLang="en-US" sz="900" dirty="0"/>
          </a:p>
        </p:txBody>
      </p:sp>
      <p:sp>
        <p:nvSpPr>
          <p:cNvPr id="38" name="직사각형 37"/>
          <p:cNvSpPr/>
          <p:nvPr/>
        </p:nvSpPr>
        <p:spPr>
          <a:xfrm>
            <a:off x="4275164" y="4736643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275164" y="5033999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45186" y="4727118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 flipH="1">
            <a:off x="6153056" y="4956324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045186" y="4987546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45" name="직선 연결선 44"/>
          <p:cNvCxnSpPr>
            <a:cxnSpLocks/>
          </p:cNvCxnSpPr>
          <p:nvPr/>
        </p:nvCxnSpPr>
        <p:spPr>
          <a:xfrm flipH="1">
            <a:off x="6153056" y="5216752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4431934" y="3152756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4512770" y="3210610"/>
            <a:ext cx="16754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아이디가 올바르지 않습니다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sp>
        <p:nvSpPr>
          <p:cNvPr id="97" name="직사각형 96"/>
          <p:cNvSpPr/>
          <p:nvPr/>
        </p:nvSpPr>
        <p:spPr>
          <a:xfrm>
            <a:off x="518435" y="1157593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949295" y="181992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314155" y="1848707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0" name="직선 연결선 99"/>
          <p:cNvCxnSpPr>
            <a:cxnSpLocks/>
          </p:cNvCxnSpPr>
          <p:nvPr/>
        </p:nvCxnSpPr>
        <p:spPr>
          <a:xfrm>
            <a:off x="1004208" y="1856210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949295" y="2364817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1314155" y="2393600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949295" y="2759278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1314155" y="2788061"/>
            <a:ext cx="15744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번호를 재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27594" y="1280557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 가입</a:t>
            </a:r>
            <a:endParaRPr lang="ko-KR" altLang="en-US" sz="900" dirty="0"/>
          </a:p>
        </p:txBody>
      </p:sp>
      <p:sp>
        <p:nvSpPr>
          <p:cNvPr id="106" name="왼쪽 화살표 105"/>
          <p:cNvSpPr/>
          <p:nvPr/>
        </p:nvSpPr>
        <p:spPr>
          <a:xfrm>
            <a:off x="608519" y="1306601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902575" y="158909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아이디</a:t>
            </a:r>
            <a:endParaRPr lang="ko-KR" altLang="en-US" sz="9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893955" y="213398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비밀번호</a:t>
            </a:r>
            <a:endParaRPr lang="ko-KR" altLang="en-US" sz="900" b="1" dirty="0"/>
          </a:p>
        </p:txBody>
      </p:sp>
      <p:sp>
        <p:nvSpPr>
          <p:cNvPr id="109" name="직사각형 108"/>
          <p:cNvSpPr/>
          <p:nvPr/>
        </p:nvSpPr>
        <p:spPr>
          <a:xfrm>
            <a:off x="957035" y="3310247"/>
            <a:ext cx="136568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직사각형 109"/>
          <p:cNvSpPr/>
          <p:nvPr/>
        </p:nvSpPr>
        <p:spPr>
          <a:xfrm>
            <a:off x="957035" y="3704708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1321895" y="3733491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인증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901695" y="3079415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휴대폰 인증</a:t>
            </a:r>
            <a:endParaRPr lang="ko-KR" altLang="en-US" sz="9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2356604" y="3339030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인증번호 받기</a:t>
            </a:r>
            <a:endParaRPr lang="ko-KR" altLang="en-US" sz="900" dirty="0"/>
          </a:p>
        </p:txBody>
      </p:sp>
      <p:cxnSp>
        <p:nvCxnSpPr>
          <p:cNvPr id="114" name="직선 연결선 113"/>
          <p:cNvCxnSpPr>
            <a:cxnSpLocks/>
          </p:cNvCxnSpPr>
          <p:nvPr/>
        </p:nvCxnSpPr>
        <p:spPr>
          <a:xfrm flipH="1">
            <a:off x="2445365" y="3580567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930245" y="402239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추천인</a:t>
            </a:r>
            <a:endParaRPr lang="ko-KR" altLang="en-US" sz="9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1185276" y="3344441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휴대폰 번호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957035" y="4250025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1198070" y="4278808"/>
            <a:ext cx="1649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추천인 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681840" y="536785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smtClean="0"/>
              <a:t>가입하기</a:t>
            </a:r>
            <a:endParaRPr lang="ko-KR" altLang="en-US" sz="900" b="1" dirty="0"/>
          </a:p>
        </p:txBody>
      </p:sp>
      <p:cxnSp>
        <p:nvCxnSpPr>
          <p:cNvPr id="120" name="직선 연결선 119"/>
          <p:cNvCxnSpPr>
            <a:cxnSpLocks/>
          </p:cNvCxnSpPr>
          <p:nvPr/>
        </p:nvCxnSpPr>
        <p:spPr>
          <a:xfrm flipH="1">
            <a:off x="1627726" y="5609392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171964" y="4720155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서비스 이용약관 동의</a:t>
            </a:r>
            <a:endParaRPr lang="ko-KR" altLang="en-US" sz="9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169459" y="5003673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개인정보 취급방침 동의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969989" y="4736367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직사각형 123"/>
          <p:cNvSpPr/>
          <p:nvPr/>
        </p:nvSpPr>
        <p:spPr>
          <a:xfrm>
            <a:off x="969989" y="5033723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2740011" y="4726842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126" name="직선 연결선 125"/>
          <p:cNvCxnSpPr>
            <a:cxnSpLocks/>
          </p:cNvCxnSpPr>
          <p:nvPr/>
        </p:nvCxnSpPr>
        <p:spPr>
          <a:xfrm flipH="1">
            <a:off x="2847881" y="4956048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2740011" y="4987270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128" name="직선 연결선 127"/>
          <p:cNvCxnSpPr>
            <a:cxnSpLocks/>
          </p:cNvCxnSpPr>
          <p:nvPr/>
        </p:nvCxnSpPr>
        <p:spPr>
          <a:xfrm flipH="1">
            <a:off x="2847881" y="5216476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1558028" y="5317690"/>
            <a:ext cx="887337" cy="407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stCxn id="129" idx="3"/>
          </p:cNvCxnSpPr>
          <p:nvPr/>
        </p:nvCxnSpPr>
        <p:spPr>
          <a:xfrm flipV="1">
            <a:off x="2445365" y="2249401"/>
            <a:ext cx="5107960" cy="32720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 flipV="1">
            <a:off x="4275164" y="1157871"/>
            <a:ext cx="3278161" cy="239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3799491" y="1200163"/>
            <a:ext cx="435929" cy="3698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5787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#8 </a:t>
            </a:r>
            <a:r>
              <a:rPr lang="ko-KR" altLang="en-US" sz="2000" b="1" dirty="0" smtClean="0"/>
              <a:t>캐릭터 생성 페이지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캐릭터 생성 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1) </a:t>
            </a:r>
            <a:r>
              <a:rPr lang="ko-KR" altLang="en-US" sz="900" b="1" dirty="0" smtClean="0"/>
              <a:t>페이지 입장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smtClean="0"/>
              <a:t>회원 가입 페이지 혹은 로그인 페이지에서 입장한다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/>
              <a:t>2) </a:t>
            </a:r>
            <a:r>
              <a:rPr lang="ko-KR" altLang="en-US" sz="900" b="1" dirty="0" smtClean="0"/>
              <a:t>캐릭터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 </a:t>
            </a:r>
            <a:r>
              <a:rPr lang="en-US" altLang="ko-KR" sz="900" b="1" dirty="0"/>
              <a:t>- </a:t>
            </a:r>
            <a:r>
              <a:rPr lang="ko-KR" altLang="en-US" sz="900" dirty="0"/>
              <a:t>타입 </a:t>
            </a:r>
            <a:r>
              <a:rPr lang="en-US" altLang="ko-KR" sz="900" dirty="0"/>
              <a:t>: </a:t>
            </a:r>
            <a:r>
              <a:rPr lang="ko-KR" altLang="en-US" sz="900" dirty="0" smtClean="0"/>
              <a:t>이미</a:t>
            </a:r>
            <a:r>
              <a:rPr lang="ko-KR" altLang="en-US" sz="900" dirty="0"/>
              <a:t>지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- 1</a:t>
            </a:r>
            <a:r>
              <a:rPr lang="ko-KR" altLang="en-US" sz="900" dirty="0" smtClean="0"/>
              <a:t>종의 캐릭터 이미지가 노출된다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</a:rPr>
              <a:t> </a:t>
            </a:r>
            <a:r>
              <a:rPr lang="en-US" altLang="ko-KR" sz="900" dirty="0" smtClean="0">
                <a:solidFill>
                  <a:srgbClr val="FF0000"/>
                </a:solidFill>
              </a:rPr>
              <a:t>- great </a:t>
            </a:r>
            <a:r>
              <a:rPr lang="ko-KR" altLang="en-US" sz="900" dirty="0" smtClean="0">
                <a:solidFill>
                  <a:srgbClr val="FF0000"/>
                </a:solidFill>
              </a:rPr>
              <a:t>애니메이션이 발생하고 있다</a:t>
            </a:r>
            <a:r>
              <a:rPr lang="en-US" altLang="ko-KR" sz="900" dirty="0" smtClean="0">
                <a:solidFill>
                  <a:srgbClr val="FF0000"/>
                </a:solidFill>
              </a:rPr>
              <a:t>. (</a:t>
            </a:r>
            <a:r>
              <a:rPr lang="ko-KR" altLang="en-US" sz="900" dirty="0" smtClean="0">
                <a:solidFill>
                  <a:srgbClr val="FF0000"/>
                </a:solidFill>
              </a:rPr>
              <a:t>추가</a:t>
            </a:r>
            <a:r>
              <a:rPr lang="en-US" altLang="ko-KR" sz="900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3) </a:t>
            </a:r>
            <a:r>
              <a:rPr lang="ko-KR" altLang="en-US" sz="900" b="1" dirty="0" smtClean="0"/>
              <a:t>캐릭터 이름 텍스트 입력 창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타입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텍스트 입력 창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캐릭터 이름을 입력 가능한 텍스트 입력 창이다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유효 조건 </a:t>
            </a:r>
            <a:r>
              <a:rPr lang="en-US" altLang="ko-KR" sz="900" dirty="0" smtClean="0"/>
              <a:t>: 2byte~8byte </a:t>
            </a:r>
            <a:r>
              <a:rPr lang="ko-KR" altLang="en-US" sz="900" dirty="0" smtClean="0"/>
              <a:t>내의 텍스트 길이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4) </a:t>
            </a:r>
            <a:r>
              <a:rPr lang="ko-KR" altLang="en-US" sz="900" b="1" dirty="0" smtClean="0"/>
              <a:t>시작하기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타입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버튼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유효할 경우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캐릭터를 생성한다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캐릭터 이름 유효조건을 만족하지 못 할 경우 아래의 텍스트를 표시한다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</a:t>
            </a:r>
            <a:r>
              <a:rPr lang="en-US" altLang="ko-KR" sz="900" dirty="0" smtClean="0"/>
              <a:t> &gt; “</a:t>
            </a:r>
            <a:r>
              <a:rPr lang="ko-KR" altLang="en-US" sz="900" dirty="0" smtClean="0"/>
              <a:t>캐릭터 이름은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글자</a:t>
            </a:r>
            <a:r>
              <a:rPr lang="en-US" altLang="ko-KR" sz="900" dirty="0" smtClean="0"/>
              <a:t>~8</a:t>
            </a:r>
            <a:r>
              <a:rPr lang="ko-KR" altLang="en-US" sz="900" dirty="0" smtClean="0"/>
              <a:t>글자 이내여야 합니다</a:t>
            </a:r>
            <a:r>
              <a:rPr lang="en-US" altLang="ko-KR" sz="900" dirty="0" smtClean="0"/>
              <a:t>.”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</a:rPr>
              <a:t> </a:t>
            </a:r>
            <a:r>
              <a:rPr lang="en-US" altLang="ko-KR" sz="900" dirty="0" smtClean="0">
                <a:solidFill>
                  <a:srgbClr val="FF0000"/>
                </a:solidFill>
              </a:rPr>
              <a:t>- bird </a:t>
            </a:r>
            <a:r>
              <a:rPr lang="ko-KR" altLang="en-US" sz="900" dirty="0" smtClean="0">
                <a:solidFill>
                  <a:srgbClr val="FF0000"/>
                </a:solidFill>
              </a:rPr>
              <a:t>외의 캐릭터 선택 상태에서 클릭 시</a:t>
            </a:r>
            <a:r>
              <a:rPr lang="en-US" altLang="ko-KR" sz="900" dirty="0" smtClean="0">
                <a:solidFill>
                  <a:srgbClr val="FF0000"/>
                </a:solidFill>
              </a:rPr>
              <a:t>, </a:t>
            </a:r>
            <a:r>
              <a:rPr lang="ko-KR" altLang="en-US" sz="900" dirty="0" smtClean="0">
                <a:solidFill>
                  <a:srgbClr val="FF0000"/>
                </a:solidFill>
              </a:rPr>
              <a:t>아래의 텍스트를 표시한다</a:t>
            </a:r>
            <a:r>
              <a:rPr lang="en-US" altLang="ko-KR" sz="900" dirty="0" smtClean="0">
                <a:solidFill>
                  <a:srgbClr val="FF0000"/>
                </a:solidFill>
              </a:rPr>
              <a:t>. (</a:t>
            </a:r>
            <a:r>
              <a:rPr lang="ko-KR" altLang="en-US" sz="900" dirty="0" smtClean="0">
                <a:solidFill>
                  <a:srgbClr val="FF0000"/>
                </a:solidFill>
              </a:rPr>
              <a:t>추가</a:t>
            </a:r>
            <a:r>
              <a:rPr lang="en-US" altLang="ko-KR" sz="900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</a:rPr>
              <a:t> </a:t>
            </a:r>
            <a:r>
              <a:rPr lang="en-US" altLang="ko-KR" sz="900" dirty="0" smtClean="0">
                <a:solidFill>
                  <a:srgbClr val="FF0000"/>
                </a:solidFill>
              </a:rPr>
              <a:t>  &gt; “</a:t>
            </a:r>
            <a:r>
              <a:rPr lang="ko-KR" altLang="en-US" sz="900" dirty="0" smtClean="0">
                <a:solidFill>
                  <a:srgbClr val="FF0000"/>
                </a:solidFill>
              </a:rPr>
              <a:t>해당 </a:t>
            </a:r>
            <a:r>
              <a:rPr lang="ko-KR" altLang="en-US" sz="900" dirty="0">
                <a:solidFill>
                  <a:srgbClr val="FF0000"/>
                </a:solidFill>
              </a:rPr>
              <a:t>캐릭터는 준비 중입니다</a:t>
            </a:r>
            <a:r>
              <a:rPr lang="en-US" altLang="ko-KR" sz="900" dirty="0" smtClean="0">
                <a:solidFill>
                  <a:srgbClr val="FF0000"/>
                </a:solidFill>
              </a:rPr>
              <a:t>.”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캐릭터와 계정 생성에 성공할 경우</a:t>
            </a:r>
            <a:r>
              <a:rPr lang="en-US" altLang="ko-KR" sz="900" dirty="0" smtClean="0"/>
              <a:t>, #8</a:t>
            </a:r>
            <a:r>
              <a:rPr lang="ko-KR" altLang="en-US" sz="900" dirty="0" smtClean="0"/>
              <a:t>로비 페이지로 이동한다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>
                <a:solidFill>
                  <a:srgbClr val="FF0000"/>
                </a:solidFill>
              </a:rPr>
              <a:t>5) 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캐릭터 전환 버튼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추가</a:t>
            </a:r>
            <a:r>
              <a:rPr lang="en-US" altLang="ko-KR" sz="900" b="1" dirty="0">
                <a:solidFill>
                  <a:srgbClr val="FF0000"/>
                </a:solidFill>
              </a:rPr>
              <a:t>)</a:t>
            </a:r>
            <a:endParaRPr lang="en-US" altLang="ko-KR" sz="9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캐릭터를 아래 순서대로 변경한다</a:t>
            </a:r>
            <a:r>
              <a:rPr lang="en-US" altLang="ko-KR" sz="900" dirty="0" smtClean="0"/>
              <a:t>. (</a:t>
            </a:r>
            <a:r>
              <a:rPr lang="ko-KR" altLang="en-US" sz="900" dirty="0" smtClean="0"/>
              <a:t>우측 버튼은 </a:t>
            </a:r>
            <a:r>
              <a:rPr lang="ko-KR" altLang="en-US" sz="900" dirty="0" err="1" smtClean="0"/>
              <a:t>정방향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좌측 버튼은 역방향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</a:t>
            </a:r>
            <a:r>
              <a:rPr lang="en-US" altLang="ko-KR" sz="900" dirty="0" smtClean="0"/>
              <a:t> : </a:t>
            </a:r>
            <a:r>
              <a:rPr lang="en-US" altLang="ko-KR" sz="900" dirty="0"/>
              <a:t>bird &gt; robot &gt; butler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bird </a:t>
            </a:r>
            <a:r>
              <a:rPr lang="ko-KR" altLang="en-US" sz="900" dirty="0" smtClean="0"/>
              <a:t>외에는 실루엣 이미지만 등장한다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b="1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>
                <a:solidFill>
                  <a:srgbClr val="FF0000"/>
                </a:solidFill>
              </a:rPr>
              <a:t>6) </a:t>
            </a:r>
            <a:r>
              <a:rPr lang="ko-KR" altLang="en-US" sz="900" b="1" dirty="0" err="1" smtClean="0">
                <a:solidFill>
                  <a:srgbClr val="FF0000"/>
                </a:solidFill>
              </a:rPr>
              <a:t>능력치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 설명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추가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</a:rPr>
              <a:t> </a:t>
            </a:r>
            <a:r>
              <a:rPr lang="en-US" altLang="ko-KR" sz="900" dirty="0" smtClean="0">
                <a:solidFill>
                  <a:srgbClr val="FF0000"/>
                </a:solidFill>
              </a:rPr>
              <a:t> - </a:t>
            </a:r>
            <a:r>
              <a:rPr lang="ko-KR" altLang="en-US" sz="900" dirty="0" smtClean="0">
                <a:solidFill>
                  <a:srgbClr val="FF0000"/>
                </a:solidFill>
              </a:rPr>
              <a:t>각 캐릭터에 매칭된 텍스트를 표시한다</a:t>
            </a:r>
            <a:r>
              <a:rPr lang="en-US" altLang="ko-KR" sz="900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0" name="왼쪽 화살표 9"/>
          <p:cNvSpPr/>
          <p:nvPr/>
        </p:nvSpPr>
        <p:spPr>
          <a:xfrm>
            <a:off x="2189669" y="1279702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41352" y="469647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72862" y="4725257"/>
            <a:ext cx="1649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캐릭터의 이름을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>
            <a:off x="2596265" y="4732760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94632" y="4465642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캐릭터 이름</a:t>
            </a:r>
            <a:endParaRPr lang="ko-KR" altLang="en-US" sz="9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186790" y="527059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시작하기</a:t>
            </a:r>
            <a:endParaRPr lang="ko-KR" altLang="en-US" sz="900" b="1" dirty="0"/>
          </a:p>
        </p:txBody>
      </p:sp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3132676" y="5512129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059267" y="5182207"/>
            <a:ext cx="887337" cy="407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cxnSpLocks/>
          </p:cNvCxnSpPr>
          <p:nvPr/>
        </p:nvCxnSpPr>
        <p:spPr>
          <a:xfrm flipH="1">
            <a:off x="2596265" y="1697601"/>
            <a:ext cx="2031063" cy="183246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596265" y="1697602"/>
            <a:ext cx="2023360" cy="18468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494632" y="4632336"/>
            <a:ext cx="2229768" cy="407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149065" y="5910812"/>
            <a:ext cx="2621916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229901" y="5968666"/>
            <a:ext cx="2541080" cy="2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캐릭터 이름은 </a:t>
            </a:r>
            <a:r>
              <a:rPr lang="en-US" altLang="ko-KR" sz="900" dirty="0"/>
              <a:t>2</a:t>
            </a:r>
            <a:r>
              <a:rPr lang="ko-KR" altLang="en-US" sz="900" dirty="0"/>
              <a:t>글자</a:t>
            </a:r>
            <a:r>
              <a:rPr lang="en-US" altLang="ko-KR" sz="900" dirty="0"/>
              <a:t>~8</a:t>
            </a:r>
            <a:r>
              <a:rPr lang="ko-KR" altLang="en-US" sz="900" dirty="0"/>
              <a:t>글자 이내여야 합니다</a:t>
            </a:r>
            <a:r>
              <a:rPr lang="en-US" altLang="ko-KR" sz="900" dirty="0"/>
              <a:t>.</a:t>
            </a:r>
          </a:p>
        </p:txBody>
      </p:sp>
      <p:sp>
        <p:nvSpPr>
          <p:cNvPr id="2" name="이등변 삼각형 1"/>
          <p:cNvSpPr/>
          <p:nvPr/>
        </p:nvSpPr>
        <p:spPr>
          <a:xfrm rot="16200000">
            <a:off x="2219037" y="2710607"/>
            <a:ext cx="342900" cy="32117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5400000">
            <a:off x="4637335" y="2710608"/>
            <a:ext cx="342900" cy="32117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469455" y="1532299"/>
            <a:ext cx="2229768" cy="20121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536623" y="4151738"/>
            <a:ext cx="1143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경험치 획득 </a:t>
            </a:r>
            <a:r>
              <a:rPr lang="en-US" altLang="ko-KR" sz="900" b="1" dirty="0" smtClean="0"/>
              <a:t>: </a:t>
            </a:r>
            <a:r>
              <a:rPr lang="ko-KR" altLang="en-US" sz="900" b="1" dirty="0" smtClean="0"/>
              <a:t>보통</a:t>
            </a:r>
            <a:endParaRPr lang="ko-KR" altLang="en-US" sz="9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536623" y="3899521"/>
            <a:ext cx="1143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아이템 확률 </a:t>
            </a:r>
            <a:r>
              <a:rPr lang="en-US" altLang="ko-KR" sz="900" b="1" dirty="0" smtClean="0"/>
              <a:t>: </a:t>
            </a:r>
            <a:r>
              <a:rPr lang="ko-KR" altLang="en-US" sz="900" b="1" dirty="0" smtClean="0"/>
              <a:t>보통</a:t>
            </a:r>
            <a:endParaRPr lang="ko-KR" altLang="en-US" sz="9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652039" y="3643491"/>
            <a:ext cx="10278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캐시 획득 </a:t>
            </a:r>
            <a:r>
              <a:rPr lang="en-US" altLang="ko-KR" sz="900" b="1" dirty="0" smtClean="0"/>
              <a:t>: 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높음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24369" y="5622888"/>
            <a:ext cx="1143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경험치 획득 </a:t>
            </a:r>
            <a:r>
              <a:rPr lang="en-US" altLang="ko-KR" sz="900" b="1" dirty="0" smtClean="0"/>
              <a:t>: </a:t>
            </a:r>
            <a:r>
              <a:rPr lang="ko-KR" altLang="en-US" sz="900" b="1" dirty="0">
                <a:solidFill>
                  <a:srgbClr val="FF0000"/>
                </a:solidFill>
              </a:rPr>
              <a:t>높음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24369" y="5370671"/>
            <a:ext cx="1143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아이템 확률 </a:t>
            </a:r>
            <a:r>
              <a:rPr lang="en-US" altLang="ko-KR" sz="900" b="1" dirty="0" smtClean="0"/>
              <a:t>: </a:t>
            </a:r>
            <a:r>
              <a:rPr lang="ko-KR" altLang="en-US" sz="900" b="1" dirty="0" smtClean="0"/>
              <a:t>보통</a:t>
            </a:r>
            <a:endParaRPr lang="ko-KR" altLang="en-US" sz="9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639785" y="5114641"/>
            <a:ext cx="10278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캐시 획득 </a:t>
            </a:r>
            <a:r>
              <a:rPr lang="en-US" altLang="ko-KR" sz="900" b="1" dirty="0" smtClean="0"/>
              <a:t>: </a:t>
            </a:r>
            <a:r>
              <a:rPr lang="ko-KR" altLang="en-US" sz="900" b="1" dirty="0"/>
              <a:t>보통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154967" y="2568944"/>
            <a:ext cx="521558" cy="617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463621" y="2538356"/>
            <a:ext cx="521558" cy="617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>
            <a:endCxn id="22" idx="0"/>
          </p:cNvCxnSpPr>
          <p:nvPr/>
        </p:nvCxnSpPr>
        <p:spPr>
          <a:xfrm flipH="1" flipV="1">
            <a:off x="4969371" y="2871194"/>
            <a:ext cx="2650629" cy="28671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149065" y="6402235"/>
            <a:ext cx="2621916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652188" y="6424932"/>
            <a:ext cx="171553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해당 캐릭터는 준비 중입니다</a:t>
            </a:r>
            <a:r>
              <a:rPr lang="en-US" altLang="ko-KR" sz="900" dirty="0"/>
              <a:t>.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536623" y="3624441"/>
            <a:ext cx="1176028" cy="822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496351" y="6533466"/>
            <a:ext cx="1143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경험치 획득 </a:t>
            </a:r>
            <a:r>
              <a:rPr lang="en-US" altLang="ko-KR" sz="900" b="1" dirty="0" smtClean="0"/>
              <a:t>: </a:t>
            </a:r>
            <a:r>
              <a:rPr lang="ko-KR" altLang="en-US" sz="900" b="1" dirty="0" smtClean="0"/>
              <a:t>보통</a:t>
            </a:r>
            <a:endParaRPr lang="ko-KR" altLang="en-US" sz="9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496351" y="6281249"/>
            <a:ext cx="1143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아이템 확률 </a:t>
            </a:r>
            <a:r>
              <a:rPr lang="en-US" altLang="ko-KR" sz="900" b="1" dirty="0" smtClean="0"/>
              <a:t>: </a:t>
            </a:r>
            <a:r>
              <a:rPr lang="ko-KR" altLang="en-US" sz="900" b="1" dirty="0">
                <a:solidFill>
                  <a:srgbClr val="FF0000"/>
                </a:solidFill>
              </a:rPr>
              <a:t>높음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11767" y="6025219"/>
            <a:ext cx="10278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캐시 획득 </a:t>
            </a:r>
            <a:r>
              <a:rPr lang="en-US" altLang="ko-KR" sz="900" b="1" dirty="0" smtClean="0"/>
              <a:t>: </a:t>
            </a:r>
            <a:r>
              <a:rPr lang="ko-KR" altLang="en-US" sz="900" b="1" dirty="0"/>
              <a:t>보통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479968" y="6012882"/>
            <a:ext cx="1176028" cy="822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479968" y="5074740"/>
            <a:ext cx="1176028" cy="822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422865" y="4111466"/>
            <a:ext cx="405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bird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75414" y="5635000"/>
            <a:ext cx="4716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robot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75414" y="6087929"/>
            <a:ext cx="492443" cy="2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</a:rPr>
              <a:t>butler</a:t>
            </a:r>
          </a:p>
        </p:txBody>
      </p:sp>
      <p:cxnSp>
        <p:nvCxnSpPr>
          <p:cNvPr id="53" name="직선 연결선 52"/>
          <p:cNvCxnSpPr/>
          <p:nvPr/>
        </p:nvCxnSpPr>
        <p:spPr>
          <a:xfrm flipH="1" flipV="1">
            <a:off x="4717985" y="4014937"/>
            <a:ext cx="723930" cy="1928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 flipV="1">
            <a:off x="6639613" y="5639721"/>
            <a:ext cx="235801" cy="985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2" idx="1"/>
            <a:endCxn id="48" idx="3"/>
          </p:cNvCxnSpPr>
          <p:nvPr/>
        </p:nvCxnSpPr>
        <p:spPr>
          <a:xfrm flipH="1">
            <a:off x="6655996" y="6224569"/>
            <a:ext cx="219418" cy="1996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1135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37" y="1178640"/>
            <a:ext cx="2676335" cy="4641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42873" y="1178659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도움말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 smtClean="0"/>
              <a:t>도움말에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도움말 </a:t>
            </a:r>
            <a:r>
              <a:rPr lang="ko-KR" altLang="en-US" sz="1000" b="1" dirty="0" smtClean="0"/>
              <a:t>입장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- </a:t>
            </a:r>
            <a:r>
              <a:rPr lang="ko-KR" altLang="en-US" sz="1000" dirty="0" smtClean="0"/>
              <a:t>도움말 페이지는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메인 페이지의 도움말 버튼 입력을 통해 이동 가능하다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- </a:t>
            </a:r>
            <a:r>
              <a:rPr lang="ko-KR" altLang="en-US" sz="1000" dirty="0" smtClean="0"/>
              <a:t>게임 최초 로그인 시에는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메인 페이지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홈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으로 입장하기 전에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도움말 페이지로 이동하며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도움말을 닫은 이후 메인 페이지로 입장한다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2) </a:t>
            </a:r>
            <a:r>
              <a:rPr lang="ko-KR" altLang="en-US" sz="1000" b="1" dirty="0" smtClean="0"/>
              <a:t>도움말 동작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도움말 닫기 </a:t>
            </a:r>
            <a:r>
              <a:rPr lang="en-US" altLang="ko-KR" sz="1000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X</a:t>
            </a:r>
            <a:r>
              <a:rPr lang="ko-KR" altLang="en-US" sz="1000" dirty="0" smtClean="0"/>
              <a:t>버튼 혹은 기기의 </a:t>
            </a:r>
            <a:r>
              <a:rPr lang="ko-KR" altLang="en-US" sz="1000" dirty="0" err="1" smtClean="0"/>
              <a:t>뒤로가기</a:t>
            </a:r>
            <a:r>
              <a:rPr lang="ko-KR" altLang="en-US" sz="1000" dirty="0" smtClean="0"/>
              <a:t> 버튼을 입력하여 닫기 처리를 할 수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좌우 </a:t>
            </a:r>
            <a:r>
              <a:rPr lang="ko-KR" altLang="en-US" sz="1000" dirty="0" err="1" smtClean="0"/>
              <a:t>스와이프</a:t>
            </a:r>
            <a:r>
              <a:rPr lang="ko-KR" altLang="en-US" sz="1000" dirty="0" smtClean="0"/>
              <a:t> 조작을 통해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페이지를 </a:t>
            </a:r>
            <a:r>
              <a:rPr lang="ko-KR" altLang="en-US" sz="1000" dirty="0" smtClean="0"/>
              <a:t>좌 우로 </a:t>
            </a:r>
            <a:r>
              <a:rPr lang="ko-KR" altLang="en-US" sz="1000" dirty="0" smtClean="0"/>
              <a:t>넘길 수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하단의 페이지 위치를 점 페이지 표시를 통해 표시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//</a:t>
            </a:r>
            <a:r>
              <a:rPr lang="ko-KR" altLang="en-US" sz="1000" dirty="0" smtClean="0"/>
              <a:t>해당 작업이 어렵다면</a:t>
            </a:r>
            <a:r>
              <a:rPr lang="en-US" altLang="ko-KR" sz="1000" dirty="0" smtClean="0"/>
              <a:t>, [</a:t>
            </a:r>
            <a:r>
              <a:rPr lang="ko-KR" altLang="en-US" sz="1000" dirty="0" smtClean="0"/>
              <a:t>현재 페이지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최대 페이지</a:t>
            </a:r>
            <a:r>
              <a:rPr lang="en-US" altLang="ko-KR" sz="1000" dirty="0"/>
              <a:t>]</a:t>
            </a:r>
            <a:r>
              <a:rPr lang="ko-KR" altLang="en-US" sz="1000" dirty="0" smtClean="0"/>
              <a:t> 숫자로 표기한다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317192" y="2386505"/>
            <a:ext cx="826781" cy="1008173"/>
            <a:chOff x="3071133" y="2356671"/>
            <a:chExt cx="1453821" cy="1126384"/>
          </a:xfrm>
        </p:grpSpPr>
        <p:sp>
          <p:nvSpPr>
            <p:cNvPr id="9" name="직사각형 8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/>
          <p:cNvSpPr/>
          <p:nvPr/>
        </p:nvSpPr>
        <p:spPr>
          <a:xfrm>
            <a:off x="344555" y="1178640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23817" y="1475821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32" name="TextBox 31"/>
          <p:cNvSpPr txBox="1"/>
          <p:nvPr/>
        </p:nvSpPr>
        <p:spPr>
          <a:xfrm>
            <a:off x="862682" y="147718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378143" y="3890874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배</a:t>
            </a:r>
            <a:r>
              <a:rPr lang="ko-KR" altLang="en-US" sz="1100" b="1" dirty="0"/>
              <a:t>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Lv.13</a:t>
            </a:r>
            <a:endParaRPr lang="ko-KR" altLang="en-US" sz="11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2226334" y="1833296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32" y="1245284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630" y="1262901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28" y="1272426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36" y="5108529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817" y="5156154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754" y="1262901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덧셈 기호 65"/>
          <p:cNvSpPr/>
          <p:nvPr/>
        </p:nvSpPr>
        <p:spPr>
          <a:xfrm>
            <a:off x="2337543" y="1245284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2264232" y="5446108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22695" y="5444215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1432411" y="5452107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grpSp>
        <p:nvGrpSpPr>
          <p:cNvPr id="68" name="그룹 67"/>
          <p:cNvGrpSpPr/>
          <p:nvPr/>
        </p:nvGrpSpPr>
        <p:grpSpPr>
          <a:xfrm flipV="1">
            <a:off x="346542" y="4129625"/>
            <a:ext cx="2947701" cy="45719"/>
            <a:chOff x="628650" y="876300"/>
            <a:chExt cx="1910678" cy="133350"/>
          </a:xfrm>
        </p:grpSpPr>
        <p:sp>
          <p:nvSpPr>
            <p:cNvPr id="67" name="직사각형 66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1550975" y="147900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2766282" y="147927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pic>
        <p:nvPicPr>
          <p:cNvPr id="89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185" y="1856034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342873" y="4180030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이등변 삼각형 64"/>
          <p:cNvSpPr/>
          <p:nvPr/>
        </p:nvSpPr>
        <p:spPr>
          <a:xfrm rot="5400000">
            <a:off x="856685" y="4265622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1551519" y="435130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광고 바로보기</a:t>
            </a:r>
            <a:endParaRPr lang="ko-KR" alt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167259" y="147718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2820666" y="3939362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65/100</a:t>
            </a:r>
            <a:endParaRPr lang="ko-KR" altLang="en-US" sz="9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463963" y="1796982"/>
            <a:ext cx="279713" cy="400110"/>
            <a:chOff x="1463687" y="1780197"/>
            <a:chExt cx="279713" cy="400110"/>
          </a:xfrm>
        </p:grpSpPr>
        <p:sp>
          <p:nvSpPr>
            <p:cNvPr id="3" name="타원 2"/>
            <p:cNvSpPr/>
            <p:nvPr/>
          </p:nvSpPr>
          <p:spPr>
            <a:xfrm>
              <a:off x="1477059" y="1835725"/>
              <a:ext cx="266341" cy="26634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463687" y="1780197"/>
              <a:ext cx="232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/>
                <a:t>?</a:t>
              </a:r>
              <a:endParaRPr lang="ko-KR" altLang="en-US" sz="2000" b="1" dirty="0"/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423817" y="1793485"/>
            <a:ext cx="438865" cy="403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2239120" y="3442568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추가 보너스</a:t>
            </a:r>
            <a:endParaRPr lang="ko-KR" altLang="en-US" sz="1100" b="1" dirty="0"/>
          </a:p>
        </p:txBody>
      </p:sp>
      <p:grpSp>
        <p:nvGrpSpPr>
          <p:cNvPr id="90" name="그룹 89"/>
          <p:cNvGrpSpPr/>
          <p:nvPr/>
        </p:nvGrpSpPr>
        <p:grpSpPr>
          <a:xfrm>
            <a:off x="2179024" y="2319994"/>
            <a:ext cx="1156109" cy="1125994"/>
            <a:chOff x="3694960" y="2688520"/>
            <a:chExt cx="1156109" cy="1125994"/>
          </a:xfrm>
        </p:grpSpPr>
        <p:sp>
          <p:nvSpPr>
            <p:cNvPr id="92" name="직사각형 91"/>
            <p:cNvSpPr/>
            <p:nvPr/>
          </p:nvSpPr>
          <p:spPr>
            <a:xfrm>
              <a:off x="3694960" y="2690612"/>
              <a:ext cx="1091784" cy="3656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979495" y="2688520"/>
              <a:ext cx="63350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err="1" smtClean="0"/>
                <a:t>던킨도너츠</a:t>
              </a:r>
              <a:endParaRPr lang="ko-KR" altLang="en-US" sz="7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986760" y="2865130"/>
              <a:ext cx="66556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err="1" smtClean="0"/>
                <a:t>먼치킨</a:t>
              </a:r>
              <a:r>
                <a:rPr lang="ko-KR" altLang="en-US" sz="700" b="1" dirty="0" smtClean="0"/>
                <a:t> 박스</a:t>
              </a:r>
              <a:endParaRPr lang="ko-KR" altLang="en-US" sz="700" b="1" dirty="0"/>
            </a:p>
          </p:txBody>
        </p:sp>
        <p:pic>
          <p:nvPicPr>
            <p:cNvPr id="96" name="Picture 12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4533" y="2738237"/>
              <a:ext cx="290404" cy="277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" name="직사각형 96"/>
            <p:cNvSpPr/>
            <p:nvPr/>
          </p:nvSpPr>
          <p:spPr>
            <a:xfrm>
              <a:off x="3694960" y="3059719"/>
              <a:ext cx="1091784" cy="3808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3694960" y="3442053"/>
              <a:ext cx="1091784" cy="3724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008226" y="3443437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smtClean="0"/>
                <a:t>샤넬</a:t>
              </a:r>
              <a:endParaRPr lang="ko-KR" altLang="en-US" sz="7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005966" y="3610522"/>
              <a:ext cx="84510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립스틱 </a:t>
              </a:r>
              <a:r>
                <a:rPr lang="ko-KR" altLang="en-US" sz="700" b="1" dirty="0" err="1" smtClean="0"/>
                <a:t>루즈코코</a:t>
              </a:r>
              <a:endParaRPr lang="ko-KR" altLang="en-US" sz="700" b="1" dirty="0"/>
            </a:p>
          </p:txBody>
        </p:sp>
        <p:pic>
          <p:nvPicPr>
            <p:cNvPr id="101" name="Picture 9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6931" y="3475872"/>
              <a:ext cx="234699" cy="329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2" name="그룹 101"/>
            <p:cNvGrpSpPr/>
            <p:nvPr/>
          </p:nvGrpSpPr>
          <p:grpSpPr>
            <a:xfrm>
              <a:off x="3719306" y="3077274"/>
              <a:ext cx="347529" cy="343075"/>
              <a:chOff x="2196429" y="1714499"/>
              <a:chExt cx="582510" cy="542925"/>
            </a:xfrm>
          </p:grpSpPr>
          <p:sp>
            <p:nvSpPr>
              <p:cNvPr id="105" name="모서리가 둥근 직사각형 104"/>
              <p:cNvSpPr/>
              <p:nvPr/>
            </p:nvSpPr>
            <p:spPr>
              <a:xfrm>
                <a:off x="2196429" y="1714499"/>
                <a:ext cx="582510" cy="542925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cxnSp>
            <p:nvCxnSpPr>
              <p:cNvPr id="106" name="직선 연결선 105"/>
              <p:cNvCxnSpPr>
                <a:cxnSpLocks/>
              </p:cNvCxnSpPr>
              <p:nvPr/>
            </p:nvCxnSpPr>
            <p:spPr>
              <a:xfrm flipH="1">
                <a:off x="2215291" y="1743253"/>
                <a:ext cx="544598" cy="46998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extBox 102"/>
            <p:cNvSpPr txBox="1"/>
            <p:nvPr/>
          </p:nvSpPr>
          <p:spPr>
            <a:xfrm>
              <a:off x="3985263" y="3067399"/>
              <a:ext cx="54373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smtClean="0"/>
                <a:t>아리따움</a:t>
              </a:r>
              <a:endParaRPr lang="ko-KR" altLang="en-US" sz="7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983003" y="3244009"/>
              <a:ext cx="8066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아리따움 </a:t>
              </a:r>
              <a:r>
                <a:rPr lang="en-US" altLang="ko-KR" sz="700" b="1" dirty="0" smtClean="0"/>
                <a:t>3</a:t>
              </a:r>
              <a:r>
                <a:rPr lang="ko-KR" altLang="en-US" sz="700" b="1" dirty="0" smtClean="0"/>
                <a:t>천원</a:t>
              </a:r>
              <a:endParaRPr lang="ko-KR" altLang="en-US" sz="700" b="1" dirty="0"/>
            </a:p>
          </p:txBody>
        </p:sp>
      </p:grpSp>
      <p:sp>
        <p:nvSpPr>
          <p:cNvPr id="121" name="직사각형 120"/>
          <p:cNvSpPr/>
          <p:nvPr/>
        </p:nvSpPr>
        <p:spPr>
          <a:xfrm>
            <a:off x="6385607" y="1186026"/>
            <a:ext cx="438865" cy="403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/오른쪽 화살표 12"/>
          <p:cNvSpPr/>
          <p:nvPr/>
        </p:nvSpPr>
        <p:spPr>
          <a:xfrm>
            <a:off x="4297415" y="3278112"/>
            <a:ext cx="2264196" cy="365989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4686203" y="3492879"/>
            <a:ext cx="1695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페이지 이동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740137" y="5357822"/>
            <a:ext cx="1449999" cy="299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4" name="직선 연결선 123"/>
          <p:cNvCxnSpPr>
            <a:endCxn id="41" idx="3"/>
          </p:cNvCxnSpPr>
          <p:nvPr/>
        </p:nvCxnSpPr>
        <p:spPr>
          <a:xfrm flipH="1">
            <a:off x="862682" y="1528867"/>
            <a:ext cx="3285456" cy="4664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16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587271" y="809625"/>
            <a:ext cx="3105149" cy="54102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90" y="1796643"/>
            <a:ext cx="2580450" cy="3977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841168" y="896977"/>
            <a:ext cx="2578307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바로 적립 받기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고액 보상</a:t>
            </a:r>
            <a:r>
              <a:rPr lang="en-US" altLang="ko-KR" sz="1000" b="1" dirty="0" smtClean="0"/>
              <a:t>,</a:t>
            </a:r>
          </a:p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쿠폰 받기 등의 활동을 통해</a:t>
            </a:r>
            <a:endParaRPr lang="en-US" altLang="ko-KR" sz="1000" b="1" dirty="0" smtClean="0"/>
          </a:p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언제든지 광고를 </a:t>
            </a:r>
            <a:r>
              <a:rPr lang="ko-KR" altLang="en-US" sz="1000" b="1" dirty="0" smtClean="0"/>
              <a:t>보고 </a:t>
            </a:r>
            <a:r>
              <a:rPr lang="en-US" altLang="ko-KR" sz="1000" b="1" dirty="0"/>
              <a:t>‘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캐시</a:t>
            </a:r>
            <a:r>
              <a:rPr lang="en-US" altLang="ko-KR" sz="1000" b="1" dirty="0" smtClean="0"/>
              <a:t>’</a:t>
            </a:r>
            <a:r>
              <a:rPr lang="ko-KR" altLang="en-US" sz="1000" b="1" dirty="0" smtClean="0"/>
              <a:t>를</a:t>
            </a:r>
            <a:endParaRPr lang="en-US" altLang="ko-KR" sz="1000" b="1" dirty="0" smtClean="0"/>
          </a:p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적립할 수 있습니다</a:t>
            </a:r>
            <a:r>
              <a:rPr lang="en-US" altLang="ko-KR" sz="1000" b="1" dirty="0" smtClean="0"/>
              <a:t>.</a:t>
            </a:r>
            <a:r>
              <a:rPr lang="ko-KR" altLang="en-US" sz="1000" b="1" dirty="0" smtClean="0"/>
              <a:t>  </a:t>
            </a:r>
            <a:endParaRPr lang="ko-KR" altLang="en-US" sz="1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75676" y="504765"/>
            <a:ext cx="4458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도움말</a:t>
            </a:r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페이지</a:t>
            </a:r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46" name="직사각형 45"/>
          <p:cNvSpPr/>
          <p:nvPr/>
        </p:nvSpPr>
        <p:spPr>
          <a:xfrm>
            <a:off x="7996873" y="839628"/>
            <a:ext cx="3105149" cy="54102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260295" y="916027"/>
            <a:ext cx="25783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광고를 보고 난 뒤에는</a:t>
            </a:r>
            <a:endParaRPr lang="en-US" altLang="ko-KR" sz="1000" b="1" dirty="0" smtClean="0"/>
          </a:p>
          <a:p>
            <a:pPr algn="ctr">
              <a:lnSpc>
                <a:spcPts val="1600"/>
              </a:lnSpc>
            </a:pPr>
            <a:r>
              <a:rPr lang="en-US" altLang="ko-KR" sz="1000" b="1" dirty="0" smtClean="0"/>
              <a:t>‘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추가 보너스</a:t>
            </a:r>
            <a:r>
              <a:rPr lang="en-US" altLang="ko-KR" sz="1000" b="1" dirty="0" smtClean="0"/>
              <a:t>’</a:t>
            </a:r>
            <a:r>
              <a:rPr lang="ko-KR" altLang="en-US" sz="1000" b="1" dirty="0" smtClean="0"/>
              <a:t>에 사용하거나</a:t>
            </a:r>
            <a:r>
              <a:rPr lang="en-US" altLang="ko-KR" sz="1000" b="1" dirty="0" smtClean="0"/>
              <a:t>, </a:t>
            </a:r>
          </a:p>
          <a:p>
            <a:pPr algn="ctr">
              <a:lnSpc>
                <a:spcPts val="1600"/>
              </a:lnSpc>
            </a:pPr>
            <a:r>
              <a:rPr lang="en-US" altLang="ko-KR" sz="1000" b="1" dirty="0" smtClean="0"/>
              <a:t>‘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캐릭터 성장</a:t>
            </a:r>
            <a:r>
              <a:rPr lang="en-US" altLang="ko-KR" sz="1000" b="1" dirty="0" smtClean="0"/>
              <a:t>’</a:t>
            </a:r>
            <a:r>
              <a:rPr lang="ko-KR" altLang="en-US" sz="1000" b="1" dirty="0" smtClean="0"/>
              <a:t>에 필요한 아이템을 획득할 수 있습니다</a:t>
            </a:r>
            <a:r>
              <a:rPr lang="en-US" altLang="ko-KR" sz="1000" b="1" dirty="0" smtClean="0"/>
              <a:t>.</a:t>
            </a:r>
          </a:p>
          <a:p>
            <a:pPr algn="ctr">
              <a:lnSpc>
                <a:spcPts val="1600"/>
              </a:lnSpc>
            </a:pPr>
            <a:endParaRPr lang="en-US" altLang="ko-KR" sz="1000" b="1" dirty="0" smtClean="0"/>
          </a:p>
          <a:p>
            <a:pPr algn="ctr">
              <a:lnSpc>
                <a:spcPts val="1600"/>
              </a:lnSpc>
            </a:pPr>
            <a:endParaRPr lang="ko-KR" altLang="en-US" sz="10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781" y="1882555"/>
            <a:ext cx="2529346" cy="3885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4296168" y="515718"/>
            <a:ext cx="2832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도움말</a:t>
            </a:r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페이지</a:t>
            </a:r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sp>
        <p:nvSpPr>
          <p:cNvPr id="52" name="직사각형 51"/>
          <p:cNvSpPr/>
          <p:nvPr/>
        </p:nvSpPr>
        <p:spPr>
          <a:xfrm>
            <a:off x="4296168" y="839628"/>
            <a:ext cx="3105149" cy="54102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06398" y="504765"/>
            <a:ext cx="1994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도움말</a:t>
            </a:r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페이지</a:t>
            </a:r>
            <a:r>
              <a:rPr lang="en-US" altLang="ko-KR" sz="1400" b="1" dirty="0" smtClean="0"/>
              <a:t>3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4164773" y="1009361"/>
            <a:ext cx="33908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광고 보기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광고 나누기 등 활동을 통해</a:t>
            </a:r>
            <a:endParaRPr lang="en-US" altLang="ko-KR" sz="1000" b="1" dirty="0" smtClean="0"/>
          </a:p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내 캐릭터의 </a:t>
            </a:r>
            <a:r>
              <a:rPr lang="ko-KR" altLang="en-US" sz="1000" b="1" dirty="0" smtClean="0"/>
              <a:t>경험치를 획득하며</a:t>
            </a:r>
            <a:r>
              <a:rPr lang="en-US" altLang="ko-KR" sz="1000" b="1" dirty="0" smtClean="0"/>
              <a:t>,</a:t>
            </a:r>
          </a:p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내 캐릭터의 </a:t>
            </a:r>
            <a:r>
              <a:rPr lang="en-US" altLang="ko-KR" sz="1000" b="1" dirty="0" smtClean="0"/>
              <a:t>‘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레벨</a:t>
            </a:r>
            <a:r>
              <a:rPr lang="en-US" altLang="ko-KR" sz="1000" b="1" dirty="0" smtClean="0"/>
              <a:t>’</a:t>
            </a:r>
            <a:r>
              <a:rPr lang="ko-KR" altLang="en-US" sz="1000" b="1" dirty="0" smtClean="0"/>
              <a:t>을 성장시킬 수 있습니다</a:t>
            </a:r>
            <a:r>
              <a:rPr lang="en-US" altLang="ko-KR" sz="1000" b="1" dirty="0" smtClean="0"/>
              <a:t>.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517" y="1846231"/>
            <a:ext cx="2580450" cy="3977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4573632" y="4190999"/>
            <a:ext cx="2554740" cy="2921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268190" y="2313243"/>
            <a:ext cx="1036985" cy="4340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23925" y="4394217"/>
            <a:ext cx="2405890" cy="13741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1504950" y="5895975"/>
            <a:ext cx="85725" cy="857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657350" y="5895975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809750" y="5895975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962150" y="5895975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114550" y="5895975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276475" y="5895975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428875" y="5895975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581275" y="5895975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곱셈 기호 2"/>
          <p:cNvSpPr/>
          <p:nvPr/>
        </p:nvSpPr>
        <p:spPr>
          <a:xfrm>
            <a:off x="3263283" y="896977"/>
            <a:ext cx="323563" cy="323563"/>
          </a:xfrm>
          <a:prstGeom prst="mathMultiply">
            <a:avLst>
              <a:gd name="adj1" fmla="val 1468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곱셈 기호 32"/>
          <p:cNvSpPr/>
          <p:nvPr/>
        </p:nvSpPr>
        <p:spPr>
          <a:xfrm>
            <a:off x="6967660" y="907985"/>
            <a:ext cx="323563" cy="323563"/>
          </a:xfrm>
          <a:prstGeom prst="mathMultiply">
            <a:avLst>
              <a:gd name="adj1" fmla="val 1468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곱셈 기호 33"/>
          <p:cNvSpPr/>
          <p:nvPr/>
        </p:nvSpPr>
        <p:spPr>
          <a:xfrm>
            <a:off x="10676820" y="918850"/>
            <a:ext cx="323563" cy="323563"/>
          </a:xfrm>
          <a:prstGeom prst="mathMultiply">
            <a:avLst>
              <a:gd name="adj1" fmla="val 1468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5279197" y="5919787"/>
            <a:ext cx="1162050" cy="85725"/>
            <a:chOff x="2143125" y="6048375"/>
            <a:chExt cx="1162050" cy="85725"/>
          </a:xfrm>
          <a:solidFill>
            <a:schemeClr val="bg1">
              <a:lumMod val="75000"/>
            </a:schemeClr>
          </a:solidFill>
        </p:grpSpPr>
        <p:sp>
          <p:nvSpPr>
            <p:cNvPr id="35" name="타원 34"/>
            <p:cNvSpPr/>
            <p:nvPr/>
          </p:nvSpPr>
          <p:spPr>
            <a:xfrm>
              <a:off x="2143125" y="6048375"/>
              <a:ext cx="85725" cy="85725"/>
            </a:xfrm>
            <a:prstGeom prst="ellips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2295525" y="6048375"/>
              <a:ext cx="85725" cy="85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2447925" y="6048375"/>
              <a:ext cx="85725" cy="85725"/>
            </a:xfrm>
            <a:prstGeom prst="ellips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2600325" y="6048375"/>
              <a:ext cx="85725" cy="85725"/>
            </a:xfrm>
            <a:prstGeom prst="ellips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2752725" y="6048375"/>
              <a:ext cx="85725" cy="85725"/>
            </a:xfrm>
            <a:prstGeom prst="ellips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2914650" y="6048375"/>
              <a:ext cx="85725" cy="85725"/>
            </a:xfrm>
            <a:prstGeom prst="ellips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3067050" y="6048375"/>
              <a:ext cx="85725" cy="85725"/>
            </a:xfrm>
            <a:prstGeom prst="ellips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3219450" y="6048375"/>
              <a:ext cx="85725" cy="85725"/>
            </a:xfrm>
            <a:prstGeom prst="ellips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9005747" y="5886448"/>
            <a:ext cx="1162050" cy="85725"/>
            <a:chOff x="2143125" y="6048375"/>
            <a:chExt cx="1162050" cy="85725"/>
          </a:xfrm>
        </p:grpSpPr>
        <p:sp>
          <p:nvSpPr>
            <p:cNvPr id="55" name="타원 54"/>
            <p:cNvSpPr/>
            <p:nvPr/>
          </p:nvSpPr>
          <p:spPr>
            <a:xfrm>
              <a:off x="2143125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2295525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2447925" y="6048375"/>
              <a:ext cx="85725" cy="85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2600325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2752725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2914650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3067050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3219450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4007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53325" y="647239"/>
            <a:ext cx="46386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 smtClean="0"/>
              <a:t>어플리케이션이 기기에 요청하는 허가 목록을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r>
              <a:rPr lang="en-US" altLang="ko-KR" sz="1000" dirty="0" smtClean="0"/>
              <a:t>1) </a:t>
            </a:r>
            <a:r>
              <a:rPr lang="ko-KR" altLang="en-US" sz="1000" dirty="0" smtClean="0"/>
              <a:t>문자 메시지 보내기</a:t>
            </a:r>
            <a:endParaRPr lang="en-US" altLang="ko-KR" sz="1000" dirty="0" smtClean="0"/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r>
              <a:rPr lang="en-US" altLang="ko-KR" sz="1000" dirty="0" smtClean="0"/>
              <a:t>2) </a:t>
            </a:r>
            <a:r>
              <a:rPr lang="ko-KR" altLang="en-US" sz="1000" dirty="0" smtClean="0"/>
              <a:t>주소록 열람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3) </a:t>
            </a:r>
            <a:r>
              <a:rPr lang="ko-KR" altLang="en-US" sz="1000" dirty="0" smtClean="0"/>
              <a:t>파일 </a:t>
            </a:r>
            <a:r>
              <a:rPr lang="ko-KR" altLang="en-US" sz="1000" dirty="0"/>
              <a:t>접근</a:t>
            </a:r>
            <a:r>
              <a:rPr lang="en-US" altLang="ko-KR" sz="1000" dirty="0"/>
              <a:t>, </a:t>
            </a:r>
            <a:r>
              <a:rPr lang="ko-KR" altLang="en-US" sz="1000" dirty="0"/>
              <a:t>사진</a:t>
            </a:r>
            <a:r>
              <a:rPr lang="en-US" altLang="ko-KR" sz="1000" dirty="0"/>
              <a:t>, </a:t>
            </a:r>
            <a:r>
              <a:rPr lang="ko-KR" altLang="en-US" sz="1000" dirty="0" smtClean="0"/>
              <a:t>미디어 열람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85152" y="122186"/>
            <a:ext cx="3531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어플리케이션 허가 요청 목록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522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587271" y="809625"/>
            <a:ext cx="3105149" cy="54102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41168" y="906502"/>
            <a:ext cx="2578307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각 캐릭터는 보상을 추가로 얻을 수 있는</a:t>
            </a:r>
            <a:endParaRPr lang="en-US" altLang="ko-KR" sz="1000" b="1" dirty="0" smtClean="0"/>
          </a:p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고유의</a:t>
            </a:r>
            <a:r>
              <a:rPr lang="en-US" altLang="ko-KR" sz="1000" b="1" dirty="0"/>
              <a:t> </a:t>
            </a:r>
            <a:r>
              <a:rPr lang="en-US" altLang="ko-KR" sz="1000" b="1" dirty="0" smtClean="0"/>
              <a:t>‘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보너스 능력</a:t>
            </a:r>
            <a:r>
              <a:rPr lang="en-US" altLang="ko-KR" sz="1000" b="1" dirty="0" smtClean="0"/>
              <a:t>’</a:t>
            </a:r>
            <a:r>
              <a:rPr lang="ko-KR" altLang="en-US" sz="1000" b="1" dirty="0" smtClean="0"/>
              <a:t>을 지니고 있습니다</a:t>
            </a:r>
            <a:r>
              <a:rPr lang="en-US" altLang="ko-KR" sz="1000" b="1" dirty="0" smtClean="0"/>
              <a:t>.</a:t>
            </a:r>
          </a:p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광고를 통해 성장시켜</a:t>
            </a:r>
            <a:endParaRPr lang="en-US" altLang="ko-KR" sz="1000" b="1" dirty="0" smtClean="0"/>
          </a:p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더 큰 보상을 받아보세요</a:t>
            </a:r>
            <a:r>
              <a:rPr lang="en-US" altLang="ko-KR" sz="1000" b="1" dirty="0" smtClean="0"/>
              <a:t>.</a:t>
            </a:r>
            <a:endParaRPr lang="ko-KR" altLang="en-US" sz="1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75676" y="504765"/>
            <a:ext cx="4458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도움말</a:t>
            </a:r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페이지</a:t>
            </a:r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46" name="직사각형 45"/>
          <p:cNvSpPr/>
          <p:nvPr/>
        </p:nvSpPr>
        <p:spPr>
          <a:xfrm>
            <a:off x="4092471" y="809625"/>
            <a:ext cx="3105149" cy="54102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203493" y="944602"/>
            <a:ext cx="2851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캐릭터 레벨에 따라</a:t>
            </a:r>
            <a:r>
              <a:rPr lang="en-US" altLang="ko-KR" sz="1000" b="1" dirty="0" smtClean="0"/>
              <a:t>,</a:t>
            </a:r>
          </a:p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더 비싼 </a:t>
            </a:r>
            <a:r>
              <a:rPr lang="en-US" altLang="ko-KR" sz="1000" b="1" dirty="0" smtClean="0"/>
              <a:t>‘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보너스 상품</a:t>
            </a:r>
            <a:r>
              <a:rPr lang="en-US" altLang="ko-KR" sz="1000" b="1" dirty="0" smtClean="0"/>
              <a:t>’</a:t>
            </a:r>
            <a:r>
              <a:rPr lang="ko-KR" altLang="en-US" sz="1000" b="1" dirty="0" smtClean="0"/>
              <a:t>을 받을 수 있습니다</a:t>
            </a:r>
            <a:r>
              <a:rPr lang="en-US" altLang="ko-KR" sz="1000" b="1" dirty="0" smtClean="0"/>
              <a:t>.</a:t>
            </a:r>
          </a:p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레벨을 올려 추가 보너스에 도전하세요</a:t>
            </a:r>
            <a:r>
              <a:rPr lang="en-US" altLang="ko-KR" sz="1000" b="1" dirty="0" smtClean="0"/>
              <a:t>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92472" y="501848"/>
            <a:ext cx="2832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도움말</a:t>
            </a:r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페이지</a:t>
            </a:r>
            <a:r>
              <a:rPr lang="en-US" altLang="ko-KR" sz="1400" b="1" dirty="0" smtClean="0"/>
              <a:t>5</a:t>
            </a:r>
            <a:endParaRPr lang="ko-KR" altLang="en-US" sz="1400" b="1" dirty="0"/>
          </a:p>
        </p:txBody>
      </p:sp>
      <p:sp>
        <p:nvSpPr>
          <p:cNvPr id="52" name="직사각형 51"/>
          <p:cNvSpPr/>
          <p:nvPr/>
        </p:nvSpPr>
        <p:spPr>
          <a:xfrm>
            <a:off x="8094295" y="809625"/>
            <a:ext cx="3105149" cy="54102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94295" y="507208"/>
            <a:ext cx="1994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도움말</a:t>
            </a:r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페이지</a:t>
            </a:r>
            <a:r>
              <a:rPr lang="en-US" altLang="ko-KR" sz="1400" b="1" dirty="0"/>
              <a:t>6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8170495" y="912683"/>
            <a:ext cx="2966114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ko-KR" altLang="en-US" sz="1000" b="1" dirty="0"/>
              <a:t>광고를 본 뒤 </a:t>
            </a:r>
            <a:r>
              <a:rPr lang="en-US" altLang="ko-KR" sz="1000" b="1" dirty="0"/>
              <a:t>‘</a:t>
            </a:r>
            <a:r>
              <a:rPr lang="ko-KR" altLang="en-US" sz="1000" b="1" dirty="0">
                <a:solidFill>
                  <a:srgbClr val="FF0000"/>
                </a:solidFill>
              </a:rPr>
              <a:t>획득한 아이템</a:t>
            </a:r>
            <a:r>
              <a:rPr lang="en-US" altLang="ko-KR" sz="1000" b="1" dirty="0"/>
              <a:t>’</a:t>
            </a:r>
            <a:r>
              <a:rPr lang="ko-KR" altLang="en-US" sz="1000" b="1" dirty="0"/>
              <a:t>을</a:t>
            </a:r>
            <a:endParaRPr lang="en-US" altLang="ko-KR" sz="1000" b="1" dirty="0"/>
          </a:p>
          <a:p>
            <a:pPr algn="ctr">
              <a:lnSpc>
                <a:spcPts val="1600"/>
              </a:lnSpc>
            </a:pPr>
            <a:r>
              <a:rPr lang="ko-KR" altLang="en-US" sz="1000" b="1" dirty="0"/>
              <a:t>추가 보너스에 사용할 수 있습니다</a:t>
            </a:r>
            <a:r>
              <a:rPr lang="en-US" altLang="ko-KR" sz="1000" b="1" dirty="0"/>
              <a:t>.</a:t>
            </a:r>
          </a:p>
          <a:p>
            <a:pPr algn="ctr">
              <a:lnSpc>
                <a:spcPts val="1600"/>
              </a:lnSpc>
            </a:pPr>
            <a:r>
              <a:rPr lang="ko-KR" altLang="en-US" sz="1000" b="1" dirty="0"/>
              <a:t>각 상품 별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 </a:t>
            </a:r>
            <a:r>
              <a:rPr lang="en-US" altLang="ko-KR" sz="1000" b="1" dirty="0" smtClean="0"/>
              <a:t>‘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아이템 지도</a:t>
            </a:r>
            <a:r>
              <a:rPr lang="en-US" altLang="ko-KR" sz="1000" b="1" dirty="0" smtClean="0"/>
              <a:t>’</a:t>
            </a:r>
            <a:r>
              <a:rPr lang="ko-KR" altLang="en-US" sz="1000" b="1" dirty="0" smtClean="0"/>
              <a:t>를 </a:t>
            </a:r>
            <a:r>
              <a:rPr lang="ko-KR" altLang="en-US" sz="1000" b="1" dirty="0"/>
              <a:t>채워</a:t>
            </a:r>
            <a:endParaRPr lang="en-US" altLang="ko-KR" sz="1000" b="1" dirty="0"/>
          </a:p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추가 </a:t>
            </a:r>
            <a:r>
              <a:rPr lang="ko-KR" altLang="en-US" sz="1000" b="1" dirty="0"/>
              <a:t>보너스 </a:t>
            </a:r>
            <a:r>
              <a:rPr lang="ko-KR" altLang="en-US" sz="1000" b="1" dirty="0" smtClean="0"/>
              <a:t>상품을 </a:t>
            </a:r>
            <a:r>
              <a:rPr lang="ko-KR" altLang="en-US" sz="1000" b="1" dirty="0"/>
              <a:t>받아보세요</a:t>
            </a:r>
            <a:r>
              <a:rPr lang="en-US" altLang="ko-KR" sz="1000" b="1" dirty="0"/>
              <a:t>.</a:t>
            </a:r>
            <a:endParaRPr lang="ko-KR" altLang="en-US" sz="10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46" y="1825218"/>
            <a:ext cx="2542998" cy="3903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직사각형 40"/>
          <p:cNvSpPr/>
          <p:nvPr/>
        </p:nvSpPr>
        <p:spPr>
          <a:xfrm>
            <a:off x="1323177" y="4800600"/>
            <a:ext cx="1463505" cy="7769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219" y="1872692"/>
            <a:ext cx="2543365" cy="3903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원호 82"/>
          <p:cNvSpPr/>
          <p:nvPr/>
        </p:nvSpPr>
        <p:spPr>
          <a:xfrm rot="4112948">
            <a:off x="7452940" y="3127812"/>
            <a:ext cx="2612393" cy="2140025"/>
          </a:xfrm>
          <a:prstGeom prst="arc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9890190" y="4115794"/>
            <a:ext cx="1246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solidFill>
                  <a:srgbClr val="FF0000"/>
                </a:solidFill>
              </a:rPr>
              <a:t>Drag&amp;Drop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49" y="1829097"/>
            <a:ext cx="2333625" cy="4080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" name="곱셈 기호 173"/>
          <p:cNvSpPr/>
          <p:nvPr/>
        </p:nvSpPr>
        <p:spPr>
          <a:xfrm>
            <a:off x="3263283" y="896977"/>
            <a:ext cx="323563" cy="323563"/>
          </a:xfrm>
          <a:prstGeom prst="mathMultiply">
            <a:avLst>
              <a:gd name="adj1" fmla="val 1468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곱셈 기호 174"/>
          <p:cNvSpPr/>
          <p:nvPr/>
        </p:nvSpPr>
        <p:spPr>
          <a:xfrm>
            <a:off x="6762894" y="898460"/>
            <a:ext cx="323563" cy="323563"/>
          </a:xfrm>
          <a:prstGeom prst="mathMultiply">
            <a:avLst>
              <a:gd name="adj1" fmla="val 1468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곱셈 기호 175"/>
          <p:cNvSpPr/>
          <p:nvPr/>
        </p:nvSpPr>
        <p:spPr>
          <a:xfrm>
            <a:off x="10774097" y="907464"/>
            <a:ext cx="323563" cy="323563"/>
          </a:xfrm>
          <a:prstGeom prst="mathMultiply">
            <a:avLst>
              <a:gd name="adj1" fmla="val 1468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/>
          <p:cNvSpPr/>
          <p:nvPr/>
        </p:nvSpPr>
        <p:spPr>
          <a:xfrm>
            <a:off x="1504950" y="5895975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/>
          <p:cNvSpPr/>
          <p:nvPr/>
        </p:nvSpPr>
        <p:spPr>
          <a:xfrm>
            <a:off x="1657350" y="5895975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타원 178"/>
          <p:cNvSpPr/>
          <p:nvPr/>
        </p:nvSpPr>
        <p:spPr>
          <a:xfrm>
            <a:off x="1809750" y="5895975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타원 179"/>
          <p:cNvSpPr/>
          <p:nvPr/>
        </p:nvSpPr>
        <p:spPr>
          <a:xfrm>
            <a:off x="1962150" y="5895975"/>
            <a:ext cx="85725" cy="85725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/>
          <p:cNvSpPr/>
          <p:nvPr/>
        </p:nvSpPr>
        <p:spPr>
          <a:xfrm>
            <a:off x="2114550" y="5895975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/>
          <p:cNvSpPr/>
          <p:nvPr/>
        </p:nvSpPr>
        <p:spPr>
          <a:xfrm>
            <a:off x="2276475" y="5895975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/>
          <p:cNvSpPr/>
          <p:nvPr/>
        </p:nvSpPr>
        <p:spPr>
          <a:xfrm>
            <a:off x="2428875" y="5895975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타원 183"/>
          <p:cNvSpPr/>
          <p:nvPr/>
        </p:nvSpPr>
        <p:spPr>
          <a:xfrm>
            <a:off x="2581275" y="5895975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5" name="그룹 184"/>
          <p:cNvGrpSpPr/>
          <p:nvPr/>
        </p:nvGrpSpPr>
        <p:grpSpPr>
          <a:xfrm>
            <a:off x="5062536" y="5938837"/>
            <a:ext cx="1162050" cy="85725"/>
            <a:chOff x="2143125" y="6048375"/>
            <a:chExt cx="1162050" cy="85725"/>
          </a:xfrm>
        </p:grpSpPr>
        <p:sp>
          <p:nvSpPr>
            <p:cNvPr id="186" name="타원 185"/>
            <p:cNvSpPr/>
            <p:nvPr/>
          </p:nvSpPr>
          <p:spPr>
            <a:xfrm>
              <a:off x="2143125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/>
            <p:cNvSpPr/>
            <p:nvPr/>
          </p:nvSpPr>
          <p:spPr>
            <a:xfrm>
              <a:off x="2295525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/>
            <p:cNvSpPr/>
            <p:nvPr/>
          </p:nvSpPr>
          <p:spPr>
            <a:xfrm>
              <a:off x="2447925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/>
            <p:cNvSpPr/>
            <p:nvPr/>
          </p:nvSpPr>
          <p:spPr>
            <a:xfrm>
              <a:off x="2600325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/>
            <p:cNvSpPr/>
            <p:nvPr/>
          </p:nvSpPr>
          <p:spPr>
            <a:xfrm>
              <a:off x="2752725" y="6048375"/>
              <a:ext cx="85725" cy="85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/>
            <p:cNvSpPr/>
            <p:nvPr/>
          </p:nvSpPr>
          <p:spPr>
            <a:xfrm>
              <a:off x="2914650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/>
            <p:cNvSpPr/>
            <p:nvPr/>
          </p:nvSpPr>
          <p:spPr>
            <a:xfrm>
              <a:off x="3067050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/>
            <p:cNvSpPr/>
            <p:nvPr/>
          </p:nvSpPr>
          <p:spPr>
            <a:xfrm>
              <a:off x="3219450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4" name="그룹 193"/>
          <p:cNvGrpSpPr/>
          <p:nvPr/>
        </p:nvGrpSpPr>
        <p:grpSpPr>
          <a:xfrm>
            <a:off x="9167531" y="5886447"/>
            <a:ext cx="1162050" cy="85725"/>
            <a:chOff x="2143125" y="6048375"/>
            <a:chExt cx="1162050" cy="85725"/>
          </a:xfrm>
        </p:grpSpPr>
        <p:sp>
          <p:nvSpPr>
            <p:cNvPr id="195" name="타원 194"/>
            <p:cNvSpPr/>
            <p:nvPr/>
          </p:nvSpPr>
          <p:spPr>
            <a:xfrm>
              <a:off x="2143125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/>
            <p:cNvSpPr/>
            <p:nvPr/>
          </p:nvSpPr>
          <p:spPr>
            <a:xfrm>
              <a:off x="2295525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/>
            <p:cNvSpPr/>
            <p:nvPr/>
          </p:nvSpPr>
          <p:spPr>
            <a:xfrm>
              <a:off x="2447925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/>
            <p:cNvSpPr/>
            <p:nvPr/>
          </p:nvSpPr>
          <p:spPr>
            <a:xfrm>
              <a:off x="2600325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/>
            <p:cNvSpPr/>
            <p:nvPr/>
          </p:nvSpPr>
          <p:spPr>
            <a:xfrm>
              <a:off x="2752725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/>
            <p:cNvSpPr/>
            <p:nvPr/>
          </p:nvSpPr>
          <p:spPr>
            <a:xfrm>
              <a:off x="2914650" y="6048375"/>
              <a:ext cx="85725" cy="85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/>
            <p:cNvSpPr/>
            <p:nvPr/>
          </p:nvSpPr>
          <p:spPr>
            <a:xfrm>
              <a:off x="3067050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/>
            <p:cNvSpPr/>
            <p:nvPr/>
          </p:nvSpPr>
          <p:spPr>
            <a:xfrm>
              <a:off x="3219450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76542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4683021" y="809625"/>
            <a:ext cx="3105149" cy="54102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571426" y="504765"/>
            <a:ext cx="3058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도움말</a:t>
            </a:r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페이지</a:t>
            </a:r>
            <a:r>
              <a:rPr lang="en-US" altLang="ko-KR" sz="1400" b="1" dirty="0" smtClean="0"/>
              <a:t>8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4752537" y="912348"/>
            <a:ext cx="2966114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상점에서 </a:t>
            </a:r>
            <a:r>
              <a:rPr lang="en-US" altLang="ko-KR" sz="1000" b="1" dirty="0" smtClean="0"/>
              <a:t>‘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아이템을 구매</a:t>
            </a:r>
            <a:r>
              <a:rPr lang="en-US" altLang="ko-KR" sz="1000" b="1" dirty="0" smtClean="0"/>
              <a:t>’</a:t>
            </a:r>
            <a:r>
              <a:rPr lang="ko-KR" altLang="en-US" sz="1000" b="1" dirty="0" smtClean="0"/>
              <a:t>하여</a:t>
            </a:r>
            <a:r>
              <a:rPr lang="en-US" altLang="ko-KR" sz="1000" b="1" dirty="0" smtClean="0"/>
              <a:t>,</a:t>
            </a:r>
          </a:p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캐릭터를 더 빨리 성장 시키거나</a:t>
            </a:r>
            <a:r>
              <a:rPr lang="en-US" altLang="ko-KR" sz="1000" b="1" dirty="0" smtClean="0"/>
              <a:t>,</a:t>
            </a:r>
          </a:p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추가 보너스에 필요한 아이템을</a:t>
            </a:r>
            <a:endParaRPr lang="en-US" altLang="ko-KR" sz="1000" b="1" dirty="0" smtClean="0"/>
          </a:p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직접 구매할 수 있습니다</a:t>
            </a:r>
            <a:r>
              <a:rPr lang="en-US" altLang="ko-KR" sz="1000" b="1" dirty="0" smtClean="0"/>
              <a:t>.</a:t>
            </a:r>
          </a:p>
          <a:p>
            <a:pPr algn="ctr">
              <a:lnSpc>
                <a:spcPts val="1600"/>
              </a:lnSpc>
            </a:pPr>
            <a:endParaRPr lang="en-US" altLang="ko-KR" sz="1000" b="1" dirty="0" smtClean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059" y="1884895"/>
            <a:ext cx="2455071" cy="387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817195" y="814985"/>
            <a:ext cx="3105149" cy="54102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17195" y="512568"/>
            <a:ext cx="1994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도움말</a:t>
            </a:r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페이지</a:t>
            </a:r>
            <a:r>
              <a:rPr lang="en-US" altLang="ko-KR" sz="1400" b="1" dirty="0" smtClean="0"/>
              <a:t>7</a:t>
            </a:r>
            <a:endParaRPr lang="ko-KR" alt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93395" y="975193"/>
            <a:ext cx="2966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적립된 캐시를 사용하여</a:t>
            </a:r>
            <a:r>
              <a:rPr lang="en-US" altLang="ko-KR" sz="1000" b="1" dirty="0" smtClean="0"/>
              <a:t>,</a:t>
            </a:r>
            <a:endParaRPr lang="en-US" altLang="ko-KR" sz="1000" b="1" dirty="0"/>
          </a:p>
          <a:p>
            <a:pPr algn="ctr">
              <a:lnSpc>
                <a:spcPts val="1600"/>
              </a:lnSpc>
            </a:pPr>
            <a:r>
              <a:rPr lang="en-US" altLang="ko-KR" sz="1000" b="1" dirty="0" smtClean="0"/>
              <a:t>‘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상품</a:t>
            </a:r>
            <a:r>
              <a:rPr lang="en-US" altLang="ko-KR" sz="1000" b="1" dirty="0" smtClean="0"/>
              <a:t>’</a:t>
            </a:r>
            <a:r>
              <a:rPr lang="ko-KR" altLang="en-US" sz="1000" b="1" dirty="0" smtClean="0"/>
              <a:t>을 구입 할 수 있으며</a:t>
            </a:r>
            <a:r>
              <a:rPr lang="en-US" altLang="ko-KR" sz="1000" b="1" dirty="0" smtClean="0"/>
              <a:t>,</a:t>
            </a:r>
          </a:p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현금으로 </a:t>
            </a:r>
            <a:r>
              <a:rPr lang="en-US" altLang="ko-KR" sz="1000" b="1" dirty="0" smtClean="0"/>
              <a:t>‘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환전</a:t>
            </a:r>
            <a:r>
              <a:rPr lang="en-US" altLang="ko-KR" sz="1000" b="1" dirty="0" smtClean="0"/>
              <a:t>’</a:t>
            </a:r>
            <a:r>
              <a:rPr lang="ko-KR" altLang="en-US" sz="1000" b="1" dirty="0" smtClean="0"/>
              <a:t>할 수도 있습니다</a:t>
            </a:r>
            <a:r>
              <a:rPr lang="en-US" altLang="ko-KR" sz="1000" b="1" dirty="0" smtClean="0"/>
              <a:t>.</a:t>
            </a:r>
          </a:p>
        </p:txBody>
      </p:sp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616" y="1863032"/>
            <a:ext cx="2488405" cy="3909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곱셈 기호 20"/>
          <p:cNvSpPr/>
          <p:nvPr/>
        </p:nvSpPr>
        <p:spPr>
          <a:xfrm>
            <a:off x="3535946" y="912348"/>
            <a:ext cx="323563" cy="323563"/>
          </a:xfrm>
          <a:prstGeom prst="mathMultiply">
            <a:avLst>
              <a:gd name="adj1" fmla="val 1468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곱셈 기호 21"/>
          <p:cNvSpPr/>
          <p:nvPr/>
        </p:nvSpPr>
        <p:spPr>
          <a:xfrm>
            <a:off x="7367853" y="920476"/>
            <a:ext cx="323563" cy="323563"/>
          </a:xfrm>
          <a:prstGeom prst="mathMultiply">
            <a:avLst>
              <a:gd name="adj1" fmla="val 1468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771650" y="5886450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924050" y="5886450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076450" y="5886450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228850" y="5886450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381250" y="5886450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543175" y="5886450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695575" y="5886450"/>
            <a:ext cx="85725" cy="85725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2847975" y="5886450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5679247" y="5891212"/>
            <a:ext cx="1162050" cy="85725"/>
            <a:chOff x="2143125" y="6048375"/>
            <a:chExt cx="1162050" cy="85725"/>
          </a:xfrm>
        </p:grpSpPr>
        <p:sp>
          <p:nvSpPr>
            <p:cNvPr id="33" name="타원 32"/>
            <p:cNvSpPr/>
            <p:nvPr/>
          </p:nvSpPr>
          <p:spPr>
            <a:xfrm>
              <a:off x="2143125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2295525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2447925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2600325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2752725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2914650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3067050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3219450" y="6048375"/>
              <a:ext cx="85725" cy="85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2724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#8 </a:t>
            </a:r>
            <a:r>
              <a:rPr lang="ko-KR" altLang="en-US" sz="2000" b="1" dirty="0" smtClean="0"/>
              <a:t>페이지 로비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로비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페이지 입장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- </a:t>
            </a:r>
            <a:r>
              <a:rPr lang="ko-KR" altLang="en-US" sz="1000" b="1" dirty="0" err="1" smtClean="0"/>
              <a:t>인트로</a:t>
            </a:r>
            <a:r>
              <a:rPr lang="ko-KR" altLang="en-US" sz="1000" b="1" dirty="0" smtClean="0"/>
              <a:t> 페이지 </a:t>
            </a:r>
            <a:r>
              <a:rPr lang="en-US" altLang="ko-KR" sz="1000" b="1" dirty="0" smtClean="0"/>
              <a:t>&gt; </a:t>
            </a:r>
            <a:r>
              <a:rPr lang="ko-KR" altLang="en-US" sz="1000" b="1" dirty="0" smtClean="0"/>
              <a:t>로그인 그룹 이후 입장한다</a:t>
            </a:r>
            <a:r>
              <a:rPr lang="en-US" altLang="ko-KR" sz="10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b="1" dirty="0" smtClean="0"/>
              <a:t>- </a:t>
            </a:r>
            <a:r>
              <a:rPr lang="ko-KR" altLang="en-US" sz="1000" b="1" dirty="0" smtClean="0"/>
              <a:t>홈의 역할을 하는 페이지로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다른 세부 페이지들을 연결하는 페이지이다</a:t>
            </a:r>
            <a:r>
              <a:rPr lang="en-US" altLang="ko-KR" sz="1000" b="1" dirty="0" smtClean="0"/>
              <a:t>.</a:t>
            </a:r>
            <a:endParaRPr lang="en-US" altLang="ko-KR" sz="1000" b="1" dirty="0"/>
          </a:p>
        </p:txBody>
      </p:sp>
      <p:grpSp>
        <p:nvGrpSpPr>
          <p:cNvPr id="14" name="그룹 13"/>
          <p:cNvGrpSpPr/>
          <p:nvPr/>
        </p:nvGrpSpPr>
        <p:grpSpPr>
          <a:xfrm>
            <a:off x="2824832" y="2295777"/>
            <a:ext cx="1311307" cy="1302204"/>
            <a:chOff x="3071133" y="2356671"/>
            <a:chExt cx="1453821" cy="1126384"/>
          </a:xfrm>
        </p:grpSpPr>
        <p:sp>
          <p:nvSpPr>
            <p:cNvPr id="9" name="직사각형 8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/>
          <p:cNvSpPr/>
          <p:nvPr/>
        </p:nvSpPr>
        <p:spPr>
          <a:xfrm>
            <a:off x="2112172" y="1170587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191434" y="146776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32" name="TextBox 31"/>
          <p:cNvSpPr txBox="1"/>
          <p:nvPr/>
        </p:nvSpPr>
        <p:spPr>
          <a:xfrm>
            <a:off x="2630299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2145760" y="3882821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배</a:t>
            </a:r>
            <a:r>
              <a:rPr lang="ko-KR" altLang="en-US" sz="1100" b="1" dirty="0"/>
              <a:t>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Lv.13</a:t>
            </a:r>
            <a:endParaRPr lang="ko-KR" altLang="en-US" sz="11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993951" y="1825243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49" y="1237231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247" y="1254848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245" y="126437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153" y="5100476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434" y="5148101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71" y="1254848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덧셈 기호 65"/>
          <p:cNvSpPr/>
          <p:nvPr/>
        </p:nvSpPr>
        <p:spPr>
          <a:xfrm>
            <a:off x="4105160" y="1237231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031849" y="5438055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2290312" y="5436162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200028" y="544405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grpSp>
        <p:nvGrpSpPr>
          <p:cNvPr id="68" name="그룹 67"/>
          <p:cNvGrpSpPr/>
          <p:nvPr/>
        </p:nvGrpSpPr>
        <p:grpSpPr>
          <a:xfrm flipV="1">
            <a:off x="2114159" y="4121572"/>
            <a:ext cx="2947701" cy="45719"/>
            <a:chOff x="628650" y="876300"/>
            <a:chExt cx="1910678" cy="133350"/>
          </a:xfrm>
        </p:grpSpPr>
        <p:sp>
          <p:nvSpPr>
            <p:cNvPr id="67" name="직사각형 66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3318592" y="147095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4533899" y="147122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13" y="2712749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802" y="1847981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2110490" y="4171977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이등변 삼각형 64"/>
          <p:cNvSpPr/>
          <p:nvPr/>
        </p:nvSpPr>
        <p:spPr>
          <a:xfrm rot="5400000">
            <a:off x="2624302" y="4257569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3319136" y="4343255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광고 바로보기</a:t>
            </a:r>
            <a:endParaRPr lang="ko-KR" alt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934876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4117920" y="3270867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보너스 상품</a:t>
            </a:r>
            <a:endParaRPr lang="ko-KR" altLang="en-US" sz="11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588283" y="393130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65/100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24018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#8 </a:t>
            </a:r>
            <a:r>
              <a:rPr lang="ko-KR" altLang="en-US" sz="2000" b="1" dirty="0" smtClean="0"/>
              <a:t>페이지 로비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678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로비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캐릭터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내 캐릭터의 이미지를 보여준다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입력 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캐릭터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2) </a:t>
            </a:r>
            <a:r>
              <a:rPr lang="ko-KR" altLang="en-US" sz="1000" b="1" dirty="0"/>
              <a:t>아이템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  </a:t>
            </a:r>
            <a:r>
              <a:rPr lang="en-US" altLang="ko-KR" sz="1000" dirty="0"/>
              <a:t>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</a:t>
            </a:r>
            <a:r>
              <a:rPr lang="ko-KR" altLang="en-US" sz="1000" dirty="0"/>
              <a:t>아이템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smtClean="0"/>
              <a:t>이름 표시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닉네임을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레벨을 </a:t>
            </a:r>
            <a:r>
              <a:rPr lang="en-US" altLang="ko-KR" sz="1000" dirty="0" smtClean="0"/>
              <a:t>[Lv.</a:t>
            </a:r>
            <a:r>
              <a:rPr lang="ko-KR" altLang="en-US" sz="1000" dirty="0" smtClean="0"/>
              <a:t>값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으로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레벨은 레벨 변경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갱신한다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입력 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캐릭터 페이지로 이동한다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</a:t>
            </a:r>
            <a:r>
              <a:rPr lang="ko-KR" altLang="en-US" sz="1000" b="1" dirty="0"/>
              <a:t>광고 재생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- </a:t>
            </a:r>
            <a:r>
              <a:rPr lang="ko-KR" altLang="en-US" sz="1000" dirty="0"/>
              <a:t>입력 시</a:t>
            </a:r>
            <a:r>
              <a:rPr lang="en-US" altLang="ko-KR" sz="1000" dirty="0"/>
              <a:t> : </a:t>
            </a:r>
            <a:r>
              <a:rPr lang="ko-KR" altLang="en-US" sz="1000" dirty="0"/>
              <a:t>플레이 가능한 광고 리스트 중</a:t>
            </a:r>
            <a:r>
              <a:rPr lang="en-US" altLang="ko-KR" sz="1000" dirty="0"/>
              <a:t>, </a:t>
            </a:r>
            <a:r>
              <a:rPr lang="ko-KR" altLang="en-US" sz="1000" dirty="0"/>
              <a:t>하나를 플레이 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- </a:t>
            </a:r>
            <a:r>
              <a:rPr lang="ko-KR" altLang="en-US" sz="1000" dirty="0"/>
              <a:t>광고 목록 </a:t>
            </a:r>
            <a:r>
              <a:rPr lang="en-US" altLang="ko-KR" sz="1000" dirty="0"/>
              <a:t>: </a:t>
            </a:r>
            <a:r>
              <a:rPr lang="ko-KR" altLang="en-US" sz="1000" dirty="0"/>
              <a:t>샘플 리스트 </a:t>
            </a:r>
            <a:r>
              <a:rPr lang="en-US" altLang="ko-KR" sz="1000" dirty="0"/>
              <a:t>5</a:t>
            </a:r>
            <a:r>
              <a:rPr lang="ko-KR" altLang="en-US" sz="1000" dirty="0"/>
              <a:t>개 중</a:t>
            </a:r>
            <a:r>
              <a:rPr lang="en-US" altLang="ko-KR" sz="1000" dirty="0"/>
              <a:t>, </a:t>
            </a:r>
            <a:r>
              <a:rPr lang="ko-KR" altLang="en-US" sz="1000" dirty="0"/>
              <a:t>랜덤으로 </a:t>
            </a:r>
            <a:r>
              <a:rPr lang="en-US" altLang="ko-KR" sz="1000" dirty="0"/>
              <a:t>1</a:t>
            </a:r>
            <a:r>
              <a:rPr lang="ko-KR" altLang="en-US" sz="1000" dirty="0"/>
              <a:t>종을 플레이 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5) </a:t>
            </a:r>
            <a:r>
              <a:rPr lang="ko-KR" altLang="en-US" sz="1000" b="1" dirty="0" smtClean="0"/>
              <a:t>고액 보상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고액 보상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6) </a:t>
            </a:r>
            <a:r>
              <a:rPr lang="ko-KR" altLang="en-US" sz="1000" b="1" dirty="0" smtClean="0"/>
              <a:t>쿠폰 받기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쿠폰 받기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FF0000"/>
                </a:solidFill>
              </a:rPr>
              <a:t>7)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광고 나누기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추가 건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광고 나누기페이지로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</p:txBody>
      </p:sp>
      <p:grpSp>
        <p:nvGrpSpPr>
          <p:cNvPr id="14" name="그룹 13"/>
          <p:cNvGrpSpPr/>
          <p:nvPr/>
        </p:nvGrpSpPr>
        <p:grpSpPr>
          <a:xfrm>
            <a:off x="2824832" y="2295777"/>
            <a:ext cx="1311307" cy="1302204"/>
            <a:chOff x="3071133" y="2356671"/>
            <a:chExt cx="1453821" cy="1126384"/>
          </a:xfrm>
        </p:grpSpPr>
        <p:sp>
          <p:nvSpPr>
            <p:cNvPr id="9" name="직사각형 8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2145760" y="3882821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배</a:t>
            </a:r>
            <a:r>
              <a:rPr lang="ko-KR" altLang="en-US" sz="1100" b="1" dirty="0"/>
              <a:t>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Lv.13</a:t>
            </a:r>
            <a:endParaRPr lang="ko-KR" altLang="en-US" sz="11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993951" y="1825243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153" y="5100476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434" y="5148101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2290312" y="5436162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200028" y="544405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grpSp>
        <p:nvGrpSpPr>
          <p:cNvPr id="68" name="그룹 67"/>
          <p:cNvGrpSpPr/>
          <p:nvPr/>
        </p:nvGrpSpPr>
        <p:grpSpPr>
          <a:xfrm flipV="1">
            <a:off x="2114159" y="4121572"/>
            <a:ext cx="2947701" cy="45719"/>
            <a:chOff x="628650" y="876300"/>
            <a:chExt cx="1910678" cy="133350"/>
          </a:xfrm>
        </p:grpSpPr>
        <p:sp>
          <p:nvSpPr>
            <p:cNvPr id="67" name="직사각형 66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13" y="2712749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802" y="1847981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2110490" y="4171977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이등변 삼각형 64"/>
          <p:cNvSpPr/>
          <p:nvPr/>
        </p:nvSpPr>
        <p:spPr>
          <a:xfrm rot="5400000">
            <a:off x="2624302" y="4257569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3319136" y="4343255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광고 바로보기</a:t>
            </a:r>
            <a:endParaRPr lang="ko-KR" altLang="en-US" sz="1600" b="1" dirty="0"/>
          </a:p>
        </p:txBody>
      </p:sp>
      <p:sp>
        <p:nvSpPr>
          <p:cNvPr id="94" name="직사각형 93"/>
          <p:cNvSpPr/>
          <p:nvPr/>
        </p:nvSpPr>
        <p:spPr>
          <a:xfrm>
            <a:off x="2063968" y="4207534"/>
            <a:ext cx="3074530" cy="653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/>
          <p:cNvCxnSpPr/>
          <p:nvPr/>
        </p:nvCxnSpPr>
        <p:spPr>
          <a:xfrm flipV="1">
            <a:off x="4136139" y="1274713"/>
            <a:ext cx="3417186" cy="12255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4208004" y="2667517"/>
            <a:ext cx="747042" cy="653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2877502" y="2385763"/>
            <a:ext cx="1221021" cy="1109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/>
          <p:cNvCxnSpPr/>
          <p:nvPr/>
        </p:nvCxnSpPr>
        <p:spPr>
          <a:xfrm flipV="1">
            <a:off x="5031414" y="2162175"/>
            <a:ext cx="2521911" cy="6762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107" idx="3"/>
          </p:cNvCxnSpPr>
          <p:nvPr/>
        </p:nvCxnSpPr>
        <p:spPr>
          <a:xfrm flipV="1">
            <a:off x="3010099" y="3597981"/>
            <a:ext cx="4543226" cy="4164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2122669" y="3884444"/>
            <a:ext cx="887430" cy="259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연결선 108"/>
          <p:cNvCxnSpPr>
            <a:stCxn id="94" idx="3"/>
            <a:endCxn id="8" idx="1"/>
          </p:cNvCxnSpPr>
          <p:nvPr/>
        </p:nvCxnSpPr>
        <p:spPr>
          <a:xfrm flipV="1">
            <a:off x="5138498" y="4040476"/>
            <a:ext cx="2414827" cy="4940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5108684" y="4637441"/>
            <a:ext cx="2444641" cy="2913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2044326" y="5077967"/>
            <a:ext cx="3074530" cy="653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/>
          <p:cNvCxnSpPr/>
          <p:nvPr/>
        </p:nvCxnSpPr>
        <p:spPr>
          <a:xfrm>
            <a:off x="5108684" y="4637441"/>
            <a:ext cx="2444641" cy="16681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5108684" y="4637441"/>
            <a:ext cx="2444641" cy="9780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031849" y="5438055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117920" y="3270867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보너스 상품</a:t>
            </a:r>
            <a:endParaRPr lang="ko-KR" altLang="en-US" sz="1100" b="1" dirty="0"/>
          </a:p>
        </p:txBody>
      </p:sp>
      <p:sp>
        <p:nvSpPr>
          <p:cNvPr id="51" name="직사각형 50"/>
          <p:cNvSpPr/>
          <p:nvPr/>
        </p:nvSpPr>
        <p:spPr>
          <a:xfrm>
            <a:off x="2112172" y="1170587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191434" y="146776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2630299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49" y="1237231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247" y="1254848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245" y="126437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71" y="1254848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덧셈 기호 57"/>
          <p:cNvSpPr/>
          <p:nvPr/>
        </p:nvSpPr>
        <p:spPr>
          <a:xfrm>
            <a:off x="4105160" y="1237231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318592" y="147095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60" name="TextBox 59"/>
          <p:cNvSpPr txBox="1"/>
          <p:nvPr/>
        </p:nvSpPr>
        <p:spPr>
          <a:xfrm>
            <a:off x="4533899" y="147122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61" name="TextBox 60"/>
          <p:cNvSpPr txBox="1"/>
          <p:nvPr/>
        </p:nvSpPr>
        <p:spPr>
          <a:xfrm>
            <a:off x="3934876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23125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#8 </a:t>
            </a:r>
            <a:r>
              <a:rPr lang="ko-KR" altLang="en-US" sz="2000" b="1" dirty="0" smtClean="0"/>
              <a:t>페이지 로비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로비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8) </a:t>
            </a:r>
            <a:r>
              <a:rPr lang="ko-KR" altLang="en-US" sz="1000" b="1" dirty="0"/>
              <a:t>보유 캐시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/>
              <a:t>보유 캐시 페이지로 이동한다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</a:rPr>
              <a:t>9) </a:t>
            </a:r>
            <a:r>
              <a:rPr lang="ko-KR" altLang="en-US" sz="1000" b="1" dirty="0" smtClean="0">
                <a:solidFill>
                  <a:schemeClr val="bg1">
                    <a:lumMod val="75000"/>
                  </a:schemeClr>
                </a:solidFill>
              </a:rPr>
              <a:t>요약</a:t>
            </a:r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1000" b="1" dirty="0" smtClean="0">
                <a:solidFill>
                  <a:schemeClr val="bg1">
                    <a:lumMod val="75000"/>
                  </a:schemeClr>
                </a:solidFill>
              </a:rPr>
              <a:t>삭제</a:t>
            </a:r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altLang="ko-KR" sz="1000" b="1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    -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입력 시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요약 페이지로 이동한다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10) </a:t>
            </a:r>
            <a:r>
              <a:rPr lang="ko-KR" altLang="en-US" sz="1000" b="1" dirty="0" smtClean="0"/>
              <a:t>홈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#</a:t>
            </a:r>
            <a:r>
              <a:rPr lang="ko-KR" altLang="en-US" sz="1000" dirty="0" smtClean="0"/>
              <a:t>로비 페이지로 돌아온다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11) </a:t>
            </a:r>
            <a:r>
              <a:rPr lang="ko-KR" altLang="en-US" sz="1000" b="1" dirty="0" smtClean="0"/>
              <a:t>모으기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모으기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12) </a:t>
            </a:r>
            <a:r>
              <a:rPr lang="ko-KR" altLang="en-US" sz="1000" b="1" dirty="0" smtClean="0"/>
              <a:t>캐시 상점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상점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13) </a:t>
            </a:r>
            <a:r>
              <a:rPr lang="ko-KR" altLang="en-US" sz="1000" b="1" dirty="0" smtClean="0"/>
              <a:t>커뮤니티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커뮤니티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14) </a:t>
            </a:r>
            <a:r>
              <a:rPr lang="ko-KR" altLang="en-US" sz="1000" b="1" dirty="0" smtClean="0"/>
              <a:t>프로필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프로필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FF0000"/>
                </a:solidFill>
              </a:rPr>
              <a:t>15)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친구 추천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위치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수정건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입력 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친구 추천 페이지로 이동한다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2824832" y="2267202"/>
            <a:ext cx="1311307" cy="1302204"/>
            <a:chOff x="3071133" y="2356671"/>
            <a:chExt cx="1453821" cy="1126384"/>
          </a:xfrm>
        </p:grpSpPr>
        <p:sp>
          <p:nvSpPr>
            <p:cNvPr id="49" name="직사각형 48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2145760" y="3854246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배</a:t>
            </a:r>
            <a:r>
              <a:rPr lang="ko-KR" altLang="en-US" sz="1100" b="1" dirty="0"/>
              <a:t>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Lv.13</a:t>
            </a:r>
            <a:endParaRPr lang="ko-KR" altLang="en-US" sz="11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993951" y="1796668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71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153" y="5071901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434" y="5119526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2290312" y="5407587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200028" y="5415479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grpSp>
        <p:nvGrpSpPr>
          <p:cNvPr id="78" name="그룹 77"/>
          <p:cNvGrpSpPr/>
          <p:nvPr/>
        </p:nvGrpSpPr>
        <p:grpSpPr>
          <a:xfrm flipV="1">
            <a:off x="2114159" y="4092997"/>
            <a:ext cx="2947701" cy="45719"/>
            <a:chOff x="628650" y="876300"/>
            <a:chExt cx="1910678" cy="133350"/>
          </a:xfrm>
        </p:grpSpPr>
        <p:sp>
          <p:nvSpPr>
            <p:cNvPr id="82" name="직사각형 81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13" y="2684174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802" y="1819406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2110490" y="4143402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이등변 삼각형 91"/>
          <p:cNvSpPr/>
          <p:nvPr/>
        </p:nvSpPr>
        <p:spPr>
          <a:xfrm rot="5400000">
            <a:off x="2624302" y="4228994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3319136" y="431468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광고 바로보기</a:t>
            </a:r>
            <a:endParaRPr lang="ko-KR" altLang="en-US" sz="1600" b="1" dirty="0"/>
          </a:p>
        </p:txBody>
      </p:sp>
      <p:sp>
        <p:nvSpPr>
          <p:cNvPr id="94" name="직사각형 93"/>
          <p:cNvSpPr/>
          <p:nvPr/>
        </p:nvSpPr>
        <p:spPr>
          <a:xfrm>
            <a:off x="3663032" y="1717813"/>
            <a:ext cx="1395159" cy="4962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2047075" y="1116968"/>
            <a:ext cx="3074530" cy="653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연결선 98"/>
          <p:cNvCxnSpPr>
            <a:stCxn id="98" idx="3"/>
          </p:cNvCxnSpPr>
          <p:nvPr/>
        </p:nvCxnSpPr>
        <p:spPr>
          <a:xfrm>
            <a:off x="5121605" y="1443954"/>
            <a:ext cx="2431720" cy="12402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94" idx="3"/>
          </p:cNvCxnSpPr>
          <p:nvPr/>
        </p:nvCxnSpPr>
        <p:spPr>
          <a:xfrm flipV="1">
            <a:off x="5058191" y="1522324"/>
            <a:ext cx="2495134" cy="4436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98" idx="3"/>
          </p:cNvCxnSpPr>
          <p:nvPr/>
        </p:nvCxnSpPr>
        <p:spPr>
          <a:xfrm>
            <a:off x="5121605" y="1443954"/>
            <a:ext cx="2431720" cy="46044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031849" y="540948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sp>
        <p:nvSpPr>
          <p:cNvPr id="52" name="직사각형 51"/>
          <p:cNvSpPr/>
          <p:nvPr/>
        </p:nvSpPr>
        <p:spPr>
          <a:xfrm>
            <a:off x="2112172" y="1170587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117920" y="3270867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보너스 상품</a:t>
            </a:r>
            <a:endParaRPr lang="ko-KR" altLang="en-US" sz="1100" b="1" dirty="0"/>
          </a:p>
        </p:txBody>
      </p:sp>
      <p:sp>
        <p:nvSpPr>
          <p:cNvPr id="44" name="직사각형 43"/>
          <p:cNvSpPr/>
          <p:nvPr/>
        </p:nvSpPr>
        <p:spPr>
          <a:xfrm>
            <a:off x="2112172" y="1170587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191434" y="146776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46" name="TextBox 45"/>
          <p:cNvSpPr txBox="1"/>
          <p:nvPr/>
        </p:nvSpPr>
        <p:spPr>
          <a:xfrm>
            <a:off x="2630299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49" y="1237231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247" y="1254848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245" y="126437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71" y="1254848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덧셈 기호 57"/>
          <p:cNvSpPr/>
          <p:nvPr/>
        </p:nvSpPr>
        <p:spPr>
          <a:xfrm>
            <a:off x="4105160" y="1237231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3318592" y="147095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63" name="TextBox 62"/>
          <p:cNvSpPr txBox="1"/>
          <p:nvPr/>
        </p:nvSpPr>
        <p:spPr>
          <a:xfrm>
            <a:off x="4533899" y="147122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65" name="TextBox 64"/>
          <p:cNvSpPr txBox="1"/>
          <p:nvPr/>
        </p:nvSpPr>
        <p:spPr>
          <a:xfrm>
            <a:off x="3934876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08333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3486150" y="625247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고액 보상</a:t>
            </a:r>
            <a:r>
              <a:rPr lang="en-US" altLang="ko-KR" sz="2000" b="1" dirty="0" smtClean="0"/>
              <a:t>1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86151" y="647239"/>
            <a:ext cx="870585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b="1" dirty="0" smtClean="0"/>
              <a:t>설명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고액 보상은 </a:t>
            </a:r>
            <a:r>
              <a:rPr lang="ko-KR" altLang="en-US" sz="1000" dirty="0" err="1" smtClean="0"/>
              <a:t>설치형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실행형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가입형</a:t>
            </a:r>
            <a:r>
              <a:rPr lang="ko-KR" altLang="en-US" sz="1000" dirty="0" smtClean="0"/>
              <a:t> 광고를 포함한다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해당 페이지를 통해서만 고액 보상을 받을 수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상단 </a:t>
            </a:r>
            <a:r>
              <a:rPr lang="ko-KR" altLang="en-US" sz="1000" dirty="0" err="1" smtClean="0"/>
              <a:t>네비게이션</a:t>
            </a:r>
            <a:r>
              <a:rPr lang="ko-KR" altLang="en-US" sz="1000" dirty="0" smtClean="0"/>
              <a:t> 바를 통해 언제든지 다른 페이지로 이동할 수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2) </a:t>
            </a:r>
            <a:r>
              <a:rPr lang="ko-KR" altLang="en-US" sz="1000" b="1" dirty="0" smtClean="0"/>
              <a:t>고액 보상 페이지 입장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메인 페이지에서 고액 보상 아이콘 클릭 시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입장한다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smtClean="0"/>
              <a:t>목록 관리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보상 데이터에서 관리하여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추후 지속 추가할 수 있도록 처리한다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관리 데이터는 아래와 같으며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어플리케이션에 데이터 경로에 저장되어 있다</a:t>
            </a:r>
            <a:r>
              <a:rPr lang="en-US" altLang="ko-KR" sz="10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//</a:t>
            </a:r>
            <a:r>
              <a:rPr lang="ko-KR" altLang="en-US" sz="1000" dirty="0" smtClean="0"/>
              <a:t>데이터 경로는 프로그래머가 지정하며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전체 목록은 별도의 </a:t>
            </a:r>
            <a:r>
              <a:rPr lang="en-US" altLang="ko-KR" sz="1000" dirty="0" smtClean="0"/>
              <a:t>[</a:t>
            </a:r>
            <a:r>
              <a:rPr lang="ko-KR" altLang="en-US" sz="1000" b="1" dirty="0" smtClean="0"/>
              <a:t>광고 데이터</a:t>
            </a:r>
            <a:r>
              <a:rPr lang="en-US" altLang="ko-KR" sz="1000" b="1" dirty="0" smtClean="0"/>
              <a:t>.</a:t>
            </a:r>
            <a:r>
              <a:rPr lang="en-US" altLang="ko-KR" sz="1000" b="1" dirty="0" err="1" smtClean="0"/>
              <a:t>xlsx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파일을 확인한다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229145" y="1104235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577" y="1725429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2302890" y="1826805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52" name="왼쪽 화살표 51"/>
          <p:cNvSpPr/>
          <p:nvPr/>
        </p:nvSpPr>
        <p:spPr>
          <a:xfrm>
            <a:off x="352996" y="1825394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>
            <a:cxnSpLocks/>
          </p:cNvCxnSpPr>
          <p:nvPr/>
        </p:nvCxnSpPr>
        <p:spPr>
          <a:xfrm flipH="1">
            <a:off x="233231" y="2181529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cxnSpLocks/>
          </p:cNvCxnSpPr>
          <p:nvPr/>
        </p:nvCxnSpPr>
        <p:spPr>
          <a:xfrm flipH="1">
            <a:off x="233231" y="3605422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230258" y="2181528"/>
            <a:ext cx="2946588" cy="2905126"/>
            <a:chOff x="2111603" y="1697613"/>
            <a:chExt cx="2957441" cy="3564774"/>
          </a:xfrm>
        </p:grpSpPr>
        <p:sp>
          <p:nvSpPr>
            <p:cNvPr id="61" name="직사각형 60"/>
            <p:cNvSpPr/>
            <p:nvPr/>
          </p:nvSpPr>
          <p:spPr>
            <a:xfrm>
              <a:off x="2117674" y="1697613"/>
              <a:ext cx="2951370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111604" y="2411961"/>
              <a:ext cx="2957439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117674" y="3119343"/>
              <a:ext cx="295137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111604" y="3833691"/>
              <a:ext cx="2957439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111603" y="4548039"/>
              <a:ext cx="295744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15084" y="2200578"/>
            <a:ext cx="582510" cy="542925"/>
            <a:chOff x="2196429" y="1714499"/>
            <a:chExt cx="582510" cy="54292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연결선 7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952182" y="2221765"/>
            <a:ext cx="968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Syrup Wallet</a:t>
            </a:r>
            <a:endParaRPr lang="ko-KR" altLang="en-US" sz="1000" b="1" dirty="0"/>
          </a:p>
        </p:txBody>
      </p:sp>
      <p:sp>
        <p:nvSpPr>
          <p:cNvPr id="88" name="직사각형 87"/>
          <p:cNvSpPr/>
          <p:nvPr/>
        </p:nvSpPr>
        <p:spPr>
          <a:xfrm>
            <a:off x="229722" y="5086112"/>
            <a:ext cx="2946587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315083" y="2783306"/>
            <a:ext cx="582510" cy="542925"/>
            <a:chOff x="2196429" y="1714499"/>
            <a:chExt cx="582510" cy="542925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연결선 105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/>
          <p:cNvGrpSpPr/>
          <p:nvPr/>
        </p:nvGrpSpPr>
        <p:grpSpPr>
          <a:xfrm>
            <a:off x="314896" y="3359789"/>
            <a:ext cx="582510" cy="542925"/>
            <a:chOff x="2196429" y="1714499"/>
            <a:chExt cx="582510" cy="542925"/>
          </a:xfrm>
        </p:grpSpPr>
        <p:sp>
          <p:nvSpPr>
            <p:cNvPr id="109" name="모서리가 둥근 직사각형 10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연결선 10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/>
          <p:cNvGrpSpPr/>
          <p:nvPr/>
        </p:nvGrpSpPr>
        <p:grpSpPr>
          <a:xfrm>
            <a:off x="314895" y="3942517"/>
            <a:ext cx="582510" cy="542925"/>
            <a:chOff x="2196429" y="1714499"/>
            <a:chExt cx="582510" cy="542925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3" name="직선 연결선 11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그룹 113"/>
          <p:cNvGrpSpPr/>
          <p:nvPr/>
        </p:nvGrpSpPr>
        <p:grpSpPr>
          <a:xfrm>
            <a:off x="314896" y="4524144"/>
            <a:ext cx="582510" cy="542925"/>
            <a:chOff x="2196429" y="1714499"/>
            <a:chExt cx="582510" cy="542925"/>
          </a:xfrm>
        </p:grpSpPr>
        <p:sp>
          <p:nvSpPr>
            <p:cNvPr id="115" name="모서리가 둥근 직사각형 114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6" name="직선 연결선 115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116"/>
          <p:cNvGrpSpPr/>
          <p:nvPr/>
        </p:nvGrpSpPr>
        <p:grpSpPr>
          <a:xfrm>
            <a:off x="314895" y="5106872"/>
            <a:ext cx="582510" cy="542925"/>
            <a:chOff x="2196429" y="1714499"/>
            <a:chExt cx="582510" cy="542925"/>
          </a:xfrm>
        </p:grpSpPr>
        <p:sp>
          <p:nvSpPr>
            <p:cNvPr id="118" name="모서리가 둥근 직사각형 117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118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/>
          <p:cNvSpPr txBox="1"/>
          <p:nvPr/>
        </p:nvSpPr>
        <p:spPr>
          <a:xfrm>
            <a:off x="954627" y="248774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21" name="TextBox 120"/>
          <p:cNvSpPr txBox="1"/>
          <p:nvPr/>
        </p:nvSpPr>
        <p:spPr>
          <a:xfrm>
            <a:off x="955348" y="2802535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/>
              <a:t>Daum</a:t>
            </a:r>
            <a:endParaRPr lang="ko-KR" altLang="en-US" sz="10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957793" y="306851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실행형</a:t>
            </a:r>
            <a:endParaRPr lang="ko-KR" altLang="en-US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2334395" y="2346027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2334395" y="2930823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1500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954992" y="3391084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CJ ONE</a:t>
            </a:r>
            <a:endParaRPr lang="ko-KR" altLang="en-US" sz="10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947912" y="364753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948633" y="3962329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캔디크러쉬사가</a:t>
            </a:r>
            <a:endParaRPr lang="ko-KR" altLang="en-US" sz="10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951078" y="422830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327680" y="3505821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948231" y="454564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쿠팡</a:t>
            </a:r>
            <a:endParaRPr lang="ko-KR" altLang="en-US" sz="10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950676" y="481162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가입형</a:t>
            </a:r>
            <a:endParaRPr lang="ko-KR" altLang="en-US" sz="900" dirty="0"/>
          </a:p>
        </p:txBody>
      </p:sp>
      <p:sp>
        <p:nvSpPr>
          <p:cNvPr id="133" name="TextBox 132"/>
          <p:cNvSpPr txBox="1"/>
          <p:nvPr/>
        </p:nvSpPr>
        <p:spPr>
          <a:xfrm>
            <a:off x="951397" y="5126414"/>
            <a:ext cx="1465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세븐나이츠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for </a:t>
            </a:r>
            <a:r>
              <a:rPr lang="en-US" altLang="ko-KR" sz="1000" b="1" dirty="0" err="1" smtClean="0"/>
              <a:t>Kakao</a:t>
            </a:r>
            <a:endParaRPr lang="ko-KR" altLang="en-US" sz="10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953842" y="539239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실행</a:t>
            </a:r>
            <a:r>
              <a:rPr lang="ko-KR" altLang="en-US" sz="900" dirty="0" err="1"/>
              <a:t>형</a:t>
            </a:r>
            <a:endParaRPr lang="ko-KR" altLang="en-US" sz="900" dirty="0"/>
          </a:p>
        </p:txBody>
      </p:sp>
      <p:sp>
        <p:nvSpPr>
          <p:cNvPr id="135" name="TextBox 134"/>
          <p:cNvSpPr txBox="1"/>
          <p:nvPr/>
        </p:nvSpPr>
        <p:spPr>
          <a:xfrm>
            <a:off x="2330444" y="4669906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2000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2330444" y="5254702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1500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grpSp>
        <p:nvGrpSpPr>
          <p:cNvPr id="140" name="그룹 139"/>
          <p:cNvGrpSpPr/>
          <p:nvPr/>
        </p:nvGrpSpPr>
        <p:grpSpPr>
          <a:xfrm rot="5400000" flipV="1">
            <a:off x="1411321" y="3902041"/>
            <a:ext cx="3486744" cy="45719"/>
            <a:chOff x="628650" y="876300"/>
            <a:chExt cx="1910678" cy="133350"/>
          </a:xfrm>
        </p:grpSpPr>
        <p:sp>
          <p:nvSpPr>
            <p:cNvPr id="141" name="직사각형 140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739860"/>
              </p:ext>
            </p:extLst>
          </p:nvPr>
        </p:nvGraphicFramePr>
        <p:xfrm>
          <a:off x="3533777" y="4068627"/>
          <a:ext cx="8658224" cy="2074545"/>
        </p:xfrm>
        <a:graphic>
          <a:graphicData uri="http://schemas.openxmlformats.org/drawingml/2006/table">
            <a:tbl>
              <a:tblPr/>
              <a:tblGrid>
                <a:gridCol w="333139"/>
                <a:gridCol w="561577"/>
                <a:gridCol w="875679"/>
                <a:gridCol w="406112"/>
                <a:gridCol w="520331"/>
                <a:gridCol w="533022"/>
                <a:gridCol w="520331"/>
                <a:gridCol w="1091426"/>
                <a:gridCol w="3816607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icon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reward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link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 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 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아이콘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보상금액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완료여부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등록기간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링크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img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bool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yymmdd - yymmdd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link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Syrup Wallet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설치형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3"/>
                        </a:rPr>
                        <a:t>https://play.google.com/store/apps/details?id=com.skt.skaf.OA00026910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Daum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실행형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4"/>
                        </a:rPr>
                        <a:t>https://play.google.com/store/apps/details?id=net.daum.android.daum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CJ ONE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설치형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5"/>
                        </a:rPr>
                        <a:t>https://play.google.com/store/apps/details?id=kr.co.ivlog.mobile.app.cjonecard.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캔디크러쉬사가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설치형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6"/>
                        </a:rPr>
                        <a:t>https://play.google.com/store/apps/details?id=com.king.candycrushsaga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가입형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7"/>
                        </a:rPr>
                        <a:t>https://play.google.com/store/apps/details?id=com.coupang.mobile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세븐나이츠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for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Kakao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실행형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 dirty="0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8"/>
                        </a:rPr>
                        <a:t>https://play.google.com/store/apps/details?id=com.cjenm.sknights</a:t>
                      </a:r>
                      <a:endParaRPr lang="en-US" sz="900" b="0" i="0" u="sng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6" name="직사각형 145"/>
          <p:cNvSpPr/>
          <p:nvPr/>
        </p:nvSpPr>
        <p:spPr>
          <a:xfrm>
            <a:off x="243077" y="1102418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TextBox 158"/>
          <p:cNvSpPr txBox="1"/>
          <p:nvPr/>
        </p:nvSpPr>
        <p:spPr>
          <a:xfrm>
            <a:off x="2327680" y="4098175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72" name="직사각형 71"/>
          <p:cNvSpPr/>
          <p:nvPr/>
        </p:nvSpPr>
        <p:spPr>
          <a:xfrm>
            <a:off x="221101" y="1105034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300363" y="1402215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78" name="TextBox 77"/>
          <p:cNvSpPr txBox="1"/>
          <p:nvPr/>
        </p:nvSpPr>
        <p:spPr>
          <a:xfrm>
            <a:off x="739228" y="140357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78" y="1171678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176" y="1189295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74" y="1198820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300" y="1189295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덧셈 기호 82"/>
          <p:cNvSpPr/>
          <p:nvPr/>
        </p:nvSpPr>
        <p:spPr>
          <a:xfrm>
            <a:off x="2214089" y="1171678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1427521" y="140539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2642828" y="140566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2043805" y="140357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02046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고액 보상</a:t>
            </a:r>
            <a:r>
              <a:rPr lang="en-US" altLang="ko-KR" sz="2000" b="1" dirty="0" smtClean="0"/>
              <a:t>2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UI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A. </a:t>
            </a:r>
            <a:r>
              <a:rPr lang="ko-KR" altLang="en-US" sz="1000" b="1" dirty="0" err="1" smtClean="0"/>
              <a:t>뒤로가기</a:t>
            </a:r>
            <a:r>
              <a:rPr lang="ko-KR" altLang="en-US" sz="1000" b="1" dirty="0" smtClean="0"/>
              <a:t> 버튼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형태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버튼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입력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클릭 시 홈 페이지로 이동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B. </a:t>
            </a:r>
            <a:r>
              <a:rPr lang="ko-KR" altLang="en-US" sz="1000" b="1" dirty="0" smtClean="0"/>
              <a:t>페이지 제목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형태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아이콘 </a:t>
            </a:r>
            <a:r>
              <a:rPr lang="en-US" altLang="ko-KR" sz="1000" dirty="0" smtClean="0"/>
              <a:t>+ </a:t>
            </a:r>
            <a:r>
              <a:rPr lang="ko-KR" altLang="en-US" sz="1000" dirty="0" smtClean="0"/>
              <a:t>텍스트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C. </a:t>
            </a:r>
            <a:r>
              <a:rPr lang="ko-KR" altLang="en-US" sz="1000" b="1" dirty="0" smtClean="0"/>
              <a:t>광고 목록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‘</a:t>
            </a:r>
            <a:r>
              <a:rPr lang="ko-KR" altLang="en-US" sz="1000" b="1" dirty="0" smtClean="0"/>
              <a:t>광고 데이터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‘type’</a:t>
            </a:r>
            <a:r>
              <a:rPr lang="ko-KR" altLang="en-US" sz="1000" dirty="0" smtClean="0"/>
              <a:t>이 </a:t>
            </a:r>
            <a:r>
              <a:rPr lang="ko-KR" altLang="en-US" sz="1000" dirty="0" err="1" smtClean="0"/>
              <a:t>설치형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실행형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가입형이면서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‘state’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FALSE</a:t>
            </a:r>
            <a:r>
              <a:rPr lang="ko-KR" altLang="en-US" sz="1000" dirty="0" smtClean="0"/>
              <a:t>이면서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현재 날짜가 </a:t>
            </a:r>
            <a:r>
              <a:rPr lang="en-US" altLang="ko-KR" sz="1000" dirty="0" smtClean="0"/>
              <a:t>‘period’</a:t>
            </a:r>
            <a:r>
              <a:rPr lang="ko-KR" altLang="en-US" sz="1000" dirty="0" smtClean="0"/>
              <a:t>에 포함된</a:t>
            </a:r>
            <a:r>
              <a:rPr lang="en-US" altLang="ko-KR" sz="1000" dirty="0" smtClean="0"/>
              <a:t>,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</a:t>
            </a:r>
            <a:r>
              <a:rPr lang="ko-KR" altLang="en-US" sz="1000" dirty="0" smtClean="0"/>
              <a:t>광고 목록을 불러와 목록화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목록내</a:t>
            </a:r>
            <a:r>
              <a:rPr lang="ko-KR" altLang="en-US" sz="1000" dirty="0" smtClean="0"/>
              <a:t> 표시될 정보는 아래와 같다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a. </a:t>
            </a:r>
            <a:r>
              <a:rPr lang="ko-KR" altLang="en-US" sz="1000" dirty="0" smtClean="0"/>
              <a:t>아이콘 </a:t>
            </a:r>
            <a:r>
              <a:rPr lang="en-US" altLang="ko-KR" sz="1000" dirty="0" smtClean="0"/>
              <a:t>: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icon </a:t>
            </a:r>
            <a:r>
              <a:rPr lang="ko-KR" altLang="en-US" sz="1000" dirty="0" smtClean="0"/>
              <a:t>데이터의 이미지를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b. </a:t>
            </a:r>
            <a:r>
              <a:rPr lang="ko-KR" altLang="en-US" sz="1000" dirty="0" smtClean="0"/>
              <a:t>이름 </a:t>
            </a:r>
            <a:r>
              <a:rPr lang="en-US" altLang="ko-KR" sz="1000" dirty="0" smtClean="0"/>
              <a:t>: name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왼쪽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c. </a:t>
            </a:r>
            <a:r>
              <a:rPr lang="ko-KR" altLang="en-US" sz="1000" dirty="0" smtClean="0"/>
              <a:t>타입 </a:t>
            </a:r>
            <a:r>
              <a:rPr lang="en-US" altLang="ko-KR" sz="1000" dirty="0" smtClean="0"/>
              <a:t>: type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왼쪽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d. </a:t>
            </a:r>
            <a:r>
              <a:rPr lang="ko-KR" altLang="en-US" sz="1000" dirty="0" smtClean="0"/>
              <a:t>보상 금액 </a:t>
            </a:r>
            <a:r>
              <a:rPr lang="en-US" altLang="ko-KR" sz="1000" dirty="0" smtClean="0"/>
              <a:t>: reward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오른쪽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- </a:t>
            </a:r>
            <a:r>
              <a:rPr lang="ko-KR" altLang="en-US" sz="1000" dirty="0" smtClean="0"/>
              <a:t>스크롤 개수가 </a:t>
            </a:r>
            <a:r>
              <a:rPr lang="en-US" altLang="ko-KR" sz="1000" dirty="0" smtClean="0"/>
              <a:t>6</a:t>
            </a:r>
            <a:r>
              <a:rPr lang="ko-KR" altLang="en-US" sz="1000" dirty="0" smtClean="0"/>
              <a:t>개를 넘어갈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스크롤이 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D. </a:t>
            </a:r>
            <a:r>
              <a:rPr lang="ko-KR" altLang="en-US" sz="1000" b="1" dirty="0" smtClean="0"/>
              <a:t>광고 클릭 시 </a:t>
            </a:r>
            <a:r>
              <a:rPr lang="en-US" altLang="ko-KR" sz="1000" dirty="0" smtClean="0"/>
              <a:t>//11</a:t>
            </a:r>
            <a:r>
              <a:rPr lang="ko-KR" altLang="en-US" sz="1000" dirty="0" smtClean="0"/>
              <a:t>월 버전 처리 방식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각 광고 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각 광고의 </a:t>
            </a:r>
            <a:r>
              <a:rPr lang="en-US" altLang="ko-KR" sz="1000" dirty="0" smtClean="0"/>
              <a:t>link</a:t>
            </a:r>
            <a:r>
              <a:rPr lang="ko-KR" altLang="en-US" sz="1000" dirty="0" smtClean="0"/>
              <a:t>를 </a:t>
            </a:r>
            <a:r>
              <a:rPr lang="ko-KR" altLang="en-US" sz="1000" dirty="0" err="1" smtClean="0"/>
              <a:t>웹페이지로</a:t>
            </a:r>
            <a:r>
              <a:rPr lang="ko-KR" altLang="en-US" sz="1000" dirty="0" smtClean="0"/>
              <a:t> 열기 처리한다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- </a:t>
            </a:r>
            <a:r>
              <a:rPr lang="ko-KR" altLang="en-US" sz="1000" dirty="0" smtClean="0"/>
              <a:t>이후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다머니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어플로</a:t>
            </a:r>
            <a:r>
              <a:rPr lang="ko-KR" altLang="en-US" sz="1000" dirty="0" smtClean="0"/>
              <a:t> 돌아오면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해당 광고의 </a:t>
            </a:r>
            <a:r>
              <a:rPr lang="en-US" altLang="ko-KR" sz="1000" dirty="0" smtClean="0"/>
              <a:t>‘state’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TRUE</a:t>
            </a:r>
            <a:r>
              <a:rPr lang="ko-KR" altLang="en-US" sz="1000" dirty="0" smtClean="0"/>
              <a:t>로 처리하고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목록을 갱신하여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목록에서 제외 처리 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내 </a:t>
            </a:r>
            <a:r>
              <a:rPr lang="en-US" altLang="ko-KR" sz="1000" dirty="0" smtClean="0"/>
              <a:t>cash </a:t>
            </a:r>
            <a:r>
              <a:rPr lang="ko-KR" altLang="en-US" sz="1000" dirty="0" smtClean="0"/>
              <a:t>적립금을 해당 광고의 </a:t>
            </a:r>
            <a:r>
              <a:rPr lang="en-US" altLang="ko-KR" sz="1000" dirty="0" smtClean="0"/>
              <a:t>reward </a:t>
            </a:r>
            <a:r>
              <a:rPr lang="ko-KR" altLang="en-US" sz="1000" dirty="0" smtClean="0"/>
              <a:t>만큼 더해준다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43" name="직사각형 142"/>
          <p:cNvSpPr/>
          <p:nvPr/>
        </p:nvSpPr>
        <p:spPr>
          <a:xfrm>
            <a:off x="4091844" y="1717133"/>
            <a:ext cx="1254925" cy="4824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2557756" y="1797901"/>
            <a:ext cx="329168" cy="3225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2390775" y="2133469"/>
            <a:ext cx="3152775" cy="37529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/>
          <p:cNvCxnSpPr/>
          <p:nvPr/>
        </p:nvCxnSpPr>
        <p:spPr>
          <a:xfrm flipV="1">
            <a:off x="2914068" y="1457335"/>
            <a:ext cx="4848807" cy="406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93" idx="3"/>
          </p:cNvCxnSpPr>
          <p:nvPr/>
        </p:nvCxnSpPr>
        <p:spPr>
          <a:xfrm>
            <a:off x="5373593" y="1996285"/>
            <a:ext cx="2389282" cy="4826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5543550" y="3060263"/>
            <a:ext cx="2219325" cy="2755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2501231" y="1142910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663" y="1764104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92"/>
          <p:cNvSpPr txBox="1"/>
          <p:nvPr/>
        </p:nvSpPr>
        <p:spPr>
          <a:xfrm>
            <a:off x="4574976" y="1865480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94" name="왼쪽 화살표 93"/>
          <p:cNvSpPr/>
          <p:nvPr/>
        </p:nvSpPr>
        <p:spPr>
          <a:xfrm>
            <a:off x="2625082" y="1864069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/>
          <p:cNvCxnSpPr>
            <a:cxnSpLocks/>
          </p:cNvCxnSpPr>
          <p:nvPr/>
        </p:nvCxnSpPr>
        <p:spPr>
          <a:xfrm flipH="1">
            <a:off x="2505317" y="2220204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cxnSpLocks/>
          </p:cNvCxnSpPr>
          <p:nvPr/>
        </p:nvCxnSpPr>
        <p:spPr>
          <a:xfrm flipH="1">
            <a:off x="2505317" y="364409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/>
          <p:cNvGrpSpPr/>
          <p:nvPr/>
        </p:nvGrpSpPr>
        <p:grpSpPr>
          <a:xfrm>
            <a:off x="2502344" y="2220203"/>
            <a:ext cx="2946588" cy="2905126"/>
            <a:chOff x="2111603" y="1697613"/>
            <a:chExt cx="2957441" cy="3564774"/>
          </a:xfrm>
        </p:grpSpPr>
        <p:sp>
          <p:nvSpPr>
            <p:cNvPr id="101" name="직사각형 100"/>
            <p:cNvSpPr/>
            <p:nvPr/>
          </p:nvSpPr>
          <p:spPr>
            <a:xfrm>
              <a:off x="2117674" y="1697613"/>
              <a:ext cx="2951370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2111604" y="2411961"/>
              <a:ext cx="2957439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2117674" y="3119343"/>
              <a:ext cx="295137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111604" y="3833691"/>
              <a:ext cx="2957439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2111603" y="4548039"/>
              <a:ext cx="295744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2587170" y="2239253"/>
            <a:ext cx="582510" cy="542925"/>
            <a:chOff x="2196429" y="1714499"/>
            <a:chExt cx="582510" cy="542925"/>
          </a:xfrm>
        </p:grpSpPr>
        <p:sp>
          <p:nvSpPr>
            <p:cNvPr id="145" name="모서리가 둥근 직사각형 144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6" name="직선 연결선 145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TextBox 146"/>
          <p:cNvSpPr txBox="1"/>
          <p:nvPr/>
        </p:nvSpPr>
        <p:spPr>
          <a:xfrm>
            <a:off x="3224268" y="2260440"/>
            <a:ext cx="968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Syrup Wallet</a:t>
            </a:r>
            <a:endParaRPr lang="ko-KR" altLang="en-US" sz="1000" b="1" dirty="0"/>
          </a:p>
        </p:txBody>
      </p:sp>
      <p:sp>
        <p:nvSpPr>
          <p:cNvPr id="148" name="직사각형 147"/>
          <p:cNvSpPr/>
          <p:nvPr/>
        </p:nvSpPr>
        <p:spPr>
          <a:xfrm>
            <a:off x="2501808" y="5124787"/>
            <a:ext cx="2946587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9" name="그룹 148"/>
          <p:cNvGrpSpPr/>
          <p:nvPr/>
        </p:nvGrpSpPr>
        <p:grpSpPr>
          <a:xfrm>
            <a:off x="2587169" y="2821981"/>
            <a:ext cx="582510" cy="542925"/>
            <a:chOff x="2196429" y="1714499"/>
            <a:chExt cx="582510" cy="542925"/>
          </a:xfrm>
        </p:grpSpPr>
        <p:sp>
          <p:nvSpPr>
            <p:cNvPr id="150" name="모서리가 둥근 직사각형 14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1" name="직선 연결선 15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그룹 151"/>
          <p:cNvGrpSpPr/>
          <p:nvPr/>
        </p:nvGrpSpPr>
        <p:grpSpPr>
          <a:xfrm>
            <a:off x="2586982" y="3398464"/>
            <a:ext cx="582510" cy="542925"/>
            <a:chOff x="2196429" y="1714499"/>
            <a:chExt cx="582510" cy="542925"/>
          </a:xfrm>
        </p:grpSpPr>
        <p:sp>
          <p:nvSpPr>
            <p:cNvPr id="153" name="모서리가 둥근 직사각형 15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4" name="직선 연결선 15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그룹 154"/>
          <p:cNvGrpSpPr/>
          <p:nvPr/>
        </p:nvGrpSpPr>
        <p:grpSpPr>
          <a:xfrm>
            <a:off x="2586981" y="3981192"/>
            <a:ext cx="582510" cy="542925"/>
            <a:chOff x="2196429" y="1714499"/>
            <a:chExt cx="582510" cy="542925"/>
          </a:xfrm>
        </p:grpSpPr>
        <p:sp>
          <p:nvSpPr>
            <p:cNvPr id="156" name="모서리가 둥근 직사각형 15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7" name="직선 연결선 15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그룹 157"/>
          <p:cNvGrpSpPr/>
          <p:nvPr/>
        </p:nvGrpSpPr>
        <p:grpSpPr>
          <a:xfrm>
            <a:off x="2586982" y="4562819"/>
            <a:ext cx="582510" cy="542925"/>
            <a:chOff x="2196429" y="1714499"/>
            <a:chExt cx="582510" cy="542925"/>
          </a:xfrm>
        </p:grpSpPr>
        <p:sp>
          <p:nvSpPr>
            <p:cNvPr id="159" name="모서리가 둥근 직사각형 15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0" name="직선 연결선 15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그룹 160"/>
          <p:cNvGrpSpPr/>
          <p:nvPr/>
        </p:nvGrpSpPr>
        <p:grpSpPr>
          <a:xfrm>
            <a:off x="2586981" y="5145547"/>
            <a:ext cx="582510" cy="542925"/>
            <a:chOff x="2196429" y="1714499"/>
            <a:chExt cx="582510" cy="542925"/>
          </a:xfrm>
        </p:grpSpPr>
        <p:sp>
          <p:nvSpPr>
            <p:cNvPr id="162" name="모서리가 둥근 직사각형 16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3" name="직선 연결선 16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/>
          <p:cNvSpPr txBox="1"/>
          <p:nvPr/>
        </p:nvSpPr>
        <p:spPr>
          <a:xfrm>
            <a:off x="3226713" y="252641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3227434" y="2841210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/>
              <a:t>Daum</a:t>
            </a:r>
            <a:endParaRPr lang="ko-KR" altLang="en-US" sz="1000" b="1" dirty="0"/>
          </a:p>
        </p:txBody>
      </p:sp>
      <p:sp>
        <p:nvSpPr>
          <p:cNvPr id="166" name="TextBox 165"/>
          <p:cNvSpPr txBox="1"/>
          <p:nvPr/>
        </p:nvSpPr>
        <p:spPr>
          <a:xfrm>
            <a:off x="3229879" y="310718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실행형</a:t>
            </a:r>
            <a:endParaRPr lang="ko-KR" altLang="en-US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4606481" y="2384702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4606481" y="2969498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1500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3227078" y="3429759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CJ ONE</a:t>
            </a:r>
            <a:endParaRPr lang="ko-KR" altLang="en-US" sz="10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3219998" y="368621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71" name="TextBox 170"/>
          <p:cNvSpPr txBox="1"/>
          <p:nvPr/>
        </p:nvSpPr>
        <p:spPr>
          <a:xfrm>
            <a:off x="3220719" y="4001004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캔디크러쉬사가</a:t>
            </a:r>
            <a:endParaRPr lang="ko-KR" altLang="en-US" sz="10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3223164" y="426698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73" name="TextBox 172"/>
          <p:cNvSpPr txBox="1"/>
          <p:nvPr/>
        </p:nvSpPr>
        <p:spPr>
          <a:xfrm>
            <a:off x="4599766" y="3544496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3220317" y="458431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쿠팡</a:t>
            </a:r>
            <a:endParaRPr lang="ko-KR" altLang="en-US" sz="10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3222762" y="485029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가입형</a:t>
            </a:r>
            <a:endParaRPr lang="ko-KR" altLang="en-US" sz="900" dirty="0"/>
          </a:p>
        </p:txBody>
      </p:sp>
      <p:sp>
        <p:nvSpPr>
          <p:cNvPr id="176" name="TextBox 175"/>
          <p:cNvSpPr txBox="1"/>
          <p:nvPr/>
        </p:nvSpPr>
        <p:spPr>
          <a:xfrm>
            <a:off x="3223483" y="5165089"/>
            <a:ext cx="1465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세븐나이츠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for </a:t>
            </a:r>
            <a:r>
              <a:rPr lang="en-US" altLang="ko-KR" sz="1000" b="1" dirty="0" err="1" smtClean="0"/>
              <a:t>Kakao</a:t>
            </a:r>
            <a:endParaRPr lang="ko-KR" altLang="en-US" sz="1000" b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3225928" y="543106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실행</a:t>
            </a:r>
            <a:r>
              <a:rPr lang="ko-KR" altLang="en-US" sz="900" dirty="0" err="1"/>
              <a:t>형</a:t>
            </a:r>
            <a:endParaRPr lang="ko-KR" altLang="en-US" sz="900" dirty="0"/>
          </a:p>
        </p:txBody>
      </p:sp>
      <p:sp>
        <p:nvSpPr>
          <p:cNvPr id="178" name="TextBox 177"/>
          <p:cNvSpPr txBox="1"/>
          <p:nvPr/>
        </p:nvSpPr>
        <p:spPr>
          <a:xfrm>
            <a:off x="4602530" y="4708581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2000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4602530" y="5293377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1500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80" name="직사각형 179"/>
          <p:cNvSpPr/>
          <p:nvPr/>
        </p:nvSpPr>
        <p:spPr>
          <a:xfrm>
            <a:off x="4641376" y="4122965"/>
            <a:ext cx="627835" cy="283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1" name="그룹 180"/>
          <p:cNvGrpSpPr/>
          <p:nvPr/>
        </p:nvGrpSpPr>
        <p:grpSpPr>
          <a:xfrm rot="5400000" flipV="1">
            <a:off x="3683407" y="3940716"/>
            <a:ext cx="3486744" cy="45719"/>
            <a:chOff x="628650" y="876300"/>
            <a:chExt cx="1910678" cy="133350"/>
          </a:xfrm>
        </p:grpSpPr>
        <p:sp>
          <p:nvSpPr>
            <p:cNvPr id="182" name="직사각형 181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4" name="직사각형 183"/>
          <p:cNvSpPr/>
          <p:nvPr/>
        </p:nvSpPr>
        <p:spPr>
          <a:xfrm>
            <a:off x="2505638" y="1141093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/>
          <p:cNvSpPr txBox="1"/>
          <p:nvPr/>
        </p:nvSpPr>
        <p:spPr>
          <a:xfrm>
            <a:off x="4599765" y="4129292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79" name="직사각형 78"/>
          <p:cNvSpPr/>
          <p:nvPr/>
        </p:nvSpPr>
        <p:spPr>
          <a:xfrm>
            <a:off x="2512222" y="1170587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591484" y="146776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81" name="TextBox 80"/>
          <p:cNvSpPr txBox="1"/>
          <p:nvPr/>
        </p:nvSpPr>
        <p:spPr>
          <a:xfrm>
            <a:off x="3030349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99" y="1237231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297" y="1254848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295" y="126437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421" y="1254848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덧셈 기호 86"/>
          <p:cNvSpPr/>
          <p:nvPr/>
        </p:nvSpPr>
        <p:spPr>
          <a:xfrm>
            <a:off x="4505210" y="1237231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718642" y="147095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96" name="TextBox 95"/>
          <p:cNvSpPr txBox="1"/>
          <p:nvPr/>
        </p:nvSpPr>
        <p:spPr>
          <a:xfrm>
            <a:off x="4933949" y="147122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97" name="TextBox 96"/>
          <p:cNvSpPr txBox="1"/>
          <p:nvPr/>
        </p:nvSpPr>
        <p:spPr>
          <a:xfrm>
            <a:off x="4334926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92267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7444</Words>
  <Application>Microsoft Office PowerPoint</Application>
  <PresentationFormat>사용자 지정</PresentationFormat>
  <Paragraphs>1892</Paragraphs>
  <Slides>41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이경준 [gssk]</dc:creator>
  <cp:lastModifiedBy>gssk</cp:lastModifiedBy>
  <cp:revision>99</cp:revision>
  <dcterms:created xsi:type="dcterms:W3CDTF">2017-10-05T11:15:24Z</dcterms:created>
  <dcterms:modified xsi:type="dcterms:W3CDTF">2017-12-09T18:20:23Z</dcterms:modified>
</cp:coreProperties>
</file>