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9" r:id="rId4"/>
    <p:sldId id="258" r:id="rId5"/>
    <p:sldId id="265" r:id="rId6"/>
    <p:sldId id="260" r:id="rId7"/>
    <p:sldId id="262" r:id="rId8"/>
    <p:sldId id="275" r:id="rId9"/>
    <p:sldId id="276" r:id="rId10"/>
    <p:sldId id="277" r:id="rId11"/>
    <p:sldId id="278" r:id="rId12"/>
    <p:sldId id="279" r:id="rId13"/>
    <p:sldId id="282" r:id="rId14"/>
    <p:sldId id="284" r:id="rId15"/>
    <p:sldId id="288" r:id="rId16"/>
    <p:sldId id="285" r:id="rId17"/>
    <p:sldId id="287" r:id="rId18"/>
    <p:sldId id="289" r:id="rId19"/>
    <p:sldId id="263" r:id="rId20"/>
    <p:sldId id="264" r:id="rId21"/>
    <p:sldId id="291" r:id="rId22"/>
    <p:sldId id="292" r:id="rId23"/>
    <p:sldId id="293" r:id="rId24"/>
    <p:sldId id="294" r:id="rId25"/>
    <p:sldId id="267" r:id="rId26"/>
    <p:sldId id="266" r:id="rId27"/>
    <p:sldId id="268" r:id="rId28"/>
    <p:sldId id="269" r:id="rId29"/>
    <p:sldId id="270" r:id="rId30"/>
    <p:sldId id="27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 autoAdjust="0"/>
    <p:restoredTop sz="99885" autoAdjust="0"/>
  </p:normalViewPr>
  <p:slideViewPr>
    <p:cSldViewPr snapToGrid="0">
      <p:cViewPr>
        <p:scale>
          <a:sx n="100" d="100"/>
          <a:sy n="100" d="100"/>
        </p:scale>
        <p:origin x="-21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hyperlink" Target="http://gae9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cjenm.sknight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play.google.com/store/apps/details?id=com.skt.skaf.OA00026910" TargetMode="External"/><Relationship Id="rId7" Type="http://schemas.openxmlformats.org/officeDocument/2006/relationships/hyperlink" Target="https://play.google.com/store/apps/details?id=com.coupang.mobile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king.candycrushsaga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lay.google.com/store/apps/details?id=kr.co.ivlog.mobile.app.cjonecard.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lay.google.com/store/apps/details?id=net.daum.android.daum" TargetMode="Externa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6625" y="5819314"/>
            <a:ext cx="4638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수정된 변경 점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rgbClr val="FF0000"/>
                </a:solidFill>
              </a:rPr>
              <a:t>PPT </a:t>
            </a:r>
            <a:r>
              <a:rPr lang="en-US" altLang="ko-KR" sz="1000" dirty="0" smtClean="0">
                <a:solidFill>
                  <a:srgbClr val="FF0000"/>
                </a:solidFill>
              </a:rPr>
              <a:t>22~24 </a:t>
            </a:r>
            <a:r>
              <a:rPr lang="ko-KR" altLang="en-US" sz="1000" dirty="0" smtClean="0">
                <a:solidFill>
                  <a:srgbClr val="FF0000"/>
                </a:solidFill>
              </a:rPr>
              <a:t>페이지 </a:t>
            </a:r>
            <a:r>
              <a:rPr lang="ko-KR" altLang="en-US" sz="1000" dirty="0" smtClean="0">
                <a:solidFill>
                  <a:srgbClr val="FF0000"/>
                </a:solidFill>
              </a:rPr>
              <a:t>추가 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친구 추천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프로필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구매 목록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305" y="255936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/>
              <a:t>다머니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52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쿠폰 받기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받기는 </a:t>
            </a:r>
            <a:r>
              <a:rPr lang="ko-KR" altLang="en-US" sz="1000" dirty="0" err="1" smtClean="0"/>
              <a:t>쿠폰형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쿠폰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쿠폰 받기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/>
              <a:t>[</a:t>
            </a:r>
            <a:r>
              <a:rPr lang="ko-KR" altLang="en-US" sz="1000" b="1" dirty="0"/>
              <a:t>광고 데이터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148866" y="222864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153420" y="278794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66868" y="338170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149469" y="452703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149469" y="511182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42" y="1785807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204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331610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144112" y="3975854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8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938913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348878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086562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642221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524952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229600" y="11038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08862" y="14010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1062052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638030" y="13996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05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11625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0" y="11881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8" y="11976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881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2289263" y="11705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97945" y="14042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51327" y="14045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8979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96374"/>
              </p:ext>
            </p:extLst>
          </p:nvPr>
        </p:nvGraphicFramePr>
        <p:xfrm>
          <a:off x="3705225" y="4208550"/>
          <a:ext cx="8381998" cy="1905000"/>
        </p:xfrm>
        <a:graphic>
          <a:graphicData uri="http://schemas.openxmlformats.org/drawingml/2006/table">
            <a:tbl>
              <a:tblPr/>
              <a:tblGrid>
                <a:gridCol w="325735"/>
                <a:gridCol w="549096"/>
                <a:gridCol w="856217"/>
                <a:gridCol w="397086"/>
                <a:gridCol w="508766"/>
                <a:gridCol w="521176"/>
                <a:gridCol w="508766"/>
                <a:gridCol w="1067170"/>
                <a:gridCol w="2321784"/>
                <a:gridCol w="1326202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barcode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바코드키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탐앤탐스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업그레이드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단품 주문 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세트로 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번가피자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스타벅스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업그리에드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네네치킨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 할인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2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쿠</a:t>
            </a:r>
            <a:r>
              <a:rPr lang="ko-KR" altLang="en-US" sz="1000" dirty="0" err="1"/>
              <a:t>폰</a:t>
            </a:r>
            <a:r>
              <a:rPr lang="ko-KR" altLang="en-US" sz="1000" dirty="0" err="1" smtClean="0"/>
              <a:t>형이면서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고액 보상과는 다르게</a:t>
            </a:r>
            <a:r>
              <a:rPr lang="en-US" altLang="ko-KR" sz="1000" dirty="0" smtClean="0"/>
              <a:t>,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TRUE/FALSE</a:t>
            </a:r>
            <a:r>
              <a:rPr lang="ko-KR" altLang="en-US" sz="1000" dirty="0" smtClean="0"/>
              <a:t>인 모든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아이콘은 </a:t>
            </a:r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스토어에 등록된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다운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보기 아이콘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//1</a:t>
            </a:r>
            <a:r>
              <a:rPr lang="ko-KR" altLang="en-US" sz="1000" dirty="0" smtClean="0"/>
              <a:t>차로는 예시 목록이 전부이므로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스크롤되지 않아도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다운로드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다운로드 아이콘 상태는 아직 다운받지 않은 쿠폰이다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 클릭 시</a:t>
            </a:r>
            <a:r>
              <a:rPr lang="en-US" altLang="ko-KR" sz="1000" dirty="0" smtClean="0"/>
              <a:t>, ‘state’ </a:t>
            </a:r>
            <a:r>
              <a:rPr lang="ko-KR" altLang="en-US" sz="1000" dirty="0" smtClean="0"/>
              <a:t>값을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변경하고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아이콘을 갱신한 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이후 화면에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쿠폰을 다운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메시지를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초간 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690507" y="2478969"/>
            <a:ext cx="3072368" cy="246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20" idx="3"/>
          </p:cNvCxnSpPr>
          <p:nvPr/>
        </p:nvCxnSpPr>
        <p:spPr>
          <a:xfrm>
            <a:off x="5159616" y="3615994"/>
            <a:ext cx="2660409" cy="1775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19" name="직사각형 218"/>
          <p:cNvSpPr/>
          <p:nvPr/>
        </p:nvSpPr>
        <p:spPr>
          <a:xfrm>
            <a:off x="2141604" y="2027367"/>
            <a:ext cx="252485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4679339" y="3270018"/>
            <a:ext cx="480277" cy="69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직사각형 221"/>
          <p:cNvSpPr/>
          <p:nvPr/>
        </p:nvSpPr>
        <p:spPr>
          <a:xfrm>
            <a:off x="2786958" y="372148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963044" y="3779341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쿠폰을 다운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4" name="직선 연결선 223"/>
          <p:cNvCxnSpPr>
            <a:stCxn id="222" idx="3"/>
          </p:cNvCxnSpPr>
          <p:nvPr/>
        </p:nvCxnSpPr>
        <p:spPr>
          <a:xfrm>
            <a:off x="4504399" y="3894226"/>
            <a:ext cx="3315626" cy="2649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보</a:t>
            </a:r>
            <a:r>
              <a:rPr lang="ko-KR" altLang="en-US" sz="1000" b="1" dirty="0"/>
              <a:t>기</a:t>
            </a:r>
            <a:r>
              <a:rPr lang="ko-KR" altLang="en-US" sz="1000" b="1" dirty="0" smtClean="0"/>
              <a:t>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보기 아이콘 상태는 다운로드 받은 쿠폰에 대해 표시하는 아이콘이다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팝업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쿠폰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팝업에는 아래의 목록을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b</a:t>
            </a:r>
            <a:r>
              <a:rPr lang="en-US" altLang="ko-KR" sz="1000" dirty="0"/>
              <a:t>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바코드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임시 바코드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e. </a:t>
            </a:r>
            <a:r>
              <a:rPr lang="ko-KR" altLang="en-US" sz="1000" dirty="0" smtClean="0"/>
              <a:t>사용하기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닫기 처리하고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쿠폰의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처리도 하지 않고 팝업을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쿠폰 팝업이 열린 동안에는 다른 클릭 입력이 적용되지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(</a:t>
            </a:r>
            <a:r>
              <a:rPr lang="ko-KR" altLang="en-US" sz="1000" dirty="0" smtClean="0"/>
              <a:t>맨 위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바와 바탕의 다른 버튼들 전부 포함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이렇게 처리하기가 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버튼 입력 시 팝업을 닫고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다른 버튼의 입력을 처리해도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20" name="직사각형 219"/>
          <p:cNvSpPr/>
          <p:nvPr/>
        </p:nvSpPr>
        <p:spPr>
          <a:xfrm>
            <a:off x="4666688" y="3906426"/>
            <a:ext cx="423128" cy="579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552017" y="1977453"/>
            <a:ext cx="2327429" cy="1808358"/>
            <a:chOff x="7153007" y="4058674"/>
            <a:chExt cx="2327429" cy="1808358"/>
          </a:xfrm>
        </p:grpSpPr>
        <p:grpSp>
          <p:nvGrpSpPr>
            <p:cNvPr id="2" name="그룹 1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7970546" y="449646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err="1" smtClean="0"/>
                  <a:t>스타벅스</a:t>
                </a:r>
                <a:endParaRPr lang="ko-KR" altLang="en-US" sz="10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972991" y="4762440"/>
                <a:ext cx="14189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무료 사이즈 업그레이드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pic>
            <p:nvPicPr>
              <p:cNvPr id="5122" name="Picture 2" descr="C:\Users\gssk\Desktop\if_barcode_1608570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6808" y="5284486"/>
                <a:ext cx="1159165" cy="548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2536259" y="1933934"/>
            <a:ext cx="2401280" cy="190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064356" y="33077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사용하기</a:t>
            </a:r>
            <a:endParaRPr lang="ko-KR" altLang="en-US" sz="1000" b="1" u="sng" dirty="0"/>
          </a:p>
        </p:txBody>
      </p:sp>
      <p:cxnSp>
        <p:nvCxnSpPr>
          <p:cNvPr id="89" name="직선 연결선 88"/>
          <p:cNvCxnSpPr>
            <a:stCxn id="220" idx="3"/>
          </p:cNvCxnSpPr>
          <p:nvPr/>
        </p:nvCxnSpPr>
        <p:spPr>
          <a:xfrm flipV="1">
            <a:off x="5089816" y="2478969"/>
            <a:ext cx="2673059" cy="1717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04" idx="3"/>
          </p:cNvCxnSpPr>
          <p:nvPr/>
        </p:nvCxnSpPr>
        <p:spPr>
          <a:xfrm>
            <a:off x="4937539" y="2886994"/>
            <a:ext cx="2825336" cy="448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페이지는 적립된 캐시를 사용하는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캐시 상점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바에서 캐시 상점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상점 목록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4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93" name="직사각형 92"/>
          <p:cNvSpPr/>
          <p:nvPr/>
        </p:nvSpPr>
        <p:spPr>
          <a:xfrm>
            <a:off x="229600" y="11038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08862" y="14010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1062052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638030" y="13996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05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11625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0" y="11881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8" y="11976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881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2289263" y="11705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97945" y="14042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51327" y="14045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8979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7" y="182834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2459963" y="220698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87410" y="286785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87399" y="343593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736510" y="220698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87409" y="2206983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08707" y="2206982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584609" y="239217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42105" y="2390489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20499" y="2394119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93517" y="2392435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238588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cxnSpLocks/>
          </p:cNvCxnSpPr>
          <p:nvPr/>
        </p:nvCxnSpPr>
        <p:spPr>
          <a:xfrm flipH="1">
            <a:off x="238626" y="283676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87410" y="402038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87399" y="459798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87410" y="51911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329846" y="2934533"/>
            <a:ext cx="418225" cy="421688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333863" y="3508621"/>
            <a:ext cx="418225" cy="421688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320371" y="4087058"/>
            <a:ext cx="418225" cy="421688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324388" y="4661146"/>
            <a:ext cx="418225" cy="421688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324388" y="5235234"/>
            <a:ext cx="418225" cy="421688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745950" y="292114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34165" y="3145377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502135" y="302387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742193" y="3495230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30408" y="3719465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40998" y="40749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9213" y="4299190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737241" y="465856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미스터피자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5456" y="4882803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쉬림프골드</a:t>
            </a:r>
            <a:r>
              <a:rPr lang="en-US" altLang="ko-KR" sz="900" b="1" dirty="0" smtClean="0"/>
              <a:t>R</a:t>
            </a:r>
            <a:endParaRPr lang="ko-KR" altLang="en-US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37241" y="52253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25456" y="544959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435266" y="361449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2432103" y="416523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443781" y="475584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22000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2273" y="531912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6687"/>
              </p:ext>
            </p:extLst>
          </p:nvPr>
        </p:nvGraphicFramePr>
        <p:xfrm>
          <a:off x="3810000" y="4265910"/>
          <a:ext cx="6743700" cy="1695450"/>
        </p:xfrm>
        <a:graphic>
          <a:graphicData uri="http://schemas.openxmlformats.org/drawingml/2006/table">
            <a:tbl>
              <a:tblPr/>
              <a:tblGrid>
                <a:gridCol w="332905"/>
                <a:gridCol w="561182"/>
                <a:gridCol w="789460"/>
                <a:gridCol w="875064"/>
                <a:gridCol w="1750128"/>
                <a:gridCol w="405827"/>
                <a:gridCol w="532648"/>
                <a:gridCol w="1496486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publisher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발행처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구매 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투썸플레이스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아이스 아메리카노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BHC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후라이드치킨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도미노피자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포테이토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gs25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빙그레 메로나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천원권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8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캐시 상점 내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탭에 해당하는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탭은 유일하게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개만 선택되어 있을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상점 입장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 선택 상태는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탭이다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각 목록은 서버에 저장 된 </a:t>
            </a:r>
            <a:r>
              <a:rPr lang="en-US" altLang="ko-KR" sz="1000" dirty="0" smtClean="0"/>
              <a:t>[</a:t>
            </a:r>
            <a:r>
              <a:rPr lang="ko-KR" altLang="en-US" sz="1000" b="1" dirty="0"/>
              <a:t>상점 목록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 smtClean="0"/>
              <a:t>데이터에서 얻어온다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상품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탭 클릭 상태일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데이터의 </a:t>
            </a:r>
            <a:r>
              <a:rPr lang="en-US" altLang="ko-KR" sz="1000" dirty="0" smtClean="0"/>
              <a:t>‘type’ </a:t>
            </a:r>
            <a:r>
              <a:rPr lang="ko-KR" altLang="en-US" sz="1000" dirty="0" smtClean="0"/>
              <a:t>데이터가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인 모든 목록을 불러온다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순서대로 목록에 리스트로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E</a:t>
            </a:r>
            <a:r>
              <a:rPr lang="ko-KR" altLang="en-US" sz="1000" b="1" dirty="0" smtClean="0"/>
              <a:t>버스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/>
              <a:t>- </a:t>
            </a:r>
            <a:r>
              <a:rPr lang="en-US" altLang="ko-KR" sz="1000" dirty="0" smtClean="0"/>
              <a:t>E</a:t>
            </a:r>
            <a:r>
              <a:rPr lang="ko-KR" altLang="en-US" sz="1000" dirty="0" smtClean="0"/>
              <a:t>버스 </a:t>
            </a:r>
            <a:r>
              <a:rPr lang="ko-KR" altLang="en-US" sz="1000" dirty="0"/>
              <a:t>탭 클릭 상태일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상점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 smtClean="0"/>
              <a:t>‘E</a:t>
            </a:r>
            <a:r>
              <a:rPr lang="ko-KR" altLang="en-US" sz="1000" dirty="0" smtClean="0"/>
              <a:t>버스</a:t>
            </a:r>
            <a:r>
              <a:rPr lang="en-US" altLang="ko-KR" sz="1000" dirty="0" smtClean="0"/>
              <a:t>’ </a:t>
            </a:r>
            <a:r>
              <a:rPr lang="ko-KR" altLang="en-US" sz="1000" dirty="0"/>
              <a:t>인 모든 목록을 불러온다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순서대로 목록에 리스트로 노출한다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46074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54001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29320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6917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4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2041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2909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8247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012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228" name="직사각형 227"/>
          <p:cNvSpPr/>
          <p:nvPr/>
        </p:nvSpPr>
        <p:spPr>
          <a:xfrm>
            <a:off x="399880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407807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30" name="TextBox 229"/>
          <p:cNvSpPr txBox="1"/>
          <p:nvPr/>
        </p:nvSpPr>
        <p:spPr>
          <a:xfrm>
            <a:off x="483126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0723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8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0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0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0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덧셈 기호 236"/>
          <p:cNvSpPr/>
          <p:nvPr/>
        </p:nvSpPr>
        <p:spPr>
          <a:xfrm>
            <a:off x="605847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36715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42053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88818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99" name="직사각형 298"/>
          <p:cNvSpPr/>
          <p:nvPr/>
        </p:nvSpPr>
        <p:spPr>
          <a:xfrm>
            <a:off x="3950728" y="2164849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99" idx="3"/>
          </p:cNvCxnSpPr>
          <p:nvPr/>
        </p:nvCxnSpPr>
        <p:spPr>
          <a:xfrm flipV="1">
            <a:off x="6972299" y="1710043"/>
            <a:ext cx="885826" cy="831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D. </a:t>
            </a:r>
            <a:r>
              <a:rPr lang="ko-KR" altLang="en-US" sz="1000" b="1" dirty="0" smtClean="0"/>
              <a:t>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표시될 정보는 아래와 같다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 smtClean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 smtClean="0"/>
              <a:t>이</a:t>
            </a:r>
            <a:r>
              <a:rPr lang="ko-KR" altLang="en-US" sz="1000" dirty="0"/>
              <a:t>름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구</a:t>
            </a:r>
            <a:r>
              <a:rPr lang="ko-KR" altLang="en-US" sz="1000" dirty="0"/>
              <a:t>매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목록은 터치 클릭을 통한 입력이 가능하다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&gt; </a:t>
            </a:r>
            <a:r>
              <a:rPr lang="ko-KR" altLang="en-US" sz="1000" dirty="0" smtClean="0"/>
              <a:t>터치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구매 팝업 창이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E. </a:t>
            </a:r>
            <a:r>
              <a:rPr lang="ko-KR" altLang="en-US" sz="1000" b="1" dirty="0" smtClean="0"/>
              <a:t>구매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팝업창은</a:t>
            </a:r>
            <a:r>
              <a:rPr lang="ko-KR" altLang="en-US" sz="1000" dirty="0" smtClean="0"/>
              <a:t> 아래의 구성이다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</a:t>
            </a:r>
            <a:r>
              <a:rPr lang="ko-KR" altLang="en-US" sz="1000" dirty="0" smtClean="0"/>
              <a:t>정렬한다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e.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</a:t>
            </a:r>
            <a:r>
              <a:rPr lang="ko-KR" altLang="en-US" sz="1000" dirty="0" smtClean="0"/>
              <a:t>구매하기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부족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price</a:t>
            </a:r>
            <a:r>
              <a:rPr lang="ko-KR" altLang="en-US" sz="1000" dirty="0" smtClean="0"/>
              <a:t>보다 작다면</a:t>
            </a:r>
            <a:r>
              <a:rPr lang="en-US" altLang="ko-KR" sz="1000" dirty="0" smtClean="0"/>
              <a:t>, ‘</a:t>
            </a:r>
            <a:r>
              <a:rPr lang="ko-KR" altLang="en-US" sz="1000" dirty="0" smtClean="0"/>
              <a:t>캐시가 부족합니다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충분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/>
              <a:t>cash</a:t>
            </a:r>
            <a:r>
              <a:rPr lang="ko-KR" altLang="en-US" sz="1000" dirty="0"/>
              <a:t>가 </a:t>
            </a:r>
            <a:r>
              <a:rPr lang="en-US" altLang="ko-KR" sz="1000" dirty="0"/>
              <a:t>price</a:t>
            </a:r>
            <a:r>
              <a:rPr lang="ko-KR" altLang="en-US" sz="1000" dirty="0"/>
              <a:t>보다 </a:t>
            </a:r>
            <a:r>
              <a:rPr lang="ko-KR" altLang="en-US" sz="1000" dirty="0" smtClean="0"/>
              <a:t>크다면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구매 완료하였습니다</a:t>
            </a:r>
            <a:r>
              <a:rPr lang="en-US" altLang="ko-KR" sz="1000" dirty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이후 유저의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해당 </a:t>
            </a:r>
            <a:r>
              <a:rPr lang="en-US" altLang="ko-KR" sz="1000" dirty="0" smtClean="0"/>
              <a:t>price </a:t>
            </a:r>
            <a:r>
              <a:rPr lang="ko-KR" altLang="en-US" sz="1000" dirty="0" smtClean="0"/>
              <a:t>만큼 차감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46074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54001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29320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6917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4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2041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2909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8247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012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228" name="직사각형 227"/>
          <p:cNvSpPr/>
          <p:nvPr/>
        </p:nvSpPr>
        <p:spPr>
          <a:xfrm>
            <a:off x="399880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407807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30" name="TextBox 229"/>
          <p:cNvSpPr txBox="1"/>
          <p:nvPr/>
        </p:nvSpPr>
        <p:spPr>
          <a:xfrm>
            <a:off x="483126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0723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8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0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0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0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덧셈 기호 236"/>
          <p:cNvSpPr/>
          <p:nvPr/>
        </p:nvSpPr>
        <p:spPr>
          <a:xfrm>
            <a:off x="605847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36715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42053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88818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784485" y="3264072"/>
            <a:ext cx="2327429" cy="1808358"/>
            <a:chOff x="7153007" y="4058674"/>
            <a:chExt cx="2327429" cy="1808358"/>
          </a:xfrm>
        </p:grpSpPr>
        <p:grpSp>
          <p:nvGrpSpPr>
            <p:cNvPr id="131" name="그룹 130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1" name="직선 연결선 140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7970546" y="4496462"/>
                <a:ext cx="5100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E</a:t>
                </a:r>
                <a:r>
                  <a:rPr lang="ko-KR" altLang="en-US" sz="1000" dirty="0" smtClean="0"/>
                  <a:t>버스</a:t>
                </a:r>
                <a:endParaRPr lang="ko-KR" altLang="en-US" sz="10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972991" y="4762440"/>
                <a:ext cx="750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 smtClean="0"/>
                  <a:t>1</a:t>
                </a:r>
                <a:r>
                  <a:rPr lang="ko-KR" altLang="en-US" sz="900" b="1" dirty="0" smtClean="0"/>
                  <a:t>회 이용권</a:t>
                </a:r>
                <a:endParaRPr lang="ko-KR" altLang="en-US" sz="900" b="1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cxnSp>
          <p:nvCxnSpPr>
            <p:cNvPr id="132" name="직선 연결선 13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직사각형 141"/>
          <p:cNvSpPr/>
          <p:nvPr/>
        </p:nvSpPr>
        <p:spPr>
          <a:xfrm>
            <a:off x="1944866" y="4585353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구매하기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110416" y="458423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8" name="직사각형 197"/>
          <p:cNvSpPr/>
          <p:nvPr/>
        </p:nvSpPr>
        <p:spPr>
          <a:xfrm>
            <a:off x="495963" y="2794405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98" idx="3"/>
          </p:cNvCxnSpPr>
          <p:nvPr/>
        </p:nvCxnSpPr>
        <p:spPr>
          <a:xfrm flipV="1">
            <a:off x="3517534" y="2075461"/>
            <a:ext cx="4416791" cy="109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762776" y="3239053"/>
            <a:ext cx="2414630" cy="192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744121" y="407055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024982" y="4128411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캐시가 부족합니다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05" name="직사각형 204"/>
          <p:cNvSpPr/>
          <p:nvPr/>
        </p:nvSpPr>
        <p:spPr>
          <a:xfrm>
            <a:off x="4696539" y="6075125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4977400" y="613297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구매 완료하였습니다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1" name="직선 연결선 220"/>
          <p:cNvCxnSpPr/>
          <p:nvPr/>
        </p:nvCxnSpPr>
        <p:spPr>
          <a:xfrm flipV="1">
            <a:off x="3147933" y="3742854"/>
            <a:ext cx="4786392" cy="427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02" idx="3"/>
          </p:cNvCxnSpPr>
          <p:nvPr/>
        </p:nvCxnSpPr>
        <p:spPr>
          <a:xfrm>
            <a:off x="6461562" y="4243296"/>
            <a:ext cx="1625163" cy="920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05" idx="3"/>
          </p:cNvCxnSpPr>
          <p:nvPr/>
        </p:nvCxnSpPr>
        <p:spPr>
          <a:xfrm flipV="1">
            <a:off x="6413980" y="5825046"/>
            <a:ext cx="1672745" cy="422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아이템 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아이템 탭 갱신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아이템 탭 목록은 다른 탭과는 다르게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개만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상점에 입장하는 시점에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/>
              <a:t>‘</a:t>
            </a:r>
            <a:r>
              <a:rPr lang="ko-KR" altLang="en-US" sz="1000" dirty="0"/>
              <a:t>아이템</a:t>
            </a:r>
            <a:r>
              <a:rPr lang="en-US" altLang="ko-KR" sz="1000" dirty="0"/>
              <a:t>’ </a:t>
            </a:r>
            <a:r>
              <a:rPr lang="ko-KR" altLang="en-US" sz="1000" dirty="0"/>
              <a:t>인 모든 </a:t>
            </a:r>
            <a:r>
              <a:rPr lang="ko-KR" altLang="en-US" sz="1000" dirty="0" smtClean="0"/>
              <a:t>목록 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랜덤으로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시간은 </a:t>
            </a:r>
            <a:r>
              <a:rPr lang="ko-KR" altLang="en-US" sz="1000" dirty="0" err="1" smtClean="0"/>
              <a:t>어플을</a:t>
            </a:r>
            <a:r>
              <a:rPr lang="ko-KR" altLang="en-US" sz="1000" dirty="0" smtClean="0"/>
              <a:t> 시작한 시점부터 </a:t>
            </a:r>
            <a:r>
              <a:rPr lang="en-US" altLang="ko-KR" sz="1000" dirty="0" smtClean="0"/>
              <a:t>01:13:09 </a:t>
            </a:r>
            <a:r>
              <a:rPr lang="ko-KR" altLang="en-US" sz="1000" dirty="0" smtClean="0"/>
              <a:t>초 부터 감소한다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시간이 흐르는 것에 대한 작업이 어려운지 확인이 필요하며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초는 표시하지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흐르지 않게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추후에는 실제 시간이 완료될 때 마다 목록이 갱신될 예정이며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이를 가상으로 보여주기 위한 작업을 진행한다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시간이 흘러가는 것과 목록이 존재하는 것을 보여주면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목록 클릭 시 팝업 창은 다른 상품 목록과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아이템 아이콘 목록은 별도로 요청할 예정이다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2481353" y="188742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4404424" y="1847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2357957" y="114686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437219" y="14440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3190409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766387" y="14425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34" y="121351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7" y="120552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57" y="123113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5" y="124065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56" y="123113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4417620" y="121351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3726302" y="14472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779684" y="14475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47336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64" y="187132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4588320" y="2249959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2415756" y="347891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3864867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2415766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3137064" y="2249960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712966" y="2435148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970462" y="2433467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548856" y="2437097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21874" y="2435413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2366945" y="220603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2366983" y="28797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415767" y="406336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2415756" y="464096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415767" y="523410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/>
          <p:cNvGrpSpPr/>
          <p:nvPr/>
        </p:nvGrpSpPr>
        <p:grpSpPr>
          <a:xfrm>
            <a:off x="2462220" y="3551599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2448728" y="4130036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2452745" y="4704124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2452745" y="5278212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2870550" y="3538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858765" y="376244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즉시 경험치 </a:t>
            </a:r>
            <a:r>
              <a:rPr lang="en-US" altLang="ko-KR" sz="900" b="1" dirty="0" smtClean="0"/>
              <a:t>+50</a:t>
            </a:r>
            <a:r>
              <a:rPr lang="ko-KR" altLang="en-US" sz="900" b="1" dirty="0" smtClean="0"/>
              <a:t> 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2869355" y="41179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857570" y="434216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희귀 </a:t>
            </a:r>
            <a:r>
              <a:rPr lang="ko-KR" altLang="en-US" sz="900" b="1" dirty="0" err="1" smtClean="0"/>
              <a:t>드랍</a:t>
            </a:r>
            <a:r>
              <a:rPr lang="ko-KR" altLang="en-US" sz="900" b="1" dirty="0" smtClean="0"/>
              <a:t> 확률 </a:t>
            </a:r>
            <a:r>
              <a:rPr lang="en-US" altLang="ko-KR" sz="900" b="1" dirty="0" smtClean="0"/>
              <a:t>+5%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2865598" y="47015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853813" y="4925781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뽑기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865598" y="52683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53813" y="5492572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720717" y="3657471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717555" y="4208209"/>
            <a:ext cx="554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4729232" y="4798823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990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650630" y="5362098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88184" y="3001715"/>
            <a:ext cx="1601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목록 갱신까지 남은 시간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01:13:09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2367666" y="3364882"/>
            <a:ext cx="3021571" cy="2569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5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환전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A. </a:t>
            </a:r>
            <a:r>
              <a:rPr lang="ko-KR" altLang="en-US" sz="1000" dirty="0" smtClean="0"/>
              <a:t>환전 탭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환전 탭은 목록을 보여주지 않으며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텍스트 필드 목록과 버튼 보여진다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목록은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</a:t>
            </a:r>
            <a:r>
              <a:rPr lang="ko-KR" altLang="en-US" sz="1000" dirty="0" smtClean="0"/>
              <a:t>환전 금액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텍스트 입력 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</a:t>
            </a:r>
            <a:r>
              <a:rPr lang="ko-KR" altLang="en-US" sz="1000" dirty="0" smtClean="0"/>
              <a:t>예금주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상자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은행 명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d. </a:t>
            </a:r>
            <a:r>
              <a:rPr lang="ko-KR" altLang="en-US" sz="1000" dirty="0" smtClean="0"/>
              <a:t>계좌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비밀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f. </a:t>
            </a:r>
            <a:r>
              <a:rPr lang="ko-KR" altLang="en-US" sz="1000" dirty="0" smtClean="0"/>
              <a:t>환전 신청 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</a:t>
            </a:r>
            <a:r>
              <a:rPr lang="ko-KR" altLang="en-US" sz="1000" dirty="0" smtClean="0"/>
              <a:t>클릭 입력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필드에 하나라도 </a:t>
            </a:r>
            <a:r>
              <a:rPr lang="ko-KR" altLang="en-US" sz="1000" dirty="0" err="1" smtClean="0"/>
              <a:t>안채워져</a:t>
            </a:r>
            <a:r>
              <a:rPr lang="ko-KR" altLang="en-US" sz="1000" dirty="0" smtClean="0"/>
              <a:t> 있다면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정확히 입력해 주세요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모든 필드가 </a:t>
            </a:r>
            <a:r>
              <a:rPr lang="ko-KR" altLang="en-US" sz="1000" dirty="0"/>
              <a:t>채워졌으나 보유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환전 금액 보다 작다면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금액이 부족합니다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- </a:t>
            </a:r>
            <a:r>
              <a:rPr lang="ko-KR" altLang="en-US" sz="1000" dirty="0"/>
              <a:t>모든 필드가 </a:t>
            </a:r>
            <a:r>
              <a:rPr lang="ko-KR" altLang="en-US" sz="1000" dirty="0" smtClean="0"/>
              <a:t>채워졌으며 </a:t>
            </a:r>
            <a:r>
              <a:rPr lang="ko-KR" altLang="en-US" sz="1000" dirty="0"/>
              <a:t>보유 </a:t>
            </a:r>
            <a:r>
              <a:rPr lang="en-US" altLang="ko-KR" sz="1000" dirty="0"/>
              <a:t>cash</a:t>
            </a:r>
            <a:r>
              <a:rPr lang="ko-KR" altLang="en-US" sz="1000" dirty="0"/>
              <a:t>가 환전 금액 보다 </a:t>
            </a:r>
            <a:r>
              <a:rPr lang="ko-KR" altLang="en-US" sz="1000" dirty="0" smtClean="0"/>
              <a:t>크다면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  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입금이 정상 처리되었습니다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cash</a:t>
            </a:r>
            <a:r>
              <a:rPr lang="ko-KR" altLang="en-US" sz="1000" dirty="0" smtClean="0"/>
              <a:t>를 입력한 환전 금액만큼 차감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 </a:t>
            </a:r>
            <a:r>
              <a:rPr lang="ko-KR" altLang="en-US" sz="1000" dirty="0" smtClean="0"/>
              <a:t>추후의 환전 처리를 예상할 수 있는 절차를 보여주기 위함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522309" y="1119115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646160" y="1859325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69231" y="18190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522764" y="111877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602026" y="141595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355216" y="14173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31194" y="141449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1" y="118541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64" y="117743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64" y="120303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62" y="121255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63" y="120303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82427" y="118541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91109" y="14191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944491" y="141940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412143" y="14173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71" y="1843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753127" y="2221862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2029674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80573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301871" y="222186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77773" y="240705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35269" y="2405370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13663" y="240900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86681" y="2407316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531752" y="2177935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531790" y="285165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35083" y="307071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99943" y="309950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989996" y="3107004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363" y="286846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66" name="직사각형 65"/>
          <p:cNvSpPr/>
          <p:nvPr/>
        </p:nvSpPr>
        <p:spPr>
          <a:xfrm>
            <a:off x="940053" y="358720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04913" y="3615988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994966" y="3623491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02858" y="33849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948828" y="406459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13688" y="409337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1003741" y="410087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2108" y="3862333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74" name="직사각형 73"/>
          <p:cNvSpPr/>
          <p:nvPr/>
        </p:nvSpPr>
        <p:spPr>
          <a:xfrm>
            <a:off x="948828" y="45383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13688" y="45671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6" name="직선 연결선 75"/>
          <p:cNvCxnSpPr>
            <a:cxnSpLocks/>
          </p:cNvCxnSpPr>
          <p:nvPr/>
        </p:nvCxnSpPr>
        <p:spPr>
          <a:xfrm>
            <a:off x="1003741" y="457467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108" y="43361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78" name="직사각형 77"/>
          <p:cNvSpPr/>
          <p:nvPr/>
        </p:nvSpPr>
        <p:spPr>
          <a:xfrm>
            <a:off x="957603" y="502529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22463" y="5054077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>
            <a:off x="1012516" y="506158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0883" y="482303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84" name="직사각형 83"/>
          <p:cNvSpPr/>
          <p:nvPr/>
        </p:nvSpPr>
        <p:spPr>
          <a:xfrm>
            <a:off x="1454099" y="5411832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907465" y="1128637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화살표 91"/>
          <p:cNvSpPr/>
          <p:nvPr/>
        </p:nvSpPr>
        <p:spPr>
          <a:xfrm>
            <a:off x="4031316" y="186884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954387" y="182852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94" name="직사각형 93"/>
          <p:cNvSpPr/>
          <p:nvPr/>
        </p:nvSpPr>
        <p:spPr>
          <a:xfrm>
            <a:off x="3907920" y="112829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987182" y="14254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6" name="TextBox 95"/>
          <p:cNvSpPr txBox="1"/>
          <p:nvPr/>
        </p:nvSpPr>
        <p:spPr>
          <a:xfrm>
            <a:off x="4740372" y="14268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316350" y="14240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297" y="119493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320" y="1186953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20" y="121255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8" y="122208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19" y="121255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5967583" y="119493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276265" y="14286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329647" y="142892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797299" y="14268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0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27" y="18527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6138283" y="2231384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5414830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3965729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4687027" y="223138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262929" y="2416573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20425" y="2414892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98819" y="241852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71837" y="2416838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18" name="직선 연결선 117"/>
          <p:cNvCxnSpPr>
            <a:cxnSpLocks/>
          </p:cNvCxnSpPr>
          <p:nvPr/>
        </p:nvCxnSpPr>
        <p:spPr>
          <a:xfrm flipH="1">
            <a:off x="3916908" y="218745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>
            <a:off x="3916946" y="286117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320239" y="308024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685099" y="310902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cxnSpLocks/>
          </p:cNvCxnSpPr>
          <p:nvPr/>
        </p:nvCxnSpPr>
        <p:spPr>
          <a:xfrm>
            <a:off x="4375152" y="311652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73519" y="28779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325209" y="359672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90069" y="362551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>
            <a:off x="4380122" y="363301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288014" y="33944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4333984" y="4074112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698844" y="410289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0" name="직선 연결선 129"/>
          <p:cNvCxnSpPr>
            <a:cxnSpLocks/>
          </p:cNvCxnSpPr>
          <p:nvPr/>
        </p:nvCxnSpPr>
        <p:spPr>
          <a:xfrm>
            <a:off x="4388897" y="4110398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287264" y="3871855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333984" y="454790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698844" y="457668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cxnSpLocks/>
          </p:cNvCxnSpPr>
          <p:nvPr/>
        </p:nvCxnSpPr>
        <p:spPr>
          <a:xfrm>
            <a:off x="4388897" y="458419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87264" y="434564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4342759" y="503481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707619" y="5063599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/>
          <p:cNvCxnSpPr>
            <a:cxnSpLocks/>
          </p:cNvCxnSpPr>
          <p:nvPr/>
        </p:nvCxnSpPr>
        <p:spPr>
          <a:xfrm>
            <a:off x="4397672" y="507110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96039" y="48325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4839255" y="5421354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89100" y="384830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774711" y="3906161"/>
            <a:ext cx="1334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정확히 입력해 주세요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4595199" y="4394220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18885" y="4452074"/>
            <a:ext cx="1720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입금이 정상 처리 되었습니다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3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</a:t>
            </a:r>
            <a:r>
              <a:rPr lang="ko-KR" altLang="en-US" sz="2000" b="1" dirty="0" smtClean="0"/>
              <a:t>커뮤니티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커뮤니티에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//2</a:t>
            </a:r>
            <a:r>
              <a:rPr lang="ko-KR" altLang="en-US" sz="1000" dirty="0" smtClean="0"/>
              <a:t>가지 방식 중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 방식이 가능하다면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번으로 하되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작업 난이도가 있다면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방식으로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페이지 내에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삽입되어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 페이지 내에서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목록이 보여지는 방식이다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클릭 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연결하여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실행된다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홈 페이지에 위치한다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커뮤니티는 페이지가 없는 것이며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단순 링크 버튼 역할이다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</a:t>
            </a:r>
            <a:r>
              <a:rPr lang="ko-KR" altLang="en-US" sz="1000" dirty="0" smtClean="0"/>
              <a:t>연결할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웹 주소는 아래와 같다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>
                <a:hlinkClick r:id="rId2"/>
              </a:rPr>
              <a:t>http://gae9.com/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8" name="직사각형 97"/>
          <p:cNvSpPr/>
          <p:nvPr/>
        </p:nvSpPr>
        <p:spPr>
          <a:xfrm>
            <a:off x="3480517" y="1170587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 flipV="1">
            <a:off x="4126848" y="1375785"/>
            <a:ext cx="3524362" cy="74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466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331140" y="3218070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AD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광고 보기에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광고 보기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샘플 목록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종 중</a:t>
            </a:r>
            <a:r>
              <a:rPr lang="en-US" altLang="ko-KR" sz="1000" dirty="0" smtClean="0"/>
              <a:t>, 1</a:t>
            </a:r>
            <a:r>
              <a:rPr lang="ko-KR" altLang="en-US" sz="1000" dirty="0" smtClean="0"/>
              <a:t>종을 랜덤으로 </a:t>
            </a:r>
            <a:r>
              <a:rPr lang="ko-KR" altLang="en-US" sz="1000" dirty="0" err="1" smtClean="0"/>
              <a:t>플레이한다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</a:t>
            </a:r>
            <a:r>
              <a:rPr lang="en-US" altLang="ko-KR" sz="1000" dirty="0" smtClean="0"/>
              <a:t>!! </a:t>
            </a:r>
            <a:r>
              <a:rPr lang="ko-KR" altLang="en-US" sz="1000" dirty="0" err="1" smtClean="0"/>
              <a:t>플레이할</a:t>
            </a:r>
            <a:r>
              <a:rPr lang="ko-KR" altLang="en-US" sz="1000" dirty="0" smtClean="0"/>
              <a:t> 광고의 내용은 문서 </a:t>
            </a:r>
            <a:r>
              <a:rPr lang="en-US" altLang="ko-KR" sz="1000" dirty="0" smtClean="0"/>
              <a:t>[</a:t>
            </a:r>
            <a:r>
              <a:rPr lang="ko-KR" altLang="en-US" sz="1000" b="1" dirty="0" err="1" smtClean="0"/>
              <a:t>다머니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액션 광고</a:t>
            </a:r>
            <a:r>
              <a:rPr lang="en-US" altLang="ko-KR" sz="1000" b="1" dirty="0"/>
              <a:t>_</a:t>
            </a:r>
            <a:r>
              <a:rPr lang="en-US" altLang="ko-KR" sz="1000" b="1" dirty="0" smtClean="0"/>
              <a:t>v1.0.one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을 확인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종료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종료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45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00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2361" y="122750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78758" y="2674663"/>
            <a:ext cx="1311307" cy="1302204"/>
            <a:chOff x="3071133" y="2397866"/>
            <a:chExt cx="1453821" cy="1126384"/>
          </a:xfrm>
        </p:grpSpPr>
        <p:sp>
          <p:nvSpPr>
            <p:cNvPr id="12" name="직사각형 11"/>
            <p:cNvSpPr/>
            <p:nvPr/>
          </p:nvSpPr>
          <p:spPr>
            <a:xfrm>
              <a:off x="3071133" y="2397866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cxnSpLocks/>
            </p:cNvCxnSpPr>
            <p:nvPr/>
          </p:nvCxnSpPr>
          <p:spPr>
            <a:xfrm flipH="1">
              <a:off x="3071133" y="2397866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99019" y="4198606"/>
            <a:ext cx="102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배</a:t>
            </a:r>
            <a:r>
              <a:rPr lang="ko-KR" altLang="en-US" sz="1400" b="1" dirty="0"/>
              <a:t>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Lv.13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24826" y="186093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79" y="5078086"/>
            <a:ext cx="480395" cy="42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1" y="5093015"/>
            <a:ext cx="528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이등변 삼각형 30"/>
          <p:cNvSpPr/>
          <p:nvPr/>
        </p:nvSpPr>
        <p:spPr>
          <a:xfrm rot="5400000">
            <a:off x="4598024" y="3127748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440270" y="4984437"/>
            <a:ext cx="561974" cy="616919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70395" y="54759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친구 추천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90758" y="545496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고액 보상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71899" y="54628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쿠폰받기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 flipV="1">
            <a:off x="2282360" y="4490933"/>
            <a:ext cx="2947701" cy="45719"/>
            <a:chOff x="628650" y="876300"/>
            <a:chExt cx="1910678" cy="133350"/>
          </a:xfrm>
        </p:grpSpPr>
        <p:sp>
          <p:nvSpPr>
            <p:cNvPr id="37" name="직사각형 3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11" y="3044010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77" y="188367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87" y="3318197"/>
            <a:ext cx="1135848" cy="12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#14 </a:t>
            </a:r>
            <a:r>
              <a:rPr lang="ko-KR" altLang="en-US" sz="2000" b="1" dirty="0" smtClean="0"/>
              <a:t>결과 보기 페이지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#14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아이템 아이콘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클릭 가능한 아이템 아이콘을 표시한다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상태에서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 열기가 재생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293147" y="12467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72409" y="15439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3125599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1577" y="15425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24" y="13134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7" y="13054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7" y="13310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45" y="13405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46" y="13310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덧셈 기호 53"/>
          <p:cNvSpPr/>
          <p:nvPr/>
        </p:nvSpPr>
        <p:spPr>
          <a:xfrm>
            <a:off x="4352810" y="13134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61492" y="15471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4874" y="15474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4182526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2292301" y="1227779"/>
            <a:ext cx="2947701" cy="4567698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캐릭터 보기 페이지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캐릭터 보기 페이지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</a:t>
            </a:r>
            <a:r>
              <a:rPr lang="ko-KR" altLang="en-US" sz="1000" b="1" dirty="0"/>
              <a:t>터</a:t>
            </a:r>
            <a:r>
              <a:rPr lang="ko-KR" altLang="en-US" sz="1000" b="1" dirty="0" smtClean="0"/>
              <a:t> 보기 페이지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진</a:t>
            </a:r>
            <a:r>
              <a:rPr lang="ko-KR" altLang="en-US" sz="1000" dirty="0"/>
              <a:t>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내 캐릭터 이름 영역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 보기 창으로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나가</a:t>
            </a:r>
            <a:r>
              <a:rPr lang="ko-KR" altLang="en-US" sz="1000" dirty="0"/>
              <a:t>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 입력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이전 페이지로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내 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내 캐릭터가 그려진다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기본 </a:t>
            </a:r>
            <a:r>
              <a:rPr lang="en-US" altLang="ko-KR" sz="1000" dirty="0" smtClean="0"/>
              <a:t>idle </a:t>
            </a:r>
            <a:r>
              <a:rPr lang="ko-KR" altLang="en-US" sz="1000" dirty="0" smtClean="0"/>
              <a:t>애니메이션을 반복 재생하고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속성 값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레벨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현재 내 캐릭터의 </a:t>
            </a:r>
            <a:r>
              <a:rPr lang="en-US" altLang="ko-KR" sz="1000" dirty="0" smtClean="0"/>
              <a:t>level </a:t>
            </a:r>
            <a:r>
              <a:rPr lang="ko-KR" altLang="en-US" sz="1000" dirty="0" smtClean="0"/>
              <a:t>값을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cashBonus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/>
              <a:t>아이템 확률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dropBonu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"%"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경험치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expBonus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 복수 캐릭터 소지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 버튼이 들어갈 예정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73356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087698" y="2178211"/>
            <a:ext cx="1311307" cy="1302204"/>
            <a:chOff x="3071133" y="2356671"/>
            <a:chExt cx="1453821" cy="1126384"/>
          </a:xfrm>
        </p:grpSpPr>
        <p:sp>
          <p:nvSpPr>
            <p:cNvPr id="15" name="직사각형 14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08626" y="376525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56817" y="1707677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9" y="4982910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00" y="5030535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3178" y="531859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62894" y="532648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23" name="그룹 22"/>
          <p:cNvGrpSpPr/>
          <p:nvPr/>
        </p:nvGrpSpPr>
        <p:grpSpPr>
          <a:xfrm flipV="1">
            <a:off x="377025" y="4004006"/>
            <a:ext cx="2947701" cy="45719"/>
            <a:chOff x="628650" y="876300"/>
            <a:chExt cx="1910678" cy="133350"/>
          </a:xfrm>
        </p:grpSpPr>
        <p:sp>
          <p:nvSpPr>
            <p:cNvPr id="24" name="직사각형 23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79" y="2595183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68" y="173041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73356" y="4054411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887168" y="4140003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82002" y="422568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85535" y="3766878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294715" y="532048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375038" y="105302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4300" y="13502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9" name="TextBox 38"/>
          <p:cNvSpPr txBox="1"/>
          <p:nvPr/>
        </p:nvSpPr>
        <p:spPr>
          <a:xfrm>
            <a:off x="1207490" y="13515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783468" y="1348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15" y="111966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38" y="111168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38" y="113728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436" y="114680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37" y="113728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덧셈 기호 45"/>
          <p:cNvSpPr/>
          <p:nvPr/>
        </p:nvSpPr>
        <p:spPr>
          <a:xfrm>
            <a:off x="2434701" y="111966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743383" y="13533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96765" y="1353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2264417" y="13515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2380786" y="315330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3735681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737363" y="105302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816625" y="13502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4569815" y="13515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4145793" y="1348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40" y="111966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763" y="111168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363" y="113728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61" y="114680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62" y="113728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덧셈 기호 79"/>
          <p:cNvSpPr/>
          <p:nvPr/>
        </p:nvSpPr>
        <p:spPr>
          <a:xfrm>
            <a:off x="5797026" y="111966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105708" y="13533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6159090" y="1353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5626742" y="13515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cxnSp>
        <p:nvCxnSpPr>
          <p:cNvPr id="85" name="직선 연결선 84"/>
          <p:cNvCxnSpPr>
            <a:cxnSpLocks/>
          </p:cNvCxnSpPr>
          <p:nvPr/>
        </p:nvCxnSpPr>
        <p:spPr>
          <a:xfrm flipH="1">
            <a:off x="4201790" y="2243208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201790" y="2243209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6333324" y="2178211"/>
            <a:ext cx="1220001" cy="134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38707" y="4255631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레벨 </a:t>
            </a:r>
            <a:r>
              <a:rPr lang="en-US" altLang="ko-KR" sz="900" b="1" dirty="0" smtClean="0"/>
              <a:t>: 10</a:t>
            </a:r>
            <a:endParaRPr lang="ko-KR" altLang="en-US" sz="9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339668" y="5203443"/>
            <a:ext cx="1643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339668" y="490360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  <a:p>
            <a:endParaRPr lang="ko-KR" altLang="en-US" sz="9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455084" y="4590421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보너스</a:t>
            </a:r>
            <a:r>
              <a:rPr lang="en-US" altLang="ko-KR" sz="900" b="1" dirty="0" smtClean="0"/>
              <a:t>: 120% </a:t>
            </a:r>
            <a:endParaRPr lang="ko-KR" altLang="en-US" sz="900" b="1" dirty="0"/>
          </a:p>
        </p:txBody>
      </p:sp>
      <p:cxnSp>
        <p:nvCxnSpPr>
          <p:cNvPr id="101" name="직선 연결선 100"/>
          <p:cNvCxnSpPr>
            <a:cxnSpLocks/>
          </p:cNvCxnSpPr>
          <p:nvPr/>
        </p:nvCxnSpPr>
        <p:spPr>
          <a:xfrm flipH="1">
            <a:off x="4137310" y="4533271"/>
            <a:ext cx="20934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103555" y="2144581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068459" y="4229931"/>
            <a:ext cx="2297778" cy="1293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왼쪽 화살표 104"/>
          <p:cNvSpPr/>
          <p:nvPr/>
        </p:nvSpPr>
        <p:spPr>
          <a:xfrm>
            <a:off x="3864109" y="175487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787180" y="171455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캐시 </a:t>
            </a:r>
            <a:r>
              <a:rPr lang="ko-KR" altLang="en-US" sz="1100" b="1" dirty="0" smtClean="0"/>
              <a:t>상점</a:t>
            </a:r>
            <a:endParaRPr lang="ko-KR" altLang="en-US" sz="1100" b="1" dirty="0"/>
          </a:p>
        </p:txBody>
      </p:sp>
      <p:cxnSp>
        <p:nvCxnSpPr>
          <p:cNvPr id="107" name="직선 연결선 106"/>
          <p:cNvCxnSpPr>
            <a:cxnSpLocks/>
          </p:cNvCxnSpPr>
          <p:nvPr/>
        </p:nvCxnSpPr>
        <p:spPr>
          <a:xfrm flipH="1">
            <a:off x="3749701" y="207348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>
            <a:off x="6366238" y="3166615"/>
            <a:ext cx="1220000" cy="1366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4" idx="3"/>
            <a:endCxn id="51" idx="1"/>
          </p:cNvCxnSpPr>
          <p:nvPr/>
        </p:nvCxnSpPr>
        <p:spPr>
          <a:xfrm flipV="1">
            <a:off x="1272965" y="3336889"/>
            <a:ext cx="2462716" cy="5599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6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친구 추천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바의 친구 추천 아이콘을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목록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 a. </a:t>
            </a:r>
            <a:r>
              <a:rPr lang="ko-KR" altLang="en-US" sz="1000" b="1" dirty="0"/>
              <a:t>비활성화 </a:t>
            </a:r>
            <a:r>
              <a:rPr lang="ko-KR" altLang="en-US" sz="1000" b="1" dirty="0" err="1"/>
              <a:t>카카오톡</a:t>
            </a:r>
            <a:r>
              <a:rPr lang="ko-KR" altLang="en-US" sz="1000" b="1" dirty="0"/>
              <a:t> 아이콘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카카오</a:t>
            </a:r>
            <a:r>
              <a:rPr lang="ko-KR" altLang="en-US" sz="1000" b="1" dirty="0" err="1"/>
              <a:t>톡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아이콘 회색 처리</a:t>
            </a:r>
            <a:r>
              <a:rPr lang="en-US" altLang="ko-KR" sz="1000" b="1" dirty="0" smtClean="0"/>
              <a:t>)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일도 일어나지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(</a:t>
            </a:r>
            <a:r>
              <a:rPr lang="ko-KR" altLang="en-US" sz="1000" dirty="0" smtClean="0"/>
              <a:t>추후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스토어에 등록되는 시점에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링크 공유하기 기능 처리 예정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b. </a:t>
            </a:r>
            <a:r>
              <a:rPr lang="ko-KR" altLang="en-US" sz="1000" b="1" dirty="0" smtClean="0"/>
              <a:t>비활성화 </a:t>
            </a:r>
            <a:r>
              <a:rPr lang="ko-KR" altLang="en-US" sz="1000" b="1" dirty="0" err="1" smtClean="0"/>
              <a:t>페이스북</a:t>
            </a:r>
            <a:r>
              <a:rPr lang="ko-KR" altLang="en-US" sz="1000" b="1" dirty="0" smtClean="0"/>
              <a:t> 아이콘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페이스북</a:t>
            </a:r>
            <a:r>
              <a:rPr lang="ko-KR" altLang="en-US" sz="1000" b="1" dirty="0" smtClean="0"/>
              <a:t> 아이콘 회색 처리</a:t>
            </a:r>
            <a:r>
              <a:rPr lang="en-US" altLang="ko-KR" sz="1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일도 일어나지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(</a:t>
            </a:r>
            <a:r>
              <a:rPr lang="ko-KR" altLang="en-US" sz="1000" dirty="0"/>
              <a:t>추후</a:t>
            </a:r>
            <a:r>
              <a:rPr lang="en-US" altLang="ko-KR" sz="1000" dirty="0"/>
              <a:t>, </a:t>
            </a:r>
            <a:r>
              <a:rPr lang="ko-KR" altLang="en-US" sz="1000" dirty="0"/>
              <a:t>스토어에 등록되는 시점에</a:t>
            </a:r>
            <a:r>
              <a:rPr lang="en-US" altLang="ko-KR" sz="1000" dirty="0"/>
              <a:t>, </a:t>
            </a:r>
            <a:r>
              <a:rPr lang="ko-KR" altLang="en-US" sz="1000" dirty="0"/>
              <a:t>링크 공유하기 기능 처리 예정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 c. SMS</a:t>
            </a:r>
            <a:r>
              <a:rPr lang="ko-KR" altLang="en-US" sz="1000" b="1" dirty="0" smtClean="0"/>
              <a:t> 아이콘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자동완성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새 메시지 보내기 기능 사용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아래의 내용으로 문자 보내기 처리가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“</a:t>
            </a:r>
            <a:r>
              <a:rPr lang="ko-KR" altLang="en-US" sz="1000" i="1" dirty="0" smtClean="0"/>
              <a:t>행동 하나하나가 다 머니</a:t>
            </a:r>
            <a:r>
              <a:rPr lang="en-US" altLang="ko-KR" sz="1000" i="1" dirty="0" smtClean="0"/>
              <a:t>! </a:t>
            </a:r>
            <a:r>
              <a:rPr lang="ko-KR" altLang="en-US" sz="1000" i="1" dirty="0" smtClean="0"/>
              <a:t>가입하면 </a:t>
            </a:r>
            <a:r>
              <a:rPr lang="en-US" altLang="ko-KR" sz="1000" i="1" dirty="0" smtClean="0"/>
              <a:t>500 </a:t>
            </a:r>
            <a:r>
              <a:rPr lang="ko-KR" altLang="en-US" sz="1000" i="1" dirty="0" smtClean="0"/>
              <a:t>캐시</a:t>
            </a:r>
            <a:r>
              <a:rPr lang="en-US" altLang="ko-KR" sz="1000" i="1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000" i="1" dirty="0"/>
              <a:t> </a:t>
            </a:r>
            <a:r>
              <a:rPr lang="en-US" altLang="ko-KR" sz="1000" i="1" dirty="0" smtClean="0"/>
              <a:t>       </a:t>
            </a:r>
            <a:r>
              <a:rPr lang="ko-KR" altLang="en-US" sz="1000" i="1" dirty="0" smtClean="0"/>
              <a:t>스토어에서 </a:t>
            </a:r>
            <a:r>
              <a:rPr lang="en-US" altLang="ko-KR" sz="1000" i="1" dirty="0" smtClean="0"/>
              <a:t>‘</a:t>
            </a:r>
            <a:r>
              <a:rPr lang="ko-KR" altLang="en-US" sz="1000" i="1" dirty="0" err="1" smtClean="0"/>
              <a:t>다머니</a:t>
            </a:r>
            <a:r>
              <a:rPr lang="en-US" altLang="ko-KR" sz="1000" i="1" dirty="0" smtClean="0"/>
              <a:t>’</a:t>
            </a:r>
            <a:r>
              <a:rPr lang="ko-KR" altLang="en-US" sz="1000" i="1" dirty="0" smtClean="0"/>
              <a:t>를 검색해보세요</a:t>
            </a:r>
            <a:r>
              <a:rPr lang="en-US" altLang="ko-KR" sz="1000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i="1" dirty="0"/>
              <a:t> </a:t>
            </a:r>
            <a:r>
              <a:rPr lang="en-US" altLang="ko-KR" sz="1000" i="1" dirty="0" smtClean="0"/>
              <a:t>       </a:t>
            </a:r>
            <a:r>
              <a:rPr lang="ko-KR" altLang="en-US" sz="1000" i="1" dirty="0" smtClean="0"/>
              <a:t>추천인 </a:t>
            </a:r>
            <a:r>
              <a:rPr lang="en-US" altLang="ko-KR" sz="1000" i="1" dirty="0" smtClean="0"/>
              <a:t>: [</a:t>
            </a:r>
            <a:r>
              <a:rPr lang="ko-KR" altLang="en-US" sz="1000" i="1" dirty="0" smtClean="0"/>
              <a:t>내 </a:t>
            </a:r>
            <a:r>
              <a:rPr lang="en-US" altLang="ko-KR" sz="1000" i="1" dirty="0" smtClean="0"/>
              <a:t>ID]”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보낼 대상 선택은 </a:t>
            </a:r>
            <a:r>
              <a:rPr lang="en-US" altLang="ko-KR" sz="1000" dirty="0" smtClean="0"/>
              <a:t>SMS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내에서 사용자가 직접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자동 완성된 상태로 </a:t>
            </a:r>
            <a:r>
              <a:rPr lang="en-US" altLang="ko-KR" sz="1000" dirty="0" smtClean="0"/>
              <a:t>SMS </a:t>
            </a:r>
            <a:r>
              <a:rPr lang="ko-KR" altLang="en-US" sz="1000" dirty="0" smtClean="0"/>
              <a:t>로 가면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+ 11</a:t>
            </a:r>
            <a:r>
              <a:rPr lang="ko-KR" altLang="en-US" sz="1000" dirty="0" smtClean="0"/>
              <a:t>월 </a:t>
            </a:r>
            <a:r>
              <a:rPr lang="ko-KR" altLang="en-US" sz="1000" dirty="0" err="1" smtClean="0"/>
              <a:t>빌드에서는</a:t>
            </a:r>
            <a:r>
              <a:rPr lang="ko-KR" altLang="en-US" sz="1000" dirty="0" smtClean="0"/>
              <a:t> 친구가 가입할 경우 </a:t>
            </a:r>
            <a:r>
              <a:rPr lang="en-US" altLang="ko-KR" sz="1000" dirty="0" smtClean="0"/>
              <a:t>500</a:t>
            </a:r>
            <a:r>
              <a:rPr lang="ko-KR" altLang="en-US" sz="1000" dirty="0" smtClean="0"/>
              <a:t>캐시가 들어올 필요는 없으며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정상 서버에서 계정 관리를 하게 될 경우 추천인 처리를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357957" y="114686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437219" y="14440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3190409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766387" y="14425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34" y="121351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7" y="120552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57" y="123113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5" y="124065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56" y="123113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4417620" y="121351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3726302" y="14472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779684" y="14475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47336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2751131" y="3753588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569848" y="3754059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398367" y="3754059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045142" y="2457450"/>
            <a:ext cx="2851083" cy="1226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662531" y="3643206"/>
            <a:ext cx="2388233" cy="685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234251" y="1104726"/>
            <a:ext cx="672499" cy="685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413367" y="181843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친구 추천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90033" y="2804274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친구를 추천하면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나도 친구도 </a:t>
            </a:r>
            <a:r>
              <a:rPr lang="en-US" altLang="ko-KR" sz="1400" b="1" dirty="0" smtClean="0"/>
              <a:t>500 </a:t>
            </a:r>
            <a:r>
              <a:rPr lang="ko-KR" altLang="en-US" sz="1400" b="1" dirty="0" smtClean="0"/>
              <a:t>캐시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8478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프로필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바의 프로필 아이콘을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2) </a:t>
            </a:r>
            <a:r>
              <a:rPr lang="ko-KR" altLang="en-US" sz="1000" b="1" dirty="0" smtClean="0"/>
              <a:t>목록 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아이디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값을 를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보유 캐시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보유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C. </a:t>
            </a:r>
            <a:r>
              <a:rPr lang="ko-KR" altLang="en-US" sz="1000" dirty="0" smtClean="0"/>
              <a:t>상품 구매 목록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터치 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구매 내역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D. push </a:t>
            </a:r>
            <a:r>
              <a:rPr lang="ko-KR" altLang="en-US" sz="1000" dirty="0" smtClean="0"/>
              <a:t>알림 설정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push </a:t>
            </a:r>
            <a:r>
              <a:rPr lang="ko-KR" altLang="en-US" sz="1000" dirty="0" smtClean="0"/>
              <a:t>알림 목록에 대해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설정한다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a. </a:t>
            </a:r>
            <a:r>
              <a:rPr lang="ko-KR" altLang="en-US" sz="1000" dirty="0" smtClean="0"/>
              <a:t>웹에서 광고 노출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웹에서 광고가 노출될지 여부 </a:t>
            </a:r>
            <a:r>
              <a:rPr lang="en-US" altLang="ko-KR" sz="1000" dirty="0" smtClean="0"/>
              <a:t>//</a:t>
            </a:r>
            <a:r>
              <a:rPr lang="ko-KR" altLang="en-US" sz="1000" dirty="0" smtClean="0"/>
              <a:t>적용은 추후 처리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b. </a:t>
            </a:r>
            <a:r>
              <a:rPr lang="ko-KR" altLang="en-US" sz="1000" dirty="0" smtClean="0"/>
              <a:t>공지 사항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개발자가 </a:t>
            </a:r>
            <a:r>
              <a:rPr lang="en-US" altLang="ko-KR" sz="1000" dirty="0"/>
              <a:t>push </a:t>
            </a:r>
            <a:r>
              <a:rPr lang="ko-KR" altLang="en-US" sz="1000" dirty="0"/>
              <a:t>메시지 보내는 타입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적립 알림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외부에서 적립 시 </a:t>
            </a:r>
            <a:r>
              <a:rPr lang="en-US" altLang="ko-KR" sz="1000" dirty="0" smtClean="0"/>
              <a:t>push </a:t>
            </a:r>
            <a:r>
              <a:rPr lang="ko-KR" altLang="en-US" sz="1000" dirty="0" smtClean="0"/>
              <a:t>여부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d. </a:t>
            </a:r>
            <a:r>
              <a:rPr lang="ko-KR" altLang="en-US" sz="1000" dirty="0" smtClean="0"/>
              <a:t>혜택 알림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개발자가 </a:t>
            </a:r>
            <a:r>
              <a:rPr lang="en-US" altLang="ko-KR" sz="1000" dirty="0" smtClean="0"/>
              <a:t>push </a:t>
            </a:r>
            <a:r>
              <a:rPr lang="ko-KR" altLang="en-US" sz="1000" dirty="0" smtClean="0"/>
              <a:t>메시지 보내는 타입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on/off</a:t>
            </a:r>
            <a:r>
              <a:rPr lang="ko-KR" altLang="en-US" sz="1000" dirty="0" smtClean="0"/>
              <a:t>는 슬라이드나 체크박스 중에 프로그래머가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기본 상태는 </a:t>
            </a:r>
            <a:r>
              <a:rPr lang="en-US" altLang="ko-KR" sz="1000" dirty="0" smtClean="0"/>
              <a:t>on </a:t>
            </a:r>
            <a:r>
              <a:rPr lang="ko-KR" altLang="en-US" sz="1000" dirty="0" smtClean="0"/>
              <a:t>상태로 처리한다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err="1" smtClean="0"/>
              <a:t>앱의</a:t>
            </a:r>
            <a:r>
              <a:rPr lang="ko-KR" altLang="en-US" sz="1000" dirty="0" smtClean="0"/>
              <a:t> 버전 정보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앱의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내부에 기록된 버전 정보를 표시한다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357957" y="114686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437219" y="14440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3190409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766387" y="14425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34" y="121351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7" y="120552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57" y="123113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5" y="124065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56" y="123113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4417620" y="121351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3726302" y="14472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779684" y="14475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47336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cxnSp>
        <p:nvCxnSpPr>
          <p:cNvPr id="66" name="직선 연결선 65"/>
          <p:cNvCxnSpPr>
            <a:endCxn id="70" idx="3"/>
          </p:cNvCxnSpPr>
          <p:nvPr/>
        </p:nvCxnSpPr>
        <p:spPr>
          <a:xfrm flipH="1">
            <a:off x="5369019" y="1367795"/>
            <a:ext cx="2393856" cy="5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696520" y="1082147"/>
            <a:ext cx="672499" cy="685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584817" y="181843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프로필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477768" y="3236242"/>
            <a:ext cx="1043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상품 구매 목록</a:t>
            </a:r>
            <a:endParaRPr lang="en-US" altLang="ko-KR" sz="1000" b="1" dirty="0" smtClean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31" y="18140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474476" y="278614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보유 캐시</a:t>
            </a:r>
            <a:endParaRPr lang="en-US" altLang="ko-KR" sz="1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561890" y="2786139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1300</a:t>
            </a:r>
            <a:r>
              <a:rPr lang="ko-KR" altLang="en-US" sz="1000" b="1" dirty="0" smtClean="0"/>
              <a:t>원</a:t>
            </a:r>
            <a:endParaRPr lang="en-US" altLang="ko-KR" sz="1000" b="1" dirty="0" smtClean="0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13" y="2829133"/>
            <a:ext cx="157895" cy="16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481608" y="232409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내 아이디</a:t>
            </a:r>
            <a:endParaRPr lang="en-US" altLang="ko-KR" sz="10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632751" y="232409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내 </a:t>
            </a:r>
            <a:r>
              <a:rPr lang="en-US" altLang="ko-KR" sz="1000" b="1" dirty="0" smtClean="0"/>
              <a:t>ID]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66700" y="3722017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PUSH</a:t>
            </a:r>
            <a:r>
              <a:rPr lang="ko-KR" altLang="en-US" sz="1000" b="1" dirty="0" smtClean="0"/>
              <a:t> 알림 설정</a:t>
            </a:r>
            <a:endParaRPr lang="en-US" altLang="ko-KR" sz="1000" b="1" dirty="0" smtClean="0"/>
          </a:p>
        </p:txBody>
      </p:sp>
      <p:sp>
        <p:nvSpPr>
          <p:cNvPr id="82" name="이등변 삼각형 81"/>
          <p:cNvSpPr/>
          <p:nvPr/>
        </p:nvSpPr>
        <p:spPr>
          <a:xfrm rot="5400000">
            <a:off x="4879598" y="3336711"/>
            <a:ext cx="150775" cy="10906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640237" y="4400303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공지 사항</a:t>
            </a:r>
            <a:endParaRPr lang="en-US" altLang="ko-KR" sz="1000" b="1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4822984" y="5063684"/>
            <a:ext cx="256484" cy="123365"/>
            <a:chOff x="457201" y="3276771"/>
            <a:chExt cx="628650" cy="30237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503797" y="3332848"/>
              <a:ext cx="243247" cy="24324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639834" y="4106711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웹에서 광고 노출</a:t>
            </a:r>
            <a:endParaRPr lang="en-US" altLang="ko-KR" sz="1000" b="1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642051" y="469414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적립 알림</a:t>
            </a:r>
            <a:endParaRPr lang="en-US" altLang="ko-KR" sz="1000" b="1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2639086" y="498870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혜택 알림</a:t>
            </a:r>
            <a:endParaRPr lang="en-US" altLang="ko-KR" sz="1000" b="1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4822856" y="4482592"/>
            <a:ext cx="256484" cy="123365"/>
            <a:chOff x="457201" y="3276771"/>
            <a:chExt cx="628650" cy="302371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4822208" y="4769124"/>
            <a:ext cx="256484" cy="123365"/>
            <a:chOff x="457201" y="3276771"/>
            <a:chExt cx="628650" cy="302371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810842" y="4191211"/>
            <a:ext cx="256484" cy="123365"/>
            <a:chOff x="457201" y="3276771"/>
            <a:chExt cx="628650" cy="302371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연결선 102"/>
          <p:cNvCxnSpPr>
            <a:cxnSpLocks/>
          </p:cNvCxnSpPr>
          <p:nvPr/>
        </p:nvCxnSpPr>
        <p:spPr>
          <a:xfrm flipH="1">
            <a:off x="2490296" y="2672661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cxnSpLocks/>
          </p:cNvCxnSpPr>
          <p:nvPr/>
        </p:nvCxnSpPr>
        <p:spPr>
          <a:xfrm flipH="1">
            <a:off x="2516666" y="3133272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cxnSpLocks/>
          </p:cNvCxnSpPr>
          <p:nvPr/>
        </p:nvCxnSpPr>
        <p:spPr>
          <a:xfrm flipH="1">
            <a:off x="2517816" y="3625338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95950" y="4191211"/>
            <a:ext cx="171450" cy="161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19800" y="4191211"/>
            <a:ext cx="171450" cy="161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83164" y="542699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버전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정보</a:t>
            </a:r>
            <a:endParaRPr lang="en-US" altLang="ko-KR" sz="1000" b="1" dirty="0" smtClean="0"/>
          </a:p>
        </p:txBody>
      </p:sp>
      <p:cxnSp>
        <p:nvCxnSpPr>
          <p:cNvPr id="108" name="직선 연결선 107"/>
          <p:cNvCxnSpPr>
            <a:cxnSpLocks/>
          </p:cNvCxnSpPr>
          <p:nvPr/>
        </p:nvCxnSpPr>
        <p:spPr>
          <a:xfrm flipH="1">
            <a:off x="2536867" y="5330313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631085" y="5426992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1.0.0</a:t>
            </a:r>
          </a:p>
        </p:txBody>
      </p:sp>
      <p:cxnSp>
        <p:nvCxnSpPr>
          <p:cNvPr id="110" name="직선 연결선 109"/>
          <p:cNvCxnSpPr>
            <a:endCxn id="80" idx="3"/>
          </p:cNvCxnSpPr>
          <p:nvPr/>
        </p:nvCxnSpPr>
        <p:spPr>
          <a:xfrm flipH="1">
            <a:off x="5219771" y="2447208"/>
            <a:ext cx="2695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 flipV="1">
            <a:off x="5129020" y="2909355"/>
            <a:ext cx="2786255" cy="2239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 flipV="1">
            <a:off x="5129021" y="3391243"/>
            <a:ext cx="2786254" cy="453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 flipV="1">
            <a:off x="4997503" y="3860692"/>
            <a:ext cx="2917772" cy="662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 flipV="1">
            <a:off x="5079468" y="5550102"/>
            <a:ext cx="2917772" cy="662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구매 목록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프로필 내부의 상품 구매 목록 버튼을 입력한다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프로필로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2) </a:t>
            </a:r>
            <a:r>
              <a:rPr lang="ko-KR" altLang="en-US" sz="1000" b="1" dirty="0" smtClean="0"/>
              <a:t>목록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 기록된 아이템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들을 순서대로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항목의 목록은 캐시 상점에서 보여주는 항목과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상품 목록은 터치 클릭을 통한 입력이 가능하다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&gt; </a:t>
            </a:r>
            <a:r>
              <a:rPr lang="ko-KR" altLang="en-US" sz="1000" dirty="0"/>
              <a:t>터치 시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바코드 보기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팝업에는 </a:t>
            </a:r>
            <a:r>
              <a:rPr lang="ko-KR" altLang="en-US" sz="1000" dirty="0"/>
              <a:t>아래의 목록을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바코드 </a:t>
            </a:r>
            <a:r>
              <a:rPr lang="en-US" altLang="ko-KR" sz="1000" dirty="0"/>
              <a:t>: </a:t>
            </a:r>
            <a:r>
              <a:rPr lang="ko-KR" altLang="en-US" sz="1000" dirty="0"/>
              <a:t>임시 바코드 이미지를 사용한다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e. </a:t>
            </a:r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  <a:r>
              <a:rPr lang="ko-KR" altLang="en-US" sz="1000" dirty="0" smtClean="0"/>
              <a:t>하기 </a:t>
            </a:r>
            <a:r>
              <a:rPr lang="en-US" altLang="ko-KR" sz="1000" dirty="0"/>
              <a:t>: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닫기 처리하고</a:t>
            </a:r>
            <a:r>
              <a:rPr lang="en-US" altLang="ko-KR" sz="1000" dirty="0"/>
              <a:t>, </a:t>
            </a:r>
            <a:r>
              <a:rPr lang="ko-KR" altLang="en-US" sz="1000" dirty="0"/>
              <a:t>해당 </a:t>
            </a:r>
            <a:r>
              <a:rPr lang="ko-KR" altLang="en-US" sz="1000" dirty="0" smtClean="0"/>
              <a:t>쿠폰을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속성에서 삭제한다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f. x</a:t>
            </a:r>
            <a:r>
              <a:rPr lang="ko-KR" altLang="en-US" sz="1000" dirty="0"/>
              <a:t>버튼 </a:t>
            </a:r>
            <a:r>
              <a:rPr lang="en-US" altLang="ko-KR" sz="1000" dirty="0"/>
              <a:t>: </a:t>
            </a:r>
            <a:r>
              <a:rPr lang="ko-KR" altLang="en-US" sz="1000" dirty="0"/>
              <a:t>아무 처리도 하지 않고 팝업을 닫는다</a:t>
            </a:r>
            <a:r>
              <a:rPr lang="en-US" altLang="ko-KR" sz="1000" dirty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357957" y="114686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437219" y="14440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3190409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766387" y="14425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34" y="121351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7" y="120552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57" y="123113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5" y="124065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56" y="123113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4417620" y="121351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3726302" y="14472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779684" y="14475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47336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369019" y="1367795"/>
            <a:ext cx="2393856" cy="5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457545" y="1819809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프로필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상품 구매 목록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415926" y="485271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452904" y="4896823"/>
            <a:ext cx="418225" cy="421688"/>
            <a:chOff x="2196429" y="1714499"/>
            <a:chExt cx="582510" cy="542925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865757" y="4886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2853972" y="5111183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650789" y="498070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76" name="직사각형 75"/>
          <p:cNvSpPr/>
          <p:nvPr/>
        </p:nvSpPr>
        <p:spPr>
          <a:xfrm>
            <a:off x="2409878" y="247029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409889" y="306343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446867" y="2533452"/>
            <a:ext cx="418225" cy="421688"/>
            <a:chOff x="2196429" y="1714499"/>
            <a:chExt cx="582510" cy="542925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2446867" y="3107540"/>
            <a:ext cx="418225" cy="421688"/>
            <a:chOff x="2196429" y="1714499"/>
            <a:chExt cx="582510" cy="542925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2859720" y="2530874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847935" y="275510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859720" y="30976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7935" y="3321900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4807" y="262815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644752" y="319142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0" name="직사각형 119"/>
          <p:cNvSpPr/>
          <p:nvPr/>
        </p:nvSpPr>
        <p:spPr>
          <a:xfrm>
            <a:off x="2414136" y="365715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414147" y="425028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2451125" y="3720309"/>
            <a:ext cx="418225" cy="421688"/>
            <a:chOff x="2196429" y="1714499"/>
            <a:chExt cx="582510" cy="542925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2451125" y="4294397"/>
            <a:ext cx="418225" cy="421688"/>
            <a:chOff x="2196429" y="1714499"/>
            <a:chExt cx="582510" cy="542925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2863978" y="371773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852193" y="394196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863978" y="428452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852193" y="4508757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727612" y="3815008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649010" y="437828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2668092" y="3380343"/>
            <a:ext cx="2327429" cy="1808358"/>
            <a:chOff x="5752621" y="3363937"/>
            <a:chExt cx="2327429" cy="1808358"/>
          </a:xfrm>
        </p:grpSpPr>
        <p:grpSp>
          <p:nvGrpSpPr>
            <p:cNvPr id="134" name="그룹 133"/>
            <p:cNvGrpSpPr/>
            <p:nvPr/>
          </p:nvGrpSpPr>
          <p:grpSpPr>
            <a:xfrm>
              <a:off x="5752621" y="3363937"/>
              <a:ext cx="2327429" cy="1808358"/>
              <a:chOff x="7153007" y="4058674"/>
              <a:chExt cx="2327429" cy="180835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165012" y="4058674"/>
                <a:ext cx="2315424" cy="1808358"/>
                <a:chOff x="7153007" y="4087617"/>
                <a:chExt cx="2315424" cy="1808358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7153007" y="4088184"/>
                  <a:ext cx="2308694" cy="1807791"/>
                </a:xfrm>
                <a:prstGeom prst="rect">
                  <a:avLst/>
                </a:prstGeom>
                <a:solidFill>
                  <a:srgbClr val="D9D9D9">
                    <a:alpha val="89804"/>
                  </a:srgb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9" name="그룹 138"/>
                <p:cNvGrpSpPr/>
                <p:nvPr/>
              </p:nvGrpSpPr>
              <p:grpSpPr>
                <a:xfrm>
                  <a:off x="7336808" y="4476650"/>
                  <a:ext cx="582510" cy="542925"/>
                  <a:chOff x="2196429" y="1714499"/>
                  <a:chExt cx="582510" cy="542925"/>
                </a:xfrm>
              </p:grpSpPr>
              <p:sp>
                <p:nvSpPr>
                  <p:cNvPr id="143" name="모서리가 둥근 직사각형 142"/>
                  <p:cNvSpPr/>
                  <p:nvPr/>
                </p:nvSpPr>
                <p:spPr>
                  <a:xfrm>
                    <a:off x="2196429" y="1714499"/>
                    <a:ext cx="582510" cy="54292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7" name="직선 연결선 156"/>
                  <p:cNvCxnSpPr>
                    <a:cxnSpLocks/>
                  </p:cNvCxnSpPr>
                  <p:nvPr/>
                </p:nvCxnSpPr>
                <p:spPr>
                  <a:xfrm flipH="1">
                    <a:off x="2215291" y="1743253"/>
                    <a:ext cx="544598" cy="469986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7970546" y="4496462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E</a:t>
                  </a:r>
                  <a:r>
                    <a:rPr lang="ko-KR" altLang="en-US" sz="1000" dirty="0" smtClean="0"/>
                    <a:t>버스</a:t>
                  </a:r>
                  <a:endParaRPr lang="ko-KR" altLang="en-US" sz="10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7972991" y="4762440"/>
                  <a:ext cx="75052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 smtClean="0"/>
                    <a:t>1</a:t>
                  </a:r>
                  <a:r>
                    <a:rPr lang="ko-KR" altLang="en-US" sz="900" b="1" dirty="0" smtClean="0"/>
                    <a:t>회 이용권</a:t>
                  </a:r>
                  <a:endParaRPr lang="ko-KR" altLang="en-US" sz="900" b="1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166745" y="4087617"/>
                  <a:ext cx="3016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cxnSp>
            <p:nvCxnSpPr>
              <p:cNvPr id="136" name="직선 연결선 135"/>
              <p:cNvCxnSpPr>
                <a:cxnSpLocks/>
              </p:cNvCxnSpPr>
              <p:nvPr/>
            </p:nvCxnSpPr>
            <p:spPr>
              <a:xfrm flipH="1">
                <a:off x="7153007" y="5107939"/>
                <a:ext cx="230869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>
                <a:cxnSpLocks/>
              </p:cNvCxnSpPr>
              <p:nvPr/>
            </p:nvCxnSpPr>
            <p:spPr>
              <a:xfrm flipH="1">
                <a:off x="7162532" y="4347401"/>
                <a:ext cx="230869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3" name="Picture 2" descr="C:\Users\gssk\Desktop\if_barcode_1608570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665" y="4526665"/>
              <a:ext cx="1159165" cy="548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직사각형 184"/>
          <p:cNvSpPr/>
          <p:nvPr/>
        </p:nvSpPr>
        <p:spPr>
          <a:xfrm>
            <a:off x="2314287" y="2377878"/>
            <a:ext cx="3054732" cy="3108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4194610" y="46729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삭제하기</a:t>
            </a:r>
            <a:endParaRPr lang="ko-KR" altLang="en-US" sz="1000" b="1" u="sng" dirty="0"/>
          </a:p>
        </p:txBody>
      </p:sp>
    </p:spTree>
    <p:extLst>
      <p:ext uri="{BB962C8B-B14F-4D97-AF65-F5344CB8AC3E}">
        <p14:creationId xmlns:p14="http://schemas.microsoft.com/office/powerpoint/2010/main" val="26766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111" name="직사각형 110"/>
          <p:cNvSpPr/>
          <p:nvPr/>
        </p:nvSpPr>
        <p:spPr>
          <a:xfrm>
            <a:off x="4374134" y="0"/>
            <a:ext cx="7817866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835773" y="5508451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/>
          </p:cNvCxnSpPr>
          <p:nvPr/>
        </p:nvCxnSpPr>
        <p:spPr>
          <a:xfrm flipH="1">
            <a:off x="2140765" y="4734410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cxnSpLocks/>
          </p:cNvCxnSpPr>
          <p:nvPr/>
        </p:nvCxnSpPr>
        <p:spPr>
          <a:xfrm flipH="1" flipV="1">
            <a:off x="2122675" y="4734410"/>
            <a:ext cx="749557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 flipV="1">
            <a:off x="819072" y="5515958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799056" y="6262286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cxnSpLocks/>
          </p:cNvCxnSpPr>
          <p:nvPr/>
        </p:nvCxnSpPr>
        <p:spPr>
          <a:xfrm flipH="1" flipV="1">
            <a:off x="782355" y="6269793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 </a:t>
            </a:r>
            <a:r>
              <a:rPr lang="ko-KR" altLang="en-US" sz="2000" b="1" dirty="0" err="1" smtClean="0"/>
              <a:t>인트로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인트</a:t>
            </a:r>
            <a:r>
              <a:rPr lang="ko-KR" altLang="en-US" sz="900" dirty="0" err="1"/>
              <a:t>로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어플리케이션 실행 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- 3</a:t>
            </a:r>
            <a:r>
              <a:rPr lang="ko-KR" altLang="en-US" sz="900" dirty="0" smtClean="0"/>
              <a:t>초 가량의 애니메이션이 재생된다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종료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재생 종료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1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#2 </a:t>
            </a:r>
            <a:r>
              <a:rPr lang="ko-KR" altLang="en-US" sz="2000" b="1" dirty="0" smtClean="0"/>
              <a:t>로그인 페이지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로그</a:t>
            </a:r>
            <a:r>
              <a:rPr lang="ko-KR" altLang="en-US" sz="900" dirty="0"/>
              <a:t>인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종료 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되어 있다면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즉시 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로그인 되어 있지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아이디</a:t>
            </a:r>
            <a:r>
              <a:rPr lang="en-US" altLang="ko-KR" sz="900" b="1" dirty="0"/>
              <a:t> </a:t>
            </a:r>
            <a:r>
              <a:rPr lang="en-US" altLang="ko-KR" sz="900" b="1" dirty="0" smtClean="0"/>
              <a:t>&amp; </a:t>
            </a:r>
            <a:r>
              <a:rPr lang="ko-KR" altLang="en-US" sz="900" b="1" dirty="0" smtClean="0"/>
              <a:t>비밀 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</a:t>
            </a:r>
            <a:r>
              <a:rPr lang="ko-KR" altLang="en-US" sz="900" dirty="0"/>
              <a:t>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</a:t>
            </a:r>
            <a:r>
              <a:rPr lang="ko-KR" altLang="en-US" sz="900" dirty="0" err="1" smtClean="0"/>
              <a:t>입력창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텍스트 입력이 가능해야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기기에서 사용중인 입력 키보드를 노출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상태에서 뒤로 가기 버튼 입력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다른 텍스트 </a:t>
            </a:r>
            <a:r>
              <a:rPr lang="ko-KR" altLang="en-US" sz="900" dirty="0" err="1"/>
              <a:t>입력창</a:t>
            </a:r>
            <a:r>
              <a:rPr lang="ko-KR" altLang="en-US" sz="900" dirty="0"/>
              <a:t> 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커서 위치가 전환된다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로그인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비밀번호 유효 여부를 확인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아이디가 없거나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비밀번호가 맞지 않을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텍스트 메시지 노출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“</a:t>
            </a:r>
            <a:r>
              <a:rPr lang="ko-KR" altLang="en-US" sz="900" dirty="0" smtClean="0"/>
              <a:t>아이디가 없거나 비밀번호가 맞지 않습니다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아이디와 비밀번호가 유효할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계정 로그인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4) </a:t>
            </a:r>
            <a:r>
              <a:rPr lang="ko-KR" altLang="en-US" sz="900" b="1" dirty="0" smtClean="0"/>
              <a:t>회원가입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#3</a:t>
            </a:r>
            <a:r>
              <a:rPr lang="ko-KR" altLang="en-US" sz="900" dirty="0" smtClean="0"/>
              <a:t>가입 동의 페이지로 이동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5) </a:t>
            </a:r>
            <a:r>
              <a:rPr lang="ko-KR" altLang="en-US" sz="900" b="1" dirty="0" smtClean="0"/>
              <a:t>바로 시작하기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41350" y="40617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41350" y="45189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8879" y="40905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1730" y="45477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2596263" y="409807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6055" y="536254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바로 시작하기</a:t>
            </a:r>
            <a:endParaRPr lang="ko-KR" altLang="en-US" sz="900" dirty="0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144580" y="5597626"/>
            <a:ext cx="7946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62852" y="490871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2727788" y="5150254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3286" y="49053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3796797" y="5156402"/>
            <a:ext cx="5561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05350" y="3172648"/>
            <a:ext cx="2818194" cy="808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87537" y="3981450"/>
            <a:ext cx="2217813" cy="92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8843" y="4807385"/>
            <a:ext cx="689807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V="1">
            <a:off x="4438650" y="3848100"/>
            <a:ext cx="3114675" cy="1169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18263" y="4813484"/>
            <a:ext cx="823634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39986" y="5317006"/>
            <a:ext cx="1025185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3"/>
          </p:cNvCxnSpPr>
          <p:nvPr/>
        </p:nvCxnSpPr>
        <p:spPr>
          <a:xfrm>
            <a:off x="4065171" y="5527655"/>
            <a:ext cx="3429798" cy="53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</p:cNvCxnSpPr>
          <p:nvPr/>
        </p:nvCxnSpPr>
        <p:spPr>
          <a:xfrm>
            <a:off x="3541897" y="5024133"/>
            <a:ext cx="4011428" cy="450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01002" y="3115325"/>
            <a:ext cx="2366668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78720" y="3172648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없거나 비밀번호가 맞지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61514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로그인 페이지에서 회원 가입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각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텍스트 </a:t>
            </a:r>
            <a:r>
              <a:rPr lang="ko-KR" altLang="en-US" sz="900" dirty="0" err="1"/>
              <a:t>입력창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텍스트 입력이 가능해야 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해당 기기에서 사용중인 입력 키보드를 노출 시킨다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상태에서 뒤로 가기 버튼 입력 시</a:t>
            </a:r>
            <a:r>
              <a:rPr lang="en-US" altLang="ko-KR" sz="900" dirty="0"/>
              <a:t>, </a:t>
            </a:r>
            <a:r>
              <a:rPr lang="ko-KR" altLang="en-US" sz="900" dirty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다른 텍스트 </a:t>
            </a:r>
            <a:r>
              <a:rPr lang="ko-KR" altLang="en-US" sz="900" dirty="0" err="1" smtClean="0"/>
              <a:t>입력창</a:t>
            </a:r>
            <a:r>
              <a:rPr lang="ko-KR" altLang="en-US" sz="900" dirty="0" smtClean="0"/>
              <a:t>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커서 위치가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아이디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4byte ~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10byte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비밀번호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6byte </a:t>
            </a:r>
            <a:r>
              <a:rPr lang="en-US" altLang="ko-KR" sz="900" dirty="0"/>
              <a:t>~</a:t>
            </a:r>
            <a:r>
              <a:rPr lang="ko-KR" altLang="en-US" sz="900" dirty="0"/>
              <a:t>최대 </a:t>
            </a:r>
            <a:r>
              <a:rPr lang="en-US" altLang="ko-KR" sz="900" dirty="0" smtClean="0"/>
              <a:t>10byte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문자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숫자 조합되도록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당장은 이 조건 없어도 무관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차 입력</a:t>
            </a:r>
            <a:r>
              <a:rPr lang="en-US" altLang="ko-KR" sz="900" dirty="0" smtClean="0"/>
              <a:t>, 2</a:t>
            </a:r>
            <a:r>
              <a:rPr lang="ko-KR" altLang="en-US" sz="900" dirty="0" smtClean="0"/>
              <a:t>차 입력이 동일해야 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5) </a:t>
            </a:r>
            <a:r>
              <a:rPr lang="ko-KR" altLang="en-US" sz="900" b="1" dirty="0" smtClean="0"/>
              <a:t>인증번호 받기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인증번호 입력 </a:t>
            </a:r>
            <a:r>
              <a:rPr lang="ko-KR" altLang="en-US" sz="900" dirty="0" err="1" smtClean="0"/>
              <a:t>란에</a:t>
            </a:r>
            <a:r>
              <a:rPr lang="ko-KR" altLang="en-US" sz="900" dirty="0" smtClean="0"/>
              <a:t> 자동으로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자리 숫자 랜덤 생성하여 넣기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(</a:t>
            </a:r>
            <a:r>
              <a:rPr lang="ko-KR" altLang="en-US" sz="900" dirty="0" smtClean="0"/>
              <a:t>실제와는 다르게 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월 버전에는 이렇게 처리한다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</a:t>
            </a:r>
            <a:r>
              <a:rPr lang="ko-KR" altLang="en-US" sz="900" dirty="0"/>
              <a:t>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 </a:t>
            </a:r>
            <a:r>
              <a:rPr lang="en-US" altLang="ko-KR" sz="900" dirty="0" smtClean="0"/>
              <a:t>&amp; </a:t>
            </a:r>
            <a:r>
              <a:rPr lang="ko-KR" altLang="en-US" sz="900" dirty="0" smtClean="0"/>
              <a:t>인증번호가 아무거나 있으면 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동의 체크박스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체크박스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on / off</a:t>
            </a:r>
            <a:r>
              <a:rPr lang="ko-KR" altLang="en-US" sz="900" dirty="0" smtClean="0"/>
              <a:t>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두 개의 동의 모두 체크 </a:t>
            </a:r>
            <a:r>
              <a:rPr lang="en-US" altLang="ko-KR" sz="900" dirty="0" smtClean="0"/>
              <a:t>on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7) </a:t>
            </a:r>
            <a:r>
              <a:rPr lang="ko-KR" altLang="en-US" sz="900" b="1" dirty="0" smtClean="0"/>
              <a:t>약관 보기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2541350" y="183293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6210" y="186172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96263" y="186922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41350" y="237783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6210" y="240661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1350" y="277229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6210" y="2801074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649" y="12935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2200574" y="131961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94630" y="160210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6010" y="21469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2549090" y="3323260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49090" y="371772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3950" y="37465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750" y="309242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48659" y="335204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4037420" y="3593580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22300" y="40354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7331" y="335745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090" y="426303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0125" y="4291821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3895" y="53808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3219781" y="5622405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019" y="473316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761514" y="501668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562044" y="4749380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62044" y="5046736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2066" y="47398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4439936" y="4969061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2066" y="5000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39936" y="5229489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75433" y="1602105"/>
            <a:ext cx="2419041" cy="306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72542" y="3301818"/>
            <a:ext cx="843498" cy="34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>
            <a:off x="4816040" y="3472870"/>
            <a:ext cx="2745604" cy="127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894474" y="1869223"/>
            <a:ext cx="2629070" cy="65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55683" y="4670394"/>
            <a:ext cx="409748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5" idx="3"/>
          </p:cNvCxnSpPr>
          <p:nvPr/>
        </p:nvCxnSpPr>
        <p:spPr>
          <a:xfrm>
            <a:off x="2865431" y="5000549"/>
            <a:ext cx="4687894" cy="737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25187" y="4709117"/>
            <a:ext cx="733003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3"/>
          </p:cNvCxnSpPr>
          <p:nvPr/>
        </p:nvCxnSpPr>
        <p:spPr>
          <a:xfrm>
            <a:off x="5058190" y="5039272"/>
            <a:ext cx="2495135" cy="15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69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610" y="115786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8) </a:t>
            </a:r>
            <a:r>
              <a:rPr lang="ko-KR" altLang="en-US" sz="900" b="1" dirty="0"/>
              <a:t>뒤로 가기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직전 페이지로 이동한다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9) </a:t>
            </a:r>
            <a:r>
              <a:rPr lang="ko-KR" altLang="en-US" sz="900" b="1" dirty="0"/>
              <a:t>가입하기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r>
              <a:rPr lang="en-US" altLang="ko-KR" sz="9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조건을 체크하여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유효하다면 계정을 생성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유효하지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유효하지 않은 위치 대해 텍스트로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중복으로 유효하지 않을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위에서부터 순서대로 우선순위 높은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종에 대해서만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유효 조건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아이디는 </a:t>
            </a:r>
            <a:r>
              <a:rPr lang="en-US" altLang="ko-KR" sz="900" dirty="0"/>
              <a:t>4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 비밀번호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비밀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비밀번호는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C. </a:t>
            </a:r>
            <a:r>
              <a:rPr lang="ko-KR" altLang="en-US" sz="900" dirty="0" smtClean="0"/>
              <a:t>휴대폰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모든 </a:t>
            </a:r>
            <a:r>
              <a:rPr lang="ko-KR" altLang="en-US" sz="900" dirty="0" smtClean="0"/>
              <a:t>휴대폰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번호를 입력하세요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D. </a:t>
            </a:r>
            <a:r>
              <a:rPr lang="ko-KR" altLang="en-US" sz="900" dirty="0" smtClean="0"/>
              <a:t>인증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</a:t>
            </a:r>
            <a:r>
              <a:rPr lang="ko-KR" altLang="en-US" sz="900" dirty="0" smtClean="0"/>
              <a:t>모든 인증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인증 번호가 올바르지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약관 동의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동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약관에 동의해야 가입 가능합니다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메시지 표시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표시 후 </a:t>
            </a:r>
            <a:r>
              <a:rPr lang="en-US" altLang="ko-KR" sz="900" dirty="0"/>
              <a:t>3</a:t>
            </a:r>
            <a:r>
              <a:rPr lang="ko-KR" altLang="en-US" sz="900" dirty="0" smtClean="0"/>
              <a:t>초 뒤 종료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가입 하기 이후</a:t>
            </a:r>
            <a:r>
              <a:rPr lang="en-US" altLang="ko-KR" sz="900" dirty="0" smtClean="0"/>
              <a:t>,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54470" y="182020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9330" y="1848983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09383" y="185648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54470" y="2365093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9330" y="239387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4470" y="275955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9330" y="2788337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769" y="12808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3913694" y="13068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7750" y="15893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99130" y="2134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262210" y="3310523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2210" y="37049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7070" y="37337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6870" y="307969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61779" y="3339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5750540" y="3580843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5420" y="40226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0451" y="33447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2210" y="425030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3245" y="4279084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7015" y="53681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4932901" y="5609668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7139" y="472043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4474634" y="500394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275164" y="473664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75164" y="5033999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45186" y="47271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6153056" y="4956324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5186" y="498754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6153056" y="5216752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31934" y="3152756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512770" y="3210610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올바르지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97" name="직사각형 96"/>
          <p:cNvSpPr/>
          <p:nvPr/>
        </p:nvSpPr>
        <p:spPr>
          <a:xfrm>
            <a:off x="518435" y="1157593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9295" y="181992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14155" y="184870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1004208" y="185621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49295" y="236481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314155" y="239360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49295" y="275927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14155" y="2788061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7594" y="128055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106" name="왼쪽 화살표 105"/>
          <p:cNvSpPr/>
          <p:nvPr/>
        </p:nvSpPr>
        <p:spPr>
          <a:xfrm>
            <a:off x="608519" y="130660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02575" y="15890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3955" y="21339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957035" y="3310247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57035" y="370470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21895" y="373349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01695" y="30794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356604" y="333903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445365" y="3580567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30245" y="402239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85276" y="334444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57035" y="425002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198070" y="4278808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81840" y="53678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 flipH="1">
            <a:off x="1627726" y="5609392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71964" y="472015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169459" y="500367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969989" y="4736367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969989" y="503372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740011" y="47268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 flipH="1">
            <a:off x="2847881" y="4956048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40011" y="49872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2847881" y="5216476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58028" y="5317690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129" idx="3"/>
          </p:cNvCxnSpPr>
          <p:nvPr/>
        </p:nvCxnSpPr>
        <p:spPr>
          <a:xfrm flipV="1">
            <a:off x="2445365" y="2249401"/>
            <a:ext cx="5107960" cy="327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275164" y="1157871"/>
            <a:ext cx="3278161" cy="23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799491" y="1200163"/>
            <a:ext cx="435929" cy="369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#8 </a:t>
            </a:r>
            <a:r>
              <a:rPr lang="ko-KR" altLang="en-US" sz="2000" b="1" dirty="0" smtClean="0"/>
              <a:t>캐릭터 생성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캐릭터 생성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회원 가입 페이지 혹은 로그인 페이지에서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2) </a:t>
            </a:r>
            <a:r>
              <a:rPr lang="ko-KR" altLang="en-US" sz="900" b="1" dirty="0" smtClean="0"/>
              <a:t>캐릭터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</a:t>
            </a:r>
            <a:r>
              <a:rPr lang="en-US" altLang="ko-KR" sz="900" b="1" dirty="0"/>
              <a:t>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- 1</a:t>
            </a:r>
            <a:r>
              <a:rPr lang="ko-KR" altLang="en-US" sz="900" dirty="0" smtClean="0"/>
              <a:t>종의 캐릭터 이미지가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great </a:t>
            </a:r>
            <a:r>
              <a:rPr lang="ko-KR" altLang="en-US" sz="900" dirty="0" smtClean="0">
                <a:solidFill>
                  <a:srgbClr val="FF0000"/>
                </a:solidFill>
              </a:rPr>
              <a:t>애니메이션이 발생하고 있다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캐릭터 이름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입력 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이름을 입력 가능한 텍스트 입력 창이다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2byte~8byte </a:t>
            </a:r>
            <a:r>
              <a:rPr lang="ko-KR" altLang="en-US" sz="900" dirty="0" smtClean="0"/>
              <a:t>내의 텍스트 길이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시작하기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유효할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캐릭터를 생성한다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 유효조건을 만족하지 못 할 경우 아래의 텍스트를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&gt; “</a:t>
            </a:r>
            <a:r>
              <a:rPr lang="ko-KR" altLang="en-US" sz="900" dirty="0" smtClean="0"/>
              <a:t>캐릭터 이름은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~8</a:t>
            </a:r>
            <a:r>
              <a:rPr lang="ko-KR" altLang="en-US" sz="900" dirty="0" smtClean="0"/>
              <a:t>글자 이내여야 합니다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bird </a:t>
            </a:r>
            <a:r>
              <a:rPr lang="ko-KR" altLang="en-US" sz="900" dirty="0" smtClean="0">
                <a:solidFill>
                  <a:srgbClr val="FF0000"/>
                </a:solidFill>
              </a:rPr>
              <a:t>외의 캐릭터 선택 상태에서 클릭 시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아래의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 &gt; “</a:t>
            </a:r>
            <a:r>
              <a:rPr lang="ko-KR" altLang="en-US" sz="900" dirty="0" smtClean="0">
                <a:solidFill>
                  <a:srgbClr val="FF0000"/>
                </a:solidFill>
              </a:rPr>
              <a:t>해당 </a:t>
            </a:r>
            <a:r>
              <a:rPr lang="ko-KR" altLang="en-US" sz="900" dirty="0">
                <a:solidFill>
                  <a:srgbClr val="FF0000"/>
                </a:solidFill>
              </a:rPr>
              <a:t>캐릭터는 준비 중입니다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캐릭터와 계정 생성에 성공할 경우</a:t>
            </a:r>
            <a:r>
              <a:rPr lang="en-US" altLang="ko-KR" sz="900" dirty="0" smtClean="0"/>
              <a:t>, #8</a:t>
            </a:r>
            <a:r>
              <a:rPr lang="ko-KR" altLang="en-US" sz="900" dirty="0" smtClean="0"/>
              <a:t>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5)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캐릭터 전환 버튼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캐릭터를 아래 순서대로 변경한다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우측 버튼은 </a:t>
            </a:r>
            <a:r>
              <a:rPr lang="ko-KR" altLang="en-US" sz="900" dirty="0" err="1" smtClean="0"/>
              <a:t>정방향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좌측 버튼은 역방향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: </a:t>
            </a:r>
            <a:r>
              <a:rPr lang="en-US" altLang="ko-KR" sz="900" dirty="0"/>
              <a:t>bird &gt; robot &gt; butler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bird </a:t>
            </a:r>
            <a:r>
              <a:rPr lang="ko-KR" altLang="en-US" sz="900" dirty="0" smtClean="0"/>
              <a:t>외에는 실루엣 이미지만 등장한다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6)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능력치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설명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- </a:t>
            </a:r>
            <a:r>
              <a:rPr lang="ko-KR" altLang="en-US" sz="900" dirty="0" smtClean="0">
                <a:solidFill>
                  <a:srgbClr val="FF0000"/>
                </a:solidFill>
              </a:rPr>
              <a:t>각 캐릭터에 매칭된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2189669" y="127970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1352" y="469647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2862" y="4725257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캐릭터의 이름을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596265" y="473276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4632" y="446564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캐릭터 이름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86790" y="52705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시작하기</a:t>
            </a:r>
            <a:endParaRPr lang="ko-KR" altLang="en-US" sz="900" b="1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132676" y="5512129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59267" y="5182207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596265" y="1697601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96265" y="1697602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94632" y="4632336"/>
            <a:ext cx="2229768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49065" y="5910812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29901" y="5968666"/>
            <a:ext cx="2541080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캐릭터 이름은 </a:t>
            </a:r>
            <a:r>
              <a:rPr lang="en-US" altLang="ko-KR" sz="900" dirty="0"/>
              <a:t>2</a:t>
            </a:r>
            <a:r>
              <a:rPr lang="ko-KR" altLang="en-US" sz="900" dirty="0"/>
              <a:t>글자</a:t>
            </a:r>
            <a:r>
              <a:rPr lang="en-US" altLang="ko-KR" sz="900" dirty="0"/>
              <a:t>~8</a:t>
            </a:r>
            <a:r>
              <a:rPr lang="ko-KR" altLang="en-US" sz="900" dirty="0"/>
              <a:t>글자 이내여야 합니다</a:t>
            </a:r>
            <a:r>
              <a:rPr lang="en-US" altLang="ko-KR" sz="900" dirty="0"/>
              <a:t>.</a:t>
            </a:r>
          </a:p>
        </p:txBody>
      </p:sp>
      <p:sp>
        <p:nvSpPr>
          <p:cNvPr id="2" name="이등변 삼각형 1"/>
          <p:cNvSpPr/>
          <p:nvPr/>
        </p:nvSpPr>
        <p:spPr>
          <a:xfrm rot="16200000">
            <a:off x="2219037" y="2710607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4637335" y="2710608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69455" y="1532299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36623" y="415173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36623" y="389952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2039" y="364349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높음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4369" y="562288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4369" y="537067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39785" y="511464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154967" y="2568944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63621" y="2538356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endCxn id="22" idx="0"/>
          </p:cNvCxnSpPr>
          <p:nvPr/>
        </p:nvCxnSpPr>
        <p:spPr>
          <a:xfrm flipH="1" flipV="1">
            <a:off x="4969371" y="2871194"/>
            <a:ext cx="2650629" cy="2867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49065" y="6402235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52188" y="642493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해당 캐릭터는 준비 중입니다</a:t>
            </a:r>
            <a:r>
              <a:rPr lang="en-US" altLang="ko-KR" sz="900" dirty="0"/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536623" y="3624441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496351" y="6533466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96351" y="628124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11767" y="6025219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479968" y="6012882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479968" y="5074740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22865" y="4111466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bird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5414" y="563500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robot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5414" y="6087929"/>
            <a:ext cx="49244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butler</a:t>
            </a:r>
          </a:p>
        </p:txBody>
      </p:sp>
      <p:cxnSp>
        <p:nvCxnSpPr>
          <p:cNvPr id="53" name="직선 연결선 52"/>
          <p:cNvCxnSpPr/>
          <p:nvPr/>
        </p:nvCxnSpPr>
        <p:spPr>
          <a:xfrm flipH="1" flipV="1">
            <a:off x="4717985" y="4014937"/>
            <a:ext cx="723930" cy="192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6639613" y="5639721"/>
            <a:ext cx="235801" cy="98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2" idx="1"/>
            <a:endCxn id="48" idx="3"/>
          </p:cNvCxnSpPr>
          <p:nvPr/>
        </p:nvCxnSpPr>
        <p:spPr>
          <a:xfrm flipH="1">
            <a:off x="6655996" y="6224569"/>
            <a:ext cx="219418" cy="199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1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3325" y="647239"/>
            <a:ext cx="463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어플리케이션이 기기에 요청하는 허가 목록을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1) </a:t>
            </a:r>
            <a:r>
              <a:rPr lang="ko-KR" altLang="en-US" sz="1000" dirty="0" smtClean="0"/>
              <a:t>문자 메시지 보내기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r>
              <a:rPr lang="en-US" altLang="ko-KR" sz="1000" dirty="0" smtClean="0"/>
              <a:t>2) </a:t>
            </a:r>
            <a:r>
              <a:rPr lang="ko-KR" altLang="en-US" sz="1000" dirty="0" smtClean="0"/>
              <a:t>주소록 열람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3) 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접근</a:t>
            </a:r>
            <a:r>
              <a:rPr lang="en-US" altLang="ko-KR" sz="1000" dirty="0"/>
              <a:t>,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미디어 열람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5152" y="12218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어플리케이션 허가 요청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2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- </a:t>
            </a:r>
            <a:r>
              <a:rPr lang="ko-KR" altLang="en-US" sz="1000" b="1" dirty="0" err="1" smtClean="0"/>
              <a:t>인트로</a:t>
            </a:r>
            <a:r>
              <a:rPr lang="ko-KR" altLang="en-US" sz="1000" b="1" dirty="0" smtClean="0"/>
              <a:t> 페이지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로그인 그룹 이후 입장한다</a:t>
            </a:r>
            <a:r>
              <a:rPr lang="en-US" altLang="ko-KR" sz="1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홈의 역할을 하는 페이지로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다른 세부 페이지들을 연결하는 페이지이다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88283" y="393130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01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2) </a:t>
            </a:r>
            <a:r>
              <a:rPr lang="ko-KR" altLang="en-US" sz="1000" b="1" dirty="0"/>
              <a:t>아이템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</a:t>
            </a:r>
            <a:r>
              <a:rPr lang="ko-KR" altLang="en-US" sz="1000" dirty="0"/>
              <a:t>아이템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이름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닉네임을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레벨을 </a:t>
            </a:r>
            <a:r>
              <a:rPr lang="en-US" altLang="ko-KR" sz="1000" dirty="0" smtClean="0"/>
              <a:t>[Lv.</a:t>
            </a:r>
            <a:r>
              <a:rPr lang="ko-KR" altLang="en-US" sz="1000" dirty="0" smtClean="0"/>
              <a:t>값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레벨은 레벨 변경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갱신한다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/>
              <a:t>광고 재생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 가능한 광고 리스트 중</a:t>
            </a:r>
            <a:r>
              <a:rPr lang="en-US" altLang="ko-KR" sz="1000" dirty="0"/>
              <a:t>, </a:t>
            </a:r>
            <a:r>
              <a:rPr lang="ko-KR" altLang="en-US" sz="1000" dirty="0"/>
              <a:t>하나를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광고 목록 </a:t>
            </a:r>
            <a:r>
              <a:rPr lang="en-US" altLang="ko-KR" sz="1000" dirty="0"/>
              <a:t>: </a:t>
            </a:r>
            <a:r>
              <a:rPr lang="ko-KR" altLang="en-US" sz="1000" dirty="0"/>
              <a:t>샘플 리스트 </a:t>
            </a:r>
            <a:r>
              <a:rPr lang="en-US" altLang="ko-KR" sz="1000" dirty="0"/>
              <a:t>5</a:t>
            </a:r>
            <a:r>
              <a:rPr lang="ko-KR" altLang="en-US" sz="1000" dirty="0"/>
              <a:t>개 중</a:t>
            </a:r>
            <a:r>
              <a:rPr lang="en-US" altLang="ko-KR" sz="1000" dirty="0"/>
              <a:t>, </a:t>
            </a:r>
            <a:r>
              <a:rPr lang="ko-KR" altLang="en-US" sz="1000" dirty="0"/>
              <a:t>랜덤으로 </a:t>
            </a:r>
            <a:r>
              <a:rPr lang="en-US" altLang="ko-KR" sz="1000" dirty="0"/>
              <a:t>1</a:t>
            </a:r>
            <a:r>
              <a:rPr lang="ko-KR" altLang="en-US" sz="1000" dirty="0"/>
              <a:t>종을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고액 보상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고액 보상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쿠폰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쿠폰 받기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7)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 나누기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광고 나누기페이지로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2063968" y="4207534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4136139" y="1274713"/>
            <a:ext cx="3417186" cy="1225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08004" y="2667517"/>
            <a:ext cx="747042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77502" y="2385763"/>
            <a:ext cx="1221021" cy="110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5031414" y="2162175"/>
            <a:ext cx="2521911" cy="676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7" idx="3"/>
          </p:cNvCxnSpPr>
          <p:nvPr/>
        </p:nvCxnSpPr>
        <p:spPr>
          <a:xfrm flipV="1">
            <a:off x="3010099" y="3597981"/>
            <a:ext cx="4543226" cy="416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22669" y="3884444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94" idx="3"/>
            <a:endCxn id="8" idx="1"/>
          </p:cNvCxnSpPr>
          <p:nvPr/>
        </p:nvCxnSpPr>
        <p:spPr>
          <a:xfrm flipV="1">
            <a:off x="5138498" y="4040476"/>
            <a:ext cx="2414827" cy="494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08684" y="4637441"/>
            <a:ext cx="2444641" cy="291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44326" y="5077967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5108684" y="4637441"/>
            <a:ext cx="2444641" cy="1668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108684" y="4637441"/>
            <a:ext cx="2444641" cy="97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덧셈 기호 81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312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8) </a:t>
            </a:r>
            <a:r>
              <a:rPr lang="ko-KR" altLang="en-US" sz="1000" b="1" dirty="0"/>
              <a:t>보유 캐시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보유 캐시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9) 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요약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삭제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입력 시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요약 페이지로 이동한다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</a:t>
            </a:r>
            <a:r>
              <a:rPr lang="ko-KR" altLang="en-US" sz="1000" b="1" dirty="0" smtClean="0"/>
              <a:t>홈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로비 페이지로 돌아온다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</a:t>
            </a:r>
            <a:r>
              <a:rPr lang="ko-KR" altLang="en-US" sz="1000" b="1" dirty="0" smtClean="0"/>
              <a:t>모으기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모으기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12) </a:t>
            </a:r>
            <a:r>
              <a:rPr lang="ko-KR" altLang="en-US" sz="1000" b="1" dirty="0" smtClean="0"/>
              <a:t>캐시 상점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상점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13) </a:t>
            </a:r>
            <a:r>
              <a:rPr lang="ko-KR" altLang="en-US" sz="1000" b="1" dirty="0" smtClean="0"/>
              <a:t>커뮤니티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커뮤니티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14) </a:t>
            </a:r>
            <a:r>
              <a:rPr lang="ko-KR" altLang="en-US" sz="1000" b="1" dirty="0" smtClean="0"/>
              <a:t>프로필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프로필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15)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친구 추천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위치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친구 추천 페이지로 이동한다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3663032" y="1717813"/>
            <a:ext cx="1395159" cy="496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047075" y="1116968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>
            <a:off x="5121605" y="1443954"/>
            <a:ext cx="2431720" cy="1240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3"/>
          </p:cNvCxnSpPr>
          <p:nvPr/>
        </p:nvCxnSpPr>
        <p:spPr>
          <a:xfrm flipV="1">
            <a:off x="5058191" y="1522324"/>
            <a:ext cx="2495134" cy="443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3"/>
          </p:cNvCxnSpPr>
          <p:nvPr/>
        </p:nvCxnSpPr>
        <p:spPr>
          <a:xfrm>
            <a:off x="5121605" y="1443954"/>
            <a:ext cx="2431720" cy="4604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8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고액 보상은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고액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바를 통해 언제든지 다른 페이지로 이동할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고액 보상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보상 데이터에서 관리하여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지속 추가할 수 있도록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관리 데이터는 아래와 같으며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어플리케이션에 데이터 경로에 저장되어 있다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데이터 경로는 프로그래머가 지정하며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광고 데이터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 smtClean="0"/>
              <a:t>xlsx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파일을 확인한다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7" y="17254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302890" y="182680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52" name="왼쪽 화살표 51"/>
          <p:cNvSpPr/>
          <p:nvPr/>
        </p:nvSpPr>
        <p:spPr>
          <a:xfrm>
            <a:off x="352996" y="182539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4395" y="234602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334395" y="293082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27680" y="350582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330444" y="466990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330444" y="525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9860"/>
              </p:ext>
            </p:extLst>
          </p:nvPr>
        </p:nvGraphicFramePr>
        <p:xfrm>
          <a:off x="3533777" y="4068627"/>
          <a:ext cx="8658224" cy="2074545"/>
        </p:xfrm>
        <a:graphic>
          <a:graphicData uri="http://schemas.openxmlformats.org/drawingml/2006/table">
            <a:tbl>
              <a:tblPr/>
              <a:tblGrid>
                <a:gridCol w="333139"/>
                <a:gridCol w="561577"/>
                <a:gridCol w="875679"/>
                <a:gridCol w="406112"/>
                <a:gridCol w="520331"/>
                <a:gridCol w="533022"/>
                <a:gridCol w="520331"/>
                <a:gridCol w="1091426"/>
                <a:gridCol w="381660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Syrup Wallet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https://play.google.com/store/apps/details?id=com.skt.skaf.OA00026910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https://play.google.com/store/apps/details?id=net.daum.android.daum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https://play.google.com/store/apps/details?id=kr.co.ivlog.mobile.app.cjonecard.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캔디크러쉬사가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https://play.google.com/store/apps/details?id=com.king.candycrushsaga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가입형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7"/>
                        </a:rPr>
                        <a:t>https://play.google.com/store/apps/details?id=com.coupang.mobile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세븐나이츠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8"/>
                        </a:rPr>
                        <a:t>https://play.google.com/store/apps/details?id=com.cjenm.sknights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224027" y="1102418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303289" y="139959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8" name="TextBox 147"/>
          <p:cNvSpPr txBox="1"/>
          <p:nvPr/>
        </p:nvSpPr>
        <p:spPr>
          <a:xfrm>
            <a:off x="1056479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32457" y="13981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4" y="1169062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7" y="1161077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27" y="1186679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5" y="1196204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26" y="1186679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덧셈 기호 154"/>
          <p:cNvSpPr/>
          <p:nvPr/>
        </p:nvSpPr>
        <p:spPr>
          <a:xfrm>
            <a:off x="2283690" y="1169062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592372" y="140278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45754" y="14030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113406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327680" y="409817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204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err="1" smtClean="0"/>
              <a:t>뒤로가기</a:t>
            </a:r>
            <a:r>
              <a:rPr lang="ko-KR" altLang="en-US" sz="1000" b="1" dirty="0" smtClean="0"/>
              <a:t> 버튼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홈 페이지로 이동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페이지 제목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텍스트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가입형이면서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타입 </a:t>
            </a:r>
            <a:r>
              <a:rPr lang="en-US" altLang="ko-KR" sz="1000" dirty="0" smtClean="0"/>
              <a:t>: type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광고 클릭 시 </a:t>
            </a:r>
            <a:r>
              <a:rPr lang="en-US" altLang="ko-KR" sz="1000" dirty="0" smtClean="0"/>
              <a:t>//11</a:t>
            </a:r>
            <a:r>
              <a:rPr lang="ko-KR" altLang="en-US" sz="1000" dirty="0" smtClean="0"/>
              <a:t>월 버전 처리 방식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각 광고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광고의 </a:t>
            </a:r>
            <a:r>
              <a:rPr lang="en-US" altLang="ko-KR" sz="1000" dirty="0" smtClean="0"/>
              <a:t>link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열기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다머니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어플로</a:t>
            </a:r>
            <a:r>
              <a:rPr lang="ko-KR" altLang="en-US" sz="1000" dirty="0" smtClean="0"/>
              <a:t>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광고의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처리하고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목록을 갱신하여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목록에서 제외 처리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적립금을 해당 광고의 </a:t>
            </a:r>
            <a:r>
              <a:rPr lang="en-US" altLang="ko-KR" sz="1000" dirty="0" smtClean="0"/>
              <a:t>reward </a:t>
            </a:r>
            <a:r>
              <a:rPr lang="ko-KR" altLang="en-US" sz="1000" dirty="0" smtClean="0"/>
              <a:t>만큼 더해준다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091844" y="1717133"/>
            <a:ext cx="1254925" cy="482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557756" y="1797901"/>
            <a:ext cx="329168" cy="32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90775" y="2133469"/>
            <a:ext cx="315277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914068" y="1457335"/>
            <a:ext cx="4848807" cy="40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3" idx="3"/>
          </p:cNvCxnSpPr>
          <p:nvPr/>
        </p:nvCxnSpPr>
        <p:spPr>
          <a:xfrm>
            <a:off x="5373593" y="1996285"/>
            <a:ext cx="2389282" cy="48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43550" y="3060263"/>
            <a:ext cx="2219325" cy="275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01231" y="11429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63" y="1764104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574976" y="18654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94" name="왼쪽 화살표 93"/>
          <p:cNvSpPr/>
          <p:nvPr/>
        </p:nvSpPr>
        <p:spPr>
          <a:xfrm>
            <a:off x="2625082" y="18640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cxnSpLocks/>
          </p:cNvCxnSpPr>
          <p:nvPr/>
        </p:nvCxnSpPr>
        <p:spPr>
          <a:xfrm flipH="1">
            <a:off x="2505317" y="222020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</p:cNvCxnSpPr>
          <p:nvPr/>
        </p:nvCxnSpPr>
        <p:spPr>
          <a:xfrm flipH="1">
            <a:off x="2505317" y="36440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502344" y="2220203"/>
            <a:ext cx="2946588" cy="2905126"/>
            <a:chOff x="2111603" y="1697613"/>
            <a:chExt cx="2957441" cy="3564774"/>
          </a:xfrm>
        </p:grpSpPr>
        <p:sp>
          <p:nvSpPr>
            <p:cNvPr id="101" name="직사각형 10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87170" y="2239253"/>
            <a:ext cx="582510" cy="542925"/>
            <a:chOff x="2196429" y="1714499"/>
            <a:chExt cx="582510" cy="5429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3224268" y="22604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2501808" y="512478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2587169" y="2821981"/>
            <a:ext cx="582510" cy="542925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2586982" y="3398464"/>
            <a:ext cx="582510" cy="542925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2586981" y="3981192"/>
            <a:ext cx="582510" cy="542925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2586982" y="4562819"/>
            <a:ext cx="582510" cy="542925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2586981" y="5145547"/>
            <a:ext cx="582510" cy="542925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226713" y="252641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27434" y="284121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229879" y="31071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606481" y="238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06481" y="296949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3227078" y="342975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219998" y="368621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220719" y="400100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164" y="42669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599766" y="35444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20317" y="4584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222762" y="485029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223483" y="5165089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3225928" y="54310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602530" y="470858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602530" y="529337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4641376" y="4122965"/>
            <a:ext cx="627835" cy="283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 rot="5400000" flipV="1">
            <a:off x="3683407" y="3940716"/>
            <a:ext cx="3486744" cy="45719"/>
            <a:chOff x="628650" y="876300"/>
            <a:chExt cx="1910678" cy="133350"/>
          </a:xfrm>
        </p:grpSpPr>
        <p:sp>
          <p:nvSpPr>
            <p:cNvPr id="182" name="직사각형 1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2505638" y="114109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584900" y="1438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86" name="TextBox 185"/>
          <p:cNvSpPr txBox="1"/>
          <p:nvPr/>
        </p:nvSpPr>
        <p:spPr>
          <a:xfrm>
            <a:off x="3338090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914068" y="143681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15" y="120773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38" y="119975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38" y="122535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36" y="123487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37" y="122535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덧셈 기호 192"/>
          <p:cNvSpPr/>
          <p:nvPr/>
        </p:nvSpPr>
        <p:spPr>
          <a:xfrm>
            <a:off x="4565301" y="120773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3873983" y="14414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927365" y="144172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395017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97" name="TextBox 196"/>
          <p:cNvSpPr txBox="1"/>
          <p:nvPr/>
        </p:nvSpPr>
        <p:spPr>
          <a:xfrm>
            <a:off x="4599765" y="412929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26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5586</Words>
  <Application>Microsoft Office PowerPoint</Application>
  <PresentationFormat>사용자 지정</PresentationFormat>
  <Paragraphs>1517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gssk</cp:lastModifiedBy>
  <cp:revision>80</cp:revision>
  <dcterms:created xsi:type="dcterms:W3CDTF">2017-10-05T11:15:24Z</dcterms:created>
  <dcterms:modified xsi:type="dcterms:W3CDTF">2017-11-20T22:23:54Z</dcterms:modified>
</cp:coreProperties>
</file>