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59" r:id="rId4"/>
    <p:sldId id="258" r:id="rId5"/>
    <p:sldId id="265" r:id="rId6"/>
    <p:sldId id="260" r:id="rId7"/>
    <p:sldId id="262" r:id="rId8"/>
    <p:sldId id="275" r:id="rId9"/>
    <p:sldId id="276" r:id="rId10"/>
    <p:sldId id="277" r:id="rId11"/>
    <p:sldId id="278" r:id="rId12"/>
    <p:sldId id="279" r:id="rId13"/>
    <p:sldId id="282" r:id="rId14"/>
    <p:sldId id="284" r:id="rId15"/>
    <p:sldId id="288" r:id="rId16"/>
    <p:sldId id="285" r:id="rId17"/>
    <p:sldId id="287" r:id="rId18"/>
    <p:sldId id="289" r:id="rId19"/>
    <p:sldId id="263" r:id="rId20"/>
    <p:sldId id="264" r:id="rId21"/>
    <p:sldId id="291" r:id="rId22"/>
    <p:sldId id="292" r:id="rId23"/>
    <p:sldId id="293" r:id="rId24"/>
    <p:sldId id="294" r:id="rId25"/>
    <p:sldId id="301" r:id="rId26"/>
    <p:sldId id="307" r:id="rId27"/>
    <p:sldId id="295" r:id="rId28"/>
    <p:sldId id="300" r:id="rId29"/>
    <p:sldId id="296" r:id="rId30"/>
    <p:sldId id="297" r:id="rId31"/>
    <p:sldId id="298" r:id="rId32"/>
    <p:sldId id="299" r:id="rId33"/>
    <p:sldId id="267" r:id="rId34"/>
    <p:sldId id="266" r:id="rId35"/>
    <p:sldId id="268" r:id="rId36"/>
    <p:sldId id="269" r:id="rId37"/>
    <p:sldId id="270" r:id="rId38"/>
    <p:sldId id="271" r:id="rId39"/>
    <p:sldId id="303" r:id="rId40"/>
    <p:sldId id="305" r:id="rId41"/>
    <p:sldId id="308" r:id="rId42"/>
    <p:sldId id="304" r:id="rId43"/>
    <p:sldId id="309" r:id="rId44"/>
    <p:sldId id="306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 autoAdjust="0"/>
    <p:restoredTop sz="99885" autoAdjust="0"/>
  </p:normalViewPr>
  <p:slideViewPr>
    <p:cSldViewPr snapToGrid="0">
      <p:cViewPr>
        <p:scale>
          <a:sx n="100" d="100"/>
          <a:sy n="100" d="100"/>
        </p:scale>
        <p:origin x="-708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91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46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92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85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68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99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70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01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15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85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2017-12-12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84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B269-89C5-464E-91BE-E82A9D04381B}" type="datetimeFigureOut">
              <a:rPr lang="ko-KR" altLang="en-US" smtClean="0"/>
              <a:t>2017-12-12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44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hyperlink" Target="http://gae9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15.jpe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5.jpe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.google.com/store/apps/details?id=com.cjenm.sknights" TargetMode="External"/><Relationship Id="rId3" Type="http://schemas.openxmlformats.org/officeDocument/2006/relationships/hyperlink" Target="https://play.google.com/store/apps/details?id=com.skt.skaf.OA00026910" TargetMode="External"/><Relationship Id="rId7" Type="http://schemas.openxmlformats.org/officeDocument/2006/relationships/hyperlink" Target="https://play.google.com/store/apps/details?id=com.coupang.mobile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com.king.candycrushsaga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play.google.com/store/apps/details?id=kr.co.ivlog.mobile.app.cjonecard.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play.google.com/store/apps/details?id=net.daum.android.daum" TargetMode="External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6625" y="5819314"/>
            <a:ext cx="4638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>
                <a:solidFill>
                  <a:srgbClr val="FF0000"/>
                </a:solidFill>
              </a:rPr>
              <a:t>수정된 변경 점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000" b="1" dirty="0" smtClean="0">
                <a:solidFill>
                  <a:srgbClr val="FF0000"/>
                </a:solidFill>
              </a:rPr>
              <a:t>PPT 26~27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페이지 부분 작업 요청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//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안내 메시지 수정 함 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000" b="1" dirty="0" smtClean="0">
                <a:solidFill>
                  <a:srgbClr val="FF0000"/>
                </a:solidFill>
              </a:rPr>
              <a:t>PPT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41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~43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페이지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추가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도움말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개 페이지 추가 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pPr marL="685800" lvl="1" indent="-228600">
              <a:lnSpc>
                <a:spcPct val="150000"/>
              </a:lnSpc>
              <a:buAutoNum type="arabicPeriod"/>
            </a:pP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8305" y="2559361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err="1" smtClean="0"/>
              <a:t>다머니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5520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3486150" y="625247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쿠폰 받기</a:t>
            </a:r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86151" y="647239"/>
            <a:ext cx="870585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쿠폰 받기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설명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쿠폰 받기는 </a:t>
            </a:r>
            <a:r>
              <a:rPr lang="ko-KR" altLang="en-US" sz="1000" dirty="0" err="1" smtClean="0"/>
              <a:t>쿠폰형</a:t>
            </a:r>
            <a:r>
              <a:rPr lang="ko-KR" altLang="en-US" sz="1000" dirty="0" smtClean="0"/>
              <a:t> 광고를 포함한다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해당 페이지를 통해서만 쿠폰 보상을 받을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고액 보상 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메인 페이지에서 쿠폰 받기 아이콘 클릭 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목록 관리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보상 데이터에서 관리하여</a:t>
            </a:r>
            <a:r>
              <a:rPr lang="en-US" altLang="ko-KR" sz="1000" dirty="0"/>
              <a:t>, </a:t>
            </a:r>
            <a:r>
              <a:rPr lang="ko-KR" altLang="en-US" sz="1000" dirty="0"/>
              <a:t>추후 지속 추가할 수 있도록 처리한다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관리 데이터는 아래와 같으며</a:t>
            </a:r>
            <a:r>
              <a:rPr lang="en-US" altLang="ko-KR" sz="1000" dirty="0"/>
              <a:t>, </a:t>
            </a:r>
            <a:r>
              <a:rPr lang="ko-KR" altLang="en-US" sz="1000" dirty="0"/>
              <a:t>어플리케이션에 데이터 경로에 저장되어 있다</a:t>
            </a:r>
            <a:r>
              <a:rPr lang="en-US" altLang="ko-KR" sz="1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//</a:t>
            </a:r>
            <a:r>
              <a:rPr lang="ko-KR" altLang="en-US" sz="1000" dirty="0"/>
              <a:t>데이터 경로는 프로그래머가 지정하며</a:t>
            </a:r>
            <a:r>
              <a:rPr lang="en-US" altLang="ko-KR" sz="1000" dirty="0"/>
              <a:t>, </a:t>
            </a:r>
            <a:r>
              <a:rPr lang="ko-KR" altLang="en-US" sz="1000" dirty="0"/>
              <a:t>전체 목록은 별도의 </a:t>
            </a:r>
            <a:r>
              <a:rPr lang="en-US" altLang="ko-KR" sz="1000" dirty="0"/>
              <a:t>[</a:t>
            </a:r>
            <a:r>
              <a:rPr lang="ko-KR" altLang="en-US" sz="1000" b="1" dirty="0"/>
              <a:t>광고 데이터</a:t>
            </a:r>
            <a:r>
              <a:rPr lang="en-US" altLang="ko-KR" sz="1000" b="1" dirty="0"/>
              <a:t>.</a:t>
            </a:r>
            <a:r>
              <a:rPr lang="en-US" altLang="ko-KR" sz="1000" b="1" dirty="0" err="1"/>
              <a:t>xlsx</a:t>
            </a:r>
            <a:r>
              <a:rPr lang="en-US" altLang="ko-KR" sz="1000" dirty="0"/>
              <a:t>] </a:t>
            </a:r>
            <a:r>
              <a:rPr lang="ko-KR" altLang="en-US" sz="1000" dirty="0"/>
              <a:t>파일을 확인한다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29145" y="1104235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 화살표 51"/>
          <p:cNvSpPr/>
          <p:nvPr/>
        </p:nvSpPr>
        <p:spPr>
          <a:xfrm>
            <a:off x="352996" y="184444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cxnSpLocks/>
          </p:cNvCxnSpPr>
          <p:nvPr/>
        </p:nvCxnSpPr>
        <p:spPr>
          <a:xfrm flipH="1">
            <a:off x="233231" y="218152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cxnSpLocks/>
          </p:cNvCxnSpPr>
          <p:nvPr/>
        </p:nvCxnSpPr>
        <p:spPr>
          <a:xfrm flipH="1">
            <a:off x="233231" y="360542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30258" y="2181528"/>
            <a:ext cx="2946588" cy="2905126"/>
            <a:chOff x="2111603" y="1697613"/>
            <a:chExt cx="2957441" cy="3564774"/>
          </a:xfrm>
        </p:grpSpPr>
        <p:sp>
          <p:nvSpPr>
            <p:cNvPr id="61" name="직사각형 60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15084" y="2200578"/>
            <a:ext cx="582510" cy="542925"/>
            <a:chOff x="2196429" y="1714499"/>
            <a:chExt cx="582510" cy="5429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952182" y="222176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탐앤탐스</a:t>
            </a:r>
            <a:endParaRPr lang="ko-KR" altLang="en-US" sz="1000" b="1" dirty="0"/>
          </a:p>
        </p:txBody>
      </p:sp>
      <p:sp>
        <p:nvSpPr>
          <p:cNvPr id="88" name="직사각형 87"/>
          <p:cNvSpPr/>
          <p:nvPr/>
        </p:nvSpPr>
        <p:spPr>
          <a:xfrm>
            <a:off x="229722" y="5086112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15083" y="2783306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314896" y="3359789"/>
            <a:ext cx="582510" cy="542925"/>
            <a:chOff x="2196429" y="1714499"/>
            <a:chExt cx="582510" cy="542925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314895" y="3942517"/>
            <a:ext cx="582510" cy="542925"/>
            <a:chOff x="2196429" y="1714499"/>
            <a:chExt cx="582510" cy="542925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314896" y="4524144"/>
            <a:ext cx="582510" cy="542925"/>
            <a:chOff x="2196429" y="1714499"/>
            <a:chExt cx="582510" cy="542925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314895" y="5106872"/>
            <a:ext cx="582510" cy="542925"/>
            <a:chOff x="2196429" y="1714499"/>
            <a:chExt cx="582510" cy="542925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954627" y="248774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무료 사이즈 업그레이드</a:t>
            </a:r>
            <a:endParaRPr lang="ko-KR" altLang="en-US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55348" y="28025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롯데리아</a:t>
            </a:r>
            <a:endParaRPr lang="ko-KR" altLang="en-US" sz="10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957793" y="3068513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단품</a:t>
            </a:r>
            <a:r>
              <a:rPr lang="ko-KR" altLang="en-US" sz="900" dirty="0" smtClean="0"/>
              <a:t> 주문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세트 제공</a:t>
            </a:r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148866" y="2228640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50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2153420" y="2787948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954992" y="339108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도미노피자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947912" y="3647537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콜라 </a:t>
            </a:r>
            <a:r>
              <a:rPr lang="en-US" altLang="ko-KR" sz="900" dirty="0" smtClean="0"/>
              <a:t>1.25L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48633" y="396232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스타벅스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1078" y="4228307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무료 사이즈 업그레이드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166868" y="3381704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48231" y="45456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네네치</a:t>
            </a:r>
            <a:r>
              <a:rPr lang="ko-KR" altLang="en-US" sz="1000" b="1" dirty="0" err="1"/>
              <a:t>킨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50676" y="4811622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1000</a:t>
            </a:r>
            <a:r>
              <a:rPr lang="ko-KR" altLang="en-US" sz="900" dirty="0" smtClean="0"/>
              <a:t>원 할인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51397" y="5126414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SK</a:t>
            </a:r>
            <a:r>
              <a:rPr lang="ko-KR" altLang="en-US" sz="1000" b="1" dirty="0" err="1" smtClean="0"/>
              <a:t>텔레콤</a:t>
            </a:r>
            <a:endParaRPr lang="ko-KR" altLang="en-US" sz="10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953842" y="5392392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 </a:t>
            </a:r>
            <a:r>
              <a:rPr lang="en-US" altLang="ko-KR" sz="900" dirty="0" smtClean="0"/>
              <a:t>1G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149469" y="4527031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2149469" y="5111827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1411321" y="3902041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542" y="1785807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2276067" y="180412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pic>
        <p:nvPicPr>
          <p:cNvPr id="204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2331610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2144112" y="3975854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70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pic>
        <p:nvPicPr>
          <p:cNvPr id="84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2938913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3488784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4086562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4642221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5249524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96374"/>
              </p:ext>
            </p:extLst>
          </p:nvPr>
        </p:nvGraphicFramePr>
        <p:xfrm>
          <a:off x="3705225" y="4208550"/>
          <a:ext cx="8381998" cy="1905000"/>
        </p:xfrm>
        <a:graphic>
          <a:graphicData uri="http://schemas.openxmlformats.org/drawingml/2006/table">
            <a:tbl>
              <a:tblPr/>
              <a:tblGrid>
                <a:gridCol w="325735"/>
                <a:gridCol w="549096"/>
                <a:gridCol w="856217"/>
                <a:gridCol w="397086"/>
                <a:gridCol w="508766"/>
                <a:gridCol w="521176"/>
                <a:gridCol w="508766"/>
                <a:gridCol w="1067170"/>
                <a:gridCol w="2321784"/>
                <a:gridCol w="1326202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desc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barcode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보상금액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완료여부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바코드키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yymmdd - yymmdd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탐앤탐스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무료 사이즈 업그레이드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롯데리아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단품 주문 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세트로 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번가피자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콜라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스타벅스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무료 사이즈 업그리에드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네네치킨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원 할인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텔레콤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228608" y="110393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07870" y="14011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746735" y="140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85" y="117057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683" y="118819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81" y="119771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07" y="118819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덧셈 기호 136"/>
          <p:cNvSpPr/>
          <p:nvPr/>
        </p:nvSpPr>
        <p:spPr>
          <a:xfrm>
            <a:off x="2221596" y="117057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1435028" y="14042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2650335" y="14045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051312" y="140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372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쿠폰 받기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smtClean="0"/>
              <a:t>광고 목록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</a:t>
            </a:r>
            <a:r>
              <a:rPr lang="ko-KR" altLang="en-US" sz="1000" b="1" dirty="0" smtClean="0"/>
              <a:t>광고 데이터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‘type’</a:t>
            </a:r>
            <a:r>
              <a:rPr lang="ko-KR" altLang="en-US" sz="1000" dirty="0" smtClean="0"/>
              <a:t>이 </a:t>
            </a:r>
            <a:r>
              <a:rPr lang="ko-KR" altLang="en-US" sz="1000" dirty="0" err="1" smtClean="0"/>
              <a:t>쿠</a:t>
            </a:r>
            <a:r>
              <a:rPr lang="ko-KR" altLang="en-US" sz="1000" dirty="0" err="1"/>
              <a:t>폰</a:t>
            </a:r>
            <a:r>
              <a:rPr lang="ko-KR" altLang="en-US" sz="1000" dirty="0" err="1" smtClean="0"/>
              <a:t>형이면서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현재 날짜가 </a:t>
            </a:r>
            <a:r>
              <a:rPr lang="en-US" altLang="ko-KR" sz="1000" dirty="0" smtClean="0"/>
              <a:t>‘period’</a:t>
            </a:r>
            <a:r>
              <a:rPr lang="ko-KR" altLang="en-US" sz="1000" dirty="0" smtClean="0"/>
              <a:t>에 포함된</a:t>
            </a:r>
            <a:r>
              <a:rPr lang="en-US" altLang="ko-KR" sz="1000" dirty="0" smtClean="0"/>
              <a:t>,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</a:t>
            </a:r>
            <a:r>
              <a:rPr lang="ko-KR" altLang="en-US" sz="1000" dirty="0" smtClean="0"/>
              <a:t>광고 목록을 불러와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//</a:t>
            </a:r>
            <a:r>
              <a:rPr lang="ko-KR" altLang="en-US" sz="1000" dirty="0" smtClean="0"/>
              <a:t>고액 보상과는 다르게</a:t>
            </a:r>
            <a:r>
              <a:rPr lang="en-US" altLang="ko-KR" sz="1000" dirty="0" smtClean="0"/>
              <a:t>, state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TRUE/FALSE</a:t>
            </a:r>
            <a:r>
              <a:rPr lang="ko-KR" altLang="en-US" sz="1000" dirty="0" smtClean="0"/>
              <a:t>인 모든 목록을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목록내</a:t>
            </a:r>
            <a:r>
              <a:rPr lang="ko-KR" altLang="en-US" sz="1000" dirty="0" smtClean="0"/>
              <a:t> 표시될 정보는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a. </a:t>
            </a:r>
            <a:r>
              <a:rPr lang="ko-KR" altLang="en-US" sz="1000" dirty="0" smtClean="0"/>
              <a:t>아이콘 </a:t>
            </a:r>
            <a:r>
              <a:rPr lang="en-US" altLang="ko-KR" sz="1000" dirty="0" smtClean="0"/>
              <a:t>: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icon </a:t>
            </a:r>
            <a:r>
              <a:rPr lang="ko-KR" altLang="en-US" sz="1000" dirty="0" smtClean="0"/>
              <a:t>데이터의 이미지를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//</a:t>
            </a:r>
            <a:r>
              <a:rPr lang="ko-KR" altLang="en-US" sz="1000" dirty="0" smtClean="0"/>
              <a:t>아이콘은 </a:t>
            </a:r>
            <a:r>
              <a:rPr lang="ko-KR" altLang="en-US" sz="1000" dirty="0" err="1" smtClean="0"/>
              <a:t>구글</a:t>
            </a:r>
            <a:r>
              <a:rPr lang="ko-KR" altLang="en-US" sz="1000" dirty="0" smtClean="0"/>
              <a:t> 스토어에 등록된 이미지를 사용한다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b. </a:t>
            </a:r>
            <a:r>
              <a:rPr lang="ko-KR" altLang="en-US" sz="1000" dirty="0" smtClean="0"/>
              <a:t>이름 </a:t>
            </a:r>
            <a:r>
              <a:rPr lang="en-US" altLang="ko-KR" sz="1000" dirty="0" smtClean="0"/>
              <a:t>: name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c. </a:t>
            </a:r>
            <a:r>
              <a:rPr lang="ko-KR" altLang="en-US" sz="1000" dirty="0" smtClean="0"/>
              <a:t>설명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desc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d. </a:t>
            </a:r>
            <a:r>
              <a:rPr lang="ko-KR" altLang="en-US" sz="1000" dirty="0" smtClean="0"/>
              <a:t>보상 금액 </a:t>
            </a:r>
            <a:r>
              <a:rPr lang="en-US" altLang="ko-KR" sz="1000" dirty="0" smtClean="0"/>
              <a:t>: reward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e. </a:t>
            </a:r>
            <a:r>
              <a:rPr lang="ko-KR" altLang="en-US" sz="1000" dirty="0" smtClean="0"/>
              <a:t>다운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보기 아이콘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&gt; state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다운로드 아이콘을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&gt; state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보기 아이콘을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스크롤 개수가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개를 넘어갈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스크롤이 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//1</a:t>
            </a:r>
            <a:r>
              <a:rPr lang="ko-KR" altLang="en-US" sz="1000" dirty="0" smtClean="0"/>
              <a:t>차로는 예시 목록이 전부이므로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스크롤되지 않아도 무방하다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다운로드 아이콘 클릭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다운로드 아이콘 상태는 아직 다운받지 않은 쿠폰이다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다운로드 아이콘 클릭 시</a:t>
            </a:r>
            <a:r>
              <a:rPr lang="en-US" altLang="ko-KR" sz="1000" dirty="0" smtClean="0"/>
              <a:t>, ‘state’ </a:t>
            </a:r>
            <a:r>
              <a:rPr lang="ko-KR" altLang="en-US" sz="1000" dirty="0" smtClean="0"/>
              <a:t>값을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로 변경하고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아이콘을 갱신한 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보기 아이콘으로 변경한다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이후 화면에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쿠폰을 다운 받았습니다</a:t>
            </a:r>
            <a:r>
              <a:rPr lang="en-US" altLang="ko-KR" sz="1000" dirty="0" smtClean="0"/>
              <a:t>.” </a:t>
            </a:r>
            <a:r>
              <a:rPr lang="ko-KR" altLang="en-US" sz="1000" dirty="0" smtClean="0"/>
              <a:t>메시지를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초간 노출한다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cxnSp>
        <p:nvCxnSpPr>
          <p:cNvPr id="89" name="직선 연결선 88"/>
          <p:cNvCxnSpPr/>
          <p:nvPr/>
        </p:nvCxnSpPr>
        <p:spPr>
          <a:xfrm flipV="1">
            <a:off x="4690507" y="2478969"/>
            <a:ext cx="3072368" cy="2460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220" idx="3"/>
          </p:cNvCxnSpPr>
          <p:nvPr/>
        </p:nvCxnSpPr>
        <p:spPr>
          <a:xfrm>
            <a:off x="5159616" y="3615994"/>
            <a:ext cx="2660409" cy="1775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244277" y="108576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왼쪽 화살표 78"/>
          <p:cNvSpPr/>
          <p:nvPr/>
        </p:nvSpPr>
        <p:spPr>
          <a:xfrm>
            <a:off x="2368128" y="182596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>
            <a:cxnSpLocks/>
          </p:cNvCxnSpPr>
          <p:nvPr/>
        </p:nvCxnSpPr>
        <p:spPr>
          <a:xfrm flipH="1">
            <a:off x="2248363" y="216305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cxnSpLocks/>
          </p:cNvCxnSpPr>
          <p:nvPr/>
        </p:nvCxnSpPr>
        <p:spPr>
          <a:xfrm flipH="1">
            <a:off x="2248363" y="358694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2245390" y="2163053"/>
            <a:ext cx="2946588" cy="2905126"/>
            <a:chOff x="2111603" y="1697613"/>
            <a:chExt cx="2957441" cy="3564774"/>
          </a:xfrm>
        </p:grpSpPr>
        <p:sp>
          <p:nvSpPr>
            <p:cNvPr id="83" name="직사각형 82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330216" y="2182103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2967314" y="22032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탐앤탐스</a:t>
            </a:r>
            <a:endParaRPr lang="ko-KR" altLang="en-US" sz="10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2244854" y="5067637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/>
          <p:cNvGrpSpPr/>
          <p:nvPr/>
        </p:nvGrpSpPr>
        <p:grpSpPr>
          <a:xfrm>
            <a:off x="2330215" y="2764831"/>
            <a:ext cx="582510" cy="542925"/>
            <a:chOff x="2196429" y="1714499"/>
            <a:chExt cx="582510" cy="542925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2330028" y="3341314"/>
            <a:ext cx="582510" cy="542925"/>
            <a:chOff x="2196429" y="1714499"/>
            <a:chExt cx="582510" cy="542925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>
            <a:off x="2330027" y="3924042"/>
            <a:ext cx="582510" cy="542925"/>
            <a:chOff x="2196429" y="1714499"/>
            <a:chExt cx="582510" cy="542925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2330028" y="4505669"/>
            <a:ext cx="582510" cy="542925"/>
            <a:chOff x="2196429" y="1714499"/>
            <a:chExt cx="582510" cy="542925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/>
          <p:cNvGrpSpPr/>
          <p:nvPr/>
        </p:nvGrpSpPr>
        <p:grpSpPr>
          <a:xfrm>
            <a:off x="2330027" y="5088397"/>
            <a:ext cx="582510" cy="542925"/>
            <a:chOff x="2196429" y="1714499"/>
            <a:chExt cx="582510" cy="542925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2969759" y="2469268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무료 사이즈 업그레이드</a:t>
            </a:r>
            <a:endParaRPr lang="ko-KR" alt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970480" y="27840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롯데리아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972925" y="3050038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단품</a:t>
            </a:r>
            <a:r>
              <a:rPr lang="ko-KR" altLang="en-US" sz="900" dirty="0" smtClean="0"/>
              <a:t> 주문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세트 제공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163998" y="2210165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50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168552" y="2769473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970124" y="337260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도미노피자</a:t>
            </a:r>
            <a:endParaRPr lang="ko-KR" altLang="en-US" sz="10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963044" y="3629062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콜라 </a:t>
            </a:r>
            <a:r>
              <a:rPr lang="en-US" altLang="ko-KR" sz="900" dirty="0" smtClean="0"/>
              <a:t>1.25L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963765" y="39438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스타벅스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966210" y="4209832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무료 사이즈 업그레이드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182000" y="3363229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963363" y="452716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네네치</a:t>
            </a:r>
            <a:r>
              <a:rPr lang="ko-KR" altLang="en-US" sz="1000" b="1" dirty="0" err="1"/>
              <a:t>킨</a:t>
            </a:r>
            <a:endParaRPr lang="ko-KR" altLang="en-US" sz="10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2965808" y="4793147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1000</a:t>
            </a:r>
            <a:r>
              <a:rPr lang="ko-KR" altLang="en-US" sz="900" dirty="0" smtClean="0"/>
              <a:t>원 할인</a:t>
            </a:r>
            <a:endParaRPr lang="ko-KR" altLang="en-US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966529" y="5107939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SK</a:t>
            </a:r>
            <a:r>
              <a:rPr lang="ko-KR" altLang="en-US" sz="1000" b="1" dirty="0" err="1" smtClean="0"/>
              <a:t>텔레콤</a:t>
            </a:r>
            <a:endParaRPr lang="ko-KR" altLang="en-US" sz="10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2968974" y="5373917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 </a:t>
            </a:r>
            <a:r>
              <a:rPr lang="en-US" altLang="ko-KR" sz="900" dirty="0" smtClean="0"/>
              <a:t>1G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164601" y="4508556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4164601" y="5093352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3426453" y="3883566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74" y="1767332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4291199" y="178565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pic>
        <p:nvPicPr>
          <p:cNvPr id="19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2313135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TextBox 199"/>
          <p:cNvSpPr txBox="1"/>
          <p:nvPr/>
        </p:nvSpPr>
        <p:spPr>
          <a:xfrm>
            <a:off x="4159244" y="3957379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70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pic>
        <p:nvPicPr>
          <p:cNvPr id="202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347030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4623746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523104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" name="직사각형 218"/>
          <p:cNvSpPr/>
          <p:nvPr/>
        </p:nvSpPr>
        <p:spPr>
          <a:xfrm>
            <a:off x="2141604" y="2027367"/>
            <a:ext cx="2524855" cy="3752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/>
          <p:nvPr/>
        </p:nvSpPr>
        <p:spPr>
          <a:xfrm>
            <a:off x="4679339" y="3270018"/>
            <a:ext cx="480277" cy="691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62" y="410694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17" y="294620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직사각형 221"/>
          <p:cNvSpPr/>
          <p:nvPr/>
        </p:nvSpPr>
        <p:spPr>
          <a:xfrm>
            <a:off x="2786958" y="3721487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2963044" y="3779341"/>
            <a:ext cx="1449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쿠폰을 다운 받았습니다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cxnSp>
        <p:nvCxnSpPr>
          <p:cNvPr id="224" name="직선 연결선 223"/>
          <p:cNvCxnSpPr>
            <a:stCxn id="222" idx="3"/>
          </p:cNvCxnSpPr>
          <p:nvPr/>
        </p:nvCxnSpPr>
        <p:spPr>
          <a:xfrm>
            <a:off x="4504399" y="3894226"/>
            <a:ext cx="3315626" cy="26494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2245522" y="1084862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2324784" y="138204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92" name="TextBox 91"/>
          <p:cNvSpPr txBox="1"/>
          <p:nvPr/>
        </p:nvSpPr>
        <p:spPr>
          <a:xfrm>
            <a:off x="2763649" y="13834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99" y="1151506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597" y="1169123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595" y="117864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21" y="1169123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덧셈 기호 99"/>
          <p:cNvSpPr/>
          <p:nvPr/>
        </p:nvSpPr>
        <p:spPr>
          <a:xfrm>
            <a:off x="4238510" y="1151506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3451942" y="138522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667249" y="138549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068226" y="13834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353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쿠폰 받기</a:t>
            </a:r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C. </a:t>
            </a:r>
            <a:r>
              <a:rPr lang="ko-KR" altLang="en-US" sz="1000" b="1" dirty="0" smtClean="0"/>
              <a:t>보</a:t>
            </a:r>
            <a:r>
              <a:rPr lang="ko-KR" altLang="en-US" sz="1000" b="1" dirty="0"/>
              <a:t>기</a:t>
            </a:r>
            <a:r>
              <a:rPr lang="ko-KR" altLang="en-US" sz="1000" b="1" dirty="0" smtClean="0"/>
              <a:t> 아이콘 클릭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보기 아이콘 상태는 다운로드 받은 쿠폰에 대해 표시하는 아이콘이다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팝업 이미지를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D. </a:t>
            </a:r>
            <a:r>
              <a:rPr lang="ko-KR" altLang="en-US" sz="1000" b="1" dirty="0" smtClean="0"/>
              <a:t>쿠폰 팝업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쿠폰 팝업에는 아래의 목록을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a</a:t>
            </a:r>
            <a:r>
              <a:rPr lang="en-US" altLang="ko-KR" sz="1000" dirty="0"/>
              <a:t>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b</a:t>
            </a:r>
            <a:r>
              <a:rPr lang="en-US" altLang="ko-KR" sz="1000" dirty="0"/>
              <a:t>. </a:t>
            </a:r>
            <a:r>
              <a:rPr lang="ko-KR" altLang="en-US" sz="1000" dirty="0"/>
              <a:t>이름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/>
              <a:t>설명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desc</a:t>
            </a:r>
            <a:r>
              <a:rPr lang="en-US" altLang="ko-KR" sz="1000" dirty="0"/>
              <a:t>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 smtClean="0"/>
              <a:t>바코드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임시 바코드 이미지를 사용한다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</a:t>
            </a:r>
            <a:r>
              <a:rPr lang="en-US" altLang="ko-KR" sz="1000" dirty="0"/>
              <a:t>e. </a:t>
            </a:r>
            <a:r>
              <a:rPr lang="ko-KR" altLang="en-US" sz="1000" dirty="0" smtClean="0"/>
              <a:t>사용하기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닫기 처리하고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쿠폰의 </a:t>
            </a:r>
            <a:r>
              <a:rPr lang="en-US" altLang="ko-KR" sz="1000" dirty="0" smtClean="0"/>
              <a:t>‘state’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로 변경한다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f. x</a:t>
            </a:r>
            <a:r>
              <a:rPr lang="ko-KR" altLang="en-US" sz="1000" dirty="0" smtClean="0"/>
              <a:t>버튼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아무 처리도 하지 않고 팝업을 닫는다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쿠폰 팝업이 열린 동안에는 다른 클릭 입력이 적용되지 않는다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(</a:t>
            </a:r>
            <a:r>
              <a:rPr lang="ko-KR" altLang="en-US" sz="1000" dirty="0" smtClean="0"/>
              <a:t>맨 위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바와 바탕의 다른 버튼들 전부 포함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//</a:t>
            </a:r>
            <a:r>
              <a:rPr lang="ko-KR" altLang="en-US" sz="1000" dirty="0" smtClean="0"/>
              <a:t>만약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이렇게 처리하기가 어렵다면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다른 버튼 입력 시 팝업을 닫고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ko-KR" altLang="en-US" sz="1000" dirty="0" smtClean="0"/>
              <a:t>다른 버튼의 입력을 처리해도 무방하다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2244277" y="108576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왼쪽 화살표 78"/>
          <p:cNvSpPr/>
          <p:nvPr/>
        </p:nvSpPr>
        <p:spPr>
          <a:xfrm>
            <a:off x="2368128" y="182596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>
            <a:cxnSpLocks/>
          </p:cNvCxnSpPr>
          <p:nvPr/>
        </p:nvCxnSpPr>
        <p:spPr>
          <a:xfrm flipH="1">
            <a:off x="2248363" y="216305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cxnSpLocks/>
          </p:cNvCxnSpPr>
          <p:nvPr/>
        </p:nvCxnSpPr>
        <p:spPr>
          <a:xfrm flipH="1">
            <a:off x="2248363" y="358694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2245390" y="2163053"/>
            <a:ext cx="2946588" cy="2905126"/>
            <a:chOff x="2111603" y="1697613"/>
            <a:chExt cx="2957441" cy="3564774"/>
          </a:xfrm>
        </p:grpSpPr>
        <p:sp>
          <p:nvSpPr>
            <p:cNvPr id="83" name="직사각형 82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330216" y="2182103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2967314" y="22032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탐앤탐스</a:t>
            </a:r>
            <a:endParaRPr lang="ko-KR" altLang="en-US" sz="10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2244854" y="5067637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/>
          <p:cNvGrpSpPr/>
          <p:nvPr/>
        </p:nvGrpSpPr>
        <p:grpSpPr>
          <a:xfrm>
            <a:off x="2330215" y="2764831"/>
            <a:ext cx="582510" cy="542925"/>
            <a:chOff x="2196429" y="1714499"/>
            <a:chExt cx="582510" cy="542925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2330028" y="3341314"/>
            <a:ext cx="582510" cy="542925"/>
            <a:chOff x="2196429" y="1714499"/>
            <a:chExt cx="582510" cy="542925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>
            <a:off x="2330027" y="3924042"/>
            <a:ext cx="582510" cy="542925"/>
            <a:chOff x="2196429" y="1714499"/>
            <a:chExt cx="582510" cy="542925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2330028" y="4505669"/>
            <a:ext cx="582510" cy="542925"/>
            <a:chOff x="2196429" y="1714499"/>
            <a:chExt cx="582510" cy="542925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/>
          <p:cNvGrpSpPr/>
          <p:nvPr/>
        </p:nvGrpSpPr>
        <p:grpSpPr>
          <a:xfrm>
            <a:off x="2330027" y="5088397"/>
            <a:ext cx="582510" cy="542925"/>
            <a:chOff x="2196429" y="1714499"/>
            <a:chExt cx="582510" cy="542925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2969759" y="2469268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무료 사이즈 업그레이드</a:t>
            </a:r>
            <a:endParaRPr lang="ko-KR" alt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970480" y="27840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롯데리아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972925" y="3050038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단품</a:t>
            </a:r>
            <a:r>
              <a:rPr lang="ko-KR" altLang="en-US" sz="900" dirty="0" smtClean="0"/>
              <a:t> 주문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세트 제공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163998" y="2210165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50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168552" y="2769473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970124" y="337260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도미노피자</a:t>
            </a:r>
            <a:endParaRPr lang="ko-KR" altLang="en-US" sz="10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963044" y="3629062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콜라 </a:t>
            </a:r>
            <a:r>
              <a:rPr lang="en-US" altLang="ko-KR" sz="900" dirty="0" smtClean="0"/>
              <a:t>1.25L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963765" y="39438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스타벅스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966210" y="4209832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무료 사이즈 업그레이드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182000" y="3363229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963363" y="452716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네네치</a:t>
            </a:r>
            <a:r>
              <a:rPr lang="ko-KR" altLang="en-US" sz="1000" b="1" dirty="0" err="1"/>
              <a:t>킨</a:t>
            </a:r>
            <a:endParaRPr lang="ko-KR" altLang="en-US" sz="10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2965808" y="4793147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1000</a:t>
            </a:r>
            <a:r>
              <a:rPr lang="ko-KR" altLang="en-US" sz="900" dirty="0" smtClean="0"/>
              <a:t>원 할인</a:t>
            </a:r>
            <a:endParaRPr lang="ko-KR" altLang="en-US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966529" y="5107939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SK</a:t>
            </a:r>
            <a:r>
              <a:rPr lang="ko-KR" altLang="en-US" sz="1000" b="1" dirty="0" err="1" smtClean="0"/>
              <a:t>텔레콤</a:t>
            </a:r>
            <a:endParaRPr lang="ko-KR" altLang="en-US" sz="10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2968974" y="5373917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 </a:t>
            </a:r>
            <a:r>
              <a:rPr lang="en-US" altLang="ko-KR" sz="900" dirty="0" smtClean="0"/>
              <a:t>1G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164601" y="4508556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4164601" y="5093352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3426453" y="3883566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74" y="1767332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4291199" y="178565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pic>
        <p:nvPicPr>
          <p:cNvPr id="19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2313135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TextBox 199"/>
          <p:cNvSpPr txBox="1"/>
          <p:nvPr/>
        </p:nvSpPr>
        <p:spPr>
          <a:xfrm>
            <a:off x="4159244" y="3957379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70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pic>
        <p:nvPicPr>
          <p:cNvPr id="202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347030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4623746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523104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직사각형 219"/>
          <p:cNvSpPr/>
          <p:nvPr/>
        </p:nvSpPr>
        <p:spPr>
          <a:xfrm>
            <a:off x="4666688" y="3906426"/>
            <a:ext cx="423128" cy="5795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62" y="410694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17" y="294620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2552017" y="1977453"/>
            <a:ext cx="2327429" cy="1808358"/>
            <a:chOff x="7153007" y="4058674"/>
            <a:chExt cx="2327429" cy="1808358"/>
          </a:xfrm>
        </p:grpSpPr>
        <p:grpSp>
          <p:nvGrpSpPr>
            <p:cNvPr id="2" name="그룹 1"/>
            <p:cNvGrpSpPr/>
            <p:nvPr/>
          </p:nvGrpSpPr>
          <p:grpSpPr>
            <a:xfrm>
              <a:off x="7165012" y="4058674"/>
              <a:ext cx="2315424" cy="1808358"/>
              <a:chOff x="7153007" y="4087617"/>
              <a:chExt cx="2315424" cy="1808358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7153007" y="4088184"/>
                <a:ext cx="2308694" cy="1807791"/>
              </a:xfrm>
              <a:prstGeom prst="rect">
                <a:avLst/>
              </a:prstGeom>
              <a:solidFill>
                <a:srgbClr val="D9D9D9">
                  <a:alpha val="89804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2" name="그룹 91"/>
              <p:cNvGrpSpPr/>
              <p:nvPr/>
            </p:nvGrpSpPr>
            <p:grpSpPr>
              <a:xfrm>
                <a:off x="7336808" y="4476650"/>
                <a:ext cx="582510" cy="542925"/>
                <a:chOff x="2196429" y="1714499"/>
                <a:chExt cx="582510" cy="542925"/>
              </a:xfrm>
            </p:grpSpPr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2196429" y="1714499"/>
                  <a:ext cx="582510" cy="54292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4" name="직선 연결선 93"/>
                <p:cNvCxnSpPr>
                  <a:cxnSpLocks/>
                </p:cNvCxnSpPr>
                <p:nvPr/>
              </p:nvCxnSpPr>
              <p:spPr>
                <a:xfrm flipH="1">
                  <a:off x="2215291" y="1743253"/>
                  <a:ext cx="544598" cy="469986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/>
              <p:cNvSpPr txBox="1"/>
              <p:nvPr/>
            </p:nvSpPr>
            <p:spPr>
              <a:xfrm>
                <a:off x="7970546" y="4496462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 err="1" smtClean="0"/>
                  <a:t>스타벅스</a:t>
                </a:r>
                <a:endParaRPr lang="ko-KR" altLang="en-US" sz="1000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972991" y="4762440"/>
                <a:ext cx="141897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무료 사이즈 업그레이드</a:t>
                </a:r>
                <a:endParaRPr lang="ko-KR" altLang="en-US" sz="9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9166745" y="4087617"/>
                <a:ext cx="301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pic>
            <p:nvPicPr>
              <p:cNvPr id="5122" name="Picture 2" descr="C:\Users\gssk\Desktop\if_barcode_1608570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6808" y="5284486"/>
                <a:ext cx="1159165" cy="548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2" name="직선 연결선 101"/>
            <p:cNvCxnSpPr>
              <a:cxnSpLocks/>
            </p:cNvCxnSpPr>
            <p:nvPr/>
          </p:nvCxnSpPr>
          <p:spPr>
            <a:xfrm flipH="1">
              <a:off x="7153007" y="5107939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cxnSpLocks/>
            </p:cNvCxnSpPr>
            <p:nvPr/>
          </p:nvCxnSpPr>
          <p:spPr>
            <a:xfrm flipH="1">
              <a:off x="7162532" y="4347401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직사각형 103"/>
          <p:cNvSpPr/>
          <p:nvPr/>
        </p:nvSpPr>
        <p:spPr>
          <a:xfrm>
            <a:off x="2536259" y="1933934"/>
            <a:ext cx="2401280" cy="1906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4064356" y="33077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u="sng" dirty="0" smtClean="0"/>
              <a:t>사용하기</a:t>
            </a:r>
            <a:endParaRPr lang="ko-KR" altLang="en-US" sz="1000" b="1" u="sng" dirty="0"/>
          </a:p>
        </p:txBody>
      </p:sp>
      <p:cxnSp>
        <p:nvCxnSpPr>
          <p:cNvPr id="89" name="직선 연결선 88"/>
          <p:cNvCxnSpPr>
            <a:stCxn id="220" idx="3"/>
          </p:cNvCxnSpPr>
          <p:nvPr/>
        </p:nvCxnSpPr>
        <p:spPr>
          <a:xfrm flipV="1">
            <a:off x="5089816" y="2478969"/>
            <a:ext cx="2673059" cy="1717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104" idx="3"/>
          </p:cNvCxnSpPr>
          <p:nvPr/>
        </p:nvCxnSpPr>
        <p:spPr>
          <a:xfrm>
            <a:off x="4937539" y="2886994"/>
            <a:ext cx="2825336" cy="4488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2245522" y="1084862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2324784" y="138204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3" name="TextBox 142"/>
          <p:cNvSpPr txBox="1"/>
          <p:nvPr/>
        </p:nvSpPr>
        <p:spPr>
          <a:xfrm>
            <a:off x="2763649" y="13834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4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99" y="1151506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597" y="1169123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595" y="117864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21" y="1169123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덧셈 기호 147"/>
          <p:cNvSpPr/>
          <p:nvPr/>
        </p:nvSpPr>
        <p:spPr>
          <a:xfrm>
            <a:off x="4238510" y="1151506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3451942" y="138522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0" name="TextBox 149"/>
          <p:cNvSpPr txBox="1"/>
          <p:nvPr/>
        </p:nvSpPr>
        <p:spPr>
          <a:xfrm>
            <a:off x="4667249" y="138549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1" name="TextBox 150"/>
          <p:cNvSpPr txBox="1"/>
          <p:nvPr/>
        </p:nvSpPr>
        <p:spPr>
          <a:xfrm>
            <a:off x="4068226" y="13834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2766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3486150" y="625247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6151" y="647239"/>
            <a:ext cx="87058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상점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설명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상점 페이지는 적립된 캐시를 사용하는 페이지이다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캐시 상점 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바에서 캐시 상점 아이콘 클릭 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목록 관리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보상 데이터에서 관리하여</a:t>
            </a:r>
            <a:r>
              <a:rPr lang="en-US" altLang="ko-KR" sz="1000" dirty="0"/>
              <a:t>, </a:t>
            </a:r>
            <a:r>
              <a:rPr lang="ko-KR" altLang="en-US" sz="1000" dirty="0"/>
              <a:t>추후 지속 추가할 수 있도록 처리한다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관리 데이터는 아래와 같으며</a:t>
            </a:r>
            <a:r>
              <a:rPr lang="en-US" altLang="ko-KR" sz="1000" dirty="0"/>
              <a:t>, </a:t>
            </a:r>
            <a:r>
              <a:rPr lang="ko-KR" altLang="en-US" sz="1000" dirty="0"/>
              <a:t>어플리케이션에 데이터 경로에 저장되어 있다</a:t>
            </a:r>
            <a:r>
              <a:rPr lang="en-US" altLang="ko-KR" sz="1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//</a:t>
            </a:r>
            <a:r>
              <a:rPr lang="ko-KR" altLang="en-US" sz="1000" dirty="0"/>
              <a:t>데이터 경로는 프로그래머가 지정하며</a:t>
            </a:r>
            <a:r>
              <a:rPr lang="en-US" altLang="ko-KR" sz="1000" dirty="0"/>
              <a:t>, </a:t>
            </a:r>
            <a:r>
              <a:rPr lang="ko-KR" altLang="en-US" sz="1000" dirty="0"/>
              <a:t>전체 목록은 별도의 </a:t>
            </a:r>
            <a:r>
              <a:rPr lang="en-US" altLang="ko-KR" sz="1000" dirty="0" smtClean="0"/>
              <a:t>[</a:t>
            </a:r>
            <a:r>
              <a:rPr lang="ko-KR" altLang="en-US" sz="1000" b="1" dirty="0" smtClean="0"/>
              <a:t>상점 목록</a:t>
            </a:r>
            <a:r>
              <a:rPr lang="en-US" altLang="ko-KR" sz="1000" b="1" dirty="0" smtClean="0"/>
              <a:t>.</a:t>
            </a:r>
            <a:r>
              <a:rPr lang="en-US" altLang="ko-KR" sz="1000" b="1" dirty="0" err="1"/>
              <a:t>xlsx</a:t>
            </a:r>
            <a:r>
              <a:rPr lang="en-US" altLang="ko-KR" sz="1000" dirty="0"/>
              <a:t>] </a:t>
            </a:r>
            <a:r>
              <a:rPr lang="ko-KR" altLang="en-US" sz="1000" dirty="0"/>
              <a:t>파일을 확인한다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29145" y="1104234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 화살표 51"/>
          <p:cNvSpPr/>
          <p:nvPr/>
        </p:nvSpPr>
        <p:spPr>
          <a:xfrm>
            <a:off x="352996" y="184444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276067" y="180412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pic>
        <p:nvPicPr>
          <p:cNvPr id="78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407" y="1828345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직사각형 78"/>
          <p:cNvSpPr/>
          <p:nvPr/>
        </p:nvSpPr>
        <p:spPr>
          <a:xfrm>
            <a:off x="2459963" y="2206981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287410" y="2867858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87399" y="343593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736510" y="220698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287409" y="2206983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1008707" y="2206982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2584609" y="2392170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842105" y="2390489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420499" y="2394119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093517" y="2392435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44" name="직선 연결선 143"/>
          <p:cNvCxnSpPr>
            <a:cxnSpLocks/>
          </p:cNvCxnSpPr>
          <p:nvPr/>
        </p:nvCxnSpPr>
        <p:spPr>
          <a:xfrm flipH="1">
            <a:off x="238588" y="216305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cxnSpLocks/>
          </p:cNvCxnSpPr>
          <p:nvPr/>
        </p:nvCxnSpPr>
        <p:spPr>
          <a:xfrm flipH="1">
            <a:off x="238626" y="283676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287410" y="402038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287399" y="459798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287410" y="51911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9" name="그룹 148"/>
          <p:cNvGrpSpPr/>
          <p:nvPr/>
        </p:nvGrpSpPr>
        <p:grpSpPr>
          <a:xfrm>
            <a:off x="329846" y="2934533"/>
            <a:ext cx="418225" cy="421688"/>
            <a:chOff x="2196429" y="1714499"/>
            <a:chExt cx="582510" cy="542925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/>
          <p:cNvGrpSpPr/>
          <p:nvPr/>
        </p:nvGrpSpPr>
        <p:grpSpPr>
          <a:xfrm>
            <a:off x="333863" y="3508621"/>
            <a:ext cx="418225" cy="421688"/>
            <a:chOff x="2196429" y="1714499"/>
            <a:chExt cx="582510" cy="542925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>
            <a:off x="320371" y="4087058"/>
            <a:ext cx="418225" cy="421688"/>
            <a:chOff x="2196429" y="1714499"/>
            <a:chExt cx="582510" cy="542925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그룹 157"/>
          <p:cNvGrpSpPr/>
          <p:nvPr/>
        </p:nvGrpSpPr>
        <p:grpSpPr>
          <a:xfrm>
            <a:off x="324388" y="4661146"/>
            <a:ext cx="418225" cy="421688"/>
            <a:chOff x="2196429" y="1714499"/>
            <a:chExt cx="582510" cy="542925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>
            <a:off x="324388" y="5235234"/>
            <a:ext cx="418225" cy="421688"/>
            <a:chOff x="2196429" y="1714499"/>
            <a:chExt cx="582510" cy="542925"/>
          </a:xfrm>
        </p:grpSpPr>
        <p:sp>
          <p:nvSpPr>
            <p:cNvPr id="162" name="모서리가 둥근 직사각형 16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3" name="직선 연결선 16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745950" y="292114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투썸플레이스</a:t>
            </a:r>
            <a:endParaRPr lang="ko-KR" alt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734165" y="3145377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아이스 </a:t>
            </a:r>
            <a:r>
              <a:rPr lang="ko-KR" altLang="en-US" sz="900" b="1" dirty="0" err="1" smtClean="0"/>
              <a:t>아메리카노</a:t>
            </a:r>
            <a:endParaRPr lang="ko-KR" altLang="en-US" sz="9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2502135" y="3023879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4300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742193" y="3495230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BHC</a:t>
            </a:r>
            <a:endParaRPr lang="ko-KR" alt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730408" y="3719465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후라이드치킨</a:t>
            </a:r>
            <a:r>
              <a:rPr lang="en-US" altLang="ko-KR" sz="900" b="1" dirty="0" smtClean="0"/>
              <a:t>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740998" y="407495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도미노피자</a:t>
            </a:r>
            <a:endParaRPr lang="ko-KR" altLang="en-US" sz="1000" dirty="0"/>
          </a:p>
        </p:txBody>
      </p:sp>
      <p:sp>
        <p:nvSpPr>
          <p:cNvPr id="170" name="TextBox 169"/>
          <p:cNvSpPr txBox="1"/>
          <p:nvPr/>
        </p:nvSpPr>
        <p:spPr>
          <a:xfrm>
            <a:off x="729213" y="4299190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포테이토</a:t>
            </a:r>
            <a:r>
              <a:rPr lang="en-US" altLang="ko-KR" sz="900" b="1" dirty="0" smtClean="0"/>
              <a:t>M+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737241" y="465856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미스터피자</a:t>
            </a:r>
            <a:endParaRPr lang="ko-KR" altLang="en-US" sz="1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25456" y="4882803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쉬림프골드</a:t>
            </a:r>
            <a:r>
              <a:rPr lang="en-US" altLang="ko-KR" sz="900" b="1" dirty="0" smtClean="0"/>
              <a:t>R</a:t>
            </a:r>
            <a:endParaRPr lang="ko-KR" altLang="en-US" sz="9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737241" y="522535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725456" y="5449594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2435266" y="3614493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18700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2432103" y="4165231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2443781" y="475584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22000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2522273" y="5319120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76687"/>
              </p:ext>
            </p:extLst>
          </p:nvPr>
        </p:nvGraphicFramePr>
        <p:xfrm>
          <a:off x="3810000" y="4265910"/>
          <a:ext cx="6743700" cy="1695450"/>
        </p:xfrm>
        <a:graphic>
          <a:graphicData uri="http://schemas.openxmlformats.org/drawingml/2006/table">
            <a:tbl>
              <a:tblPr/>
              <a:tblGrid>
                <a:gridCol w="332905"/>
                <a:gridCol w="561182"/>
                <a:gridCol w="789460"/>
                <a:gridCol w="875064"/>
                <a:gridCol w="1750128"/>
                <a:gridCol w="405827"/>
                <a:gridCol w="532648"/>
                <a:gridCol w="1496486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publisher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발행처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구매 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yymmdd - yymmdd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투썸플레이스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아이스 아메리카노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BHC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후라이드치킨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콜라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18700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도미노피자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포테이토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M+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콜라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gs25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빙그레 메로나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아리따움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아리따움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천원권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" name="직사각형 68"/>
          <p:cNvSpPr/>
          <p:nvPr/>
        </p:nvSpPr>
        <p:spPr>
          <a:xfrm>
            <a:off x="229600" y="1105880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08862" y="140306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71" name="TextBox 70"/>
          <p:cNvSpPr txBox="1"/>
          <p:nvPr/>
        </p:nvSpPr>
        <p:spPr>
          <a:xfrm>
            <a:off x="747727" y="140442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7" y="1172524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75" y="1190141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73" y="119966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799" y="1190141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덧셈 기호 75"/>
          <p:cNvSpPr/>
          <p:nvPr/>
        </p:nvSpPr>
        <p:spPr>
          <a:xfrm>
            <a:off x="2222588" y="1172524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436020" y="140624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2651327" y="140651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2052304" y="140442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578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4" y="647239"/>
            <a:ext cx="44291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상점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smtClean="0"/>
              <a:t>캐시 상점 내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탭에 해당하는 목록을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탭은 유일하게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개만 선택되어 있을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캐시 상점 입장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기본 선택 상태는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상품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탭이다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각 목록은 서버에 저장 된 </a:t>
            </a:r>
            <a:r>
              <a:rPr lang="en-US" altLang="ko-KR" sz="1000" dirty="0" smtClean="0"/>
              <a:t>[</a:t>
            </a:r>
            <a:r>
              <a:rPr lang="ko-KR" altLang="en-US" sz="1000" b="1" dirty="0"/>
              <a:t>상점 목록</a:t>
            </a:r>
            <a:r>
              <a:rPr lang="en-US" altLang="ko-KR" sz="1000" b="1" dirty="0"/>
              <a:t>.</a:t>
            </a:r>
            <a:r>
              <a:rPr lang="en-US" altLang="ko-KR" sz="1000" b="1" dirty="0" err="1"/>
              <a:t>xlsx</a:t>
            </a:r>
            <a:r>
              <a:rPr lang="en-US" altLang="ko-KR" sz="1000" dirty="0"/>
              <a:t>] </a:t>
            </a:r>
            <a:r>
              <a:rPr lang="ko-KR" altLang="en-US" sz="1000" dirty="0" smtClean="0"/>
              <a:t>데이터에서 얻어온다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상품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상품 탭 클릭 상태일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목록을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상점 데이터의 </a:t>
            </a:r>
            <a:r>
              <a:rPr lang="en-US" altLang="ko-KR" sz="1000" dirty="0" smtClean="0"/>
              <a:t>‘type’ </a:t>
            </a:r>
            <a:r>
              <a:rPr lang="ko-KR" altLang="en-US" sz="1000" dirty="0" smtClean="0"/>
              <a:t>데이터가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상품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인 모든 목록을 불러온다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순서대로 목록에 리스트로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C. E</a:t>
            </a:r>
            <a:r>
              <a:rPr lang="ko-KR" altLang="en-US" sz="1000" b="1" dirty="0" smtClean="0"/>
              <a:t>버스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/>
              <a:t>- </a:t>
            </a:r>
            <a:r>
              <a:rPr lang="en-US" altLang="ko-KR" sz="1000" dirty="0" smtClean="0"/>
              <a:t>E</a:t>
            </a:r>
            <a:r>
              <a:rPr lang="ko-KR" altLang="en-US" sz="1000" dirty="0" smtClean="0"/>
              <a:t>버스 </a:t>
            </a:r>
            <a:r>
              <a:rPr lang="ko-KR" altLang="en-US" sz="1000" dirty="0"/>
              <a:t>탭 클릭 상태일 경우</a:t>
            </a:r>
            <a:r>
              <a:rPr lang="en-US" altLang="ko-KR" sz="1000" dirty="0"/>
              <a:t>, </a:t>
            </a:r>
            <a:r>
              <a:rPr lang="ko-KR" altLang="en-US" sz="1000" dirty="0"/>
              <a:t>목록을 보여준다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상점 데이터의 </a:t>
            </a:r>
            <a:r>
              <a:rPr lang="en-US" altLang="ko-KR" sz="1000" dirty="0"/>
              <a:t>‘type’ </a:t>
            </a:r>
            <a:r>
              <a:rPr lang="ko-KR" altLang="en-US" sz="1000" dirty="0"/>
              <a:t>데이터가 </a:t>
            </a:r>
            <a:r>
              <a:rPr lang="en-US" altLang="ko-KR" sz="1000" dirty="0" smtClean="0"/>
              <a:t>‘E</a:t>
            </a:r>
            <a:r>
              <a:rPr lang="ko-KR" altLang="en-US" sz="1000" dirty="0" smtClean="0"/>
              <a:t>버스</a:t>
            </a:r>
            <a:r>
              <a:rPr lang="en-US" altLang="ko-KR" sz="1000" dirty="0" smtClean="0"/>
              <a:t>’ </a:t>
            </a:r>
            <a:r>
              <a:rPr lang="ko-KR" altLang="en-US" sz="1000" dirty="0"/>
              <a:t>인 모든 목록을 불러온다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순서대로 목록에 리스트로 노출한다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46029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58414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50721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5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269111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직사각형 158"/>
          <p:cNvSpPr/>
          <p:nvPr/>
        </p:nvSpPr>
        <p:spPr>
          <a:xfrm>
            <a:off x="51855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51854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967659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18558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123985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281575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07325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5164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2466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46973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46977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51855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51854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51855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3" name="그룹 172"/>
          <p:cNvGrpSpPr/>
          <p:nvPr/>
        </p:nvGrpSpPr>
        <p:grpSpPr>
          <a:xfrm>
            <a:off x="560995" y="2984575"/>
            <a:ext cx="418225" cy="421688"/>
            <a:chOff x="2196429" y="1714499"/>
            <a:chExt cx="582510" cy="542925"/>
          </a:xfrm>
        </p:grpSpPr>
        <p:sp>
          <p:nvSpPr>
            <p:cNvPr id="174" name="모서리가 둥근 직사각형 17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그룹 175"/>
          <p:cNvGrpSpPr/>
          <p:nvPr/>
        </p:nvGrpSpPr>
        <p:grpSpPr>
          <a:xfrm>
            <a:off x="565012" y="3558663"/>
            <a:ext cx="418225" cy="421688"/>
            <a:chOff x="2196429" y="1714499"/>
            <a:chExt cx="582510" cy="542925"/>
          </a:xfrm>
        </p:grpSpPr>
        <p:sp>
          <p:nvSpPr>
            <p:cNvPr id="177" name="모서리가 둥근 직사각형 17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>
            <a:off x="551520" y="4137100"/>
            <a:ext cx="418225" cy="421688"/>
            <a:chOff x="2196429" y="1714499"/>
            <a:chExt cx="582510" cy="542925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555537" y="4711188"/>
            <a:ext cx="418225" cy="421688"/>
            <a:chOff x="2196429" y="1714499"/>
            <a:chExt cx="582510" cy="542925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/>
          <p:cNvGrpSpPr/>
          <p:nvPr/>
        </p:nvGrpSpPr>
        <p:grpSpPr>
          <a:xfrm>
            <a:off x="555537" y="5285276"/>
            <a:ext cx="418225" cy="421688"/>
            <a:chOff x="2196429" y="1714499"/>
            <a:chExt cx="582510" cy="542925"/>
          </a:xfrm>
        </p:grpSpPr>
        <p:sp>
          <p:nvSpPr>
            <p:cNvPr id="186" name="모서리가 둥근 직사각형 1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977099" y="297118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투썸플레이스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965314" y="3195419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아이스 </a:t>
            </a:r>
            <a:r>
              <a:rPr lang="ko-KR" altLang="en-US" sz="900" b="1" dirty="0" err="1" smtClean="0"/>
              <a:t>아메리카노</a:t>
            </a:r>
            <a:endParaRPr lang="ko-KR" altLang="en-US" sz="9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273328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4300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973342" y="3545272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BHC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961557" y="3769507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후라이드치킨</a:t>
            </a:r>
            <a:r>
              <a:rPr lang="en-US" altLang="ko-KR" sz="900" b="1" dirty="0" smtClean="0"/>
              <a:t>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972147" y="412499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도미노피자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960362" y="4349232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포테이토</a:t>
            </a:r>
            <a:r>
              <a:rPr lang="en-US" altLang="ko-KR" sz="900" b="1" dirty="0" smtClean="0"/>
              <a:t>M+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968390" y="470861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gs25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956605" y="4932845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빙그레 메로나</a:t>
            </a:r>
            <a:endParaRPr lang="ko-KR" altLang="en-US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968390" y="527540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956605" y="5499636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266641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18700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2663252" y="4215273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2753477" y="4805887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75342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5" name="직사각형 224"/>
          <p:cNvSpPr/>
          <p:nvPr/>
        </p:nvSpPr>
        <p:spPr>
          <a:xfrm>
            <a:off x="399835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왼쪽 화살표 225"/>
          <p:cNvSpPr/>
          <p:nvPr/>
        </p:nvSpPr>
        <p:spPr>
          <a:xfrm>
            <a:off x="412220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604527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pic>
        <p:nvPicPr>
          <p:cNvPr id="24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1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직사각형 241"/>
          <p:cNvSpPr/>
          <p:nvPr/>
        </p:nvSpPr>
        <p:spPr>
          <a:xfrm>
            <a:off x="622917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직사각형 242"/>
          <p:cNvSpPr/>
          <p:nvPr/>
        </p:nvSpPr>
        <p:spPr>
          <a:xfrm>
            <a:off x="5505719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/>
          <p:cNvSpPr/>
          <p:nvPr/>
        </p:nvSpPr>
        <p:spPr>
          <a:xfrm>
            <a:off x="4056618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/>
          <p:cNvSpPr/>
          <p:nvPr/>
        </p:nvSpPr>
        <p:spPr>
          <a:xfrm>
            <a:off x="477791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635381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247" name="TextBox 246"/>
          <p:cNvSpPr txBox="1"/>
          <p:nvPr/>
        </p:nvSpPr>
        <p:spPr>
          <a:xfrm>
            <a:off x="561131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248" name="TextBox 247"/>
          <p:cNvSpPr txBox="1"/>
          <p:nvPr/>
        </p:nvSpPr>
        <p:spPr>
          <a:xfrm>
            <a:off x="418970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249" name="TextBox 248"/>
          <p:cNvSpPr txBox="1"/>
          <p:nvPr/>
        </p:nvSpPr>
        <p:spPr>
          <a:xfrm>
            <a:off x="486272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250" name="직선 연결선 249"/>
          <p:cNvCxnSpPr>
            <a:cxnSpLocks/>
          </p:cNvCxnSpPr>
          <p:nvPr/>
        </p:nvCxnSpPr>
        <p:spPr>
          <a:xfrm flipH="1">
            <a:off x="400779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cxnSpLocks/>
          </p:cNvCxnSpPr>
          <p:nvPr/>
        </p:nvCxnSpPr>
        <p:spPr>
          <a:xfrm flipH="1">
            <a:off x="400783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/>
          <p:cNvSpPr/>
          <p:nvPr/>
        </p:nvSpPr>
        <p:spPr>
          <a:xfrm>
            <a:off x="405661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>
            <a:off x="405660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405661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405660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05661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7" name="그룹 256"/>
          <p:cNvGrpSpPr/>
          <p:nvPr/>
        </p:nvGrpSpPr>
        <p:grpSpPr>
          <a:xfrm>
            <a:off x="4099055" y="2984575"/>
            <a:ext cx="418225" cy="421688"/>
            <a:chOff x="2196429" y="1714499"/>
            <a:chExt cx="582510" cy="542925"/>
          </a:xfrm>
        </p:grpSpPr>
        <p:sp>
          <p:nvSpPr>
            <p:cNvPr id="258" name="모서리가 둥근 직사각형 25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9" name="직선 연결선 25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그룹 259"/>
          <p:cNvGrpSpPr/>
          <p:nvPr/>
        </p:nvGrpSpPr>
        <p:grpSpPr>
          <a:xfrm>
            <a:off x="4103072" y="3558663"/>
            <a:ext cx="418225" cy="421688"/>
            <a:chOff x="2196429" y="1714499"/>
            <a:chExt cx="582510" cy="542925"/>
          </a:xfrm>
        </p:grpSpPr>
        <p:sp>
          <p:nvSpPr>
            <p:cNvPr id="261" name="모서리가 둥근 직사각형 260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2" name="직선 연결선 261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그룹 262"/>
          <p:cNvGrpSpPr/>
          <p:nvPr/>
        </p:nvGrpSpPr>
        <p:grpSpPr>
          <a:xfrm>
            <a:off x="4089580" y="4137100"/>
            <a:ext cx="418225" cy="421688"/>
            <a:chOff x="2196429" y="1714499"/>
            <a:chExt cx="582510" cy="542925"/>
          </a:xfrm>
        </p:grpSpPr>
        <p:sp>
          <p:nvSpPr>
            <p:cNvPr id="264" name="모서리가 둥근 직사각형 26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5" name="직선 연결선 26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그룹 265"/>
          <p:cNvGrpSpPr/>
          <p:nvPr/>
        </p:nvGrpSpPr>
        <p:grpSpPr>
          <a:xfrm>
            <a:off x="4093597" y="4711188"/>
            <a:ext cx="418225" cy="421688"/>
            <a:chOff x="2196429" y="1714499"/>
            <a:chExt cx="582510" cy="542925"/>
          </a:xfrm>
        </p:grpSpPr>
        <p:sp>
          <p:nvSpPr>
            <p:cNvPr id="267" name="모서리가 둥근 직사각형 26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8" name="직선 연결선 26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/>
          <p:cNvGrpSpPr/>
          <p:nvPr/>
        </p:nvGrpSpPr>
        <p:grpSpPr>
          <a:xfrm>
            <a:off x="4093597" y="5285276"/>
            <a:ext cx="418225" cy="421688"/>
            <a:chOff x="2196429" y="1714499"/>
            <a:chExt cx="582510" cy="542925"/>
          </a:xfrm>
        </p:grpSpPr>
        <p:sp>
          <p:nvSpPr>
            <p:cNvPr id="270" name="모서리가 둥근 직사각형 26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1" name="직선 연결선 27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TextBox 271"/>
          <p:cNvSpPr txBox="1"/>
          <p:nvPr/>
        </p:nvSpPr>
        <p:spPr>
          <a:xfrm>
            <a:off x="4515159" y="297118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3" name="TextBox 272"/>
          <p:cNvSpPr txBox="1"/>
          <p:nvPr/>
        </p:nvSpPr>
        <p:spPr>
          <a:xfrm>
            <a:off x="4503374" y="3195419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회 이용권</a:t>
            </a:r>
            <a:endParaRPr lang="ko-KR" altLang="en-US" sz="900" b="1" dirty="0"/>
          </a:p>
        </p:txBody>
      </p:sp>
      <p:sp>
        <p:nvSpPr>
          <p:cNvPr id="274" name="TextBox 273"/>
          <p:cNvSpPr txBox="1"/>
          <p:nvPr/>
        </p:nvSpPr>
        <p:spPr>
          <a:xfrm>
            <a:off x="627134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4511402" y="3545272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6" name="TextBox 275"/>
          <p:cNvSpPr txBox="1"/>
          <p:nvPr/>
        </p:nvSpPr>
        <p:spPr>
          <a:xfrm>
            <a:off x="4499617" y="3769507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(5%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4510207" y="4124997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4498422" y="4349232"/>
            <a:ext cx="1410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(10%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9" name="TextBox 278"/>
          <p:cNvSpPr txBox="1"/>
          <p:nvPr/>
        </p:nvSpPr>
        <p:spPr>
          <a:xfrm>
            <a:off x="4506450" y="470861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4494665" y="4932845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1" name="TextBox 280"/>
          <p:cNvSpPr txBox="1"/>
          <p:nvPr/>
        </p:nvSpPr>
        <p:spPr>
          <a:xfrm>
            <a:off x="4506450" y="527540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4494665" y="5499636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3" name="TextBox 282"/>
          <p:cNvSpPr txBox="1"/>
          <p:nvPr/>
        </p:nvSpPr>
        <p:spPr>
          <a:xfrm>
            <a:off x="620447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4" name="TextBox 283"/>
          <p:cNvSpPr txBox="1"/>
          <p:nvPr/>
        </p:nvSpPr>
        <p:spPr>
          <a:xfrm>
            <a:off x="6201313" y="4215273"/>
            <a:ext cx="7120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20700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5" name="TextBox 284"/>
          <p:cNvSpPr txBox="1"/>
          <p:nvPr/>
        </p:nvSpPr>
        <p:spPr>
          <a:xfrm>
            <a:off x="6370084" y="4805887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500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6" name="TextBox 285"/>
          <p:cNvSpPr txBox="1"/>
          <p:nvPr/>
        </p:nvSpPr>
        <p:spPr>
          <a:xfrm>
            <a:off x="629148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99" name="직사각형 298"/>
          <p:cNvSpPr/>
          <p:nvPr/>
        </p:nvSpPr>
        <p:spPr>
          <a:xfrm>
            <a:off x="3950728" y="2164849"/>
            <a:ext cx="3021571" cy="753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0" name="직선 연결선 299"/>
          <p:cNvCxnSpPr>
            <a:stCxn id="299" idx="3"/>
          </p:cNvCxnSpPr>
          <p:nvPr/>
        </p:nvCxnSpPr>
        <p:spPr>
          <a:xfrm flipV="1">
            <a:off x="6972299" y="1710043"/>
            <a:ext cx="885826" cy="831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3993761" y="1155015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073023" y="145219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4511888" y="1453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38" y="1221659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836" y="1239276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34" y="1248801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960" y="1239276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덧셈 기호 138"/>
          <p:cNvSpPr/>
          <p:nvPr/>
        </p:nvSpPr>
        <p:spPr>
          <a:xfrm>
            <a:off x="5986749" y="1221659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5200181" y="145537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41" name="TextBox 140"/>
          <p:cNvSpPr txBox="1"/>
          <p:nvPr/>
        </p:nvSpPr>
        <p:spPr>
          <a:xfrm>
            <a:off x="6415488" y="145564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42" name="TextBox 141"/>
          <p:cNvSpPr txBox="1"/>
          <p:nvPr/>
        </p:nvSpPr>
        <p:spPr>
          <a:xfrm>
            <a:off x="5816465" y="1453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97" name="직사각형 196"/>
          <p:cNvSpPr/>
          <p:nvPr/>
        </p:nvSpPr>
        <p:spPr>
          <a:xfrm>
            <a:off x="466695" y="1155015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>
            <a:off x="545957" y="145219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99" name="TextBox 198"/>
          <p:cNvSpPr txBox="1"/>
          <p:nvPr/>
        </p:nvSpPr>
        <p:spPr>
          <a:xfrm>
            <a:off x="984822" y="1453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20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72" y="1221659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770" y="1239276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68" y="1248801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894" y="1239276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" name="덧셈 기호 205"/>
          <p:cNvSpPr/>
          <p:nvPr/>
        </p:nvSpPr>
        <p:spPr>
          <a:xfrm>
            <a:off x="2459683" y="1221659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1673115" y="145537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08" name="TextBox 207"/>
          <p:cNvSpPr txBox="1"/>
          <p:nvPr/>
        </p:nvSpPr>
        <p:spPr>
          <a:xfrm>
            <a:off x="2888422" y="145564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09" name="TextBox 208"/>
          <p:cNvSpPr txBox="1"/>
          <p:nvPr/>
        </p:nvSpPr>
        <p:spPr>
          <a:xfrm>
            <a:off x="2289399" y="1453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116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4" y="647239"/>
            <a:ext cx="442912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D. </a:t>
            </a:r>
            <a:r>
              <a:rPr lang="ko-KR" altLang="en-US" sz="1000" b="1" dirty="0" smtClean="0"/>
              <a:t>목록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err="1" smtClean="0"/>
              <a:t>목록내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표시될 정보는 아래와 같다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a.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b. </a:t>
            </a:r>
            <a:r>
              <a:rPr lang="ko-KR" altLang="en-US" sz="1000" dirty="0" smtClean="0"/>
              <a:t>발행처 </a:t>
            </a:r>
            <a:r>
              <a:rPr lang="en-US" altLang="ko-KR" sz="1000" dirty="0"/>
              <a:t>: publisher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 smtClean="0"/>
              <a:t>이</a:t>
            </a:r>
            <a:r>
              <a:rPr lang="ko-KR" altLang="en-US" sz="1000" dirty="0"/>
              <a:t>름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 smtClean="0"/>
              <a:t>구</a:t>
            </a:r>
            <a:r>
              <a:rPr lang="ko-KR" altLang="en-US" sz="1000" dirty="0"/>
              <a:t>매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금액 </a:t>
            </a:r>
            <a:r>
              <a:rPr lang="en-US" altLang="ko-KR" sz="1000" dirty="0"/>
              <a:t>: price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오른쪽 맞춤 정렬한다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상품 목록은 터치 클릭을 통한 입력이 가능하다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&gt; </a:t>
            </a:r>
            <a:r>
              <a:rPr lang="ko-KR" altLang="en-US" sz="1000" dirty="0" smtClean="0"/>
              <a:t>터치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구매 팝업 창이 등장한다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b="1" dirty="0" smtClean="0"/>
              <a:t>E. </a:t>
            </a:r>
            <a:r>
              <a:rPr lang="ko-KR" altLang="en-US" sz="1000" b="1" dirty="0" smtClean="0"/>
              <a:t>구매 팝업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구매 </a:t>
            </a:r>
            <a:r>
              <a:rPr lang="ko-KR" altLang="en-US" sz="1000" dirty="0" err="1" smtClean="0"/>
              <a:t>팝업창은</a:t>
            </a:r>
            <a:r>
              <a:rPr lang="ko-KR" altLang="en-US" sz="1000" dirty="0" smtClean="0"/>
              <a:t> 아래의 구성이다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a</a:t>
            </a:r>
            <a:r>
              <a:rPr lang="en-US" altLang="ko-KR" sz="1000" dirty="0"/>
              <a:t>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b. </a:t>
            </a:r>
            <a:r>
              <a:rPr lang="ko-KR" altLang="en-US" sz="1000" dirty="0"/>
              <a:t>발행처 </a:t>
            </a:r>
            <a:r>
              <a:rPr lang="en-US" altLang="ko-KR" sz="1000" dirty="0"/>
              <a:t>: publisher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/>
              <a:t>이름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/>
              <a:t>구매 금액 </a:t>
            </a:r>
            <a:r>
              <a:rPr lang="en-US" altLang="ko-KR" sz="1000" dirty="0"/>
              <a:t>: price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오른쪽 맞춤 </a:t>
            </a:r>
            <a:r>
              <a:rPr lang="ko-KR" altLang="en-US" sz="1000" dirty="0" smtClean="0"/>
              <a:t>정렬한다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e. x</a:t>
            </a:r>
            <a:r>
              <a:rPr lang="ko-KR" altLang="en-US" sz="1000" dirty="0" smtClean="0"/>
              <a:t>버튼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팝업창을</a:t>
            </a:r>
            <a:r>
              <a:rPr lang="ko-KR" altLang="en-US" sz="1000" dirty="0" smtClean="0"/>
              <a:t> 닫는다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f. </a:t>
            </a:r>
            <a:r>
              <a:rPr lang="ko-KR" altLang="en-US" sz="1000" dirty="0" smtClean="0"/>
              <a:t>구매하기 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&gt; </a:t>
            </a:r>
            <a:r>
              <a:rPr lang="ko-KR" altLang="en-US" sz="1000" dirty="0" smtClean="0"/>
              <a:t>보유 금액 부족 시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유저의 </a:t>
            </a:r>
            <a:r>
              <a:rPr lang="en-US" altLang="ko-KR" sz="1000" dirty="0" smtClean="0"/>
              <a:t>cash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price</a:t>
            </a:r>
            <a:r>
              <a:rPr lang="ko-KR" altLang="en-US" sz="1000" dirty="0" smtClean="0"/>
              <a:t>보다 작다면</a:t>
            </a:r>
            <a:r>
              <a:rPr lang="en-US" altLang="ko-KR" sz="1000" dirty="0" smtClean="0"/>
              <a:t>, ‘</a:t>
            </a:r>
            <a:r>
              <a:rPr lang="ko-KR" altLang="en-US" sz="1000" dirty="0" smtClean="0"/>
              <a:t>캐시가 부족합니다</a:t>
            </a:r>
            <a:r>
              <a:rPr lang="en-US" altLang="ko-KR" sz="1000" dirty="0"/>
              <a:t>.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메시지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구매 </a:t>
            </a:r>
            <a:r>
              <a:rPr lang="ko-KR" altLang="en-US" sz="1000" dirty="0" err="1" smtClean="0"/>
              <a:t>팝업창</a:t>
            </a:r>
            <a:r>
              <a:rPr lang="ko-KR" altLang="en-US" sz="1000" dirty="0" smtClean="0"/>
              <a:t> 닫기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&gt; </a:t>
            </a:r>
            <a:r>
              <a:rPr lang="ko-KR" altLang="en-US" sz="1000" dirty="0" smtClean="0"/>
              <a:t>보유 금액 충분 시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유저의 </a:t>
            </a:r>
            <a:r>
              <a:rPr lang="en-US" altLang="ko-KR" sz="1000" dirty="0"/>
              <a:t>cash</a:t>
            </a:r>
            <a:r>
              <a:rPr lang="ko-KR" altLang="en-US" sz="1000" dirty="0"/>
              <a:t>가 </a:t>
            </a:r>
            <a:r>
              <a:rPr lang="en-US" altLang="ko-KR" sz="1000" dirty="0"/>
              <a:t>price</a:t>
            </a:r>
            <a:r>
              <a:rPr lang="ko-KR" altLang="en-US" sz="1000" dirty="0"/>
              <a:t>보다 </a:t>
            </a:r>
            <a:r>
              <a:rPr lang="ko-KR" altLang="en-US" sz="1000" dirty="0" smtClean="0"/>
              <a:t>크다면</a:t>
            </a:r>
            <a:r>
              <a:rPr lang="en-US" altLang="ko-KR" sz="1000" dirty="0"/>
              <a:t>,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구매 완료하였습니다</a:t>
            </a:r>
            <a:r>
              <a:rPr lang="en-US" altLang="ko-KR" sz="1000" dirty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초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이후 유저의 </a:t>
            </a:r>
            <a:r>
              <a:rPr lang="en-US" altLang="ko-KR" sz="1000" dirty="0" smtClean="0"/>
              <a:t>cash </a:t>
            </a:r>
            <a:r>
              <a:rPr lang="ko-KR" altLang="en-US" sz="1000" dirty="0" smtClean="0"/>
              <a:t>값을 해당 </a:t>
            </a:r>
            <a:r>
              <a:rPr lang="en-US" altLang="ko-KR" sz="1000" dirty="0" smtClean="0"/>
              <a:t>price </a:t>
            </a:r>
            <a:r>
              <a:rPr lang="ko-KR" altLang="en-US" sz="1000" dirty="0" smtClean="0"/>
              <a:t>만큼 차감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구매 </a:t>
            </a:r>
            <a:r>
              <a:rPr lang="ko-KR" altLang="en-US" sz="1000" dirty="0" err="1" smtClean="0"/>
              <a:t>팝업창</a:t>
            </a:r>
            <a:r>
              <a:rPr lang="ko-KR" altLang="en-US" sz="1000" dirty="0" smtClean="0"/>
              <a:t> 닫기</a:t>
            </a:r>
            <a:endParaRPr lang="en-US" altLang="ko-KR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46029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58414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50721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5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269111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직사각형 158"/>
          <p:cNvSpPr/>
          <p:nvPr/>
        </p:nvSpPr>
        <p:spPr>
          <a:xfrm>
            <a:off x="51855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51854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967659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18558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123985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281575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07325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5164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2466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46973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46977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51855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51854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51855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3" name="그룹 172"/>
          <p:cNvGrpSpPr/>
          <p:nvPr/>
        </p:nvGrpSpPr>
        <p:grpSpPr>
          <a:xfrm>
            <a:off x="560995" y="2984575"/>
            <a:ext cx="418225" cy="421688"/>
            <a:chOff x="2196429" y="1714499"/>
            <a:chExt cx="582510" cy="542925"/>
          </a:xfrm>
        </p:grpSpPr>
        <p:sp>
          <p:nvSpPr>
            <p:cNvPr id="174" name="모서리가 둥근 직사각형 17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그룹 175"/>
          <p:cNvGrpSpPr/>
          <p:nvPr/>
        </p:nvGrpSpPr>
        <p:grpSpPr>
          <a:xfrm>
            <a:off x="565012" y="3558663"/>
            <a:ext cx="418225" cy="421688"/>
            <a:chOff x="2196429" y="1714499"/>
            <a:chExt cx="582510" cy="542925"/>
          </a:xfrm>
        </p:grpSpPr>
        <p:sp>
          <p:nvSpPr>
            <p:cNvPr id="177" name="모서리가 둥근 직사각형 17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>
            <a:off x="551520" y="4137100"/>
            <a:ext cx="418225" cy="421688"/>
            <a:chOff x="2196429" y="1714499"/>
            <a:chExt cx="582510" cy="542925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555537" y="4711188"/>
            <a:ext cx="418225" cy="421688"/>
            <a:chOff x="2196429" y="1714499"/>
            <a:chExt cx="582510" cy="542925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/>
          <p:cNvGrpSpPr/>
          <p:nvPr/>
        </p:nvGrpSpPr>
        <p:grpSpPr>
          <a:xfrm>
            <a:off x="555537" y="5285276"/>
            <a:ext cx="418225" cy="421688"/>
            <a:chOff x="2196429" y="1714499"/>
            <a:chExt cx="582510" cy="542925"/>
          </a:xfrm>
        </p:grpSpPr>
        <p:sp>
          <p:nvSpPr>
            <p:cNvPr id="186" name="모서리가 둥근 직사각형 1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977099" y="297118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투썸플레이스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965314" y="3195419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아이스 </a:t>
            </a:r>
            <a:r>
              <a:rPr lang="ko-KR" altLang="en-US" sz="900" b="1" dirty="0" err="1" smtClean="0"/>
              <a:t>아메리카노</a:t>
            </a:r>
            <a:endParaRPr lang="ko-KR" altLang="en-US" sz="9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273328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4300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973342" y="3545272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BHC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961557" y="3769507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후라이드치킨</a:t>
            </a:r>
            <a:r>
              <a:rPr lang="en-US" altLang="ko-KR" sz="900" b="1" dirty="0" smtClean="0"/>
              <a:t>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972147" y="412499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도미노피자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960362" y="4349232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포테이토</a:t>
            </a:r>
            <a:r>
              <a:rPr lang="en-US" altLang="ko-KR" sz="900" b="1" dirty="0" smtClean="0"/>
              <a:t>M+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968390" y="470861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gs25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956605" y="4932845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빙그레 메로나</a:t>
            </a:r>
            <a:endParaRPr lang="ko-KR" altLang="en-US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968390" y="527540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956605" y="5499636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266641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18700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2663252" y="4215273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2753477" y="4805887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75342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5" name="직사각형 224"/>
          <p:cNvSpPr/>
          <p:nvPr/>
        </p:nvSpPr>
        <p:spPr>
          <a:xfrm>
            <a:off x="399835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왼쪽 화살표 225"/>
          <p:cNvSpPr/>
          <p:nvPr/>
        </p:nvSpPr>
        <p:spPr>
          <a:xfrm>
            <a:off x="412220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604527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pic>
        <p:nvPicPr>
          <p:cNvPr id="24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1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직사각형 241"/>
          <p:cNvSpPr/>
          <p:nvPr/>
        </p:nvSpPr>
        <p:spPr>
          <a:xfrm>
            <a:off x="622917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직사각형 242"/>
          <p:cNvSpPr/>
          <p:nvPr/>
        </p:nvSpPr>
        <p:spPr>
          <a:xfrm>
            <a:off x="5505719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/>
          <p:cNvSpPr/>
          <p:nvPr/>
        </p:nvSpPr>
        <p:spPr>
          <a:xfrm>
            <a:off x="4056618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/>
          <p:cNvSpPr/>
          <p:nvPr/>
        </p:nvSpPr>
        <p:spPr>
          <a:xfrm>
            <a:off x="477791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635381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247" name="TextBox 246"/>
          <p:cNvSpPr txBox="1"/>
          <p:nvPr/>
        </p:nvSpPr>
        <p:spPr>
          <a:xfrm>
            <a:off x="561131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248" name="TextBox 247"/>
          <p:cNvSpPr txBox="1"/>
          <p:nvPr/>
        </p:nvSpPr>
        <p:spPr>
          <a:xfrm>
            <a:off x="418970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249" name="TextBox 248"/>
          <p:cNvSpPr txBox="1"/>
          <p:nvPr/>
        </p:nvSpPr>
        <p:spPr>
          <a:xfrm>
            <a:off x="486272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250" name="직선 연결선 249"/>
          <p:cNvCxnSpPr>
            <a:cxnSpLocks/>
          </p:cNvCxnSpPr>
          <p:nvPr/>
        </p:nvCxnSpPr>
        <p:spPr>
          <a:xfrm flipH="1">
            <a:off x="400779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cxnSpLocks/>
          </p:cNvCxnSpPr>
          <p:nvPr/>
        </p:nvCxnSpPr>
        <p:spPr>
          <a:xfrm flipH="1">
            <a:off x="400783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/>
          <p:cNvSpPr/>
          <p:nvPr/>
        </p:nvSpPr>
        <p:spPr>
          <a:xfrm>
            <a:off x="405661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>
            <a:off x="405660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405661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405660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05661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7" name="그룹 256"/>
          <p:cNvGrpSpPr/>
          <p:nvPr/>
        </p:nvGrpSpPr>
        <p:grpSpPr>
          <a:xfrm>
            <a:off x="4099055" y="2984575"/>
            <a:ext cx="418225" cy="421688"/>
            <a:chOff x="2196429" y="1714499"/>
            <a:chExt cx="582510" cy="542925"/>
          </a:xfrm>
        </p:grpSpPr>
        <p:sp>
          <p:nvSpPr>
            <p:cNvPr id="258" name="모서리가 둥근 직사각형 25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9" name="직선 연결선 25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그룹 259"/>
          <p:cNvGrpSpPr/>
          <p:nvPr/>
        </p:nvGrpSpPr>
        <p:grpSpPr>
          <a:xfrm>
            <a:off x="4103072" y="3558663"/>
            <a:ext cx="418225" cy="421688"/>
            <a:chOff x="2196429" y="1714499"/>
            <a:chExt cx="582510" cy="542925"/>
          </a:xfrm>
        </p:grpSpPr>
        <p:sp>
          <p:nvSpPr>
            <p:cNvPr id="261" name="모서리가 둥근 직사각형 260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2" name="직선 연결선 261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그룹 262"/>
          <p:cNvGrpSpPr/>
          <p:nvPr/>
        </p:nvGrpSpPr>
        <p:grpSpPr>
          <a:xfrm>
            <a:off x="4089580" y="4137100"/>
            <a:ext cx="418225" cy="421688"/>
            <a:chOff x="2196429" y="1714499"/>
            <a:chExt cx="582510" cy="542925"/>
          </a:xfrm>
        </p:grpSpPr>
        <p:sp>
          <p:nvSpPr>
            <p:cNvPr id="264" name="모서리가 둥근 직사각형 26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5" name="직선 연결선 26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그룹 265"/>
          <p:cNvGrpSpPr/>
          <p:nvPr/>
        </p:nvGrpSpPr>
        <p:grpSpPr>
          <a:xfrm>
            <a:off x="4093597" y="4711188"/>
            <a:ext cx="418225" cy="421688"/>
            <a:chOff x="2196429" y="1714499"/>
            <a:chExt cx="582510" cy="542925"/>
          </a:xfrm>
        </p:grpSpPr>
        <p:sp>
          <p:nvSpPr>
            <p:cNvPr id="267" name="모서리가 둥근 직사각형 26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8" name="직선 연결선 26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/>
          <p:cNvGrpSpPr/>
          <p:nvPr/>
        </p:nvGrpSpPr>
        <p:grpSpPr>
          <a:xfrm>
            <a:off x="4093597" y="5285276"/>
            <a:ext cx="418225" cy="421688"/>
            <a:chOff x="2196429" y="1714499"/>
            <a:chExt cx="582510" cy="542925"/>
          </a:xfrm>
        </p:grpSpPr>
        <p:sp>
          <p:nvSpPr>
            <p:cNvPr id="270" name="모서리가 둥근 직사각형 26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1" name="직선 연결선 27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TextBox 271"/>
          <p:cNvSpPr txBox="1"/>
          <p:nvPr/>
        </p:nvSpPr>
        <p:spPr>
          <a:xfrm>
            <a:off x="4515159" y="297118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3" name="TextBox 272"/>
          <p:cNvSpPr txBox="1"/>
          <p:nvPr/>
        </p:nvSpPr>
        <p:spPr>
          <a:xfrm>
            <a:off x="4503374" y="3195419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회 이용권</a:t>
            </a:r>
            <a:endParaRPr lang="ko-KR" altLang="en-US" sz="900" b="1" dirty="0"/>
          </a:p>
        </p:txBody>
      </p:sp>
      <p:sp>
        <p:nvSpPr>
          <p:cNvPr id="274" name="TextBox 273"/>
          <p:cNvSpPr txBox="1"/>
          <p:nvPr/>
        </p:nvSpPr>
        <p:spPr>
          <a:xfrm>
            <a:off x="627134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4511402" y="3545272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6" name="TextBox 275"/>
          <p:cNvSpPr txBox="1"/>
          <p:nvPr/>
        </p:nvSpPr>
        <p:spPr>
          <a:xfrm>
            <a:off x="4499617" y="3769507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(5%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4510207" y="4124997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4498422" y="4349232"/>
            <a:ext cx="1410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(10%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9" name="TextBox 278"/>
          <p:cNvSpPr txBox="1"/>
          <p:nvPr/>
        </p:nvSpPr>
        <p:spPr>
          <a:xfrm>
            <a:off x="4506450" y="470861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4494665" y="4932845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1" name="TextBox 280"/>
          <p:cNvSpPr txBox="1"/>
          <p:nvPr/>
        </p:nvSpPr>
        <p:spPr>
          <a:xfrm>
            <a:off x="4506450" y="527540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4494665" y="5499636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3" name="TextBox 282"/>
          <p:cNvSpPr txBox="1"/>
          <p:nvPr/>
        </p:nvSpPr>
        <p:spPr>
          <a:xfrm>
            <a:off x="620447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4" name="TextBox 283"/>
          <p:cNvSpPr txBox="1"/>
          <p:nvPr/>
        </p:nvSpPr>
        <p:spPr>
          <a:xfrm>
            <a:off x="6201313" y="4215273"/>
            <a:ext cx="7120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20700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5" name="TextBox 284"/>
          <p:cNvSpPr txBox="1"/>
          <p:nvPr/>
        </p:nvSpPr>
        <p:spPr>
          <a:xfrm>
            <a:off x="6370084" y="4805887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500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6" name="TextBox 285"/>
          <p:cNvSpPr txBox="1"/>
          <p:nvPr/>
        </p:nvSpPr>
        <p:spPr>
          <a:xfrm>
            <a:off x="629148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30" name="그룹 129"/>
          <p:cNvGrpSpPr/>
          <p:nvPr/>
        </p:nvGrpSpPr>
        <p:grpSpPr>
          <a:xfrm>
            <a:off x="784485" y="3264072"/>
            <a:ext cx="2327429" cy="1808358"/>
            <a:chOff x="7153007" y="4058674"/>
            <a:chExt cx="2327429" cy="1808358"/>
          </a:xfrm>
        </p:grpSpPr>
        <p:grpSp>
          <p:nvGrpSpPr>
            <p:cNvPr id="131" name="그룹 130"/>
            <p:cNvGrpSpPr/>
            <p:nvPr/>
          </p:nvGrpSpPr>
          <p:grpSpPr>
            <a:xfrm>
              <a:off x="7165012" y="4058674"/>
              <a:ext cx="2315424" cy="1808358"/>
              <a:chOff x="7153007" y="4087617"/>
              <a:chExt cx="2315424" cy="1808358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7153007" y="4088184"/>
                <a:ext cx="2308694" cy="1807791"/>
              </a:xfrm>
              <a:prstGeom prst="rect">
                <a:avLst/>
              </a:prstGeom>
              <a:solidFill>
                <a:srgbClr val="D9D9D9">
                  <a:alpha val="89804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5" name="그룹 134"/>
              <p:cNvGrpSpPr/>
              <p:nvPr/>
            </p:nvGrpSpPr>
            <p:grpSpPr>
              <a:xfrm>
                <a:off x="7336808" y="4476650"/>
                <a:ext cx="582510" cy="542925"/>
                <a:chOff x="2196429" y="1714499"/>
                <a:chExt cx="582510" cy="542925"/>
              </a:xfrm>
            </p:grpSpPr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2196429" y="1714499"/>
                  <a:ext cx="582510" cy="54292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1" name="직선 연결선 140"/>
                <p:cNvCxnSpPr>
                  <a:cxnSpLocks/>
                </p:cNvCxnSpPr>
                <p:nvPr/>
              </p:nvCxnSpPr>
              <p:spPr>
                <a:xfrm flipH="1">
                  <a:off x="2215291" y="1743253"/>
                  <a:ext cx="544598" cy="469986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TextBox 135"/>
              <p:cNvSpPr txBox="1"/>
              <p:nvPr/>
            </p:nvSpPr>
            <p:spPr>
              <a:xfrm>
                <a:off x="7970546" y="4496462"/>
                <a:ext cx="5100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E</a:t>
                </a:r>
                <a:r>
                  <a:rPr lang="ko-KR" altLang="en-US" sz="1000" dirty="0" smtClean="0"/>
                  <a:t>버스</a:t>
                </a:r>
                <a:endParaRPr lang="ko-KR" altLang="en-US" sz="1000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972991" y="4762440"/>
                <a:ext cx="75052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dirty="0" smtClean="0"/>
                  <a:t>1</a:t>
                </a:r>
                <a:r>
                  <a:rPr lang="ko-KR" altLang="en-US" sz="900" b="1" dirty="0" smtClean="0"/>
                  <a:t>회 이용권</a:t>
                </a:r>
                <a:endParaRPr lang="ko-KR" altLang="en-US" sz="900" b="1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9166745" y="4087617"/>
                <a:ext cx="301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</p:grpSp>
        <p:cxnSp>
          <p:nvCxnSpPr>
            <p:cNvPr id="132" name="직선 연결선 131"/>
            <p:cNvCxnSpPr>
              <a:cxnSpLocks/>
            </p:cNvCxnSpPr>
            <p:nvPr/>
          </p:nvCxnSpPr>
          <p:spPr>
            <a:xfrm flipH="1">
              <a:off x="7153007" y="5107939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>
              <a:cxnSpLocks/>
            </p:cNvCxnSpPr>
            <p:nvPr/>
          </p:nvCxnSpPr>
          <p:spPr>
            <a:xfrm flipH="1">
              <a:off x="7162532" y="4347401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직사각형 141"/>
          <p:cNvSpPr/>
          <p:nvPr/>
        </p:nvSpPr>
        <p:spPr>
          <a:xfrm>
            <a:off x="1944866" y="4585353"/>
            <a:ext cx="958044" cy="291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구매하기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110416" y="4584230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98" name="직사각형 197"/>
          <p:cNvSpPr/>
          <p:nvPr/>
        </p:nvSpPr>
        <p:spPr>
          <a:xfrm>
            <a:off x="495963" y="2794405"/>
            <a:ext cx="3021571" cy="753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9" name="직선 연결선 198"/>
          <p:cNvCxnSpPr>
            <a:stCxn id="198" idx="3"/>
          </p:cNvCxnSpPr>
          <p:nvPr/>
        </p:nvCxnSpPr>
        <p:spPr>
          <a:xfrm flipV="1">
            <a:off x="3517534" y="2075461"/>
            <a:ext cx="4416791" cy="10954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762776" y="3239053"/>
            <a:ext cx="2414630" cy="1923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4744121" y="4070557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5024982" y="4128411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캐시가 부족합니다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205" name="직사각형 204"/>
          <p:cNvSpPr/>
          <p:nvPr/>
        </p:nvSpPr>
        <p:spPr>
          <a:xfrm>
            <a:off x="4696539" y="6075125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TextBox 205"/>
          <p:cNvSpPr txBox="1"/>
          <p:nvPr/>
        </p:nvSpPr>
        <p:spPr>
          <a:xfrm>
            <a:off x="4977400" y="6132979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구매 완료하였습니다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cxnSp>
        <p:nvCxnSpPr>
          <p:cNvPr id="221" name="직선 연결선 220"/>
          <p:cNvCxnSpPr/>
          <p:nvPr/>
        </p:nvCxnSpPr>
        <p:spPr>
          <a:xfrm flipV="1">
            <a:off x="3147933" y="3742854"/>
            <a:ext cx="4786392" cy="427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/>
          <p:cNvCxnSpPr>
            <a:stCxn id="202" idx="3"/>
          </p:cNvCxnSpPr>
          <p:nvPr/>
        </p:nvCxnSpPr>
        <p:spPr>
          <a:xfrm>
            <a:off x="6461562" y="4243296"/>
            <a:ext cx="1625163" cy="9203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>
            <a:stCxn id="205" idx="3"/>
          </p:cNvCxnSpPr>
          <p:nvPr/>
        </p:nvCxnSpPr>
        <p:spPr>
          <a:xfrm flipV="1">
            <a:off x="6413980" y="5825046"/>
            <a:ext cx="1672745" cy="4228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직사각형 206"/>
          <p:cNvSpPr/>
          <p:nvPr/>
        </p:nvSpPr>
        <p:spPr>
          <a:xfrm>
            <a:off x="3993761" y="1155015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/>
          <p:cNvSpPr txBox="1"/>
          <p:nvPr/>
        </p:nvSpPr>
        <p:spPr>
          <a:xfrm>
            <a:off x="4073023" y="145219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09" name="TextBox 208"/>
          <p:cNvSpPr txBox="1"/>
          <p:nvPr/>
        </p:nvSpPr>
        <p:spPr>
          <a:xfrm>
            <a:off x="4511888" y="1453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2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38" y="1221659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836" y="1239276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34" y="1248801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960" y="1239276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" name="덧셈 기호 213"/>
          <p:cNvSpPr/>
          <p:nvPr/>
        </p:nvSpPr>
        <p:spPr>
          <a:xfrm>
            <a:off x="5986749" y="1221659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TextBox 214"/>
          <p:cNvSpPr txBox="1"/>
          <p:nvPr/>
        </p:nvSpPr>
        <p:spPr>
          <a:xfrm>
            <a:off x="5200181" y="145537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16" name="TextBox 215"/>
          <p:cNvSpPr txBox="1"/>
          <p:nvPr/>
        </p:nvSpPr>
        <p:spPr>
          <a:xfrm>
            <a:off x="6415488" y="145564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17" name="TextBox 216"/>
          <p:cNvSpPr txBox="1"/>
          <p:nvPr/>
        </p:nvSpPr>
        <p:spPr>
          <a:xfrm>
            <a:off x="5816465" y="1453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218" name="직사각형 217"/>
          <p:cNvSpPr/>
          <p:nvPr/>
        </p:nvSpPr>
        <p:spPr>
          <a:xfrm>
            <a:off x="466695" y="1155015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545957" y="145219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89" name="TextBox 288"/>
          <p:cNvSpPr txBox="1"/>
          <p:nvPr/>
        </p:nvSpPr>
        <p:spPr>
          <a:xfrm>
            <a:off x="984822" y="1453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72" y="1221659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770" y="1239276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68" y="1248801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894" y="1239276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4" name="덧셈 기호 293"/>
          <p:cNvSpPr/>
          <p:nvPr/>
        </p:nvSpPr>
        <p:spPr>
          <a:xfrm>
            <a:off x="2459683" y="1221659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TextBox 294"/>
          <p:cNvSpPr txBox="1"/>
          <p:nvPr/>
        </p:nvSpPr>
        <p:spPr>
          <a:xfrm>
            <a:off x="1673115" y="145537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96" name="TextBox 295"/>
          <p:cNvSpPr txBox="1"/>
          <p:nvPr/>
        </p:nvSpPr>
        <p:spPr>
          <a:xfrm>
            <a:off x="2888422" y="145564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97" name="TextBox 296"/>
          <p:cNvSpPr txBox="1"/>
          <p:nvPr/>
        </p:nvSpPr>
        <p:spPr>
          <a:xfrm>
            <a:off x="2289399" y="1453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966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4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</a:t>
            </a:r>
            <a:r>
              <a:rPr lang="ko-KR" altLang="en-US" sz="1000" b="1" dirty="0" smtClean="0"/>
              <a:t>아이템 탭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smtClean="0"/>
              <a:t>아이템 탭 갱신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아이템 탭 목록은 다른 탭과는 다르게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목록을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개만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상점에 입장하는 시점에 데이터의 </a:t>
            </a:r>
            <a:r>
              <a:rPr lang="en-US" altLang="ko-KR" sz="1000" dirty="0"/>
              <a:t>‘type’ </a:t>
            </a:r>
            <a:r>
              <a:rPr lang="ko-KR" altLang="en-US" sz="1000" dirty="0"/>
              <a:t>데이터가 </a:t>
            </a:r>
            <a:r>
              <a:rPr lang="en-US" altLang="ko-KR" sz="1000" dirty="0"/>
              <a:t>‘</a:t>
            </a:r>
            <a:r>
              <a:rPr lang="ko-KR" altLang="en-US" sz="1000" dirty="0"/>
              <a:t>아이템</a:t>
            </a:r>
            <a:r>
              <a:rPr lang="en-US" altLang="ko-KR" sz="1000" dirty="0"/>
              <a:t>’ </a:t>
            </a:r>
            <a:r>
              <a:rPr lang="ko-KR" altLang="en-US" sz="1000" dirty="0"/>
              <a:t>인 모든 </a:t>
            </a:r>
            <a:r>
              <a:rPr lang="ko-KR" altLang="en-US" sz="1000" dirty="0" smtClean="0"/>
              <a:t>목록 중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랜덤으로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개를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노출한다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시간은 </a:t>
            </a:r>
            <a:r>
              <a:rPr lang="ko-KR" altLang="en-US" sz="1000" dirty="0" err="1" smtClean="0"/>
              <a:t>어플을</a:t>
            </a:r>
            <a:r>
              <a:rPr lang="ko-KR" altLang="en-US" sz="1000" dirty="0" smtClean="0"/>
              <a:t> 시작한 시점부터 </a:t>
            </a:r>
            <a:r>
              <a:rPr lang="en-US" altLang="ko-KR" sz="1000" dirty="0" smtClean="0"/>
              <a:t>01:13:09 </a:t>
            </a:r>
            <a:r>
              <a:rPr lang="ko-KR" altLang="en-US" sz="1000" dirty="0" smtClean="0"/>
              <a:t>초 부터 감소한다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시간이 흐르는 것에 대한 작업이 어려운지 확인이 필요하며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어렵다면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초는 표시하지 않고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흐르지 않게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추후에는 실제 시간이 완료될 때 마다 목록이 갱신될 예정이며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이를 가상으로 보여주기 위한 작업을 진행한다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시간이 흘러가는 것과 목록이 존재하는 것을 보여주면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목록 클릭 시 팝업 창은 다른 상품 목록과 동일하다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아이템 아이콘 목록은 별도로 요청할 예정이다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2357502" y="1147212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2481353" y="1887422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4404424" y="184710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764" y="187132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4588320" y="2249959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직사각형 159"/>
          <p:cNvSpPr/>
          <p:nvPr/>
        </p:nvSpPr>
        <p:spPr>
          <a:xfrm>
            <a:off x="2415756" y="347891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3864867" y="2249961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2415766" y="2249961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3137064" y="2249960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712966" y="2435148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970462" y="2433467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2548856" y="2437097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3221874" y="2435413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2366945" y="220603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2366983" y="287974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2415767" y="4063361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2415756" y="464096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2415767" y="523410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6" name="그룹 175"/>
          <p:cNvGrpSpPr/>
          <p:nvPr/>
        </p:nvGrpSpPr>
        <p:grpSpPr>
          <a:xfrm>
            <a:off x="2462220" y="3551599"/>
            <a:ext cx="418225" cy="421688"/>
            <a:chOff x="2196429" y="1714499"/>
            <a:chExt cx="582510" cy="542925"/>
          </a:xfrm>
        </p:grpSpPr>
        <p:sp>
          <p:nvSpPr>
            <p:cNvPr id="177" name="모서리가 둥근 직사각형 17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>
            <a:off x="2448728" y="4130036"/>
            <a:ext cx="418225" cy="421688"/>
            <a:chOff x="2196429" y="1714499"/>
            <a:chExt cx="582510" cy="542925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2452745" y="4704124"/>
            <a:ext cx="418225" cy="421688"/>
            <a:chOff x="2196429" y="1714499"/>
            <a:chExt cx="582510" cy="542925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/>
          <p:cNvGrpSpPr/>
          <p:nvPr/>
        </p:nvGrpSpPr>
        <p:grpSpPr>
          <a:xfrm>
            <a:off x="2452745" y="5278212"/>
            <a:ext cx="418225" cy="421688"/>
            <a:chOff x="2196429" y="1714499"/>
            <a:chExt cx="582510" cy="542925"/>
          </a:xfrm>
        </p:grpSpPr>
        <p:sp>
          <p:nvSpPr>
            <p:cNvPr id="186" name="모서리가 둥근 직사각형 1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extBox 190"/>
          <p:cNvSpPr txBox="1"/>
          <p:nvPr/>
        </p:nvSpPr>
        <p:spPr>
          <a:xfrm>
            <a:off x="2870550" y="3538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캐릭터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2858765" y="3762443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즉시 경험치 </a:t>
            </a:r>
            <a:r>
              <a:rPr lang="en-US" altLang="ko-KR" sz="900" b="1" dirty="0" smtClean="0"/>
              <a:t>+50</a:t>
            </a:r>
            <a:r>
              <a:rPr lang="ko-KR" altLang="en-US" sz="900" b="1" dirty="0" smtClean="0"/>
              <a:t> </a:t>
            </a:r>
            <a:endParaRPr lang="ko-KR" altLang="en-US" sz="9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2869355" y="411793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캐릭터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2857570" y="4342168"/>
            <a:ext cx="12490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희귀 </a:t>
            </a:r>
            <a:r>
              <a:rPr lang="ko-KR" altLang="en-US" sz="900" b="1" dirty="0" err="1" smtClean="0"/>
              <a:t>드랍</a:t>
            </a:r>
            <a:r>
              <a:rPr lang="ko-KR" altLang="en-US" sz="900" b="1" dirty="0" smtClean="0"/>
              <a:t> 확률 </a:t>
            </a:r>
            <a:r>
              <a:rPr lang="en-US" altLang="ko-KR" sz="900" b="1" dirty="0" smtClean="0"/>
              <a:t>+5%</a:t>
            </a:r>
            <a:endParaRPr lang="ko-KR" altLang="en-US" sz="9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2865598" y="47015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아이템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2853813" y="4925781"/>
            <a:ext cx="10246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뽑기 </a:t>
            </a:r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회</a:t>
            </a:r>
            <a:endParaRPr lang="ko-KR" altLang="en-US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2865598" y="526833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아이템</a:t>
            </a:r>
            <a:endParaRPr lang="ko-KR" alt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2853813" y="5492572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진화의 돌 </a:t>
            </a:r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개</a:t>
            </a:r>
            <a:endParaRPr lang="ko-KR" altLang="en-US" sz="9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4720717" y="3657471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290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4717555" y="4208209"/>
            <a:ext cx="5549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4729232" y="4798823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990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4650630" y="5362098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88184" y="3001715"/>
            <a:ext cx="1601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목록 갱신까지 남은 시간</a:t>
            </a:r>
            <a:endParaRPr lang="en-US" altLang="ko-KR" sz="1000" b="1" dirty="0" smtClean="0"/>
          </a:p>
          <a:p>
            <a:pPr algn="ctr"/>
            <a:r>
              <a:rPr lang="en-US" altLang="ko-KR" sz="1000" dirty="0" smtClean="0"/>
              <a:t>01:13:09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7434966" y="3267127"/>
            <a:ext cx="3021571" cy="2569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367666" y="1146254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446928" y="144343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65" name="TextBox 64"/>
          <p:cNvSpPr txBox="1"/>
          <p:nvPr/>
        </p:nvSpPr>
        <p:spPr>
          <a:xfrm>
            <a:off x="2885793" y="14447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43" y="1212898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741" y="1230515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739" y="1240040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865" y="1230515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덧셈 기호 70"/>
          <p:cNvSpPr/>
          <p:nvPr/>
        </p:nvSpPr>
        <p:spPr>
          <a:xfrm>
            <a:off x="4360654" y="1212898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574086" y="144661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4789393" y="144688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4190370" y="14447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542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5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5</a:t>
            </a:r>
            <a:r>
              <a:rPr lang="en-US" altLang="ko-KR" sz="1000" b="1" dirty="0" smtClean="0"/>
              <a:t>) </a:t>
            </a:r>
            <a:r>
              <a:rPr lang="ko-KR" altLang="en-US" sz="1000" b="1" dirty="0" smtClean="0"/>
              <a:t>환전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A. </a:t>
            </a:r>
            <a:r>
              <a:rPr lang="ko-KR" altLang="en-US" sz="1000" dirty="0" smtClean="0"/>
              <a:t>환전 탭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환전 탭은 목록을 보여주지 않으며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텍스트 필드 목록과 버튼 보여진다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목록은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a. </a:t>
            </a:r>
            <a:r>
              <a:rPr lang="ko-KR" altLang="en-US" sz="1000" dirty="0" smtClean="0"/>
              <a:t>환전 금액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텍스트 입력 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b. </a:t>
            </a:r>
            <a:r>
              <a:rPr lang="ko-KR" altLang="en-US" sz="1000" dirty="0" smtClean="0"/>
              <a:t>예금주 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상자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c. </a:t>
            </a:r>
            <a:r>
              <a:rPr lang="ko-KR" altLang="en-US" sz="1000" dirty="0" smtClean="0"/>
              <a:t>은행 명 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</a:t>
            </a:r>
            <a:r>
              <a:rPr lang="ko-KR" altLang="en-US" sz="1000" dirty="0" smtClean="0"/>
              <a:t>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d. </a:t>
            </a:r>
            <a:r>
              <a:rPr lang="ko-KR" altLang="en-US" sz="1000" dirty="0" smtClean="0"/>
              <a:t>계좌 번호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</a:t>
            </a:r>
            <a:r>
              <a:rPr lang="ko-KR" altLang="en-US" sz="1000" dirty="0" smtClean="0"/>
              <a:t>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e. </a:t>
            </a:r>
            <a:r>
              <a:rPr lang="ko-KR" altLang="en-US" sz="1000" dirty="0" smtClean="0"/>
              <a:t>비밀 번호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</a:t>
            </a:r>
            <a:r>
              <a:rPr lang="ko-KR" altLang="en-US" sz="1000" dirty="0" smtClean="0"/>
              <a:t>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f. </a:t>
            </a:r>
            <a:r>
              <a:rPr lang="ko-KR" altLang="en-US" sz="1000" dirty="0" smtClean="0"/>
              <a:t>환전 신청 버튼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&gt; </a:t>
            </a:r>
            <a:r>
              <a:rPr lang="ko-KR" altLang="en-US" sz="1000" dirty="0" smtClean="0"/>
              <a:t>클릭 입력 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 - </a:t>
            </a:r>
            <a:r>
              <a:rPr lang="ko-KR" altLang="en-US" sz="1000" dirty="0" smtClean="0"/>
              <a:t>필드에 하나라도 </a:t>
            </a:r>
            <a:r>
              <a:rPr lang="ko-KR" altLang="en-US" sz="1000" dirty="0" err="1" smtClean="0"/>
              <a:t>안채워져</a:t>
            </a:r>
            <a:r>
              <a:rPr lang="ko-KR" altLang="en-US" sz="1000" dirty="0" smtClean="0"/>
              <a:t> 있다면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    ‘</a:t>
            </a:r>
            <a:r>
              <a:rPr lang="ko-KR" altLang="en-US" sz="1000" dirty="0" smtClean="0"/>
              <a:t>정확히 입력해 주세요</a:t>
            </a:r>
            <a:r>
              <a:rPr lang="en-US" altLang="ko-KR" sz="1000" dirty="0" smtClean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/>
              <a:t>1</a:t>
            </a:r>
            <a:r>
              <a:rPr lang="ko-KR" altLang="en-US" sz="1000" dirty="0"/>
              <a:t>초 노출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 - </a:t>
            </a:r>
            <a:r>
              <a:rPr lang="ko-KR" altLang="en-US" sz="1000" dirty="0" smtClean="0"/>
              <a:t>모든 필드가 </a:t>
            </a:r>
            <a:r>
              <a:rPr lang="ko-KR" altLang="en-US" sz="1000" dirty="0"/>
              <a:t>채워졌으나 보유 </a:t>
            </a:r>
            <a:r>
              <a:rPr lang="en-US" altLang="ko-KR" sz="1000" dirty="0" smtClean="0"/>
              <a:t>cash</a:t>
            </a:r>
            <a:r>
              <a:rPr lang="ko-KR" altLang="en-US" sz="1000" dirty="0" smtClean="0"/>
              <a:t>가 환전 금액 보다 작다면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    ‘</a:t>
            </a:r>
            <a:r>
              <a:rPr lang="ko-KR" altLang="en-US" sz="1000" dirty="0" smtClean="0"/>
              <a:t>금액이 부족합니다</a:t>
            </a:r>
            <a:r>
              <a:rPr lang="en-US" altLang="ko-KR" sz="1000" dirty="0" smtClean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 노출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- </a:t>
            </a:r>
            <a:r>
              <a:rPr lang="ko-KR" altLang="en-US" sz="1000" dirty="0"/>
              <a:t>모든 필드가 </a:t>
            </a:r>
            <a:r>
              <a:rPr lang="ko-KR" altLang="en-US" sz="1000" dirty="0" smtClean="0"/>
              <a:t>채워졌으며 </a:t>
            </a:r>
            <a:r>
              <a:rPr lang="ko-KR" altLang="en-US" sz="1000" dirty="0"/>
              <a:t>보유 </a:t>
            </a:r>
            <a:r>
              <a:rPr lang="en-US" altLang="ko-KR" sz="1000" dirty="0"/>
              <a:t>cash</a:t>
            </a:r>
            <a:r>
              <a:rPr lang="ko-KR" altLang="en-US" sz="1000" dirty="0"/>
              <a:t>가 환전 금액 보다 </a:t>
            </a:r>
            <a:r>
              <a:rPr lang="ko-KR" altLang="en-US" sz="1000" dirty="0" smtClean="0"/>
              <a:t>크다면 </a:t>
            </a:r>
            <a:r>
              <a:rPr lang="en-US" altLang="ko-KR" sz="10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    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입금이 정상 처리되었습니다</a:t>
            </a:r>
            <a:r>
              <a:rPr lang="en-US" altLang="ko-KR" sz="1000" dirty="0" smtClean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/>
              <a:t>1</a:t>
            </a:r>
            <a:r>
              <a:rPr lang="ko-KR" altLang="en-US" sz="1000" dirty="0"/>
              <a:t>초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 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이후</a:t>
            </a:r>
            <a:r>
              <a:rPr lang="en-US" altLang="ko-KR" sz="1000" dirty="0" smtClean="0"/>
              <a:t>, cash</a:t>
            </a:r>
            <a:r>
              <a:rPr lang="ko-KR" altLang="en-US" sz="1000" dirty="0" smtClean="0"/>
              <a:t>를 입력한 환전 금액만큼 차감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 </a:t>
            </a:r>
            <a:r>
              <a:rPr lang="ko-KR" altLang="en-US" sz="1000" dirty="0" smtClean="0"/>
              <a:t>추후의 환전 처리를 예상할 수 있는 절차를 보여주기 위함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522309" y="1119115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646160" y="1859325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569231" y="181900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571" y="184322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2753127" y="2221862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직사각형 160"/>
          <p:cNvSpPr/>
          <p:nvPr/>
        </p:nvSpPr>
        <p:spPr>
          <a:xfrm>
            <a:off x="2029674" y="222186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80573" y="222186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1301871" y="222186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2877773" y="240705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135269" y="2405370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713663" y="2409000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86681" y="2407316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531752" y="2177935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531790" y="2851650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935083" y="307071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299943" y="309950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금액을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>
            <a:off x="989996" y="3107004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88363" y="286846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환전 금액</a:t>
            </a:r>
            <a:endParaRPr lang="ko-KR" altLang="en-US" sz="900" b="1" dirty="0"/>
          </a:p>
        </p:txBody>
      </p:sp>
      <p:sp>
        <p:nvSpPr>
          <p:cNvPr id="66" name="직사각형 65"/>
          <p:cNvSpPr/>
          <p:nvPr/>
        </p:nvSpPr>
        <p:spPr>
          <a:xfrm>
            <a:off x="940053" y="3587205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304913" y="3615988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예금주를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>
            <a:off x="994966" y="3623491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02858" y="338494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예금주</a:t>
            </a:r>
            <a:endParaRPr lang="ko-KR" altLang="en-US" sz="900" b="1" dirty="0"/>
          </a:p>
        </p:txBody>
      </p:sp>
      <p:sp>
        <p:nvSpPr>
          <p:cNvPr id="70" name="직사각형 69"/>
          <p:cNvSpPr/>
          <p:nvPr/>
        </p:nvSpPr>
        <p:spPr>
          <a:xfrm>
            <a:off x="948828" y="406459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313688" y="4093373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은행 명을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>
            <a:off x="1003741" y="4100876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02108" y="3862333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은행 명</a:t>
            </a:r>
            <a:endParaRPr lang="ko-KR" altLang="en-US" sz="900" b="1" dirty="0"/>
          </a:p>
        </p:txBody>
      </p:sp>
      <p:sp>
        <p:nvSpPr>
          <p:cNvPr id="74" name="직사각형 73"/>
          <p:cNvSpPr/>
          <p:nvPr/>
        </p:nvSpPr>
        <p:spPr>
          <a:xfrm>
            <a:off x="948828" y="453838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313688" y="4567167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계좌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6" name="직선 연결선 75"/>
          <p:cNvCxnSpPr>
            <a:cxnSpLocks/>
          </p:cNvCxnSpPr>
          <p:nvPr/>
        </p:nvCxnSpPr>
        <p:spPr>
          <a:xfrm>
            <a:off x="1003741" y="457467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02108" y="433612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계좌 번호</a:t>
            </a:r>
            <a:endParaRPr lang="ko-KR" altLang="en-US" sz="900" b="1" dirty="0"/>
          </a:p>
        </p:txBody>
      </p:sp>
      <p:sp>
        <p:nvSpPr>
          <p:cNvPr id="78" name="직사각형 77"/>
          <p:cNvSpPr/>
          <p:nvPr/>
        </p:nvSpPr>
        <p:spPr>
          <a:xfrm>
            <a:off x="957603" y="502529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322463" y="5054077"/>
            <a:ext cx="1765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계정의 비밀번호를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0" name="직선 연결선 79"/>
          <p:cNvCxnSpPr>
            <a:cxnSpLocks/>
          </p:cNvCxnSpPr>
          <p:nvPr/>
        </p:nvCxnSpPr>
        <p:spPr>
          <a:xfrm>
            <a:off x="1012516" y="506158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10883" y="482303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 번호</a:t>
            </a:r>
            <a:endParaRPr lang="ko-KR" altLang="en-US" sz="900" b="1" dirty="0"/>
          </a:p>
        </p:txBody>
      </p:sp>
      <p:sp>
        <p:nvSpPr>
          <p:cNvPr id="84" name="직사각형 83"/>
          <p:cNvSpPr/>
          <p:nvPr/>
        </p:nvSpPr>
        <p:spPr>
          <a:xfrm>
            <a:off x="1454099" y="5411832"/>
            <a:ext cx="958044" cy="291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환전 신청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907465" y="1128637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왼쪽 화살표 91"/>
          <p:cNvSpPr/>
          <p:nvPr/>
        </p:nvSpPr>
        <p:spPr>
          <a:xfrm>
            <a:off x="4031316" y="186884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5954387" y="182852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pic>
        <p:nvPicPr>
          <p:cNvPr id="10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27" y="185274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직사각형 109"/>
          <p:cNvSpPr/>
          <p:nvPr/>
        </p:nvSpPr>
        <p:spPr>
          <a:xfrm>
            <a:off x="6138283" y="2231384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5414830" y="2231386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3965729" y="2231386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4687027" y="223138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262929" y="2416573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520425" y="2414892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098819" y="241852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771837" y="2416838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18" name="직선 연결선 117"/>
          <p:cNvCxnSpPr>
            <a:cxnSpLocks/>
          </p:cNvCxnSpPr>
          <p:nvPr/>
        </p:nvCxnSpPr>
        <p:spPr>
          <a:xfrm flipH="1">
            <a:off x="3916908" y="218745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cxnSpLocks/>
          </p:cNvCxnSpPr>
          <p:nvPr/>
        </p:nvCxnSpPr>
        <p:spPr>
          <a:xfrm flipH="1">
            <a:off x="3916946" y="286117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4320239" y="308024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685099" y="3109023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금액을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2" name="직선 연결선 121"/>
          <p:cNvCxnSpPr>
            <a:cxnSpLocks/>
          </p:cNvCxnSpPr>
          <p:nvPr/>
        </p:nvCxnSpPr>
        <p:spPr>
          <a:xfrm>
            <a:off x="4375152" y="3116526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273519" y="287798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환전 금액</a:t>
            </a:r>
            <a:endParaRPr lang="ko-KR" altLang="en-US" sz="900" b="1" dirty="0"/>
          </a:p>
        </p:txBody>
      </p:sp>
      <p:sp>
        <p:nvSpPr>
          <p:cNvPr id="124" name="직사각형 123"/>
          <p:cNvSpPr/>
          <p:nvPr/>
        </p:nvSpPr>
        <p:spPr>
          <a:xfrm>
            <a:off x="4325209" y="359672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690069" y="3625510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예금주를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6" name="직선 연결선 125"/>
          <p:cNvCxnSpPr>
            <a:cxnSpLocks/>
          </p:cNvCxnSpPr>
          <p:nvPr/>
        </p:nvCxnSpPr>
        <p:spPr>
          <a:xfrm>
            <a:off x="4380122" y="363301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288014" y="339447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예금주</a:t>
            </a:r>
            <a:endParaRPr lang="ko-KR" altLang="en-US" sz="900" b="1" dirty="0"/>
          </a:p>
        </p:txBody>
      </p:sp>
      <p:sp>
        <p:nvSpPr>
          <p:cNvPr id="128" name="직사각형 127"/>
          <p:cNvSpPr/>
          <p:nvPr/>
        </p:nvSpPr>
        <p:spPr>
          <a:xfrm>
            <a:off x="4333984" y="4074112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4698844" y="4102895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은행 명을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0" name="직선 연결선 129"/>
          <p:cNvCxnSpPr>
            <a:cxnSpLocks/>
          </p:cNvCxnSpPr>
          <p:nvPr/>
        </p:nvCxnSpPr>
        <p:spPr>
          <a:xfrm>
            <a:off x="4388897" y="4110398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287264" y="3871855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은행 명</a:t>
            </a:r>
            <a:endParaRPr lang="ko-KR" altLang="en-US" sz="900" b="1" dirty="0"/>
          </a:p>
        </p:txBody>
      </p:sp>
      <p:sp>
        <p:nvSpPr>
          <p:cNvPr id="132" name="직사각형 131"/>
          <p:cNvSpPr/>
          <p:nvPr/>
        </p:nvSpPr>
        <p:spPr>
          <a:xfrm>
            <a:off x="4333984" y="4547906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698844" y="4576689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계좌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4" name="직선 연결선 133"/>
          <p:cNvCxnSpPr>
            <a:cxnSpLocks/>
          </p:cNvCxnSpPr>
          <p:nvPr/>
        </p:nvCxnSpPr>
        <p:spPr>
          <a:xfrm>
            <a:off x="4388897" y="4584192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287264" y="434564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계좌 번호</a:t>
            </a:r>
            <a:endParaRPr lang="ko-KR" altLang="en-US" sz="900" b="1" dirty="0"/>
          </a:p>
        </p:txBody>
      </p:sp>
      <p:sp>
        <p:nvSpPr>
          <p:cNvPr id="136" name="직사각형 135"/>
          <p:cNvSpPr/>
          <p:nvPr/>
        </p:nvSpPr>
        <p:spPr>
          <a:xfrm>
            <a:off x="4342759" y="5034816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4707619" y="5063599"/>
            <a:ext cx="1765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계정의 비밀번호를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8" name="직선 연결선 137"/>
          <p:cNvCxnSpPr>
            <a:cxnSpLocks/>
          </p:cNvCxnSpPr>
          <p:nvPr/>
        </p:nvCxnSpPr>
        <p:spPr>
          <a:xfrm>
            <a:off x="4397672" y="5071102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296039" y="483255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 번호</a:t>
            </a:r>
            <a:endParaRPr lang="ko-KR" altLang="en-US" sz="900" b="1" dirty="0"/>
          </a:p>
        </p:txBody>
      </p:sp>
      <p:sp>
        <p:nvSpPr>
          <p:cNvPr id="140" name="직사각형 139"/>
          <p:cNvSpPr/>
          <p:nvPr/>
        </p:nvSpPr>
        <p:spPr>
          <a:xfrm>
            <a:off x="4839255" y="5421354"/>
            <a:ext cx="958044" cy="291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환전 신청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589100" y="3848307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4774711" y="3906161"/>
            <a:ext cx="1334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정확히 입력해 주세요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89" name="직사각형 88"/>
          <p:cNvSpPr/>
          <p:nvPr/>
        </p:nvSpPr>
        <p:spPr>
          <a:xfrm>
            <a:off x="4595199" y="4394220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618885" y="4452074"/>
            <a:ext cx="1720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입금이 정상 처리 되었습니다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141" name="직사각형 140"/>
          <p:cNvSpPr/>
          <p:nvPr/>
        </p:nvSpPr>
        <p:spPr>
          <a:xfrm>
            <a:off x="3917561" y="1145490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3996823" y="144267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59" name="TextBox 158"/>
          <p:cNvSpPr txBox="1"/>
          <p:nvPr/>
        </p:nvSpPr>
        <p:spPr>
          <a:xfrm>
            <a:off x="4435688" y="14440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938" y="1212134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636" y="1229751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634" y="123927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760" y="1229751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" name="덧셈 기호 172"/>
          <p:cNvSpPr/>
          <p:nvPr/>
        </p:nvSpPr>
        <p:spPr>
          <a:xfrm>
            <a:off x="5910549" y="1212134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123981" y="144585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75" name="TextBox 174"/>
          <p:cNvSpPr txBox="1"/>
          <p:nvPr/>
        </p:nvSpPr>
        <p:spPr>
          <a:xfrm>
            <a:off x="6339288" y="144612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76" name="TextBox 175"/>
          <p:cNvSpPr txBox="1"/>
          <p:nvPr/>
        </p:nvSpPr>
        <p:spPr>
          <a:xfrm>
            <a:off x="5740265" y="14440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77" name="직사각형 176"/>
          <p:cNvSpPr/>
          <p:nvPr/>
        </p:nvSpPr>
        <p:spPr>
          <a:xfrm>
            <a:off x="523845" y="1126440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603107" y="142362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79" name="TextBox 178"/>
          <p:cNvSpPr txBox="1"/>
          <p:nvPr/>
        </p:nvSpPr>
        <p:spPr>
          <a:xfrm>
            <a:off x="1041972" y="14249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8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22" y="1193084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920" y="1210701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918" y="122022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044" y="1210701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" name="덧셈 기호 183"/>
          <p:cNvSpPr/>
          <p:nvPr/>
        </p:nvSpPr>
        <p:spPr>
          <a:xfrm>
            <a:off x="2516833" y="1193084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730265" y="142680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86" name="TextBox 185"/>
          <p:cNvSpPr txBox="1"/>
          <p:nvPr/>
        </p:nvSpPr>
        <p:spPr>
          <a:xfrm>
            <a:off x="2945572" y="142707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346549" y="14249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327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</a:t>
            </a:r>
            <a:r>
              <a:rPr lang="ko-KR" altLang="en-US" sz="2000" b="1" dirty="0" smtClean="0"/>
              <a:t>커뮤니티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커뮤니티에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클릭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//2</a:t>
            </a:r>
            <a:r>
              <a:rPr lang="ko-KR" altLang="en-US" sz="1000" dirty="0" smtClean="0"/>
              <a:t>가지 방식 중</a:t>
            </a:r>
            <a:r>
              <a:rPr lang="en-US" altLang="ko-KR" sz="1000" dirty="0" smtClean="0"/>
              <a:t>,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 방식이 가능하다면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번으로 하되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작업 난이도가 있다면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번 방식으로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커뮤니티 페이지 내에 </a:t>
            </a:r>
            <a:r>
              <a:rPr lang="ko-KR" altLang="en-US" sz="1000" dirty="0" err="1" smtClean="0"/>
              <a:t>웹페이지가</a:t>
            </a:r>
            <a:r>
              <a:rPr lang="ko-KR" altLang="en-US" sz="1000" dirty="0" smtClean="0"/>
              <a:t> 삽입되어 등장한다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커뮤니티 페이지 내에서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목록이 보여지는 방식이다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2</a:t>
            </a:r>
            <a:r>
              <a:rPr lang="ko-KR" altLang="en-US" sz="1000" dirty="0" smtClean="0"/>
              <a:t>번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커뮤니티 클릭 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웹페이지로</a:t>
            </a:r>
            <a:r>
              <a:rPr lang="ko-KR" altLang="en-US" sz="1000" dirty="0" smtClean="0"/>
              <a:t> 연결하여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웹페이지가</a:t>
            </a:r>
            <a:r>
              <a:rPr lang="ko-KR" altLang="en-US" sz="1000" dirty="0" smtClean="0"/>
              <a:t> 실행된다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다시 돌아오면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홈 페이지에 위치한다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다시 말해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커뮤니티는 페이지가 없는 것이며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단순 링크 버튼 역할이다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</a:t>
            </a:r>
            <a:r>
              <a:rPr lang="ko-KR" altLang="en-US" sz="1000" dirty="0" smtClean="0"/>
              <a:t>연결할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웹 주소는 아래와 같다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>
                <a:hlinkClick r:id="rId2"/>
              </a:rPr>
              <a:t>http://gae9.com/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2824832" y="2267202"/>
            <a:ext cx="1311307" cy="1302204"/>
            <a:chOff x="3071133" y="2356671"/>
            <a:chExt cx="1453821" cy="1126384"/>
          </a:xfrm>
        </p:grpSpPr>
        <p:sp>
          <p:nvSpPr>
            <p:cNvPr id="49" name="직사각형 4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2145760" y="385424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993951" y="1796668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071901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19526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290312" y="540758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200028" y="541547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78" name="그룹 77"/>
          <p:cNvGrpSpPr/>
          <p:nvPr/>
        </p:nvGrpSpPr>
        <p:grpSpPr>
          <a:xfrm flipV="1">
            <a:off x="2114159" y="4092997"/>
            <a:ext cx="2947701" cy="45719"/>
            <a:chOff x="628650" y="876300"/>
            <a:chExt cx="1910678" cy="133350"/>
          </a:xfrm>
        </p:grpSpPr>
        <p:sp>
          <p:nvSpPr>
            <p:cNvPr id="82" name="직사각형 81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684174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1940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43402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/>
          <p:cNvSpPr/>
          <p:nvPr/>
        </p:nvSpPr>
        <p:spPr>
          <a:xfrm rot="5400000">
            <a:off x="2624302" y="4228994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1468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98" name="직사각형 97"/>
          <p:cNvSpPr/>
          <p:nvPr/>
        </p:nvSpPr>
        <p:spPr>
          <a:xfrm>
            <a:off x="3280492" y="1170587"/>
            <a:ext cx="646331" cy="559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/>
          <p:cNvCxnSpPr>
            <a:stCxn id="98" idx="3"/>
          </p:cNvCxnSpPr>
          <p:nvPr/>
        </p:nvCxnSpPr>
        <p:spPr>
          <a:xfrm flipV="1">
            <a:off x="3926823" y="1375785"/>
            <a:ext cx="3524362" cy="74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031849" y="540948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54" name="TextBox 53"/>
          <p:cNvSpPr txBox="1"/>
          <p:nvPr/>
        </p:nvSpPr>
        <p:spPr>
          <a:xfrm>
            <a:off x="2554099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147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045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덧셈 기호 74"/>
          <p:cNvSpPr/>
          <p:nvPr/>
        </p:nvSpPr>
        <p:spPr>
          <a:xfrm>
            <a:off x="4124210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280492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3953926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4117920" y="327086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1466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5400000">
            <a:off x="3331140" y="3218070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AD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53325" y="647239"/>
            <a:ext cx="46386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광고 보기에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광고 보기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시작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광고 샘플 목록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종 중</a:t>
            </a:r>
            <a:r>
              <a:rPr lang="en-US" altLang="ko-KR" sz="1000" dirty="0" smtClean="0"/>
              <a:t>, 1</a:t>
            </a:r>
            <a:r>
              <a:rPr lang="ko-KR" altLang="en-US" sz="1000" dirty="0" smtClean="0"/>
              <a:t>종을 랜덤으로 </a:t>
            </a:r>
            <a:r>
              <a:rPr lang="ko-KR" altLang="en-US" sz="1000" dirty="0" err="1" smtClean="0"/>
              <a:t>플레이한다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   </a:t>
            </a:r>
            <a:r>
              <a:rPr lang="en-US" altLang="ko-KR" sz="1000" dirty="0" smtClean="0"/>
              <a:t>!! </a:t>
            </a:r>
            <a:r>
              <a:rPr lang="ko-KR" altLang="en-US" sz="1000" dirty="0" err="1" smtClean="0"/>
              <a:t>플레이할</a:t>
            </a:r>
            <a:r>
              <a:rPr lang="ko-KR" altLang="en-US" sz="1000" dirty="0" smtClean="0"/>
              <a:t> 광고의 내용은 문서 </a:t>
            </a:r>
            <a:r>
              <a:rPr lang="en-US" altLang="ko-KR" sz="1000" dirty="0" smtClean="0"/>
              <a:t>[</a:t>
            </a:r>
            <a:r>
              <a:rPr lang="ko-KR" altLang="en-US" sz="1000" b="1" dirty="0" err="1" smtClean="0"/>
              <a:t>다머니</a:t>
            </a:r>
            <a:r>
              <a:rPr lang="en-US" altLang="ko-KR" sz="1000" b="1" dirty="0"/>
              <a:t>_</a:t>
            </a:r>
            <a:r>
              <a:rPr lang="ko-KR" altLang="en-US" sz="1000" b="1" dirty="0"/>
              <a:t>액션 광고</a:t>
            </a:r>
            <a:r>
              <a:rPr lang="en-US" altLang="ko-KR" sz="1000" b="1" dirty="0"/>
              <a:t>_</a:t>
            </a:r>
            <a:r>
              <a:rPr lang="en-US" altLang="ko-KR" sz="1000" b="1" dirty="0" smtClean="0"/>
              <a:t>v1.0.one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을 확인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종료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광고 종료 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결과 보기 페이지로 이동한다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5845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세부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499591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로비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그룹 246"/>
          <p:cNvGrpSpPr/>
          <p:nvPr/>
        </p:nvGrpSpPr>
        <p:grpSpPr>
          <a:xfrm>
            <a:off x="197179" y="-507690"/>
            <a:ext cx="631904" cy="222819"/>
            <a:chOff x="138541" y="3104581"/>
            <a:chExt cx="631904" cy="222819"/>
          </a:xfrm>
        </p:grpSpPr>
        <p:sp>
          <p:nvSpPr>
            <p:cNvPr id="248" name="TextBox 247"/>
            <p:cNvSpPr txBox="1"/>
            <p:nvPr/>
          </p:nvSpPr>
          <p:spPr>
            <a:xfrm>
              <a:off x="138541" y="3104581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내부 항목</a:t>
              </a:r>
              <a:endParaRPr lang="en-US" altLang="ko-KR" sz="800" dirty="0" smtClean="0"/>
            </a:p>
          </p:txBody>
        </p:sp>
        <p:cxnSp>
          <p:nvCxnSpPr>
            <p:cNvPr id="249" name="직선 연결선 248"/>
            <p:cNvCxnSpPr/>
            <p:nvPr/>
          </p:nvCxnSpPr>
          <p:spPr>
            <a:xfrm>
              <a:off x="157698" y="3327400"/>
              <a:ext cx="5905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순서도: 판단 249"/>
          <p:cNvSpPr/>
          <p:nvPr/>
        </p:nvSpPr>
        <p:spPr>
          <a:xfrm>
            <a:off x="1004460" y="-519162"/>
            <a:ext cx="641783" cy="253392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선택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883349" y="-519162"/>
            <a:ext cx="533839" cy="264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2652102" y="-519162"/>
            <a:ext cx="533206" cy="262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외부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0" y="-719446"/>
            <a:ext cx="3417313" cy="69138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-30971" y="-935122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범주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100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282361" y="122750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3078758" y="2674663"/>
            <a:ext cx="1311307" cy="1302204"/>
            <a:chOff x="3071133" y="2397866"/>
            <a:chExt cx="1453821" cy="1126384"/>
          </a:xfrm>
        </p:grpSpPr>
        <p:sp>
          <p:nvSpPr>
            <p:cNvPr id="12" name="직사각형 11"/>
            <p:cNvSpPr/>
            <p:nvPr/>
          </p:nvSpPr>
          <p:spPr>
            <a:xfrm>
              <a:off x="3071133" y="2397866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cxnSpLocks/>
            </p:cNvCxnSpPr>
            <p:nvPr/>
          </p:nvCxnSpPr>
          <p:spPr>
            <a:xfrm flipH="1">
              <a:off x="3071133" y="2397866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2299019" y="4198606"/>
            <a:ext cx="1028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배</a:t>
            </a:r>
            <a:r>
              <a:rPr lang="ko-KR" altLang="en-US" sz="1400" b="1" dirty="0"/>
              <a:t>돌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Lv.13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24826" y="186093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079" y="5078086"/>
            <a:ext cx="480395" cy="42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061" y="5093015"/>
            <a:ext cx="5286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이등변 삼각형 30"/>
          <p:cNvSpPr/>
          <p:nvPr/>
        </p:nvSpPr>
        <p:spPr>
          <a:xfrm rot="5400000">
            <a:off x="4598024" y="3127748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덧셈 기호 31"/>
          <p:cNvSpPr/>
          <p:nvPr/>
        </p:nvSpPr>
        <p:spPr>
          <a:xfrm>
            <a:off x="4440270" y="4984437"/>
            <a:ext cx="561974" cy="616919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270395" y="547590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친구 추천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490758" y="545496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고액 보상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371899" y="54628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쿠폰받기</a:t>
            </a:r>
            <a:endParaRPr lang="ko-KR" altLang="en-US" sz="1200" b="1" dirty="0"/>
          </a:p>
        </p:txBody>
      </p:sp>
      <p:grpSp>
        <p:nvGrpSpPr>
          <p:cNvPr id="36" name="그룹 35"/>
          <p:cNvGrpSpPr/>
          <p:nvPr/>
        </p:nvGrpSpPr>
        <p:grpSpPr>
          <a:xfrm flipV="1">
            <a:off x="2282360" y="4490933"/>
            <a:ext cx="2947701" cy="45719"/>
            <a:chOff x="628650" y="876300"/>
            <a:chExt cx="1910678" cy="133350"/>
          </a:xfrm>
        </p:grpSpPr>
        <p:sp>
          <p:nvSpPr>
            <p:cNvPr id="37" name="직사각형 3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11" y="3044010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677" y="188367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287" y="3318197"/>
            <a:ext cx="1135848" cy="121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#14 </a:t>
            </a:r>
            <a:r>
              <a:rPr lang="ko-KR" altLang="en-US" sz="2000" b="1" dirty="0" smtClean="0"/>
              <a:t>결과 보기 페이지</a:t>
            </a:r>
            <a:endParaRPr lang="ko-KR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553325" y="647239"/>
            <a:ext cx="4638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#14 </a:t>
            </a:r>
            <a:r>
              <a:rPr lang="ko-KR" altLang="en-US" sz="1000" dirty="0" smtClean="0"/>
              <a:t>결과 보기 페이지로 이동한다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아이템 아이콘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클릭 가능한 아이템 아이콘을 표시한다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해당 상태에서 클릭하면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아이템 열기가 재생 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2293147" y="12467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372409" y="15439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47" name="TextBox 46"/>
          <p:cNvSpPr txBox="1"/>
          <p:nvPr/>
        </p:nvSpPr>
        <p:spPr>
          <a:xfrm>
            <a:off x="3125599" y="15453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2701577" y="15425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524" y="13134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547" y="13054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147" y="13310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545" y="13405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346" y="13310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덧셈 기호 53"/>
          <p:cNvSpPr/>
          <p:nvPr/>
        </p:nvSpPr>
        <p:spPr>
          <a:xfrm>
            <a:off x="4352810" y="13134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661492" y="15471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4714874" y="15474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4182526" y="15453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43" name="직사각형 42"/>
          <p:cNvSpPr/>
          <p:nvPr/>
        </p:nvSpPr>
        <p:spPr>
          <a:xfrm>
            <a:off x="2292301" y="1227779"/>
            <a:ext cx="2947701" cy="4567698"/>
          </a:xfrm>
          <a:prstGeom prst="rect">
            <a:avLst/>
          </a:prstGeom>
          <a:solidFill>
            <a:schemeClr val="tx1">
              <a:lumMod val="50000"/>
              <a:lumOff val="50000"/>
              <a:alpha val="87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31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캐릭터 보기 페이지</a:t>
            </a:r>
            <a:endParaRPr lang="en-US" altLang="ko-KR" sz="2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3325" y="647239"/>
            <a:ext cx="46386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캐릭터 보기 페이지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캐릭</a:t>
            </a:r>
            <a:r>
              <a:rPr lang="ko-KR" altLang="en-US" sz="1000" b="1" dirty="0"/>
              <a:t>터</a:t>
            </a:r>
            <a:r>
              <a:rPr lang="ko-KR" altLang="en-US" sz="1000" b="1" dirty="0" smtClean="0"/>
              <a:t> 보기 페이지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진</a:t>
            </a:r>
            <a:r>
              <a:rPr lang="ko-KR" altLang="en-US" sz="1000" dirty="0"/>
              <a:t>입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내 캐릭터 이름 영역 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캐릭터 보기 창으로 이동</a:t>
            </a: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나가</a:t>
            </a:r>
            <a:r>
              <a:rPr lang="ko-KR" altLang="en-US" sz="1000" dirty="0"/>
              <a:t>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 입력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이전 페이지로 이동</a:t>
            </a: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내 캐릭터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내 캐릭터가 그려진다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기본 </a:t>
            </a:r>
            <a:r>
              <a:rPr lang="en-US" altLang="ko-KR" sz="1000" dirty="0" smtClean="0"/>
              <a:t>idle </a:t>
            </a:r>
            <a:r>
              <a:rPr lang="ko-KR" altLang="en-US" sz="1000" dirty="0" smtClean="0"/>
              <a:t>애니메이션을 반복 재생하고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속성 값 표시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레벨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현재 내 캐릭터의 </a:t>
            </a:r>
            <a:r>
              <a:rPr lang="en-US" altLang="ko-KR" sz="1000" dirty="0" smtClean="0"/>
              <a:t>level </a:t>
            </a:r>
            <a:r>
              <a:rPr lang="ko-KR" altLang="en-US" sz="1000" dirty="0" smtClean="0"/>
              <a:t>값을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캐시 </a:t>
            </a:r>
            <a:r>
              <a:rPr lang="ko-KR" altLang="en-US" sz="1000" dirty="0"/>
              <a:t>획득 보너스 표시 값 </a:t>
            </a:r>
            <a:r>
              <a:rPr lang="en-US" altLang="ko-KR" sz="1000" dirty="0"/>
              <a:t>= 1+ (</a:t>
            </a:r>
            <a:r>
              <a:rPr lang="ko-KR" altLang="en-US" sz="1000" dirty="0"/>
              <a:t>반영 후 </a:t>
            </a:r>
            <a:r>
              <a:rPr lang="en-US" altLang="ko-KR" sz="1000" dirty="0" err="1"/>
              <a:t>cashBonus</a:t>
            </a:r>
            <a:r>
              <a:rPr lang="ko-KR" altLang="en-US" sz="1000" dirty="0"/>
              <a:t>의 값</a:t>
            </a:r>
            <a:r>
              <a:rPr lang="en-US" altLang="ko-KR" sz="1000" dirty="0"/>
              <a:t>)*100 &amp; </a:t>
            </a:r>
            <a:r>
              <a:rPr lang="en-US" altLang="ko-KR" sz="1000" dirty="0" smtClean="0"/>
              <a:t>"%"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/>
              <a:t>아이템 확률 보너스 표시 값 </a:t>
            </a:r>
            <a:r>
              <a:rPr lang="en-US" altLang="ko-KR" sz="1000" dirty="0"/>
              <a:t>= 1+ (</a:t>
            </a:r>
            <a:r>
              <a:rPr lang="ko-KR" altLang="en-US" sz="1000" dirty="0"/>
              <a:t>반영 후 </a:t>
            </a:r>
            <a:r>
              <a:rPr lang="en-US" altLang="ko-KR" sz="1000" dirty="0" err="1"/>
              <a:t>dropBonu</a:t>
            </a:r>
            <a:r>
              <a:rPr lang="ko-KR" altLang="en-US" sz="1000" dirty="0"/>
              <a:t>의 값</a:t>
            </a:r>
            <a:r>
              <a:rPr lang="en-US" altLang="ko-KR" sz="1000" dirty="0"/>
              <a:t>)*100  &amp; "%"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경험치 </a:t>
            </a:r>
            <a:r>
              <a:rPr lang="ko-KR" altLang="en-US" sz="1000" dirty="0"/>
              <a:t>획득 보너스 표시 값 </a:t>
            </a:r>
            <a:r>
              <a:rPr lang="en-US" altLang="ko-KR" sz="1000" dirty="0"/>
              <a:t>= 1+ (</a:t>
            </a:r>
            <a:r>
              <a:rPr lang="ko-KR" altLang="en-US" sz="1000" dirty="0"/>
              <a:t>반영 후 </a:t>
            </a:r>
            <a:r>
              <a:rPr lang="en-US" altLang="ko-KR" sz="1000" dirty="0" err="1"/>
              <a:t>expBonus</a:t>
            </a:r>
            <a:r>
              <a:rPr lang="ko-KR" altLang="en-US" sz="1000" dirty="0"/>
              <a:t>의 값</a:t>
            </a:r>
            <a:r>
              <a:rPr lang="en-US" altLang="ko-KR" sz="1000" dirty="0"/>
              <a:t>)*100  &amp; </a:t>
            </a:r>
            <a:r>
              <a:rPr lang="en-US" altLang="ko-KR" sz="1000" dirty="0" smtClean="0"/>
              <a:t>"%"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4) </a:t>
            </a:r>
            <a:r>
              <a:rPr lang="ko-KR" altLang="en-US" sz="1000" dirty="0" smtClean="0"/>
              <a:t>캐릭터 변경 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캐릭터 변경 버튼을 입력하여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캐릭터를 전환할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모든 캐릭터 목록을 </a:t>
            </a:r>
            <a:r>
              <a:rPr lang="en-US" altLang="ko-KR" sz="1000" dirty="0" smtClean="0"/>
              <a:t>id </a:t>
            </a:r>
            <a:r>
              <a:rPr lang="ko-KR" altLang="en-US" sz="1000" dirty="0" smtClean="0"/>
              <a:t>순으로 우측으로 변경한다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현재 사용 중인 캐릭터를 기본 값으로 노출하며</a:t>
            </a:r>
            <a:r>
              <a:rPr lang="en-US" altLang="ko-KR" sz="1000" dirty="0" smtClean="0"/>
              <a:t>,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캐릭터 변경은 불가능하다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추후 복수 캐릭터 소지 시</a:t>
            </a:r>
            <a:r>
              <a:rPr lang="en-US" altLang="ko-KR" sz="1000" dirty="0" smtClean="0"/>
              <a:t>, ‘</a:t>
            </a:r>
            <a:r>
              <a:rPr lang="ko-KR" altLang="en-US" sz="1000" dirty="0" smtClean="0"/>
              <a:t>변경하기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 버튼이 들어갈 예정</a:t>
            </a:r>
            <a:endParaRPr lang="en-US" altLang="ko-KR" sz="10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373356" y="105304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087698" y="2178211"/>
            <a:ext cx="1311307" cy="1302204"/>
            <a:chOff x="3071133" y="2356671"/>
            <a:chExt cx="1453821" cy="1126384"/>
          </a:xfrm>
        </p:grpSpPr>
        <p:sp>
          <p:nvSpPr>
            <p:cNvPr id="15" name="직사각형 14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08626" y="376525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256817" y="1707677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19" y="4982910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300" y="5030535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53178" y="531859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62894" y="532648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23" name="그룹 22"/>
          <p:cNvGrpSpPr/>
          <p:nvPr/>
        </p:nvGrpSpPr>
        <p:grpSpPr>
          <a:xfrm flipV="1">
            <a:off x="377025" y="4004006"/>
            <a:ext cx="2947701" cy="45719"/>
            <a:chOff x="628650" y="876300"/>
            <a:chExt cx="1910678" cy="133350"/>
          </a:xfrm>
        </p:grpSpPr>
        <p:sp>
          <p:nvSpPr>
            <p:cNvPr id="24" name="직사각형 23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279" y="2595183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668" y="1730415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73356" y="4054411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 rot="5400000">
            <a:off x="887168" y="4140003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82002" y="422568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34" name="직사각형 33"/>
          <p:cNvSpPr/>
          <p:nvPr/>
        </p:nvSpPr>
        <p:spPr>
          <a:xfrm>
            <a:off x="385535" y="3766878"/>
            <a:ext cx="887430" cy="259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294715" y="532048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380786" y="315330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3735681" y="105304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>
            <a:cxnSpLocks/>
          </p:cNvCxnSpPr>
          <p:nvPr/>
        </p:nvCxnSpPr>
        <p:spPr>
          <a:xfrm flipH="1">
            <a:off x="4201790" y="2243208"/>
            <a:ext cx="2031063" cy="1832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201790" y="2243209"/>
            <a:ext cx="2023360" cy="18468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H="1">
            <a:off x="6333324" y="2178211"/>
            <a:ext cx="1220001" cy="134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138707" y="4255631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레벨 </a:t>
            </a:r>
            <a:r>
              <a:rPr lang="en-US" altLang="ko-KR" sz="900" b="1" dirty="0" smtClean="0"/>
              <a:t>: 10</a:t>
            </a:r>
            <a:endParaRPr lang="ko-KR" altLang="en-US" sz="9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4339668" y="5203443"/>
            <a:ext cx="1643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경험치 획득 보너스</a:t>
            </a:r>
            <a:r>
              <a:rPr lang="en-US" altLang="ko-KR" sz="900" b="1" dirty="0" smtClean="0"/>
              <a:t>: 105% </a:t>
            </a:r>
            <a:endParaRPr lang="ko-KR" altLang="en-US" sz="9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339668" y="4903601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확률 보너스</a:t>
            </a:r>
            <a:r>
              <a:rPr lang="en-US" altLang="ko-KR" sz="900" b="1" dirty="0" smtClean="0"/>
              <a:t>: 105% </a:t>
            </a:r>
            <a:endParaRPr lang="ko-KR" altLang="en-US" sz="900" b="1" dirty="0"/>
          </a:p>
          <a:p>
            <a:endParaRPr lang="ko-KR" altLang="en-US" sz="9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455084" y="4590421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 획득 보너스</a:t>
            </a:r>
            <a:r>
              <a:rPr lang="en-US" altLang="ko-KR" sz="900" b="1" dirty="0" smtClean="0"/>
              <a:t>: 120% </a:t>
            </a:r>
            <a:endParaRPr lang="ko-KR" altLang="en-US" sz="900" b="1" dirty="0"/>
          </a:p>
        </p:txBody>
      </p:sp>
      <p:cxnSp>
        <p:nvCxnSpPr>
          <p:cNvPr id="101" name="직선 연결선 100"/>
          <p:cNvCxnSpPr>
            <a:cxnSpLocks/>
          </p:cNvCxnSpPr>
          <p:nvPr/>
        </p:nvCxnSpPr>
        <p:spPr>
          <a:xfrm flipH="1">
            <a:off x="4137310" y="4533271"/>
            <a:ext cx="20934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4068459" y="4229931"/>
            <a:ext cx="2297778" cy="1293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왼쪽 화살표 104"/>
          <p:cNvSpPr/>
          <p:nvPr/>
        </p:nvSpPr>
        <p:spPr>
          <a:xfrm>
            <a:off x="3864109" y="175487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5625255" y="171455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캐릭터 보기</a:t>
            </a:r>
            <a:endParaRPr lang="ko-KR" altLang="en-US" sz="1100" b="1" dirty="0"/>
          </a:p>
        </p:txBody>
      </p:sp>
      <p:cxnSp>
        <p:nvCxnSpPr>
          <p:cNvPr id="107" name="직선 연결선 106"/>
          <p:cNvCxnSpPr>
            <a:cxnSpLocks/>
          </p:cNvCxnSpPr>
          <p:nvPr/>
        </p:nvCxnSpPr>
        <p:spPr>
          <a:xfrm flipH="1">
            <a:off x="3749701" y="207348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H="1">
            <a:off x="6366238" y="3166615"/>
            <a:ext cx="1220000" cy="13666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34" idx="3"/>
            <a:endCxn id="51" idx="1"/>
          </p:cNvCxnSpPr>
          <p:nvPr/>
        </p:nvCxnSpPr>
        <p:spPr>
          <a:xfrm flipV="1">
            <a:off x="1272965" y="3336889"/>
            <a:ext cx="2462716" cy="5599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3746111" y="1069290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825373" y="136647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4264238" y="13678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488" y="1135934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186" y="1153551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184" y="116307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310" y="1153551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덧셈 기호 92"/>
          <p:cNvSpPr/>
          <p:nvPr/>
        </p:nvSpPr>
        <p:spPr>
          <a:xfrm>
            <a:off x="5739099" y="1135934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952531" y="136965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95" name="TextBox 94"/>
          <p:cNvSpPr txBox="1"/>
          <p:nvPr/>
        </p:nvSpPr>
        <p:spPr>
          <a:xfrm>
            <a:off x="6167838" y="136992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5568815" y="13678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02" name="직사각형 101"/>
          <p:cNvSpPr/>
          <p:nvPr/>
        </p:nvSpPr>
        <p:spPr>
          <a:xfrm>
            <a:off x="371445" y="1069290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450707" y="136647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889572" y="13678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22" y="1135934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520" y="1153551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18" y="116307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644" y="1153551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덧셈 기호 113"/>
          <p:cNvSpPr/>
          <p:nvPr/>
        </p:nvSpPr>
        <p:spPr>
          <a:xfrm>
            <a:off x="2364433" y="1135934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1577865" y="136965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93172" y="136992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17" name="TextBox 116"/>
          <p:cNvSpPr txBox="1"/>
          <p:nvPr/>
        </p:nvSpPr>
        <p:spPr>
          <a:xfrm>
            <a:off x="2194149" y="13678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65" name="이등변 삼각형 64"/>
          <p:cNvSpPr/>
          <p:nvPr/>
        </p:nvSpPr>
        <p:spPr>
          <a:xfrm rot="16200000">
            <a:off x="3842379" y="3082875"/>
            <a:ext cx="342900" cy="32117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/>
          <p:cNvSpPr/>
          <p:nvPr/>
        </p:nvSpPr>
        <p:spPr>
          <a:xfrm rot="5400000">
            <a:off x="6260677" y="3082876"/>
            <a:ext cx="342900" cy="32117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4103555" y="2144581"/>
            <a:ext cx="2229768" cy="20121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친구 추천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친구추천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페이지 시작 </a:t>
            </a:r>
            <a:r>
              <a:rPr lang="en-US" altLang="ko-KR" sz="1000" b="1" dirty="0" smtClean="0"/>
              <a:t>/ </a:t>
            </a:r>
            <a:r>
              <a:rPr lang="ko-KR" altLang="en-US" sz="1000" b="1" dirty="0" smtClean="0"/>
              <a:t>나가기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페이지 시</a:t>
            </a:r>
            <a:r>
              <a:rPr lang="ko-KR" altLang="en-US" sz="1000" dirty="0"/>
              <a:t>작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상단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바의 친구 추천 아이콘을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나가기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버튼을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2) </a:t>
            </a:r>
            <a:r>
              <a:rPr lang="ko-KR" altLang="en-US" sz="1000" dirty="0" smtClean="0"/>
              <a:t>목록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  a. </a:t>
            </a:r>
            <a:r>
              <a:rPr lang="ko-KR" altLang="en-US" sz="1000" b="1" dirty="0"/>
              <a:t>비활성화 </a:t>
            </a:r>
            <a:r>
              <a:rPr lang="ko-KR" altLang="en-US" sz="1000" b="1" dirty="0" err="1"/>
              <a:t>카카오톡</a:t>
            </a:r>
            <a:r>
              <a:rPr lang="ko-KR" altLang="en-US" sz="1000" b="1" dirty="0"/>
              <a:t> 아이콘 </a:t>
            </a:r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카카오</a:t>
            </a:r>
            <a:r>
              <a:rPr lang="ko-KR" altLang="en-US" sz="1000" b="1" dirty="0" err="1"/>
              <a:t>톡</a:t>
            </a:r>
            <a:r>
              <a:rPr lang="ko-KR" altLang="en-US" sz="1000" b="1" dirty="0" smtClean="0"/>
              <a:t> </a:t>
            </a:r>
            <a:r>
              <a:rPr lang="ko-KR" altLang="en-US" sz="1000" b="1" dirty="0"/>
              <a:t>아이콘 회색 처리</a:t>
            </a:r>
            <a:r>
              <a:rPr lang="en-US" altLang="ko-KR" sz="1000" b="1" dirty="0" smtClean="0"/>
              <a:t>)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아무 일도 일어나지 않는다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(</a:t>
            </a:r>
            <a:r>
              <a:rPr lang="ko-KR" altLang="en-US" sz="1000" dirty="0" smtClean="0"/>
              <a:t>추후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스토어에 등록되는 시점에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링크 공유하기 기능 처리 예정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 </a:t>
            </a:r>
            <a:r>
              <a:rPr lang="ko-KR" altLang="en-US" sz="1000" b="1" dirty="0"/>
              <a:t> </a:t>
            </a:r>
            <a:r>
              <a:rPr lang="en-US" altLang="ko-KR" sz="1000" b="1" dirty="0" smtClean="0"/>
              <a:t>b. </a:t>
            </a:r>
            <a:r>
              <a:rPr lang="ko-KR" altLang="en-US" sz="1000" b="1" dirty="0" smtClean="0"/>
              <a:t>비활성화 </a:t>
            </a:r>
            <a:r>
              <a:rPr lang="ko-KR" altLang="en-US" sz="1000" b="1" dirty="0" err="1" smtClean="0"/>
              <a:t>페이스북</a:t>
            </a:r>
            <a:r>
              <a:rPr lang="ko-KR" altLang="en-US" sz="1000" b="1" dirty="0" smtClean="0"/>
              <a:t> 아이콘 </a:t>
            </a:r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페이스북</a:t>
            </a:r>
            <a:r>
              <a:rPr lang="ko-KR" altLang="en-US" sz="1000" b="1" dirty="0" smtClean="0"/>
              <a:t> 아이콘 회색 처리</a:t>
            </a:r>
            <a:r>
              <a:rPr lang="en-US" altLang="ko-KR" sz="1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아무 일도 일어나지 않는다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/>
              <a:t>(</a:t>
            </a:r>
            <a:r>
              <a:rPr lang="ko-KR" altLang="en-US" sz="1000" dirty="0"/>
              <a:t>추후</a:t>
            </a:r>
            <a:r>
              <a:rPr lang="en-US" altLang="ko-KR" sz="1000" dirty="0"/>
              <a:t>, </a:t>
            </a:r>
            <a:r>
              <a:rPr lang="ko-KR" altLang="en-US" sz="1000" dirty="0"/>
              <a:t>스토어에 등록되는 시점에</a:t>
            </a:r>
            <a:r>
              <a:rPr lang="en-US" altLang="ko-KR" sz="1000" dirty="0"/>
              <a:t>, </a:t>
            </a:r>
            <a:r>
              <a:rPr lang="ko-KR" altLang="en-US" sz="1000" dirty="0"/>
              <a:t>링크 공유하기 기능 처리 예정</a:t>
            </a:r>
            <a:r>
              <a:rPr lang="en-US" altLang="ko-KR" sz="1000" dirty="0"/>
              <a:t>)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  c. SMS</a:t>
            </a:r>
            <a:r>
              <a:rPr lang="ko-KR" altLang="en-US" sz="1000" b="1" dirty="0" smtClean="0"/>
              <a:t> 아이콘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자동완성 </a:t>
            </a:r>
            <a:r>
              <a:rPr lang="en-US" altLang="ko-KR" sz="1000" dirty="0" smtClean="0"/>
              <a:t>&amp; </a:t>
            </a:r>
            <a:r>
              <a:rPr lang="ko-KR" altLang="en-US" sz="1000" dirty="0" smtClean="0"/>
              <a:t>새 메시지 보내기 기능 사용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아래의 내용으로 문자 보내기 처리가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“</a:t>
            </a:r>
            <a:r>
              <a:rPr lang="ko-KR" altLang="en-US" sz="1000" i="1" dirty="0" smtClean="0"/>
              <a:t>행동 하나하나가 다 머니</a:t>
            </a:r>
            <a:r>
              <a:rPr lang="en-US" altLang="ko-KR" sz="1000" i="1" dirty="0" smtClean="0"/>
              <a:t>! </a:t>
            </a:r>
            <a:r>
              <a:rPr lang="ko-KR" altLang="en-US" sz="1000" i="1" dirty="0" smtClean="0"/>
              <a:t>가입하면 </a:t>
            </a:r>
            <a:r>
              <a:rPr lang="en-US" altLang="ko-KR" sz="1000" i="1" dirty="0" smtClean="0"/>
              <a:t>500 </a:t>
            </a:r>
            <a:r>
              <a:rPr lang="ko-KR" altLang="en-US" sz="1000" i="1" dirty="0" smtClean="0"/>
              <a:t>캐시</a:t>
            </a:r>
            <a:r>
              <a:rPr lang="en-US" altLang="ko-KR" sz="1000" i="1" dirty="0" smtClean="0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000" i="1" dirty="0"/>
              <a:t> </a:t>
            </a:r>
            <a:r>
              <a:rPr lang="en-US" altLang="ko-KR" sz="1000" i="1" dirty="0" smtClean="0"/>
              <a:t>       </a:t>
            </a:r>
            <a:r>
              <a:rPr lang="ko-KR" altLang="en-US" sz="1000" i="1" dirty="0" smtClean="0"/>
              <a:t>스토어에서 </a:t>
            </a:r>
            <a:r>
              <a:rPr lang="en-US" altLang="ko-KR" sz="1000" i="1" dirty="0" smtClean="0"/>
              <a:t>‘</a:t>
            </a:r>
            <a:r>
              <a:rPr lang="ko-KR" altLang="en-US" sz="1000" i="1" dirty="0" err="1" smtClean="0"/>
              <a:t>다머니</a:t>
            </a:r>
            <a:r>
              <a:rPr lang="en-US" altLang="ko-KR" sz="1000" i="1" dirty="0" smtClean="0"/>
              <a:t>’</a:t>
            </a:r>
            <a:r>
              <a:rPr lang="ko-KR" altLang="en-US" sz="1000" i="1" dirty="0" smtClean="0"/>
              <a:t>를 검색해보세요</a:t>
            </a:r>
            <a:r>
              <a:rPr lang="en-US" altLang="ko-KR" sz="1000" i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i="1" dirty="0"/>
              <a:t> </a:t>
            </a:r>
            <a:r>
              <a:rPr lang="en-US" altLang="ko-KR" sz="1000" i="1" dirty="0" smtClean="0"/>
              <a:t>       </a:t>
            </a:r>
            <a:r>
              <a:rPr lang="ko-KR" altLang="en-US" sz="1000" i="1" dirty="0" smtClean="0"/>
              <a:t>추천인 </a:t>
            </a:r>
            <a:r>
              <a:rPr lang="en-US" altLang="ko-KR" sz="1000" i="1" dirty="0" smtClean="0"/>
              <a:t>: [</a:t>
            </a:r>
            <a:r>
              <a:rPr lang="ko-KR" altLang="en-US" sz="1000" i="1" dirty="0" smtClean="0"/>
              <a:t>내 </a:t>
            </a:r>
            <a:r>
              <a:rPr lang="en-US" altLang="ko-KR" sz="1000" i="1" dirty="0" smtClean="0"/>
              <a:t>ID]”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보낼 대상 선택은 </a:t>
            </a:r>
            <a:r>
              <a:rPr lang="en-US" altLang="ko-KR" sz="1000" dirty="0" smtClean="0"/>
              <a:t>SMS </a:t>
            </a:r>
            <a:r>
              <a:rPr lang="ko-KR" altLang="en-US" sz="1000" dirty="0" err="1" smtClean="0"/>
              <a:t>앱</a:t>
            </a:r>
            <a:r>
              <a:rPr lang="ko-KR" altLang="en-US" sz="1000" dirty="0" smtClean="0"/>
              <a:t> 내에서 사용자가 직접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//</a:t>
            </a: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자동 완성된 상태로 </a:t>
            </a:r>
            <a:r>
              <a:rPr lang="en-US" altLang="ko-KR" sz="1000" dirty="0" smtClean="0"/>
              <a:t>SMS </a:t>
            </a:r>
            <a:r>
              <a:rPr lang="ko-KR" altLang="en-US" sz="1000" dirty="0" smtClean="0"/>
              <a:t>로 가면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+ 11</a:t>
            </a:r>
            <a:r>
              <a:rPr lang="ko-KR" altLang="en-US" sz="1000" dirty="0" smtClean="0"/>
              <a:t>월 </a:t>
            </a:r>
            <a:r>
              <a:rPr lang="ko-KR" altLang="en-US" sz="1000" dirty="0" err="1" smtClean="0"/>
              <a:t>빌드에서는</a:t>
            </a:r>
            <a:r>
              <a:rPr lang="ko-KR" altLang="en-US" sz="1000" dirty="0" smtClean="0"/>
              <a:t> 친구가 가입할 경우 </a:t>
            </a:r>
            <a:r>
              <a:rPr lang="en-US" altLang="ko-KR" sz="1000" dirty="0" smtClean="0"/>
              <a:t>500</a:t>
            </a:r>
            <a:r>
              <a:rPr lang="ko-KR" altLang="en-US" sz="1000" dirty="0" smtClean="0"/>
              <a:t>캐시가 들어올 필요는 없으며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추후 정상 서버에서 계정 관리를 하게 될 경우 추천인 처리를 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2357502" y="1147212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51131" y="3753588"/>
            <a:ext cx="495300" cy="495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569848" y="3754059"/>
            <a:ext cx="495300" cy="495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398367" y="3754059"/>
            <a:ext cx="495300" cy="495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5045142" y="2457450"/>
            <a:ext cx="2851083" cy="1226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662531" y="3643206"/>
            <a:ext cx="2388233" cy="685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왼쪽 화살표 70"/>
          <p:cNvSpPr/>
          <p:nvPr/>
        </p:nvSpPr>
        <p:spPr>
          <a:xfrm>
            <a:off x="2490296" y="184922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413367" y="1818433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친구 추천</a:t>
            </a:r>
            <a:endParaRPr lang="ko-KR" altLang="en-US" sz="1100" b="1" dirty="0"/>
          </a:p>
        </p:txBody>
      </p:sp>
      <p:cxnSp>
        <p:nvCxnSpPr>
          <p:cNvPr id="73" name="직선 연결선 72"/>
          <p:cNvCxnSpPr>
            <a:cxnSpLocks/>
          </p:cNvCxnSpPr>
          <p:nvPr/>
        </p:nvCxnSpPr>
        <p:spPr>
          <a:xfrm flipH="1">
            <a:off x="2366363" y="216783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90033" y="2804274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/>
              <a:t>친구를 추천하면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나도 친구도 </a:t>
            </a:r>
            <a:r>
              <a:rPr lang="en-US" altLang="ko-KR" sz="1400" b="1" dirty="0" smtClean="0"/>
              <a:t>500 </a:t>
            </a:r>
            <a:r>
              <a:rPr lang="ko-KR" altLang="en-US" sz="1400" b="1" dirty="0" smtClean="0"/>
              <a:t>캐시</a:t>
            </a:r>
            <a:endParaRPr lang="en-US" altLang="ko-KR" sz="1400" b="1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4185367" y="1161062"/>
            <a:ext cx="646331" cy="559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359822" y="1161062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439084" y="145824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33" name="TextBox 32"/>
          <p:cNvSpPr txBox="1"/>
          <p:nvPr/>
        </p:nvSpPr>
        <p:spPr>
          <a:xfrm>
            <a:off x="2801749" y="14596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9" y="1227706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797" y="1245323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695" y="125484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21" y="1245323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덧셈 기호 37"/>
          <p:cNvSpPr/>
          <p:nvPr/>
        </p:nvSpPr>
        <p:spPr>
          <a:xfrm>
            <a:off x="4371860" y="1227706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528142" y="146142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4781549" y="146169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4201576" y="14596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4782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프로필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친구추천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페이지 시작 </a:t>
            </a:r>
            <a:r>
              <a:rPr lang="en-US" altLang="ko-KR" sz="1000" b="1" dirty="0" smtClean="0"/>
              <a:t>/ </a:t>
            </a:r>
            <a:r>
              <a:rPr lang="ko-KR" altLang="en-US" sz="1000" b="1" dirty="0" smtClean="0"/>
              <a:t>나가기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페이지 시</a:t>
            </a:r>
            <a:r>
              <a:rPr lang="ko-KR" altLang="en-US" sz="1000" dirty="0"/>
              <a:t>작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상단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바의 프로필 아이콘을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나가기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버튼을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2) </a:t>
            </a:r>
            <a:r>
              <a:rPr lang="ko-KR" altLang="en-US" sz="1000" b="1" dirty="0" smtClean="0"/>
              <a:t>목록 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A. </a:t>
            </a:r>
            <a:r>
              <a:rPr lang="ko-KR" altLang="en-US" sz="1000" dirty="0" smtClean="0"/>
              <a:t>아이디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내 </a:t>
            </a:r>
            <a:r>
              <a:rPr lang="en-US" altLang="ko-KR" sz="1000" dirty="0" smtClean="0"/>
              <a:t>ID </a:t>
            </a:r>
            <a:r>
              <a:rPr lang="ko-KR" altLang="en-US" sz="1000" dirty="0" smtClean="0"/>
              <a:t>값을 를 표시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B. </a:t>
            </a:r>
            <a:r>
              <a:rPr lang="ko-KR" altLang="en-US" sz="1000" dirty="0" smtClean="0"/>
              <a:t>보유 캐시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보유 </a:t>
            </a:r>
            <a:r>
              <a:rPr lang="en-US" altLang="ko-KR" sz="1000" dirty="0" smtClean="0"/>
              <a:t>cash </a:t>
            </a:r>
            <a:r>
              <a:rPr lang="ko-KR" altLang="en-US" sz="1000" dirty="0" smtClean="0"/>
              <a:t>값을 표시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C. </a:t>
            </a:r>
            <a:r>
              <a:rPr lang="ko-KR" altLang="en-US" sz="1000" dirty="0" smtClean="0"/>
              <a:t>상품 구매 목록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터치 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구매 내역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D. push </a:t>
            </a:r>
            <a:r>
              <a:rPr lang="ko-KR" altLang="en-US" sz="1000" dirty="0" smtClean="0"/>
              <a:t>알림 설정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push </a:t>
            </a:r>
            <a:r>
              <a:rPr lang="ko-KR" altLang="en-US" sz="1000" dirty="0" smtClean="0"/>
              <a:t>알림 목록에 대해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설정한다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a. </a:t>
            </a:r>
            <a:r>
              <a:rPr lang="ko-KR" altLang="en-US" sz="1000" dirty="0" smtClean="0"/>
              <a:t>웹에서 광고 노출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웹에서 광고가 노출될지 여부 </a:t>
            </a:r>
            <a:r>
              <a:rPr lang="en-US" altLang="ko-KR" sz="1000" dirty="0" smtClean="0"/>
              <a:t>//</a:t>
            </a:r>
            <a:r>
              <a:rPr lang="ko-KR" altLang="en-US" sz="1000" dirty="0" smtClean="0"/>
              <a:t>적용은 추후 처리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b. </a:t>
            </a:r>
            <a:r>
              <a:rPr lang="ko-KR" altLang="en-US" sz="1000" dirty="0" smtClean="0"/>
              <a:t>공지 사항 </a:t>
            </a:r>
            <a:r>
              <a:rPr lang="en-US" altLang="ko-KR" sz="1000" dirty="0" smtClean="0"/>
              <a:t>: </a:t>
            </a:r>
            <a:r>
              <a:rPr lang="ko-KR" altLang="en-US" sz="1000" dirty="0"/>
              <a:t>개발자가 </a:t>
            </a:r>
            <a:r>
              <a:rPr lang="en-US" altLang="ko-KR" sz="1000" dirty="0"/>
              <a:t>push </a:t>
            </a:r>
            <a:r>
              <a:rPr lang="ko-KR" altLang="en-US" sz="1000" dirty="0"/>
              <a:t>메시지 보내는 타입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c. </a:t>
            </a:r>
            <a:r>
              <a:rPr lang="ko-KR" altLang="en-US" sz="1000" dirty="0" smtClean="0"/>
              <a:t>적립 알림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앱</a:t>
            </a:r>
            <a:r>
              <a:rPr lang="ko-KR" altLang="en-US" sz="1000" dirty="0" smtClean="0"/>
              <a:t> 외부에서 적립 시 </a:t>
            </a:r>
            <a:r>
              <a:rPr lang="en-US" altLang="ko-KR" sz="1000" dirty="0" smtClean="0"/>
              <a:t>push </a:t>
            </a:r>
            <a:r>
              <a:rPr lang="ko-KR" altLang="en-US" sz="1000" dirty="0" smtClean="0"/>
              <a:t>여부 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d. </a:t>
            </a:r>
            <a:r>
              <a:rPr lang="ko-KR" altLang="en-US" sz="1000" dirty="0" smtClean="0"/>
              <a:t>혜택 알림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개발자가 </a:t>
            </a:r>
            <a:r>
              <a:rPr lang="en-US" altLang="ko-KR" sz="1000" dirty="0" smtClean="0"/>
              <a:t>push </a:t>
            </a:r>
            <a:r>
              <a:rPr lang="ko-KR" altLang="en-US" sz="1000" dirty="0" smtClean="0"/>
              <a:t>메시지 보내는 타입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on/off</a:t>
            </a:r>
            <a:r>
              <a:rPr lang="ko-KR" altLang="en-US" sz="1000" dirty="0" smtClean="0"/>
              <a:t>는 슬라이드나 체크박스 중에 프로그래머가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기본 상태는 </a:t>
            </a:r>
            <a:r>
              <a:rPr lang="en-US" altLang="ko-KR" sz="1000" dirty="0" smtClean="0"/>
              <a:t>on </a:t>
            </a:r>
            <a:r>
              <a:rPr lang="ko-KR" altLang="en-US" sz="1000" dirty="0" smtClean="0"/>
              <a:t>상태로 처리한다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E. </a:t>
            </a:r>
            <a:r>
              <a:rPr lang="ko-KR" altLang="en-US" sz="1000" dirty="0" err="1" smtClean="0"/>
              <a:t>앱의</a:t>
            </a:r>
            <a:r>
              <a:rPr lang="ko-KR" altLang="en-US" sz="1000" dirty="0" smtClean="0"/>
              <a:t> 버전 정보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현재 </a:t>
            </a:r>
            <a:r>
              <a:rPr lang="ko-KR" altLang="en-US" sz="1000" dirty="0" err="1" smtClean="0"/>
              <a:t>앱의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내부에 기록된 버전 정보를 표시한다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2357502" y="1147212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5369019" y="1367795"/>
            <a:ext cx="2393856" cy="5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왼쪽 화살표 70"/>
          <p:cNvSpPr/>
          <p:nvPr/>
        </p:nvSpPr>
        <p:spPr>
          <a:xfrm>
            <a:off x="2490296" y="184922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584817" y="181843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프로필</a:t>
            </a:r>
            <a:endParaRPr lang="ko-KR" altLang="en-US" sz="1100" b="1" dirty="0"/>
          </a:p>
        </p:txBody>
      </p:sp>
      <p:cxnSp>
        <p:nvCxnSpPr>
          <p:cNvPr id="73" name="직선 연결선 72"/>
          <p:cNvCxnSpPr>
            <a:cxnSpLocks/>
          </p:cNvCxnSpPr>
          <p:nvPr/>
        </p:nvCxnSpPr>
        <p:spPr>
          <a:xfrm flipH="1">
            <a:off x="2366363" y="216783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477768" y="3236242"/>
            <a:ext cx="1043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상품 구매 목록</a:t>
            </a:r>
            <a:endParaRPr lang="en-US" altLang="ko-KR" sz="1000" b="1" dirty="0" smtClean="0"/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731" y="1814077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474476" y="278614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/>
              <a:t>보유 캐시</a:t>
            </a:r>
            <a:endParaRPr lang="en-US" altLang="ko-KR" sz="10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561890" y="2786139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1300</a:t>
            </a:r>
            <a:r>
              <a:rPr lang="ko-KR" altLang="en-US" sz="1000" b="1" dirty="0" smtClean="0"/>
              <a:t>원</a:t>
            </a:r>
            <a:endParaRPr lang="en-US" altLang="ko-KR" sz="1000" b="1" dirty="0" smtClean="0"/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13" y="2829133"/>
            <a:ext cx="157895" cy="16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2481608" y="232409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/>
              <a:t>내 아이디</a:t>
            </a:r>
            <a:endParaRPr lang="en-US" altLang="ko-KR" sz="1000" b="1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4632751" y="2324098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내 </a:t>
            </a:r>
            <a:r>
              <a:rPr lang="en-US" altLang="ko-KR" sz="1000" b="1" dirty="0" smtClean="0"/>
              <a:t>ID]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466700" y="3722017"/>
            <a:ext cx="1130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PUSH</a:t>
            </a:r>
            <a:r>
              <a:rPr lang="ko-KR" altLang="en-US" sz="1000" b="1" dirty="0" smtClean="0"/>
              <a:t> 알림 설정</a:t>
            </a:r>
            <a:endParaRPr lang="en-US" altLang="ko-KR" sz="1000" b="1" dirty="0" smtClean="0"/>
          </a:p>
        </p:txBody>
      </p:sp>
      <p:sp>
        <p:nvSpPr>
          <p:cNvPr id="82" name="이등변 삼각형 81"/>
          <p:cNvSpPr/>
          <p:nvPr/>
        </p:nvSpPr>
        <p:spPr>
          <a:xfrm rot="5400000">
            <a:off x="4879598" y="3336711"/>
            <a:ext cx="150775" cy="10906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2640237" y="4400303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공지 사항</a:t>
            </a:r>
            <a:endParaRPr lang="en-US" altLang="ko-KR" sz="1000" b="1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4822984" y="5063684"/>
            <a:ext cx="256484" cy="123365"/>
            <a:chOff x="457201" y="3276771"/>
            <a:chExt cx="628650" cy="302371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457201" y="3276771"/>
              <a:ext cx="628650" cy="3023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503797" y="3332848"/>
              <a:ext cx="243247" cy="24324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639834" y="4106711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웹에서 광고 노출</a:t>
            </a:r>
            <a:endParaRPr lang="en-US" altLang="ko-KR" sz="1000" b="1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2642051" y="4694149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적립 알림</a:t>
            </a:r>
            <a:endParaRPr lang="en-US" altLang="ko-KR" sz="1000" b="1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2639086" y="4988709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혜택 알림</a:t>
            </a:r>
            <a:endParaRPr lang="en-US" altLang="ko-KR" sz="1000" b="1" dirty="0" smtClean="0"/>
          </a:p>
        </p:txBody>
      </p:sp>
      <p:grpSp>
        <p:nvGrpSpPr>
          <p:cNvPr id="93" name="그룹 92"/>
          <p:cNvGrpSpPr/>
          <p:nvPr/>
        </p:nvGrpSpPr>
        <p:grpSpPr>
          <a:xfrm>
            <a:off x="4822856" y="4482592"/>
            <a:ext cx="256484" cy="123365"/>
            <a:chOff x="457201" y="3276771"/>
            <a:chExt cx="628650" cy="302371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457201" y="3276771"/>
              <a:ext cx="628650" cy="3023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793089" y="3318904"/>
              <a:ext cx="243247" cy="2432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4822208" y="4769124"/>
            <a:ext cx="256484" cy="123365"/>
            <a:chOff x="457201" y="3276771"/>
            <a:chExt cx="628650" cy="302371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457201" y="3276771"/>
              <a:ext cx="628650" cy="3023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793089" y="3318904"/>
              <a:ext cx="243247" cy="2432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4810842" y="4191211"/>
            <a:ext cx="256484" cy="123365"/>
            <a:chOff x="457201" y="3276771"/>
            <a:chExt cx="628650" cy="302371"/>
          </a:xfrm>
        </p:grpSpPr>
        <p:sp>
          <p:nvSpPr>
            <p:cNvPr id="101" name="모서리가 둥근 직사각형 100"/>
            <p:cNvSpPr/>
            <p:nvPr/>
          </p:nvSpPr>
          <p:spPr>
            <a:xfrm>
              <a:off x="457201" y="3276771"/>
              <a:ext cx="628650" cy="3023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793089" y="3318904"/>
              <a:ext cx="243247" cy="2432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3" name="직선 연결선 102"/>
          <p:cNvCxnSpPr>
            <a:cxnSpLocks/>
          </p:cNvCxnSpPr>
          <p:nvPr/>
        </p:nvCxnSpPr>
        <p:spPr>
          <a:xfrm flipH="1">
            <a:off x="2490296" y="2672661"/>
            <a:ext cx="25424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cxnSpLocks/>
          </p:cNvCxnSpPr>
          <p:nvPr/>
        </p:nvCxnSpPr>
        <p:spPr>
          <a:xfrm flipH="1">
            <a:off x="2516666" y="3133272"/>
            <a:ext cx="25424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cxnSpLocks/>
          </p:cNvCxnSpPr>
          <p:nvPr/>
        </p:nvCxnSpPr>
        <p:spPr>
          <a:xfrm flipH="1">
            <a:off x="2517816" y="3625338"/>
            <a:ext cx="25424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695950" y="4191211"/>
            <a:ext cx="171450" cy="1617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019800" y="4191211"/>
            <a:ext cx="171450" cy="161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483164" y="542699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버전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정보</a:t>
            </a:r>
            <a:endParaRPr lang="en-US" altLang="ko-KR" sz="1000" b="1" dirty="0" smtClean="0"/>
          </a:p>
        </p:txBody>
      </p:sp>
      <p:cxnSp>
        <p:nvCxnSpPr>
          <p:cNvPr id="108" name="직선 연결선 107"/>
          <p:cNvCxnSpPr>
            <a:cxnSpLocks/>
          </p:cNvCxnSpPr>
          <p:nvPr/>
        </p:nvCxnSpPr>
        <p:spPr>
          <a:xfrm flipH="1">
            <a:off x="2536867" y="5330313"/>
            <a:ext cx="25424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631085" y="5426992"/>
            <a:ext cx="473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1.0.0</a:t>
            </a:r>
          </a:p>
        </p:txBody>
      </p:sp>
      <p:cxnSp>
        <p:nvCxnSpPr>
          <p:cNvPr id="110" name="직선 연결선 109"/>
          <p:cNvCxnSpPr>
            <a:endCxn id="80" idx="3"/>
          </p:cNvCxnSpPr>
          <p:nvPr/>
        </p:nvCxnSpPr>
        <p:spPr>
          <a:xfrm flipH="1">
            <a:off x="5219771" y="2447208"/>
            <a:ext cx="26955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H="1" flipV="1">
            <a:off x="5129020" y="2909355"/>
            <a:ext cx="2786255" cy="2239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H="1" flipV="1">
            <a:off x="5129021" y="3391243"/>
            <a:ext cx="2786254" cy="4538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H="1" flipV="1">
            <a:off x="4997503" y="3860692"/>
            <a:ext cx="2917772" cy="6627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H="1" flipV="1">
            <a:off x="5079468" y="5550102"/>
            <a:ext cx="2917772" cy="6627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4737123" y="1147212"/>
            <a:ext cx="646331" cy="559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359822" y="1161062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439084" y="145824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67" name="TextBox 66"/>
          <p:cNvSpPr txBox="1"/>
          <p:nvPr/>
        </p:nvSpPr>
        <p:spPr>
          <a:xfrm>
            <a:off x="2801749" y="14596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9" y="1227706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797" y="1245323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695" y="125484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21" y="1245323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덧셈 기호 76"/>
          <p:cNvSpPr/>
          <p:nvPr/>
        </p:nvSpPr>
        <p:spPr>
          <a:xfrm>
            <a:off x="4371860" y="1227706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528142" y="146142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4781549" y="146169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4201576" y="14596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558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구매 목록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친구추천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페이지 시작 </a:t>
            </a:r>
            <a:r>
              <a:rPr lang="en-US" altLang="ko-KR" sz="1000" b="1" dirty="0" smtClean="0"/>
              <a:t>/ </a:t>
            </a:r>
            <a:r>
              <a:rPr lang="ko-KR" altLang="en-US" sz="1000" b="1" dirty="0" smtClean="0"/>
              <a:t>나가기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페이지 시</a:t>
            </a:r>
            <a:r>
              <a:rPr lang="ko-KR" altLang="en-US" sz="1000" dirty="0"/>
              <a:t>작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프로필 내부의 상품 구매 목록 버튼을 입력한다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나가기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버튼을 선택하면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프로필로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2) </a:t>
            </a:r>
            <a:r>
              <a:rPr lang="ko-KR" altLang="en-US" sz="1000" b="1" dirty="0" smtClean="0"/>
              <a:t>목록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내 캐릭터의 </a:t>
            </a:r>
            <a:r>
              <a:rPr lang="en-US" altLang="ko-KR" sz="1000" dirty="0" smtClean="0"/>
              <a:t>items </a:t>
            </a:r>
            <a:r>
              <a:rPr lang="ko-KR" altLang="en-US" sz="1000" dirty="0" smtClean="0"/>
              <a:t>속성에 기록된 아이템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들을 순서대로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항목의 목록은 캐시 상점에서 보여주는 항목과 동일하다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</a:t>
            </a:r>
            <a:r>
              <a:rPr lang="en-US" altLang="ko-KR" sz="1000" dirty="0"/>
              <a:t>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b. </a:t>
            </a:r>
            <a:r>
              <a:rPr lang="ko-KR" altLang="en-US" sz="1000" dirty="0"/>
              <a:t>발행처 </a:t>
            </a:r>
            <a:r>
              <a:rPr lang="en-US" altLang="ko-KR" sz="1000" dirty="0"/>
              <a:t>: publisher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/>
              <a:t>이름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/>
              <a:t>구매 금액 </a:t>
            </a:r>
            <a:r>
              <a:rPr lang="en-US" altLang="ko-KR" sz="1000" dirty="0"/>
              <a:t>: price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오른쪽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- </a:t>
            </a:r>
            <a:r>
              <a:rPr lang="ko-KR" altLang="en-US" sz="1000" dirty="0"/>
              <a:t>상품 목록은 터치 클릭을 통한 입력이 가능하다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&gt; </a:t>
            </a:r>
            <a:r>
              <a:rPr lang="ko-KR" altLang="en-US" sz="1000" dirty="0"/>
              <a:t>터치 시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바코드 보기 </a:t>
            </a:r>
            <a:r>
              <a:rPr lang="ko-KR" altLang="en-US" sz="1000" dirty="0" err="1" smtClean="0"/>
              <a:t>팝업창이</a:t>
            </a:r>
            <a:r>
              <a:rPr lang="ko-KR" altLang="en-US" sz="1000" dirty="0" smtClean="0"/>
              <a:t> 등장한다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팝업에는 </a:t>
            </a:r>
            <a:r>
              <a:rPr lang="ko-KR" altLang="en-US" sz="1000" dirty="0"/>
              <a:t>아래의 목록을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a.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b. </a:t>
            </a:r>
            <a:r>
              <a:rPr lang="ko-KR" altLang="en-US" sz="1000" dirty="0"/>
              <a:t>이름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/>
              <a:t>설명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desc</a:t>
            </a:r>
            <a:r>
              <a:rPr lang="en-US" altLang="ko-KR" sz="1000" dirty="0"/>
              <a:t>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/>
              <a:t>바코드 </a:t>
            </a:r>
            <a:r>
              <a:rPr lang="en-US" altLang="ko-KR" sz="1000" dirty="0"/>
              <a:t>: </a:t>
            </a:r>
            <a:r>
              <a:rPr lang="ko-KR" altLang="en-US" sz="1000" dirty="0"/>
              <a:t>임시 바코드 이미지를 사용한다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e. </a:t>
            </a:r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  <a:r>
              <a:rPr lang="ko-KR" altLang="en-US" sz="1000" dirty="0" smtClean="0"/>
              <a:t>하기 </a:t>
            </a:r>
            <a:r>
              <a:rPr lang="en-US" altLang="ko-KR" sz="1000" dirty="0"/>
              <a:t>: </a:t>
            </a:r>
            <a:r>
              <a:rPr lang="ko-KR" altLang="en-US" sz="1000" dirty="0"/>
              <a:t>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닫기 처리하고</a:t>
            </a:r>
            <a:r>
              <a:rPr lang="en-US" altLang="ko-KR" sz="1000" dirty="0"/>
              <a:t>, </a:t>
            </a:r>
            <a:r>
              <a:rPr lang="ko-KR" altLang="en-US" sz="1000" dirty="0"/>
              <a:t>해당 </a:t>
            </a:r>
            <a:r>
              <a:rPr lang="ko-KR" altLang="en-US" sz="1000" dirty="0" smtClean="0"/>
              <a:t>쿠폰을 </a:t>
            </a:r>
            <a:r>
              <a:rPr lang="en-US" altLang="ko-KR" sz="1000" dirty="0" smtClean="0"/>
              <a:t>items </a:t>
            </a:r>
            <a:r>
              <a:rPr lang="ko-KR" altLang="en-US" sz="1000" dirty="0" smtClean="0"/>
              <a:t>속성에서 삭제한다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</a:t>
            </a:r>
            <a:r>
              <a:rPr lang="en-US" altLang="ko-KR" sz="1000" dirty="0"/>
              <a:t>f. x</a:t>
            </a:r>
            <a:r>
              <a:rPr lang="ko-KR" altLang="en-US" sz="1000" dirty="0"/>
              <a:t>버튼 </a:t>
            </a:r>
            <a:r>
              <a:rPr lang="en-US" altLang="ko-KR" sz="1000" dirty="0"/>
              <a:t>: </a:t>
            </a:r>
            <a:r>
              <a:rPr lang="ko-KR" altLang="en-US" sz="1000" dirty="0"/>
              <a:t>아무 처리도 하지 않고 팝업을 닫는다</a:t>
            </a:r>
            <a:r>
              <a:rPr lang="en-US" altLang="ko-KR" sz="1000" dirty="0"/>
              <a:t>.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2357502" y="1147212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5369019" y="1367795"/>
            <a:ext cx="2393856" cy="5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왼쪽 화살표 70"/>
          <p:cNvSpPr/>
          <p:nvPr/>
        </p:nvSpPr>
        <p:spPr>
          <a:xfrm>
            <a:off x="2490296" y="184922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457545" y="1819809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프로필 </a:t>
            </a:r>
            <a:r>
              <a:rPr lang="en-US" altLang="ko-KR" sz="1100" b="1" dirty="0" smtClean="0"/>
              <a:t>&gt; </a:t>
            </a:r>
            <a:r>
              <a:rPr lang="ko-KR" altLang="en-US" sz="1100" b="1" dirty="0" smtClean="0"/>
              <a:t>상품 구매 목록</a:t>
            </a:r>
            <a:endParaRPr lang="ko-KR" altLang="en-US" sz="1100" b="1" dirty="0"/>
          </a:p>
        </p:txBody>
      </p:sp>
      <p:cxnSp>
        <p:nvCxnSpPr>
          <p:cNvPr id="73" name="직선 연결선 72"/>
          <p:cNvCxnSpPr>
            <a:cxnSpLocks/>
          </p:cNvCxnSpPr>
          <p:nvPr/>
        </p:nvCxnSpPr>
        <p:spPr>
          <a:xfrm flipH="1">
            <a:off x="2366363" y="216783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2415926" y="4852714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2452904" y="4896823"/>
            <a:ext cx="418225" cy="421688"/>
            <a:chOff x="2196429" y="1714499"/>
            <a:chExt cx="582510" cy="542925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2865757" y="48869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아이템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2853972" y="5111183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진화의 돌 </a:t>
            </a:r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개</a:t>
            </a:r>
            <a:endParaRPr lang="ko-KR" altLang="en-US" sz="9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650789" y="4980709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76" name="직사각형 75"/>
          <p:cNvSpPr/>
          <p:nvPr/>
        </p:nvSpPr>
        <p:spPr>
          <a:xfrm>
            <a:off x="2409878" y="247029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409889" y="3063431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2446867" y="2533452"/>
            <a:ext cx="418225" cy="421688"/>
            <a:chOff x="2196429" y="1714499"/>
            <a:chExt cx="582510" cy="542925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4" name="직선 연결선 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/>
          <p:cNvGrpSpPr/>
          <p:nvPr/>
        </p:nvGrpSpPr>
        <p:grpSpPr>
          <a:xfrm>
            <a:off x="2446867" y="3107540"/>
            <a:ext cx="418225" cy="421688"/>
            <a:chOff x="2196429" y="1714499"/>
            <a:chExt cx="582510" cy="542925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2859720" y="2530874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gs25</a:t>
            </a:r>
            <a:endParaRPr lang="ko-KR" alt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847935" y="275510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빙그레 메로나</a:t>
            </a:r>
            <a:endParaRPr lang="ko-KR" altLang="en-US" sz="9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2859720" y="309766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847935" y="3321900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644807" y="262815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4644752" y="3191426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0" name="직사각형 119"/>
          <p:cNvSpPr/>
          <p:nvPr/>
        </p:nvSpPr>
        <p:spPr>
          <a:xfrm>
            <a:off x="2414136" y="365715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2414147" y="4250288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2" name="그룹 121"/>
          <p:cNvGrpSpPr/>
          <p:nvPr/>
        </p:nvGrpSpPr>
        <p:grpSpPr>
          <a:xfrm>
            <a:off x="2451125" y="3720309"/>
            <a:ext cx="418225" cy="421688"/>
            <a:chOff x="2196429" y="1714499"/>
            <a:chExt cx="582510" cy="542925"/>
          </a:xfrm>
        </p:grpSpPr>
        <p:sp>
          <p:nvSpPr>
            <p:cNvPr id="123" name="모서리가 둥근 직사각형 12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/>
          <p:cNvGrpSpPr/>
          <p:nvPr/>
        </p:nvGrpSpPr>
        <p:grpSpPr>
          <a:xfrm>
            <a:off x="2451125" y="4294397"/>
            <a:ext cx="418225" cy="421688"/>
            <a:chOff x="2196429" y="1714499"/>
            <a:chExt cx="582510" cy="542925"/>
          </a:xfrm>
        </p:grpSpPr>
        <p:sp>
          <p:nvSpPr>
            <p:cNvPr id="126" name="모서리가 둥근 직사각형 12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/>
          <p:cNvSpPr txBox="1"/>
          <p:nvPr/>
        </p:nvSpPr>
        <p:spPr>
          <a:xfrm>
            <a:off x="2863978" y="371773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852193" y="3941966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863978" y="4284522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852193" y="4508757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4727612" y="3815008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500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4649010" y="4378283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2668092" y="3380343"/>
            <a:ext cx="2327429" cy="1808358"/>
            <a:chOff x="5752621" y="3363937"/>
            <a:chExt cx="2327429" cy="1808358"/>
          </a:xfrm>
        </p:grpSpPr>
        <p:grpSp>
          <p:nvGrpSpPr>
            <p:cNvPr id="134" name="그룹 133"/>
            <p:cNvGrpSpPr/>
            <p:nvPr/>
          </p:nvGrpSpPr>
          <p:grpSpPr>
            <a:xfrm>
              <a:off x="5752621" y="3363937"/>
              <a:ext cx="2327429" cy="1808358"/>
              <a:chOff x="7153007" y="4058674"/>
              <a:chExt cx="2327429" cy="180835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165012" y="4058674"/>
                <a:ext cx="2315424" cy="1808358"/>
                <a:chOff x="7153007" y="4087617"/>
                <a:chExt cx="2315424" cy="1808358"/>
              </a:xfrm>
            </p:grpSpPr>
            <p:sp>
              <p:nvSpPr>
                <p:cNvPr id="138" name="직사각형 137"/>
                <p:cNvSpPr/>
                <p:nvPr/>
              </p:nvSpPr>
              <p:spPr>
                <a:xfrm>
                  <a:off x="7153007" y="4088184"/>
                  <a:ext cx="2308694" cy="1807791"/>
                </a:xfrm>
                <a:prstGeom prst="rect">
                  <a:avLst/>
                </a:prstGeom>
                <a:solidFill>
                  <a:srgbClr val="D9D9D9">
                    <a:alpha val="89804"/>
                  </a:srgb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9" name="그룹 138"/>
                <p:cNvGrpSpPr/>
                <p:nvPr/>
              </p:nvGrpSpPr>
              <p:grpSpPr>
                <a:xfrm>
                  <a:off x="7336808" y="4476650"/>
                  <a:ext cx="582510" cy="542925"/>
                  <a:chOff x="2196429" y="1714499"/>
                  <a:chExt cx="582510" cy="542925"/>
                </a:xfrm>
              </p:grpSpPr>
              <p:sp>
                <p:nvSpPr>
                  <p:cNvPr id="143" name="모서리가 둥근 직사각형 142"/>
                  <p:cNvSpPr/>
                  <p:nvPr/>
                </p:nvSpPr>
                <p:spPr>
                  <a:xfrm>
                    <a:off x="2196429" y="1714499"/>
                    <a:ext cx="582510" cy="542925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57" name="직선 연결선 156"/>
                  <p:cNvCxnSpPr>
                    <a:cxnSpLocks/>
                  </p:cNvCxnSpPr>
                  <p:nvPr/>
                </p:nvCxnSpPr>
                <p:spPr>
                  <a:xfrm flipH="1">
                    <a:off x="2215291" y="1743253"/>
                    <a:ext cx="544598" cy="469986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TextBox 139"/>
                <p:cNvSpPr txBox="1"/>
                <p:nvPr/>
              </p:nvSpPr>
              <p:spPr>
                <a:xfrm>
                  <a:off x="7970546" y="4496462"/>
                  <a:ext cx="5100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E</a:t>
                  </a:r>
                  <a:r>
                    <a:rPr lang="ko-KR" altLang="en-US" sz="1000" dirty="0" smtClean="0"/>
                    <a:t>버스</a:t>
                  </a:r>
                  <a:endParaRPr lang="ko-KR" altLang="en-US" sz="1000" dirty="0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7972991" y="4762440"/>
                  <a:ext cx="75052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dirty="0" smtClean="0"/>
                    <a:t>1</a:t>
                  </a:r>
                  <a:r>
                    <a:rPr lang="ko-KR" altLang="en-US" sz="900" b="1" dirty="0" smtClean="0"/>
                    <a:t>회 이용권</a:t>
                  </a:r>
                  <a:endParaRPr lang="ko-KR" altLang="en-US" sz="900" b="1" dirty="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9166745" y="4087617"/>
                  <a:ext cx="30168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cxnSp>
            <p:nvCxnSpPr>
              <p:cNvPr id="136" name="직선 연결선 135"/>
              <p:cNvCxnSpPr>
                <a:cxnSpLocks/>
              </p:cNvCxnSpPr>
              <p:nvPr/>
            </p:nvCxnSpPr>
            <p:spPr>
              <a:xfrm flipH="1">
                <a:off x="7153007" y="5107939"/>
                <a:ext cx="230869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>
                <a:cxnSpLocks/>
              </p:cNvCxnSpPr>
              <p:nvPr/>
            </p:nvCxnSpPr>
            <p:spPr>
              <a:xfrm flipH="1">
                <a:off x="7162532" y="4347401"/>
                <a:ext cx="230869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3" name="Picture 2" descr="C:\Users\gssk\Desktop\if_barcode_160857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665" y="4526665"/>
              <a:ext cx="1159165" cy="548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직사각형 184"/>
          <p:cNvSpPr/>
          <p:nvPr/>
        </p:nvSpPr>
        <p:spPr>
          <a:xfrm>
            <a:off x="2314287" y="2377878"/>
            <a:ext cx="3054732" cy="31085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4194610" y="46729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u="sng" dirty="0" smtClean="0"/>
              <a:t>삭제하기</a:t>
            </a:r>
            <a:endParaRPr lang="ko-KR" altLang="en-US" sz="1000" b="1" u="sng" dirty="0"/>
          </a:p>
        </p:txBody>
      </p:sp>
      <p:sp>
        <p:nvSpPr>
          <p:cNvPr id="79" name="직사각형 78"/>
          <p:cNvSpPr/>
          <p:nvPr/>
        </p:nvSpPr>
        <p:spPr>
          <a:xfrm>
            <a:off x="2359822" y="1142012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439084" y="143919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81" name="TextBox 80"/>
          <p:cNvSpPr txBox="1"/>
          <p:nvPr/>
        </p:nvSpPr>
        <p:spPr>
          <a:xfrm>
            <a:off x="2801749" y="14405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9" y="1208656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797" y="1226273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695" y="123579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21" y="1226273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덧셈 기호 91"/>
          <p:cNvSpPr/>
          <p:nvPr/>
        </p:nvSpPr>
        <p:spPr>
          <a:xfrm>
            <a:off x="4371860" y="1208656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528142" y="14423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4781549" y="144264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95" name="TextBox 94"/>
          <p:cNvSpPr txBox="1"/>
          <p:nvPr/>
        </p:nvSpPr>
        <p:spPr>
          <a:xfrm>
            <a:off x="4201576" y="14405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6766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보상 </a:t>
            </a:r>
            <a:r>
              <a:rPr lang="ko-KR" altLang="en-US" sz="2000" b="1" dirty="0" err="1" smtClean="0"/>
              <a:t>맵</a:t>
            </a:r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74" name="직사각형 73"/>
          <p:cNvSpPr/>
          <p:nvPr/>
        </p:nvSpPr>
        <p:spPr>
          <a:xfrm>
            <a:off x="2275714" y="117583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9" name="그룹 78"/>
          <p:cNvGrpSpPr/>
          <p:nvPr/>
        </p:nvGrpSpPr>
        <p:grpSpPr>
          <a:xfrm>
            <a:off x="3317627" y="2517540"/>
            <a:ext cx="670094" cy="746607"/>
            <a:chOff x="3071133" y="2356671"/>
            <a:chExt cx="1453821" cy="1126384"/>
          </a:xfrm>
        </p:grpSpPr>
        <p:sp>
          <p:nvSpPr>
            <p:cNvPr id="80" name="직사각형 79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2310984" y="3888054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159175" y="1830476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98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377" y="5105709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658" y="5153334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4197073" y="544328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2455536" y="544139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3365252" y="544928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106" name="그룹 105"/>
          <p:cNvGrpSpPr/>
          <p:nvPr/>
        </p:nvGrpSpPr>
        <p:grpSpPr>
          <a:xfrm flipV="1">
            <a:off x="2279383" y="4126805"/>
            <a:ext cx="2947701" cy="45719"/>
            <a:chOff x="628650" y="876300"/>
            <a:chExt cx="1910678" cy="133350"/>
          </a:xfrm>
        </p:grpSpPr>
        <p:sp>
          <p:nvSpPr>
            <p:cNvPr id="107" name="직사각형 10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026" y="1853214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직사각형 116"/>
          <p:cNvSpPr/>
          <p:nvPr/>
        </p:nvSpPr>
        <p:spPr>
          <a:xfrm>
            <a:off x="2275714" y="4177210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이등변 삼각형 118"/>
          <p:cNvSpPr/>
          <p:nvPr/>
        </p:nvSpPr>
        <p:spPr>
          <a:xfrm rot="5400000">
            <a:off x="2789526" y="4262802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3484360" y="434848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4149646" y="3446052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추가 보너스</a:t>
            </a:r>
            <a:endParaRPr lang="ko-KR" altLang="en-US" sz="11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4753507" y="3936542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65/100</a:t>
            </a:r>
            <a:endParaRPr lang="ko-KR" altLang="en-US" sz="900" dirty="0"/>
          </a:p>
        </p:txBody>
      </p:sp>
      <p:sp>
        <p:nvSpPr>
          <p:cNvPr id="163" name="직사각형 162"/>
          <p:cNvSpPr/>
          <p:nvPr/>
        </p:nvSpPr>
        <p:spPr>
          <a:xfrm>
            <a:off x="3987721" y="2240269"/>
            <a:ext cx="1317540" cy="1467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7762875" y="599614"/>
            <a:ext cx="44291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보상 </a:t>
            </a:r>
            <a:r>
              <a:rPr lang="ko-KR" altLang="en-US" sz="1000" dirty="0" err="1" smtClean="0"/>
              <a:t>맵</a:t>
            </a:r>
            <a:r>
              <a:rPr lang="ko-KR" altLang="en-US" sz="1000" dirty="0" smtClean="0"/>
              <a:t>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추가 보너스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보상 빌딩 페이지로 이동 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내용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A. </a:t>
            </a:r>
            <a:r>
              <a:rPr lang="ko-KR" altLang="en-US" sz="900" dirty="0" smtClean="0"/>
              <a:t>불러올 목록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- </a:t>
            </a:r>
            <a:r>
              <a:rPr lang="ko-KR" altLang="en-US" sz="900" dirty="0" smtClean="0"/>
              <a:t>홈에 입장 시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‘</a:t>
            </a:r>
            <a:r>
              <a:rPr lang="ko-KR" altLang="en-US" sz="900" dirty="0" smtClean="0"/>
              <a:t>보너스 상품 전체 목록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 중</a:t>
            </a:r>
            <a:r>
              <a:rPr lang="en-US" altLang="ko-KR" sz="9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</a:t>
            </a:r>
            <a:r>
              <a:rPr lang="ko-KR" altLang="en-US" sz="900" dirty="0" smtClean="0"/>
              <a:t>현재 캐릭터의 </a:t>
            </a:r>
            <a:r>
              <a:rPr lang="en-US" altLang="ko-KR" sz="900" dirty="0" smtClean="0"/>
              <a:t>level </a:t>
            </a:r>
            <a:r>
              <a:rPr lang="ko-KR" altLang="en-US" sz="900" dirty="0" smtClean="0"/>
              <a:t>값보다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같거나 작은</a:t>
            </a:r>
            <a:r>
              <a:rPr lang="en-US" altLang="ko-KR" sz="900" dirty="0" smtClean="0"/>
              <a:t>’ </a:t>
            </a:r>
            <a:r>
              <a:rPr lang="en-US" altLang="ko-KR" sz="900" dirty="0" err="1" smtClean="0"/>
              <a:t>requiredLevel</a:t>
            </a:r>
            <a:r>
              <a:rPr lang="ko-KR" altLang="en-US" sz="900" dirty="0" smtClean="0"/>
              <a:t>에 속한 모든 목록을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</a:t>
            </a:r>
            <a:r>
              <a:rPr lang="ko-KR" altLang="en-US" sz="900" dirty="0" smtClean="0"/>
              <a:t>불러온 뒤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슬롯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개짜리 리스트에 순서대로 노출한다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B. </a:t>
            </a:r>
            <a:r>
              <a:rPr lang="ko-KR" altLang="en-US" sz="900" dirty="0" smtClean="0"/>
              <a:t>순서 변경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- </a:t>
            </a:r>
            <a:r>
              <a:rPr lang="ko-KR" altLang="en-US" sz="900" dirty="0" smtClean="0"/>
              <a:t>목록이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개보다 많을 경우</a:t>
            </a:r>
            <a:r>
              <a:rPr lang="en-US" altLang="ko-KR" sz="900" dirty="0" smtClean="0"/>
              <a:t>, 3</a:t>
            </a:r>
            <a:r>
              <a:rPr lang="ko-KR" altLang="en-US" sz="900" dirty="0" smtClean="0"/>
              <a:t>초마다 슬롯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개의 순서를 바꿔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0</a:t>
            </a:r>
            <a:r>
              <a:rPr lang="ko-KR" altLang="en-US" sz="900" dirty="0" smtClean="0"/>
              <a:t>번 슬롯에 새로운 상품을 보여주고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기존 </a:t>
            </a:r>
            <a:r>
              <a:rPr lang="en-US" altLang="ko-KR" sz="900" dirty="0" smtClean="0"/>
              <a:t>0</a:t>
            </a:r>
            <a:r>
              <a:rPr lang="ko-KR" altLang="en-US" sz="900" dirty="0" smtClean="0"/>
              <a:t>번 상품을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번 슬롯에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1</a:t>
            </a:r>
            <a:r>
              <a:rPr lang="ko-KR" altLang="en-US" sz="900" dirty="0" smtClean="0"/>
              <a:t>번 상품을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번 슬롯을 이동 시킨다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// </a:t>
            </a:r>
            <a:r>
              <a:rPr lang="ko-KR" altLang="en-US" sz="900" dirty="0" smtClean="0"/>
              <a:t>다시 말해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위에서 아래로 한 칸씩 이동하면서 스크롤 된다는 의미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- </a:t>
            </a:r>
            <a:r>
              <a:rPr lang="ko-KR" altLang="en-US" sz="900" dirty="0" smtClean="0"/>
              <a:t>이 방법으로 계속 루프를 돈다</a:t>
            </a:r>
            <a:r>
              <a:rPr lang="en-US" altLang="ko-KR" sz="900" dirty="0" smtClean="0"/>
              <a:t>.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A. </a:t>
            </a:r>
            <a:r>
              <a:rPr lang="ko-KR" altLang="en-US" sz="900" dirty="0" smtClean="0"/>
              <a:t>등장 아이콘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icon </a:t>
            </a:r>
            <a:r>
              <a:rPr lang="ko-KR" altLang="en-US" sz="900" dirty="0" smtClean="0"/>
              <a:t>데이터의 이미지를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B. </a:t>
            </a:r>
            <a:r>
              <a:rPr lang="ko-KR" altLang="en-US" sz="900" dirty="0" smtClean="0"/>
              <a:t>발행처 </a:t>
            </a:r>
            <a:r>
              <a:rPr lang="en-US" altLang="ko-KR" sz="900" dirty="0" smtClean="0"/>
              <a:t>: publisher </a:t>
            </a:r>
            <a:r>
              <a:rPr lang="ko-KR" altLang="en-US" sz="900" dirty="0" smtClean="0"/>
              <a:t>데이터의 값을 표시한다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왼쪽 맞춤 정렬한다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C. </a:t>
            </a:r>
            <a:r>
              <a:rPr lang="ko-KR" altLang="en-US" sz="900" dirty="0"/>
              <a:t>이름 </a:t>
            </a:r>
            <a:r>
              <a:rPr lang="en-US" altLang="ko-KR" sz="900" dirty="0"/>
              <a:t>: name </a:t>
            </a:r>
            <a:r>
              <a:rPr lang="ko-KR" altLang="en-US" sz="900" dirty="0"/>
              <a:t>데이터의 값을 표시한다</a:t>
            </a:r>
            <a:r>
              <a:rPr lang="en-US" altLang="ko-KR" sz="900" dirty="0"/>
              <a:t>. </a:t>
            </a:r>
            <a:r>
              <a:rPr lang="ko-KR" altLang="en-US" sz="900" dirty="0"/>
              <a:t>왼쪽 맞춤 정렬한다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//</a:t>
            </a:r>
            <a:r>
              <a:rPr lang="ko-KR" altLang="en-US" sz="900" b="1" dirty="0" smtClean="0"/>
              <a:t>크기나 위치는 아트 담당자가 캐릭터와의 위치를 고려하여 정한다</a:t>
            </a:r>
            <a:r>
              <a:rPr lang="en-US" altLang="ko-KR" sz="900" b="1" dirty="0" smtClean="0"/>
              <a:t>.</a:t>
            </a:r>
          </a:p>
        </p:txBody>
      </p:sp>
      <p:sp>
        <p:nvSpPr>
          <p:cNvPr id="142" name="직사각형 141"/>
          <p:cNvSpPr/>
          <p:nvPr/>
        </p:nvSpPr>
        <p:spPr>
          <a:xfrm>
            <a:off x="2279013" y="1175955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2358275" y="147313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7" name="TextBox 146"/>
          <p:cNvSpPr txBox="1"/>
          <p:nvPr/>
        </p:nvSpPr>
        <p:spPr>
          <a:xfrm>
            <a:off x="2797140" y="147449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390" y="1242599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088" y="1260216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086" y="1269741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212" y="1260216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덧셈 기호 151"/>
          <p:cNvSpPr/>
          <p:nvPr/>
        </p:nvSpPr>
        <p:spPr>
          <a:xfrm>
            <a:off x="4272001" y="1242599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3485433" y="147631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700740" y="147658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101717" y="147449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grpSp>
        <p:nvGrpSpPr>
          <p:cNvPr id="2" name="그룹 1"/>
          <p:cNvGrpSpPr/>
          <p:nvPr/>
        </p:nvGrpSpPr>
        <p:grpSpPr>
          <a:xfrm>
            <a:off x="4089550" y="2323478"/>
            <a:ext cx="1156109" cy="1125994"/>
            <a:chOff x="3694960" y="2688520"/>
            <a:chExt cx="1156109" cy="1125994"/>
          </a:xfrm>
        </p:grpSpPr>
        <p:sp>
          <p:nvSpPr>
            <p:cNvPr id="100" name="직사각형 99"/>
            <p:cNvSpPr/>
            <p:nvPr/>
          </p:nvSpPr>
          <p:spPr>
            <a:xfrm>
              <a:off x="3694960" y="2690612"/>
              <a:ext cx="1091784" cy="3656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979495" y="2688520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err="1" smtClean="0"/>
                <a:t>던킨도너츠</a:t>
              </a:r>
              <a:endParaRPr lang="ko-KR" altLang="en-US" sz="7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986760" y="2865130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err="1" smtClean="0"/>
                <a:t>먼치킨</a:t>
              </a:r>
              <a:r>
                <a:rPr lang="ko-KR" altLang="en-US" sz="700" b="1" dirty="0" smtClean="0"/>
                <a:t> 박스</a:t>
              </a:r>
              <a:endParaRPr lang="ko-KR" altLang="en-US" sz="700" b="1" dirty="0"/>
            </a:p>
          </p:txBody>
        </p:sp>
        <p:pic>
          <p:nvPicPr>
            <p:cNvPr id="109" name="Picture 1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4533" y="2738237"/>
              <a:ext cx="290404" cy="277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9" name="직사각형 168"/>
            <p:cNvSpPr/>
            <p:nvPr/>
          </p:nvSpPr>
          <p:spPr>
            <a:xfrm>
              <a:off x="3694960" y="3059719"/>
              <a:ext cx="1091784" cy="380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3694960" y="3442053"/>
              <a:ext cx="1091784" cy="3724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008226" y="3443437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샤넬</a:t>
              </a:r>
              <a:endParaRPr lang="ko-KR" altLang="en-US" sz="7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005966" y="3610522"/>
              <a:ext cx="8451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립스틱 </a:t>
              </a:r>
              <a:r>
                <a:rPr lang="ko-KR" altLang="en-US" sz="700" b="1" dirty="0" err="1" smtClean="0"/>
                <a:t>루즈코코</a:t>
              </a:r>
              <a:endParaRPr lang="ko-KR" altLang="en-US" sz="700" b="1" dirty="0"/>
            </a:p>
          </p:txBody>
        </p:sp>
        <p:pic>
          <p:nvPicPr>
            <p:cNvPr id="157" name="Picture 9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6931" y="3475872"/>
              <a:ext cx="234699" cy="329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9" name="그룹 158"/>
            <p:cNvGrpSpPr/>
            <p:nvPr/>
          </p:nvGrpSpPr>
          <p:grpSpPr>
            <a:xfrm>
              <a:off x="3719306" y="3077274"/>
              <a:ext cx="347529" cy="343075"/>
              <a:chOff x="2196429" y="1714499"/>
              <a:chExt cx="582510" cy="542925"/>
            </a:xfrm>
          </p:grpSpPr>
          <p:sp>
            <p:nvSpPr>
              <p:cNvPr id="162" name="모서리가 둥근 직사각형 161"/>
              <p:cNvSpPr/>
              <p:nvPr/>
            </p:nvSpPr>
            <p:spPr>
              <a:xfrm>
                <a:off x="2196429" y="1714499"/>
                <a:ext cx="582510" cy="54292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cxnSp>
            <p:nvCxnSpPr>
              <p:cNvPr id="165" name="직선 연결선 164"/>
              <p:cNvCxnSpPr>
                <a:cxnSpLocks/>
              </p:cNvCxnSpPr>
              <p:nvPr/>
            </p:nvCxnSpPr>
            <p:spPr>
              <a:xfrm flipH="1">
                <a:off x="2215291" y="1743253"/>
                <a:ext cx="544598" cy="46998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3985263" y="3067399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아리따움</a:t>
              </a:r>
              <a:endParaRPr lang="ko-KR" altLang="en-US" sz="7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983003" y="3244009"/>
              <a:ext cx="8066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아리따움 </a:t>
              </a:r>
              <a:r>
                <a:rPr lang="en-US" altLang="ko-KR" sz="700" b="1" dirty="0" smtClean="0"/>
                <a:t>3</a:t>
              </a:r>
              <a:r>
                <a:rPr lang="ko-KR" altLang="en-US" sz="700" b="1" dirty="0" smtClean="0"/>
                <a:t>천원</a:t>
              </a:r>
              <a:endParaRPr lang="ko-KR" altLang="en-US" sz="700" b="1" dirty="0"/>
            </a:p>
          </p:txBody>
        </p:sp>
      </p:grpSp>
      <p:cxnSp>
        <p:nvCxnSpPr>
          <p:cNvPr id="171" name="직선 연결선 170"/>
          <p:cNvCxnSpPr>
            <a:endCxn id="163" idx="3"/>
          </p:cNvCxnSpPr>
          <p:nvPr/>
        </p:nvCxnSpPr>
        <p:spPr>
          <a:xfrm flipH="1">
            <a:off x="5305261" y="1556154"/>
            <a:ext cx="2371889" cy="14178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0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/>
          <p:cNvSpPr/>
          <p:nvPr/>
        </p:nvSpPr>
        <p:spPr>
          <a:xfrm>
            <a:off x="3933891" y="5135838"/>
            <a:ext cx="2317445" cy="475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3922259" y="5680685"/>
            <a:ext cx="2317445" cy="475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3956298" y="2810159"/>
            <a:ext cx="2317445" cy="475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3945523" y="3369513"/>
            <a:ext cx="2317445" cy="475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3933891" y="3914360"/>
            <a:ext cx="2317445" cy="475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3945523" y="2245502"/>
            <a:ext cx="2317445" cy="475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보상 </a:t>
            </a:r>
            <a:r>
              <a:rPr lang="ko-KR" altLang="en-US" sz="2000" b="1" dirty="0" err="1" smtClean="0"/>
              <a:t>맵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164" name="직사각형 163"/>
          <p:cNvSpPr/>
          <p:nvPr/>
        </p:nvSpPr>
        <p:spPr>
          <a:xfrm>
            <a:off x="3606646" y="1080871"/>
            <a:ext cx="2947701" cy="51389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왼쪽 화살표 201"/>
          <p:cNvSpPr/>
          <p:nvPr/>
        </p:nvSpPr>
        <p:spPr>
          <a:xfrm>
            <a:off x="3754264" y="1820651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5559713" y="178170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추가 보너스</a:t>
            </a:r>
            <a:endParaRPr lang="ko-KR" altLang="en-US" sz="1100" b="1" dirty="0"/>
          </a:p>
        </p:txBody>
      </p:sp>
      <p:cxnSp>
        <p:nvCxnSpPr>
          <p:cNvPr id="204" name="직선 연결선 203"/>
          <p:cNvCxnSpPr>
            <a:cxnSpLocks/>
          </p:cNvCxnSpPr>
          <p:nvPr/>
        </p:nvCxnSpPr>
        <p:spPr>
          <a:xfrm flipH="1">
            <a:off x="3620806" y="213926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762875" y="599614"/>
            <a:ext cx="4429125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보상 </a:t>
            </a:r>
            <a:r>
              <a:rPr lang="ko-KR" altLang="en-US" sz="1000" dirty="0" err="1" smtClean="0"/>
              <a:t>맵</a:t>
            </a:r>
            <a:r>
              <a:rPr lang="ko-KR" altLang="en-US" sz="1000" dirty="0" smtClean="0"/>
              <a:t>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페이지 시작 </a:t>
            </a:r>
            <a:r>
              <a:rPr lang="en-US" altLang="ko-KR" sz="900" b="1" dirty="0" smtClean="0"/>
              <a:t>/ </a:t>
            </a:r>
            <a:r>
              <a:rPr lang="ko-KR" altLang="en-US" sz="900" b="1" dirty="0" smtClean="0"/>
              <a:t>나가기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 smtClean="0"/>
              <a:t>페이지 시</a:t>
            </a:r>
            <a:r>
              <a:rPr lang="ko-KR" altLang="en-US" sz="900" dirty="0"/>
              <a:t>작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홈에서 추가상품페이지 버튼 입력 시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나가기 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뒤로가기</a:t>
            </a:r>
            <a:r>
              <a:rPr lang="ko-KR" altLang="en-US" sz="900" dirty="0" smtClean="0"/>
              <a:t> 버튼을 선택하면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메인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3) </a:t>
            </a:r>
            <a:r>
              <a:rPr lang="ko-KR" altLang="en-US" sz="900" b="1" dirty="0" smtClean="0"/>
              <a:t>입장 시 메시지 표시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- </a:t>
            </a:r>
            <a:r>
              <a:rPr lang="ko-KR" altLang="en-US" sz="900" dirty="0" smtClean="0"/>
              <a:t>보상 빌딩에 입장하면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아래와 같은 메시지가 등장한다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   : “</a:t>
            </a:r>
            <a:r>
              <a:rPr lang="ko-KR" altLang="en-US" sz="900" b="1" dirty="0" smtClean="0"/>
              <a:t>적립금 </a:t>
            </a:r>
            <a:r>
              <a:rPr lang="ko-KR" altLang="en-US" sz="900" b="1" dirty="0"/>
              <a:t>모아 언제 사</a:t>
            </a:r>
            <a:r>
              <a:rPr lang="en-US" altLang="ko-KR" sz="900" b="1" dirty="0" smtClean="0"/>
              <a:t>? </a:t>
            </a:r>
            <a:r>
              <a:rPr lang="ko-KR" altLang="en-US" sz="900" b="1" dirty="0" smtClean="0"/>
              <a:t>열심히 </a:t>
            </a:r>
            <a:r>
              <a:rPr lang="ko-KR" altLang="en-US" sz="900" b="1" dirty="0"/>
              <a:t>하는 유저에게 주는 무료 </a:t>
            </a:r>
            <a:r>
              <a:rPr lang="ko-KR" altLang="en-US" sz="900" b="1" dirty="0" smtClean="0"/>
              <a:t>선물</a:t>
            </a:r>
            <a:r>
              <a:rPr lang="en-US" altLang="ko-KR" sz="900" b="1" dirty="0" smtClean="0"/>
              <a:t>”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- </a:t>
            </a:r>
            <a:r>
              <a:rPr lang="ko-KR" altLang="en-US" sz="900" dirty="0" smtClean="0"/>
              <a:t>화면을 터치하면 메시지는 사라진다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sp>
        <p:nvSpPr>
          <p:cNvPr id="111" name="직사각형 110"/>
          <p:cNvSpPr/>
          <p:nvPr/>
        </p:nvSpPr>
        <p:spPr>
          <a:xfrm>
            <a:off x="3622286" y="1050240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3701548" y="134742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26" name="TextBox 125"/>
          <p:cNvSpPr txBox="1"/>
          <p:nvPr/>
        </p:nvSpPr>
        <p:spPr>
          <a:xfrm>
            <a:off x="4140413" y="13487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63" y="1116884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61" y="1134501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359" y="114402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85" y="1134501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덧셈 기호 133"/>
          <p:cNvSpPr/>
          <p:nvPr/>
        </p:nvSpPr>
        <p:spPr>
          <a:xfrm>
            <a:off x="5615274" y="1116884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4828706" y="135060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044013" y="135087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444990" y="13487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83" name="직사각형 182"/>
          <p:cNvSpPr/>
          <p:nvPr/>
        </p:nvSpPr>
        <p:spPr>
          <a:xfrm>
            <a:off x="3944666" y="4519334"/>
            <a:ext cx="2317445" cy="475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/>
          <p:cNvSpPr txBox="1"/>
          <p:nvPr/>
        </p:nvSpPr>
        <p:spPr>
          <a:xfrm>
            <a:off x="3957179" y="5248155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LV. 3</a:t>
            </a:r>
            <a:endParaRPr lang="ko-KR" altLang="en-US" sz="1000" b="1" dirty="0"/>
          </a:p>
        </p:txBody>
      </p:sp>
      <p:sp>
        <p:nvSpPr>
          <p:cNvPr id="188" name="TextBox 187"/>
          <p:cNvSpPr txBox="1"/>
          <p:nvPr/>
        </p:nvSpPr>
        <p:spPr>
          <a:xfrm>
            <a:off x="3920310" y="2365967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LV. 15</a:t>
            </a:r>
            <a:endParaRPr lang="ko-KR" altLang="en-US" sz="1000" b="1" dirty="0"/>
          </a:p>
        </p:txBody>
      </p:sp>
      <p:sp>
        <p:nvSpPr>
          <p:cNvPr id="198" name="TextBox 197"/>
          <p:cNvSpPr txBox="1"/>
          <p:nvPr/>
        </p:nvSpPr>
        <p:spPr>
          <a:xfrm>
            <a:off x="3976229" y="4627814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LV. 6</a:t>
            </a:r>
            <a:endParaRPr lang="ko-KR" altLang="en-US" sz="1000" b="1" dirty="0"/>
          </a:p>
        </p:txBody>
      </p:sp>
      <p:sp>
        <p:nvSpPr>
          <p:cNvPr id="199" name="TextBox 198"/>
          <p:cNvSpPr txBox="1"/>
          <p:nvPr/>
        </p:nvSpPr>
        <p:spPr>
          <a:xfrm>
            <a:off x="3957179" y="4039006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LV. 9</a:t>
            </a:r>
            <a:endParaRPr lang="ko-KR" altLang="en-US" sz="1000" b="1" dirty="0"/>
          </a:p>
        </p:txBody>
      </p:sp>
      <p:sp>
        <p:nvSpPr>
          <p:cNvPr id="200" name="TextBox 199"/>
          <p:cNvSpPr txBox="1"/>
          <p:nvPr/>
        </p:nvSpPr>
        <p:spPr>
          <a:xfrm>
            <a:off x="3920310" y="3496633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LV. 12</a:t>
            </a:r>
            <a:endParaRPr lang="ko-KR" altLang="en-US" sz="10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3920310" y="292854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LV. 14</a:t>
            </a:r>
            <a:endParaRPr lang="ko-KR" altLang="en-US" sz="1000" b="1" dirty="0"/>
          </a:p>
        </p:txBody>
      </p:sp>
      <p:grpSp>
        <p:nvGrpSpPr>
          <p:cNvPr id="205" name="그룹 204"/>
          <p:cNvGrpSpPr/>
          <p:nvPr/>
        </p:nvGrpSpPr>
        <p:grpSpPr>
          <a:xfrm>
            <a:off x="4530986" y="4546074"/>
            <a:ext cx="418225" cy="421688"/>
            <a:chOff x="2196429" y="1714499"/>
            <a:chExt cx="582510" cy="542925"/>
          </a:xfrm>
        </p:grpSpPr>
        <p:sp>
          <p:nvSpPr>
            <p:cNvPr id="206" name="모서리가 둥근 직사각형 20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7" name="직선 연결선 20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그룹 207"/>
          <p:cNvGrpSpPr/>
          <p:nvPr/>
        </p:nvGrpSpPr>
        <p:grpSpPr>
          <a:xfrm>
            <a:off x="5076468" y="4554224"/>
            <a:ext cx="418225" cy="421688"/>
            <a:chOff x="2196429" y="1714499"/>
            <a:chExt cx="582510" cy="542925"/>
          </a:xfrm>
        </p:grpSpPr>
        <p:sp>
          <p:nvSpPr>
            <p:cNvPr id="209" name="모서리가 둥근 직사각형 20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0" name="직선 연결선 20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그룹 210"/>
          <p:cNvGrpSpPr/>
          <p:nvPr/>
        </p:nvGrpSpPr>
        <p:grpSpPr>
          <a:xfrm>
            <a:off x="5647093" y="4554224"/>
            <a:ext cx="418225" cy="421688"/>
            <a:chOff x="2196429" y="1714499"/>
            <a:chExt cx="582510" cy="542925"/>
          </a:xfrm>
        </p:grpSpPr>
        <p:sp>
          <p:nvSpPr>
            <p:cNvPr id="212" name="모서리가 둥근 직사각형 21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3" name="직선 연결선 21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" name="TextBox 260"/>
          <p:cNvSpPr txBox="1"/>
          <p:nvPr/>
        </p:nvSpPr>
        <p:spPr>
          <a:xfrm>
            <a:off x="3957179" y="5798857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LV. 1</a:t>
            </a:r>
            <a:endParaRPr lang="ko-KR" altLang="en-US" sz="1000" b="1" dirty="0"/>
          </a:p>
        </p:txBody>
      </p:sp>
      <p:grpSp>
        <p:nvGrpSpPr>
          <p:cNvPr id="90" name="그룹 89"/>
          <p:cNvGrpSpPr/>
          <p:nvPr/>
        </p:nvGrpSpPr>
        <p:grpSpPr>
          <a:xfrm>
            <a:off x="4530986" y="5160421"/>
            <a:ext cx="418225" cy="421688"/>
            <a:chOff x="2196429" y="1714499"/>
            <a:chExt cx="582510" cy="542925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>
          <a:xfrm>
            <a:off x="5076468" y="5168571"/>
            <a:ext cx="418225" cy="421688"/>
            <a:chOff x="2196429" y="1714499"/>
            <a:chExt cx="582510" cy="542925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연결선 9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/>
          <p:cNvGrpSpPr/>
          <p:nvPr/>
        </p:nvGrpSpPr>
        <p:grpSpPr>
          <a:xfrm>
            <a:off x="5647093" y="5168571"/>
            <a:ext cx="418225" cy="421688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그룹 98"/>
          <p:cNvGrpSpPr/>
          <p:nvPr/>
        </p:nvGrpSpPr>
        <p:grpSpPr>
          <a:xfrm>
            <a:off x="4530986" y="5699275"/>
            <a:ext cx="418225" cy="421688"/>
            <a:chOff x="2196429" y="1714499"/>
            <a:chExt cx="582510" cy="542925"/>
          </a:xfrm>
        </p:grpSpPr>
        <p:sp>
          <p:nvSpPr>
            <p:cNvPr id="100" name="모서리가 둥근 직사각형 9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연결선 10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/>
          <p:cNvGrpSpPr/>
          <p:nvPr/>
        </p:nvGrpSpPr>
        <p:grpSpPr>
          <a:xfrm>
            <a:off x="5076468" y="5707425"/>
            <a:ext cx="418225" cy="421688"/>
            <a:chOff x="2196429" y="1714499"/>
            <a:chExt cx="582510" cy="542925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/>
          <p:cNvGrpSpPr/>
          <p:nvPr/>
        </p:nvGrpSpPr>
        <p:grpSpPr>
          <a:xfrm>
            <a:off x="5647093" y="5707425"/>
            <a:ext cx="418225" cy="421688"/>
            <a:chOff x="2196429" y="1714499"/>
            <a:chExt cx="582510" cy="542925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직선 연결선 10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4856598" y="3951272"/>
            <a:ext cx="418225" cy="421688"/>
            <a:chOff x="2196429" y="1714499"/>
            <a:chExt cx="582510" cy="542925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5427223" y="3951272"/>
            <a:ext cx="418225" cy="421688"/>
            <a:chOff x="2196429" y="1714499"/>
            <a:chExt cx="582510" cy="542925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연결선 11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5"/>
          <p:cNvGrpSpPr/>
          <p:nvPr/>
        </p:nvGrpSpPr>
        <p:grpSpPr>
          <a:xfrm>
            <a:off x="5119973" y="3391461"/>
            <a:ext cx="418225" cy="421688"/>
            <a:chOff x="2196429" y="1714499"/>
            <a:chExt cx="582510" cy="542925"/>
          </a:xfrm>
        </p:grpSpPr>
        <p:sp>
          <p:nvSpPr>
            <p:cNvPr id="117" name="모서리가 둥근 직사각형 11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8" name="직선 연결선 11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118"/>
          <p:cNvGrpSpPr/>
          <p:nvPr/>
        </p:nvGrpSpPr>
        <p:grpSpPr>
          <a:xfrm>
            <a:off x="5112169" y="2840807"/>
            <a:ext cx="418225" cy="421688"/>
            <a:chOff x="2196429" y="1714499"/>
            <a:chExt cx="582510" cy="542925"/>
          </a:xfrm>
        </p:grpSpPr>
        <p:sp>
          <p:nvSpPr>
            <p:cNvPr id="120" name="모서리가 둥근 직사각형 11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연결선 12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그룹 121"/>
          <p:cNvGrpSpPr/>
          <p:nvPr/>
        </p:nvGrpSpPr>
        <p:grpSpPr>
          <a:xfrm>
            <a:off x="5112169" y="2278235"/>
            <a:ext cx="418225" cy="421688"/>
            <a:chOff x="2196429" y="1714499"/>
            <a:chExt cx="582510" cy="542925"/>
          </a:xfrm>
        </p:grpSpPr>
        <p:sp>
          <p:nvSpPr>
            <p:cNvPr id="123" name="모서리가 둥근 직사각형 12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487378" y="595329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상품명</a:t>
            </a:r>
            <a:endParaRPr lang="ko-KR" altLang="en-US" sz="800" b="1"/>
          </a:p>
        </p:txBody>
      </p:sp>
      <p:sp>
        <p:nvSpPr>
          <p:cNvPr id="140" name="TextBox 139"/>
          <p:cNvSpPr txBox="1"/>
          <p:nvPr/>
        </p:nvSpPr>
        <p:spPr>
          <a:xfrm>
            <a:off x="5039358" y="595290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상품명</a:t>
            </a:r>
            <a:endParaRPr lang="ko-KR" altLang="en-US" sz="800" b="1"/>
          </a:p>
        </p:txBody>
      </p:sp>
      <p:sp>
        <p:nvSpPr>
          <p:cNvPr id="142" name="TextBox 141"/>
          <p:cNvSpPr txBox="1"/>
          <p:nvPr/>
        </p:nvSpPr>
        <p:spPr>
          <a:xfrm>
            <a:off x="5606382" y="595599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상품명</a:t>
            </a:r>
            <a:endParaRPr lang="ko-KR" altLang="en-US" sz="800" b="1"/>
          </a:p>
        </p:txBody>
      </p:sp>
      <p:grpSp>
        <p:nvGrpSpPr>
          <p:cNvPr id="8" name="그룹 7"/>
          <p:cNvGrpSpPr/>
          <p:nvPr/>
        </p:nvGrpSpPr>
        <p:grpSpPr>
          <a:xfrm>
            <a:off x="3820651" y="3592460"/>
            <a:ext cx="2579552" cy="557825"/>
            <a:chOff x="215726" y="1573911"/>
            <a:chExt cx="2579552" cy="557825"/>
          </a:xfrm>
        </p:grpSpPr>
        <p:sp>
          <p:nvSpPr>
            <p:cNvPr id="4" name="직사각형 3"/>
            <p:cNvSpPr/>
            <p:nvPr/>
          </p:nvSpPr>
          <p:spPr>
            <a:xfrm>
              <a:off x="215726" y="1573911"/>
              <a:ext cx="2579552" cy="5578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15726" y="1639972"/>
              <a:ext cx="25795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/>
                <a:t>적립금 모아 언제 사</a:t>
              </a:r>
              <a:r>
                <a:rPr lang="en-US" altLang="ko-KR" sz="1100" b="1" dirty="0" smtClean="0"/>
                <a:t>?</a:t>
              </a:r>
            </a:p>
            <a:p>
              <a:r>
                <a:rPr lang="ko-KR" altLang="en-US" sz="1100" b="1" dirty="0" smtClean="0"/>
                <a:t>열심히 </a:t>
              </a:r>
              <a:r>
                <a:rPr lang="ko-KR" altLang="en-US" sz="1100" b="1" dirty="0"/>
                <a:t>하는 유저에게 주는 무료 </a:t>
              </a:r>
              <a:r>
                <a:rPr lang="ko-KR" altLang="en-US" sz="1100" b="1" dirty="0" smtClean="0"/>
                <a:t>선물</a:t>
              </a:r>
              <a:endParaRPr lang="ko-KR" altLang="en-US" sz="1100" b="1" dirty="0"/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3746512" y="3496633"/>
            <a:ext cx="2752882" cy="733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0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/>
          <p:cNvSpPr/>
          <p:nvPr/>
        </p:nvSpPr>
        <p:spPr>
          <a:xfrm>
            <a:off x="3933891" y="5135838"/>
            <a:ext cx="2317445" cy="475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3922259" y="5680685"/>
            <a:ext cx="2317445" cy="475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3956298" y="2810159"/>
            <a:ext cx="2317445" cy="475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3945523" y="3369513"/>
            <a:ext cx="2317445" cy="475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3933891" y="3914360"/>
            <a:ext cx="2317445" cy="475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3945523" y="2245502"/>
            <a:ext cx="2317445" cy="475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보상 </a:t>
            </a:r>
            <a:r>
              <a:rPr lang="ko-KR" altLang="en-US" sz="2000" b="1" dirty="0" err="1" smtClean="0"/>
              <a:t>맵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164" name="직사각형 163"/>
          <p:cNvSpPr/>
          <p:nvPr/>
        </p:nvSpPr>
        <p:spPr>
          <a:xfrm>
            <a:off x="3606646" y="1080871"/>
            <a:ext cx="2947701" cy="51389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왼쪽 화살표 201"/>
          <p:cNvSpPr/>
          <p:nvPr/>
        </p:nvSpPr>
        <p:spPr>
          <a:xfrm>
            <a:off x="3754264" y="1820651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5559713" y="178170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추가 보너스</a:t>
            </a:r>
            <a:endParaRPr lang="ko-KR" altLang="en-US" sz="1100" b="1" dirty="0"/>
          </a:p>
        </p:txBody>
      </p:sp>
      <p:cxnSp>
        <p:nvCxnSpPr>
          <p:cNvPr id="204" name="직선 연결선 203"/>
          <p:cNvCxnSpPr>
            <a:cxnSpLocks/>
          </p:cNvCxnSpPr>
          <p:nvPr/>
        </p:nvCxnSpPr>
        <p:spPr>
          <a:xfrm flipH="1">
            <a:off x="3620806" y="213926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762875" y="599614"/>
            <a:ext cx="4429125" cy="5516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보상 </a:t>
            </a:r>
            <a:r>
              <a:rPr lang="ko-KR" altLang="en-US" sz="1000" dirty="0" err="1" smtClean="0"/>
              <a:t>맵</a:t>
            </a:r>
            <a:r>
              <a:rPr lang="ko-KR" altLang="en-US" sz="1000" dirty="0" smtClean="0"/>
              <a:t>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4) </a:t>
            </a:r>
            <a:r>
              <a:rPr lang="ko-KR" altLang="en-US" sz="900" b="1" dirty="0" smtClean="0"/>
              <a:t>보상 빌딩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- ‘</a:t>
            </a:r>
            <a:r>
              <a:rPr lang="ko-KR" altLang="en-US" sz="900" b="1" dirty="0" smtClean="0"/>
              <a:t>모든 레벨 층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으로 구성되어 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- </a:t>
            </a:r>
            <a:r>
              <a:rPr lang="ko-KR" altLang="en-US" sz="900" dirty="0" smtClean="0"/>
              <a:t>보너스 상품 목록 테이블에서 동일 </a:t>
            </a:r>
            <a:r>
              <a:rPr lang="ko-KR" altLang="en-US" sz="900" dirty="0" err="1" smtClean="0"/>
              <a:t>레벨군을</a:t>
            </a:r>
            <a:r>
              <a:rPr lang="ko-KR" altLang="en-US" sz="900" dirty="0" smtClean="0"/>
              <a:t> 묶되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  </a:t>
            </a:r>
            <a:r>
              <a:rPr lang="ko-KR" altLang="en-US" sz="900" dirty="0" smtClean="0"/>
              <a:t>낮은 레벨부터 묶는다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- </a:t>
            </a:r>
            <a:r>
              <a:rPr lang="ko-KR" altLang="en-US" sz="900" dirty="0" smtClean="0"/>
              <a:t>만약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묶인 레벨 그룹이 </a:t>
            </a:r>
            <a:r>
              <a:rPr lang="en-US" altLang="ko-KR" sz="900" dirty="0" smtClean="0"/>
              <a:t>7</a:t>
            </a:r>
            <a:r>
              <a:rPr lang="ko-KR" altLang="en-US" sz="900" dirty="0" smtClean="0"/>
              <a:t>개가 넘어갈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그보다 높은 레벨은 </a:t>
            </a:r>
            <a:r>
              <a:rPr lang="en-US" altLang="ko-KR" sz="900" dirty="0" smtClean="0"/>
              <a:t>15</a:t>
            </a:r>
            <a:r>
              <a:rPr lang="ko-KR" altLang="en-US" sz="900" dirty="0" smtClean="0"/>
              <a:t>레벨에 포함시킨다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 5) </a:t>
            </a:r>
            <a:r>
              <a:rPr lang="ko-KR" altLang="en-US" sz="900" b="1" dirty="0" smtClean="0"/>
              <a:t>각 레벨 별 아이콘 목록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- </a:t>
            </a:r>
            <a:r>
              <a:rPr lang="ko-KR" altLang="en-US" sz="900" dirty="0" smtClean="0"/>
              <a:t>각 레벨에 맞는 상품 아이콘을 랜덤으로 골라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- </a:t>
            </a:r>
            <a:r>
              <a:rPr lang="ko-KR" altLang="en-US" sz="900" dirty="0" smtClean="0"/>
              <a:t>그래픽 리소스의 가로 크기에 맞춰 아이콘 개수가 가변적으로 노출된다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  //3px </a:t>
            </a:r>
            <a:r>
              <a:rPr lang="ko-KR" altLang="en-US" sz="900" dirty="0" smtClean="0"/>
              <a:t>간격으로 표시되며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목록 전체를 중앙 정렬하며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가로를 넘기지 않는 최대개수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- </a:t>
            </a:r>
            <a:r>
              <a:rPr lang="ko-KR" altLang="en-US" sz="900" dirty="0" smtClean="0"/>
              <a:t>아이콘만 표시된다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   //</a:t>
            </a:r>
            <a:r>
              <a:rPr lang="ko-KR" altLang="en-US" sz="900" dirty="0" smtClean="0"/>
              <a:t>아이콘 내부에 좌측 이미지와 같이 상품명을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     </a:t>
            </a:r>
            <a:r>
              <a:rPr lang="ko-KR" altLang="en-US" sz="900" dirty="0" smtClean="0"/>
              <a:t>코드에서 </a:t>
            </a:r>
            <a:r>
              <a:rPr lang="ko-KR" altLang="en-US" sz="900" dirty="0" err="1" smtClean="0"/>
              <a:t>넣는것이</a:t>
            </a:r>
            <a:r>
              <a:rPr lang="ko-KR" altLang="en-US" sz="900" dirty="0" smtClean="0"/>
              <a:t> 아니라 이미지 내부에 넣는 것이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가능한지 확인 부탁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//</a:t>
            </a:r>
            <a:r>
              <a:rPr lang="ko-KR" altLang="en-US" sz="900" dirty="0" smtClean="0"/>
              <a:t>혹은 코드에서 아이콘 하단에 해당 상품의 </a:t>
            </a:r>
            <a:r>
              <a:rPr lang="en-US" altLang="ko-KR" sz="900" dirty="0" smtClean="0"/>
              <a:t>name</a:t>
            </a:r>
            <a:r>
              <a:rPr lang="ko-KR" altLang="en-US" sz="900" dirty="0" smtClean="0"/>
              <a:t>을 표시하는 것 중에 검토한다</a:t>
            </a:r>
            <a:r>
              <a:rPr lang="en-US" altLang="ko-KR" sz="900" dirty="0" smtClean="0"/>
              <a:t>.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 6) </a:t>
            </a:r>
            <a:r>
              <a:rPr lang="ko-KR" altLang="en-US" sz="900" b="1" dirty="0" smtClean="0"/>
              <a:t>클릭 시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- </a:t>
            </a:r>
            <a:r>
              <a:rPr lang="ko-KR" altLang="en-US" sz="900" dirty="0" smtClean="0"/>
              <a:t>각 층을 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해당 층에 맞는 </a:t>
            </a:r>
            <a:r>
              <a:rPr lang="en-US" altLang="ko-KR" sz="900" dirty="0" smtClean="0"/>
              <a:t>level</a:t>
            </a:r>
            <a:r>
              <a:rPr lang="ko-KR" altLang="en-US" sz="900" dirty="0" smtClean="0"/>
              <a:t>의 상품 목록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//</a:t>
            </a:r>
            <a:r>
              <a:rPr lang="ko-KR" altLang="en-US" sz="900" dirty="0" smtClean="0"/>
              <a:t>다시 말해</a:t>
            </a:r>
            <a:r>
              <a:rPr lang="en-US" altLang="ko-KR" sz="900" dirty="0" smtClean="0"/>
              <a:t>, 3</a:t>
            </a:r>
            <a:r>
              <a:rPr lang="ko-KR" altLang="en-US" sz="900" dirty="0" smtClean="0"/>
              <a:t>레벨 층 영역을 클릭하면</a:t>
            </a:r>
            <a:r>
              <a:rPr lang="en-US" altLang="ko-KR" sz="900" dirty="0" smtClean="0"/>
              <a:t>, 3</a:t>
            </a:r>
            <a:r>
              <a:rPr lang="ko-KR" altLang="en-US" sz="900" dirty="0" smtClean="0"/>
              <a:t>레벨의 추가 상품 페이지 목록으로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b="1" dirty="0" smtClean="0"/>
          </a:p>
          <a:p>
            <a:pPr>
              <a:lnSpc>
                <a:spcPct val="150000"/>
              </a:lnSpc>
            </a:pPr>
            <a:endParaRPr lang="en-US" altLang="ko-KR" sz="900" b="1" dirty="0" smtClean="0"/>
          </a:p>
        </p:txBody>
      </p:sp>
      <p:sp>
        <p:nvSpPr>
          <p:cNvPr id="111" name="직사각형 110"/>
          <p:cNvSpPr/>
          <p:nvPr/>
        </p:nvSpPr>
        <p:spPr>
          <a:xfrm>
            <a:off x="3622286" y="1050240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3701548" y="134742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26" name="TextBox 125"/>
          <p:cNvSpPr txBox="1"/>
          <p:nvPr/>
        </p:nvSpPr>
        <p:spPr>
          <a:xfrm>
            <a:off x="4140413" y="13487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63" y="1116884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61" y="1134501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359" y="114402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85" y="1134501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덧셈 기호 133"/>
          <p:cNvSpPr/>
          <p:nvPr/>
        </p:nvSpPr>
        <p:spPr>
          <a:xfrm>
            <a:off x="5615274" y="1116884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4828706" y="135060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044013" y="135087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444990" y="13487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83" name="직사각형 182"/>
          <p:cNvSpPr/>
          <p:nvPr/>
        </p:nvSpPr>
        <p:spPr>
          <a:xfrm>
            <a:off x="3944666" y="4519334"/>
            <a:ext cx="2317445" cy="475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/>
          <p:cNvSpPr txBox="1"/>
          <p:nvPr/>
        </p:nvSpPr>
        <p:spPr>
          <a:xfrm>
            <a:off x="3957179" y="5248155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LV. 3</a:t>
            </a:r>
            <a:endParaRPr lang="ko-KR" altLang="en-US" sz="1000" b="1" dirty="0"/>
          </a:p>
        </p:txBody>
      </p:sp>
      <p:sp>
        <p:nvSpPr>
          <p:cNvPr id="188" name="TextBox 187"/>
          <p:cNvSpPr txBox="1"/>
          <p:nvPr/>
        </p:nvSpPr>
        <p:spPr>
          <a:xfrm>
            <a:off x="3920310" y="2365967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LV. 15</a:t>
            </a:r>
            <a:endParaRPr lang="ko-KR" altLang="en-US" sz="1000" b="1" dirty="0"/>
          </a:p>
        </p:txBody>
      </p:sp>
      <p:sp>
        <p:nvSpPr>
          <p:cNvPr id="198" name="TextBox 197"/>
          <p:cNvSpPr txBox="1"/>
          <p:nvPr/>
        </p:nvSpPr>
        <p:spPr>
          <a:xfrm>
            <a:off x="3976229" y="4627814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LV. 6</a:t>
            </a:r>
            <a:endParaRPr lang="ko-KR" altLang="en-US" sz="1000" b="1" dirty="0"/>
          </a:p>
        </p:txBody>
      </p:sp>
      <p:sp>
        <p:nvSpPr>
          <p:cNvPr id="199" name="TextBox 198"/>
          <p:cNvSpPr txBox="1"/>
          <p:nvPr/>
        </p:nvSpPr>
        <p:spPr>
          <a:xfrm>
            <a:off x="3957179" y="4039006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LV. 9</a:t>
            </a:r>
            <a:endParaRPr lang="ko-KR" altLang="en-US" sz="1000" b="1" dirty="0"/>
          </a:p>
        </p:txBody>
      </p:sp>
      <p:sp>
        <p:nvSpPr>
          <p:cNvPr id="200" name="TextBox 199"/>
          <p:cNvSpPr txBox="1"/>
          <p:nvPr/>
        </p:nvSpPr>
        <p:spPr>
          <a:xfrm>
            <a:off x="3920310" y="3496633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LV. 12</a:t>
            </a:r>
            <a:endParaRPr lang="ko-KR" altLang="en-US" sz="10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3920310" y="292854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LV. 14</a:t>
            </a:r>
            <a:endParaRPr lang="ko-KR" altLang="en-US" sz="1000" b="1" dirty="0"/>
          </a:p>
        </p:txBody>
      </p:sp>
      <p:grpSp>
        <p:nvGrpSpPr>
          <p:cNvPr id="205" name="그룹 204"/>
          <p:cNvGrpSpPr/>
          <p:nvPr/>
        </p:nvGrpSpPr>
        <p:grpSpPr>
          <a:xfrm>
            <a:off x="4530986" y="4546074"/>
            <a:ext cx="418225" cy="421688"/>
            <a:chOff x="2196429" y="1714499"/>
            <a:chExt cx="582510" cy="542925"/>
          </a:xfrm>
        </p:grpSpPr>
        <p:sp>
          <p:nvSpPr>
            <p:cNvPr id="206" name="모서리가 둥근 직사각형 20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7" name="직선 연결선 20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그룹 207"/>
          <p:cNvGrpSpPr/>
          <p:nvPr/>
        </p:nvGrpSpPr>
        <p:grpSpPr>
          <a:xfrm>
            <a:off x="5076468" y="4554224"/>
            <a:ext cx="418225" cy="421688"/>
            <a:chOff x="2196429" y="1714499"/>
            <a:chExt cx="582510" cy="542925"/>
          </a:xfrm>
        </p:grpSpPr>
        <p:sp>
          <p:nvSpPr>
            <p:cNvPr id="209" name="모서리가 둥근 직사각형 20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0" name="직선 연결선 20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그룹 210"/>
          <p:cNvGrpSpPr/>
          <p:nvPr/>
        </p:nvGrpSpPr>
        <p:grpSpPr>
          <a:xfrm>
            <a:off x="5647093" y="4554224"/>
            <a:ext cx="418225" cy="421688"/>
            <a:chOff x="2196429" y="1714499"/>
            <a:chExt cx="582510" cy="542925"/>
          </a:xfrm>
        </p:grpSpPr>
        <p:sp>
          <p:nvSpPr>
            <p:cNvPr id="212" name="모서리가 둥근 직사각형 21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3" name="직선 연결선 21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9" name="직사각형 258"/>
          <p:cNvSpPr/>
          <p:nvPr/>
        </p:nvSpPr>
        <p:spPr>
          <a:xfrm>
            <a:off x="3540480" y="2139261"/>
            <a:ext cx="3029507" cy="4147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TextBox 260"/>
          <p:cNvSpPr txBox="1"/>
          <p:nvPr/>
        </p:nvSpPr>
        <p:spPr>
          <a:xfrm>
            <a:off x="3957179" y="5798857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LV. 1</a:t>
            </a:r>
            <a:endParaRPr lang="ko-KR" altLang="en-US" sz="1000" b="1" dirty="0"/>
          </a:p>
        </p:txBody>
      </p:sp>
      <p:grpSp>
        <p:nvGrpSpPr>
          <p:cNvPr id="90" name="그룹 89"/>
          <p:cNvGrpSpPr/>
          <p:nvPr/>
        </p:nvGrpSpPr>
        <p:grpSpPr>
          <a:xfrm>
            <a:off x="4530986" y="5160421"/>
            <a:ext cx="418225" cy="421688"/>
            <a:chOff x="2196429" y="1714499"/>
            <a:chExt cx="582510" cy="542925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>
          <a:xfrm>
            <a:off x="5076468" y="5168571"/>
            <a:ext cx="418225" cy="421688"/>
            <a:chOff x="2196429" y="1714499"/>
            <a:chExt cx="582510" cy="542925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연결선 9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/>
          <p:cNvGrpSpPr/>
          <p:nvPr/>
        </p:nvGrpSpPr>
        <p:grpSpPr>
          <a:xfrm>
            <a:off x="5647093" y="5168571"/>
            <a:ext cx="418225" cy="421688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그룹 98"/>
          <p:cNvGrpSpPr/>
          <p:nvPr/>
        </p:nvGrpSpPr>
        <p:grpSpPr>
          <a:xfrm>
            <a:off x="4530986" y="5699275"/>
            <a:ext cx="418225" cy="421688"/>
            <a:chOff x="2196429" y="1714499"/>
            <a:chExt cx="582510" cy="542925"/>
          </a:xfrm>
        </p:grpSpPr>
        <p:sp>
          <p:nvSpPr>
            <p:cNvPr id="100" name="모서리가 둥근 직사각형 9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연결선 10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/>
          <p:cNvGrpSpPr/>
          <p:nvPr/>
        </p:nvGrpSpPr>
        <p:grpSpPr>
          <a:xfrm>
            <a:off x="5076468" y="5707425"/>
            <a:ext cx="418225" cy="421688"/>
            <a:chOff x="2196429" y="1714499"/>
            <a:chExt cx="582510" cy="542925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/>
          <p:cNvGrpSpPr/>
          <p:nvPr/>
        </p:nvGrpSpPr>
        <p:grpSpPr>
          <a:xfrm>
            <a:off x="5647093" y="5707425"/>
            <a:ext cx="418225" cy="421688"/>
            <a:chOff x="2196429" y="1714499"/>
            <a:chExt cx="582510" cy="542925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직선 연결선 10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4856598" y="3951272"/>
            <a:ext cx="418225" cy="421688"/>
            <a:chOff x="2196429" y="1714499"/>
            <a:chExt cx="582510" cy="542925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5427223" y="3951272"/>
            <a:ext cx="418225" cy="421688"/>
            <a:chOff x="2196429" y="1714499"/>
            <a:chExt cx="582510" cy="542925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연결선 11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5"/>
          <p:cNvGrpSpPr/>
          <p:nvPr/>
        </p:nvGrpSpPr>
        <p:grpSpPr>
          <a:xfrm>
            <a:off x="5119973" y="3391461"/>
            <a:ext cx="418225" cy="421688"/>
            <a:chOff x="2196429" y="1714499"/>
            <a:chExt cx="582510" cy="542925"/>
          </a:xfrm>
        </p:grpSpPr>
        <p:sp>
          <p:nvSpPr>
            <p:cNvPr id="117" name="모서리가 둥근 직사각형 11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8" name="직선 연결선 11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118"/>
          <p:cNvGrpSpPr/>
          <p:nvPr/>
        </p:nvGrpSpPr>
        <p:grpSpPr>
          <a:xfrm>
            <a:off x="5112169" y="2840807"/>
            <a:ext cx="418225" cy="421688"/>
            <a:chOff x="2196429" y="1714499"/>
            <a:chExt cx="582510" cy="542925"/>
          </a:xfrm>
        </p:grpSpPr>
        <p:sp>
          <p:nvSpPr>
            <p:cNvPr id="120" name="모서리가 둥근 직사각형 11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연결선 12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그룹 121"/>
          <p:cNvGrpSpPr/>
          <p:nvPr/>
        </p:nvGrpSpPr>
        <p:grpSpPr>
          <a:xfrm>
            <a:off x="5112169" y="2278235"/>
            <a:ext cx="418225" cy="421688"/>
            <a:chOff x="2196429" y="1714499"/>
            <a:chExt cx="582510" cy="542925"/>
          </a:xfrm>
        </p:grpSpPr>
        <p:sp>
          <p:nvSpPr>
            <p:cNvPr id="123" name="모서리가 둥근 직사각형 12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직선 화살표 연결선 138"/>
          <p:cNvCxnSpPr/>
          <p:nvPr/>
        </p:nvCxnSpPr>
        <p:spPr>
          <a:xfrm>
            <a:off x="6480344" y="2300568"/>
            <a:ext cx="0" cy="3786077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87378" y="595329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상품명</a:t>
            </a:r>
            <a:endParaRPr lang="ko-KR" altLang="en-US" sz="800" b="1"/>
          </a:p>
        </p:txBody>
      </p:sp>
      <p:sp>
        <p:nvSpPr>
          <p:cNvPr id="140" name="TextBox 139"/>
          <p:cNvSpPr txBox="1"/>
          <p:nvPr/>
        </p:nvSpPr>
        <p:spPr>
          <a:xfrm>
            <a:off x="5039358" y="595290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상품명</a:t>
            </a:r>
            <a:endParaRPr lang="ko-KR" altLang="en-US" sz="800" b="1"/>
          </a:p>
        </p:txBody>
      </p:sp>
      <p:sp>
        <p:nvSpPr>
          <p:cNvPr id="142" name="TextBox 141"/>
          <p:cNvSpPr txBox="1"/>
          <p:nvPr/>
        </p:nvSpPr>
        <p:spPr>
          <a:xfrm>
            <a:off x="5606382" y="595599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상품명</a:t>
            </a:r>
            <a:endParaRPr lang="ko-KR" altLang="en-US" sz="800" b="1"/>
          </a:p>
        </p:txBody>
      </p:sp>
    </p:spTree>
    <p:extLst>
      <p:ext uri="{BB962C8B-B14F-4D97-AF65-F5344CB8AC3E}">
        <p14:creationId xmlns:p14="http://schemas.microsoft.com/office/powerpoint/2010/main" val="37593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보상 </a:t>
            </a:r>
            <a:r>
              <a:rPr lang="ko-KR" altLang="en-US" sz="2000" b="1" dirty="0" err="1" smtClean="0"/>
              <a:t>맵</a:t>
            </a:r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164" name="직사각형 163"/>
          <p:cNvSpPr/>
          <p:nvPr/>
        </p:nvSpPr>
        <p:spPr>
          <a:xfrm>
            <a:off x="3606646" y="1080872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왼쪽 화살표 201"/>
          <p:cNvSpPr/>
          <p:nvPr/>
        </p:nvSpPr>
        <p:spPr>
          <a:xfrm>
            <a:off x="3754264" y="1820651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5559713" y="178170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추가 보너스</a:t>
            </a:r>
            <a:endParaRPr lang="ko-KR" altLang="en-US" sz="1100" b="1" dirty="0"/>
          </a:p>
        </p:txBody>
      </p:sp>
      <p:cxnSp>
        <p:nvCxnSpPr>
          <p:cNvPr id="204" name="직선 연결선 203"/>
          <p:cNvCxnSpPr>
            <a:cxnSpLocks/>
          </p:cNvCxnSpPr>
          <p:nvPr/>
        </p:nvCxnSpPr>
        <p:spPr>
          <a:xfrm flipH="1">
            <a:off x="3620806" y="213926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직사각형 219"/>
          <p:cNvSpPr/>
          <p:nvPr/>
        </p:nvSpPr>
        <p:spPr>
          <a:xfrm>
            <a:off x="3659257" y="251012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3659257" y="311889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3" name="그룹 222"/>
          <p:cNvGrpSpPr/>
          <p:nvPr/>
        </p:nvGrpSpPr>
        <p:grpSpPr>
          <a:xfrm>
            <a:off x="3692218" y="2576798"/>
            <a:ext cx="418225" cy="421688"/>
            <a:chOff x="2196429" y="1714499"/>
            <a:chExt cx="582510" cy="542925"/>
          </a:xfrm>
        </p:grpSpPr>
        <p:sp>
          <p:nvSpPr>
            <p:cNvPr id="224" name="모서리가 둥근 직사각형 22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5" name="직선 연결선 22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그룹 228"/>
          <p:cNvGrpSpPr/>
          <p:nvPr/>
        </p:nvGrpSpPr>
        <p:grpSpPr>
          <a:xfrm>
            <a:off x="3696235" y="3162999"/>
            <a:ext cx="418225" cy="421688"/>
            <a:chOff x="2196429" y="1714499"/>
            <a:chExt cx="582510" cy="542925"/>
          </a:xfrm>
        </p:grpSpPr>
        <p:sp>
          <p:nvSpPr>
            <p:cNvPr id="230" name="모서리가 둥근 직사각형 22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1" name="직선 연결선 23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TextBox 231"/>
          <p:cNvSpPr txBox="1"/>
          <p:nvPr/>
        </p:nvSpPr>
        <p:spPr>
          <a:xfrm>
            <a:off x="4112845" y="256469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던킨도너츠</a:t>
            </a:r>
            <a:endParaRPr lang="ko-KR" altLang="en-US" sz="1000" dirty="0"/>
          </a:p>
        </p:txBody>
      </p:sp>
      <p:sp>
        <p:nvSpPr>
          <p:cNvPr id="233" name="TextBox 232"/>
          <p:cNvSpPr txBox="1"/>
          <p:nvPr/>
        </p:nvSpPr>
        <p:spPr>
          <a:xfrm>
            <a:off x="4101060" y="278893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먼치킨</a:t>
            </a:r>
            <a:r>
              <a:rPr lang="ko-KR" altLang="en-US" sz="900" b="1" dirty="0" smtClean="0"/>
              <a:t> 박스</a:t>
            </a:r>
            <a:endParaRPr lang="ko-KR" altLang="en-US" sz="900" b="1" dirty="0"/>
          </a:p>
        </p:txBody>
      </p:sp>
      <p:sp>
        <p:nvSpPr>
          <p:cNvPr id="236" name="TextBox 235"/>
          <p:cNvSpPr txBox="1"/>
          <p:nvPr/>
        </p:nvSpPr>
        <p:spPr>
          <a:xfrm>
            <a:off x="4109088" y="315312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37" name="TextBox 236"/>
          <p:cNvSpPr txBox="1"/>
          <p:nvPr/>
        </p:nvSpPr>
        <p:spPr>
          <a:xfrm>
            <a:off x="4097303" y="3377359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533" y="2642987"/>
            <a:ext cx="290404" cy="27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3614913" y="2265000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요구 레벨 </a:t>
            </a:r>
            <a:r>
              <a:rPr lang="en-US" altLang="ko-KR" sz="1000" b="1" dirty="0" smtClean="0"/>
              <a:t>: 1</a:t>
            </a:r>
            <a:endParaRPr lang="ko-KR" altLang="en-US" sz="1000" b="1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6648450" y="2222920"/>
            <a:ext cx="0" cy="3401995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896030" y="3255291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80%</a:t>
            </a:r>
            <a:endParaRPr lang="ko-KR" altLang="en-US" sz="105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5907023" y="267399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smtClean="0"/>
              <a:t>완</a:t>
            </a:r>
            <a:r>
              <a:rPr lang="ko-KR" altLang="en-US" sz="1100"/>
              <a:t>료</a:t>
            </a:r>
            <a:endParaRPr lang="ko-KR" altLang="en-US" sz="1100" dirty="0"/>
          </a:p>
        </p:txBody>
      </p:sp>
      <p:sp>
        <p:nvSpPr>
          <p:cNvPr id="143" name="이등변 삼각형 142"/>
          <p:cNvSpPr/>
          <p:nvPr/>
        </p:nvSpPr>
        <p:spPr>
          <a:xfrm rot="5400000">
            <a:off x="6289156" y="2773203"/>
            <a:ext cx="134512" cy="8967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이등변 삼각형 143"/>
          <p:cNvSpPr/>
          <p:nvPr/>
        </p:nvSpPr>
        <p:spPr>
          <a:xfrm rot="5400000">
            <a:off x="6300600" y="3351347"/>
            <a:ext cx="134512" cy="8967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7762875" y="599614"/>
            <a:ext cx="4429125" cy="533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보상 </a:t>
            </a:r>
            <a:r>
              <a:rPr lang="ko-KR" altLang="en-US" sz="1000" dirty="0" err="1" smtClean="0"/>
              <a:t>맵</a:t>
            </a:r>
            <a:r>
              <a:rPr lang="ko-KR" altLang="en-US" sz="1000" dirty="0" smtClean="0"/>
              <a:t>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시작 </a:t>
            </a:r>
            <a:r>
              <a:rPr lang="en-US" altLang="ko-KR" sz="900" b="1" dirty="0" smtClean="0"/>
              <a:t>/ </a:t>
            </a:r>
            <a:r>
              <a:rPr lang="ko-KR" altLang="en-US" sz="900" b="1" dirty="0" smtClean="0"/>
              <a:t>나가기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 smtClean="0"/>
              <a:t>페이지 시</a:t>
            </a:r>
            <a:r>
              <a:rPr lang="ko-KR" altLang="en-US" sz="900" dirty="0"/>
              <a:t>작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보상 빌딩에서 특정 레벨 부분을 입력한다</a:t>
            </a:r>
            <a:r>
              <a:rPr lang="en-US" altLang="ko-KR" sz="900" dirty="0" smtClean="0"/>
              <a:t>..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 smtClean="0"/>
              <a:t>나가기 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뒤로가기</a:t>
            </a:r>
            <a:r>
              <a:rPr lang="ko-KR" altLang="en-US" sz="900" dirty="0" smtClean="0"/>
              <a:t> 버튼을 선택하면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메인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2) </a:t>
            </a:r>
            <a:r>
              <a:rPr lang="ko-KR" altLang="en-US" sz="900" b="1" dirty="0" smtClean="0"/>
              <a:t>상품 목록 처리</a:t>
            </a: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/>
              <a:t>보너스 </a:t>
            </a:r>
            <a:r>
              <a:rPr lang="ko-KR" altLang="en-US" sz="900" dirty="0" smtClean="0"/>
              <a:t>상품 목록 데이터의</a:t>
            </a:r>
            <a:r>
              <a:rPr lang="en-US" altLang="ko-KR" sz="900" dirty="0" smtClean="0"/>
              <a:t>, ‘bonus’ </a:t>
            </a:r>
            <a:r>
              <a:rPr lang="ko-KR" altLang="en-US" sz="900" dirty="0" smtClean="0"/>
              <a:t>타입의 상품들의 목록을 보여준다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- </a:t>
            </a:r>
            <a:r>
              <a:rPr lang="ko-KR" altLang="en-US" sz="900" dirty="0" smtClean="0"/>
              <a:t>목록은 이전 보상 빌딩에서 클릭한 레벨에 맞는 레벨 목록만 보여준다</a:t>
            </a:r>
            <a:r>
              <a:rPr lang="en-US" altLang="ko-KR" sz="900" dirty="0"/>
              <a:t>.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각 상품은 아래의 내용을 포함한다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a</a:t>
            </a:r>
            <a:r>
              <a:rPr lang="en-US" altLang="ko-KR" sz="900" dirty="0"/>
              <a:t>. </a:t>
            </a:r>
            <a:r>
              <a:rPr lang="ko-KR" altLang="en-US" sz="900" dirty="0"/>
              <a:t>아이콘 </a:t>
            </a:r>
            <a:r>
              <a:rPr lang="en-US" altLang="ko-KR" sz="900" dirty="0"/>
              <a:t>:</a:t>
            </a:r>
            <a:r>
              <a:rPr lang="ko-KR" altLang="en-US" sz="900" dirty="0"/>
              <a:t> </a:t>
            </a:r>
            <a:r>
              <a:rPr lang="en-US" altLang="ko-KR" sz="900" dirty="0"/>
              <a:t>icon </a:t>
            </a:r>
            <a:r>
              <a:rPr lang="ko-KR" altLang="en-US" sz="900" dirty="0"/>
              <a:t>데이터의 이미지를 표시한다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b. </a:t>
            </a:r>
            <a:r>
              <a:rPr lang="ko-KR" altLang="en-US" sz="900" dirty="0"/>
              <a:t>발행처 </a:t>
            </a:r>
            <a:r>
              <a:rPr lang="en-US" altLang="ko-KR" sz="900" dirty="0"/>
              <a:t>: publisher </a:t>
            </a:r>
            <a:r>
              <a:rPr lang="ko-KR" altLang="en-US" sz="900" dirty="0"/>
              <a:t>데이터의 값을 표시한다</a:t>
            </a:r>
            <a:r>
              <a:rPr lang="en-US" altLang="ko-KR" sz="900" dirty="0"/>
              <a:t>. </a:t>
            </a:r>
            <a:r>
              <a:rPr lang="ko-KR" altLang="en-US" sz="900" dirty="0"/>
              <a:t>왼쪽 맞춤 정렬한다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c. </a:t>
            </a:r>
            <a:r>
              <a:rPr lang="ko-KR" altLang="en-US" sz="900" dirty="0"/>
              <a:t>이름 </a:t>
            </a:r>
            <a:r>
              <a:rPr lang="en-US" altLang="ko-KR" sz="900" dirty="0"/>
              <a:t>: name </a:t>
            </a:r>
            <a:r>
              <a:rPr lang="ko-KR" altLang="en-US" sz="900" dirty="0"/>
              <a:t>데이터의 값을 표시한다</a:t>
            </a:r>
            <a:r>
              <a:rPr lang="en-US" altLang="ko-KR" sz="900" dirty="0"/>
              <a:t>. </a:t>
            </a:r>
            <a:r>
              <a:rPr lang="ko-KR" altLang="en-US" sz="900" dirty="0"/>
              <a:t>왼쪽 맞춤 정렬한다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d. </a:t>
            </a:r>
            <a:r>
              <a:rPr lang="ko-KR" altLang="en-US" sz="900" dirty="0" smtClean="0"/>
              <a:t>진행 정도 </a:t>
            </a:r>
            <a:r>
              <a:rPr lang="en-US" altLang="ko-KR" sz="900" dirty="0"/>
              <a:t>: </a:t>
            </a:r>
            <a:r>
              <a:rPr lang="en-US" altLang="ko-KR" sz="900" dirty="0" smtClean="0"/>
              <a:t>progress </a:t>
            </a:r>
            <a:r>
              <a:rPr lang="ko-KR" altLang="en-US" sz="900" dirty="0" smtClean="0"/>
              <a:t>속성의 값을 </a:t>
            </a:r>
            <a:r>
              <a:rPr lang="ko-KR" altLang="en-US" sz="900" b="1" dirty="0" smtClean="0"/>
              <a:t>퍼센티지 </a:t>
            </a:r>
            <a:r>
              <a:rPr lang="en-US" altLang="ko-KR" sz="900" b="1" dirty="0" smtClean="0"/>
              <a:t>% </a:t>
            </a:r>
            <a:r>
              <a:rPr lang="ko-KR" altLang="en-US" sz="900" dirty="0" smtClean="0"/>
              <a:t>로 표현한다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</a:t>
            </a:r>
            <a:r>
              <a:rPr lang="ko-KR" altLang="en-US" sz="900" dirty="0" smtClean="0"/>
              <a:t>만약</a:t>
            </a:r>
            <a:r>
              <a:rPr lang="en-US" altLang="ko-KR" sz="900" dirty="0" smtClean="0"/>
              <a:t>, </a:t>
            </a:r>
            <a:r>
              <a:rPr lang="en-US" altLang="ko-KR" sz="900" dirty="0"/>
              <a:t>progress </a:t>
            </a:r>
            <a:r>
              <a:rPr lang="ko-KR" altLang="en-US" sz="900" dirty="0" smtClean="0"/>
              <a:t>값이 </a:t>
            </a:r>
            <a:r>
              <a:rPr lang="en-US" altLang="ko-KR" sz="900" dirty="0" smtClean="0"/>
              <a:t>0%</a:t>
            </a:r>
            <a:r>
              <a:rPr lang="ko-KR" altLang="en-US" sz="900" dirty="0" smtClean="0"/>
              <a:t>일 경우는 회색 처리 되어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구분해준다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</a:t>
            </a:r>
            <a:r>
              <a:rPr lang="ko-KR" altLang="en-US" sz="900" dirty="0" smtClean="0"/>
              <a:t>만약</a:t>
            </a:r>
            <a:r>
              <a:rPr lang="en-US" altLang="ko-KR" sz="900" dirty="0" smtClean="0"/>
              <a:t>, progress </a:t>
            </a:r>
            <a:r>
              <a:rPr lang="ko-KR" altLang="en-US" sz="900" dirty="0" smtClean="0"/>
              <a:t>값이 </a:t>
            </a:r>
            <a:r>
              <a:rPr lang="en-US" altLang="ko-KR" sz="900" dirty="0" smtClean="0"/>
              <a:t>-1</a:t>
            </a:r>
            <a:r>
              <a:rPr lang="ko-KR" altLang="en-US" sz="900" dirty="0" smtClean="0"/>
              <a:t>일 경우</a:t>
            </a:r>
            <a:r>
              <a:rPr lang="en-US" altLang="ko-KR" sz="900" dirty="0" smtClean="0"/>
              <a:t>, “</a:t>
            </a:r>
            <a:r>
              <a:rPr lang="en-US" altLang="ko-KR" sz="900" b="1" dirty="0" smtClean="0"/>
              <a:t>15</a:t>
            </a:r>
            <a:r>
              <a:rPr lang="ko-KR" altLang="en-US" sz="900" b="1" dirty="0"/>
              <a:t>일</a:t>
            </a:r>
            <a:r>
              <a:rPr lang="ko-KR" altLang="en-US" sz="900" b="1" dirty="0" smtClean="0"/>
              <a:t> 뒤 공개</a:t>
            </a:r>
            <a:r>
              <a:rPr lang="en-US" altLang="ko-KR" sz="900" dirty="0" smtClean="0"/>
              <a:t>” </a:t>
            </a:r>
            <a:r>
              <a:rPr lang="ko-KR" altLang="en-US" sz="900" dirty="0" smtClean="0"/>
              <a:t>텍스트가 표시된다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</a:t>
            </a:r>
            <a:r>
              <a:rPr lang="ko-KR" altLang="en-US" sz="900" dirty="0" smtClean="0"/>
              <a:t>만약</a:t>
            </a:r>
            <a:r>
              <a:rPr lang="en-US" altLang="ko-KR" sz="900" dirty="0" smtClean="0"/>
              <a:t>, progress </a:t>
            </a:r>
            <a:r>
              <a:rPr lang="ko-KR" altLang="en-US" sz="900" dirty="0" smtClean="0"/>
              <a:t>값이 </a:t>
            </a:r>
            <a:r>
              <a:rPr lang="en-US" altLang="ko-KR" sz="900" dirty="0" smtClean="0"/>
              <a:t>999</a:t>
            </a:r>
            <a:r>
              <a:rPr lang="ko-KR" altLang="en-US" sz="900" dirty="0" smtClean="0"/>
              <a:t>일 경우</a:t>
            </a:r>
            <a:r>
              <a:rPr lang="en-US" altLang="ko-KR" sz="900" dirty="0" smtClean="0"/>
              <a:t>, “</a:t>
            </a:r>
            <a:r>
              <a:rPr lang="ko-KR" altLang="en-US" sz="900" b="1" dirty="0" smtClean="0"/>
              <a:t>완료</a:t>
            </a:r>
            <a:r>
              <a:rPr lang="en-US" altLang="ko-KR" sz="900" dirty="0" smtClean="0"/>
              <a:t>” </a:t>
            </a:r>
            <a:r>
              <a:rPr lang="ko-KR" altLang="en-US" sz="900" dirty="0" smtClean="0"/>
              <a:t>텍스트가 표시 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e. </a:t>
            </a:r>
            <a:r>
              <a:rPr lang="ko-KR" altLang="en-US" sz="900" dirty="0" smtClean="0"/>
              <a:t>클릭 아이콘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해당 아이템의 </a:t>
            </a:r>
            <a:r>
              <a:rPr lang="en-US" altLang="ko-KR" sz="900" dirty="0" err="1" smtClean="0"/>
              <a:t>requiredLevel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보다 내 </a:t>
            </a:r>
            <a:r>
              <a:rPr lang="en-US" altLang="ko-KR" sz="900" dirty="0" smtClean="0"/>
              <a:t>Level </a:t>
            </a:r>
            <a:r>
              <a:rPr lang="ko-KR" altLang="en-US" sz="900" dirty="0" smtClean="0"/>
              <a:t>값이 같거나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</a:t>
            </a:r>
            <a:r>
              <a:rPr lang="ko-KR" altLang="en-US" sz="900" dirty="0" smtClean="0"/>
              <a:t>클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클릭 아이콘이 표시된다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 smtClean="0"/>
              <a:t>각 상품을 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처리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/>
              <a:t>해당 아이템의 </a:t>
            </a:r>
            <a:r>
              <a:rPr lang="en-US" altLang="ko-KR" sz="900" dirty="0" err="1"/>
              <a:t>requiredLevel</a:t>
            </a:r>
            <a:r>
              <a:rPr lang="en-US" altLang="ko-KR" sz="900" dirty="0"/>
              <a:t> </a:t>
            </a:r>
            <a:r>
              <a:rPr lang="ko-KR" altLang="en-US" sz="900" dirty="0"/>
              <a:t>보다 내 </a:t>
            </a:r>
            <a:r>
              <a:rPr lang="en-US" altLang="ko-KR" sz="900" dirty="0"/>
              <a:t>Level </a:t>
            </a:r>
            <a:r>
              <a:rPr lang="ko-KR" altLang="en-US" sz="900" dirty="0"/>
              <a:t>값이 같거나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  </a:t>
            </a:r>
            <a:r>
              <a:rPr lang="ko-KR" altLang="en-US" sz="900" dirty="0"/>
              <a:t>클 경우</a:t>
            </a:r>
            <a:r>
              <a:rPr lang="en-US" altLang="ko-KR" sz="900" dirty="0"/>
              <a:t>, </a:t>
            </a:r>
            <a:r>
              <a:rPr lang="ko-KR" altLang="en-US" sz="900" dirty="0" smtClean="0"/>
              <a:t>해당 아이템의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지도 페이지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로 이동한다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아니면 클릭해도 </a:t>
            </a:r>
            <a:r>
              <a:rPr lang="ko-KR" altLang="en-US" sz="900" dirty="0" err="1" smtClean="0"/>
              <a:t>아무일도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</a:t>
            </a:r>
            <a:r>
              <a:rPr lang="ko-KR" altLang="en-US" sz="900" dirty="0" smtClean="0"/>
              <a:t>일어나지 않는다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sp>
        <p:nvSpPr>
          <p:cNvPr id="111" name="직사각형 110"/>
          <p:cNvSpPr/>
          <p:nvPr/>
        </p:nvSpPr>
        <p:spPr>
          <a:xfrm>
            <a:off x="3622286" y="1050240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3701548" y="134742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26" name="TextBox 125"/>
          <p:cNvSpPr txBox="1"/>
          <p:nvPr/>
        </p:nvSpPr>
        <p:spPr>
          <a:xfrm>
            <a:off x="4140413" y="13487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63" y="1116884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61" y="1134501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359" y="114402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85" y="1134501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덧셈 기호 133"/>
          <p:cNvSpPr/>
          <p:nvPr/>
        </p:nvSpPr>
        <p:spPr>
          <a:xfrm>
            <a:off x="5615274" y="1116884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4828706" y="135060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044013" y="135087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444990" y="13487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611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보상 </a:t>
            </a:r>
            <a:r>
              <a:rPr lang="ko-KR" altLang="en-US" sz="2000" b="1" dirty="0" err="1" smtClean="0"/>
              <a:t>맵</a:t>
            </a:r>
            <a:r>
              <a:rPr lang="en-US" altLang="ko-KR" sz="2000" b="1" dirty="0" smtClean="0"/>
              <a:t>4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보상 </a:t>
            </a:r>
            <a:r>
              <a:rPr lang="ko-KR" altLang="en-US" sz="1000" dirty="0" err="1" smtClean="0"/>
              <a:t>맵</a:t>
            </a:r>
            <a:r>
              <a:rPr lang="ko-KR" altLang="en-US" sz="1000" dirty="0" smtClean="0"/>
              <a:t>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보상 지도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페이지 시</a:t>
            </a:r>
            <a:r>
              <a:rPr lang="ko-KR" altLang="en-US" sz="1000" dirty="0"/>
              <a:t>작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각 상품을 항목을 터치 입력한다</a:t>
            </a:r>
            <a:r>
              <a:rPr lang="en-US" altLang="ko-KR" sz="1000" dirty="0" smtClean="0"/>
              <a:t>..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나가기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버튼을 선택하면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보너스 상품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</a:t>
            </a:r>
            <a:r>
              <a:rPr lang="ko-KR" altLang="en-US" sz="1000" b="1" dirty="0" smtClean="0"/>
              <a:t>현재 상품 표시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현재 보고 있는 상품을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기존과 동일하나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퍼센티지 표시 부분에 다른 점이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progress </a:t>
            </a:r>
            <a:r>
              <a:rPr lang="ko-KR" altLang="en-US" sz="1000" dirty="0"/>
              <a:t>속성의 값을 </a:t>
            </a:r>
            <a:r>
              <a:rPr lang="ko-KR" altLang="en-US" sz="1000" b="1" dirty="0"/>
              <a:t>퍼센티지 </a:t>
            </a:r>
            <a:r>
              <a:rPr lang="en-US" altLang="ko-KR" sz="1000" b="1" dirty="0"/>
              <a:t>% </a:t>
            </a:r>
            <a:r>
              <a:rPr lang="ko-KR" altLang="en-US" sz="1000" dirty="0"/>
              <a:t>로 표현한다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/>
              <a:t> </a:t>
            </a:r>
            <a:r>
              <a:rPr lang="ko-KR" altLang="en-US" sz="1000" dirty="0"/>
              <a:t>만약</a:t>
            </a:r>
            <a:r>
              <a:rPr lang="en-US" altLang="ko-KR" sz="1000" dirty="0"/>
              <a:t>, progress </a:t>
            </a:r>
            <a:r>
              <a:rPr lang="ko-KR" altLang="en-US" sz="1000" dirty="0"/>
              <a:t>값이 </a:t>
            </a:r>
            <a:r>
              <a:rPr lang="en-US" altLang="ko-KR" sz="1000" dirty="0"/>
              <a:t>0%</a:t>
            </a:r>
            <a:r>
              <a:rPr lang="ko-KR" altLang="en-US" sz="1000" dirty="0"/>
              <a:t>일 경우는 회색 처리 되어</a:t>
            </a:r>
            <a:r>
              <a:rPr lang="en-US" altLang="ko-KR" sz="1000" dirty="0"/>
              <a:t>, </a:t>
            </a:r>
            <a:r>
              <a:rPr lang="ko-KR" altLang="en-US" sz="1000" dirty="0"/>
              <a:t>구분해준다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</a:t>
            </a:r>
            <a:r>
              <a:rPr lang="ko-KR" altLang="en-US" sz="1000" dirty="0" smtClean="0"/>
              <a:t>만약</a:t>
            </a:r>
            <a:r>
              <a:rPr lang="en-US" altLang="ko-KR" sz="1000" dirty="0"/>
              <a:t>, progress </a:t>
            </a:r>
            <a:r>
              <a:rPr lang="ko-KR" altLang="en-US" sz="1000" dirty="0"/>
              <a:t>값이 </a:t>
            </a:r>
            <a:r>
              <a:rPr lang="en-US" altLang="ko-KR" sz="1000" dirty="0"/>
              <a:t>-1</a:t>
            </a:r>
            <a:r>
              <a:rPr lang="ko-KR" altLang="en-US" sz="1000" dirty="0"/>
              <a:t>일 경우</a:t>
            </a:r>
            <a:r>
              <a:rPr lang="en-US" altLang="ko-KR" sz="1000" dirty="0"/>
              <a:t>, “</a:t>
            </a:r>
            <a:r>
              <a:rPr lang="en-US" altLang="ko-KR" sz="1000" b="1" dirty="0"/>
              <a:t>15</a:t>
            </a:r>
            <a:r>
              <a:rPr lang="ko-KR" altLang="en-US" sz="1000" b="1" dirty="0"/>
              <a:t>일 뒤 공개</a:t>
            </a:r>
            <a:r>
              <a:rPr lang="en-US" altLang="ko-KR" sz="1000" dirty="0"/>
              <a:t>” </a:t>
            </a:r>
            <a:r>
              <a:rPr lang="ko-KR" altLang="en-US" sz="1000" dirty="0"/>
              <a:t>텍스트가 표시된다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</a:t>
            </a:r>
            <a:r>
              <a:rPr lang="ko-KR" altLang="en-US" sz="1000" dirty="0" smtClean="0"/>
              <a:t>만약</a:t>
            </a:r>
            <a:r>
              <a:rPr lang="en-US" altLang="ko-KR" sz="1000" dirty="0"/>
              <a:t>, progress </a:t>
            </a:r>
            <a:r>
              <a:rPr lang="ko-KR" altLang="en-US" sz="1000" dirty="0"/>
              <a:t>값이 </a:t>
            </a:r>
            <a:r>
              <a:rPr lang="en-US" altLang="ko-KR" sz="1000" dirty="0"/>
              <a:t>999</a:t>
            </a:r>
            <a:r>
              <a:rPr lang="ko-KR" altLang="en-US" sz="1000" dirty="0"/>
              <a:t>일 경우</a:t>
            </a:r>
            <a:r>
              <a:rPr lang="en-US" altLang="ko-KR" sz="1000" dirty="0"/>
              <a:t>, “</a:t>
            </a:r>
            <a:r>
              <a:rPr lang="ko-KR" altLang="en-US" sz="1000" b="1" dirty="0"/>
              <a:t>완료</a:t>
            </a:r>
            <a:r>
              <a:rPr lang="en-US" altLang="ko-KR" sz="1000" dirty="0"/>
              <a:t>” </a:t>
            </a:r>
            <a:r>
              <a:rPr lang="ko-KR" altLang="en-US" sz="1000" dirty="0"/>
              <a:t>텍스트가 표시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ko-KR" altLang="en-US" sz="1000" dirty="0" smtClean="0"/>
              <a:t>만약</a:t>
            </a:r>
            <a:r>
              <a:rPr lang="en-US" altLang="ko-KR" sz="1000" dirty="0" smtClean="0"/>
              <a:t>, progress </a:t>
            </a:r>
            <a:r>
              <a:rPr lang="ko-KR" altLang="en-US" sz="1000" dirty="0" smtClean="0"/>
              <a:t>값이 </a:t>
            </a:r>
            <a:r>
              <a:rPr lang="en-US" altLang="ko-KR" sz="1000" dirty="0" smtClean="0"/>
              <a:t>100%(1.0)</a:t>
            </a:r>
            <a:r>
              <a:rPr lang="ko-KR" altLang="en-US" sz="1000" dirty="0" smtClean="0"/>
              <a:t>일 경우에는 </a:t>
            </a:r>
            <a:r>
              <a:rPr lang="en-US" altLang="ko-KR" sz="1000" dirty="0" smtClean="0"/>
              <a:t>100%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“</a:t>
            </a:r>
            <a:r>
              <a:rPr lang="ko-KR" altLang="en-US" sz="1000" b="1" dirty="0" smtClean="0"/>
              <a:t>받기</a:t>
            </a:r>
            <a:r>
              <a:rPr lang="en-US" altLang="ko-KR" sz="1000" dirty="0" smtClean="0"/>
              <a:t> </a:t>
            </a:r>
            <a:r>
              <a:rPr lang="ko-KR" altLang="en-US" sz="1000" b="1" dirty="0" smtClean="0"/>
              <a:t>버튼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이 생성된다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5) </a:t>
            </a:r>
            <a:r>
              <a:rPr lang="ko-KR" altLang="en-US" sz="1000" b="1" dirty="0" smtClean="0"/>
              <a:t>아이템 지도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해당 상품 아이템의 </a:t>
            </a:r>
            <a:r>
              <a:rPr lang="en-US" altLang="ko-KR" sz="1000" dirty="0" err="1" smtClean="0"/>
              <a:t>requiredItems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속성에 필요한 아이템 목록을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순서대로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최대 </a:t>
            </a:r>
            <a:r>
              <a:rPr lang="en-US" altLang="ko-KR" sz="1000" dirty="0" smtClean="0"/>
              <a:t>9</a:t>
            </a:r>
            <a:r>
              <a:rPr lang="ko-KR" altLang="en-US" sz="1000" dirty="0" smtClean="0"/>
              <a:t>개</a:t>
            </a:r>
            <a:r>
              <a:rPr lang="en-US" altLang="ko-KR" sz="1000" dirty="0" smtClean="0"/>
              <a:t>(3x3) </a:t>
            </a:r>
            <a:r>
              <a:rPr lang="ko-KR" altLang="en-US" sz="1000" dirty="0" smtClean="0"/>
              <a:t>까지 등록 가능하며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좌측 위부터 순차적으로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(</a:t>
            </a:r>
            <a:r>
              <a:rPr lang="ko-KR" altLang="en-US" sz="1000" dirty="0" smtClean="0"/>
              <a:t>하단의 소지 아이템을 제외하고 </a:t>
            </a:r>
            <a:r>
              <a:rPr lang="ko-KR" altLang="en-US" sz="1000" dirty="0" err="1" smtClean="0"/>
              <a:t>표시할수</a:t>
            </a:r>
            <a:r>
              <a:rPr lang="ko-KR" altLang="en-US" sz="1000" dirty="0" smtClean="0"/>
              <a:t> 있는 최대 개수를 의미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- </a:t>
            </a:r>
            <a:r>
              <a:rPr lang="en-US" altLang="ko-KR" sz="1000" dirty="0" err="1" smtClean="0"/>
              <a:t>requiredItems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에 있으나 </a:t>
            </a:r>
            <a:r>
              <a:rPr lang="en-US" altLang="ko-KR" sz="1000" dirty="0" err="1" smtClean="0"/>
              <a:t>appliedItems</a:t>
            </a:r>
            <a:r>
              <a:rPr lang="ko-KR" altLang="en-US" sz="1000" dirty="0" smtClean="0"/>
              <a:t>에 없는 아이템은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비활성화 이미지로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en-US" altLang="ko-KR" sz="1000" dirty="0" err="1"/>
              <a:t>requiredItems</a:t>
            </a:r>
            <a:r>
              <a:rPr lang="en-US" altLang="ko-KR" sz="1000" dirty="0"/>
              <a:t> </a:t>
            </a:r>
            <a:r>
              <a:rPr lang="ko-KR" altLang="en-US" sz="1000" dirty="0"/>
              <a:t>에 </a:t>
            </a:r>
            <a:r>
              <a:rPr lang="ko-KR" altLang="en-US" sz="1000" dirty="0" smtClean="0"/>
              <a:t>있으며 </a:t>
            </a:r>
            <a:r>
              <a:rPr lang="en-US" altLang="ko-KR" sz="1000" dirty="0" err="1"/>
              <a:t>appliedItems</a:t>
            </a:r>
            <a:r>
              <a:rPr lang="ko-KR" altLang="en-US" sz="1000" dirty="0" smtClean="0"/>
              <a:t>에도 있는 아이템은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활성화 이미지로 표시한다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164" name="직사각형 163"/>
          <p:cNvSpPr/>
          <p:nvPr/>
        </p:nvSpPr>
        <p:spPr>
          <a:xfrm>
            <a:off x="2546476" y="1225808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왼쪽 화살표 201"/>
          <p:cNvSpPr/>
          <p:nvPr/>
        </p:nvSpPr>
        <p:spPr>
          <a:xfrm>
            <a:off x="2694094" y="196558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3604193" y="1926645"/>
            <a:ext cx="18453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추가 보너스</a:t>
            </a:r>
            <a:r>
              <a:rPr lang="en-US" altLang="ko-KR" sz="1100" b="1" dirty="0" smtClean="0"/>
              <a:t>&gt; </a:t>
            </a:r>
            <a:r>
              <a:rPr lang="ko-KR" altLang="en-US" sz="1100" b="1" dirty="0" smtClean="0"/>
              <a:t>아이템 지도</a:t>
            </a:r>
            <a:endParaRPr lang="ko-KR" altLang="en-US" sz="1100" b="1" dirty="0"/>
          </a:p>
        </p:txBody>
      </p:sp>
      <p:cxnSp>
        <p:nvCxnSpPr>
          <p:cNvPr id="204" name="직선 연결선 203"/>
          <p:cNvCxnSpPr>
            <a:cxnSpLocks/>
          </p:cNvCxnSpPr>
          <p:nvPr/>
        </p:nvCxnSpPr>
        <p:spPr>
          <a:xfrm flipH="1">
            <a:off x="2560636" y="228419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/>
          <p:cNvSpPr/>
          <p:nvPr/>
        </p:nvSpPr>
        <p:spPr>
          <a:xfrm>
            <a:off x="2593464" y="2380754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9" name="그룹 228"/>
          <p:cNvGrpSpPr/>
          <p:nvPr/>
        </p:nvGrpSpPr>
        <p:grpSpPr>
          <a:xfrm>
            <a:off x="2630442" y="2424863"/>
            <a:ext cx="418225" cy="421688"/>
            <a:chOff x="2196429" y="1714499"/>
            <a:chExt cx="582510" cy="542925"/>
          </a:xfrm>
        </p:grpSpPr>
        <p:sp>
          <p:nvSpPr>
            <p:cNvPr id="230" name="모서리가 둥근 직사각형 22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1" name="직선 연결선 23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3043295" y="241498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37" name="TextBox 236"/>
          <p:cNvSpPr txBox="1"/>
          <p:nvPr/>
        </p:nvSpPr>
        <p:spPr>
          <a:xfrm>
            <a:off x="3031510" y="2639223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111" name="직사각형 110"/>
          <p:cNvSpPr/>
          <p:nvPr/>
        </p:nvSpPr>
        <p:spPr>
          <a:xfrm>
            <a:off x="2600079" y="3045661"/>
            <a:ext cx="2853724" cy="20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2550561" y="299312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371" y="314854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086" y="445320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61" y="314854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C:\Users\gssk\Desktop\damoney\damoney\image\Group_4_copy_15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49" y="3797466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685" y="314854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49" y="447038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C:\Users\gssk\Desktop\damoney\damoney\image\Group_4_copy_19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695" y="380186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62" y="379988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849" y="4453201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2617384" y="511340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소지</a:t>
            </a:r>
            <a:r>
              <a:rPr lang="en-US" altLang="ko-KR" sz="1000" b="1" dirty="0"/>
              <a:t> </a:t>
            </a:r>
            <a:r>
              <a:rPr lang="ko-KR" altLang="en-US" sz="1000" b="1" dirty="0" smtClean="0"/>
              <a:t>아이템</a:t>
            </a:r>
            <a:endParaRPr lang="ko-KR" altLang="en-US" sz="10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795232" y="350870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튤라</a:t>
            </a:r>
            <a:r>
              <a:rPr lang="ko-KR" altLang="en-US" sz="800" dirty="0" smtClean="0"/>
              <a:t> 달팽이</a:t>
            </a:r>
            <a:endParaRPr lang="ko-KR" altLang="en-US" sz="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4470230" y="482171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안경 원숭이</a:t>
            </a:r>
            <a:endParaRPr lang="ko-KR" altLang="en-US" sz="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842967" y="4813353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황금 박쥐</a:t>
            </a:r>
            <a:endParaRPr lang="ko-KR" altLang="en-US" sz="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2791107" y="417479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사향 고양이</a:t>
            </a:r>
            <a:endParaRPr lang="ko-KR" altLang="en-US" sz="8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545102" y="4174793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피노키오 도마뱀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477151" y="417479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꼬마 잠자리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430855" y="3515563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솔수염하늘소</a:t>
            </a:r>
            <a:endParaRPr lang="ko-KR" altLang="en-US" sz="800" dirty="0"/>
          </a:p>
        </p:txBody>
      </p:sp>
      <p:sp>
        <p:nvSpPr>
          <p:cNvPr id="184" name="TextBox 183"/>
          <p:cNvSpPr txBox="1"/>
          <p:nvPr/>
        </p:nvSpPr>
        <p:spPr>
          <a:xfrm>
            <a:off x="3678772" y="4830501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하프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물범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545454" y="3520707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/>
              <a:t>붉은점모시</a:t>
            </a:r>
            <a:r>
              <a:rPr lang="ko-KR" altLang="en-US" sz="800" dirty="0"/>
              <a:t> 나비</a:t>
            </a:r>
          </a:p>
        </p:txBody>
      </p:sp>
      <p:pic>
        <p:nvPicPr>
          <p:cNvPr id="187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82" y="535962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721" y="535962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984" y="5373896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903767" y="551942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pic>
        <p:nvPicPr>
          <p:cNvPr id="190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73" y="5368752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199" y="5358628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757" y="5358628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613" y="5348342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직사각형 195"/>
          <p:cNvSpPr/>
          <p:nvPr/>
        </p:nvSpPr>
        <p:spPr>
          <a:xfrm>
            <a:off x="5498488" y="5312935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7" name="직선 연결선 196"/>
          <p:cNvCxnSpPr>
            <a:cxnSpLocks/>
          </p:cNvCxnSpPr>
          <p:nvPr/>
        </p:nvCxnSpPr>
        <p:spPr>
          <a:xfrm flipV="1">
            <a:off x="5492360" y="5105290"/>
            <a:ext cx="0" cy="649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4672046" y="551942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295" name="직사각형 294"/>
          <p:cNvSpPr/>
          <p:nvPr/>
        </p:nvSpPr>
        <p:spPr>
          <a:xfrm>
            <a:off x="6922049" y="5153113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0" name="TextBox 299"/>
          <p:cNvSpPr txBox="1"/>
          <p:nvPr/>
        </p:nvSpPr>
        <p:spPr>
          <a:xfrm>
            <a:off x="4789135" y="2541119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80%</a:t>
            </a:r>
            <a:endParaRPr lang="ko-KR" altLang="en-US" sz="1050" b="1" dirty="0"/>
          </a:p>
        </p:txBody>
      </p:sp>
      <p:cxnSp>
        <p:nvCxnSpPr>
          <p:cNvPr id="365" name="직선 연결선 364"/>
          <p:cNvCxnSpPr/>
          <p:nvPr/>
        </p:nvCxnSpPr>
        <p:spPr>
          <a:xfrm flipH="1">
            <a:off x="5554945" y="2284197"/>
            <a:ext cx="2207931" cy="2539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연결선 365"/>
          <p:cNvCxnSpPr/>
          <p:nvPr/>
        </p:nvCxnSpPr>
        <p:spPr>
          <a:xfrm flipH="1" flipV="1">
            <a:off x="5671719" y="3346737"/>
            <a:ext cx="2091156" cy="11236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534194" y="1234631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613456" y="153181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67" name="TextBox 66"/>
          <p:cNvSpPr txBox="1"/>
          <p:nvPr/>
        </p:nvSpPr>
        <p:spPr>
          <a:xfrm>
            <a:off x="2976121" y="153317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71" y="1301275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169" y="1318892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067" y="132841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393" y="1318892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덧셈 기호 71"/>
          <p:cNvSpPr/>
          <p:nvPr/>
        </p:nvSpPr>
        <p:spPr>
          <a:xfrm>
            <a:off x="4546232" y="1301275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702514" y="153499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4955921" y="153526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4375948" y="153317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5215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세부 그룹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518640"/>
              <a:ext cx="7636891" cy="561043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로비 그룹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437144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4373007" y="6129072"/>
            <a:ext cx="7638018" cy="72593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4373006" y="0"/>
            <a:ext cx="7818993" cy="50924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12011025" y="501431"/>
            <a:ext cx="182323" cy="6356569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3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보상 </a:t>
            </a:r>
            <a:r>
              <a:rPr lang="ko-KR" altLang="en-US" sz="2000" b="1" dirty="0" err="1" smtClean="0"/>
              <a:t>맵</a:t>
            </a:r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572000" cy="611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보상 </a:t>
            </a:r>
            <a:r>
              <a:rPr lang="ko-KR" altLang="en-US" sz="900" dirty="0" err="1" smtClean="0"/>
              <a:t>맵</a:t>
            </a:r>
            <a:r>
              <a:rPr lang="ko-KR" altLang="en-US" sz="900" dirty="0" smtClean="0"/>
              <a:t>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6) </a:t>
            </a:r>
            <a:r>
              <a:rPr lang="ko-KR" altLang="en-US" sz="900" b="1" dirty="0" smtClean="0"/>
              <a:t>소지 아이템 목록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</a:t>
            </a:r>
            <a:r>
              <a:rPr lang="en-US" altLang="ko-KR" sz="900" b="1" dirty="0" smtClean="0"/>
              <a:t>a. </a:t>
            </a:r>
            <a:r>
              <a:rPr lang="ko-KR" altLang="en-US" sz="900" b="1" dirty="0" smtClean="0"/>
              <a:t>소지 아이템 목록 표시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  <a:r>
              <a:rPr lang="ko-KR" altLang="en-US" sz="900" dirty="0" smtClean="0"/>
              <a:t>내 캐릭터의 </a:t>
            </a:r>
            <a:r>
              <a:rPr lang="en-US" altLang="ko-KR" sz="900" dirty="0" smtClean="0"/>
              <a:t>items </a:t>
            </a:r>
            <a:r>
              <a:rPr lang="ko-KR" altLang="en-US" sz="900" dirty="0" smtClean="0"/>
              <a:t>속성의 </a:t>
            </a:r>
            <a:r>
              <a:rPr lang="en-US" altLang="ko-KR" sz="900" dirty="0" smtClean="0"/>
              <a:t>list </a:t>
            </a:r>
            <a:r>
              <a:rPr lang="ko-KR" altLang="en-US" sz="900" dirty="0" smtClean="0"/>
              <a:t>중</a:t>
            </a:r>
            <a:r>
              <a:rPr lang="en-US" altLang="ko-KR" sz="900" dirty="0" smtClean="0"/>
              <a:t>, 1000</a:t>
            </a:r>
            <a:r>
              <a:rPr lang="ko-KR" altLang="en-US" sz="900" dirty="0" smtClean="0"/>
              <a:t>번대 </a:t>
            </a:r>
            <a:r>
              <a:rPr lang="en-US" altLang="ko-KR" sz="900" dirty="0" smtClean="0"/>
              <a:t>reward </a:t>
            </a:r>
            <a:r>
              <a:rPr lang="ko-KR" altLang="en-US" sz="900" dirty="0" smtClean="0"/>
              <a:t>아이템들의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  <a:r>
              <a:rPr lang="ko-KR" altLang="en-US" sz="900" dirty="0" smtClean="0"/>
              <a:t>목록을 보여주며</a:t>
            </a:r>
            <a:r>
              <a:rPr lang="en-US" altLang="ko-KR" sz="900" dirty="0" smtClean="0"/>
              <a:t>, id </a:t>
            </a:r>
            <a:r>
              <a:rPr lang="ko-KR" altLang="en-US" sz="900" dirty="0" smtClean="0"/>
              <a:t>값이 작은 순 부터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 </a:t>
            </a:r>
            <a:r>
              <a:rPr lang="en-US" altLang="ko-KR" sz="900" b="1" dirty="0" smtClean="0"/>
              <a:t> b. </a:t>
            </a:r>
            <a:r>
              <a:rPr lang="ko-KR" altLang="en-US" sz="900" b="1" dirty="0" smtClean="0"/>
              <a:t>아이템 개수 표시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: </a:t>
            </a:r>
            <a:r>
              <a:rPr lang="ko-KR" altLang="en-US" sz="900" dirty="0" smtClean="0"/>
              <a:t>동일 </a:t>
            </a:r>
            <a:r>
              <a:rPr lang="en-US" altLang="ko-KR" sz="900" dirty="0" smtClean="0"/>
              <a:t>id</a:t>
            </a:r>
            <a:r>
              <a:rPr lang="ko-KR" altLang="en-US" sz="900" dirty="0" smtClean="0"/>
              <a:t>의 </a:t>
            </a:r>
            <a:r>
              <a:rPr lang="en-US" altLang="ko-KR" sz="900" dirty="0" smtClean="0"/>
              <a:t>reward </a:t>
            </a:r>
            <a:r>
              <a:rPr lang="ko-KR" altLang="en-US" sz="900" dirty="0" smtClean="0"/>
              <a:t>아이템들이 </a:t>
            </a:r>
            <a:r>
              <a:rPr lang="ko-KR" altLang="en-US" sz="900" dirty="0" err="1" smtClean="0"/>
              <a:t>복수개일</a:t>
            </a:r>
            <a:r>
              <a:rPr lang="ko-KR" altLang="en-US" sz="900" dirty="0" smtClean="0"/>
              <a:t>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그 개수를 아이템 아이콘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  <a:r>
              <a:rPr lang="ko-KR" altLang="en-US" sz="900" dirty="0" smtClean="0"/>
              <a:t>우측 하단에 표시해준다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 </a:t>
            </a:r>
            <a:r>
              <a:rPr lang="en-US" altLang="ko-KR" sz="900" b="1" dirty="0" smtClean="0"/>
              <a:t> c. </a:t>
            </a:r>
            <a:r>
              <a:rPr lang="ko-KR" altLang="en-US" sz="900" b="1" dirty="0" smtClean="0"/>
              <a:t>스크롤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: </a:t>
            </a:r>
            <a:r>
              <a:rPr lang="ko-KR" altLang="en-US" sz="900" dirty="0" smtClean="0"/>
              <a:t>소지 개수가 좌우 폭보다 많아질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소지 목록이 좌우스크롤이 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 </a:t>
            </a:r>
            <a:r>
              <a:rPr lang="en-US" altLang="ko-KR" sz="900" b="1" dirty="0" smtClean="0"/>
              <a:t> d. </a:t>
            </a:r>
            <a:r>
              <a:rPr lang="ko-KR" altLang="en-US" sz="900" b="1" dirty="0" smtClean="0"/>
              <a:t>드래그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: </a:t>
            </a:r>
            <a:r>
              <a:rPr lang="ko-KR" altLang="en-US" sz="900" dirty="0" smtClean="0"/>
              <a:t>특정 아이템을 드래그하여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지도상 아무 위치에 놓았을 때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- </a:t>
            </a:r>
            <a:r>
              <a:rPr lang="ko-KR" altLang="en-US" sz="900" dirty="0" smtClean="0"/>
              <a:t>드래그한 아이템이 </a:t>
            </a:r>
            <a:r>
              <a:rPr lang="en-US" altLang="ko-KR" sz="900" dirty="0" err="1"/>
              <a:t>requiredItems</a:t>
            </a:r>
            <a:r>
              <a:rPr lang="en-US" altLang="ko-KR" sz="900" dirty="0"/>
              <a:t> </a:t>
            </a:r>
            <a:r>
              <a:rPr lang="ko-KR" altLang="en-US" sz="900" dirty="0"/>
              <a:t>에 있으며 </a:t>
            </a:r>
            <a:r>
              <a:rPr lang="en-US" altLang="ko-KR" sz="900" dirty="0" err="1" smtClean="0"/>
              <a:t>appliedItems</a:t>
            </a:r>
            <a:r>
              <a:rPr lang="ko-KR" altLang="en-US" sz="900" dirty="0" smtClean="0"/>
              <a:t>에 없다면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appliedItems</a:t>
            </a:r>
            <a:r>
              <a:rPr lang="ko-KR" altLang="en-US" sz="900" dirty="0" smtClean="0"/>
              <a:t>에 기록하고</a:t>
            </a:r>
            <a:r>
              <a:rPr lang="en-US" altLang="ko-KR" sz="9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</a:t>
            </a:r>
            <a:r>
              <a:rPr lang="ko-KR" altLang="en-US" sz="900" dirty="0" smtClean="0"/>
              <a:t>내 캐릭터의 소지 아이템인 </a:t>
            </a:r>
            <a:r>
              <a:rPr lang="en-US" altLang="ko-KR" sz="900" dirty="0" smtClean="0"/>
              <a:t>items </a:t>
            </a:r>
            <a:r>
              <a:rPr lang="ko-KR" altLang="en-US" sz="900" dirty="0" smtClean="0"/>
              <a:t>속성의 목록에서 제거한다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</a:t>
            </a:r>
            <a:r>
              <a:rPr lang="ko-KR" altLang="en-US" sz="900" dirty="0" smtClean="0"/>
              <a:t>또한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그 시점에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[</a:t>
            </a:r>
            <a:r>
              <a:rPr lang="en-US" altLang="ko-KR" sz="900" dirty="0" err="1" smtClean="0"/>
              <a:t>appliedItems</a:t>
            </a:r>
            <a:r>
              <a:rPr lang="ko-KR" altLang="en-US" sz="900" dirty="0" smtClean="0"/>
              <a:t>의 리스트 수</a:t>
            </a:r>
            <a:r>
              <a:rPr lang="en-US" altLang="ko-KR" sz="900" dirty="0" smtClean="0"/>
              <a:t>/</a:t>
            </a:r>
            <a:r>
              <a:rPr lang="en-US" altLang="ko-KR" sz="900" dirty="0" err="1" smtClean="0"/>
              <a:t>requiredItems</a:t>
            </a:r>
            <a:r>
              <a:rPr lang="ko-KR" altLang="en-US" sz="900" dirty="0" smtClean="0"/>
              <a:t>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리스트 수</a:t>
            </a:r>
            <a:r>
              <a:rPr lang="en-US" altLang="ko-KR" sz="900" dirty="0"/>
              <a:t>]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를 계산하여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progress </a:t>
            </a:r>
            <a:r>
              <a:rPr lang="ko-KR" altLang="en-US" sz="900" dirty="0" smtClean="0"/>
              <a:t>속성에 기록한다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(</a:t>
            </a:r>
            <a:r>
              <a:rPr lang="ko-KR" altLang="en-US" sz="900" dirty="0" smtClean="0"/>
              <a:t>다시 말해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아이템을 드래그해서 놓으면 소모하여 등록하고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퍼센티지 올라감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- </a:t>
            </a:r>
            <a:r>
              <a:rPr lang="ko-KR" altLang="en-US" sz="900" dirty="0" smtClean="0"/>
              <a:t>드래그한 아이템이 </a:t>
            </a:r>
            <a:r>
              <a:rPr lang="en-US" altLang="ko-KR" sz="900" dirty="0" err="1" smtClean="0"/>
              <a:t>requiredItems</a:t>
            </a:r>
            <a:r>
              <a:rPr lang="en-US" altLang="ko-KR" sz="900" dirty="0" smtClean="0"/>
              <a:t> </a:t>
            </a:r>
            <a:r>
              <a:rPr lang="ko-KR" altLang="en-US" sz="900" dirty="0"/>
              <a:t>에 있으며 </a:t>
            </a:r>
            <a:r>
              <a:rPr lang="en-US" altLang="ko-KR" sz="900" dirty="0" err="1" smtClean="0"/>
              <a:t>appliedItems</a:t>
            </a:r>
            <a:r>
              <a:rPr lang="ko-KR" altLang="en-US" sz="900" dirty="0" smtClean="0"/>
              <a:t>에도 있다면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</a:t>
            </a:r>
            <a:r>
              <a:rPr lang="ko-KR" altLang="en-US" sz="900" dirty="0" err="1" smtClean="0"/>
              <a:t>아무일도</a:t>
            </a:r>
            <a:r>
              <a:rPr lang="ko-KR" altLang="en-US" sz="900" dirty="0" smtClean="0"/>
              <a:t> 일어나지 않는다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(</a:t>
            </a:r>
            <a:r>
              <a:rPr lang="ko-KR" altLang="en-US" sz="900" dirty="0" smtClean="0"/>
              <a:t>다시 말해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이미 등록한 아이템이면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아무일도</a:t>
            </a:r>
            <a:r>
              <a:rPr lang="ko-KR" altLang="en-US" sz="900" dirty="0" smtClean="0"/>
              <a:t> 일어나지 않음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2546476" y="1225808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왼쪽 화살표 201"/>
          <p:cNvSpPr/>
          <p:nvPr/>
        </p:nvSpPr>
        <p:spPr>
          <a:xfrm>
            <a:off x="2694094" y="196558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3604193" y="1926645"/>
            <a:ext cx="1895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보너스 상품 </a:t>
            </a:r>
            <a:r>
              <a:rPr lang="en-US" altLang="ko-KR" sz="1100" b="1" dirty="0" smtClean="0"/>
              <a:t>&gt; </a:t>
            </a:r>
            <a:r>
              <a:rPr lang="ko-KR" altLang="en-US" sz="1100" b="1" dirty="0" smtClean="0"/>
              <a:t>아이템 지도</a:t>
            </a:r>
            <a:endParaRPr lang="ko-KR" altLang="en-US" sz="1100" b="1" dirty="0"/>
          </a:p>
        </p:txBody>
      </p:sp>
      <p:cxnSp>
        <p:nvCxnSpPr>
          <p:cNvPr id="204" name="직선 연결선 203"/>
          <p:cNvCxnSpPr>
            <a:cxnSpLocks/>
          </p:cNvCxnSpPr>
          <p:nvPr/>
        </p:nvCxnSpPr>
        <p:spPr>
          <a:xfrm flipH="1">
            <a:off x="2560636" y="228419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/>
          <p:cNvSpPr/>
          <p:nvPr/>
        </p:nvSpPr>
        <p:spPr>
          <a:xfrm>
            <a:off x="2593464" y="2380754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9" name="그룹 228"/>
          <p:cNvGrpSpPr/>
          <p:nvPr/>
        </p:nvGrpSpPr>
        <p:grpSpPr>
          <a:xfrm>
            <a:off x="2630442" y="2424863"/>
            <a:ext cx="418225" cy="421688"/>
            <a:chOff x="2196429" y="1714499"/>
            <a:chExt cx="582510" cy="542925"/>
          </a:xfrm>
        </p:grpSpPr>
        <p:sp>
          <p:nvSpPr>
            <p:cNvPr id="230" name="모서리가 둥근 직사각형 22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1" name="직선 연결선 23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3043295" y="241498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37" name="TextBox 236"/>
          <p:cNvSpPr txBox="1"/>
          <p:nvPr/>
        </p:nvSpPr>
        <p:spPr>
          <a:xfrm>
            <a:off x="3031510" y="2639223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111" name="직사각형 110"/>
          <p:cNvSpPr/>
          <p:nvPr/>
        </p:nvSpPr>
        <p:spPr>
          <a:xfrm>
            <a:off x="2600079" y="3045661"/>
            <a:ext cx="2853724" cy="20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2550561" y="299312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371" y="314854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086" y="445320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61" y="314854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C:\Users\gssk\Desktop\damoney\damoney\image\Group_4_copy_15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49" y="3797466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685" y="314854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49" y="447038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C:\Users\gssk\Desktop\damoney\damoney\image\Group_4_copy_19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695" y="380186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62" y="379988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849" y="4453201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2617384" y="511340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소지</a:t>
            </a:r>
            <a:r>
              <a:rPr lang="en-US" altLang="ko-KR" sz="1000" b="1" dirty="0"/>
              <a:t> </a:t>
            </a:r>
            <a:r>
              <a:rPr lang="ko-KR" altLang="en-US" sz="1000" b="1" dirty="0" smtClean="0"/>
              <a:t>아이템</a:t>
            </a:r>
            <a:endParaRPr lang="ko-KR" altLang="en-US" sz="10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795232" y="350870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튤라</a:t>
            </a:r>
            <a:r>
              <a:rPr lang="ko-KR" altLang="en-US" sz="800" dirty="0" smtClean="0"/>
              <a:t> 달팽이</a:t>
            </a:r>
            <a:endParaRPr lang="ko-KR" altLang="en-US" sz="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4470230" y="482171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안경 원숭이</a:t>
            </a:r>
            <a:endParaRPr lang="ko-KR" altLang="en-US" sz="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842967" y="4813353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황금 박쥐</a:t>
            </a:r>
            <a:endParaRPr lang="ko-KR" altLang="en-US" sz="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2791107" y="417479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사향 고양이</a:t>
            </a:r>
            <a:endParaRPr lang="ko-KR" altLang="en-US" sz="8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545102" y="4174793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피노키오 도마뱀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477151" y="417479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꼬마 잠자리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430855" y="3515563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솔수염하늘소</a:t>
            </a:r>
            <a:endParaRPr lang="ko-KR" altLang="en-US" sz="800" dirty="0"/>
          </a:p>
        </p:txBody>
      </p:sp>
      <p:sp>
        <p:nvSpPr>
          <p:cNvPr id="184" name="TextBox 183"/>
          <p:cNvSpPr txBox="1"/>
          <p:nvPr/>
        </p:nvSpPr>
        <p:spPr>
          <a:xfrm>
            <a:off x="3678772" y="4830501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하프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물범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545454" y="3520707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/>
              <a:t>붉은점모시</a:t>
            </a:r>
            <a:r>
              <a:rPr lang="ko-KR" altLang="en-US" sz="800" dirty="0"/>
              <a:t> 나비</a:t>
            </a:r>
          </a:p>
        </p:txBody>
      </p:sp>
      <p:pic>
        <p:nvPicPr>
          <p:cNvPr id="187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82" y="535962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721" y="535962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984" y="5373896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903767" y="551942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pic>
        <p:nvPicPr>
          <p:cNvPr id="190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73" y="5368752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199" y="5358628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757" y="5358628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613" y="5348342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직사각형 195"/>
          <p:cNvSpPr/>
          <p:nvPr/>
        </p:nvSpPr>
        <p:spPr>
          <a:xfrm>
            <a:off x="5498488" y="5312935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7" name="직선 연결선 196"/>
          <p:cNvCxnSpPr>
            <a:cxnSpLocks/>
          </p:cNvCxnSpPr>
          <p:nvPr/>
        </p:nvCxnSpPr>
        <p:spPr>
          <a:xfrm flipV="1">
            <a:off x="5492360" y="5105290"/>
            <a:ext cx="0" cy="649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4672046" y="551942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295" name="직사각형 294"/>
          <p:cNvSpPr/>
          <p:nvPr/>
        </p:nvSpPr>
        <p:spPr>
          <a:xfrm>
            <a:off x="6922049" y="5153113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6" name="직선 화살표 연결선 295"/>
          <p:cNvCxnSpPr/>
          <p:nvPr/>
        </p:nvCxnSpPr>
        <p:spPr>
          <a:xfrm flipH="1">
            <a:off x="2580187" y="5929309"/>
            <a:ext cx="2883642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4789135" y="2541119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80%</a:t>
            </a:r>
            <a:endParaRPr lang="ko-KR" altLang="en-US" sz="1050" b="1" dirty="0"/>
          </a:p>
        </p:txBody>
      </p:sp>
      <p:sp>
        <p:nvSpPr>
          <p:cNvPr id="362" name="직사각형 361"/>
          <p:cNvSpPr/>
          <p:nvPr/>
        </p:nvSpPr>
        <p:spPr>
          <a:xfrm>
            <a:off x="4672046" y="2450658"/>
            <a:ext cx="641230" cy="4193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12818471">
            <a:off x="3924659" y="5000856"/>
            <a:ext cx="1276350" cy="2539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534194" y="1234631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613456" y="153181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68" name="TextBox 67"/>
          <p:cNvSpPr txBox="1"/>
          <p:nvPr/>
        </p:nvSpPr>
        <p:spPr>
          <a:xfrm>
            <a:off x="2976121" y="153317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71" y="1301275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169" y="1318892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067" y="132841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393" y="1318892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덧셈 기호 72"/>
          <p:cNvSpPr/>
          <p:nvPr/>
        </p:nvSpPr>
        <p:spPr>
          <a:xfrm>
            <a:off x="4546232" y="1301275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02514" y="153499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4955921" y="153526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4375948" y="153317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766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보상 </a:t>
            </a:r>
            <a:r>
              <a:rPr lang="ko-KR" altLang="en-US" sz="2000" b="1" dirty="0" err="1" smtClean="0"/>
              <a:t>맵</a:t>
            </a:r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보상 </a:t>
            </a:r>
            <a:r>
              <a:rPr lang="ko-KR" altLang="en-US" sz="1000" dirty="0" err="1" smtClean="0"/>
              <a:t>맵</a:t>
            </a:r>
            <a:r>
              <a:rPr lang="ko-KR" altLang="en-US" sz="1000" dirty="0" smtClean="0"/>
              <a:t>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7) </a:t>
            </a:r>
            <a:r>
              <a:rPr lang="ko-KR" altLang="en-US" sz="1000" b="1" dirty="0" smtClean="0"/>
              <a:t>아이템 받기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A. </a:t>
            </a:r>
            <a:r>
              <a:rPr lang="en-US" altLang="ko-KR" sz="1000" dirty="0"/>
              <a:t>progress </a:t>
            </a:r>
            <a:r>
              <a:rPr lang="ko-KR" altLang="en-US" sz="1000" dirty="0"/>
              <a:t>값이 </a:t>
            </a:r>
            <a:r>
              <a:rPr lang="en-US" altLang="ko-KR" sz="1000" dirty="0"/>
              <a:t>100%(1.0)</a:t>
            </a:r>
            <a:r>
              <a:rPr lang="ko-KR" altLang="en-US" sz="1000" dirty="0"/>
              <a:t>일 경우에는 </a:t>
            </a:r>
            <a:r>
              <a:rPr lang="en-US" altLang="ko-KR" sz="1000" dirty="0"/>
              <a:t>100%</a:t>
            </a:r>
            <a:r>
              <a:rPr lang="ko-KR" altLang="en-US" sz="1000" dirty="0"/>
              <a:t>에 </a:t>
            </a:r>
            <a:r>
              <a:rPr lang="en-US" altLang="ko-KR" sz="1000" dirty="0"/>
              <a:t>“</a:t>
            </a:r>
            <a:r>
              <a:rPr lang="ko-KR" altLang="en-US" sz="1000" b="1" dirty="0"/>
              <a:t>받기</a:t>
            </a:r>
            <a:r>
              <a:rPr lang="en-US" altLang="ko-KR" sz="1000" dirty="0"/>
              <a:t> </a:t>
            </a:r>
            <a:r>
              <a:rPr lang="ko-KR" altLang="en-US" sz="1000" b="1" dirty="0"/>
              <a:t>버튼</a:t>
            </a:r>
            <a:r>
              <a:rPr lang="en-US" altLang="ko-KR" sz="1000" dirty="0"/>
              <a:t>”</a:t>
            </a:r>
            <a:r>
              <a:rPr lang="ko-KR" altLang="en-US" sz="1000" dirty="0"/>
              <a:t>이 </a:t>
            </a:r>
            <a:r>
              <a:rPr lang="ko-KR" altLang="en-US" sz="1000" dirty="0" smtClean="0"/>
              <a:t>생성된다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받기 버튼 입력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a.  “</a:t>
            </a:r>
            <a:r>
              <a:rPr lang="ko-KR" altLang="en-US" sz="1000" dirty="0" smtClean="0"/>
              <a:t>상품을 받았습니다</a:t>
            </a:r>
            <a:r>
              <a:rPr lang="en-US" altLang="ko-KR" sz="1000" dirty="0" smtClean="0"/>
              <a:t>.” </a:t>
            </a:r>
            <a:r>
              <a:rPr lang="ko-KR" altLang="en-US" sz="1000" dirty="0" smtClean="0"/>
              <a:t>메시지와 함께 해당 상품을 유저의 </a:t>
            </a:r>
            <a:r>
              <a:rPr lang="en-US" altLang="ko-KR" sz="1000" dirty="0" smtClean="0"/>
              <a:t>items </a:t>
            </a:r>
            <a:r>
              <a:rPr lang="ko-KR" altLang="en-US" sz="1000" dirty="0" smtClean="0"/>
              <a:t>속성에 기록한다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b. progress </a:t>
            </a:r>
            <a:r>
              <a:rPr lang="ko-KR" altLang="en-US" sz="1000" dirty="0" smtClean="0"/>
              <a:t>속성 값을 </a:t>
            </a:r>
            <a:r>
              <a:rPr lang="en-US" altLang="ko-KR" sz="1000" dirty="0" smtClean="0"/>
              <a:t>999 </a:t>
            </a:r>
            <a:r>
              <a:rPr lang="ko-KR" altLang="en-US" sz="1000" dirty="0" smtClean="0"/>
              <a:t>값으로 변경한다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(</a:t>
            </a:r>
            <a:r>
              <a:rPr lang="ko-KR" altLang="en-US" sz="1000" dirty="0" smtClean="0"/>
              <a:t>다시 말해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완료 텍스트로 바뀌고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다시 받기는 불가능하다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4364826" y="121161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왼쪽 화살표 234"/>
          <p:cNvSpPr/>
          <p:nvPr/>
        </p:nvSpPr>
        <p:spPr>
          <a:xfrm>
            <a:off x="4512444" y="195138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/>
          <p:cNvSpPr txBox="1"/>
          <p:nvPr/>
        </p:nvSpPr>
        <p:spPr>
          <a:xfrm>
            <a:off x="5422543" y="1912447"/>
            <a:ext cx="1895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보너스 상품 </a:t>
            </a:r>
            <a:r>
              <a:rPr lang="en-US" altLang="ko-KR" sz="1100" b="1" dirty="0" smtClean="0"/>
              <a:t>&gt; </a:t>
            </a:r>
            <a:r>
              <a:rPr lang="ko-KR" altLang="en-US" sz="1100" b="1" dirty="0" smtClean="0"/>
              <a:t>아이템 지도</a:t>
            </a:r>
            <a:endParaRPr lang="ko-KR" altLang="en-US" sz="1100" b="1" dirty="0"/>
          </a:p>
        </p:txBody>
      </p:sp>
      <p:cxnSp>
        <p:nvCxnSpPr>
          <p:cNvPr id="239" name="직선 연결선 238"/>
          <p:cNvCxnSpPr>
            <a:cxnSpLocks/>
          </p:cNvCxnSpPr>
          <p:nvPr/>
        </p:nvCxnSpPr>
        <p:spPr>
          <a:xfrm flipH="1">
            <a:off x="4378986" y="226999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/>
          <p:cNvSpPr/>
          <p:nvPr/>
        </p:nvSpPr>
        <p:spPr>
          <a:xfrm>
            <a:off x="4411814" y="2366556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3" name="그룹 252"/>
          <p:cNvGrpSpPr/>
          <p:nvPr/>
        </p:nvGrpSpPr>
        <p:grpSpPr>
          <a:xfrm>
            <a:off x="4448792" y="2410665"/>
            <a:ext cx="418225" cy="421688"/>
            <a:chOff x="2196429" y="1714499"/>
            <a:chExt cx="582510" cy="542925"/>
          </a:xfrm>
        </p:grpSpPr>
        <p:sp>
          <p:nvSpPr>
            <p:cNvPr id="254" name="모서리가 둥근 직사각형 25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5" name="직선 연결선 25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TextBox 255"/>
          <p:cNvSpPr txBox="1"/>
          <p:nvPr/>
        </p:nvSpPr>
        <p:spPr>
          <a:xfrm>
            <a:off x="4861645" y="24007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57" name="TextBox 256"/>
          <p:cNvSpPr txBox="1"/>
          <p:nvPr/>
        </p:nvSpPr>
        <p:spPr>
          <a:xfrm>
            <a:off x="4849860" y="2625025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258" name="직사각형 257"/>
          <p:cNvSpPr/>
          <p:nvPr/>
        </p:nvSpPr>
        <p:spPr>
          <a:xfrm>
            <a:off x="4418429" y="3031463"/>
            <a:ext cx="2853724" cy="20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9" name="직선 연결선 258"/>
          <p:cNvCxnSpPr>
            <a:cxnSpLocks/>
          </p:cNvCxnSpPr>
          <p:nvPr/>
        </p:nvCxnSpPr>
        <p:spPr>
          <a:xfrm flipH="1">
            <a:off x="4368911" y="297893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0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1" y="313435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436" y="4439003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11" y="313435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9" descr="C:\Users\gssk\Desktop\damoney\damoney\image\Group_4_copy_1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99" y="3783268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035" y="313435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99" y="445619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32" descr="C:\Users\gssk\Desktop\damoney\damoney\image\Group_4_copy_19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045" y="378767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12" y="378569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199" y="4439003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9" name="TextBox 268"/>
          <p:cNvSpPr txBox="1"/>
          <p:nvPr/>
        </p:nvSpPr>
        <p:spPr>
          <a:xfrm>
            <a:off x="4435734" y="509921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소지</a:t>
            </a:r>
            <a:r>
              <a:rPr lang="en-US" altLang="ko-KR" sz="1000" b="1" dirty="0"/>
              <a:t> </a:t>
            </a:r>
            <a:r>
              <a:rPr lang="ko-KR" altLang="en-US" sz="1000" b="1" dirty="0" smtClean="0"/>
              <a:t>아이템</a:t>
            </a:r>
            <a:endParaRPr lang="ko-KR" altLang="en-US" sz="1000" b="1" dirty="0"/>
          </a:p>
        </p:txBody>
      </p:sp>
      <p:sp>
        <p:nvSpPr>
          <p:cNvPr id="271" name="TextBox 270"/>
          <p:cNvSpPr txBox="1"/>
          <p:nvPr/>
        </p:nvSpPr>
        <p:spPr>
          <a:xfrm>
            <a:off x="4613582" y="349450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튤라</a:t>
            </a:r>
            <a:r>
              <a:rPr lang="ko-KR" altLang="en-US" sz="800" dirty="0" smtClean="0"/>
              <a:t> 달팽이</a:t>
            </a:r>
            <a:endParaRPr lang="ko-KR" altLang="en-US" sz="800" dirty="0"/>
          </a:p>
        </p:txBody>
      </p:sp>
      <p:sp>
        <p:nvSpPr>
          <p:cNvPr id="272" name="TextBox 271"/>
          <p:cNvSpPr txBox="1"/>
          <p:nvPr/>
        </p:nvSpPr>
        <p:spPr>
          <a:xfrm>
            <a:off x="6288580" y="480751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안경 원숭이</a:t>
            </a:r>
            <a:endParaRPr lang="ko-KR" altLang="en-US" sz="800" dirty="0"/>
          </a:p>
        </p:txBody>
      </p:sp>
      <p:sp>
        <p:nvSpPr>
          <p:cNvPr id="273" name="TextBox 272"/>
          <p:cNvSpPr txBox="1"/>
          <p:nvPr/>
        </p:nvSpPr>
        <p:spPr>
          <a:xfrm>
            <a:off x="4661317" y="4799155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황금 박쥐</a:t>
            </a:r>
            <a:endParaRPr lang="ko-KR" altLang="en-US" sz="800" dirty="0"/>
          </a:p>
        </p:txBody>
      </p:sp>
      <p:sp>
        <p:nvSpPr>
          <p:cNvPr id="274" name="TextBox 273"/>
          <p:cNvSpPr txBox="1"/>
          <p:nvPr/>
        </p:nvSpPr>
        <p:spPr>
          <a:xfrm>
            <a:off x="4609457" y="416059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사향 고양이</a:t>
            </a:r>
            <a:endParaRPr lang="ko-KR" altLang="en-US" sz="800" dirty="0"/>
          </a:p>
        </p:txBody>
      </p:sp>
      <p:sp>
        <p:nvSpPr>
          <p:cNvPr id="275" name="TextBox 274"/>
          <p:cNvSpPr txBox="1"/>
          <p:nvPr/>
        </p:nvSpPr>
        <p:spPr>
          <a:xfrm>
            <a:off x="5363452" y="4160595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피노키오 도마뱀</a:t>
            </a:r>
            <a:endParaRPr lang="ko-KR" altLang="en-US" sz="800" dirty="0"/>
          </a:p>
        </p:txBody>
      </p:sp>
      <p:sp>
        <p:nvSpPr>
          <p:cNvPr id="276" name="TextBox 275"/>
          <p:cNvSpPr txBox="1"/>
          <p:nvPr/>
        </p:nvSpPr>
        <p:spPr>
          <a:xfrm>
            <a:off x="6295501" y="416059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꼬마 잠자리</a:t>
            </a:r>
            <a:endParaRPr lang="ko-KR" altLang="en-US" sz="800" dirty="0"/>
          </a:p>
        </p:txBody>
      </p:sp>
      <p:sp>
        <p:nvSpPr>
          <p:cNvPr id="277" name="TextBox 276"/>
          <p:cNvSpPr txBox="1"/>
          <p:nvPr/>
        </p:nvSpPr>
        <p:spPr>
          <a:xfrm>
            <a:off x="6249205" y="3501365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솔수염하늘소</a:t>
            </a:r>
            <a:endParaRPr lang="ko-KR" altLang="en-US" sz="8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97122" y="4816303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하프 </a:t>
            </a:r>
            <a:r>
              <a:rPr lang="ko-KR" altLang="en-US" sz="800" dirty="0" err="1" smtClean="0"/>
              <a:t>물범</a:t>
            </a:r>
            <a:endParaRPr lang="ko-KR" altLang="en-US" sz="8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363804" y="3506509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/>
              <a:t>붉은점모시</a:t>
            </a:r>
            <a:r>
              <a:rPr lang="ko-KR" altLang="en-US" sz="800" dirty="0"/>
              <a:t> 나비</a:t>
            </a:r>
          </a:p>
        </p:txBody>
      </p:sp>
      <p:pic>
        <p:nvPicPr>
          <p:cNvPr id="280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32" y="534543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1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071" y="534543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2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334" y="5359698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Box 282"/>
          <p:cNvSpPr txBox="1"/>
          <p:nvPr/>
        </p:nvSpPr>
        <p:spPr>
          <a:xfrm>
            <a:off x="4722117" y="550522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pic>
        <p:nvPicPr>
          <p:cNvPr id="284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123" y="5354554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5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549" y="534443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107" y="534443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63" y="5334144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8" name="직선 연결선 287"/>
          <p:cNvCxnSpPr>
            <a:cxnSpLocks/>
          </p:cNvCxnSpPr>
          <p:nvPr/>
        </p:nvCxnSpPr>
        <p:spPr>
          <a:xfrm flipV="1">
            <a:off x="7310710" y="5091092"/>
            <a:ext cx="0" cy="649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6490396" y="550522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292" name="직사각형 291"/>
          <p:cNvSpPr/>
          <p:nvPr/>
        </p:nvSpPr>
        <p:spPr>
          <a:xfrm>
            <a:off x="4962485" y="3834168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TextBox 292"/>
          <p:cNvSpPr txBox="1"/>
          <p:nvPr/>
        </p:nvSpPr>
        <p:spPr>
          <a:xfrm>
            <a:off x="5243346" y="3892022"/>
            <a:ext cx="12089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상품을 받았습니다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294" name="TextBox 293"/>
          <p:cNvSpPr txBox="1"/>
          <p:nvPr/>
        </p:nvSpPr>
        <p:spPr>
          <a:xfrm>
            <a:off x="6692681" y="252608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완료</a:t>
            </a:r>
            <a:endParaRPr lang="ko-KR" altLang="en-US" sz="1100" dirty="0"/>
          </a:p>
        </p:txBody>
      </p:sp>
      <p:sp>
        <p:nvSpPr>
          <p:cNvPr id="295" name="직사각형 294"/>
          <p:cNvSpPr/>
          <p:nvPr/>
        </p:nvSpPr>
        <p:spPr>
          <a:xfrm>
            <a:off x="7322602" y="5304816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3397799" y="5144994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594790" y="121768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왼쪽 화살표 137"/>
          <p:cNvSpPr/>
          <p:nvPr/>
        </p:nvSpPr>
        <p:spPr>
          <a:xfrm>
            <a:off x="742408" y="1957468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652507" y="1918526"/>
            <a:ext cx="1895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보너스 상품 </a:t>
            </a:r>
            <a:r>
              <a:rPr lang="en-US" altLang="ko-KR" sz="1100" b="1" dirty="0" smtClean="0"/>
              <a:t>&gt; </a:t>
            </a:r>
            <a:r>
              <a:rPr lang="ko-KR" altLang="en-US" sz="1100" b="1" dirty="0" smtClean="0"/>
              <a:t>아이템 지도</a:t>
            </a:r>
            <a:endParaRPr lang="ko-KR" altLang="en-US" sz="1100" b="1" dirty="0"/>
          </a:p>
        </p:txBody>
      </p:sp>
      <p:cxnSp>
        <p:nvCxnSpPr>
          <p:cNvPr id="140" name="직선 연결선 139"/>
          <p:cNvCxnSpPr>
            <a:cxnSpLocks/>
          </p:cNvCxnSpPr>
          <p:nvPr/>
        </p:nvCxnSpPr>
        <p:spPr>
          <a:xfrm flipH="1">
            <a:off x="608950" y="2276078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/>
          <p:cNvSpPr/>
          <p:nvPr/>
        </p:nvSpPr>
        <p:spPr>
          <a:xfrm>
            <a:off x="641778" y="237263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2" name="그룹 141"/>
          <p:cNvGrpSpPr/>
          <p:nvPr/>
        </p:nvGrpSpPr>
        <p:grpSpPr>
          <a:xfrm>
            <a:off x="678756" y="2416744"/>
            <a:ext cx="418225" cy="421688"/>
            <a:chOff x="2196429" y="1714499"/>
            <a:chExt cx="582510" cy="542925"/>
          </a:xfrm>
        </p:grpSpPr>
        <p:sp>
          <p:nvSpPr>
            <p:cNvPr id="143" name="모서리가 둥근 직사각형 14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>
            <a:off x="1091609" y="240686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1079824" y="2631104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148" name="직사각형 147"/>
          <p:cNvSpPr/>
          <p:nvPr/>
        </p:nvSpPr>
        <p:spPr>
          <a:xfrm>
            <a:off x="648393" y="3037542"/>
            <a:ext cx="2853724" cy="20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연결선 148"/>
          <p:cNvCxnSpPr>
            <a:cxnSpLocks/>
          </p:cNvCxnSpPr>
          <p:nvPr/>
        </p:nvCxnSpPr>
        <p:spPr>
          <a:xfrm flipH="1">
            <a:off x="598875" y="2985010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85" y="314043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00" y="4445082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75" y="314043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9" descr="C:\Users\gssk\Desktop\damoney\damoney\image\Group_4_copy_1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263" y="3789347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999" y="314043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263" y="446227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32" descr="C:\Users\gssk\Desktop\damoney\damoney\image\Group_4_copy_19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09" y="379375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76" y="379177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63" y="4445082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xtBox 158"/>
          <p:cNvSpPr txBox="1"/>
          <p:nvPr/>
        </p:nvSpPr>
        <p:spPr>
          <a:xfrm>
            <a:off x="665698" y="5105289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소지</a:t>
            </a:r>
            <a:r>
              <a:rPr lang="en-US" altLang="ko-KR" sz="1000" b="1" dirty="0"/>
              <a:t> </a:t>
            </a:r>
            <a:r>
              <a:rPr lang="ko-KR" altLang="en-US" sz="1000" b="1" dirty="0" smtClean="0"/>
              <a:t>아이템</a:t>
            </a:r>
            <a:endParaRPr lang="ko-KR" altLang="en-US" sz="10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843546" y="350058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튤라</a:t>
            </a:r>
            <a:r>
              <a:rPr lang="ko-KR" altLang="en-US" sz="800" dirty="0" smtClean="0"/>
              <a:t> 달팽이</a:t>
            </a:r>
            <a:endParaRPr lang="ko-KR" altLang="en-US" sz="800" dirty="0"/>
          </a:p>
        </p:txBody>
      </p:sp>
      <p:sp>
        <p:nvSpPr>
          <p:cNvPr id="161" name="TextBox 160"/>
          <p:cNvSpPr txBox="1"/>
          <p:nvPr/>
        </p:nvSpPr>
        <p:spPr>
          <a:xfrm>
            <a:off x="2518544" y="4813594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안경 원숭이</a:t>
            </a:r>
            <a:endParaRPr lang="ko-KR" altLang="en-US" sz="800" dirty="0"/>
          </a:p>
        </p:txBody>
      </p:sp>
      <p:sp>
        <p:nvSpPr>
          <p:cNvPr id="162" name="TextBox 161"/>
          <p:cNvSpPr txBox="1"/>
          <p:nvPr/>
        </p:nvSpPr>
        <p:spPr>
          <a:xfrm>
            <a:off x="891281" y="4805234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황금 박쥐</a:t>
            </a:r>
            <a:endParaRPr lang="ko-KR" alt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839421" y="4166674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사향 고양이</a:t>
            </a:r>
            <a:endParaRPr lang="ko-KR" altLang="en-US" sz="8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593416" y="4166674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피노키오 도마뱀</a:t>
            </a:r>
            <a:endParaRPr lang="ko-KR" altLang="en-US" sz="800" dirty="0"/>
          </a:p>
        </p:txBody>
      </p:sp>
      <p:sp>
        <p:nvSpPr>
          <p:cNvPr id="186" name="TextBox 185"/>
          <p:cNvSpPr txBox="1"/>
          <p:nvPr/>
        </p:nvSpPr>
        <p:spPr>
          <a:xfrm>
            <a:off x="2525465" y="4166674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꼬마 잠자리</a:t>
            </a:r>
            <a:endParaRPr lang="ko-KR" altLang="en-US" sz="800" dirty="0"/>
          </a:p>
        </p:txBody>
      </p:sp>
      <p:sp>
        <p:nvSpPr>
          <p:cNvPr id="200" name="TextBox 199"/>
          <p:cNvSpPr txBox="1"/>
          <p:nvPr/>
        </p:nvSpPr>
        <p:spPr>
          <a:xfrm>
            <a:off x="2479169" y="3507444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솔수염하늘소</a:t>
            </a:r>
            <a:endParaRPr lang="ko-KR" altLang="en-US" sz="800" dirty="0"/>
          </a:p>
        </p:txBody>
      </p:sp>
      <p:sp>
        <p:nvSpPr>
          <p:cNvPr id="201" name="TextBox 200"/>
          <p:cNvSpPr txBox="1"/>
          <p:nvPr/>
        </p:nvSpPr>
        <p:spPr>
          <a:xfrm>
            <a:off x="1727086" y="4822382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하프 </a:t>
            </a:r>
            <a:r>
              <a:rPr lang="ko-KR" altLang="en-US" sz="800" dirty="0" err="1" smtClean="0"/>
              <a:t>물범</a:t>
            </a:r>
            <a:endParaRPr lang="ko-KR" altLang="en-US" sz="800" dirty="0"/>
          </a:p>
        </p:txBody>
      </p:sp>
      <p:sp>
        <p:nvSpPr>
          <p:cNvPr id="205" name="TextBox 204"/>
          <p:cNvSpPr txBox="1"/>
          <p:nvPr/>
        </p:nvSpPr>
        <p:spPr>
          <a:xfrm>
            <a:off x="1593768" y="3512588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/>
              <a:t>붉은점모시</a:t>
            </a:r>
            <a:r>
              <a:rPr lang="ko-KR" altLang="en-US" sz="800" dirty="0"/>
              <a:t> 나비</a:t>
            </a:r>
          </a:p>
        </p:txBody>
      </p:sp>
      <p:pic>
        <p:nvPicPr>
          <p:cNvPr id="206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6" y="535151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35" y="535151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298" y="5365777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TextBox 208"/>
          <p:cNvSpPr txBox="1"/>
          <p:nvPr/>
        </p:nvSpPr>
        <p:spPr>
          <a:xfrm>
            <a:off x="952081" y="551130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pic>
        <p:nvPicPr>
          <p:cNvPr id="210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87" y="5360633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513" y="535050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501" y="5349525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927" y="5340223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5" name="직선 연결선 224"/>
          <p:cNvCxnSpPr>
            <a:cxnSpLocks/>
          </p:cNvCxnSpPr>
          <p:nvPr/>
        </p:nvCxnSpPr>
        <p:spPr>
          <a:xfrm flipV="1">
            <a:off x="3540674" y="5097171"/>
            <a:ext cx="0" cy="649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2720360" y="551130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233" name="TextBox 232"/>
          <p:cNvSpPr txBox="1"/>
          <p:nvPr/>
        </p:nvSpPr>
        <p:spPr>
          <a:xfrm>
            <a:off x="2922645" y="253216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완료</a:t>
            </a:r>
            <a:endParaRPr lang="ko-KR" altLang="en-US" sz="1100" dirty="0"/>
          </a:p>
        </p:txBody>
      </p:sp>
      <p:sp>
        <p:nvSpPr>
          <p:cNvPr id="241" name="직사각형 240"/>
          <p:cNvSpPr/>
          <p:nvPr/>
        </p:nvSpPr>
        <p:spPr>
          <a:xfrm>
            <a:off x="2870982" y="2604459"/>
            <a:ext cx="512086" cy="256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받기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2864178" y="2401088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>
                <a:solidFill>
                  <a:srgbClr val="FFC000"/>
                </a:solidFill>
              </a:rPr>
              <a:t>100%</a:t>
            </a:r>
            <a:endParaRPr lang="ko-KR" altLang="en-US" sz="1050" b="1" dirty="0">
              <a:solidFill>
                <a:srgbClr val="FFC000"/>
              </a:solidFill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3550199" y="5276335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직사각형 145"/>
          <p:cNvSpPr/>
          <p:nvPr/>
        </p:nvSpPr>
        <p:spPr>
          <a:xfrm>
            <a:off x="4374527" y="1211896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4453789" y="150907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66" name="TextBox 165"/>
          <p:cNvSpPr txBox="1"/>
          <p:nvPr/>
        </p:nvSpPr>
        <p:spPr>
          <a:xfrm>
            <a:off x="4892654" y="151043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67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904" y="1278540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602" y="1296157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600" y="1305682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726" y="1296157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" name="덧셈 기호 170"/>
          <p:cNvSpPr/>
          <p:nvPr/>
        </p:nvSpPr>
        <p:spPr>
          <a:xfrm>
            <a:off x="6367515" y="1278540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TextBox 171"/>
          <p:cNvSpPr txBox="1"/>
          <p:nvPr/>
        </p:nvSpPr>
        <p:spPr>
          <a:xfrm>
            <a:off x="5580947" y="151226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73" name="TextBox 172"/>
          <p:cNvSpPr txBox="1"/>
          <p:nvPr/>
        </p:nvSpPr>
        <p:spPr>
          <a:xfrm>
            <a:off x="6796254" y="151253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197231" y="151043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75" name="직사각형 174"/>
          <p:cNvSpPr/>
          <p:nvPr/>
        </p:nvSpPr>
        <p:spPr>
          <a:xfrm>
            <a:off x="599811" y="1230946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679073" y="15281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77" name="TextBox 176"/>
          <p:cNvSpPr txBox="1"/>
          <p:nvPr/>
        </p:nvSpPr>
        <p:spPr>
          <a:xfrm>
            <a:off x="1117938" y="152948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78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88" y="1297590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886" y="1315207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884" y="1324732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010" y="1315207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덧셈 기호 181"/>
          <p:cNvSpPr/>
          <p:nvPr/>
        </p:nvSpPr>
        <p:spPr>
          <a:xfrm>
            <a:off x="2592799" y="1297590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1806231" y="153131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3021538" y="153158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85" name="TextBox 184"/>
          <p:cNvSpPr txBox="1"/>
          <p:nvPr/>
        </p:nvSpPr>
        <p:spPr>
          <a:xfrm>
            <a:off x="2422515" y="152948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1694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광고 나누기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광고 나누기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/>
              <a:t>페이지 시작 </a:t>
            </a:r>
            <a:r>
              <a:rPr lang="en-US" altLang="ko-KR" sz="900" b="1" dirty="0"/>
              <a:t>/ </a:t>
            </a:r>
            <a:r>
              <a:rPr lang="ko-KR" altLang="en-US" sz="900" b="1" dirty="0"/>
              <a:t>나가기</a:t>
            </a: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- </a:t>
            </a:r>
            <a:r>
              <a:rPr lang="ko-KR" altLang="en-US" sz="900" dirty="0"/>
              <a:t>페이지 시작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메인 페이지의 광고나누기 버튼을 </a:t>
            </a:r>
            <a:r>
              <a:rPr lang="ko-KR" altLang="en-US" sz="900" dirty="0"/>
              <a:t>입력한다</a:t>
            </a:r>
            <a:r>
              <a:rPr lang="en-US" altLang="ko-KR" sz="900" dirty="0"/>
              <a:t>..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- </a:t>
            </a:r>
            <a:r>
              <a:rPr lang="ko-KR" altLang="en-US" sz="900" dirty="0"/>
              <a:t>나가기 </a:t>
            </a:r>
            <a:r>
              <a:rPr lang="en-US" altLang="ko-KR" sz="900" dirty="0"/>
              <a:t>: </a:t>
            </a:r>
            <a:r>
              <a:rPr lang="ko-KR" altLang="en-US" sz="900" dirty="0" err="1"/>
              <a:t>뒤로가기</a:t>
            </a:r>
            <a:r>
              <a:rPr lang="ko-KR" altLang="en-US" sz="900" dirty="0"/>
              <a:t> 버튼을 선택하면</a:t>
            </a:r>
            <a:r>
              <a:rPr lang="en-US" altLang="ko-KR" sz="900" dirty="0"/>
              <a:t>, </a:t>
            </a:r>
            <a:r>
              <a:rPr lang="ko-KR" altLang="en-US" sz="900" dirty="0"/>
              <a:t>메인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별 다른 기능 없는 </a:t>
            </a:r>
            <a:r>
              <a:rPr lang="en-US" altLang="ko-KR" sz="900" dirty="0" smtClean="0"/>
              <a:t>‘</a:t>
            </a:r>
            <a:r>
              <a:rPr lang="ko-KR" altLang="en-US" sz="900" b="1" dirty="0" smtClean="0"/>
              <a:t>연출한 이미지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를 노출한다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sp>
        <p:nvSpPr>
          <p:cNvPr id="164" name="직사각형 163"/>
          <p:cNvSpPr/>
          <p:nvPr/>
        </p:nvSpPr>
        <p:spPr>
          <a:xfrm>
            <a:off x="4443346" y="1252798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왼쪽 화살표 201"/>
          <p:cNvSpPr/>
          <p:nvPr/>
        </p:nvSpPr>
        <p:spPr>
          <a:xfrm>
            <a:off x="4590964" y="199257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6329345" y="192849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cxnSp>
        <p:nvCxnSpPr>
          <p:cNvPr id="204" name="직선 연결선 203"/>
          <p:cNvCxnSpPr>
            <a:cxnSpLocks/>
          </p:cNvCxnSpPr>
          <p:nvPr/>
        </p:nvCxnSpPr>
        <p:spPr>
          <a:xfrm flipH="1">
            <a:off x="4457506" y="231118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351909" y="2203365"/>
            <a:ext cx="3117086" cy="3700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4477931" y="287181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477942" y="345625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477931" y="403386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477942" y="4627001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518141" y="313306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승이</a:t>
            </a:r>
            <a:r>
              <a:rPr lang="ko-KR" altLang="en-US" sz="1000" dirty="0" err="1"/>
              <a:t>짱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4511365" y="2907691"/>
            <a:ext cx="17475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플레이스테이션</a:t>
            </a:r>
            <a:r>
              <a:rPr lang="en-US" altLang="ko-KR" sz="900" b="1" dirty="0" smtClean="0"/>
              <a:t>4</a:t>
            </a:r>
            <a:r>
              <a:rPr lang="ko-KR" altLang="en-US" sz="900" b="1" dirty="0" smtClean="0"/>
              <a:t> 프로 팝니다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566487" y="3050369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판매 완료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622635" y="3601107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15000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634313" y="4191721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30000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712805" y="4754996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07" name="직사각형 106"/>
          <p:cNvSpPr/>
          <p:nvPr/>
        </p:nvSpPr>
        <p:spPr>
          <a:xfrm>
            <a:off x="4478508" y="521088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6556277" y="5338875"/>
            <a:ext cx="7906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512327" y="3722603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gsk2</a:t>
            </a:r>
            <a:endParaRPr lang="ko-KR" alt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505551" y="3497233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에스콰이어</a:t>
            </a:r>
            <a:r>
              <a:rPr lang="ko-KR" altLang="en-US" sz="900" b="1" dirty="0"/>
              <a:t> 소가죽 </a:t>
            </a:r>
            <a:r>
              <a:rPr lang="ko-KR" altLang="en-US" sz="900" b="1" dirty="0" smtClean="0"/>
              <a:t>가방이요</a:t>
            </a:r>
            <a:endParaRPr lang="ko-KR" altLang="en-US" sz="9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4506974" y="4306000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superYG</a:t>
            </a:r>
            <a:endParaRPr lang="ko-KR" alt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500198" y="4080630"/>
            <a:ext cx="1502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레이밴</a:t>
            </a:r>
            <a:r>
              <a:rPr lang="ko-KR" altLang="en-US" sz="900" b="1" dirty="0" smtClean="0"/>
              <a:t> 선글라스 팔아요</a:t>
            </a:r>
            <a:r>
              <a:rPr lang="en-US" altLang="ko-KR" sz="900" b="1" dirty="0" smtClean="0"/>
              <a:t>~</a:t>
            </a:r>
            <a:endParaRPr lang="ko-KR" altLang="en-US" sz="9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4494384" y="4670172"/>
            <a:ext cx="18036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지스타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넥슨</a:t>
            </a:r>
            <a:r>
              <a:rPr lang="ko-KR" altLang="en-US" sz="900" b="1" dirty="0" smtClean="0"/>
              <a:t> 쿠폰 코드 팝니다</a:t>
            </a:r>
            <a:r>
              <a:rPr lang="en-US" altLang="ko-KR" sz="900" b="1" dirty="0" smtClean="0"/>
              <a:t>!!</a:t>
            </a:r>
            <a:endParaRPr lang="ko-KR" altLang="en-US" sz="9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4497264" y="549095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부자될거</a:t>
            </a:r>
            <a:endParaRPr lang="ko-KR" alt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490488" y="5265588"/>
            <a:ext cx="7312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아이폰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6s </a:t>
            </a:r>
            <a:endParaRPr lang="ko-KR" altLang="en-US" sz="9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4537109" y="2447971"/>
            <a:ext cx="7403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광고하기</a:t>
            </a:r>
            <a:endParaRPr lang="ko-KR" altLang="en-US" sz="9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5531389" y="3133061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2017.11.24</a:t>
            </a:r>
            <a:endParaRPr lang="ko-KR" alt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506974" y="4896398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nnnqqw</a:t>
            </a:r>
            <a:endParaRPr lang="ko-KR" alt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5526670" y="372260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2017.11.24</a:t>
            </a:r>
            <a:endParaRPr lang="ko-KR" alt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525811" y="431497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2017.11.24</a:t>
            </a:r>
            <a:endParaRPr lang="ko-KR" altLang="en-US" sz="1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521092" y="490452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2017.11.24</a:t>
            </a:r>
            <a:endParaRPr lang="ko-KR" altLang="en-US" sz="1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521092" y="549994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2017.11.24</a:t>
            </a:r>
            <a:endParaRPr lang="ko-KR" altLang="en-US" sz="10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508001" y="2455634"/>
            <a:ext cx="1500606" cy="231135"/>
            <a:chOff x="2639535" y="2423097"/>
            <a:chExt cx="1500606" cy="294464"/>
          </a:xfrm>
        </p:grpSpPr>
        <p:sp>
          <p:nvSpPr>
            <p:cNvPr id="137" name="직사각형 136"/>
            <p:cNvSpPr/>
            <p:nvPr/>
          </p:nvSpPr>
          <p:spPr>
            <a:xfrm>
              <a:off x="2639535" y="2423097"/>
              <a:ext cx="1500606" cy="29446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>
              <a:cxnSpLocks/>
            </p:cNvCxnSpPr>
            <p:nvPr/>
          </p:nvCxnSpPr>
          <p:spPr>
            <a:xfrm flipV="1">
              <a:off x="2694094" y="2450449"/>
              <a:ext cx="0" cy="23300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6987859" y="2447971"/>
            <a:ext cx="7403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검색</a:t>
            </a:r>
            <a:endParaRPr lang="ko-KR" altLang="en-US" sz="900" b="1" dirty="0"/>
          </a:p>
        </p:txBody>
      </p:sp>
      <p:cxnSp>
        <p:nvCxnSpPr>
          <p:cNvPr id="144" name="직선 연결선 143"/>
          <p:cNvCxnSpPr>
            <a:cxnSpLocks/>
          </p:cNvCxnSpPr>
          <p:nvPr/>
        </p:nvCxnSpPr>
        <p:spPr>
          <a:xfrm flipH="1">
            <a:off x="4613594" y="2684966"/>
            <a:ext cx="50532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cxnSpLocks/>
          </p:cNvCxnSpPr>
          <p:nvPr/>
        </p:nvCxnSpPr>
        <p:spPr>
          <a:xfrm flipH="1">
            <a:off x="7072505" y="2678803"/>
            <a:ext cx="25265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cxnSpLocks/>
          </p:cNvCxnSpPr>
          <p:nvPr/>
        </p:nvCxnSpPr>
        <p:spPr>
          <a:xfrm flipH="1">
            <a:off x="4443846" y="2812860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532816" y="1265111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1" name="그룹 150"/>
          <p:cNvGrpSpPr/>
          <p:nvPr/>
        </p:nvGrpSpPr>
        <p:grpSpPr>
          <a:xfrm>
            <a:off x="1247158" y="2361707"/>
            <a:ext cx="1311307" cy="1302204"/>
            <a:chOff x="3071133" y="2356671"/>
            <a:chExt cx="1453821" cy="1126384"/>
          </a:xfrm>
        </p:grpSpPr>
        <p:sp>
          <p:nvSpPr>
            <p:cNvPr id="152" name="직사각형 151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/>
          <p:cNvSpPr txBox="1"/>
          <p:nvPr/>
        </p:nvSpPr>
        <p:spPr>
          <a:xfrm>
            <a:off x="568086" y="3948751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2416277" y="189117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56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79" y="5166406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760" y="5214031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TextBox 157"/>
          <p:cNvSpPr txBox="1"/>
          <p:nvPr/>
        </p:nvSpPr>
        <p:spPr>
          <a:xfrm>
            <a:off x="712638" y="550209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1622354" y="550998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160" name="그룹 159"/>
          <p:cNvGrpSpPr/>
          <p:nvPr/>
        </p:nvGrpSpPr>
        <p:grpSpPr>
          <a:xfrm flipV="1">
            <a:off x="536485" y="4187502"/>
            <a:ext cx="2947701" cy="45719"/>
            <a:chOff x="628650" y="876300"/>
            <a:chExt cx="1910678" cy="133350"/>
          </a:xfrm>
        </p:grpSpPr>
        <p:sp>
          <p:nvSpPr>
            <p:cNvPr id="161" name="직사각형 16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739" y="2778679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128" y="191391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직사각형 165"/>
          <p:cNvSpPr/>
          <p:nvPr/>
        </p:nvSpPr>
        <p:spPr>
          <a:xfrm>
            <a:off x="532816" y="4237907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이등변 삼각형 185"/>
          <p:cNvSpPr/>
          <p:nvPr/>
        </p:nvSpPr>
        <p:spPr>
          <a:xfrm rot="5400000">
            <a:off x="1046628" y="4323499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/>
          <p:cNvSpPr txBox="1"/>
          <p:nvPr/>
        </p:nvSpPr>
        <p:spPr>
          <a:xfrm>
            <a:off x="1741462" y="440918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201" name="직사각형 200"/>
          <p:cNvSpPr/>
          <p:nvPr/>
        </p:nvSpPr>
        <p:spPr>
          <a:xfrm>
            <a:off x="2448829" y="5075575"/>
            <a:ext cx="909084" cy="6960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연결선 204"/>
          <p:cNvCxnSpPr>
            <a:stCxn id="201" idx="3"/>
          </p:cNvCxnSpPr>
          <p:nvPr/>
        </p:nvCxnSpPr>
        <p:spPr>
          <a:xfrm flipV="1">
            <a:off x="3357913" y="1252779"/>
            <a:ext cx="4404962" cy="41708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2454175" y="550398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220" name="TextBox 219"/>
          <p:cNvSpPr txBox="1"/>
          <p:nvPr/>
        </p:nvSpPr>
        <p:spPr>
          <a:xfrm>
            <a:off x="2540246" y="3365372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  <p:cxnSp>
        <p:nvCxnSpPr>
          <p:cNvPr id="221" name="직선 연결선 220"/>
          <p:cNvCxnSpPr/>
          <p:nvPr/>
        </p:nvCxnSpPr>
        <p:spPr>
          <a:xfrm>
            <a:off x="7468995" y="2206989"/>
            <a:ext cx="433500" cy="304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4441202" y="1259521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4520464" y="155670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97" name="TextBox 96"/>
          <p:cNvSpPr txBox="1"/>
          <p:nvPr/>
        </p:nvSpPr>
        <p:spPr>
          <a:xfrm>
            <a:off x="4959329" y="155806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579" y="1326165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277" y="1343782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75" y="135330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401" y="1343782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덧셈 기호 105"/>
          <p:cNvSpPr/>
          <p:nvPr/>
        </p:nvSpPr>
        <p:spPr>
          <a:xfrm>
            <a:off x="6434190" y="1326165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5647622" y="15598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862929" y="15601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263906" y="155806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11" name="직사각형 110"/>
          <p:cNvSpPr/>
          <p:nvPr/>
        </p:nvSpPr>
        <p:spPr>
          <a:xfrm>
            <a:off x="533136" y="1269046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612398" y="15662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13" name="TextBox 112"/>
          <p:cNvSpPr txBox="1"/>
          <p:nvPr/>
        </p:nvSpPr>
        <p:spPr>
          <a:xfrm>
            <a:off x="1051263" y="156758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13" y="1335690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11" y="1353307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09" y="1362832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335" y="1353307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덧셈 기호 126"/>
          <p:cNvSpPr/>
          <p:nvPr/>
        </p:nvSpPr>
        <p:spPr>
          <a:xfrm>
            <a:off x="2526124" y="1335690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1739556" y="156941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954863" y="156968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355840" y="156758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195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세부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499591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로비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그룹 246"/>
          <p:cNvGrpSpPr/>
          <p:nvPr/>
        </p:nvGrpSpPr>
        <p:grpSpPr>
          <a:xfrm>
            <a:off x="197179" y="-507690"/>
            <a:ext cx="631904" cy="222819"/>
            <a:chOff x="138541" y="3104581"/>
            <a:chExt cx="631904" cy="222819"/>
          </a:xfrm>
        </p:grpSpPr>
        <p:sp>
          <p:nvSpPr>
            <p:cNvPr id="248" name="TextBox 247"/>
            <p:cNvSpPr txBox="1"/>
            <p:nvPr/>
          </p:nvSpPr>
          <p:spPr>
            <a:xfrm>
              <a:off x="138541" y="3104581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내부 항목</a:t>
              </a:r>
              <a:endParaRPr lang="en-US" altLang="ko-KR" sz="800" dirty="0" smtClean="0"/>
            </a:p>
          </p:txBody>
        </p:sp>
        <p:cxnSp>
          <p:nvCxnSpPr>
            <p:cNvPr id="249" name="직선 연결선 248"/>
            <p:cNvCxnSpPr/>
            <p:nvPr/>
          </p:nvCxnSpPr>
          <p:spPr>
            <a:xfrm>
              <a:off x="157698" y="3327400"/>
              <a:ext cx="5905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순서도: 판단 249"/>
          <p:cNvSpPr/>
          <p:nvPr/>
        </p:nvSpPr>
        <p:spPr>
          <a:xfrm>
            <a:off x="1004460" y="-519162"/>
            <a:ext cx="641783" cy="253392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선택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883349" y="-519162"/>
            <a:ext cx="533839" cy="264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2652102" y="-519162"/>
            <a:ext cx="533206" cy="262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외부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0" y="-719446"/>
            <a:ext cx="3417313" cy="69138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-30971" y="-935122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범주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  <p:sp>
        <p:nvSpPr>
          <p:cNvPr id="111" name="직사각형 110"/>
          <p:cNvSpPr/>
          <p:nvPr/>
        </p:nvSpPr>
        <p:spPr>
          <a:xfrm>
            <a:off x="4374134" y="0"/>
            <a:ext cx="7817866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835773" y="5508451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cxnSpLocks/>
          </p:cNvCxnSpPr>
          <p:nvPr/>
        </p:nvCxnSpPr>
        <p:spPr>
          <a:xfrm flipH="1">
            <a:off x="2140765" y="4734410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cxnSpLocks/>
          </p:cNvCxnSpPr>
          <p:nvPr/>
        </p:nvCxnSpPr>
        <p:spPr>
          <a:xfrm flipH="1" flipV="1">
            <a:off x="2122675" y="4734410"/>
            <a:ext cx="749557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cxnSpLocks/>
          </p:cNvCxnSpPr>
          <p:nvPr/>
        </p:nvCxnSpPr>
        <p:spPr>
          <a:xfrm flipH="1" flipV="1">
            <a:off x="819072" y="5515958"/>
            <a:ext cx="721725" cy="3644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cxnSpLocks/>
          </p:cNvCxnSpPr>
          <p:nvPr/>
        </p:nvCxnSpPr>
        <p:spPr>
          <a:xfrm flipH="1">
            <a:off x="799056" y="6262286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cxnSpLocks/>
          </p:cNvCxnSpPr>
          <p:nvPr/>
        </p:nvCxnSpPr>
        <p:spPr>
          <a:xfrm flipH="1" flipV="1">
            <a:off x="782355" y="6269793"/>
            <a:ext cx="721725" cy="3644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89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#1 </a:t>
            </a:r>
            <a:r>
              <a:rPr lang="ko-KR" altLang="en-US" sz="2000" b="1" dirty="0" err="1" smtClean="0"/>
              <a:t>인트로</a:t>
            </a:r>
            <a:r>
              <a:rPr lang="ko-KR" altLang="en-US" sz="2000" b="1" dirty="0" smtClean="0"/>
              <a:t>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172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err="1" smtClean="0"/>
              <a:t>인트</a:t>
            </a:r>
            <a:r>
              <a:rPr lang="ko-KR" altLang="en-US" sz="900" dirty="0" err="1"/>
              <a:t>로</a:t>
            </a:r>
            <a:r>
              <a:rPr lang="ko-KR" altLang="en-US" sz="900" dirty="0" smtClean="0"/>
              <a:t>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어플리케이션 실행 시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인트로</a:t>
            </a:r>
            <a:r>
              <a:rPr lang="ko-KR" altLang="en-US" sz="900" dirty="0" smtClean="0"/>
              <a:t> 페이지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- 3</a:t>
            </a:r>
            <a:r>
              <a:rPr lang="ko-KR" altLang="en-US" sz="900" dirty="0" smtClean="0"/>
              <a:t>초 가량의 애니메이션이 재생된다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페이지 종료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재생 종료 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로그인 페이지로 이동한다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111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#2 </a:t>
            </a:r>
            <a:r>
              <a:rPr lang="ko-KR" altLang="en-US" sz="2000" b="1" dirty="0" smtClean="0"/>
              <a:t>로그인 페이지 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로그</a:t>
            </a:r>
            <a:r>
              <a:rPr lang="ko-KR" altLang="en-US" sz="900" dirty="0"/>
              <a:t>인</a:t>
            </a:r>
            <a:r>
              <a:rPr lang="ko-KR" altLang="en-US" sz="900" dirty="0" smtClean="0"/>
              <a:t>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err="1" smtClean="0"/>
              <a:t>인트로</a:t>
            </a:r>
            <a:r>
              <a:rPr lang="ko-KR" altLang="en-US" sz="900" dirty="0" smtClean="0"/>
              <a:t> 페이지 종료 후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로그인이</a:t>
            </a:r>
            <a:r>
              <a:rPr lang="ko-KR" altLang="en-US" sz="900" dirty="0" smtClean="0"/>
              <a:t> 되어 있다면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즉시 로비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로그인 되어 있지 않다면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로그인 페이지로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아이디</a:t>
            </a:r>
            <a:r>
              <a:rPr lang="en-US" altLang="ko-KR" sz="900" b="1" dirty="0"/>
              <a:t> </a:t>
            </a:r>
            <a:r>
              <a:rPr lang="en-US" altLang="ko-KR" sz="900" b="1" dirty="0" smtClean="0"/>
              <a:t>&amp; </a:t>
            </a:r>
            <a:r>
              <a:rPr lang="ko-KR" altLang="en-US" sz="900" b="1" dirty="0" smtClean="0"/>
              <a:t>비밀 번호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</a:t>
            </a:r>
            <a:r>
              <a:rPr lang="ko-KR" altLang="en-US" sz="900" dirty="0"/>
              <a:t>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텍스트 </a:t>
            </a:r>
            <a:r>
              <a:rPr lang="ko-KR" altLang="en-US" sz="900" dirty="0" err="1" smtClean="0"/>
              <a:t>입력창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텍스트 입력이 가능해야 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해당 기기에서 사용중인 입력 키보드를 노출 시킨다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상태에서 뒤로 가기 버튼 입력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키보드를 닫는다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</a:t>
            </a:r>
            <a:r>
              <a:rPr lang="en-US" altLang="ko-KR" sz="900" dirty="0"/>
              <a:t>- </a:t>
            </a:r>
            <a:r>
              <a:rPr lang="ko-KR" altLang="en-US" sz="900" dirty="0"/>
              <a:t>다른 텍스트 </a:t>
            </a:r>
            <a:r>
              <a:rPr lang="ko-KR" altLang="en-US" sz="900" dirty="0" err="1"/>
              <a:t>입력창</a:t>
            </a:r>
            <a:r>
              <a:rPr lang="ko-KR" altLang="en-US" sz="900" dirty="0"/>
              <a:t> 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커서 위치가 전환된다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로그인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&amp;</a:t>
            </a:r>
            <a:r>
              <a:rPr lang="ko-KR" altLang="en-US" sz="900" dirty="0" smtClean="0"/>
              <a:t>비밀번호 유효 여부를 확인 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A. </a:t>
            </a:r>
            <a:r>
              <a:rPr lang="ko-KR" altLang="en-US" sz="900" dirty="0" smtClean="0"/>
              <a:t>아이디가 없거나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비밀번호가 맞지 않을 경우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&gt; </a:t>
            </a:r>
            <a:r>
              <a:rPr lang="ko-KR" altLang="en-US" sz="900" dirty="0" smtClean="0"/>
              <a:t>텍스트 메시지 노출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“</a:t>
            </a:r>
            <a:r>
              <a:rPr lang="ko-KR" altLang="en-US" sz="900" dirty="0" smtClean="0"/>
              <a:t>아이디가 없거나 비밀번호가 맞지 않습니다</a:t>
            </a:r>
            <a:r>
              <a:rPr lang="en-US" altLang="ko-KR" sz="900" dirty="0" smtClean="0"/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B. </a:t>
            </a:r>
            <a:r>
              <a:rPr lang="ko-KR" altLang="en-US" sz="900" dirty="0" smtClean="0"/>
              <a:t>아이디와 비밀번호가 유효할 경우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&gt; </a:t>
            </a:r>
            <a:r>
              <a:rPr lang="ko-KR" altLang="en-US" sz="900" dirty="0" smtClean="0"/>
              <a:t>계정 로그인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4) </a:t>
            </a:r>
            <a:r>
              <a:rPr lang="ko-KR" altLang="en-US" sz="900" b="1" dirty="0" smtClean="0"/>
              <a:t>회원가입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#3</a:t>
            </a:r>
            <a:r>
              <a:rPr lang="ko-KR" altLang="en-US" sz="900" dirty="0" smtClean="0"/>
              <a:t>가입 동의 페이지로 이동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5) </a:t>
            </a:r>
            <a:r>
              <a:rPr lang="ko-KR" altLang="en-US" sz="900" b="1" dirty="0" smtClean="0"/>
              <a:t>바로 시작하기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#7</a:t>
            </a:r>
            <a:r>
              <a:rPr lang="ko-KR" altLang="en-US" sz="900" dirty="0" smtClean="0"/>
              <a:t>캐릭터 선택 페이지로 이동</a:t>
            </a:r>
            <a:endParaRPr lang="en-US" altLang="ko-KR" sz="900" dirty="0"/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541350" y="406178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41350" y="451898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18879" y="409057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61730" y="454777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2596263" y="409807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06055" y="536254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바로 시작하기</a:t>
            </a:r>
            <a:endParaRPr lang="ko-KR" altLang="en-US" sz="900" dirty="0"/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3144580" y="5597626"/>
            <a:ext cx="7946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62852" y="490871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 flipH="1">
            <a:off x="2727788" y="5150254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03286" y="490534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로그인</a:t>
            </a:r>
            <a:endParaRPr lang="ko-KR" altLang="en-US" sz="900" dirty="0"/>
          </a:p>
        </p:txBody>
      </p: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3796797" y="5156402"/>
            <a:ext cx="5561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4705350" y="3172648"/>
            <a:ext cx="2818194" cy="8088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487537" y="3981450"/>
            <a:ext cx="2217813" cy="923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748843" y="4807385"/>
            <a:ext cx="689807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30" idx="3"/>
          </p:cNvCxnSpPr>
          <p:nvPr/>
        </p:nvCxnSpPr>
        <p:spPr>
          <a:xfrm flipV="1">
            <a:off x="4438650" y="3848100"/>
            <a:ext cx="3114675" cy="11699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718263" y="4813484"/>
            <a:ext cx="823634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39986" y="5317006"/>
            <a:ext cx="1025185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>
            <a:stCxn id="35" idx="3"/>
          </p:cNvCxnSpPr>
          <p:nvPr/>
        </p:nvCxnSpPr>
        <p:spPr>
          <a:xfrm>
            <a:off x="4065171" y="5527655"/>
            <a:ext cx="3429798" cy="53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4" idx="3"/>
          </p:cNvCxnSpPr>
          <p:nvPr/>
        </p:nvCxnSpPr>
        <p:spPr>
          <a:xfrm>
            <a:off x="3541897" y="5024133"/>
            <a:ext cx="4011428" cy="4506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401002" y="3115325"/>
            <a:ext cx="2366668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378720" y="3172648"/>
            <a:ext cx="2448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아이디가 없거나 비밀번호가 맞지 않습니다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5615149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#3 </a:t>
            </a:r>
            <a:r>
              <a:rPr lang="ko-KR" altLang="en-US" sz="2000" b="1" dirty="0" smtClean="0"/>
              <a:t>가입</a:t>
            </a:r>
            <a:r>
              <a:rPr lang="en-US" altLang="ko-KR" sz="2000" b="1" dirty="0" smtClean="0"/>
              <a:t>&amp;</a:t>
            </a:r>
            <a:r>
              <a:rPr lang="ko-KR" altLang="en-US" sz="2000" b="1" dirty="0" smtClean="0"/>
              <a:t>동의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11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가입 동의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로그인 페이지에서 회원 가입 버튼 입력 시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각 텍스트 입력 창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 </a:t>
            </a:r>
            <a:r>
              <a:rPr lang="en-US" altLang="ko-KR" sz="900" b="1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텍스트 </a:t>
            </a:r>
            <a:r>
              <a:rPr lang="ko-KR" altLang="en-US" sz="900" dirty="0" err="1"/>
              <a:t>입력창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텍스트 입력이 가능해야 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해당 기기에서 사용중인 입력 키보드를 노출 시킨다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상태에서 뒤로 가기 버튼 입력 시</a:t>
            </a:r>
            <a:r>
              <a:rPr lang="en-US" altLang="ko-KR" sz="900" dirty="0"/>
              <a:t>, </a:t>
            </a:r>
            <a:r>
              <a:rPr lang="ko-KR" altLang="en-US" sz="900" dirty="0"/>
              <a:t>키보드를 닫는다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다른 텍스트 </a:t>
            </a:r>
            <a:r>
              <a:rPr lang="ko-KR" altLang="en-US" sz="900" dirty="0" err="1" smtClean="0"/>
              <a:t>입력창</a:t>
            </a:r>
            <a:r>
              <a:rPr lang="ko-KR" altLang="en-US" sz="900" dirty="0" smtClean="0"/>
              <a:t> 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커서 위치가 전환된다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아이디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최소 </a:t>
            </a:r>
            <a:r>
              <a:rPr lang="en-US" altLang="ko-KR" sz="900" dirty="0" smtClean="0"/>
              <a:t>4byte ~</a:t>
            </a:r>
            <a:r>
              <a:rPr lang="ko-KR" altLang="en-US" sz="900" dirty="0" smtClean="0"/>
              <a:t>최대 </a:t>
            </a:r>
            <a:r>
              <a:rPr lang="en-US" altLang="ko-KR" sz="900" dirty="0" smtClean="0"/>
              <a:t>10byte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4) </a:t>
            </a:r>
            <a:r>
              <a:rPr lang="ko-KR" altLang="en-US" sz="900" b="1" dirty="0" smtClean="0"/>
              <a:t>비밀번호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유효 조건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최소 </a:t>
            </a:r>
            <a:r>
              <a:rPr lang="en-US" altLang="ko-KR" sz="900" dirty="0" smtClean="0"/>
              <a:t>6byte </a:t>
            </a:r>
            <a:r>
              <a:rPr lang="en-US" altLang="ko-KR" sz="900" dirty="0"/>
              <a:t>~</a:t>
            </a:r>
            <a:r>
              <a:rPr lang="ko-KR" altLang="en-US" sz="900" dirty="0"/>
              <a:t>최대 </a:t>
            </a:r>
            <a:r>
              <a:rPr lang="en-US" altLang="ko-KR" sz="900" dirty="0" smtClean="0"/>
              <a:t>10byte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/>
              <a:t>유효 조건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문자</a:t>
            </a:r>
            <a:r>
              <a:rPr lang="en-US" altLang="ko-KR" sz="900" dirty="0" smtClean="0"/>
              <a:t>&amp;</a:t>
            </a:r>
            <a:r>
              <a:rPr lang="ko-KR" altLang="en-US" sz="900" dirty="0" smtClean="0"/>
              <a:t>숫자 조합되도록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당장은 이 조건 없어도 무관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1</a:t>
            </a:r>
            <a:r>
              <a:rPr lang="ko-KR" altLang="en-US" sz="900" dirty="0" smtClean="0"/>
              <a:t>차 입력</a:t>
            </a:r>
            <a:r>
              <a:rPr lang="en-US" altLang="ko-KR" sz="900" dirty="0" smtClean="0"/>
              <a:t>, 2</a:t>
            </a:r>
            <a:r>
              <a:rPr lang="ko-KR" altLang="en-US" sz="900" dirty="0" smtClean="0"/>
              <a:t>차 입력이 동일해야 함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5) </a:t>
            </a:r>
            <a:r>
              <a:rPr lang="ko-KR" altLang="en-US" sz="900" b="1" dirty="0" smtClean="0"/>
              <a:t>인증번호 받기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인증번호 입력 </a:t>
            </a:r>
            <a:r>
              <a:rPr lang="ko-KR" altLang="en-US" sz="900" dirty="0" err="1" smtClean="0"/>
              <a:t>란에</a:t>
            </a:r>
            <a:r>
              <a:rPr lang="ko-KR" altLang="en-US" sz="900" dirty="0" smtClean="0"/>
              <a:t> 자동으로 </a:t>
            </a:r>
            <a:r>
              <a:rPr lang="en-US" altLang="ko-KR" sz="900" dirty="0" smtClean="0"/>
              <a:t>4</a:t>
            </a:r>
            <a:r>
              <a:rPr lang="ko-KR" altLang="en-US" sz="900" dirty="0" smtClean="0"/>
              <a:t>자리 숫자 랜덤 생성하여 넣기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(</a:t>
            </a:r>
            <a:r>
              <a:rPr lang="ko-KR" altLang="en-US" sz="900" dirty="0" smtClean="0"/>
              <a:t>실제와는 다르게 </a:t>
            </a:r>
            <a:r>
              <a:rPr lang="en-US" altLang="ko-KR" sz="900" dirty="0" smtClean="0"/>
              <a:t>11</a:t>
            </a:r>
            <a:r>
              <a:rPr lang="ko-KR" altLang="en-US" sz="900" dirty="0" smtClean="0"/>
              <a:t>월 버전에는 이렇게 처리한다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</a:t>
            </a:r>
            <a:r>
              <a:rPr lang="ko-KR" altLang="en-US" sz="900" dirty="0"/>
              <a:t>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휴대폰 번호 </a:t>
            </a:r>
            <a:r>
              <a:rPr lang="en-US" altLang="ko-KR" sz="900" dirty="0" smtClean="0"/>
              <a:t>&amp; </a:t>
            </a:r>
            <a:r>
              <a:rPr lang="ko-KR" altLang="en-US" sz="900" dirty="0" smtClean="0"/>
              <a:t>인증번호가 아무거나 있으면 됨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6) </a:t>
            </a:r>
            <a:r>
              <a:rPr lang="ko-KR" altLang="en-US" sz="900" b="1" dirty="0" smtClean="0"/>
              <a:t>동의 체크박스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체크박스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on / off</a:t>
            </a:r>
            <a:r>
              <a:rPr lang="ko-KR" altLang="en-US" sz="900" dirty="0" smtClean="0"/>
              <a:t>가 전환된다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두 개의 동의 모두 체크 </a:t>
            </a:r>
            <a:r>
              <a:rPr lang="en-US" altLang="ko-KR" sz="900" dirty="0" smtClean="0"/>
              <a:t>on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7) </a:t>
            </a:r>
            <a:r>
              <a:rPr lang="ko-KR" altLang="en-US" sz="900" b="1" dirty="0" smtClean="0"/>
              <a:t>약관 보기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클릭해도 </a:t>
            </a:r>
            <a:r>
              <a:rPr lang="ko-KR" altLang="en-US" sz="900" dirty="0" err="1" smtClean="0"/>
              <a:t>아무일도</a:t>
            </a:r>
            <a:r>
              <a:rPr lang="ko-KR" altLang="en-US" sz="900" dirty="0" smtClean="0"/>
              <a:t> 일어나지 않는다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sp>
        <p:nvSpPr>
          <p:cNvPr id="9" name="직사각형 8"/>
          <p:cNvSpPr/>
          <p:nvPr/>
        </p:nvSpPr>
        <p:spPr>
          <a:xfrm>
            <a:off x="2541350" y="183293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06210" y="1861720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2596263" y="186922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41350" y="237783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06210" y="240661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41350" y="277229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06210" y="2801074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9649" y="129357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2" name="왼쪽 화살표 1"/>
          <p:cNvSpPr/>
          <p:nvPr/>
        </p:nvSpPr>
        <p:spPr>
          <a:xfrm>
            <a:off x="2200574" y="131961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494630" y="160210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86010" y="214699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22" name="직사각형 21"/>
          <p:cNvSpPr/>
          <p:nvPr/>
        </p:nvSpPr>
        <p:spPr>
          <a:xfrm>
            <a:off x="2549090" y="3323260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549090" y="371772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13950" y="3746504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93750" y="309242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948659" y="3352043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 flipH="1">
            <a:off x="4037420" y="3593580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22300" y="403540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777331" y="3357454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49090" y="426303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90125" y="4291821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73895" y="53808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 flipH="1">
            <a:off x="3219781" y="5622405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64019" y="4733168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761514" y="5016686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2562044" y="4749380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562044" y="5046736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32066" y="473985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4439936" y="4969061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32066" y="500028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4439936" y="5229489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475433" y="1602105"/>
            <a:ext cx="2419041" cy="3068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972542" y="3301818"/>
            <a:ext cx="843498" cy="342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>
            <a:stCxn id="47" idx="3"/>
          </p:cNvCxnSpPr>
          <p:nvPr/>
        </p:nvCxnSpPr>
        <p:spPr>
          <a:xfrm>
            <a:off x="4816040" y="3472870"/>
            <a:ext cx="2745604" cy="1276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4894474" y="1869223"/>
            <a:ext cx="2629070" cy="6528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455683" y="4670394"/>
            <a:ext cx="409748" cy="660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>
            <a:stCxn id="55" idx="3"/>
          </p:cNvCxnSpPr>
          <p:nvPr/>
        </p:nvCxnSpPr>
        <p:spPr>
          <a:xfrm>
            <a:off x="2865431" y="5000549"/>
            <a:ext cx="4687894" cy="7377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325187" y="4709117"/>
            <a:ext cx="733003" cy="660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9" idx="3"/>
          </p:cNvCxnSpPr>
          <p:nvPr/>
        </p:nvCxnSpPr>
        <p:spPr>
          <a:xfrm>
            <a:off x="5058190" y="5039272"/>
            <a:ext cx="2495135" cy="15520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169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23610" y="115786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#3 </a:t>
            </a:r>
            <a:r>
              <a:rPr lang="ko-KR" altLang="en-US" sz="2000" b="1" dirty="0" smtClean="0"/>
              <a:t>가입</a:t>
            </a:r>
            <a:r>
              <a:rPr lang="en-US" altLang="ko-KR" sz="2000" b="1" dirty="0" smtClean="0"/>
              <a:t>&amp;</a:t>
            </a:r>
            <a:r>
              <a:rPr lang="ko-KR" altLang="en-US" sz="2000" b="1" dirty="0" smtClean="0"/>
              <a:t>동의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가입 동의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8) </a:t>
            </a:r>
            <a:r>
              <a:rPr lang="ko-KR" altLang="en-US" sz="900" b="1" dirty="0"/>
              <a:t>뒤로 가기 버튼</a:t>
            </a: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버튼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직전 페이지로 이동한다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9) </a:t>
            </a:r>
            <a:r>
              <a:rPr lang="ko-KR" altLang="en-US" sz="900" b="1" dirty="0"/>
              <a:t>가입하기 버튼</a:t>
            </a: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버튼</a:t>
            </a:r>
            <a:r>
              <a:rPr lang="en-US" altLang="ko-KR" sz="900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 smtClean="0"/>
              <a:t>조건을 체크하여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유효하다면 계정을 생성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유효하지 않다면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유효하지 않은 위치 대해 텍스트로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중복으로 유효하지 않을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위에서부터 순서대로 우선순위 높은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종에 대해서만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A. </a:t>
            </a:r>
            <a:r>
              <a:rPr lang="ko-KR" altLang="en-US" sz="900" dirty="0" smtClean="0"/>
              <a:t>아이디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 smtClean="0"/>
              <a:t>모든 유효 조건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아이디는 </a:t>
            </a:r>
            <a:r>
              <a:rPr lang="en-US" altLang="ko-KR" sz="900" dirty="0"/>
              <a:t>4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~10</a:t>
            </a:r>
            <a:r>
              <a:rPr lang="ko-KR" altLang="en-US" sz="900" dirty="0" smtClean="0"/>
              <a:t>글자 사이여야 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B. </a:t>
            </a:r>
            <a:r>
              <a:rPr lang="ko-KR" altLang="en-US" sz="900" dirty="0" smtClean="0"/>
              <a:t> 비밀번호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 smtClean="0"/>
              <a:t>모든 비밀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비밀번호는 </a:t>
            </a:r>
            <a:r>
              <a:rPr lang="en-US" altLang="ko-KR" sz="900" dirty="0" smtClean="0"/>
              <a:t>6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~10</a:t>
            </a:r>
            <a:r>
              <a:rPr lang="ko-KR" altLang="en-US" sz="900" dirty="0" smtClean="0"/>
              <a:t>글자 사이여야 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C. </a:t>
            </a:r>
            <a:r>
              <a:rPr lang="ko-KR" altLang="en-US" sz="900" dirty="0" smtClean="0"/>
              <a:t>휴대폰 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/>
              <a:t>모든 </a:t>
            </a:r>
            <a:r>
              <a:rPr lang="ko-KR" altLang="en-US" sz="900" dirty="0" smtClean="0"/>
              <a:t>휴대폰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휴대폰 번호를 입력하세요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D. </a:t>
            </a:r>
            <a:r>
              <a:rPr lang="ko-KR" altLang="en-US" sz="900" dirty="0" smtClean="0"/>
              <a:t>인증 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</a:t>
            </a:r>
            <a:r>
              <a:rPr lang="ko-KR" altLang="en-US" sz="900" dirty="0" smtClean="0"/>
              <a:t>모든 인증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인증 번호가 올바르지 않습니다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E. </a:t>
            </a:r>
            <a:r>
              <a:rPr lang="ko-KR" altLang="en-US" sz="900" dirty="0" smtClean="0"/>
              <a:t>약관 동의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/>
              <a:t>동</a:t>
            </a:r>
            <a:r>
              <a:rPr lang="ko-KR" altLang="en-US" sz="900" dirty="0" smtClean="0"/>
              <a:t>의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약관에 동의해야 가입 가능합니다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메시지 표시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표시 후 </a:t>
            </a:r>
            <a:r>
              <a:rPr lang="en-US" altLang="ko-KR" sz="900" dirty="0"/>
              <a:t>3</a:t>
            </a:r>
            <a:r>
              <a:rPr lang="ko-KR" altLang="en-US" sz="900" dirty="0" smtClean="0"/>
              <a:t>초 뒤 종료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가입 하기 이후</a:t>
            </a:r>
            <a:r>
              <a:rPr lang="en-US" altLang="ko-KR" sz="900" dirty="0" smtClean="0"/>
              <a:t>, #7</a:t>
            </a:r>
            <a:r>
              <a:rPr lang="ko-KR" altLang="en-US" sz="900" dirty="0" smtClean="0"/>
              <a:t>캐릭터 선택 페이지로 이동</a:t>
            </a:r>
            <a:endParaRPr lang="en-US" altLang="ko-KR" sz="9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254470" y="182020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19330" y="1848983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309383" y="1856486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54470" y="2365093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19330" y="2393876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54470" y="275955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9330" y="2788337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32769" y="128083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2" name="왼쪽 화살표 1"/>
          <p:cNvSpPr/>
          <p:nvPr/>
        </p:nvSpPr>
        <p:spPr>
          <a:xfrm>
            <a:off x="3913694" y="130687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07750" y="158936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199130" y="21342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22" name="직사각형 21"/>
          <p:cNvSpPr/>
          <p:nvPr/>
        </p:nvSpPr>
        <p:spPr>
          <a:xfrm>
            <a:off x="4262210" y="3310523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62210" y="370498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27070" y="3733767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06870" y="307969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661779" y="3339306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 flipH="1">
            <a:off x="5750540" y="3580843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5420" y="402266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490451" y="334471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62210" y="425030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03245" y="4279084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87015" y="536813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 flipH="1">
            <a:off x="4932901" y="5609668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77139" y="4720431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4474634" y="5003949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4275164" y="4736643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275164" y="5033999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45186" y="472711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6153056" y="4956324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45186" y="498754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6153056" y="5216752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431934" y="3152756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512770" y="3210610"/>
            <a:ext cx="1675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아이디가 올바르지 않습니다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97" name="직사각형 96"/>
          <p:cNvSpPr/>
          <p:nvPr/>
        </p:nvSpPr>
        <p:spPr>
          <a:xfrm>
            <a:off x="518435" y="1157593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49295" y="181992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314155" y="1848707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0" name="직선 연결선 99"/>
          <p:cNvCxnSpPr>
            <a:cxnSpLocks/>
          </p:cNvCxnSpPr>
          <p:nvPr/>
        </p:nvCxnSpPr>
        <p:spPr>
          <a:xfrm>
            <a:off x="1004208" y="185621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949295" y="236481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314155" y="2393600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949295" y="275927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314155" y="2788061"/>
            <a:ext cx="15744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27594" y="128055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106" name="왼쪽 화살표 105"/>
          <p:cNvSpPr/>
          <p:nvPr/>
        </p:nvSpPr>
        <p:spPr>
          <a:xfrm>
            <a:off x="608519" y="1306601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902575" y="158909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893955" y="21339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109" name="직사각형 108"/>
          <p:cNvSpPr/>
          <p:nvPr/>
        </p:nvSpPr>
        <p:spPr>
          <a:xfrm>
            <a:off x="957035" y="3310247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957035" y="370470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321895" y="3733491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01695" y="3079415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2356604" y="333903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2445365" y="3580567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30245" y="402239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1185276" y="334444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957035" y="4250025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198070" y="4278808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681840" y="53678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120" name="직선 연결선 119"/>
          <p:cNvCxnSpPr>
            <a:cxnSpLocks/>
          </p:cNvCxnSpPr>
          <p:nvPr/>
        </p:nvCxnSpPr>
        <p:spPr>
          <a:xfrm flipH="1">
            <a:off x="1627726" y="5609392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71964" y="4720155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169459" y="500367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969989" y="4736367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969989" y="5033723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2740011" y="472684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126" name="직선 연결선 125"/>
          <p:cNvCxnSpPr>
            <a:cxnSpLocks/>
          </p:cNvCxnSpPr>
          <p:nvPr/>
        </p:nvCxnSpPr>
        <p:spPr>
          <a:xfrm flipH="1">
            <a:off x="2847881" y="4956048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740011" y="498727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128" name="직선 연결선 127"/>
          <p:cNvCxnSpPr>
            <a:cxnSpLocks/>
          </p:cNvCxnSpPr>
          <p:nvPr/>
        </p:nvCxnSpPr>
        <p:spPr>
          <a:xfrm flipH="1">
            <a:off x="2847881" y="5216476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1558028" y="5317690"/>
            <a:ext cx="887337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129" idx="3"/>
          </p:cNvCxnSpPr>
          <p:nvPr/>
        </p:nvCxnSpPr>
        <p:spPr>
          <a:xfrm flipV="1">
            <a:off x="2445365" y="2249401"/>
            <a:ext cx="5107960" cy="32720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4275164" y="1157871"/>
            <a:ext cx="3278161" cy="239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3799491" y="1200163"/>
            <a:ext cx="435929" cy="369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578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#8 </a:t>
            </a:r>
            <a:r>
              <a:rPr lang="ko-KR" altLang="en-US" sz="2000" b="1" dirty="0" smtClean="0"/>
              <a:t>캐릭터 생성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캐릭터 생성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회원 가입 페이지 혹은 로그인 페이지에서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2) </a:t>
            </a:r>
            <a:r>
              <a:rPr lang="ko-KR" altLang="en-US" sz="900" b="1" dirty="0" smtClean="0"/>
              <a:t>캐릭터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</a:t>
            </a:r>
            <a:r>
              <a:rPr lang="en-US" altLang="ko-KR" sz="900" b="1" dirty="0"/>
              <a:t>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이미</a:t>
            </a:r>
            <a:r>
              <a:rPr lang="ko-KR" altLang="en-US" sz="900" dirty="0"/>
              <a:t>지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- 1</a:t>
            </a:r>
            <a:r>
              <a:rPr lang="ko-KR" altLang="en-US" sz="900" dirty="0" smtClean="0"/>
              <a:t>종의 캐릭터 이미지가 노출된다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- great </a:t>
            </a:r>
            <a:r>
              <a:rPr lang="ko-KR" altLang="en-US" sz="900" dirty="0" smtClean="0">
                <a:solidFill>
                  <a:srgbClr val="FF0000"/>
                </a:solidFill>
              </a:rPr>
              <a:t>애니메이션이 발생하고 있다</a:t>
            </a:r>
            <a:r>
              <a:rPr lang="en-US" altLang="ko-KR" sz="900" dirty="0" smtClean="0">
                <a:solidFill>
                  <a:srgbClr val="FF0000"/>
                </a:solidFill>
              </a:rPr>
              <a:t>. (</a:t>
            </a:r>
            <a:r>
              <a:rPr lang="ko-KR" altLang="en-US" sz="900" dirty="0" smtClean="0">
                <a:solidFill>
                  <a:srgbClr val="FF0000"/>
                </a:solidFill>
              </a:rPr>
              <a:t>추가</a:t>
            </a:r>
            <a:r>
              <a:rPr lang="en-US" altLang="ko-KR" sz="900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캐릭터 이름 텍스트 입력 창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텍스트 입력 창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 이름을 입력 가능한 텍스트 입력 창이다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2byte~8byte </a:t>
            </a:r>
            <a:r>
              <a:rPr lang="ko-KR" altLang="en-US" sz="900" dirty="0" smtClean="0"/>
              <a:t>내의 텍스트 길이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4) </a:t>
            </a:r>
            <a:r>
              <a:rPr lang="ko-KR" altLang="en-US" sz="900" b="1" dirty="0" smtClean="0"/>
              <a:t>시작하기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유효할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캐릭터를 생성한다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 이름 유효조건을 만족하지 못 할 경우 아래의 텍스트를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&gt; “</a:t>
            </a:r>
            <a:r>
              <a:rPr lang="ko-KR" altLang="en-US" sz="900" dirty="0" smtClean="0"/>
              <a:t>캐릭터 이름은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~8</a:t>
            </a:r>
            <a:r>
              <a:rPr lang="ko-KR" altLang="en-US" sz="900" dirty="0" smtClean="0"/>
              <a:t>글자 이내여야 합니다</a:t>
            </a:r>
            <a:r>
              <a:rPr lang="en-US" altLang="ko-KR" sz="900" dirty="0" smtClean="0"/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- bird </a:t>
            </a:r>
            <a:r>
              <a:rPr lang="ko-KR" altLang="en-US" sz="900" dirty="0" smtClean="0">
                <a:solidFill>
                  <a:srgbClr val="FF0000"/>
                </a:solidFill>
              </a:rPr>
              <a:t>외의 캐릭터 선택 상태에서 클릭 시</a:t>
            </a:r>
            <a:r>
              <a:rPr lang="en-US" altLang="ko-KR" sz="900" dirty="0" smtClean="0">
                <a:solidFill>
                  <a:srgbClr val="FF0000"/>
                </a:solidFill>
              </a:rPr>
              <a:t>, </a:t>
            </a:r>
            <a:r>
              <a:rPr lang="ko-KR" altLang="en-US" sz="900" dirty="0" smtClean="0">
                <a:solidFill>
                  <a:srgbClr val="FF0000"/>
                </a:solidFill>
              </a:rPr>
              <a:t>아래의 텍스트를 표시한다</a:t>
            </a:r>
            <a:r>
              <a:rPr lang="en-US" altLang="ko-KR" sz="900" dirty="0" smtClean="0">
                <a:solidFill>
                  <a:srgbClr val="FF0000"/>
                </a:solidFill>
              </a:rPr>
              <a:t>. (</a:t>
            </a:r>
            <a:r>
              <a:rPr lang="ko-KR" altLang="en-US" sz="900" dirty="0" smtClean="0">
                <a:solidFill>
                  <a:srgbClr val="FF0000"/>
                </a:solidFill>
              </a:rPr>
              <a:t>추가</a:t>
            </a:r>
            <a:r>
              <a:rPr lang="en-US" altLang="ko-KR" sz="900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  &gt; “</a:t>
            </a:r>
            <a:r>
              <a:rPr lang="ko-KR" altLang="en-US" sz="900" dirty="0" smtClean="0">
                <a:solidFill>
                  <a:srgbClr val="FF0000"/>
                </a:solidFill>
              </a:rPr>
              <a:t>해당 </a:t>
            </a:r>
            <a:r>
              <a:rPr lang="ko-KR" altLang="en-US" sz="900" dirty="0">
                <a:solidFill>
                  <a:srgbClr val="FF0000"/>
                </a:solidFill>
              </a:rPr>
              <a:t>캐릭터는 준비 중입니다</a:t>
            </a:r>
            <a:r>
              <a:rPr lang="en-US" altLang="ko-KR" sz="900" dirty="0" smtClean="0">
                <a:solidFill>
                  <a:srgbClr val="FF0000"/>
                </a:solidFill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캐릭터와 계정 생성에 성공할 경우</a:t>
            </a:r>
            <a:r>
              <a:rPr lang="en-US" altLang="ko-KR" sz="900" dirty="0" smtClean="0"/>
              <a:t>, #8</a:t>
            </a:r>
            <a:r>
              <a:rPr lang="ko-KR" altLang="en-US" sz="900" dirty="0" smtClean="0"/>
              <a:t>로비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FF0000"/>
                </a:solidFill>
              </a:rPr>
              <a:t>5)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캐릭터 전환 버튼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추가</a:t>
            </a:r>
            <a:r>
              <a:rPr lang="en-US" altLang="ko-KR" sz="900" b="1" dirty="0">
                <a:solidFill>
                  <a:srgbClr val="FF0000"/>
                </a:solidFill>
              </a:rPr>
              <a:t>)</a:t>
            </a:r>
            <a:endParaRPr lang="en-US" altLang="ko-KR" sz="9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캐릭터를 아래 순서대로 변경한다</a:t>
            </a:r>
            <a:r>
              <a:rPr lang="en-US" altLang="ko-KR" sz="900" dirty="0" smtClean="0"/>
              <a:t>. (</a:t>
            </a:r>
            <a:r>
              <a:rPr lang="ko-KR" altLang="en-US" sz="900" dirty="0" smtClean="0"/>
              <a:t>우측 버튼은 </a:t>
            </a:r>
            <a:r>
              <a:rPr lang="ko-KR" altLang="en-US" sz="900" dirty="0" err="1" smtClean="0"/>
              <a:t>정방향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좌측 버튼은 역방향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: </a:t>
            </a:r>
            <a:r>
              <a:rPr lang="en-US" altLang="ko-KR" sz="900" dirty="0"/>
              <a:t>bird &gt; robot &gt; butler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bird </a:t>
            </a:r>
            <a:r>
              <a:rPr lang="ko-KR" altLang="en-US" sz="900" dirty="0" smtClean="0"/>
              <a:t>외에는 실루엣 이미지만 등장한다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FF0000"/>
                </a:solidFill>
              </a:rPr>
              <a:t>6) </a:t>
            </a:r>
            <a:r>
              <a:rPr lang="ko-KR" altLang="en-US" sz="900" b="1" dirty="0" err="1" smtClean="0">
                <a:solidFill>
                  <a:srgbClr val="FF0000"/>
                </a:solidFill>
              </a:rPr>
              <a:t>능력치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설명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추가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 - </a:t>
            </a:r>
            <a:r>
              <a:rPr lang="ko-KR" altLang="en-US" sz="900" dirty="0" smtClean="0">
                <a:solidFill>
                  <a:srgbClr val="FF0000"/>
                </a:solidFill>
              </a:rPr>
              <a:t>각 캐릭터에 매칭된 텍스트를 표시한다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" name="왼쪽 화살표 9"/>
          <p:cNvSpPr/>
          <p:nvPr/>
        </p:nvSpPr>
        <p:spPr>
          <a:xfrm>
            <a:off x="2189669" y="1279702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41352" y="469647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72862" y="4725257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캐릭터의 이름을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2596265" y="473276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94632" y="446564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캐릭터 이름</a:t>
            </a:r>
            <a:endParaRPr lang="ko-KR" altLang="en-US" sz="9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186790" y="527059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시작하기</a:t>
            </a:r>
            <a:endParaRPr lang="ko-KR" altLang="en-US" sz="900" b="1" dirty="0"/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132676" y="5512129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059267" y="5182207"/>
            <a:ext cx="887337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cxnSpLocks/>
          </p:cNvCxnSpPr>
          <p:nvPr/>
        </p:nvCxnSpPr>
        <p:spPr>
          <a:xfrm flipH="1">
            <a:off x="2596265" y="1697601"/>
            <a:ext cx="2031063" cy="1832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596265" y="1697602"/>
            <a:ext cx="2023360" cy="18468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494632" y="4632336"/>
            <a:ext cx="2229768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149065" y="5910812"/>
            <a:ext cx="2621916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229901" y="5968666"/>
            <a:ext cx="2541080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캐릭터 이름은 </a:t>
            </a:r>
            <a:r>
              <a:rPr lang="en-US" altLang="ko-KR" sz="900" dirty="0"/>
              <a:t>2</a:t>
            </a:r>
            <a:r>
              <a:rPr lang="ko-KR" altLang="en-US" sz="900" dirty="0"/>
              <a:t>글자</a:t>
            </a:r>
            <a:r>
              <a:rPr lang="en-US" altLang="ko-KR" sz="900" dirty="0"/>
              <a:t>~8</a:t>
            </a:r>
            <a:r>
              <a:rPr lang="ko-KR" altLang="en-US" sz="900" dirty="0"/>
              <a:t>글자 이내여야 합니다</a:t>
            </a:r>
            <a:r>
              <a:rPr lang="en-US" altLang="ko-KR" sz="900" dirty="0"/>
              <a:t>.</a:t>
            </a:r>
          </a:p>
        </p:txBody>
      </p:sp>
      <p:sp>
        <p:nvSpPr>
          <p:cNvPr id="2" name="이등변 삼각형 1"/>
          <p:cNvSpPr/>
          <p:nvPr/>
        </p:nvSpPr>
        <p:spPr>
          <a:xfrm rot="16200000">
            <a:off x="2219037" y="2710607"/>
            <a:ext cx="342900" cy="32117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4637335" y="2710608"/>
            <a:ext cx="342900" cy="32117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469455" y="1532299"/>
            <a:ext cx="2229768" cy="20121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536623" y="4151738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경험치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보통</a:t>
            </a:r>
            <a:endParaRPr lang="ko-KR" altLang="en-US" sz="9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536623" y="3899521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확률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보통</a:t>
            </a:r>
            <a:endParaRPr lang="ko-KR" altLang="en-US" sz="9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652039" y="3643491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높음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24369" y="5622888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경험치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>
                <a:solidFill>
                  <a:srgbClr val="FF0000"/>
                </a:solidFill>
              </a:rPr>
              <a:t>높음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24369" y="5370671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확률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보통</a:t>
            </a:r>
            <a:endParaRPr lang="ko-KR" altLang="en-US" sz="9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639785" y="5114641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/>
              <a:t>보통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154967" y="2568944"/>
            <a:ext cx="521558" cy="617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463621" y="2538356"/>
            <a:ext cx="521558" cy="617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endCxn id="22" idx="0"/>
          </p:cNvCxnSpPr>
          <p:nvPr/>
        </p:nvCxnSpPr>
        <p:spPr>
          <a:xfrm flipH="1" flipV="1">
            <a:off x="4969371" y="2871194"/>
            <a:ext cx="2650629" cy="2867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149065" y="6402235"/>
            <a:ext cx="2621916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652188" y="6424932"/>
            <a:ext cx="17155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해당 캐릭터는 준비 중입니다</a:t>
            </a:r>
            <a:r>
              <a:rPr lang="en-US" altLang="ko-KR" sz="900" dirty="0"/>
              <a:t>.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536623" y="3624441"/>
            <a:ext cx="1176028" cy="822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496351" y="6533466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경험치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보통</a:t>
            </a:r>
            <a:endParaRPr lang="ko-KR" altLang="en-US" sz="9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496351" y="6281249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확률 </a:t>
            </a:r>
            <a:r>
              <a:rPr lang="en-US" altLang="ko-KR" sz="900" b="1" dirty="0" smtClean="0"/>
              <a:t>: </a:t>
            </a:r>
            <a:r>
              <a:rPr lang="ko-KR" altLang="en-US" sz="900" b="1" dirty="0">
                <a:solidFill>
                  <a:srgbClr val="FF0000"/>
                </a:solidFill>
              </a:rPr>
              <a:t>높음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11767" y="6025219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/>
              <a:t>보통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479968" y="6012882"/>
            <a:ext cx="1176028" cy="822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479968" y="5074740"/>
            <a:ext cx="1176028" cy="822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422865" y="4111466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bird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5414" y="5635000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robot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75414" y="6087929"/>
            <a:ext cx="492443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butler</a:t>
            </a:r>
          </a:p>
        </p:txBody>
      </p:sp>
      <p:cxnSp>
        <p:nvCxnSpPr>
          <p:cNvPr id="53" name="직선 연결선 52"/>
          <p:cNvCxnSpPr/>
          <p:nvPr/>
        </p:nvCxnSpPr>
        <p:spPr>
          <a:xfrm flipH="1" flipV="1">
            <a:off x="4717985" y="4014937"/>
            <a:ext cx="723930" cy="1928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 flipV="1">
            <a:off x="6639613" y="5639721"/>
            <a:ext cx="235801" cy="985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2" idx="1"/>
            <a:endCxn id="48" idx="3"/>
          </p:cNvCxnSpPr>
          <p:nvPr/>
        </p:nvCxnSpPr>
        <p:spPr>
          <a:xfrm flipH="1">
            <a:off x="6655996" y="6224569"/>
            <a:ext cx="219418" cy="1996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113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7" y="1178640"/>
            <a:ext cx="2676335" cy="4641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42873" y="117865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도움말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도움말에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도움말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도움말 페이지는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메인 페이지의 도움말 버튼 입력을 통해 이동 가능하다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게임 최초 로그인 시에는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메인 페이지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홈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으로 입장하기 전에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도움말 페이지로 이동하며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도움말을 닫은 이후 메인 페이지로 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도움말 동작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도움말 닫기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X</a:t>
            </a:r>
            <a:r>
              <a:rPr lang="ko-KR" altLang="en-US" sz="1000" dirty="0" smtClean="0"/>
              <a:t>버튼 혹은 기기의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버튼을 입력하여 닫기 처리를 할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좌우 </a:t>
            </a:r>
            <a:r>
              <a:rPr lang="ko-KR" altLang="en-US" sz="1000" dirty="0" err="1" smtClean="0"/>
              <a:t>스와이프</a:t>
            </a:r>
            <a:r>
              <a:rPr lang="ko-KR" altLang="en-US" sz="1000" dirty="0" smtClean="0"/>
              <a:t> 조작을 통해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페이지를 좌 우로 넘길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하단의 페이지 위치를 점 페이지 표시를 통해 표시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//</a:t>
            </a:r>
            <a:r>
              <a:rPr lang="ko-KR" altLang="en-US" sz="1000" dirty="0" smtClean="0"/>
              <a:t>해당 작업이 어렵다면</a:t>
            </a:r>
            <a:r>
              <a:rPr lang="en-US" altLang="ko-KR" sz="1000" dirty="0" smtClean="0"/>
              <a:t>, [</a:t>
            </a:r>
            <a:r>
              <a:rPr lang="ko-KR" altLang="en-US" sz="1000" dirty="0" smtClean="0"/>
              <a:t>현재 페이지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최대 페이지</a:t>
            </a:r>
            <a:r>
              <a:rPr lang="en-US" altLang="ko-KR" sz="1000" dirty="0"/>
              <a:t>]</a:t>
            </a:r>
            <a:r>
              <a:rPr lang="ko-KR" altLang="en-US" sz="1000" dirty="0" smtClean="0"/>
              <a:t> 숫자로 표기한다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317192" y="2386505"/>
            <a:ext cx="826781" cy="1008173"/>
            <a:chOff x="3071133" y="2356671"/>
            <a:chExt cx="1453821" cy="1126384"/>
          </a:xfrm>
        </p:grpSpPr>
        <p:sp>
          <p:nvSpPr>
            <p:cNvPr id="9" name="직사각형 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344555" y="1178640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23817" y="147582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32" name="TextBox 31"/>
          <p:cNvSpPr txBox="1"/>
          <p:nvPr/>
        </p:nvSpPr>
        <p:spPr>
          <a:xfrm>
            <a:off x="862682" y="14771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378143" y="3890874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226334" y="1833296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2" y="1245284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630" y="1262901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28" y="127242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36" y="5108529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817" y="5156154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54" y="1262901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덧셈 기호 65"/>
          <p:cNvSpPr/>
          <p:nvPr/>
        </p:nvSpPr>
        <p:spPr>
          <a:xfrm>
            <a:off x="2337543" y="1245284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264232" y="544610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22695" y="544421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432411" y="545210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68" name="그룹 67"/>
          <p:cNvGrpSpPr/>
          <p:nvPr/>
        </p:nvGrpSpPr>
        <p:grpSpPr>
          <a:xfrm flipV="1">
            <a:off x="346542" y="4129625"/>
            <a:ext cx="2947701" cy="45719"/>
            <a:chOff x="628650" y="876300"/>
            <a:chExt cx="1910678" cy="133350"/>
          </a:xfrm>
        </p:grpSpPr>
        <p:sp>
          <p:nvSpPr>
            <p:cNvPr id="67" name="직사각형 6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550975" y="147900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2766282" y="147927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185" y="1856034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342873" y="4180030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856685" y="4265622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551519" y="43513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167259" y="14771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2820666" y="3939362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65/100</a:t>
            </a:r>
            <a:endParaRPr lang="ko-KR" altLang="en-US" sz="9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63963" y="1796982"/>
            <a:ext cx="279713" cy="400110"/>
            <a:chOff x="1463687" y="1780197"/>
            <a:chExt cx="279713" cy="400110"/>
          </a:xfrm>
        </p:grpSpPr>
        <p:sp>
          <p:nvSpPr>
            <p:cNvPr id="3" name="타원 2"/>
            <p:cNvSpPr/>
            <p:nvPr/>
          </p:nvSpPr>
          <p:spPr>
            <a:xfrm>
              <a:off x="1477059" y="1835725"/>
              <a:ext cx="266341" cy="26634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63687" y="1780197"/>
              <a:ext cx="23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?</a:t>
              </a:r>
              <a:endParaRPr lang="ko-KR" altLang="en-US" sz="2000" b="1" dirty="0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423817" y="1793485"/>
            <a:ext cx="438865" cy="403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239120" y="344256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추가 보너스</a:t>
            </a:r>
            <a:endParaRPr lang="ko-KR" altLang="en-US" sz="1100" b="1" dirty="0"/>
          </a:p>
        </p:txBody>
      </p:sp>
      <p:grpSp>
        <p:nvGrpSpPr>
          <p:cNvPr id="90" name="그룹 89"/>
          <p:cNvGrpSpPr/>
          <p:nvPr/>
        </p:nvGrpSpPr>
        <p:grpSpPr>
          <a:xfrm>
            <a:off x="2179024" y="2319994"/>
            <a:ext cx="1156109" cy="1125994"/>
            <a:chOff x="3694960" y="2688520"/>
            <a:chExt cx="1156109" cy="1125994"/>
          </a:xfrm>
        </p:grpSpPr>
        <p:sp>
          <p:nvSpPr>
            <p:cNvPr id="92" name="직사각형 91"/>
            <p:cNvSpPr/>
            <p:nvPr/>
          </p:nvSpPr>
          <p:spPr>
            <a:xfrm>
              <a:off x="3694960" y="2690612"/>
              <a:ext cx="1091784" cy="3656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979495" y="2688520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err="1" smtClean="0"/>
                <a:t>던킨도너츠</a:t>
              </a:r>
              <a:endParaRPr lang="ko-KR" altLang="en-US" sz="7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986760" y="2865130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err="1" smtClean="0"/>
                <a:t>먼치킨</a:t>
              </a:r>
              <a:r>
                <a:rPr lang="ko-KR" altLang="en-US" sz="700" b="1" dirty="0" smtClean="0"/>
                <a:t> 박스</a:t>
              </a:r>
              <a:endParaRPr lang="ko-KR" altLang="en-US" sz="700" b="1" dirty="0"/>
            </a:p>
          </p:txBody>
        </p:sp>
        <p:pic>
          <p:nvPicPr>
            <p:cNvPr id="96" name="Picture 1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4533" y="2738237"/>
              <a:ext cx="290404" cy="277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직사각형 96"/>
            <p:cNvSpPr/>
            <p:nvPr/>
          </p:nvSpPr>
          <p:spPr>
            <a:xfrm>
              <a:off x="3694960" y="3059719"/>
              <a:ext cx="1091784" cy="380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94960" y="3442053"/>
              <a:ext cx="1091784" cy="3724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008226" y="3443437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샤넬</a:t>
              </a:r>
              <a:endParaRPr lang="ko-KR" altLang="en-US" sz="7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005966" y="3610522"/>
              <a:ext cx="8451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립스틱 </a:t>
              </a:r>
              <a:r>
                <a:rPr lang="ko-KR" altLang="en-US" sz="700" b="1" dirty="0" err="1" smtClean="0"/>
                <a:t>루즈코코</a:t>
              </a:r>
              <a:endParaRPr lang="ko-KR" altLang="en-US" sz="700" b="1" dirty="0"/>
            </a:p>
          </p:txBody>
        </p:sp>
        <p:pic>
          <p:nvPicPr>
            <p:cNvPr id="101" name="Picture 9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6931" y="3475872"/>
              <a:ext cx="234699" cy="329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" name="그룹 101"/>
            <p:cNvGrpSpPr/>
            <p:nvPr/>
          </p:nvGrpSpPr>
          <p:grpSpPr>
            <a:xfrm>
              <a:off x="3719306" y="3077274"/>
              <a:ext cx="347529" cy="343075"/>
              <a:chOff x="2196429" y="1714499"/>
              <a:chExt cx="582510" cy="542925"/>
            </a:xfrm>
          </p:grpSpPr>
          <p:sp>
            <p:nvSpPr>
              <p:cNvPr id="105" name="모서리가 둥근 직사각형 104"/>
              <p:cNvSpPr/>
              <p:nvPr/>
            </p:nvSpPr>
            <p:spPr>
              <a:xfrm>
                <a:off x="2196429" y="1714499"/>
                <a:ext cx="582510" cy="54292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cxnSp>
            <p:nvCxnSpPr>
              <p:cNvPr id="106" name="직선 연결선 105"/>
              <p:cNvCxnSpPr>
                <a:cxnSpLocks/>
              </p:cNvCxnSpPr>
              <p:nvPr/>
            </p:nvCxnSpPr>
            <p:spPr>
              <a:xfrm flipH="1">
                <a:off x="2215291" y="1743253"/>
                <a:ext cx="544598" cy="46998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3985263" y="3067399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아리따움</a:t>
              </a:r>
              <a:endParaRPr lang="ko-KR" altLang="en-US" sz="7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983003" y="3244009"/>
              <a:ext cx="8066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아리따움 </a:t>
              </a:r>
              <a:r>
                <a:rPr lang="en-US" altLang="ko-KR" sz="700" b="1" dirty="0" smtClean="0"/>
                <a:t>3</a:t>
              </a:r>
              <a:r>
                <a:rPr lang="ko-KR" altLang="en-US" sz="700" b="1" dirty="0" smtClean="0"/>
                <a:t>천원</a:t>
              </a:r>
              <a:endParaRPr lang="ko-KR" altLang="en-US" sz="700" b="1" dirty="0"/>
            </a:p>
          </p:txBody>
        </p:sp>
      </p:grpSp>
      <p:sp>
        <p:nvSpPr>
          <p:cNvPr id="121" name="직사각형 120"/>
          <p:cNvSpPr/>
          <p:nvPr/>
        </p:nvSpPr>
        <p:spPr>
          <a:xfrm>
            <a:off x="6385607" y="1186026"/>
            <a:ext cx="438865" cy="403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/오른쪽 화살표 12"/>
          <p:cNvSpPr/>
          <p:nvPr/>
        </p:nvSpPr>
        <p:spPr>
          <a:xfrm>
            <a:off x="4297415" y="3278112"/>
            <a:ext cx="2264196" cy="365989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86203" y="3492879"/>
            <a:ext cx="1695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페이지 이동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740137" y="5357822"/>
            <a:ext cx="1449999" cy="299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연결선 123"/>
          <p:cNvCxnSpPr>
            <a:endCxn id="41" idx="3"/>
          </p:cNvCxnSpPr>
          <p:nvPr/>
        </p:nvCxnSpPr>
        <p:spPr>
          <a:xfrm flipH="1">
            <a:off x="862682" y="1528867"/>
            <a:ext cx="3285456" cy="4664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16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3325" y="647239"/>
            <a:ext cx="4638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어플리케이션이 기기에 요청하는 허가 목록을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r>
              <a:rPr lang="en-US" altLang="ko-KR" sz="1000" dirty="0" smtClean="0"/>
              <a:t>1) </a:t>
            </a:r>
            <a:r>
              <a:rPr lang="ko-KR" altLang="en-US" sz="1000" dirty="0" smtClean="0"/>
              <a:t>문자 메시지 보내기</a:t>
            </a:r>
            <a:endParaRPr lang="en-US" altLang="ko-KR" sz="1000" dirty="0" smtClean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r>
              <a:rPr lang="en-US" altLang="ko-KR" sz="1000" dirty="0" smtClean="0"/>
              <a:t>2) </a:t>
            </a:r>
            <a:r>
              <a:rPr lang="ko-KR" altLang="en-US" sz="1000" dirty="0" smtClean="0"/>
              <a:t>주소록 열람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3) 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접근</a:t>
            </a:r>
            <a:r>
              <a:rPr lang="en-US" altLang="ko-KR" sz="1000" dirty="0"/>
              <a:t>, </a:t>
            </a:r>
            <a:r>
              <a:rPr lang="ko-KR" altLang="en-US" sz="1000" dirty="0"/>
              <a:t>사진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미디어 열람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85152" y="122186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어플리케이션 허가 요청 목록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52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587271" y="809625"/>
            <a:ext cx="3105149" cy="5410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90" y="1796643"/>
            <a:ext cx="2580450" cy="397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841168" y="896977"/>
            <a:ext cx="2578307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바로 적립 받기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고액 보상</a:t>
            </a:r>
            <a:r>
              <a:rPr lang="en-US" altLang="ko-KR" sz="1000" b="1" dirty="0" smtClean="0"/>
              <a:t>,</a:t>
            </a:r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쿠폰 받기 등의 활동을 통해</a:t>
            </a:r>
            <a:endParaRPr lang="en-US" altLang="ko-KR" sz="1000" b="1" dirty="0" smtClean="0"/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언제든지 광고를 보고 </a:t>
            </a:r>
            <a:r>
              <a:rPr lang="en-US" altLang="ko-KR" sz="1000" b="1" dirty="0"/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캐시</a:t>
            </a:r>
            <a:r>
              <a:rPr lang="en-US" altLang="ko-KR" sz="1000" b="1" dirty="0" smtClean="0"/>
              <a:t>’</a:t>
            </a:r>
            <a:r>
              <a:rPr lang="ko-KR" altLang="en-US" sz="1000" b="1" dirty="0" smtClean="0"/>
              <a:t>를</a:t>
            </a:r>
            <a:endParaRPr lang="en-US" altLang="ko-KR" sz="1000" b="1" dirty="0" smtClean="0"/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적립할 수 있습니다</a:t>
            </a:r>
            <a:r>
              <a:rPr lang="en-US" altLang="ko-KR" sz="1000" b="1" dirty="0" smtClean="0"/>
              <a:t>.</a:t>
            </a:r>
            <a:r>
              <a:rPr lang="ko-KR" altLang="en-US" sz="1000" b="1" dirty="0" smtClean="0"/>
              <a:t>  </a:t>
            </a:r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75676" y="504765"/>
            <a:ext cx="445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도움말</a:t>
            </a: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페이지</a:t>
            </a:r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46" name="직사각형 45"/>
          <p:cNvSpPr/>
          <p:nvPr/>
        </p:nvSpPr>
        <p:spPr>
          <a:xfrm>
            <a:off x="7996873" y="839628"/>
            <a:ext cx="3105149" cy="5410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260295" y="916027"/>
            <a:ext cx="2578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광고를 보고 난 뒤에는</a:t>
            </a:r>
            <a:endParaRPr lang="en-US" altLang="ko-KR" sz="1000" b="1" dirty="0" smtClean="0"/>
          </a:p>
          <a:p>
            <a:pPr algn="ctr">
              <a:lnSpc>
                <a:spcPts val="1600"/>
              </a:lnSpc>
            </a:pPr>
            <a:r>
              <a:rPr lang="en-US" altLang="ko-KR" sz="1000" b="1" dirty="0" smtClean="0"/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추가 보너스</a:t>
            </a:r>
            <a:r>
              <a:rPr lang="en-US" altLang="ko-KR" sz="1000" b="1" dirty="0" smtClean="0"/>
              <a:t>’</a:t>
            </a:r>
            <a:r>
              <a:rPr lang="ko-KR" altLang="en-US" sz="1000" b="1" dirty="0" smtClean="0"/>
              <a:t>에 사용하거나</a:t>
            </a:r>
            <a:r>
              <a:rPr lang="en-US" altLang="ko-KR" sz="1000" b="1" dirty="0" smtClean="0"/>
              <a:t>, </a:t>
            </a:r>
          </a:p>
          <a:p>
            <a:pPr algn="ctr">
              <a:lnSpc>
                <a:spcPts val="1600"/>
              </a:lnSpc>
            </a:pPr>
            <a:r>
              <a:rPr lang="en-US" altLang="ko-KR" sz="1000" b="1" dirty="0" smtClean="0"/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캐릭터 성장</a:t>
            </a:r>
            <a:r>
              <a:rPr lang="en-US" altLang="ko-KR" sz="1000" b="1" dirty="0" smtClean="0"/>
              <a:t>’</a:t>
            </a:r>
            <a:r>
              <a:rPr lang="ko-KR" altLang="en-US" sz="1000" b="1" dirty="0" smtClean="0"/>
              <a:t>에 필요한 아이템을 획득할 수 있습니다</a:t>
            </a:r>
            <a:r>
              <a:rPr lang="en-US" altLang="ko-KR" sz="1000" b="1" dirty="0" smtClean="0"/>
              <a:t>.</a:t>
            </a:r>
          </a:p>
          <a:p>
            <a:pPr algn="ctr">
              <a:lnSpc>
                <a:spcPts val="1600"/>
              </a:lnSpc>
            </a:pPr>
            <a:endParaRPr lang="en-US" altLang="ko-KR" sz="1000" b="1" dirty="0" smtClean="0"/>
          </a:p>
          <a:p>
            <a:pPr algn="ctr">
              <a:lnSpc>
                <a:spcPts val="1600"/>
              </a:lnSpc>
            </a:pPr>
            <a:endParaRPr lang="ko-KR" altLang="en-US" sz="1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781" y="1882555"/>
            <a:ext cx="2529346" cy="3885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296168" y="515718"/>
            <a:ext cx="283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도움말</a:t>
            </a: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페이지</a:t>
            </a:r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52" name="직사각형 51"/>
          <p:cNvSpPr/>
          <p:nvPr/>
        </p:nvSpPr>
        <p:spPr>
          <a:xfrm>
            <a:off x="4296168" y="839628"/>
            <a:ext cx="3105149" cy="5410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06398" y="504765"/>
            <a:ext cx="1994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도움말</a:t>
            </a: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페이지</a:t>
            </a:r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164773" y="1009361"/>
            <a:ext cx="3390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광고 보기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광고 나누기 등 활동을 통해</a:t>
            </a:r>
            <a:endParaRPr lang="en-US" altLang="ko-KR" sz="1000" b="1" dirty="0" smtClean="0"/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내 캐릭터의 경험치를 획득하며</a:t>
            </a:r>
            <a:r>
              <a:rPr lang="en-US" altLang="ko-KR" sz="1000" b="1" dirty="0" smtClean="0"/>
              <a:t>,</a:t>
            </a:r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내 캐릭터의 </a:t>
            </a:r>
            <a:r>
              <a:rPr lang="en-US" altLang="ko-KR" sz="1000" b="1" dirty="0" smtClean="0"/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레벨</a:t>
            </a:r>
            <a:r>
              <a:rPr lang="en-US" altLang="ko-KR" sz="1000" b="1" dirty="0" smtClean="0"/>
              <a:t>’</a:t>
            </a:r>
            <a:r>
              <a:rPr lang="ko-KR" altLang="en-US" sz="1000" b="1" dirty="0" smtClean="0"/>
              <a:t>을 성장시킬 수 있습니다</a:t>
            </a:r>
            <a:r>
              <a:rPr lang="en-US" altLang="ko-KR" sz="1000" b="1" dirty="0" smtClean="0"/>
              <a:t>.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517" y="1846231"/>
            <a:ext cx="2580450" cy="397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573632" y="4190999"/>
            <a:ext cx="2554740" cy="2921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68190" y="2313243"/>
            <a:ext cx="1036985" cy="434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23925" y="4394217"/>
            <a:ext cx="2405890" cy="13741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1400175" y="5895975"/>
            <a:ext cx="85725" cy="857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552575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704975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857375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009775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171700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324100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476500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곱셈 기호 2"/>
          <p:cNvSpPr/>
          <p:nvPr/>
        </p:nvSpPr>
        <p:spPr>
          <a:xfrm>
            <a:off x="3263283" y="896977"/>
            <a:ext cx="323563" cy="323563"/>
          </a:xfrm>
          <a:prstGeom prst="mathMultiply">
            <a:avLst>
              <a:gd name="adj1" fmla="val 146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곱셈 기호 32"/>
          <p:cNvSpPr/>
          <p:nvPr/>
        </p:nvSpPr>
        <p:spPr>
          <a:xfrm>
            <a:off x="6967660" y="907985"/>
            <a:ext cx="323563" cy="323563"/>
          </a:xfrm>
          <a:prstGeom prst="mathMultiply">
            <a:avLst>
              <a:gd name="adj1" fmla="val 146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곱셈 기호 33"/>
          <p:cNvSpPr/>
          <p:nvPr/>
        </p:nvSpPr>
        <p:spPr>
          <a:xfrm>
            <a:off x="10676820" y="918850"/>
            <a:ext cx="323563" cy="323563"/>
          </a:xfrm>
          <a:prstGeom prst="mathMultiply">
            <a:avLst>
              <a:gd name="adj1" fmla="val 146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155372" y="5919787"/>
            <a:ext cx="1162050" cy="85725"/>
            <a:chOff x="2143125" y="6048375"/>
            <a:chExt cx="1162050" cy="85725"/>
          </a:xfrm>
          <a:solidFill>
            <a:schemeClr val="bg1">
              <a:lumMod val="75000"/>
            </a:schemeClr>
          </a:solidFill>
        </p:grpSpPr>
        <p:sp>
          <p:nvSpPr>
            <p:cNvPr id="35" name="타원 34"/>
            <p:cNvSpPr/>
            <p:nvPr/>
          </p:nvSpPr>
          <p:spPr>
            <a:xfrm>
              <a:off x="2143125" y="6048375"/>
              <a:ext cx="85725" cy="85725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2295525" y="6048375"/>
              <a:ext cx="85725" cy="85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2447925" y="6048375"/>
              <a:ext cx="85725" cy="85725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2600325" y="6048375"/>
              <a:ext cx="85725" cy="85725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2752725" y="6048375"/>
              <a:ext cx="85725" cy="85725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2914650" y="6048375"/>
              <a:ext cx="85725" cy="85725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3067050" y="6048375"/>
              <a:ext cx="85725" cy="85725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3219450" y="6048375"/>
              <a:ext cx="85725" cy="85725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929547" y="5886448"/>
            <a:ext cx="1162050" cy="85725"/>
            <a:chOff x="2143125" y="6048375"/>
            <a:chExt cx="1162050" cy="85725"/>
          </a:xfrm>
        </p:grpSpPr>
        <p:sp>
          <p:nvSpPr>
            <p:cNvPr id="55" name="타원 54"/>
            <p:cNvSpPr/>
            <p:nvPr/>
          </p:nvSpPr>
          <p:spPr>
            <a:xfrm>
              <a:off x="21431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22955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2447925" y="6048375"/>
              <a:ext cx="85725" cy="85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26003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27527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291465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306705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321945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타원 62"/>
          <p:cNvSpPr/>
          <p:nvPr/>
        </p:nvSpPr>
        <p:spPr>
          <a:xfrm>
            <a:off x="2628900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2781300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381750" y="5915025"/>
            <a:ext cx="238125" cy="85725"/>
            <a:chOff x="2781300" y="6048375"/>
            <a:chExt cx="238125" cy="85725"/>
          </a:xfrm>
        </p:grpSpPr>
        <p:sp>
          <p:nvSpPr>
            <p:cNvPr id="65" name="타원 64"/>
            <p:cNvSpPr/>
            <p:nvPr/>
          </p:nvSpPr>
          <p:spPr>
            <a:xfrm>
              <a:off x="278130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293370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10153650" y="5886448"/>
            <a:ext cx="238125" cy="85725"/>
            <a:chOff x="2781300" y="6048375"/>
            <a:chExt cx="238125" cy="85725"/>
          </a:xfrm>
        </p:grpSpPr>
        <p:sp>
          <p:nvSpPr>
            <p:cNvPr id="70" name="타원 69"/>
            <p:cNvSpPr/>
            <p:nvPr/>
          </p:nvSpPr>
          <p:spPr>
            <a:xfrm>
              <a:off x="278130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93370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00799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587271" y="809625"/>
            <a:ext cx="3105149" cy="5410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25396" y="1060992"/>
            <a:ext cx="2578307" cy="47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00" dirty="0"/>
              <a:t>광고 바로 </a:t>
            </a:r>
            <a:r>
              <a:rPr lang="ko-KR" altLang="en-US" sz="1000" dirty="0" smtClean="0"/>
              <a:t>보기는</a:t>
            </a:r>
            <a:endParaRPr lang="en-US" altLang="ko-KR" sz="1000" dirty="0" smtClean="0"/>
          </a:p>
          <a:p>
            <a:pPr algn="ctr">
              <a:lnSpc>
                <a:spcPts val="1600"/>
              </a:lnSpc>
            </a:pPr>
            <a:r>
              <a:rPr lang="en-US" altLang="ko-KR" sz="1000" dirty="0" smtClean="0"/>
              <a:t>3</a:t>
            </a:r>
            <a:r>
              <a:rPr lang="ko-KR" altLang="en-US" sz="1000" dirty="0"/>
              <a:t>가지 유형의 광고가 </a:t>
            </a:r>
            <a:r>
              <a:rPr lang="ko-KR" altLang="en-US" sz="1000" dirty="0" smtClean="0"/>
              <a:t>있습니다</a:t>
            </a:r>
            <a:r>
              <a:rPr lang="en-US" altLang="ko-KR" sz="1000" dirty="0" smtClean="0"/>
              <a:t>.</a:t>
            </a:r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75676" y="504765"/>
            <a:ext cx="445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도움말</a:t>
            </a: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페이지</a:t>
            </a:r>
            <a:r>
              <a:rPr lang="en-US" altLang="ko-KR" sz="1400" b="1" dirty="0" smtClean="0"/>
              <a:t>4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추가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곱셈 기호 2"/>
          <p:cNvSpPr/>
          <p:nvPr/>
        </p:nvSpPr>
        <p:spPr>
          <a:xfrm>
            <a:off x="3263283" y="896977"/>
            <a:ext cx="323563" cy="323563"/>
          </a:xfrm>
          <a:prstGeom prst="mathMultiply">
            <a:avLst>
              <a:gd name="adj1" fmla="val 146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644133" y="1914929"/>
            <a:ext cx="2927742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000" b="1" dirty="0" smtClean="0"/>
              <a:t>1. </a:t>
            </a:r>
            <a:r>
              <a:rPr lang="ko-KR" altLang="en-US" sz="1000" b="1" dirty="0" smtClean="0"/>
              <a:t>일반 </a:t>
            </a:r>
            <a:r>
              <a:rPr lang="ko-KR" altLang="en-US" sz="1000" b="1" dirty="0" err="1" smtClean="0"/>
              <a:t>노출형</a:t>
            </a:r>
            <a:endParaRPr lang="en-US" altLang="ko-KR" sz="1000" b="1" dirty="0" smtClean="0"/>
          </a:p>
          <a:p>
            <a:pPr>
              <a:lnSpc>
                <a:spcPts val="1600"/>
              </a:lnSpc>
            </a:pPr>
            <a:r>
              <a:rPr lang="en-US" altLang="ko-KR" sz="1000" dirty="0" smtClean="0"/>
              <a:t>: </a:t>
            </a:r>
            <a:r>
              <a:rPr lang="ko-KR" altLang="en-US" sz="1000" dirty="0" smtClean="0"/>
              <a:t>동영상이나</a:t>
            </a:r>
            <a:r>
              <a:rPr lang="en-US" altLang="ko-KR" sz="1000" dirty="0"/>
              <a:t> </a:t>
            </a:r>
            <a:r>
              <a:rPr lang="ko-KR" altLang="en-US" sz="1000" dirty="0" err="1"/>
              <a:t>웹페이지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이미</a:t>
            </a:r>
            <a:r>
              <a:rPr lang="ko-KR" altLang="en-US" sz="1000" dirty="0"/>
              <a:t>지</a:t>
            </a:r>
            <a:r>
              <a:rPr lang="ko-KR" altLang="en-US" sz="1000" dirty="0" smtClean="0"/>
              <a:t> 등의</a:t>
            </a:r>
            <a:endParaRPr lang="en-US" altLang="ko-KR" sz="1000" dirty="0" smtClean="0"/>
          </a:p>
          <a:p>
            <a:pPr>
              <a:lnSpc>
                <a:spcPts val="1600"/>
              </a:lnSpc>
            </a:pPr>
            <a:r>
              <a:rPr lang="ko-KR" altLang="en-US" sz="1000" dirty="0" smtClean="0"/>
              <a:t>노출 </a:t>
            </a:r>
            <a:r>
              <a:rPr lang="ko-KR" altLang="en-US" sz="1000" dirty="0"/>
              <a:t>광고는 별도의 조작이 필요 없지만 </a:t>
            </a:r>
            <a:r>
              <a:rPr lang="ko-KR" altLang="en-US" sz="1000" dirty="0" smtClean="0"/>
              <a:t>작은 적립과 경험치가 주어집니다</a:t>
            </a:r>
            <a:r>
              <a:rPr lang="en-US" altLang="ko-KR" sz="1000" dirty="0" smtClean="0"/>
              <a:t>.</a:t>
            </a:r>
          </a:p>
          <a:p>
            <a:pPr>
              <a:lnSpc>
                <a:spcPts val="1600"/>
              </a:lnSpc>
            </a:pPr>
            <a:endParaRPr lang="en-US" altLang="ko-KR" sz="1000" dirty="0" smtClean="0"/>
          </a:p>
          <a:p>
            <a:pPr>
              <a:lnSpc>
                <a:spcPts val="1600"/>
              </a:lnSpc>
            </a:pPr>
            <a:r>
              <a:rPr lang="en-US" altLang="ko-KR" sz="1000" b="1" dirty="0" smtClean="0"/>
              <a:t>2. </a:t>
            </a:r>
            <a:r>
              <a:rPr lang="ko-KR" altLang="en-US" sz="1000" b="1" dirty="0" err="1" smtClean="0"/>
              <a:t>퀴즈형</a:t>
            </a:r>
            <a:endParaRPr lang="en-US" altLang="ko-KR" sz="1000" b="1" dirty="0" smtClean="0"/>
          </a:p>
          <a:p>
            <a:pPr>
              <a:lnSpc>
                <a:spcPts val="1600"/>
              </a:lnSpc>
            </a:pPr>
            <a:r>
              <a:rPr lang="en-US" altLang="ko-KR" sz="1000" dirty="0" smtClean="0"/>
              <a:t>: </a:t>
            </a:r>
            <a:r>
              <a:rPr lang="ko-KR" altLang="en-US" sz="1000" dirty="0"/>
              <a:t>광고 시청 후에 </a:t>
            </a:r>
            <a:r>
              <a:rPr lang="en-US" altLang="ko-KR" sz="1000" dirty="0" smtClean="0"/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광고에 관련된 퀴즈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맞출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아이템이나 고액의 적립이 주어지지만 </a:t>
            </a:r>
            <a:r>
              <a:rPr lang="ko-KR" altLang="en-US" sz="1000" dirty="0"/>
              <a:t>그렇지 않은 경우에는 최소한의 </a:t>
            </a:r>
            <a:r>
              <a:rPr lang="ko-KR" altLang="en-US" sz="1000" dirty="0" smtClean="0"/>
              <a:t>적립만 주어집니다</a:t>
            </a:r>
            <a:r>
              <a:rPr lang="en-US" altLang="ko-KR" sz="1000" dirty="0" smtClean="0"/>
              <a:t>.</a:t>
            </a:r>
          </a:p>
          <a:p>
            <a:pPr>
              <a:lnSpc>
                <a:spcPts val="1600"/>
              </a:lnSpc>
            </a:pPr>
            <a:endParaRPr lang="en-US" altLang="ko-KR" sz="1000" dirty="0"/>
          </a:p>
          <a:p>
            <a:pPr>
              <a:lnSpc>
                <a:spcPts val="1600"/>
              </a:lnSpc>
            </a:pPr>
            <a:r>
              <a:rPr lang="en-US" altLang="ko-KR" sz="1000" b="1" dirty="0" smtClean="0"/>
              <a:t>3. </a:t>
            </a:r>
            <a:r>
              <a:rPr lang="ko-KR" altLang="en-US" sz="1000" b="1" dirty="0" err="1" smtClean="0"/>
              <a:t>터치</a:t>
            </a:r>
            <a:r>
              <a:rPr lang="ko-KR" altLang="en-US" sz="1000" b="1" dirty="0" err="1"/>
              <a:t>형</a:t>
            </a:r>
            <a:endParaRPr lang="en-US" altLang="ko-KR" sz="1000" b="1" dirty="0" smtClean="0"/>
          </a:p>
          <a:p>
            <a:pPr>
              <a:lnSpc>
                <a:spcPts val="1600"/>
              </a:lnSpc>
            </a:pPr>
            <a:r>
              <a:rPr lang="en-US" altLang="ko-KR" sz="1000" dirty="0" smtClean="0"/>
              <a:t>: </a:t>
            </a:r>
            <a:r>
              <a:rPr lang="ko-KR" altLang="en-US" sz="1000" dirty="0" smtClean="0"/>
              <a:t>광고 내 강조된 문구를 시간 </a:t>
            </a:r>
            <a:r>
              <a:rPr lang="ko-KR" altLang="en-US" sz="1000" dirty="0"/>
              <a:t>안에 </a:t>
            </a:r>
            <a:r>
              <a:rPr lang="ko-KR" altLang="en-US" sz="1000" dirty="0" smtClean="0"/>
              <a:t>모두 터치할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고액의 적립과 보상이 주어집니다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96821" y="4684183"/>
            <a:ext cx="2578307" cy="10403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2" name="Picture 8" descr="C:\Users\gssk\Desktop\damoney\damoney\image\touch_ha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5044410"/>
            <a:ext cx="302012" cy="42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60455" y="506731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예시 이미지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796821" y="4684183"/>
            <a:ext cx="2578307" cy="104034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1295400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1447800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1600200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1752600" y="5895975"/>
            <a:ext cx="85725" cy="8572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905000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2066925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2219325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2371725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2526099" y="5900737"/>
            <a:ext cx="238125" cy="85725"/>
            <a:chOff x="2781300" y="6048375"/>
            <a:chExt cx="238125" cy="85725"/>
          </a:xfrm>
        </p:grpSpPr>
        <p:sp>
          <p:nvSpPr>
            <p:cNvPr id="81" name="타원 80"/>
            <p:cNvSpPr/>
            <p:nvPr/>
          </p:nvSpPr>
          <p:spPr>
            <a:xfrm>
              <a:off x="278130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293370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3000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587271" y="809625"/>
            <a:ext cx="3105149" cy="5410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41168" y="906502"/>
            <a:ext cx="2578307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각 캐릭터는 보상을 추가로 얻을 수 있는</a:t>
            </a:r>
            <a:endParaRPr lang="en-US" altLang="ko-KR" sz="1000" b="1" dirty="0" smtClean="0"/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고유의</a:t>
            </a:r>
            <a:r>
              <a:rPr lang="en-US" altLang="ko-KR" sz="1000" b="1" dirty="0"/>
              <a:t> </a:t>
            </a:r>
            <a:r>
              <a:rPr lang="en-US" altLang="ko-KR" sz="1000" b="1" dirty="0" smtClean="0"/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보너스 능력</a:t>
            </a:r>
            <a:r>
              <a:rPr lang="en-US" altLang="ko-KR" sz="1000" b="1" dirty="0" smtClean="0"/>
              <a:t>’</a:t>
            </a:r>
            <a:r>
              <a:rPr lang="ko-KR" altLang="en-US" sz="1000" b="1" dirty="0" smtClean="0"/>
              <a:t>을 지니고 있습니다</a:t>
            </a:r>
            <a:r>
              <a:rPr lang="en-US" altLang="ko-KR" sz="1000" b="1" dirty="0" smtClean="0"/>
              <a:t>.</a:t>
            </a:r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광고를 통해 성장시켜</a:t>
            </a:r>
            <a:endParaRPr lang="en-US" altLang="ko-KR" sz="1000" b="1" dirty="0" smtClean="0"/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더 큰 보상을 받아보세요</a:t>
            </a:r>
            <a:r>
              <a:rPr lang="en-US" altLang="ko-KR" sz="1000" b="1" dirty="0" smtClean="0"/>
              <a:t>.</a:t>
            </a:r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75676" y="504765"/>
            <a:ext cx="445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도움말</a:t>
            </a: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페이지</a:t>
            </a:r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46" name="직사각형 45"/>
          <p:cNvSpPr/>
          <p:nvPr/>
        </p:nvSpPr>
        <p:spPr>
          <a:xfrm>
            <a:off x="4092471" y="809625"/>
            <a:ext cx="3105149" cy="5410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03493" y="944602"/>
            <a:ext cx="2851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캐릭터 레벨에 따라</a:t>
            </a:r>
            <a:r>
              <a:rPr lang="en-US" altLang="ko-KR" sz="1000" b="1" dirty="0" smtClean="0"/>
              <a:t>,</a:t>
            </a:r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더 비싼 </a:t>
            </a:r>
            <a:r>
              <a:rPr lang="en-US" altLang="ko-KR" sz="1000" b="1" dirty="0" smtClean="0"/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보너스 상품</a:t>
            </a:r>
            <a:r>
              <a:rPr lang="en-US" altLang="ko-KR" sz="1000" b="1" dirty="0" smtClean="0"/>
              <a:t>’</a:t>
            </a:r>
            <a:r>
              <a:rPr lang="ko-KR" altLang="en-US" sz="1000" b="1" dirty="0" smtClean="0"/>
              <a:t>을 받을 수 있습니다</a:t>
            </a:r>
            <a:r>
              <a:rPr lang="en-US" altLang="ko-KR" sz="1000" b="1" dirty="0" smtClean="0"/>
              <a:t>.</a:t>
            </a:r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레벨을 올려 추가 보너스에 도전하세요</a:t>
            </a:r>
            <a:r>
              <a:rPr lang="en-US" altLang="ko-KR" sz="1000" b="1" dirty="0" smtClean="0"/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92472" y="501848"/>
            <a:ext cx="283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도움말</a:t>
            </a: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페이지</a:t>
            </a:r>
            <a:r>
              <a:rPr lang="en-US" altLang="ko-KR" sz="1400" b="1" dirty="0" smtClean="0"/>
              <a:t>6</a:t>
            </a:r>
            <a:endParaRPr lang="ko-KR" altLang="en-US" sz="1400" b="1" dirty="0"/>
          </a:p>
        </p:txBody>
      </p:sp>
      <p:sp>
        <p:nvSpPr>
          <p:cNvPr id="52" name="직사각형 51"/>
          <p:cNvSpPr/>
          <p:nvPr/>
        </p:nvSpPr>
        <p:spPr>
          <a:xfrm>
            <a:off x="8094295" y="809625"/>
            <a:ext cx="3105149" cy="5410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94295" y="507208"/>
            <a:ext cx="1994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도움말</a:t>
            </a: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페이지</a:t>
            </a:r>
            <a:r>
              <a:rPr lang="en-US" altLang="ko-KR" sz="1400" b="1" dirty="0"/>
              <a:t>7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170495" y="912683"/>
            <a:ext cx="2966114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00" b="1" dirty="0"/>
              <a:t>광고를 본 뒤 </a:t>
            </a:r>
            <a:r>
              <a:rPr lang="en-US" altLang="ko-KR" sz="1000" b="1" dirty="0"/>
              <a:t>‘</a:t>
            </a:r>
            <a:r>
              <a:rPr lang="ko-KR" altLang="en-US" sz="1000" b="1" dirty="0">
                <a:solidFill>
                  <a:srgbClr val="FF0000"/>
                </a:solidFill>
              </a:rPr>
              <a:t>획득한 아이템</a:t>
            </a:r>
            <a:r>
              <a:rPr lang="en-US" altLang="ko-KR" sz="1000" b="1" dirty="0"/>
              <a:t>’</a:t>
            </a:r>
            <a:r>
              <a:rPr lang="ko-KR" altLang="en-US" sz="1000" b="1" dirty="0"/>
              <a:t>을</a:t>
            </a:r>
            <a:endParaRPr lang="en-US" altLang="ko-KR" sz="1000" b="1" dirty="0"/>
          </a:p>
          <a:p>
            <a:pPr algn="ctr">
              <a:lnSpc>
                <a:spcPts val="1600"/>
              </a:lnSpc>
            </a:pPr>
            <a:r>
              <a:rPr lang="ko-KR" altLang="en-US" sz="1000" b="1" dirty="0"/>
              <a:t>추가 보너스에 사용할 수 있습니다</a:t>
            </a:r>
            <a:r>
              <a:rPr lang="en-US" altLang="ko-KR" sz="1000" b="1" dirty="0"/>
              <a:t>.</a:t>
            </a:r>
          </a:p>
          <a:p>
            <a:pPr algn="ctr">
              <a:lnSpc>
                <a:spcPts val="1600"/>
              </a:lnSpc>
            </a:pPr>
            <a:r>
              <a:rPr lang="ko-KR" altLang="en-US" sz="1000" b="1" dirty="0"/>
              <a:t>각 상품 별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 </a:t>
            </a:r>
            <a:r>
              <a:rPr lang="en-US" altLang="ko-KR" sz="1000" b="1" dirty="0" smtClean="0"/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아이템 지도</a:t>
            </a:r>
            <a:r>
              <a:rPr lang="en-US" altLang="ko-KR" sz="1000" b="1" dirty="0" smtClean="0"/>
              <a:t>’</a:t>
            </a:r>
            <a:r>
              <a:rPr lang="ko-KR" altLang="en-US" sz="1000" b="1" dirty="0" smtClean="0"/>
              <a:t>를 </a:t>
            </a:r>
            <a:r>
              <a:rPr lang="ko-KR" altLang="en-US" sz="1000" b="1" dirty="0"/>
              <a:t>채워</a:t>
            </a:r>
            <a:endParaRPr lang="en-US" altLang="ko-KR" sz="1000" b="1" dirty="0"/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추가 </a:t>
            </a:r>
            <a:r>
              <a:rPr lang="ko-KR" altLang="en-US" sz="1000" b="1" dirty="0"/>
              <a:t>보너스 </a:t>
            </a:r>
            <a:r>
              <a:rPr lang="ko-KR" altLang="en-US" sz="1000" b="1" dirty="0" smtClean="0"/>
              <a:t>상품을 </a:t>
            </a:r>
            <a:r>
              <a:rPr lang="ko-KR" altLang="en-US" sz="1000" b="1" dirty="0"/>
              <a:t>받아보세요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46" y="1825218"/>
            <a:ext cx="2542998" cy="3903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1323177" y="4800600"/>
            <a:ext cx="1463505" cy="776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219" y="1872692"/>
            <a:ext cx="2543365" cy="3903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원호 82"/>
          <p:cNvSpPr/>
          <p:nvPr/>
        </p:nvSpPr>
        <p:spPr>
          <a:xfrm rot="4112948">
            <a:off x="7452940" y="3127812"/>
            <a:ext cx="2612393" cy="2140025"/>
          </a:xfrm>
          <a:prstGeom prst="arc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9890190" y="4115794"/>
            <a:ext cx="124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FF0000"/>
                </a:solidFill>
              </a:rPr>
              <a:t>Drag&amp;Drop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49" y="1829097"/>
            <a:ext cx="2333625" cy="408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곱셈 기호 173"/>
          <p:cNvSpPr/>
          <p:nvPr/>
        </p:nvSpPr>
        <p:spPr>
          <a:xfrm>
            <a:off x="3263283" y="896977"/>
            <a:ext cx="323563" cy="323563"/>
          </a:xfrm>
          <a:prstGeom prst="mathMultiply">
            <a:avLst>
              <a:gd name="adj1" fmla="val 146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곱셈 기호 174"/>
          <p:cNvSpPr/>
          <p:nvPr/>
        </p:nvSpPr>
        <p:spPr>
          <a:xfrm>
            <a:off x="6762894" y="898460"/>
            <a:ext cx="323563" cy="323563"/>
          </a:xfrm>
          <a:prstGeom prst="mathMultiply">
            <a:avLst>
              <a:gd name="adj1" fmla="val 146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곱셈 기호 175"/>
          <p:cNvSpPr/>
          <p:nvPr/>
        </p:nvSpPr>
        <p:spPr>
          <a:xfrm>
            <a:off x="10774097" y="907464"/>
            <a:ext cx="323563" cy="323563"/>
          </a:xfrm>
          <a:prstGeom prst="mathMultiply">
            <a:avLst>
              <a:gd name="adj1" fmla="val 146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1504950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1657350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>
            <a:off x="1809750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1962150" y="5895975"/>
            <a:ext cx="85725" cy="8572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2114550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2276475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428875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/>
          <p:cNvSpPr/>
          <p:nvPr/>
        </p:nvSpPr>
        <p:spPr>
          <a:xfrm>
            <a:off x="2581275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5" name="그룹 184"/>
          <p:cNvGrpSpPr/>
          <p:nvPr/>
        </p:nvGrpSpPr>
        <p:grpSpPr>
          <a:xfrm>
            <a:off x="5062536" y="5938837"/>
            <a:ext cx="1162050" cy="85725"/>
            <a:chOff x="2143125" y="6048375"/>
            <a:chExt cx="1162050" cy="85725"/>
          </a:xfrm>
        </p:grpSpPr>
        <p:sp>
          <p:nvSpPr>
            <p:cNvPr id="186" name="타원 185"/>
            <p:cNvSpPr/>
            <p:nvPr/>
          </p:nvSpPr>
          <p:spPr>
            <a:xfrm>
              <a:off x="21431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/>
            <p:cNvSpPr/>
            <p:nvPr/>
          </p:nvSpPr>
          <p:spPr>
            <a:xfrm>
              <a:off x="22955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24479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26003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2752725" y="6048375"/>
              <a:ext cx="85725" cy="85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/>
            <p:cNvSpPr/>
            <p:nvPr/>
          </p:nvSpPr>
          <p:spPr>
            <a:xfrm>
              <a:off x="291465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/>
            <p:cNvSpPr/>
            <p:nvPr/>
          </p:nvSpPr>
          <p:spPr>
            <a:xfrm>
              <a:off x="306705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/>
            <p:cNvSpPr/>
            <p:nvPr/>
          </p:nvSpPr>
          <p:spPr>
            <a:xfrm>
              <a:off x="321945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9167531" y="5886447"/>
            <a:ext cx="1162050" cy="85725"/>
            <a:chOff x="2143125" y="6048375"/>
            <a:chExt cx="1162050" cy="85725"/>
          </a:xfrm>
        </p:grpSpPr>
        <p:sp>
          <p:nvSpPr>
            <p:cNvPr id="195" name="타원 194"/>
            <p:cNvSpPr/>
            <p:nvPr/>
          </p:nvSpPr>
          <p:spPr>
            <a:xfrm>
              <a:off x="21431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22955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/>
            <p:cNvSpPr/>
            <p:nvPr/>
          </p:nvSpPr>
          <p:spPr>
            <a:xfrm>
              <a:off x="24479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/>
            <p:cNvSpPr/>
            <p:nvPr/>
          </p:nvSpPr>
          <p:spPr>
            <a:xfrm>
              <a:off x="26003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/>
            <p:cNvSpPr/>
            <p:nvPr/>
          </p:nvSpPr>
          <p:spPr>
            <a:xfrm>
              <a:off x="27527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/>
            <p:cNvSpPr/>
            <p:nvPr/>
          </p:nvSpPr>
          <p:spPr>
            <a:xfrm>
              <a:off x="2914650" y="6048375"/>
              <a:ext cx="85725" cy="85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/>
            <p:cNvSpPr/>
            <p:nvPr/>
          </p:nvSpPr>
          <p:spPr>
            <a:xfrm>
              <a:off x="306705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/>
            <p:cNvSpPr/>
            <p:nvPr/>
          </p:nvSpPr>
          <p:spPr>
            <a:xfrm>
              <a:off x="321945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타원 46"/>
          <p:cNvSpPr/>
          <p:nvPr/>
        </p:nvSpPr>
        <p:spPr>
          <a:xfrm>
            <a:off x="1352550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743200" y="5895975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00611" y="5938837"/>
            <a:ext cx="1485900" cy="85725"/>
            <a:chOff x="4900611" y="5938837"/>
            <a:chExt cx="1485900" cy="85725"/>
          </a:xfrm>
        </p:grpSpPr>
        <p:sp>
          <p:nvSpPr>
            <p:cNvPr id="55" name="타원 54"/>
            <p:cNvSpPr/>
            <p:nvPr/>
          </p:nvSpPr>
          <p:spPr>
            <a:xfrm>
              <a:off x="4900611" y="5938837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6300786" y="5938837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008449" y="5886450"/>
            <a:ext cx="1485900" cy="85725"/>
            <a:chOff x="4900611" y="5938837"/>
            <a:chExt cx="1485900" cy="85725"/>
          </a:xfrm>
        </p:grpSpPr>
        <p:sp>
          <p:nvSpPr>
            <p:cNvPr id="58" name="타원 57"/>
            <p:cNvSpPr/>
            <p:nvPr/>
          </p:nvSpPr>
          <p:spPr>
            <a:xfrm>
              <a:off x="4900611" y="5938837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6300786" y="5938837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76542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714768" y="499585"/>
            <a:ext cx="283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도움말</a:t>
            </a: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페이지</a:t>
            </a:r>
            <a:r>
              <a:rPr lang="en-US" altLang="ko-KR" sz="1400" b="1" dirty="0" smtClean="0"/>
              <a:t>8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추가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14768" y="823495"/>
            <a:ext cx="3105149" cy="5410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35747" y="1134484"/>
            <a:ext cx="3390899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00" dirty="0"/>
              <a:t>아이템 중 희귀 아이템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전설 아이템은</a:t>
            </a:r>
            <a:endParaRPr lang="en-US" altLang="ko-KR" sz="1000" dirty="0" smtClean="0"/>
          </a:p>
          <a:p>
            <a:pPr algn="ctr">
              <a:lnSpc>
                <a:spcPts val="1600"/>
              </a:lnSpc>
            </a:pPr>
            <a:r>
              <a:rPr lang="ko-KR" altLang="en-US" sz="1000" dirty="0" smtClean="0"/>
              <a:t>고액의 </a:t>
            </a:r>
            <a:r>
              <a:rPr lang="ko-KR" altLang="en-US" sz="1000" dirty="0"/>
              <a:t>보너스 상품을 받을 때 유리한 </a:t>
            </a:r>
            <a:r>
              <a:rPr lang="ko-KR" altLang="en-US" sz="1000" dirty="0" smtClean="0"/>
              <a:t>아이템으로</a:t>
            </a:r>
            <a:endParaRPr lang="en-US" altLang="ko-KR" sz="1000" dirty="0" smtClean="0"/>
          </a:p>
          <a:p>
            <a:pPr algn="ctr">
              <a:lnSpc>
                <a:spcPts val="1600"/>
              </a:lnSpc>
            </a:pPr>
            <a:r>
              <a:rPr lang="ko-KR" altLang="en-US" sz="1000" dirty="0" err="1" smtClean="0"/>
              <a:t>경험치와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레벨이 높을수록 받기가 쉬워집니다</a:t>
            </a:r>
            <a:r>
              <a:rPr lang="en-US" altLang="ko-KR" sz="1000" dirty="0" smtClean="0"/>
              <a:t>.</a:t>
            </a:r>
          </a:p>
          <a:p>
            <a:pPr algn="ctr">
              <a:lnSpc>
                <a:spcPts val="1600"/>
              </a:lnSpc>
            </a:pPr>
            <a:endParaRPr lang="en-US" altLang="ko-KR" sz="1000" dirty="0" smtClean="0"/>
          </a:p>
          <a:p>
            <a:pPr algn="ctr">
              <a:lnSpc>
                <a:spcPts val="1600"/>
              </a:lnSpc>
            </a:pPr>
            <a:r>
              <a:rPr lang="ko-KR" altLang="en-US" sz="1000" dirty="0" smtClean="0"/>
              <a:t>또한 </a:t>
            </a:r>
            <a:r>
              <a:rPr lang="ko-KR" altLang="en-US" sz="1000" dirty="0"/>
              <a:t>상위 유저로 갈수록 받기 쉬워집니다</a:t>
            </a:r>
            <a:r>
              <a:rPr lang="en-US" altLang="ko-KR" sz="1000" dirty="0" smtClean="0"/>
              <a:t>.</a:t>
            </a:r>
          </a:p>
          <a:p>
            <a:pPr algn="ctr">
              <a:lnSpc>
                <a:spcPts val="1600"/>
              </a:lnSpc>
            </a:pPr>
            <a:r>
              <a:rPr lang="en-US" altLang="ko-KR" sz="1000" dirty="0" smtClean="0"/>
              <a:t>(</a:t>
            </a:r>
            <a:r>
              <a:rPr lang="ko-KR" altLang="en-US" sz="1000" dirty="0" smtClean="0"/>
              <a:t>전체 </a:t>
            </a:r>
            <a:r>
              <a:rPr lang="ko-KR" altLang="en-US" sz="1000" dirty="0"/>
              <a:t>유저의 상위 </a:t>
            </a:r>
            <a:r>
              <a:rPr lang="en-US" altLang="ko-KR" sz="1000" dirty="0"/>
              <a:t>50%, 30%, 10% </a:t>
            </a:r>
            <a:r>
              <a:rPr lang="ko-KR" altLang="en-US" sz="1000" dirty="0" smtClean="0"/>
              <a:t>구간마다</a:t>
            </a:r>
            <a:endParaRPr lang="en-US" altLang="ko-KR" sz="1000" dirty="0" smtClean="0"/>
          </a:p>
          <a:p>
            <a:pPr algn="ctr">
              <a:lnSpc>
                <a:spcPts val="1600"/>
              </a:lnSpc>
            </a:pPr>
            <a:r>
              <a:rPr lang="ko-KR" altLang="en-US" sz="1000" dirty="0" smtClean="0"/>
              <a:t>더 </a:t>
            </a:r>
            <a:r>
              <a:rPr lang="ko-KR" altLang="en-US" sz="1000" dirty="0"/>
              <a:t>높은 보상 체계</a:t>
            </a:r>
            <a:r>
              <a:rPr lang="en-US" altLang="ko-KR" sz="1000" dirty="0"/>
              <a:t>)</a:t>
            </a:r>
            <a:endParaRPr lang="en-US" altLang="ko-KR" sz="1000" dirty="0" smtClean="0"/>
          </a:p>
        </p:txBody>
      </p:sp>
      <p:sp>
        <p:nvSpPr>
          <p:cNvPr id="33" name="곱셈 기호 32"/>
          <p:cNvSpPr/>
          <p:nvPr/>
        </p:nvSpPr>
        <p:spPr>
          <a:xfrm>
            <a:off x="3386260" y="891852"/>
            <a:ext cx="323563" cy="323563"/>
          </a:xfrm>
          <a:prstGeom prst="mathMultiply">
            <a:avLst>
              <a:gd name="adj1" fmla="val 146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C:\Users\gssk\Desktop\damoney\damoney\image\Page_아이템아이콘\3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374" y="2935346"/>
            <a:ext cx="868046" cy="86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gssk\Desktop\damoney\damoney\image\Page_아이템아이콘\1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903" y="4794352"/>
            <a:ext cx="467852" cy="46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ssk\Desktop\damoney\damoney\image\Page_아이템아이콘\1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723" y="4794352"/>
            <a:ext cx="467853" cy="46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gssk\Desktop\damoney\damoney\image\Page_아이템아이콘\100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54" y="4794351"/>
            <a:ext cx="467852" cy="46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gssk\Desktop\damoney\damoney\image\Page_아이템아이콘\200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673" y="3955792"/>
            <a:ext cx="635931" cy="63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gssk\Desktop\damoney\damoney\image\Page_아이템아이콘\200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308" y="3955792"/>
            <a:ext cx="635931" cy="63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타원 39"/>
          <p:cNvSpPr/>
          <p:nvPr/>
        </p:nvSpPr>
        <p:spPr>
          <a:xfrm>
            <a:off x="1685925" y="5886450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838325" y="5886450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990725" y="5886450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2143125" y="5886450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295525" y="5886450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457450" y="5886450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2609850" y="5886450"/>
            <a:ext cx="85725" cy="8572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2762250" y="5886450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1531569" y="5891212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919516" y="5891212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쪽 화살표 6"/>
          <p:cNvSpPr/>
          <p:nvPr/>
        </p:nvSpPr>
        <p:spPr>
          <a:xfrm>
            <a:off x="3133829" y="3012769"/>
            <a:ext cx="590550" cy="2015509"/>
          </a:xfrm>
          <a:prstGeom prst="up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3328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4683021" y="809625"/>
            <a:ext cx="3105149" cy="5410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71426" y="504765"/>
            <a:ext cx="3058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도움말</a:t>
            </a: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페이지</a:t>
            </a:r>
            <a:r>
              <a:rPr lang="en-US" altLang="ko-KR" sz="1400" b="1" dirty="0" smtClean="0"/>
              <a:t>10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752537" y="912348"/>
            <a:ext cx="2966114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상점에서 </a:t>
            </a:r>
            <a:r>
              <a:rPr lang="en-US" altLang="ko-KR" sz="1000" b="1" dirty="0" smtClean="0"/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아이템을 구매</a:t>
            </a:r>
            <a:r>
              <a:rPr lang="en-US" altLang="ko-KR" sz="1000" b="1" dirty="0" smtClean="0"/>
              <a:t>’</a:t>
            </a:r>
            <a:r>
              <a:rPr lang="ko-KR" altLang="en-US" sz="1000" b="1" dirty="0" smtClean="0"/>
              <a:t>하여</a:t>
            </a:r>
            <a:r>
              <a:rPr lang="en-US" altLang="ko-KR" sz="1000" b="1" dirty="0" smtClean="0"/>
              <a:t>,</a:t>
            </a:r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캐릭터를 더 빨리 성장 시키거나</a:t>
            </a:r>
            <a:r>
              <a:rPr lang="en-US" altLang="ko-KR" sz="1000" b="1" dirty="0" smtClean="0"/>
              <a:t>,</a:t>
            </a:r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추가 보너스에 필요한 아이템을</a:t>
            </a:r>
            <a:endParaRPr lang="en-US" altLang="ko-KR" sz="1000" b="1" dirty="0" smtClean="0"/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직접 구매할 수 있습니다</a:t>
            </a:r>
            <a:r>
              <a:rPr lang="en-US" altLang="ko-KR" sz="1000" b="1" dirty="0" smtClean="0"/>
              <a:t>.</a:t>
            </a:r>
          </a:p>
          <a:p>
            <a:pPr algn="ctr">
              <a:lnSpc>
                <a:spcPts val="1600"/>
              </a:lnSpc>
            </a:pPr>
            <a:endParaRPr lang="en-US" altLang="ko-KR" sz="1000" b="1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059" y="1884895"/>
            <a:ext cx="2455071" cy="387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817195" y="814985"/>
            <a:ext cx="3105149" cy="5410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7195" y="512568"/>
            <a:ext cx="1994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도움말</a:t>
            </a: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페이지</a:t>
            </a:r>
            <a:r>
              <a:rPr lang="en-US" altLang="ko-KR" sz="1400" b="1" dirty="0"/>
              <a:t>9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93395" y="975193"/>
            <a:ext cx="2966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적립된 캐시를 사용하여</a:t>
            </a:r>
            <a:r>
              <a:rPr lang="en-US" altLang="ko-KR" sz="1000" b="1" dirty="0" smtClean="0"/>
              <a:t>,</a:t>
            </a:r>
            <a:endParaRPr lang="en-US" altLang="ko-KR" sz="1000" b="1" dirty="0"/>
          </a:p>
          <a:p>
            <a:pPr algn="ctr">
              <a:lnSpc>
                <a:spcPts val="1600"/>
              </a:lnSpc>
            </a:pPr>
            <a:r>
              <a:rPr lang="en-US" altLang="ko-KR" sz="1000" b="1" dirty="0" smtClean="0"/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상품</a:t>
            </a:r>
            <a:r>
              <a:rPr lang="en-US" altLang="ko-KR" sz="1000" b="1" dirty="0" smtClean="0"/>
              <a:t>’</a:t>
            </a:r>
            <a:r>
              <a:rPr lang="ko-KR" altLang="en-US" sz="1000" b="1" dirty="0" smtClean="0"/>
              <a:t>을 구입 할 수 있으며</a:t>
            </a:r>
            <a:r>
              <a:rPr lang="en-US" altLang="ko-KR" sz="1000" b="1" dirty="0" smtClean="0"/>
              <a:t>,</a:t>
            </a:r>
          </a:p>
          <a:p>
            <a:pPr algn="ctr">
              <a:lnSpc>
                <a:spcPts val="1600"/>
              </a:lnSpc>
            </a:pPr>
            <a:r>
              <a:rPr lang="ko-KR" altLang="en-US" sz="1000" b="1" dirty="0" smtClean="0"/>
              <a:t>현금으로 </a:t>
            </a:r>
            <a:r>
              <a:rPr lang="en-US" altLang="ko-KR" sz="1000" b="1" dirty="0" smtClean="0"/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환전</a:t>
            </a:r>
            <a:r>
              <a:rPr lang="en-US" altLang="ko-KR" sz="1000" b="1" dirty="0" smtClean="0"/>
              <a:t>’</a:t>
            </a:r>
            <a:r>
              <a:rPr lang="ko-KR" altLang="en-US" sz="1000" b="1" dirty="0" smtClean="0"/>
              <a:t>할 수도 있습니다</a:t>
            </a:r>
            <a:r>
              <a:rPr lang="en-US" altLang="ko-KR" sz="1000" b="1" dirty="0" smtClean="0"/>
              <a:t>.</a:t>
            </a:r>
          </a:p>
        </p:txBody>
      </p:sp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616" y="1863032"/>
            <a:ext cx="2488405" cy="390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곱셈 기호 20"/>
          <p:cNvSpPr/>
          <p:nvPr/>
        </p:nvSpPr>
        <p:spPr>
          <a:xfrm>
            <a:off x="3535946" y="912348"/>
            <a:ext cx="323563" cy="323563"/>
          </a:xfrm>
          <a:prstGeom prst="mathMultiply">
            <a:avLst>
              <a:gd name="adj1" fmla="val 146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셈 기호 21"/>
          <p:cNvSpPr/>
          <p:nvPr/>
        </p:nvSpPr>
        <p:spPr>
          <a:xfrm>
            <a:off x="7367853" y="920476"/>
            <a:ext cx="323563" cy="323563"/>
          </a:xfrm>
          <a:prstGeom prst="mathMultiply">
            <a:avLst>
              <a:gd name="adj1" fmla="val 146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952625" y="5886450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105025" y="5886450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257425" y="5886450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409825" y="5886450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562225" y="5886450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724150" y="5886450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876550" y="5886450"/>
            <a:ext cx="85725" cy="8572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028950" y="5886450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5860222" y="5891212"/>
            <a:ext cx="1162050" cy="85725"/>
            <a:chOff x="2143125" y="6048375"/>
            <a:chExt cx="1162050" cy="85725"/>
          </a:xfrm>
        </p:grpSpPr>
        <p:sp>
          <p:nvSpPr>
            <p:cNvPr id="33" name="타원 32"/>
            <p:cNvSpPr/>
            <p:nvPr/>
          </p:nvSpPr>
          <p:spPr>
            <a:xfrm>
              <a:off x="21431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2955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4479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26003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2752725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291465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3067050" y="6048375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3219450" y="6048375"/>
              <a:ext cx="85725" cy="85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타원 42"/>
          <p:cNvSpPr/>
          <p:nvPr/>
        </p:nvSpPr>
        <p:spPr>
          <a:xfrm>
            <a:off x="1798269" y="5891212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645869" y="5891212"/>
            <a:ext cx="85725" cy="85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541594" y="5891212"/>
            <a:ext cx="238125" cy="85725"/>
            <a:chOff x="1798269" y="6043612"/>
            <a:chExt cx="238125" cy="85725"/>
          </a:xfrm>
        </p:grpSpPr>
        <p:sp>
          <p:nvSpPr>
            <p:cNvPr id="47" name="타원 46"/>
            <p:cNvSpPr/>
            <p:nvPr/>
          </p:nvSpPr>
          <p:spPr>
            <a:xfrm>
              <a:off x="1950669" y="6043612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1798269" y="6043612"/>
              <a:ext cx="85725" cy="857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724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- </a:t>
            </a:r>
            <a:r>
              <a:rPr lang="ko-KR" altLang="en-US" sz="1000" b="1" dirty="0" err="1" smtClean="0"/>
              <a:t>인트로</a:t>
            </a:r>
            <a:r>
              <a:rPr lang="ko-KR" altLang="en-US" sz="1000" b="1" dirty="0" smtClean="0"/>
              <a:t> 페이지 </a:t>
            </a:r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로그인 그룹 이후 입장한다</a:t>
            </a:r>
            <a:r>
              <a:rPr lang="en-US" altLang="ko-KR" sz="10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b="1" dirty="0" smtClean="0"/>
              <a:t>- </a:t>
            </a:r>
            <a:r>
              <a:rPr lang="ko-KR" altLang="en-US" sz="1000" b="1" dirty="0" smtClean="0"/>
              <a:t>홈의 역할을 하는 페이지로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다른 세부 페이지들을 연결하는 페이지이다</a:t>
            </a:r>
            <a:r>
              <a:rPr lang="en-US" altLang="ko-KR" sz="1000" b="1" dirty="0" smtClean="0"/>
              <a:t>.</a:t>
            </a:r>
            <a:endParaRPr lang="en-US" altLang="ko-KR" sz="10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824832" y="2295777"/>
            <a:ext cx="1311307" cy="1302204"/>
            <a:chOff x="3071133" y="2356671"/>
            <a:chExt cx="1453821" cy="1126384"/>
          </a:xfrm>
        </p:grpSpPr>
        <p:sp>
          <p:nvSpPr>
            <p:cNvPr id="9" name="직사각형 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32" name="TextBox 31"/>
          <p:cNvSpPr txBox="1"/>
          <p:nvPr/>
        </p:nvSpPr>
        <p:spPr>
          <a:xfrm>
            <a:off x="2630299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2145760" y="3882821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993951" y="182524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47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245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100476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48101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덧셈 기호 65"/>
          <p:cNvSpPr/>
          <p:nvPr/>
        </p:nvSpPr>
        <p:spPr>
          <a:xfrm>
            <a:off x="4105160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031849" y="543805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290312" y="543616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200028" y="544405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68" name="그룹 67"/>
          <p:cNvGrpSpPr/>
          <p:nvPr/>
        </p:nvGrpSpPr>
        <p:grpSpPr>
          <a:xfrm flipV="1">
            <a:off x="2114159" y="4121572"/>
            <a:ext cx="2947701" cy="45719"/>
            <a:chOff x="628650" y="876300"/>
            <a:chExt cx="1910678" cy="133350"/>
          </a:xfrm>
        </p:grpSpPr>
        <p:sp>
          <p:nvSpPr>
            <p:cNvPr id="67" name="직사각형 6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318592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712749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4798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71977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2624302" y="4257569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4325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934876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117920" y="327086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588283" y="393130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65/100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401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캐릭터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내 캐릭터의 이미지를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캐릭터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2) </a:t>
            </a:r>
            <a:r>
              <a:rPr lang="ko-KR" altLang="en-US" sz="1000" b="1" dirty="0"/>
              <a:t>아이템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 </a:t>
            </a:r>
            <a:r>
              <a:rPr lang="en-US" altLang="ko-KR" sz="1000" dirty="0"/>
              <a:t>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</a:t>
            </a:r>
            <a:r>
              <a:rPr lang="ko-KR" altLang="en-US" sz="1000" dirty="0"/>
              <a:t>아이템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이름 표시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닉네임을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레벨을 </a:t>
            </a:r>
            <a:r>
              <a:rPr lang="en-US" altLang="ko-KR" sz="1000" dirty="0" smtClean="0"/>
              <a:t>[Lv.</a:t>
            </a:r>
            <a:r>
              <a:rPr lang="ko-KR" altLang="en-US" sz="1000" dirty="0" smtClean="0"/>
              <a:t>값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으로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레벨은 레벨 변경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갱신한다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캐릭터 페이지로 이동한다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</a:t>
            </a:r>
            <a:r>
              <a:rPr lang="ko-KR" altLang="en-US" sz="1000" b="1" dirty="0"/>
              <a:t>광고 재생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입력 시</a:t>
            </a:r>
            <a:r>
              <a:rPr lang="en-US" altLang="ko-KR" sz="1000" dirty="0"/>
              <a:t> : </a:t>
            </a:r>
            <a:r>
              <a:rPr lang="ko-KR" altLang="en-US" sz="1000" dirty="0"/>
              <a:t>플레이 가능한 광고 리스트 중</a:t>
            </a:r>
            <a:r>
              <a:rPr lang="en-US" altLang="ko-KR" sz="1000" dirty="0"/>
              <a:t>, </a:t>
            </a:r>
            <a:r>
              <a:rPr lang="ko-KR" altLang="en-US" sz="1000" dirty="0"/>
              <a:t>하나를 플레이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광고 목록 </a:t>
            </a:r>
            <a:r>
              <a:rPr lang="en-US" altLang="ko-KR" sz="1000" dirty="0"/>
              <a:t>: </a:t>
            </a:r>
            <a:r>
              <a:rPr lang="ko-KR" altLang="en-US" sz="1000" dirty="0"/>
              <a:t>샘플 리스트 </a:t>
            </a:r>
            <a:r>
              <a:rPr lang="en-US" altLang="ko-KR" sz="1000" dirty="0"/>
              <a:t>5</a:t>
            </a:r>
            <a:r>
              <a:rPr lang="ko-KR" altLang="en-US" sz="1000" dirty="0"/>
              <a:t>개 중</a:t>
            </a:r>
            <a:r>
              <a:rPr lang="en-US" altLang="ko-KR" sz="1000" dirty="0"/>
              <a:t>, </a:t>
            </a:r>
            <a:r>
              <a:rPr lang="ko-KR" altLang="en-US" sz="1000" dirty="0"/>
              <a:t>랜덤으로 </a:t>
            </a:r>
            <a:r>
              <a:rPr lang="en-US" altLang="ko-KR" sz="1000" dirty="0"/>
              <a:t>1</a:t>
            </a:r>
            <a:r>
              <a:rPr lang="ko-KR" altLang="en-US" sz="1000" dirty="0"/>
              <a:t>종을 플레이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5) </a:t>
            </a:r>
            <a:r>
              <a:rPr lang="ko-KR" altLang="en-US" sz="1000" b="1" dirty="0" smtClean="0"/>
              <a:t>고액 보상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고액 보상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6) </a:t>
            </a:r>
            <a:r>
              <a:rPr lang="ko-KR" altLang="en-US" sz="1000" b="1" dirty="0" smtClean="0"/>
              <a:t>쿠폰 받기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쿠폰 받기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7)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광고 나누기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추가 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광고 나누기페이지로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824832" y="2295777"/>
            <a:ext cx="1311307" cy="1302204"/>
            <a:chOff x="3071133" y="2356671"/>
            <a:chExt cx="1453821" cy="1126384"/>
          </a:xfrm>
        </p:grpSpPr>
        <p:sp>
          <p:nvSpPr>
            <p:cNvPr id="9" name="직사각형 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145760" y="3882821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993951" y="182524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100476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48101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2290312" y="543616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200028" y="544405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68" name="그룹 67"/>
          <p:cNvGrpSpPr/>
          <p:nvPr/>
        </p:nvGrpSpPr>
        <p:grpSpPr>
          <a:xfrm flipV="1">
            <a:off x="2114159" y="4121572"/>
            <a:ext cx="2947701" cy="45719"/>
            <a:chOff x="628650" y="876300"/>
            <a:chExt cx="1910678" cy="133350"/>
          </a:xfrm>
        </p:grpSpPr>
        <p:sp>
          <p:nvSpPr>
            <p:cNvPr id="67" name="직사각형 6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712749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4798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71977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2624302" y="4257569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4325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94" name="직사각형 93"/>
          <p:cNvSpPr/>
          <p:nvPr/>
        </p:nvSpPr>
        <p:spPr>
          <a:xfrm>
            <a:off x="2063968" y="4207534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 flipV="1">
            <a:off x="4136139" y="1274713"/>
            <a:ext cx="3417186" cy="12255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4208004" y="2667517"/>
            <a:ext cx="747042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877502" y="2385763"/>
            <a:ext cx="1221021" cy="1109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/>
          <p:nvPr/>
        </p:nvCxnSpPr>
        <p:spPr>
          <a:xfrm flipV="1">
            <a:off x="5031414" y="2162175"/>
            <a:ext cx="2521911" cy="6762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107" idx="3"/>
          </p:cNvCxnSpPr>
          <p:nvPr/>
        </p:nvCxnSpPr>
        <p:spPr>
          <a:xfrm flipV="1">
            <a:off x="3010099" y="3597981"/>
            <a:ext cx="4543226" cy="4164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2122669" y="3884444"/>
            <a:ext cx="887430" cy="259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>
            <a:stCxn id="94" idx="3"/>
            <a:endCxn id="8" idx="1"/>
          </p:cNvCxnSpPr>
          <p:nvPr/>
        </p:nvCxnSpPr>
        <p:spPr>
          <a:xfrm flipV="1">
            <a:off x="5138498" y="4040476"/>
            <a:ext cx="2414827" cy="494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5108684" y="4637441"/>
            <a:ext cx="2444641" cy="2913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2044326" y="5077967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/>
          <p:cNvCxnSpPr/>
          <p:nvPr/>
        </p:nvCxnSpPr>
        <p:spPr>
          <a:xfrm>
            <a:off x="5108684" y="4637441"/>
            <a:ext cx="2444641" cy="16681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5108684" y="4637441"/>
            <a:ext cx="2444641" cy="978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31849" y="543805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117920" y="327086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2630299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47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245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덧셈 기호 57"/>
          <p:cNvSpPr/>
          <p:nvPr/>
        </p:nvSpPr>
        <p:spPr>
          <a:xfrm>
            <a:off x="4105160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318592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3934876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312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8) </a:t>
            </a:r>
            <a:r>
              <a:rPr lang="ko-KR" altLang="en-US" sz="1000" b="1" dirty="0"/>
              <a:t>보유 캐시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/>
              <a:t>보유 캐시 페이지로 이동한다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9) </a:t>
            </a:r>
            <a:r>
              <a:rPr lang="ko-KR" altLang="en-US" sz="1000" b="1" dirty="0" smtClean="0">
                <a:solidFill>
                  <a:schemeClr val="bg1">
                    <a:lumMod val="75000"/>
                  </a:schemeClr>
                </a:solidFill>
              </a:rPr>
              <a:t>요약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000" b="1" dirty="0" smtClean="0">
                <a:solidFill>
                  <a:schemeClr val="bg1">
                    <a:lumMod val="75000"/>
                  </a:schemeClr>
                </a:solidFill>
              </a:rPr>
              <a:t>삭제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ko-KR" sz="1000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    -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입력 시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요약 페이지로 이동한다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10) </a:t>
            </a:r>
            <a:r>
              <a:rPr lang="ko-KR" altLang="en-US" sz="1000" b="1" dirty="0" smtClean="0"/>
              <a:t>홈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#</a:t>
            </a:r>
            <a:r>
              <a:rPr lang="ko-KR" altLang="en-US" sz="1000" dirty="0" smtClean="0"/>
              <a:t>로비 페이지로 돌아온다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11) </a:t>
            </a:r>
            <a:r>
              <a:rPr lang="ko-KR" altLang="en-US" sz="1000" b="1" dirty="0" smtClean="0"/>
              <a:t>모으기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모으기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12) </a:t>
            </a:r>
            <a:r>
              <a:rPr lang="ko-KR" altLang="en-US" sz="1000" b="1" dirty="0" smtClean="0"/>
              <a:t>캐시 상점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상점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13) </a:t>
            </a:r>
            <a:r>
              <a:rPr lang="ko-KR" altLang="en-US" sz="1000" b="1" dirty="0" smtClean="0"/>
              <a:t>커뮤니티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커뮤니티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14) </a:t>
            </a:r>
            <a:r>
              <a:rPr lang="ko-KR" altLang="en-US" sz="1000" b="1" dirty="0" smtClean="0"/>
              <a:t>프로필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프로필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15)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친구 추천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위치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수정건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친구 추천 페이지로 이동한다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2824832" y="2267202"/>
            <a:ext cx="1311307" cy="1302204"/>
            <a:chOff x="3071133" y="2356671"/>
            <a:chExt cx="1453821" cy="1126384"/>
          </a:xfrm>
        </p:grpSpPr>
        <p:sp>
          <p:nvSpPr>
            <p:cNvPr id="49" name="직사각형 4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2145760" y="385424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993951" y="1796668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071901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19526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290312" y="540758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200028" y="541547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78" name="그룹 77"/>
          <p:cNvGrpSpPr/>
          <p:nvPr/>
        </p:nvGrpSpPr>
        <p:grpSpPr>
          <a:xfrm flipV="1">
            <a:off x="2114159" y="4092997"/>
            <a:ext cx="2947701" cy="45719"/>
            <a:chOff x="628650" y="876300"/>
            <a:chExt cx="1910678" cy="133350"/>
          </a:xfrm>
        </p:grpSpPr>
        <p:sp>
          <p:nvSpPr>
            <p:cNvPr id="82" name="직사각형 81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684174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1940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43402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/>
          <p:cNvSpPr/>
          <p:nvPr/>
        </p:nvSpPr>
        <p:spPr>
          <a:xfrm rot="5400000">
            <a:off x="2624302" y="4228994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1468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94" name="직사각형 93"/>
          <p:cNvSpPr/>
          <p:nvPr/>
        </p:nvSpPr>
        <p:spPr>
          <a:xfrm>
            <a:off x="3663032" y="1717813"/>
            <a:ext cx="1395159" cy="496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047075" y="1116968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/>
          <p:cNvCxnSpPr>
            <a:stCxn id="98" idx="3"/>
          </p:cNvCxnSpPr>
          <p:nvPr/>
        </p:nvCxnSpPr>
        <p:spPr>
          <a:xfrm>
            <a:off x="5121605" y="1443954"/>
            <a:ext cx="2431720" cy="12402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4" idx="3"/>
          </p:cNvCxnSpPr>
          <p:nvPr/>
        </p:nvCxnSpPr>
        <p:spPr>
          <a:xfrm flipV="1">
            <a:off x="5058191" y="1522324"/>
            <a:ext cx="2495134" cy="4436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8" idx="3"/>
          </p:cNvCxnSpPr>
          <p:nvPr/>
        </p:nvCxnSpPr>
        <p:spPr>
          <a:xfrm>
            <a:off x="5121605" y="1443954"/>
            <a:ext cx="2431720" cy="46044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031849" y="540948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117920" y="327086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46" name="TextBox 45"/>
          <p:cNvSpPr txBox="1"/>
          <p:nvPr/>
        </p:nvSpPr>
        <p:spPr>
          <a:xfrm>
            <a:off x="2630299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47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245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덧셈 기호 57"/>
          <p:cNvSpPr/>
          <p:nvPr/>
        </p:nvSpPr>
        <p:spPr>
          <a:xfrm>
            <a:off x="4105160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318592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3934876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833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3486150" y="625247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고액 보상</a:t>
            </a:r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86151" y="647239"/>
            <a:ext cx="870585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설명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고액 보상은 </a:t>
            </a:r>
            <a:r>
              <a:rPr lang="ko-KR" altLang="en-US" sz="1000" dirty="0" err="1" smtClean="0"/>
              <a:t>설치형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실행형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가입형</a:t>
            </a:r>
            <a:r>
              <a:rPr lang="ko-KR" altLang="en-US" sz="1000" dirty="0" smtClean="0"/>
              <a:t> 광고를 포함한다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해당 페이지를 통해서만 고액 보상을 받을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상단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바를 통해 언제든지 다른 페이지로 이동할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고액 보상 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메인 페이지에서 고액 보상 아이콘 클릭 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목록 관리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보상 데이터에서 관리하여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추후 지속 추가할 수 있도록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관리 데이터는 아래와 같으며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어플리케이션에 데이터 경로에 저장되어 있다</a:t>
            </a:r>
            <a:r>
              <a:rPr lang="en-US" altLang="ko-KR" sz="1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//</a:t>
            </a:r>
            <a:r>
              <a:rPr lang="ko-KR" altLang="en-US" sz="1000" dirty="0" smtClean="0"/>
              <a:t>데이터 경로는 프로그래머가 지정하며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전체 목록은 별도의 </a:t>
            </a:r>
            <a:r>
              <a:rPr lang="en-US" altLang="ko-KR" sz="1000" dirty="0" smtClean="0"/>
              <a:t>[</a:t>
            </a:r>
            <a:r>
              <a:rPr lang="ko-KR" altLang="en-US" sz="1000" b="1" dirty="0" smtClean="0"/>
              <a:t>광고 데이터</a:t>
            </a:r>
            <a:r>
              <a:rPr lang="en-US" altLang="ko-KR" sz="1000" b="1" dirty="0" smtClean="0"/>
              <a:t>.</a:t>
            </a:r>
            <a:r>
              <a:rPr lang="en-US" altLang="ko-KR" sz="1000" b="1" dirty="0" err="1" smtClean="0"/>
              <a:t>xlsx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파일을 확인한다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29145" y="1104235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77" y="1725429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302890" y="182680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52" name="왼쪽 화살표 51"/>
          <p:cNvSpPr/>
          <p:nvPr/>
        </p:nvSpPr>
        <p:spPr>
          <a:xfrm>
            <a:off x="352996" y="182539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cxnSpLocks/>
          </p:cNvCxnSpPr>
          <p:nvPr/>
        </p:nvCxnSpPr>
        <p:spPr>
          <a:xfrm flipH="1">
            <a:off x="233231" y="218152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cxnSpLocks/>
          </p:cNvCxnSpPr>
          <p:nvPr/>
        </p:nvCxnSpPr>
        <p:spPr>
          <a:xfrm flipH="1">
            <a:off x="233231" y="360542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30258" y="2181528"/>
            <a:ext cx="2946588" cy="2905126"/>
            <a:chOff x="2111603" y="1697613"/>
            <a:chExt cx="2957441" cy="3564774"/>
          </a:xfrm>
        </p:grpSpPr>
        <p:sp>
          <p:nvSpPr>
            <p:cNvPr id="61" name="직사각형 60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15084" y="2200578"/>
            <a:ext cx="582510" cy="542925"/>
            <a:chOff x="2196429" y="1714499"/>
            <a:chExt cx="582510" cy="5429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952182" y="2221765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Syrup Wallet</a:t>
            </a:r>
            <a:endParaRPr lang="ko-KR" altLang="en-US" sz="1000" b="1" dirty="0"/>
          </a:p>
        </p:txBody>
      </p:sp>
      <p:sp>
        <p:nvSpPr>
          <p:cNvPr id="88" name="직사각형 87"/>
          <p:cNvSpPr/>
          <p:nvPr/>
        </p:nvSpPr>
        <p:spPr>
          <a:xfrm>
            <a:off x="229722" y="5086112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15083" y="2783306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314896" y="3359789"/>
            <a:ext cx="582510" cy="542925"/>
            <a:chOff x="2196429" y="1714499"/>
            <a:chExt cx="582510" cy="542925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314895" y="3942517"/>
            <a:ext cx="582510" cy="542925"/>
            <a:chOff x="2196429" y="1714499"/>
            <a:chExt cx="582510" cy="542925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314896" y="4524144"/>
            <a:ext cx="582510" cy="542925"/>
            <a:chOff x="2196429" y="1714499"/>
            <a:chExt cx="582510" cy="542925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314895" y="5106872"/>
            <a:ext cx="582510" cy="542925"/>
            <a:chOff x="2196429" y="1714499"/>
            <a:chExt cx="582510" cy="542925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954627" y="248774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55348" y="2802535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Daum</a:t>
            </a:r>
            <a:endParaRPr lang="ko-KR" altLang="en-US" sz="10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957793" y="306851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실행형</a:t>
            </a:r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334395" y="2346027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2334395" y="2930823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954992" y="3391084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CJ ONE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947912" y="364753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48633" y="3962329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캔디크러쉬사가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1078" y="422830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327680" y="350582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48231" y="454564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쿠팡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50676" y="481162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가입형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51397" y="5126414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세븐나이츠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for </a:t>
            </a:r>
            <a:r>
              <a:rPr lang="en-US" altLang="ko-KR" sz="1000" b="1" dirty="0" err="1" smtClean="0"/>
              <a:t>Kakao</a:t>
            </a:r>
            <a:endParaRPr lang="ko-KR" altLang="en-US" sz="10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953842" y="539239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</a:t>
            </a:r>
            <a:r>
              <a:rPr lang="ko-KR" altLang="en-US" sz="900" dirty="0" err="1"/>
              <a:t>형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330444" y="4669906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2000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2330444" y="525470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1411321" y="3902041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39860"/>
              </p:ext>
            </p:extLst>
          </p:nvPr>
        </p:nvGraphicFramePr>
        <p:xfrm>
          <a:off x="3533777" y="4068627"/>
          <a:ext cx="8658224" cy="2074545"/>
        </p:xfrm>
        <a:graphic>
          <a:graphicData uri="http://schemas.openxmlformats.org/drawingml/2006/table">
            <a:tbl>
              <a:tblPr/>
              <a:tblGrid>
                <a:gridCol w="333139"/>
                <a:gridCol w="561577"/>
                <a:gridCol w="875679"/>
                <a:gridCol w="406112"/>
                <a:gridCol w="520331"/>
                <a:gridCol w="533022"/>
                <a:gridCol w="520331"/>
                <a:gridCol w="1091426"/>
                <a:gridCol w="3816607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보상금액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완료여부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링크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yymmdd - yymmdd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Syrup Wallet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3"/>
                        </a:rPr>
                        <a:t>https://play.google.com/store/apps/details?id=com.skt.skaf.OA00026910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실행형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https://play.google.com/store/apps/details?id=net.daum.android.daum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CJ 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https://play.google.com/store/apps/details?id=kr.co.ivlog.mobile.app.cjonecard.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캔디크러쉬사가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6"/>
                        </a:rPr>
                        <a:t>https://play.google.com/store/apps/details?id=com.king.candycrushsaga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가입형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7"/>
                        </a:rPr>
                        <a:t>https://play.google.com/store/apps/details?id=com.coupang.mobile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세븐나이츠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for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Kakao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실행형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8"/>
                        </a:rPr>
                        <a:t>https://play.google.com/store/apps/details?id=com.cjenm.sknights</a:t>
                      </a:r>
                      <a:endParaRPr lang="en-US" sz="9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6" name="직사각형 145"/>
          <p:cNvSpPr/>
          <p:nvPr/>
        </p:nvSpPr>
        <p:spPr>
          <a:xfrm>
            <a:off x="243077" y="1102418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2327680" y="409817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72" name="직사각형 71"/>
          <p:cNvSpPr/>
          <p:nvPr/>
        </p:nvSpPr>
        <p:spPr>
          <a:xfrm>
            <a:off x="221101" y="1105034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00363" y="140221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78" name="TextBox 77"/>
          <p:cNvSpPr txBox="1"/>
          <p:nvPr/>
        </p:nvSpPr>
        <p:spPr>
          <a:xfrm>
            <a:off x="739228" y="140357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78" y="1171678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176" y="1189295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74" y="1198820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300" y="1189295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덧셈 기호 82"/>
          <p:cNvSpPr/>
          <p:nvPr/>
        </p:nvSpPr>
        <p:spPr>
          <a:xfrm>
            <a:off x="2214089" y="1171678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427521" y="140539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2642828" y="140566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2043805" y="140357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204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고액 보상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err="1" smtClean="0"/>
              <a:t>뒤로가기</a:t>
            </a:r>
            <a:r>
              <a:rPr lang="ko-KR" altLang="en-US" sz="1000" b="1" dirty="0" smtClean="0"/>
              <a:t> 버튼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형태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입력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클릭 시 홈 페이지로 이동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페이지 제목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형태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아이콘 </a:t>
            </a:r>
            <a:r>
              <a:rPr lang="en-US" altLang="ko-KR" sz="1000" dirty="0" smtClean="0"/>
              <a:t>+ </a:t>
            </a:r>
            <a:r>
              <a:rPr lang="ko-KR" altLang="en-US" sz="1000" dirty="0" smtClean="0"/>
              <a:t>텍스트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C. </a:t>
            </a:r>
            <a:r>
              <a:rPr lang="ko-KR" altLang="en-US" sz="1000" b="1" dirty="0" smtClean="0"/>
              <a:t>광고 목록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</a:t>
            </a:r>
            <a:r>
              <a:rPr lang="ko-KR" altLang="en-US" sz="1000" b="1" dirty="0" smtClean="0"/>
              <a:t>광고 데이터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‘type’</a:t>
            </a:r>
            <a:r>
              <a:rPr lang="ko-KR" altLang="en-US" sz="1000" dirty="0" smtClean="0"/>
              <a:t>이 </a:t>
            </a:r>
            <a:r>
              <a:rPr lang="ko-KR" altLang="en-US" sz="1000" dirty="0" err="1" smtClean="0"/>
              <a:t>설치형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실행형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가입형이면서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‘state’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이면서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현재 날짜가 </a:t>
            </a:r>
            <a:r>
              <a:rPr lang="en-US" altLang="ko-KR" sz="1000" dirty="0" smtClean="0"/>
              <a:t>‘period’</a:t>
            </a:r>
            <a:r>
              <a:rPr lang="ko-KR" altLang="en-US" sz="1000" dirty="0" smtClean="0"/>
              <a:t>에 포함된</a:t>
            </a:r>
            <a:r>
              <a:rPr lang="en-US" altLang="ko-KR" sz="1000" dirty="0" smtClean="0"/>
              <a:t>,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</a:t>
            </a:r>
            <a:r>
              <a:rPr lang="ko-KR" altLang="en-US" sz="1000" dirty="0" smtClean="0"/>
              <a:t>광고 목록을 불러와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목록내</a:t>
            </a:r>
            <a:r>
              <a:rPr lang="ko-KR" altLang="en-US" sz="1000" dirty="0" smtClean="0"/>
              <a:t> 표시될 정보는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a. </a:t>
            </a:r>
            <a:r>
              <a:rPr lang="ko-KR" altLang="en-US" sz="1000" dirty="0" smtClean="0"/>
              <a:t>아이콘 </a:t>
            </a:r>
            <a:r>
              <a:rPr lang="en-US" altLang="ko-KR" sz="1000" dirty="0" smtClean="0"/>
              <a:t>: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icon </a:t>
            </a:r>
            <a:r>
              <a:rPr lang="ko-KR" altLang="en-US" sz="1000" dirty="0" smtClean="0"/>
              <a:t>데이터의 이미지를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b. </a:t>
            </a:r>
            <a:r>
              <a:rPr lang="ko-KR" altLang="en-US" sz="1000" dirty="0" smtClean="0"/>
              <a:t>이름 </a:t>
            </a:r>
            <a:r>
              <a:rPr lang="en-US" altLang="ko-KR" sz="1000" dirty="0" smtClean="0"/>
              <a:t>: name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c. </a:t>
            </a:r>
            <a:r>
              <a:rPr lang="ko-KR" altLang="en-US" sz="1000" dirty="0" smtClean="0"/>
              <a:t>타입 </a:t>
            </a:r>
            <a:r>
              <a:rPr lang="en-US" altLang="ko-KR" sz="1000" dirty="0" smtClean="0"/>
              <a:t>: type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d. </a:t>
            </a:r>
            <a:r>
              <a:rPr lang="ko-KR" altLang="en-US" sz="1000" dirty="0" smtClean="0"/>
              <a:t>보상 금액 </a:t>
            </a:r>
            <a:r>
              <a:rPr lang="en-US" altLang="ko-KR" sz="1000" dirty="0" smtClean="0"/>
              <a:t>: reward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오른쪽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스크롤 개수가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개를 넘어갈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스크롤이 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D. </a:t>
            </a:r>
            <a:r>
              <a:rPr lang="ko-KR" altLang="en-US" sz="1000" b="1" dirty="0" smtClean="0"/>
              <a:t>광고 클릭 시 </a:t>
            </a:r>
            <a:r>
              <a:rPr lang="en-US" altLang="ko-KR" sz="1000" dirty="0" smtClean="0"/>
              <a:t>//11</a:t>
            </a:r>
            <a:r>
              <a:rPr lang="ko-KR" altLang="en-US" sz="1000" dirty="0" smtClean="0"/>
              <a:t>월 버전 처리 방식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각 광고 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각 광고의 </a:t>
            </a:r>
            <a:r>
              <a:rPr lang="en-US" altLang="ko-KR" sz="1000" dirty="0" smtClean="0"/>
              <a:t>link</a:t>
            </a:r>
            <a:r>
              <a:rPr lang="ko-KR" altLang="en-US" sz="1000" dirty="0" smtClean="0"/>
              <a:t>를 </a:t>
            </a:r>
            <a:r>
              <a:rPr lang="ko-KR" altLang="en-US" sz="1000" dirty="0" err="1" smtClean="0"/>
              <a:t>웹페이지로</a:t>
            </a:r>
            <a:r>
              <a:rPr lang="ko-KR" altLang="en-US" sz="1000" dirty="0" smtClean="0"/>
              <a:t> 열기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이후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다머니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어플로</a:t>
            </a:r>
            <a:r>
              <a:rPr lang="ko-KR" altLang="en-US" sz="1000" dirty="0" smtClean="0"/>
              <a:t> 돌아오면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광고의 </a:t>
            </a:r>
            <a:r>
              <a:rPr lang="en-US" altLang="ko-KR" sz="1000" dirty="0" smtClean="0"/>
              <a:t>‘state’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로 처리하고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목록을 갱신하여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목록에서 제외 처리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내 </a:t>
            </a:r>
            <a:r>
              <a:rPr lang="en-US" altLang="ko-KR" sz="1000" dirty="0" smtClean="0"/>
              <a:t>cash </a:t>
            </a:r>
            <a:r>
              <a:rPr lang="ko-KR" altLang="en-US" sz="1000" dirty="0" smtClean="0"/>
              <a:t>적립금을 해당 광고의 </a:t>
            </a:r>
            <a:r>
              <a:rPr lang="en-US" altLang="ko-KR" sz="1000" dirty="0" smtClean="0"/>
              <a:t>reward </a:t>
            </a:r>
            <a:r>
              <a:rPr lang="ko-KR" altLang="en-US" sz="1000" dirty="0" smtClean="0"/>
              <a:t>만큼 더해준다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4091844" y="1717133"/>
            <a:ext cx="1254925" cy="482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2557756" y="1797901"/>
            <a:ext cx="329168" cy="3225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390775" y="2133469"/>
            <a:ext cx="3152775" cy="3752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 flipV="1">
            <a:off x="2914068" y="1457335"/>
            <a:ext cx="4848807" cy="406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93" idx="3"/>
          </p:cNvCxnSpPr>
          <p:nvPr/>
        </p:nvCxnSpPr>
        <p:spPr>
          <a:xfrm>
            <a:off x="5373593" y="1996285"/>
            <a:ext cx="2389282" cy="482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5543550" y="3060263"/>
            <a:ext cx="2219325" cy="2755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2501231" y="114291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663" y="1764104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4574976" y="186548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94" name="왼쪽 화살표 93"/>
          <p:cNvSpPr/>
          <p:nvPr/>
        </p:nvSpPr>
        <p:spPr>
          <a:xfrm>
            <a:off x="2625082" y="186406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>
            <a:cxnSpLocks/>
          </p:cNvCxnSpPr>
          <p:nvPr/>
        </p:nvCxnSpPr>
        <p:spPr>
          <a:xfrm flipH="1">
            <a:off x="2505317" y="222020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cxnSpLocks/>
          </p:cNvCxnSpPr>
          <p:nvPr/>
        </p:nvCxnSpPr>
        <p:spPr>
          <a:xfrm flipH="1">
            <a:off x="2505317" y="364409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2502344" y="2220203"/>
            <a:ext cx="2946588" cy="2905126"/>
            <a:chOff x="2111603" y="1697613"/>
            <a:chExt cx="2957441" cy="3564774"/>
          </a:xfrm>
        </p:grpSpPr>
        <p:sp>
          <p:nvSpPr>
            <p:cNvPr id="101" name="직사각형 100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2587170" y="2239253"/>
            <a:ext cx="582510" cy="542925"/>
            <a:chOff x="2196429" y="1714499"/>
            <a:chExt cx="582510" cy="542925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6" name="직선 연결선 14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3224268" y="2260440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Syrup Wallet</a:t>
            </a:r>
            <a:endParaRPr lang="ko-KR" altLang="en-US" sz="1000" b="1" dirty="0"/>
          </a:p>
        </p:txBody>
      </p:sp>
      <p:sp>
        <p:nvSpPr>
          <p:cNvPr id="148" name="직사각형 147"/>
          <p:cNvSpPr/>
          <p:nvPr/>
        </p:nvSpPr>
        <p:spPr>
          <a:xfrm>
            <a:off x="2501808" y="5124787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9" name="그룹 148"/>
          <p:cNvGrpSpPr/>
          <p:nvPr/>
        </p:nvGrpSpPr>
        <p:grpSpPr>
          <a:xfrm>
            <a:off x="2587169" y="2821981"/>
            <a:ext cx="582510" cy="542925"/>
            <a:chOff x="2196429" y="1714499"/>
            <a:chExt cx="582510" cy="542925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/>
          <p:cNvGrpSpPr/>
          <p:nvPr/>
        </p:nvGrpSpPr>
        <p:grpSpPr>
          <a:xfrm>
            <a:off x="2586982" y="3398464"/>
            <a:ext cx="582510" cy="542925"/>
            <a:chOff x="2196429" y="1714499"/>
            <a:chExt cx="582510" cy="542925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>
            <a:off x="2586981" y="3981192"/>
            <a:ext cx="582510" cy="542925"/>
            <a:chOff x="2196429" y="1714499"/>
            <a:chExt cx="582510" cy="542925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그룹 157"/>
          <p:cNvGrpSpPr/>
          <p:nvPr/>
        </p:nvGrpSpPr>
        <p:grpSpPr>
          <a:xfrm>
            <a:off x="2586982" y="4562819"/>
            <a:ext cx="582510" cy="542925"/>
            <a:chOff x="2196429" y="1714499"/>
            <a:chExt cx="582510" cy="542925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>
            <a:off x="2586981" y="5145547"/>
            <a:ext cx="582510" cy="542925"/>
            <a:chOff x="2196429" y="1714499"/>
            <a:chExt cx="582510" cy="542925"/>
          </a:xfrm>
        </p:grpSpPr>
        <p:sp>
          <p:nvSpPr>
            <p:cNvPr id="162" name="모서리가 둥근 직사각형 16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3" name="직선 연결선 16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3226713" y="252641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227434" y="2841210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Daum</a:t>
            </a:r>
            <a:endParaRPr lang="ko-KR" altLang="en-US" sz="10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3229879" y="310718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실행형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606481" y="238470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4606481" y="2969498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3227078" y="3429759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CJ ONE</a:t>
            </a:r>
            <a:endParaRPr lang="ko-KR" altLang="en-US" sz="10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3219998" y="368621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71" name="TextBox 170"/>
          <p:cNvSpPr txBox="1"/>
          <p:nvPr/>
        </p:nvSpPr>
        <p:spPr>
          <a:xfrm>
            <a:off x="3220719" y="4001004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캔디크러쉬사가</a:t>
            </a:r>
            <a:endParaRPr lang="ko-KR" altLang="en-US" sz="1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223164" y="426698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73" name="TextBox 172"/>
          <p:cNvSpPr txBox="1"/>
          <p:nvPr/>
        </p:nvSpPr>
        <p:spPr>
          <a:xfrm>
            <a:off x="4599766" y="3544496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3220317" y="458431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쿠팡</a:t>
            </a:r>
            <a:endParaRPr lang="ko-KR" altLang="en-US" sz="10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3222762" y="485029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가입형</a:t>
            </a:r>
            <a:endParaRPr lang="ko-KR" altLang="en-US" sz="900" dirty="0"/>
          </a:p>
        </p:txBody>
      </p:sp>
      <p:sp>
        <p:nvSpPr>
          <p:cNvPr id="176" name="TextBox 175"/>
          <p:cNvSpPr txBox="1"/>
          <p:nvPr/>
        </p:nvSpPr>
        <p:spPr>
          <a:xfrm>
            <a:off x="3223483" y="5165089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세븐나이츠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for </a:t>
            </a:r>
            <a:r>
              <a:rPr lang="en-US" altLang="ko-KR" sz="1000" b="1" dirty="0" err="1" smtClean="0"/>
              <a:t>Kakao</a:t>
            </a:r>
            <a:endParaRPr lang="ko-KR" altLang="en-US" sz="10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3225928" y="54310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</a:t>
            </a:r>
            <a:r>
              <a:rPr lang="ko-KR" altLang="en-US" sz="900" dirty="0" err="1"/>
              <a:t>형</a:t>
            </a:r>
            <a:endParaRPr lang="ko-KR" altLang="en-US" sz="900" dirty="0"/>
          </a:p>
        </p:txBody>
      </p:sp>
      <p:sp>
        <p:nvSpPr>
          <p:cNvPr id="178" name="TextBox 177"/>
          <p:cNvSpPr txBox="1"/>
          <p:nvPr/>
        </p:nvSpPr>
        <p:spPr>
          <a:xfrm>
            <a:off x="4602530" y="470858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2000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4602530" y="5293377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80" name="직사각형 179"/>
          <p:cNvSpPr/>
          <p:nvPr/>
        </p:nvSpPr>
        <p:spPr>
          <a:xfrm>
            <a:off x="4641376" y="4122965"/>
            <a:ext cx="627835" cy="283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1" name="그룹 180"/>
          <p:cNvGrpSpPr/>
          <p:nvPr/>
        </p:nvGrpSpPr>
        <p:grpSpPr>
          <a:xfrm rot="5400000" flipV="1">
            <a:off x="3683407" y="3940716"/>
            <a:ext cx="3486744" cy="45719"/>
            <a:chOff x="628650" y="876300"/>
            <a:chExt cx="1910678" cy="133350"/>
          </a:xfrm>
        </p:grpSpPr>
        <p:sp>
          <p:nvSpPr>
            <p:cNvPr id="182" name="직사각형 181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/>
          <p:cNvSpPr/>
          <p:nvPr/>
        </p:nvSpPr>
        <p:spPr>
          <a:xfrm>
            <a:off x="2505638" y="114109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/>
          <p:cNvSpPr txBox="1"/>
          <p:nvPr/>
        </p:nvSpPr>
        <p:spPr>
          <a:xfrm>
            <a:off x="4599765" y="412929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79" name="직사각형 78"/>
          <p:cNvSpPr/>
          <p:nvPr/>
        </p:nvSpPr>
        <p:spPr>
          <a:xfrm>
            <a:off x="251222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59148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81" name="TextBox 80"/>
          <p:cNvSpPr txBox="1"/>
          <p:nvPr/>
        </p:nvSpPr>
        <p:spPr>
          <a:xfrm>
            <a:off x="3030349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9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297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295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42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덧셈 기호 86"/>
          <p:cNvSpPr/>
          <p:nvPr/>
        </p:nvSpPr>
        <p:spPr>
          <a:xfrm>
            <a:off x="4505210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718642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493394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4334926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2267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7727</Words>
  <Application>Microsoft Office PowerPoint</Application>
  <PresentationFormat>사용자 지정</PresentationFormat>
  <Paragraphs>1945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이경준 [gssk]</dc:creator>
  <cp:lastModifiedBy>gssk</cp:lastModifiedBy>
  <cp:revision>104</cp:revision>
  <dcterms:created xsi:type="dcterms:W3CDTF">2017-10-05T11:15:24Z</dcterms:created>
  <dcterms:modified xsi:type="dcterms:W3CDTF">2017-12-11T18:04:58Z</dcterms:modified>
</cp:coreProperties>
</file>