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59" r:id="rId4"/>
    <p:sldId id="258" r:id="rId5"/>
    <p:sldId id="265" r:id="rId6"/>
    <p:sldId id="260" r:id="rId7"/>
    <p:sldId id="262" r:id="rId8"/>
    <p:sldId id="275" r:id="rId9"/>
    <p:sldId id="276" r:id="rId10"/>
    <p:sldId id="277" r:id="rId11"/>
    <p:sldId id="278" r:id="rId12"/>
    <p:sldId id="279" r:id="rId13"/>
    <p:sldId id="282" r:id="rId14"/>
    <p:sldId id="284" r:id="rId15"/>
    <p:sldId id="288" r:id="rId16"/>
    <p:sldId id="285" r:id="rId17"/>
    <p:sldId id="287" r:id="rId18"/>
    <p:sldId id="289" r:id="rId19"/>
    <p:sldId id="263" r:id="rId20"/>
    <p:sldId id="264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67" r:id="rId30"/>
    <p:sldId id="266" r:id="rId31"/>
    <p:sldId id="268" r:id="rId32"/>
    <p:sldId id="269" r:id="rId33"/>
    <p:sldId id="270" r:id="rId34"/>
    <p:sldId id="27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8" autoAdjust="0"/>
    <p:restoredTop sz="99885" autoAdjust="0"/>
  </p:normalViewPr>
  <p:slideViewPr>
    <p:cSldViewPr snapToGrid="0">
      <p:cViewPr>
        <p:scale>
          <a:sx n="100" d="100"/>
          <a:sy n="100" d="100"/>
        </p:scale>
        <p:origin x="-714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91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46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9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85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68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99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70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01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15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85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84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B269-89C5-464E-91BE-E82A9D04381B}" type="datetimeFigureOut">
              <a:rPr lang="ko-KR" altLang="en-US" smtClean="0"/>
              <a:t>2017-11-22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44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hyperlink" Target="http://gae9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.google.com/store/apps/details?id=com.cjenm.sknight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play.google.com/store/apps/details?id=com.skt.skaf.OA00026910" TargetMode="External"/><Relationship Id="rId7" Type="http://schemas.openxmlformats.org/officeDocument/2006/relationships/hyperlink" Target="https://play.google.com/store/apps/details?id=com.coupang.mobile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om.king.candycrushsaga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play.google.com/store/apps/details?id=kr.co.ivlog.mobile.app.cjonecard.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lay.google.com/store/apps/details?id=net.daum.android.daum" TargetMode="Externa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6625" y="5819314"/>
            <a:ext cx="4638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수정된 변경 점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000" dirty="0" smtClean="0">
                <a:solidFill>
                  <a:srgbClr val="FF0000"/>
                </a:solidFill>
              </a:rPr>
              <a:t>PPT </a:t>
            </a:r>
            <a:r>
              <a:rPr lang="en-US" altLang="ko-KR" sz="1000" dirty="0" smtClean="0">
                <a:solidFill>
                  <a:srgbClr val="FF0000"/>
                </a:solidFill>
              </a:rPr>
              <a:t>25~28 </a:t>
            </a:r>
            <a:r>
              <a:rPr lang="ko-KR" altLang="en-US" sz="1000" dirty="0" smtClean="0">
                <a:solidFill>
                  <a:srgbClr val="FF0000"/>
                </a:solidFill>
              </a:rPr>
              <a:t>페이지 추가 </a:t>
            </a:r>
            <a:r>
              <a:rPr lang="en-US" altLang="ko-KR" sz="1000" dirty="0" smtClean="0">
                <a:solidFill>
                  <a:srgbClr val="FF0000"/>
                </a:solidFill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</a:rPr>
              <a:t>보너스 상품</a:t>
            </a:r>
            <a:r>
              <a:rPr lang="en-US" altLang="ko-KR" sz="1000" dirty="0" smtClean="0">
                <a:solidFill>
                  <a:srgbClr val="FF0000"/>
                </a:solidFill>
              </a:rPr>
              <a:t>/</a:t>
            </a:r>
            <a:r>
              <a:rPr lang="ko-KR" altLang="en-US" sz="1000" dirty="0" smtClean="0">
                <a:solidFill>
                  <a:srgbClr val="FF0000"/>
                </a:solidFill>
              </a:rPr>
              <a:t>보상 지도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8305" y="255936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 smtClean="0"/>
              <a:t>다머니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552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쿠폰 받기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쿠폰 받기는 </a:t>
            </a:r>
            <a:r>
              <a:rPr lang="ko-KR" altLang="en-US" sz="1000" dirty="0" err="1" smtClean="0"/>
              <a:t>쿠폰형</a:t>
            </a:r>
            <a:r>
              <a:rPr lang="ko-KR" altLang="en-US" sz="1000" dirty="0" smtClean="0"/>
              <a:t> 광고를 포함한다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페이지를 통해서만 쿠폰 보상을 받을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고액 보상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메인 페이지에서 쿠폰 받기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보상 데이터에서 관리하여</a:t>
            </a:r>
            <a:r>
              <a:rPr lang="en-US" altLang="ko-KR" sz="1000" dirty="0"/>
              <a:t>, </a:t>
            </a:r>
            <a:r>
              <a:rPr lang="ko-KR" altLang="en-US" sz="1000" dirty="0"/>
              <a:t>추후 지속 추가할 수 있도록 처리한다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관리 데이터는 아래와 같으며</a:t>
            </a:r>
            <a:r>
              <a:rPr lang="en-US" altLang="ko-KR" sz="1000" dirty="0"/>
              <a:t>, </a:t>
            </a:r>
            <a:r>
              <a:rPr lang="ko-KR" altLang="en-US" sz="1000" dirty="0"/>
              <a:t>어플리케이션에 데이터 경로에 저장되어 있다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//</a:t>
            </a:r>
            <a:r>
              <a:rPr lang="ko-KR" altLang="en-US" sz="1000" dirty="0"/>
              <a:t>데이터 경로는 프로그래머가 지정하며</a:t>
            </a:r>
            <a:r>
              <a:rPr lang="en-US" altLang="ko-KR" sz="1000" dirty="0"/>
              <a:t>, </a:t>
            </a:r>
            <a:r>
              <a:rPr lang="ko-KR" altLang="en-US" sz="1000" dirty="0"/>
              <a:t>전체 목록은 별도의 </a:t>
            </a:r>
            <a:r>
              <a:rPr lang="en-US" altLang="ko-KR" sz="1000" dirty="0"/>
              <a:t>[</a:t>
            </a:r>
            <a:r>
              <a:rPr lang="ko-KR" altLang="en-US" sz="1000" b="1" dirty="0"/>
              <a:t>광고 데이터</a:t>
            </a:r>
            <a:r>
              <a:rPr lang="en-US" altLang="ko-KR" sz="1000" b="1" dirty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/>
              <a:t>파일을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5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 화살표 51"/>
          <p:cNvSpPr/>
          <p:nvPr/>
        </p:nvSpPr>
        <p:spPr>
          <a:xfrm>
            <a:off x="352996" y="184444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 flipH="1">
            <a:off x="233231" y="21815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233231" y="360542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30258" y="2181528"/>
            <a:ext cx="2946588" cy="2905126"/>
            <a:chOff x="2111603" y="1697613"/>
            <a:chExt cx="2957441" cy="3564774"/>
          </a:xfrm>
        </p:grpSpPr>
        <p:sp>
          <p:nvSpPr>
            <p:cNvPr id="61" name="직사각형 6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15084" y="2200578"/>
            <a:ext cx="582510" cy="542925"/>
            <a:chOff x="2196429" y="1714499"/>
            <a:chExt cx="582510" cy="5429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52182" y="22217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9722" y="5086112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15083" y="2783306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14896" y="3359789"/>
            <a:ext cx="582510" cy="542925"/>
            <a:chOff x="2196429" y="1714499"/>
            <a:chExt cx="582510" cy="542925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314895" y="3942517"/>
            <a:ext cx="582510" cy="542925"/>
            <a:chOff x="2196429" y="1714499"/>
            <a:chExt cx="582510" cy="54292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314896" y="4524144"/>
            <a:ext cx="582510" cy="542925"/>
            <a:chOff x="2196429" y="1714499"/>
            <a:chExt cx="582510" cy="54292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314895" y="5106872"/>
            <a:ext cx="582510" cy="542925"/>
            <a:chOff x="2196429" y="1714499"/>
            <a:chExt cx="582510" cy="542925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954627" y="248774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55348" y="28025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957793" y="3068513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148866" y="2228640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153420" y="2787948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54992" y="33910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947912" y="3647537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48633" y="39623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1078" y="422830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166868" y="3381704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48231" y="45456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50676" y="4811622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51397" y="5126414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953842" y="5392392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149469" y="4527031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2149469" y="5111827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1411321" y="3902041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42" y="1785807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2276067" y="180412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204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2331610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2144112" y="3975854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8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2938913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3488784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4086562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4642221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5249524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229600" y="110389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08862" y="140107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5" name="TextBox 94"/>
          <p:cNvSpPr txBox="1"/>
          <p:nvPr/>
        </p:nvSpPr>
        <p:spPr>
          <a:xfrm>
            <a:off x="1062052" y="14024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638030" y="139961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7" y="117053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00" y="1162550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00" y="118815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98" y="119767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99" y="118815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덧셈 기호 103"/>
          <p:cNvSpPr/>
          <p:nvPr/>
        </p:nvSpPr>
        <p:spPr>
          <a:xfrm>
            <a:off x="2289263" y="117053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597945" y="14042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651327" y="140452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118979" y="14024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96374"/>
              </p:ext>
            </p:extLst>
          </p:nvPr>
        </p:nvGraphicFramePr>
        <p:xfrm>
          <a:off x="3705225" y="4208550"/>
          <a:ext cx="8381998" cy="1905000"/>
        </p:xfrm>
        <a:graphic>
          <a:graphicData uri="http://schemas.openxmlformats.org/drawingml/2006/table">
            <a:tbl>
              <a:tblPr/>
              <a:tblGrid>
                <a:gridCol w="325735"/>
                <a:gridCol w="549096"/>
                <a:gridCol w="856217"/>
                <a:gridCol w="397086"/>
                <a:gridCol w="508766"/>
                <a:gridCol w="521176"/>
                <a:gridCol w="508766"/>
                <a:gridCol w="1067170"/>
                <a:gridCol w="2321784"/>
                <a:gridCol w="1326202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desc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barcode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보상금액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바코드키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탐앤탐스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무료 사이즈 업그레이드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롯데리아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단품 주문 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세트로 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번가피자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스타벅스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무료 사이즈 업그리에드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네네치킨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원 할인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텔레콤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2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광고 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ko-KR" altLang="en-US" sz="1000" b="1" dirty="0" smtClean="0"/>
              <a:t>광고 데이터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‘type’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쿠</a:t>
            </a:r>
            <a:r>
              <a:rPr lang="ko-KR" altLang="en-US" sz="1000" dirty="0" err="1"/>
              <a:t>폰</a:t>
            </a:r>
            <a:r>
              <a:rPr lang="ko-KR" altLang="en-US" sz="1000" dirty="0" err="1" smtClean="0"/>
              <a:t>형이면서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날짜가 </a:t>
            </a:r>
            <a:r>
              <a:rPr lang="en-US" altLang="ko-KR" sz="1000" dirty="0" smtClean="0"/>
              <a:t>‘period’</a:t>
            </a:r>
            <a:r>
              <a:rPr lang="ko-KR" altLang="en-US" sz="1000" dirty="0" smtClean="0"/>
              <a:t>에 포함된</a:t>
            </a:r>
            <a:r>
              <a:rPr lang="en-US" altLang="ko-KR" sz="1000" dirty="0" smtClean="0"/>
              <a:t>,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</a:t>
            </a:r>
            <a:r>
              <a:rPr lang="ko-KR" altLang="en-US" sz="1000" dirty="0" smtClean="0"/>
              <a:t>광고 목록을 불러와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//</a:t>
            </a:r>
            <a:r>
              <a:rPr lang="ko-KR" altLang="en-US" sz="1000" dirty="0" smtClean="0"/>
              <a:t>고액 보상과는 다르게</a:t>
            </a:r>
            <a:r>
              <a:rPr lang="en-US" altLang="ko-KR" sz="1000" dirty="0" smtClean="0"/>
              <a:t>,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TRUE/FALSE</a:t>
            </a:r>
            <a:r>
              <a:rPr lang="ko-KR" altLang="en-US" sz="1000" dirty="0" smtClean="0"/>
              <a:t>인 모든 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표시될 정보는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: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icon </a:t>
            </a:r>
            <a:r>
              <a:rPr lang="ko-KR" altLang="en-US" sz="1000" dirty="0" smtClean="0"/>
              <a:t>데이터의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//</a:t>
            </a:r>
            <a:r>
              <a:rPr lang="ko-KR" altLang="en-US" sz="1000" dirty="0" smtClean="0"/>
              <a:t>아이콘은 </a:t>
            </a:r>
            <a:r>
              <a:rPr lang="ko-KR" altLang="en-US" sz="1000" dirty="0" err="1" smtClean="0"/>
              <a:t>구글</a:t>
            </a:r>
            <a:r>
              <a:rPr lang="ko-KR" altLang="en-US" sz="1000" dirty="0" smtClean="0"/>
              <a:t> 스토어에 등록된 이미지를 사용한다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: name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c. </a:t>
            </a:r>
            <a:r>
              <a:rPr lang="ko-KR" altLang="en-US" sz="1000" dirty="0" smtClean="0"/>
              <a:t>설명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desc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d. </a:t>
            </a:r>
            <a:r>
              <a:rPr lang="ko-KR" altLang="en-US" sz="1000" dirty="0" smtClean="0"/>
              <a:t>보상 금액 </a:t>
            </a:r>
            <a:r>
              <a:rPr lang="en-US" altLang="ko-KR" sz="1000" dirty="0" smtClean="0"/>
              <a:t>: reward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e. </a:t>
            </a:r>
            <a:r>
              <a:rPr lang="ko-KR" altLang="en-US" sz="1000" dirty="0" smtClean="0"/>
              <a:t>다운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보기 아이콘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다운로드 아이콘을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보기 아이콘을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스크롤 개수가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개를 넘어갈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스크롤이 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//1</a:t>
            </a:r>
            <a:r>
              <a:rPr lang="ko-KR" altLang="en-US" sz="1000" dirty="0" smtClean="0"/>
              <a:t>차로는 예시 목록이 전부이므로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스크롤되지 않아도 무방하다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다운로드 아이콘 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다운로드 아이콘 상태는 아직 다운받지 않은 쿠폰이다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다운로드 아이콘 클릭 시</a:t>
            </a:r>
            <a:r>
              <a:rPr lang="en-US" altLang="ko-KR" sz="1000" dirty="0" smtClean="0"/>
              <a:t>, ‘state’ </a:t>
            </a:r>
            <a:r>
              <a:rPr lang="ko-KR" altLang="en-US" sz="1000" dirty="0" smtClean="0"/>
              <a:t>값을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변경하고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아이콘을 갱신한 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보기 아이콘으로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이후 화면에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쿠폰을 다운 받았습니다</a:t>
            </a:r>
            <a:r>
              <a:rPr lang="en-US" altLang="ko-KR" sz="1000" dirty="0" smtClean="0"/>
              <a:t>.” </a:t>
            </a:r>
            <a:r>
              <a:rPr lang="ko-KR" altLang="en-US" sz="1000" dirty="0" smtClean="0"/>
              <a:t>메시지를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초간 노출한다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4690507" y="2478969"/>
            <a:ext cx="3072368" cy="246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20" idx="3"/>
          </p:cNvCxnSpPr>
          <p:nvPr/>
        </p:nvCxnSpPr>
        <p:spPr>
          <a:xfrm>
            <a:off x="5159616" y="3615994"/>
            <a:ext cx="2660409" cy="1775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244277" y="108576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왼쪽 화살표 78"/>
          <p:cNvSpPr/>
          <p:nvPr/>
        </p:nvSpPr>
        <p:spPr>
          <a:xfrm>
            <a:off x="2368128" y="18259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 flipH="1">
            <a:off x="2248363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cxnSpLocks/>
          </p:cNvCxnSpPr>
          <p:nvPr/>
        </p:nvCxnSpPr>
        <p:spPr>
          <a:xfrm flipH="1">
            <a:off x="2248363" y="35869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2245390" y="2163053"/>
            <a:ext cx="2946588" cy="2905126"/>
            <a:chOff x="2111603" y="1697613"/>
            <a:chExt cx="2957441" cy="3564774"/>
          </a:xfrm>
        </p:grpSpPr>
        <p:sp>
          <p:nvSpPr>
            <p:cNvPr id="83" name="직사각형 82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330216" y="2182103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967314" y="2203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2244854" y="506763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2330215" y="2764831"/>
            <a:ext cx="582510" cy="542925"/>
            <a:chOff x="2196429" y="1714499"/>
            <a:chExt cx="582510" cy="542925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2330028" y="3341314"/>
            <a:ext cx="582510" cy="542925"/>
            <a:chOff x="2196429" y="1714499"/>
            <a:chExt cx="582510" cy="542925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2330027" y="3924042"/>
            <a:ext cx="582510" cy="542925"/>
            <a:chOff x="2196429" y="1714499"/>
            <a:chExt cx="582510" cy="542925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2330028" y="4505669"/>
            <a:ext cx="582510" cy="542925"/>
            <a:chOff x="2196429" y="1714499"/>
            <a:chExt cx="582510" cy="542925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2330027" y="5088397"/>
            <a:ext cx="582510" cy="542925"/>
            <a:chOff x="2196429" y="1714499"/>
            <a:chExt cx="582510" cy="54292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2969759" y="2469268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970480" y="27840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72925" y="3050038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63998" y="2210165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168552" y="2769473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970124" y="33726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963044" y="3629062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963765" y="3943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966210" y="4209832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182000" y="3363229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963363" y="45271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2965808" y="4793147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966529" y="510793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968974" y="5373917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164601" y="4508556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164601" y="5093352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3426453" y="3883566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74" y="1767332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4291199" y="178565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19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2313135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TextBox 199"/>
          <p:cNvSpPr txBox="1"/>
          <p:nvPr/>
        </p:nvSpPr>
        <p:spPr>
          <a:xfrm>
            <a:off x="4159244" y="3957379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20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347030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4623746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523104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직사각형 205"/>
          <p:cNvSpPr/>
          <p:nvPr/>
        </p:nvSpPr>
        <p:spPr>
          <a:xfrm>
            <a:off x="2244732" y="1085416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2323994" y="138259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08" name="TextBox 207"/>
          <p:cNvSpPr txBox="1"/>
          <p:nvPr/>
        </p:nvSpPr>
        <p:spPr>
          <a:xfrm>
            <a:off x="3077184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09" name="TextBox 208"/>
          <p:cNvSpPr txBox="1"/>
          <p:nvPr/>
        </p:nvSpPr>
        <p:spPr>
          <a:xfrm>
            <a:off x="2653162" y="138113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109" y="1152060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132" y="1144075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732" y="1169677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30" y="1179202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31" y="116967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덧셈 기호 214"/>
          <p:cNvSpPr/>
          <p:nvPr/>
        </p:nvSpPr>
        <p:spPr>
          <a:xfrm>
            <a:off x="4304395" y="1152060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>
            <a:off x="3613077" y="13857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666459" y="138605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18" name="TextBox 217"/>
          <p:cNvSpPr txBox="1"/>
          <p:nvPr/>
        </p:nvSpPr>
        <p:spPr>
          <a:xfrm>
            <a:off x="4134111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219" name="직사각형 218"/>
          <p:cNvSpPr/>
          <p:nvPr/>
        </p:nvSpPr>
        <p:spPr>
          <a:xfrm>
            <a:off x="2141604" y="2027367"/>
            <a:ext cx="2524855" cy="3752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4679339" y="3270018"/>
            <a:ext cx="480277" cy="691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62" y="410694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17" y="294620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직사각형 221"/>
          <p:cNvSpPr/>
          <p:nvPr/>
        </p:nvSpPr>
        <p:spPr>
          <a:xfrm>
            <a:off x="2786958" y="372148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2963044" y="3779341"/>
            <a:ext cx="1449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쿠폰을 다운 받았습니다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cxnSp>
        <p:nvCxnSpPr>
          <p:cNvPr id="224" name="직선 연결선 223"/>
          <p:cNvCxnSpPr>
            <a:stCxn id="222" idx="3"/>
          </p:cNvCxnSpPr>
          <p:nvPr/>
        </p:nvCxnSpPr>
        <p:spPr>
          <a:xfrm>
            <a:off x="4504399" y="3894226"/>
            <a:ext cx="3315626" cy="26494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</a:t>
            </a:r>
            <a:r>
              <a:rPr lang="ko-KR" altLang="en-US" sz="1000" b="1" dirty="0" smtClean="0"/>
              <a:t>보</a:t>
            </a:r>
            <a:r>
              <a:rPr lang="ko-KR" altLang="en-US" sz="1000" b="1" dirty="0"/>
              <a:t>기</a:t>
            </a:r>
            <a:r>
              <a:rPr lang="ko-KR" altLang="en-US" sz="1000" b="1" dirty="0" smtClean="0"/>
              <a:t> 아이콘 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보기 아이콘 상태는 다운로드 받은 쿠폰에 대해 표시하는 아이콘이다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팝업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D. </a:t>
            </a:r>
            <a:r>
              <a:rPr lang="ko-KR" altLang="en-US" sz="1000" b="1" dirty="0" smtClean="0"/>
              <a:t>쿠폰 팝업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쿠폰 팝업에는 아래의 목록을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b</a:t>
            </a:r>
            <a:r>
              <a:rPr lang="en-US" altLang="ko-KR" sz="1000" dirty="0"/>
              <a:t>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설명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desc</a:t>
            </a:r>
            <a:r>
              <a:rPr lang="en-US" altLang="ko-KR" sz="1000" dirty="0"/>
              <a:t>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 smtClean="0"/>
              <a:t>바코드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임시 바코드 이미지를 사용한다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</a:t>
            </a:r>
            <a:r>
              <a:rPr lang="en-US" altLang="ko-KR" sz="1000" dirty="0"/>
              <a:t>e. </a:t>
            </a:r>
            <a:r>
              <a:rPr lang="ko-KR" altLang="en-US" sz="1000" dirty="0" smtClean="0"/>
              <a:t>사용하기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닫기 처리하고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쿠폰의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f. x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아무 처리도 하지 않고 팝업을 닫는다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쿠폰 팝업이 열린 동안에는 다른 클릭 입력이 적용되지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(</a:t>
            </a:r>
            <a:r>
              <a:rPr lang="ko-KR" altLang="en-US" sz="1000" dirty="0" smtClean="0"/>
              <a:t>맨 위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바와 바탕의 다른 버튼들 전부 포함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//</a:t>
            </a:r>
            <a:r>
              <a:rPr lang="ko-KR" altLang="en-US" sz="1000" dirty="0" smtClean="0"/>
              <a:t>만약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이렇게 처리하기가 어렵다면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다른 버튼 입력 시 팝업을 닫고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다른 버튼의 입력을 처리해도 무방하다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2244277" y="108576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왼쪽 화살표 78"/>
          <p:cNvSpPr/>
          <p:nvPr/>
        </p:nvSpPr>
        <p:spPr>
          <a:xfrm>
            <a:off x="2368128" y="18259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 flipH="1">
            <a:off x="2248363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cxnSpLocks/>
          </p:cNvCxnSpPr>
          <p:nvPr/>
        </p:nvCxnSpPr>
        <p:spPr>
          <a:xfrm flipH="1">
            <a:off x="2248363" y="35869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2245390" y="2163053"/>
            <a:ext cx="2946588" cy="2905126"/>
            <a:chOff x="2111603" y="1697613"/>
            <a:chExt cx="2957441" cy="3564774"/>
          </a:xfrm>
        </p:grpSpPr>
        <p:sp>
          <p:nvSpPr>
            <p:cNvPr id="83" name="직사각형 82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330216" y="2182103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967314" y="2203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2244854" y="506763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2330215" y="2764831"/>
            <a:ext cx="582510" cy="542925"/>
            <a:chOff x="2196429" y="1714499"/>
            <a:chExt cx="582510" cy="542925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2330028" y="3341314"/>
            <a:ext cx="582510" cy="542925"/>
            <a:chOff x="2196429" y="1714499"/>
            <a:chExt cx="582510" cy="542925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2330027" y="3924042"/>
            <a:ext cx="582510" cy="542925"/>
            <a:chOff x="2196429" y="1714499"/>
            <a:chExt cx="582510" cy="542925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2330028" y="4505669"/>
            <a:ext cx="582510" cy="542925"/>
            <a:chOff x="2196429" y="1714499"/>
            <a:chExt cx="582510" cy="542925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2330027" y="5088397"/>
            <a:ext cx="582510" cy="542925"/>
            <a:chOff x="2196429" y="1714499"/>
            <a:chExt cx="582510" cy="54292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2969759" y="2469268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970480" y="27840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72925" y="3050038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63998" y="2210165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168552" y="2769473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970124" y="33726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963044" y="3629062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963765" y="3943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966210" y="4209832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182000" y="3363229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963363" y="45271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2965808" y="4793147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966529" y="510793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968974" y="5373917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164601" y="4508556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164601" y="5093352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3426453" y="3883566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74" y="1767332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4291199" y="178565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19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2313135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TextBox 199"/>
          <p:cNvSpPr txBox="1"/>
          <p:nvPr/>
        </p:nvSpPr>
        <p:spPr>
          <a:xfrm>
            <a:off x="4159244" y="3957379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20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347030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4623746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523104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직사각형 205"/>
          <p:cNvSpPr/>
          <p:nvPr/>
        </p:nvSpPr>
        <p:spPr>
          <a:xfrm>
            <a:off x="2244732" y="1085416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2323994" y="138259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08" name="TextBox 207"/>
          <p:cNvSpPr txBox="1"/>
          <p:nvPr/>
        </p:nvSpPr>
        <p:spPr>
          <a:xfrm>
            <a:off x="3077184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09" name="TextBox 208"/>
          <p:cNvSpPr txBox="1"/>
          <p:nvPr/>
        </p:nvSpPr>
        <p:spPr>
          <a:xfrm>
            <a:off x="2653162" y="138113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109" y="1152060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132" y="1144075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732" y="1169677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30" y="1179202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31" y="116967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덧셈 기호 214"/>
          <p:cNvSpPr/>
          <p:nvPr/>
        </p:nvSpPr>
        <p:spPr>
          <a:xfrm>
            <a:off x="4304395" y="1152060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>
            <a:off x="3613077" y="13857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666459" y="138605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18" name="TextBox 217"/>
          <p:cNvSpPr txBox="1"/>
          <p:nvPr/>
        </p:nvSpPr>
        <p:spPr>
          <a:xfrm>
            <a:off x="4134111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220" name="직사각형 219"/>
          <p:cNvSpPr/>
          <p:nvPr/>
        </p:nvSpPr>
        <p:spPr>
          <a:xfrm>
            <a:off x="4666688" y="3906426"/>
            <a:ext cx="423128" cy="579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62" y="410694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17" y="294620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552017" y="1977453"/>
            <a:ext cx="2327429" cy="1808358"/>
            <a:chOff x="7153007" y="4058674"/>
            <a:chExt cx="2327429" cy="1808358"/>
          </a:xfrm>
        </p:grpSpPr>
        <p:grpSp>
          <p:nvGrpSpPr>
            <p:cNvPr id="2" name="그룹 1"/>
            <p:cNvGrpSpPr/>
            <p:nvPr/>
          </p:nvGrpSpPr>
          <p:grpSpPr>
            <a:xfrm>
              <a:off x="7165012" y="4058674"/>
              <a:ext cx="2315424" cy="1808358"/>
              <a:chOff x="7153007" y="4087617"/>
              <a:chExt cx="2315424" cy="1808358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7153007" y="4088184"/>
                <a:ext cx="2308694" cy="1807791"/>
              </a:xfrm>
              <a:prstGeom prst="rect">
                <a:avLst/>
              </a:prstGeom>
              <a:solidFill>
                <a:srgbClr val="D9D9D9">
                  <a:alpha val="89804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7336808" y="4476650"/>
                <a:ext cx="582510" cy="542925"/>
                <a:chOff x="2196429" y="1714499"/>
                <a:chExt cx="582510" cy="542925"/>
              </a:xfrm>
            </p:grpSpPr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2196429" y="1714499"/>
                  <a:ext cx="582510" cy="54292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직선 연결선 93"/>
                <p:cNvCxnSpPr>
                  <a:cxnSpLocks/>
                </p:cNvCxnSpPr>
                <p:nvPr/>
              </p:nvCxnSpPr>
              <p:spPr>
                <a:xfrm flipH="1">
                  <a:off x="2215291" y="1743253"/>
                  <a:ext cx="544598" cy="46998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/>
              <p:cNvSpPr txBox="1"/>
              <p:nvPr/>
            </p:nvSpPr>
            <p:spPr>
              <a:xfrm>
                <a:off x="7970546" y="4496462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err="1" smtClean="0"/>
                  <a:t>스타벅스</a:t>
                </a:r>
                <a:endParaRPr lang="ko-KR" altLang="en-US" sz="10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972991" y="4762440"/>
                <a:ext cx="141897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무료 사이즈 업그레이드</a:t>
                </a:r>
                <a:endParaRPr lang="ko-KR" altLang="en-US" sz="9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9166745" y="4087617"/>
                <a:ext cx="301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pic>
            <p:nvPicPr>
              <p:cNvPr id="5122" name="Picture 2" descr="C:\Users\gssk\Desktop\if_barcode_1608570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6808" y="5284486"/>
                <a:ext cx="1159165" cy="548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2" name="직선 연결선 101"/>
            <p:cNvCxnSpPr>
              <a:cxnSpLocks/>
            </p:cNvCxnSpPr>
            <p:nvPr/>
          </p:nvCxnSpPr>
          <p:spPr>
            <a:xfrm flipH="1">
              <a:off x="7153007" y="5107939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cxnSpLocks/>
            </p:cNvCxnSpPr>
            <p:nvPr/>
          </p:nvCxnSpPr>
          <p:spPr>
            <a:xfrm flipH="1">
              <a:off x="7162532" y="4347401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03"/>
          <p:cNvSpPr/>
          <p:nvPr/>
        </p:nvSpPr>
        <p:spPr>
          <a:xfrm>
            <a:off x="2536259" y="1933934"/>
            <a:ext cx="2401280" cy="1906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4064356" y="33077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dirty="0" smtClean="0"/>
              <a:t>사용하기</a:t>
            </a:r>
            <a:endParaRPr lang="ko-KR" altLang="en-US" sz="1000" b="1" u="sng" dirty="0"/>
          </a:p>
        </p:txBody>
      </p:sp>
      <p:cxnSp>
        <p:nvCxnSpPr>
          <p:cNvPr id="89" name="직선 연결선 88"/>
          <p:cNvCxnSpPr>
            <a:stCxn id="220" idx="3"/>
          </p:cNvCxnSpPr>
          <p:nvPr/>
        </p:nvCxnSpPr>
        <p:spPr>
          <a:xfrm flipV="1">
            <a:off x="5089816" y="2478969"/>
            <a:ext cx="2673059" cy="1717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104" idx="3"/>
          </p:cNvCxnSpPr>
          <p:nvPr/>
        </p:nvCxnSpPr>
        <p:spPr>
          <a:xfrm>
            <a:off x="4937539" y="2886994"/>
            <a:ext cx="2825336" cy="4488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6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상점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상점 페이지는 적립된 캐시를 사용하는 페이지이다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캐시 상점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바에서 캐시 상점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보상 데이터에서 관리하여</a:t>
            </a:r>
            <a:r>
              <a:rPr lang="en-US" altLang="ko-KR" sz="1000" dirty="0"/>
              <a:t>, </a:t>
            </a:r>
            <a:r>
              <a:rPr lang="ko-KR" altLang="en-US" sz="1000" dirty="0"/>
              <a:t>추후 지속 추가할 수 있도록 처리한다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관리 데이터는 아래와 같으며</a:t>
            </a:r>
            <a:r>
              <a:rPr lang="en-US" altLang="ko-KR" sz="1000" dirty="0"/>
              <a:t>, </a:t>
            </a:r>
            <a:r>
              <a:rPr lang="ko-KR" altLang="en-US" sz="1000" dirty="0"/>
              <a:t>어플리케이션에 데이터 경로에 저장되어 있다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//</a:t>
            </a:r>
            <a:r>
              <a:rPr lang="ko-KR" altLang="en-US" sz="1000" dirty="0"/>
              <a:t>데이터 경로는 프로그래머가 지정하며</a:t>
            </a:r>
            <a:r>
              <a:rPr lang="en-US" altLang="ko-KR" sz="1000" dirty="0"/>
              <a:t>, </a:t>
            </a:r>
            <a:r>
              <a:rPr lang="ko-KR" altLang="en-US" sz="1000" dirty="0"/>
              <a:t>전체 목록은 별도의 </a:t>
            </a:r>
            <a:r>
              <a:rPr lang="en-US" altLang="ko-KR" sz="1000" dirty="0" smtClean="0"/>
              <a:t>[</a:t>
            </a:r>
            <a:r>
              <a:rPr lang="ko-KR" altLang="en-US" sz="1000" b="1" dirty="0" smtClean="0"/>
              <a:t>상점 목록</a:t>
            </a:r>
            <a:r>
              <a:rPr lang="en-US" altLang="ko-KR" sz="1000" b="1" dirty="0" smtClean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/>
              <a:t>파일을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4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 화살표 51"/>
          <p:cNvSpPr/>
          <p:nvPr/>
        </p:nvSpPr>
        <p:spPr>
          <a:xfrm>
            <a:off x="352996" y="184444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276067" y="180412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93" name="직사각형 92"/>
          <p:cNvSpPr/>
          <p:nvPr/>
        </p:nvSpPr>
        <p:spPr>
          <a:xfrm>
            <a:off x="229600" y="110389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08862" y="140107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5" name="TextBox 94"/>
          <p:cNvSpPr txBox="1"/>
          <p:nvPr/>
        </p:nvSpPr>
        <p:spPr>
          <a:xfrm>
            <a:off x="1062052" y="14024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638030" y="139961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7" y="117053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00" y="1162550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00" y="118815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98" y="119767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99" y="118815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덧셈 기호 103"/>
          <p:cNvSpPr/>
          <p:nvPr/>
        </p:nvSpPr>
        <p:spPr>
          <a:xfrm>
            <a:off x="2289263" y="117053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597945" y="14042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651327" y="140452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118979" y="14024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07" y="1828345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2459963" y="220698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287410" y="2867858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87399" y="343593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736510" y="220698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287409" y="2206983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008707" y="2206982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2584609" y="2392170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842105" y="2390489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420499" y="2394119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093517" y="2392435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44" name="직선 연결선 143"/>
          <p:cNvCxnSpPr>
            <a:cxnSpLocks/>
          </p:cNvCxnSpPr>
          <p:nvPr/>
        </p:nvCxnSpPr>
        <p:spPr>
          <a:xfrm flipH="1">
            <a:off x="238588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cxnSpLocks/>
          </p:cNvCxnSpPr>
          <p:nvPr/>
        </p:nvCxnSpPr>
        <p:spPr>
          <a:xfrm flipH="1">
            <a:off x="238626" y="283676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287410" y="402038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287399" y="459798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287410" y="51911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9" name="그룹 148"/>
          <p:cNvGrpSpPr/>
          <p:nvPr/>
        </p:nvGrpSpPr>
        <p:grpSpPr>
          <a:xfrm>
            <a:off x="329846" y="2934533"/>
            <a:ext cx="418225" cy="421688"/>
            <a:chOff x="2196429" y="1714499"/>
            <a:chExt cx="582510" cy="542925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333863" y="3508621"/>
            <a:ext cx="418225" cy="421688"/>
            <a:chOff x="2196429" y="1714499"/>
            <a:chExt cx="582510" cy="542925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320371" y="4087058"/>
            <a:ext cx="418225" cy="421688"/>
            <a:chOff x="2196429" y="1714499"/>
            <a:chExt cx="582510" cy="542925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/>
          <p:cNvGrpSpPr/>
          <p:nvPr/>
        </p:nvGrpSpPr>
        <p:grpSpPr>
          <a:xfrm>
            <a:off x="324388" y="4661146"/>
            <a:ext cx="418225" cy="421688"/>
            <a:chOff x="2196429" y="1714499"/>
            <a:chExt cx="582510" cy="542925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324388" y="5235234"/>
            <a:ext cx="418225" cy="421688"/>
            <a:chOff x="2196429" y="1714499"/>
            <a:chExt cx="582510" cy="542925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745950" y="292114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734165" y="3145377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2502135" y="3023879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742193" y="3495230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30408" y="3719465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740998" y="407495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29213" y="4299190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737241" y="465856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미스터피자</a:t>
            </a:r>
            <a:endParaRPr lang="ko-KR" altLang="en-US" sz="1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25456" y="4882803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쉬림프골드</a:t>
            </a:r>
            <a:r>
              <a:rPr lang="en-US" altLang="ko-KR" sz="900" b="1" dirty="0" smtClean="0"/>
              <a:t>R</a:t>
            </a:r>
            <a:endParaRPr lang="ko-KR" altLang="en-US" sz="9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737241" y="522535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725456" y="5449594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2435266" y="361449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2432103" y="4165231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2443781" y="475584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22000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2522273" y="5319120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76687"/>
              </p:ext>
            </p:extLst>
          </p:nvPr>
        </p:nvGraphicFramePr>
        <p:xfrm>
          <a:off x="3810000" y="4265910"/>
          <a:ext cx="6743700" cy="1695450"/>
        </p:xfrm>
        <a:graphic>
          <a:graphicData uri="http://schemas.openxmlformats.org/drawingml/2006/table">
            <a:tbl>
              <a:tblPr/>
              <a:tblGrid>
                <a:gridCol w="332905"/>
                <a:gridCol w="561182"/>
                <a:gridCol w="789460"/>
                <a:gridCol w="875064"/>
                <a:gridCol w="1750128"/>
                <a:gridCol w="405827"/>
                <a:gridCol w="532648"/>
                <a:gridCol w="1496486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publisher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발행처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구매 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투썸플레이스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아이스 아메리카노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BHC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후라이드치킨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도미노피자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포테이토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gs25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빙그레 메로나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아리따움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아리따움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천원권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8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4" y="647239"/>
            <a:ext cx="4429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상점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캐시 상점 내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탭에 해당하는 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탭은 유일하게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개만 선택되어 있을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캐시 상점 입장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기본 선택 상태는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상품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탭이다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각 목록은 서버에 저장 된 </a:t>
            </a:r>
            <a:r>
              <a:rPr lang="en-US" altLang="ko-KR" sz="1000" dirty="0" smtClean="0"/>
              <a:t>[</a:t>
            </a:r>
            <a:r>
              <a:rPr lang="ko-KR" altLang="en-US" sz="1000" b="1" dirty="0"/>
              <a:t>상점 목록</a:t>
            </a:r>
            <a:r>
              <a:rPr lang="en-US" altLang="ko-KR" sz="1000" b="1" dirty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 smtClean="0"/>
              <a:t>데이터에서 얻어온다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상품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상품 탭 클릭 상태일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상점 데이터의 </a:t>
            </a:r>
            <a:r>
              <a:rPr lang="en-US" altLang="ko-KR" sz="1000" dirty="0" smtClean="0"/>
              <a:t>‘type’ </a:t>
            </a:r>
            <a:r>
              <a:rPr lang="ko-KR" altLang="en-US" sz="1000" dirty="0" smtClean="0"/>
              <a:t>데이터가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상품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인 모든 목록을 불러온다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순서대로 목록에 리스트로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E</a:t>
            </a:r>
            <a:r>
              <a:rPr lang="ko-KR" altLang="en-US" sz="1000" b="1" dirty="0" smtClean="0"/>
              <a:t>버스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/>
              <a:t>- </a:t>
            </a:r>
            <a:r>
              <a:rPr lang="en-US" altLang="ko-KR" sz="1000" dirty="0" smtClean="0"/>
              <a:t>E</a:t>
            </a:r>
            <a:r>
              <a:rPr lang="ko-KR" altLang="en-US" sz="1000" dirty="0" smtClean="0"/>
              <a:t>버스 </a:t>
            </a:r>
            <a:r>
              <a:rPr lang="ko-KR" altLang="en-US" sz="1000" dirty="0"/>
              <a:t>탭 클릭 상태일 경우</a:t>
            </a:r>
            <a:r>
              <a:rPr lang="en-US" altLang="ko-KR" sz="1000" dirty="0"/>
              <a:t>, </a:t>
            </a:r>
            <a:r>
              <a:rPr lang="ko-KR" altLang="en-US" sz="1000" dirty="0"/>
              <a:t>목록을 보여준다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상점 데이터의 </a:t>
            </a:r>
            <a:r>
              <a:rPr lang="en-US" altLang="ko-KR" sz="1000" dirty="0"/>
              <a:t>‘type’ </a:t>
            </a:r>
            <a:r>
              <a:rPr lang="ko-KR" altLang="en-US" sz="1000" dirty="0"/>
              <a:t>데이터가 </a:t>
            </a:r>
            <a:r>
              <a:rPr lang="en-US" altLang="ko-KR" sz="1000" dirty="0" smtClean="0"/>
              <a:t>‘E</a:t>
            </a:r>
            <a:r>
              <a:rPr lang="ko-KR" altLang="en-US" sz="1000" dirty="0" smtClean="0"/>
              <a:t>버스</a:t>
            </a:r>
            <a:r>
              <a:rPr lang="en-US" altLang="ko-KR" sz="1000" dirty="0" smtClean="0"/>
              <a:t>’ </a:t>
            </a:r>
            <a:r>
              <a:rPr lang="ko-KR" altLang="en-US" sz="1000" dirty="0"/>
              <a:t>인 모든 목록을 불러온다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순서대로 목록에 리스트로 노출한다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46029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58414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0721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460749" y="115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540011" y="145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1293201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69179" y="1449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26" y="122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49" y="121259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49" y="123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47" y="124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948" y="123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2520412" y="122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829094" y="145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882476" y="145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350128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5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69111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51855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51854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967659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18558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23985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1575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07325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5164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2466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46973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46977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51855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51854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51855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/>
          <p:cNvGrpSpPr/>
          <p:nvPr/>
        </p:nvGrpSpPr>
        <p:grpSpPr>
          <a:xfrm>
            <a:off x="560995" y="2984575"/>
            <a:ext cx="418225" cy="421688"/>
            <a:chOff x="2196429" y="1714499"/>
            <a:chExt cx="582510" cy="542925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>
            <a:off x="565012" y="3558663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551520" y="4137100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555537" y="4711188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555537" y="5285276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977099" y="29711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65314" y="3195419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273328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973342" y="354527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961557" y="3769507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972147" y="41249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960362" y="4349232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968390" y="470861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gs25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956605" y="493284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빙그레 메로나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968390" y="52754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956605" y="5499636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266641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2663252" y="421527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2753477" y="480588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75342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5" name="직사각형 224"/>
          <p:cNvSpPr/>
          <p:nvPr/>
        </p:nvSpPr>
        <p:spPr>
          <a:xfrm>
            <a:off x="399835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왼쪽 화살표 225"/>
          <p:cNvSpPr/>
          <p:nvPr/>
        </p:nvSpPr>
        <p:spPr>
          <a:xfrm>
            <a:off x="412220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04527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228" name="직사각형 227"/>
          <p:cNvSpPr/>
          <p:nvPr/>
        </p:nvSpPr>
        <p:spPr>
          <a:xfrm>
            <a:off x="3998809" y="115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4078071" y="145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30" name="TextBox 229"/>
          <p:cNvSpPr txBox="1"/>
          <p:nvPr/>
        </p:nvSpPr>
        <p:spPr>
          <a:xfrm>
            <a:off x="4831261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407239" y="1449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86" y="122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09" y="121259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09" y="123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207" y="124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08" y="123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덧셈 기호 236"/>
          <p:cNvSpPr/>
          <p:nvPr/>
        </p:nvSpPr>
        <p:spPr>
          <a:xfrm>
            <a:off x="6058472" y="122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/>
          <p:cNvSpPr txBox="1"/>
          <p:nvPr/>
        </p:nvSpPr>
        <p:spPr>
          <a:xfrm>
            <a:off x="5367154" y="145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39" name="TextBox 238"/>
          <p:cNvSpPr txBox="1"/>
          <p:nvPr/>
        </p:nvSpPr>
        <p:spPr>
          <a:xfrm>
            <a:off x="6420536" y="145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888188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24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1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직사각형 241"/>
          <p:cNvSpPr/>
          <p:nvPr/>
        </p:nvSpPr>
        <p:spPr>
          <a:xfrm>
            <a:off x="622917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5505719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4056618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/>
          <p:cNvSpPr/>
          <p:nvPr/>
        </p:nvSpPr>
        <p:spPr>
          <a:xfrm>
            <a:off x="477791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635381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247" name="TextBox 246"/>
          <p:cNvSpPr txBox="1"/>
          <p:nvPr/>
        </p:nvSpPr>
        <p:spPr>
          <a:xfrm>
            <a:off x="561131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248" name="TextBox 247"/>
          <p:cNvSpPr txBox="1"/>
          <p:nvPr/>
        </p:nvSpPr>
        <p:spPr>
          <a:xfrm>
            <a:off x="418970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486272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250" name="직선 연결선 249"/>
          <p:cNvCxnSpPr>
            <a:cxnSpLocks/>
          </p:cNvCxnSpPr>
          <p:nvPr/>
        </p:nvCxnSpPr>
        <p:spPr>
          <a:xfrm flipH="1">
            <a:off x="400779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cxnSpLocks/>
          </p:cNvCxnSpPr>
          <p:nvPr/>
        </p:nvCxnSpPr>
        <p:spPr>
          <a:xfrm flipH="1">
            <a:off x="400783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405661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405660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405661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05660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05661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4099055" y="2984575"/>
            <a:ext cx="418225" cy="421688"/>
            <a:chOff x="2196429" y="1714499"/>
            <a:chExt cx="582510" cy="542925"/>
          </a:xfrm>
        </p:grpSpPr>
        <p:sp>
          <p:nvSpPr>
            <p:cNvPr id="258" name="모서리가 둥근 직사각형 25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9" name="직선 연결선 25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그룹 259"/>
          <p:cNvGrpSpPr/>
          <p:nvPr/>
        </p:nvGrpSpPr>
        <p:grpSpPr>
          <a:xfrm>
            <a:off x="4103072" y="3558663"/>
            <a:ext cx="418225" cy="421688"/>
            <a:chOff x="2196429" y="1714499"/>
            <a:chExt cx="582510" cy="542925"/>
          </a:xfrm>
        </p:grpSpPr>
        <p:sp>
          <p:nvSpPr>
            <p:cNvPr id="261" name="모서리가 둥근 직사각형 260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2" name="직선 연결선 261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그룹 262"/>
          <p:cNvGrpSpPr/>
          <p:nvPr/>
        </p:nvGrpSpPr>
        <p:grpSpPr>
          <a:xfrm>
            <a:off x="4089580" y="4137100"/>
            <a:ext cx="418225" cy="421688"/>
            <a:chOff x="2196429" y="1714499"/>
            <a:chExt cx="582510" cy="542925"/>
          </a:xfrm>
        </p:grpSpPr>
        <p:sp>
          <p:nvSpPr>
            <p:cNvPr id="264" name="모서리가 둥근 직사각형 26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그룹 265"/>
          <p:cNvGrpSpPr/>
          <p:nvPr/>
        </p:nvGrpSpPr>
        <p:grpSpPr>
          <a:xfrm>
            <a:off x="4093597" y="4711188"/>
            <a:ext cx="418225" cy="421688"/>
            <a:chOff x="2196429" y="1714499"/>
            <a:chExt cx="582510" cy="542925"/>
          </a:xfrm>
        </p:grpSpPr>
        <p:sp>
          <p:nvSpPr>
            <p:cNvPr id="267" name="모서리가 둥근 직사각형 26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>
            <a:off x="4093597" y="5285276"/>
            <a:ext cx="418225" cy="421688"/>
            <a:chOff x="2196429" y="1714499"/>
            <a:chExt cx="582510" cy="542925"/>
          </a:xfrm>
        </p:grpSpPr>
        <p:sp>
          <p:nvSpPr>
            <p:cNvPr id="270" name="모서리가 둥근 직사각형 26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1" name="직선 연결선 27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TextBox 271"/>
          <p:cNvSpPr txBox="1"/>
          <p:nvPr/>
        </p:nvSpPr>
        <p:spPr>
          <a:xfrm>
            <a:off x="4515159" y="297118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503374" y="3195419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 이용권</a:t>
            </a:r>
            <a:endParaRPr lang="ko-KR" altLang="en-US" sz="900" b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627134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4511402" y="354527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6" name="TextBox 275"/>
          <p:cNvSpPr txBox="1"/>
          <p:nvPr/>
        </p:nvSpPr>
        <p:spPr>
          <a:xfrm>
            <a:off x="4499617" y="3769507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(5%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4510207" y="412499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498422" y="4349232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(10%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9" name="TextBox 278"/>
          <p:cNvSpPr txBox="1"/>
          <p:nvPr/>
        </p:nvSpPr>
        <p:spPr>
          <a:xfrm>
            <a:off x="4506450" y="470861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494665" y="493284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4506450" y="52754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494665" y="5499636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620447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6201313" y="4215273"/>
            <a:ext cx="7120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20700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6370084" y="4805887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500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6" name="TextBox 285"/>
          <p:cNvSpPr txBox="1"/>
          <p:nvPr/>
        </p:nvSpPr>
        <p:spPr>
          <a:xfrm>
            <a:off x="629148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99" name="직사각형 298"/>
          <p:cNvSpPr/>
          <p:nvPr/>
        </p:nvSpPr>
        <p:spPr>
          <a:xfrm>
            <a:off x="3950728" y="2164849"/>
            <a:ext cx="3021571" cy="753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0" name="직선 연결선 299"/>
          <p:cNvCxnSpPr>
            <a:stCxn id="299" idx="3"/>
          </p:cNvCxnSpPr>
          <p:nvPr/>
        </p:nvCxnSpPr>
        <p:spPr>
          <a:xfrm flipV="1">
            <a:off x="6972299" y="1710043"/>
            <a:ext cx="885826" cy="831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6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4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D. </a:t>
            </a:r>
            <a:r>
              <a:rPr lang="ko-KR" altLang="en-US" sz="1000" b="1" dirty="0" smtClean="0"/>
              <a:t>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표시될 정보는 아래와 같다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a.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 smtClean="0"/>
              <a:t>발행처 </a:t>
            </a:r>
            <a:r>
              <a:rPr lang="en-US" altLang="ko-KR" sz="1000" dirty="0"/>
              <a:t>: publisher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 smtClean="0"/>
              <a:t>이</a:t>
            </a:r>
            <a:r>
              <a:rPr lang="ko-KR" altLang="en-US" sz="1000" dirty="0"/>
              <a:t>름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 smtClean="0"/>
              <a:t>구</a:t>
            </a:r>
            <a:r>
              <a:rPr lang="ko-KR" altLang="en-US" sz="1000" dirty="0"/>
              <a:t>매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금액 </a:t>
            </a:r>
            <a:r>
              <a:rPr lang="en-US" altLang="ko-KR" sz="1000" dirty="0"/>
              <a:t>: price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맞춤 정렬한다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상품 목록은 터치 클릭을 통한 입력이 가능하다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&gt; </a:t>
            </a:r>
            <a:r>
              <a:rPr lang="ko-KR" altLang="en-US" sz="1000" dirty="0" smtClean="0"/>
              <a:t>터치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구매 팝업 창이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E. </a:t>
            </a:r>
            <a:r>
              <a:rPr lang="ko-KR" altLang="en-US" sz="1000" b="1" dirty="0" smtClean="0"/>
              <a:t>구매 팝업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팝업창은</a:t>
            </a:r>
            <a:r>
              <a:rPr lang="ko-KR" altLang="en-US" sz="1000" dirty="0" smtClean="0"/>
              <a:t> 아래의 구성이다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/>
              <a:t>발행처 </a:t>
            </a:r>
            <a:r>
              <a:rPr lang="en-US" altLang="ko-KR" sz="1000" dirty="0"/>
              <a:t>: publisher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/>
              <a:t>구매 금액 </a:t>
            </a:r>
            <a:r>
              <a:rPr lang="en-US" altLang="ko-KR" sz="1000" dirty="0"/>
              <a:t>: price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맞춤 </a:t>
            </a:r>
            <a:r>
              <a:rPr lang="ko-KR" altLang="en-US" sz="1000" dirty="0" smtClean="0"/>
              <a:t>정렬한다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e. x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팝업창을</a:t>
            </a:r>
            <a:r>
              <a:rPr lang="ko-KR" altLang="en-US" sz="1000" dirty="0" smtClean="0"/>
              <a:t> 닫는다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f. </a:t>
            </a:r>
            <a:r>
              <a:rPr lang="ko-KR" altLang="en-US" sz="1000" dirty="0" smtClean="0"/>
              <a:t>구매하기 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&gt; </a:t>
            </a:r>
            <a:r>
              <a:rPr lang="ko-KR" altLang="en-US" sz="1000" dirty="0" smtClean="0"/>
              <a:t>보유 금액 부족 시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유저의 </a:t>
            </a:r>
            <a:r>
              <a:rPr lang="en-US" altLang="ko-KR" sz="1000" dirty="0" smtClean="0"/>
              <a:t>cash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price</a:t>
            </a:r>
            <a:r>
              <a:rPr lang="ko-KR" altLang="en-US" sz="1000" dirty="0" smtClean="0"/>
              <a:t>보다 작다면</a:t>
            </a:r>
            <a:r>
              <a:rPr lang="en-US" altLang="ko-KR" sz="1000" dirty="0" smtClean="0"/>
              <a:t>, ‘</a:t>
            </a:r>
            <a:r>
              <a:rPr lang="ko-KR" altLang="en-US" sz="1000" dirty="0" smtClean="0"/>
              <a:t>캐시가 부족합니다</a:t>
            </a:r>
            <a:r>
              <a:rPr lang="en-US" altLang="ko-KR" sz="1000" dirty="0"/>
              <a:t>.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</a:t>
            </a:r>
            <a:r>
              <a:rPr lang="ko-KR" altLang="en-US" sz="1000" dirty="0" smtClean="0"/>
              <a:t> 닫기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&gt; </a:t>
            </a:r>
            <a:r>
              <a:rPr lang="ko-KR" altLang="en-US" sz="1000" dirty="0" smtClean="0"/>
              <a:t>보유 금액 충분 시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유저의 </a:t>
            </a:r>
            <a:r>
              <a:rPr lang="en-US" altLang="ko-KR" sz="1000" dirty="0"/>
              <a:t>cash</a:t>
            </a:r>
            <a:r>
              <a:rPr lang="ko-KR" altLang="en-US" sz="1000" dirty="0"/>
              <a:t>가 </a:t>
            </a:r>
            <a:r>
              <a:rPr lang="en-US" altLang="ko-KR" sz="1000" dirty="0"/>
              <a:t>price</a:t>
            </a:r>
            <a:r>
              <a:rPr lang="ko-KR" altLang="en-US" sz="1000" dirty="0"/>
              <a:t>보다 </a:t>
            </a:r>
            <a:r>
              <a:rPr lang="ko-KR" altLang="en-US" sz="1000" dirty="0" smtClean="0"/>
              <a:t>크다면</a:t>
            </a:r>
            <a:r>
              <a:rPr lang="en-US" altLang="ko-KR" sz="1000" dirty="0"/>
              <a:t>,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구매 완료하였습니다</a:t>
            </a:r>
            <a:r>
              <a:rPr lang="en-US" altLang="ko-KR" sz="1000" dirty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/>
              <a:t>초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이후 유저의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값을 해당 </a:t>
            </a:r>
            <a:r>
              <a:rPr lang="en-US" altLang="ko-KR" sz="1000" dirty="0" smtClean="0"/>
              <a:t>price </a:t>
            </a:r>
            <a:r>
              <a:rPr lang="ko-KR" altLang="en-US" sz="1000" dirty="0" smtClean="0"/>
              <a:t>만큼 차감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-</a:t>
            </a:r>
            <a:r>
              <a:rPr lang="ko-KR" altLang="en-US" sz="1000" dirty="0" smtClean="0"/>
              <a:t>구매 </a:t>
            </a:r>
            <a:r>
              <a:rPr lang="ko-KR" altLang="en-US" sz="1000" dirty="0" err="1" smtClean="0"/>
              <a:t>팝업창</a:t>
            </a:r>
            <a:r>
              <a:rPr lang="ko-KR" altLang="en-US" sz="1000" dirty="0" smtClean="0"/>
              <a:t> 닫기</a:t>
            </a: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46029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58414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0721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460749" y="115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540011" y="145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1293201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69179" y="1449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26" y="122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49" y="121259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49" y="123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47" y="124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948" y="123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2520412" y="122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829094" y="145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882476" y="145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350128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5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69111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51855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51854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967659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18558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23985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1575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07325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5164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2466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46973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46977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51855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51854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51855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/>
          <p:cNvGrpSpPr/>
          <p:nvPr/>
        </p:nvGrpSpPr>
        <p:grpSpPr>
          <a:xfrm>
            <a:off x="560995" y="2984575"/>
            <a:ext cx="418225" cy="421688"/>
            <a:chOff x="2196429" y="1714499"/>
            <a:chExt cx="582510" cy="542925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>
            <a:off x="565012" y="3558663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551520" y="4137100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555537" y="4711188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555537" y="5285276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977099" y="29711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투썸플레이스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65314" y="3195419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아이스 </a:t>
            </a:r>
            <a:r>
              <a:rPr lang="ko-KR" altLang="en-US" sz="900" b="1" dirty="0" err="1" smtClean="0"/>
              <a:t>아메리카노</a:t>
            </a:r>
            <a:endParaRPr lang="ko-KR" altLang="en-US" sz="9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273328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4300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973342" y="354527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BHC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961557" y="3769507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후라이드치킨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972147" y="41249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도미노피자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960362" y="4349232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포테이토</a:t>
            </a:r>
            <a:r>
              <a:rPr lang="en-US" altLang="ko-KR" sz="900" b="1" dirty="0" smtClean="0"/>
              <a:t>M+</a:t>
            </a:r>
            <a:r>
              <a:rPr lang="ko-KR" altLang="en-US" sz="900" b="1" dirty="0" smtClean="0"/>
              <a:t>콜라</a:t>
            </a:r>
            <a:r>
              <a:rPr lang="en-US" altLang="ko-KR" sz="900" b="1" dirty="0" smtClean="0"/>
              <a:t>1.25L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968390" y="470861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gs25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956605" y="493284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빙그레 메로나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968390" y="52754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956605" y="5499636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266641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18700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2663252" y="4215273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2753477" y="4805887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275342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5" name="직사각형 224"/>
          <p:cNvSpPr/>
          <p:nvPr/>
        </p:nvSpPr>
        <p:spPr>
          <a:xfrm>
            <a:off x="3998354" y="1154276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왼쪽 화살표 225"/>
          <p:cNvSpPr/>
          <p:nvPr/>
        </p:nvSpPr>
        <p:spPr>
          <a:xfrm>
            <a:off x="4122205" y="189448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045276" y="185416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228" name="직사각형 227"/>
          <p:cNvSpPr/>
          <p:nvPr/>
        </p:nvSpPr>
        <p:spPr>
          <a:xfrm>
            <a:off x="3998809" y="115393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4078071" y="14511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30" name="TextBox 229"/>
          <p:cNvSpPr txBox="1"/>
          <p:nvPr/>
        </p:nvSpPr>
        <p:spPr>
          <a:xfrm>
            <a:off x="4831261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407239" y="1449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86" y="122057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09" y="121259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09" y="123819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207" y="124771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08" y="123819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덧셈 기호 236"/>
          <p:cNvSpPr/>
          <p:nvPr/>
        </p:nvSpPr>
        <p:spPr>
          <a:xfrm>
            <a:off x="6058472" y="122057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/>
          <p:cNvSpPr txBox="1"/>
          <p:nvPr/>
        </p:nvSpPr>
        <p:spPr>
          <a:xfrm>
            <a:off x="5367154" y="1454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39" name="TextBox 238"/>
          <p:cNvSpPr txBox="1"/>
          <p:nvPr/>
        </p:nvSpPr>
        <p:spPr>
          <a:xfrm>
            <a:off x="6420536" y="14545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888188" y="14524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24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16" y="187838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직사각형 241"/>
          <p:cNvSpPr/>
          <p:nvPr/>
        </p:nvSpPr>
        <p:spPr>
          <a:xfrm>
            <a:off x="6229172" y="225702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5505719" y="2257025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4056618" y="225702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/>
          <p:cNvSpPr/>
          <p:nvPr/>
        </p:nvSpPr>
        <p:spPr>
          <a:xfrm>
            <a:off x="4777916" y="225702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6353818" y="244221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247" name="TextBox 246"/>
          <p:cNvSpPr txBox="1"/>
          <p:nvPr/>
        </p:nvSpPr>
        <p:spPr>
          <a:xfrm>
            <a:off x="5611314" y="2440531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248" name="TextBox 247"/>
          <p:cNvSpPr txBox="1"/>
          <p:nvPr/>
        </p:nvSpPr>
        <p:spPr>
          <a:xfrm>
            <a:off x="4189708" y="244416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4862726" y="2442477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250" name="직선 연결선 249"/>
          <p:cNvCxnSpPr>
            <a:cxnSpLocks/>
          </p:cNvCxnSpPr>
          <p:nvPr/>
        </p:nvCxnSpPr>
        <p:spPr>
          <a:xfrm flipH="1">
            <a:off x="4007797" y="221309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cxnSpLocks/>
          </p:cNvCxnSpPr>
          <p:nvPr/>
        </p:nvCxnSpPr>
        <p:spPr>
          <a:xfrm flipH="1">
            <a:off x="4007835" y="288681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4056619" y="291790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4056608" y="348597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4056619" y="407042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056608" y="4648029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056619" y="5241167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4099055" y="2984575"/>
            <a:ext cx="418225" cy="421688"/>
            <a:chOff x="2196429" y="1714499"/>
            <a:chExt cx="582510" cy="542925"/>
          </a:xfrm>
        </p:grpSpPr>
        <p:sp>
          <p:nvSpPr>
            <p:cNvPr id="258" name="모서리가 둥근 직사각형 25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9" name="직선 연결선 25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그룹 259"/>
          <p:cNvGrpSpPr/>
          <p:nvPr/>
        </p:nvGrpSpPr>
        <p:grpSpPr>
          <a:xfrm>
            <a:off x="4103072" y="3558663"/>
            <a:ext cx="418225" cy="421688"/>
            <a:chOff x="2196429" y="1714499"/>
            <a:chExt cx="582510" cy="542925"/>
          </a:xfrm>
        </p:grpSpPr>
        <p:sp>
          <p:nvSpPr>
            <p:cNvPr id="261" name="모서리가 둥근 직사각형 260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2" name="직선 연결선 261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그룹 262"/>
          <p:cNvGrpSpPr/>
          <p:nvPr/>
        </p:nvGrpSpPr>
        <p:grpSpPr>
          <a:xfrm>
            <a:off x="4089580" y="4137100"/>
            <a:ext cx="418225" cy="421688"/>
            <a:chOff x="2196429" y="1714499"/>
            <a:chExt cx="582510" cy="542925"/>
          </a:xfrm>
        </p:grpSpPr>
        <p:sp>
          <p:nvSpPr>
            <p:cNvPr id="264" name="모서리가 둥근 직사각형 26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그룹 265"/>
          <p:cNvGrpSpPr/>
          <p:nvPr/>
        </p:nvGrpSpPr>
        <p:grpSpPr>
          <a:xfrm>
            <a:off x="4093597" y="4711188"/>
            <a:ext cx="418225" cy="421688"/>
            <a:chOff x="2196429" y="1714499"/>
            <a:chExt cx="582510" cy="542925"/>
          </a:xfrm>
        </p:grpSpPr>
        <p:sp>
          <p:nvSpPr>
            <p:cNvPr id="267" name="모서리가 둥근 직사각형 26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>
            <a:off x="4093597" y="5285276"/>
            <a:ext cx="418225" cy="421688"/>
            <a:chOff x="2196429" y="1714499"/>
            <a:chExt cx="582510" cy="542925"/>
          </a:xfrm>
        </p:grpSpPr>
        <p:sp>
          <p:nvSpPr>
            <p:cNvPr id="270" name="모서리가 둥근 직사각형 26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1" name="직선 연결선 27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TextBox 271"/>
          <p:cNvSpPr txBox="1"/>
          <p:nvPr/>
        </p:nvSpPr>
        <p:spPr>
          <a:xfrm>
            <a:off x="4515159" y="297118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503374" y="3195419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 이용권</a:t>
            </a:r>
            <a:endParaRPr lang="ko-KR" altLang="en-US" sz="900" b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6271344" y="307392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4511402" y="354527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</a:t>
            </a:r>
            <a:r>
              <a:rPr lang="ko-KR" altLang="en-US" sz="1000" dirty="0" smtClean="0"/>
              <a:t>버스</a:t>
            </a:r>
            <a:endParaRPr lang="ko-KR" altLang="en-US" sz="1000" dirty="0"/>
          </a:p>
        </p:txBody>
      </p:sp>
      <p:sp>
        <p:nvSpPr>
          <p:cNvPr id="276" name="TextBox 275"/>
          <p:cNvSpPr txBox="1"/>
          <p:nvPr/>
        </p:nvSpPr>
        <p:spPr>
          <a:xfrm>
            <a:off x="4499617" y="3769507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(5%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7" name="TextBox 276"/>
          <p:cNvSpPr txBox="1"/>
          <p:nvPr/>
        </p:nvSpPr>
        <p:spPr>
          <a:xfrm>
            <a:off x="4510207" y="412499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498422" y="4349232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</a:t>
            </a:r>
            <a:r>
              <a:rPr lang="ko-KR" altLang="en-US" sz="900" b="1" dirty="0" smtClean="0"/>
              <a:t>회 이용권 </a:t>
            </a:r>
            <a:r>
              <a:rPr lang="en-US" altLang="ko-KR" sz="900" b="1" dirty="0" smtClean="0"/>
              <a:t>(10%</a:t>
            </a:r>
            <a:r>
              <a:rPr lang="ko-KR" altLang="en-US" sz="900" b="1" dirty="0" smtClean="0"/>
              <a:t>할인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79" name="TextBox 278"/>
          <p:cNvSpPr txBox="1"/>
          <p:nvPr/>
        </p:nvSpPr>
        <p:spPr>
          <a:xfrm>
            <a:off x="4506450" y="470861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494665" y="4932845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4506450" y="52754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494665" y="5499636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6204475" y="366453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6201313" y="4215273"/>
            <a:ext cx="7120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20700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6370084" y="4805887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500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86" name="TextBox 285"/>
          <p:cNvSpPr txBox="1"/>
          <p:nvPr/>
        </p:nvSpPr>
        <p:spPr>
          <a:xfrm>
            <a:off x="6291482" y="536916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30" name="그룹 129"/>
          <p:cNvGrpSpPr/>
          <p:nvPr/>
        </p:nvGrpSpPr>
        <p:grpSpPr>
          <a:xfrm>
            <a:off x="784485" y="3264072"/>
            <a:ext cx="2327429" cy="1808358"/>
            <a:chOff x="7153007" y="4058674"/>
            <a:chExt cx="2327429" cy="1808358"/>
          </a:xfrm>
        </p:grpSpPr>
        <p:grpSp>
          <p:nvGrpSpPr>
            <p:cNvPr id="131" name="그룹 130"/>
            <p:cNvGrpSpPr/>
            <p:nvPr/>
          </p:nvGrpSpPr>
          <p:grpSpPr>
            <a:xfrm>
              <a:off x="7165012" y="4058674"/>
              <a:ext cx="2315424" cy="1808358"/>
              <a:chOff x="7153007" y="4087617"/>
              <a:chExt cx="2315424" cy="1808358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153007" y="4088184"/>
                <a:ext cx="2308694" cy="1807791"/>
              </a:xfrm>
              <a:prstGeom prst="rect">
                <a:avLst/>
              </a:prstGeom>
              <a:solidFill>
                <a:srgbClr val="D9D9D9">
                  <a:alpha val="89804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5" name="그룹 134"/>
              <p:cNvGrpSpPr/>
              <p:nvPr/>
            </p:nvGrpSpPr>
            <p:grpSpPr>
              <a:xfrm>
                <a:off x="7336808" y="4476650"/>
                <a:ext cx="582510" cy="542925"/>
                <a:chOff x="2196429" y="1714499"/>
                <a:chExt cx="582510" cy="542925"/>
              </a:xfrm>
            </p:grpSpPr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2196429" y="1714499"/>
                  <a:ext cx="582510" cy="54292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1" name="직선 연결선 140"/>
                <p:cNvCxnSpPr>
                  <a:cxnSpLocks/>
                </p:cNvCxnSpPr>
                <p:nvPr/>
              </p:nvCxnSpPr>
              <p:spPr>
                <a:xfrm flipH="1">
                  <a:off x="2215291" y="1743253"/>
                  <a:ext cx="544598" cy="46998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TextBox 135"/>
              <p:cNvSpPr txBox="1"/>
              <p:nvPr/>
            </p:nvSpPr>
            <p:spPr>
              <a:xfrm>
                <a:off x="7970546" y="4496462"/>
                <a:ext cx="5100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E</a:t>
                </a:r>
                <a:r>
                  <a:rPr lang="ko-KR" altLang="en-US" sz="1000" dirty="0" smtClean="0"/>
                  <a:t>버스</a:t>
                </a:r>
                <a:endParaRPr lang="ko-KR" altLang="en-US" sz="1000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972991" y="4762440"/>
                <a:ext cx="75052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 smtClean="0"/>
                  <a:t>1</a:t>
                </a:r>
                <a:r>
                  <a:rPr lang="ko-KR" altLang="en-US" sz="900" b="1" dirty="0" smtClean="0"/>
                  <a:t>회 이용권</a:t>
                </a:r>
                <a:endParaRPr lang="ko-KR" altLang="en-US" sz="900" b="1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9166745" y="4087617"/>
                <a:ext cx="301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</p:grpSp>
        <p:cxnSp>
          <p:nvCxnSpPr>
            <p:cNvPr id="132" name="직선 연결선 131"/>
            <p:cNvCxnSpPr>
              <a:cxnSpLocks/>
            </p:cNvCxnSpPr>
            <p:nvPr/>
          </p:nvCxnSpPr>
          <p:spPr>
            <a:xfrm flipH="1">
              <a:off x="7153007" y="5107939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>
              <a:cxnSpLocks/>
            </p:cNvCxnSpPr>
            <p:nvPr/>
          </p:nvCxnSpPr>
          <p:spPr>
            <a:xfrm flipH="1">
              <a:off x="7162532" y="4347401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직사각형 141"/>
          <p:cNvSpPr/>
          <p:nvPr/>
        </p:nvSpPr>
        <p:spPr>
          <a:xfrm>
            <a:off x="1944866" y="4585353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구매하기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110416" y="4584230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98" name="직사각형 197"/>
          <p:cNvSpPr/>
          <p:nvPr/>
        </p:nvSpPr>
        <p:spPr>
          <a:xfrm>
            <a:off x="495963" y="2794405"/>
            <a:ext cx="3021571" cy="753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직선 연결선 198"/>
          <p:cNvCxnSpPr>
            <a:stCxn id="198" idx="3"/>
          </p:cNvCxnSpPr>
          <p:nvPr/>
        </p:nvCxnSpPr>
        <p:spPr>
          <a:xfrm flipV="1">
            <a:off x="3517534" y="2075461"/>
            <a:ext cx="4416791" cy="1095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762776" y="3239053"/>
            <a:ext cx="2414630" cy="1923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4744121" y="407055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5024982" y="4128411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캐시가 부족합니다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205" name="직사각형 204"/>
          <p:cNvSpPr/>
          <p:nvPr/>
        </p:nvSpPr>
        <p:spPr>
          <a:xfrm>
            <a:off x="4696539" y="6075125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/>
          <p:cNvSpPr txBox="1"/>
          <p:nvPr/>
        </p:nvSpPr>
        <p:spPr>
          <a:xfrm>
            <a:off x="4977400" y="6132979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구매 완료하였습니다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cxnSp>
        <p:nvCxnSpPr>
          <p:cNvPr id="221" name="직선 연결선 220"/>
          <p:cNvCxnSpPr/>
          <p:nvPr/>
        </p:nvCxnSpPr>
        <p:spPr>
          <a:xfrm flipV="1">
            <a:off x="3147933" y="3742854"/>
            <a:ext cx="4786392" cy="427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>
            <a:stCxn id="202" idx="3"/>
          </p:cNvCxnSpPr>
          <p:nvPr/>
        </p:nvCxnSpPr>
        <p:spPr>
          <a:xfrm>
            <a:off x="6461562" y="4243296"/>
            <a:ext cx="1625163" cy="9203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stCxn id="205" idx="3"/>
          </p:cNvCxnSpPr>
          <p:nvPr/>
        </p:nvCxnSpPr>
        <p:spPr>
          <a:xfrm flipV="1">
            <a:off x="6413980" y="5825046"/>
            <a:ext cx="1672745" cy="4228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6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4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 smtClean="0"/>
              <a:t>아이템 탭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아이템 탭 갱신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아이템 탭 목록은 다른 탭과는 다르게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목록을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개만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상점에 입장하는 시점에 데이터의 </a:t>
            </a:r>
            <a:r>
              <a:rPr lang="en-US" altLang="ko-KR" sz="1000" dirty="0"/>
              <a:t>‘type’ </a:t>
            </a:r>
            <a:r>
              <a:rPr lang="ko-KR" altLang="en-US" sz="1000" dirty="0"/>
              <a:t>데이터가 </a:t>
            </a:r>
            <a:r>
              <a:rPr lang="en-US" altLang="ko-KR" sz="1000" dirty="0"/>
              <a:t>‘</a:t>
            </a:r>
            <a:r>
              <a:rPr lang="ko-KR" altLang="en-US" sz="1000" dirty="0"/>
              <a:t>아이템</a:t>
            </a:r>
            <a:r>
              <a:rPr lang="en-US" altLang="ko-KR" sz="1000" dirty="0"/>
              <a:t>’ </a:t>
            </a:r>
            <a:r>
              <a:rPr lang="ko-KR" altLang="en-US" sz="1000" dirty="0"/>
              <a:t>인 모든 </a:t>
            </a:r>
            <a:r>
              <a:rPr lang="ko-KR" altLang="en-US" sz="1000" dirty="0" smtClean="0"/>
              <a:t>목록 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랜덤으로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개를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노출한다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시간은 </a:t>
            </a:r>
            <a:r>
              <a:rPr lang="ko-KR" altLang="en-US" sz="1000" dirty="0" err="1" smtClean="0"/>
              <a:t>어플을</a:t>
            </a:r>
            <a:r>
              <a:rPr lang="ko-KR" altLang="en-US" sz="1000" dirty="0" smtClean="0"/>
              <a:t> 시작한 시점부터 </a:t>
            </a:r>
            <a:r>
              <a:rPr lang="en-US" altLang="ko-KR" sz="1000" dirty="0" smtClean="0"/>
              <a:t>01:13:09 </a:t>
            </a:r>
            <a:r>
              <a:rPr lang="ko-KR" altLang="en-US" sz="1000" dirty="0" smtClean="0"/>
              <a:t>초 부터 감소한다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시간이 흐르는 것에 대한 작업이 어려운지 확인이 필요하며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어렵다면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초는 표시하지 않고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흐르지 않게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추후에는 실제 시간이 완료될 때 마다 목록이 갱신될 예정이며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이를 가상으로 보여주기 위한 작업을 진행한다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시간이 흘러가는 것과 목록이 존재하는 것을 보여주면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목록 클릭 시 팝업 창은 다른 상품 목록과 동일하다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아이템 아이콘 목록은 별도로 요청할 예정이다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2481353" y="1887422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4404424" y="184710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2357957" y="1146869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437219" y="144405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3190409" y="14454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766387" y="144259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34" y="1213513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357" y="1205528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957" y="1231130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55" y="1240655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56" y="1231130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4417620" y="1213513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3726302" y="14472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779684" y="14475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247336" y="14454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764" y="187132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4588320" y="2249959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직사각형 159"/>
          <p:cNvSpPr/>
          <p:nvPr/>
        </p:nvSpPr>
        <p:spPr>
          <a:xfrm>
            <a:off x="2415756" y="347891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3864867" y="224996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2415766" y="2249961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3137064" y="2249960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712966" y="2435148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970462" y="2433467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548856" y="2437097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221874" y="2435413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2366945" y="220603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2366983" y="28797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2415767" y="4063361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2415756" y="464096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2415767" y="523410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6" name="그룹 175"/>
          <p:cNvGrpSpPr/>
          <p:nvPr/>
        </p:nvGrpSpPr>
        <p:grpSpPr>
          <a:xfrm>
            <a:off x="2462220" y="3551599"/>
            <a:ext cx="418225" cy="421688"/>
            <a:chOff x="2196429" y="1714499"/>
            <a:chExt cx="582510" cy="542925"/>
          </a:xfrm>
        </p:grpSpPr>
        <p:sp>
          <p:nvSpPr>
            <p:cNvPr id="177" name="모서리가 둥근 직사각형 17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>
            <a:off x="2448728" y="4130036"/>
            <a:ext cx="418225" cy="421688"/>
            <a:chOff x="2196429" y="1714499"/>
            <a:chExt cx="582510" cy="542925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/>
          <p:cNvGrpSpPr/>
          <p:nvPr/>
        </p:nvGrpSpPr>
        <p:grpSpPr>
          <a:xfrm>
            <a:off x="2452745" y="4704124"/>
            <a:ext cx="418225" cy="421688"/>
            <a:chOff x="2196429" y="1714499"/>
            <a:chExt cx="582510" cy="542925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/>
          <p:cNvGrpSpPr/>
          <p:nvPr/>
        </p:nvGrpSpPr>
        <p:grpSpPr>
          <a:xfrm>
            <a:off x="2452745" y="5278212"/>
            <a:ext cx="418225" cy="421688"/>
            <a:chOff x="2196429" y="1714499"/>
            <a:chExt cx="582510" cy="542925"/>
          </a:xfrm>
        </p:grpSpPr>
        <p:sp>
          <p:nvSpPr>
            <p:cNvPr id="186" name="모서리가 둥근 직사각형 1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/>
          <p:cNvSpPr txBox="1"/>
          <p:nvPr/>
        </p:nvSpPr>
        <p:spPr>
          <a:xfrm>
            <a:off x="2870550" y="3538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858765" y="3762443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즉시 경험치 </a:t>
            </a:r>
            <a:r>
              <a:rPr lang="en-US" altLang="ko-KR" sz="900" b="1" dirty="0" smtClean="0"/>
              <a:t>+50</a:t>
            </a:r>
            <a:r>
              <a:rPr lang="ko-KR" altLang="en-US" sz="900" b="1" dirty="0" smtClean="0"/>
              <a:t> </a:t>
            </a:r>
            <a:endParaRPr lang="ko-KR" altLang="en-US" sz="9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2869355" y="411793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캐릭터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2857570" y="4342168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희귀 </a:t>
            </a:r>
            <a:r>
              <a:rPr lang="ko-KR" altLang="en-US" sz="900" b="1" dirty="0" err="1" smtClean="0"/>
              <a:t>드랍</a:t>
            </a:r>
            <a:r>
              <a:rPr lang="ko-KR" altLang="en-US" sz="900" b="1" dirty="0" smtClean="0"/>
              <a:t> 확률 </a:t>
            </a:r>
            <a:r>
              <a:rPr lang="en-US" altLang="ko-KR" sz="900" b="1" dirty="0" smtClean="0"/>
              <a:t>+5%</a:t>
            </a:r>
            <a:endParaRPr lang="ko-KR" altLang="en-US" sz="9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2865598" y="47015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2853813" y="4925781"/>
            <a:ext cx="1024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뽑기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회</a:t>
            </a:r>
            <a:endParaRPr lang="ko-KR" altLang="en-US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2865598" y="526833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</a:t>
            </a:r>
            <a:endParaRPr lang="ko-KR" alt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2853813" y="5492572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진화의 돌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개</a:t>
            </a:r>
            <a:endParaRPr lang="ko-KR" altLang="en-US" sz="9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4720717" y="3657471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290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4717555" y="4208209"/>
            <a:ext cx="5549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700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4729232" y="4798823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990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4650630" y="5362098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88184" y="3001715"/>
            <a:ext cx="1601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목록 갱신까지 남은 시간</a:t>
            </a:r>
            <a:endParaRPr lang="en-US" altLang="ko-KR" sz="1000" b="1" dirty="0" smtClean="0"/>
          </a:p>
          <a:p>
            <a:pPr algn="ctr"/>
            <a:r>
              <a:rPr lang="en-US" altLang="ko-KR" sz="1000" dirty="0" smtClean="0"/>
              <a:t>01:13:09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2367666" y="3364882"/>
            <a:ext cx="3021571" cy="2569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2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상점</a:t>
            </a:r>
            <a:r>
              <a:rPr lang="en-US" altLang="ko-KR" sz="2000" b="1" dirty="0" smtClean="0"/>
              <a:t>5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5</a:t>
            </a:r>
            <a:r>
              <a:rPr lang="en-US" altLang="ko-KR" sz="1000" b="1" dirty="0" smtClean="0"/>
              <a:t>) </a:t>
            </a:r>
            <a:r>
              <a:rPr lang="ko-KR" altLang="en-US" sz="1000" b="1" dirty="0" smtClean="0"/>
              <a:t>환전 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A. </a:t>
            </a:r>
            <a:r>
              <a:rPr lang="ko-KR" altLang="en-US" sz="1000" dirty="0" smtClean="0"/>
              <a:t>환전 탭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환전 탭은 목록을 보여주지 않으며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텍스트 필드 목록과 버튼 보여진다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목록은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a. </a:t>
            </a:r>
            <a:r>
              <a:rPr lang="ko-KR" altLang="en-US" sz="1000" dirty="0" smtClean="0"/>
              <a:t>환전 금액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텍스트 입력 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b. </a:t>
            </a:r>
            <a:r>
              <a:rPr lang="ko-KR" altLang="en-US" sz="1000" dirty="0" smtClean="0"/>
              <a:t>예금주 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상자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c. </a:t>
            </a:r>
            <a:r>
              <a:rPr lang="ko-KR" altLang="en-US" sz="1000" dirty="0" smtClean="0"/>
              <a:t>은행 명 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d. </a:t>
            </a:r>
            <a:r>
              <a:rPr lang="ko-KR" altLang="en-US" sz="1000" dirty="0" smtClean="0"/>
              <a:t>계좌 번호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e. </a:t>
            </a:r>
            <a:r>
              <a:rPr lang="ko-KR" altLang="en-US" sz="1000" dirty="0" smtClean="0"/>
              <a:t>비밀 번호</a:t>
            </a:r>
            <a:r>
              <a:rPr lang="en-US" altLang="ko-KR" sz="1000" dirty="0"/>
              <a:t>: </a:t>
            </a:r>
            <a:r>
              <a:rPr lang="ko-KR" altLang="en-US" sz="1000" dirty="0"/>
              <a:t>텍스트 입력 </a:t>
            </a:r>
            <a:r>
              <a:rPr lang="ko-KR" altLang="en-US" sz="1000" dirty="0" smtClean="0"/>
              <a:t>상자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f. </a:t>
            </a:r>
            <a:r>
              <a:rPr lang="ko-KR" altLang="en-US" sz="1000" dirty="0" smtClean="0"/>
              <a:t>환전 신청 버튼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</a:t>
            </a:r>
            <a:r>
              <a:rPr lang="ko-KR" altLang="en-US" sz="1000" dirty="0" smtClean="0"/>
              <a:t>클릭 입력 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 - </a:t>
            </a:r>
            <a:r>
              <a:rPr lang="ko-KR" altLang="en-US" sz="1000" dirty="0" smtClean="0"/>
              <a:t>필드에 하나라도 </a:t>
            </a:r>
            <a:r>
              <a:rPr lang="ko-KR" altLang="en-US" sz="1000" dirty="0" err="1" smtClean="0"/>
              <a:t>안채워져</a:t>
            </a:r>
            <a:r>
              <a:rPr lang="ko-KR" altLang="en-US" sz="1000" dirty="0" smtClean="0"/>
              <a:t> 있다면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   ‘</a:t>
            </a:r>
            <a:r>
              <a:rPr lang="ko-KR" altLang="en-US" sz="1000" dirty="0" smtClean="0"/>
              <a:t>정확히 입력해 주세요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/>
              <a:t>1</a:t>
            </a:r>
            <a:r>
              <a:rPr lang="ko-KR" altLang="en-US" sz="1000" dirty="0"/>
              <a:t>초 노출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 - </a:t>
            </a:r>
            <a:r>
              <a:rPr lang="ko-KR" altLang="en-US" sz="1000" dirty="0" smtClean="0"/>
              <a:t>모든 필드가 </a:t>
            </a:r>
            <a:r>
              <a:rPr lang="ko-KR" altLang="en-US" sz="1000" dirty="0"/>
              <a:t>채워졌으나 보유 </a:t>
            </a:r>
            <a:r>
              <a:rPr lang="en-US" altLang="ko-KR" sz="1000" dirty="0" smtClean="0"/>
              <a:t>cash</a:t>
            </a:r>
            <a:r>
              <a:rPr lang="ko-KR" altLang="en-US" sz="1000" dirty="0" smtClean="0"/>
              <a:t>가 환전 금액 보다 작다면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   ‘</a:t>
            </a:r>
            <a:r>
              <a:rPr lang="ko-KR" altLang="en-US" sz="1000" dirty="0" smtClean="0"/>
              <a:t>금액이 부족합니다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 노출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- </a:t>
            </a:r>
            <a:r>
              <a:rPr lang="ko-KR" altLang="en-US" sz="1000" dirty="0"/>
              <a:t>모든 필드가 </a:t>
            </a:r>
            <a:r>
              <a:rPr lang="ko-KR" altLang="en-US" sz="1000" dirty="0" smtClean="0"/>
              <a:t>채워졌으며 </a:t>
            </a:r>
            <a:r>
              <a:rPr lang="ko-KR" altLang="en-US" sz="1000" dirty="0"/>
              <a:t>보유 </a:t>
            </a:r>
            <a:r>
              <a:rPr lang="en-US" altLang="ko-KR" sz="1000" dirty="0"/>
              <a:t>cash</a:t>
            </a:r>
            <a:r>
              <a:rPr lang="ko-KR" altLang="en-US" sz="1000" dirty="0"/>
              <a:t>가 환전 금액 보다 </a:t>
            </a:r>
            <a:r>
              <a:rPr lang="ko-KR" altLang="en-US" sz="1000" dirty="0" smtClean="0"/>
              <a:t>크다면 </a:t>
            </a:r>
            <a:r>
              <a:rPr lang="en-US" altLang="ko-KR" sz="10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   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입금이 정상 처리되었습니다</a:t>
            </a:r>
            <a:r>
              <a:rPr lang="en-US" altLang="ko-KR" sz="1000" dirty="0" smtClean="0"/>
              <a:t>.’ </a:t>
            </a:r>
            <a:r>
              <a:rPr lang="ko-KR" altLang="en-US" sz="1000" dirty="0" smtClean="0"/>
              <a:t>메시지 </a:t>
            </a:r>
            <a:r>
              <a:rPr lang="en-US" altLang="ko-KR" sz="1000" dirty="0"/>
              <a:t>1</a:t>
            </a:r>
            <a:r>
              <a:rPr lang="ko-KR" altLang="en-US" sz="1000" dirty="0"/>
              <a:t>초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이후</a:t>
            </a:r>
            <a:r>
              <a:rPr lang="en-US" altLang="ko-KR" sz="1000" dirty="0" smtClean="0"/>
              <a:t>, cash</a:t>
            </a:r>
            <a:r>
              <a:rPr lang="ko-KR" altLang="en-US" sz="1000" dirty="0" smtClean="0"/>
              <a:t>를 입력한 환전 금액만큼 차감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 </a:t>
            </a:r>
            <a:r>
              <a:rPr lang="ko-KR" altLang="en-US" sz="1000" dirty="0" smtClean="0"/>
              <a:t>추후의 환전 처리를 예상할 수 있는 절차를 보여주기 위함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522309" y="1119115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왼쪽 화살표 107"/>
          <p:cNvSpPr/>
          <p:nvPr/>
        </p:nvSpPr>
        <p:spPr>
          <a:xfrm>
            <a:off x="646160" y="1859325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569231" y="181900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522764" y="1118772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602026" y="141595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1355216" y="141731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931194" y="141449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41" y="1185416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64" y="117743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764" y="1203033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162" y="121255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963" y="1203033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2582427" y="1185416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891109" y="141913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944491" y="141940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412143" y="141731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5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571" y="184322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직사각형 157"/>
          <p:cNvSpPr/>
          <p:nvPr/>
        </p:nvSpPr>
        <p:spPr>
          <a:xfrm>
            <a:off x="2753127" y="2221862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직사각형 160"/>
          <p:cNvSpPr/>
          <p:nvPr/>
        </p:nvSpPr>
        <p:spPr>
          <a:xfrm>
            <a:off x="2029674" y="222186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80573" y="2221864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1301871" y="2221863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2877773" y="2407051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135269" y="2405370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66" name="TextBox 165"/>
          <p:cNvSpPr txBox="1"/>
          <p:nvPr/>
        </p:nvSpPr>
        <p:spPr>
          <a:xfrm>
            <a:off x="713663" y="2409000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86681" y="2407316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68" name="직선 연결선 167"/>
          <p:cNvCxnSpPr>
            <a:cxnSpLocks/>
          </p:cNvCxnSpPr>
          <p:nvPr/>
        </p:nvCxnSpPr>
        <p:spPr>
          <a:xfrm flipH="1">
            <a:off x="531752" y="2177935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cxnSpLocks/>
          </p:cNvCxnSpPr>
          <p:nvPr/>
        </p:nvCxnSpPr>
        <p:spPr>
          <a:xfrm flipH="1">
            <a:off x="531790" y="2851650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935083" y="307071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299943" y="309950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금액을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>
            <a:off x="989996" y="3107004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88363" y="286846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환전 금액</a:t>
            </a:r>
            <a:endParaRPr lang="ko-KR" altLang="en-US" sz="900" b="1" dirty="0"/>
          </a:p>
        </p:txBody>
      </p:sp>
      <p:sp>
        <p:nvSpPr>
          <p:cNvPr id="66" name="직사각형 65"/>
          <p:cNvSpPr/>
          <p:nvPr/>
        </p:nvSpPr>
        <p:spPr>
          <a:xfrm>
            <a:off x="940053" y="3587205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304913" y="3615988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예금주를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>
            <a:off x="994966" y="3623491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02858" y="338494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예금주</a:t>
            </a:r>
            <a:endParaRPr lang="ko-KR" altLang="en-US" sz="900" b="1" dirty="0"/>
          </a:p>
        </p:txBody>
      </p:sp>
      <p:sp>
        <p:nvSpPr>
          <p:cNvPr id="70" name="직사각형 69"/>
          <p:cNvSpPr/>
          <p:nvPr/>
        </p:nvSpPr>
        <p:spPr>
          <a:xfrm>
            <a:off x="948828" y="406459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313688" y="4093373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은행 명을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>
            <a:off x="1003741" y="410087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2108" y="3862333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은행 명</a:t>
            </a:r>
            <a:endParaRPr lang="ko-KR" altLang="en-US" sz="900" b="1" dirty="0"/>
          </a:p>
        </p:txBody>
      </p:sp>
      <p:sp>
        <p:nvSpPr>
          <p:cNvPr id="74" name="직사각형 73"/>
          <p:cNvSpPr/>
          <p:nvPr/>
        </p:nvSpPr>
        <p:spPr>
          <a:xfrm>
            <a:off x="948828" y="453838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313688" y="456716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계좌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6" name="직선 연결선 75"/>
          <p:cNvCxnSpPr>
            <a:cxnSpLocks/>
          </p:cNvCxnSpPr>
          <p:nvPr/>
        </p:nvCxnSpPr>
        <p:spPr>
          <a:xfrm>
            <a:off x="1003741" y="457467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02108" y="433612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계좌 번호</a:t>
            </a:r>
            <a:endParaRPr lang="ko-KR" altLang="en-US" sz="900" b="1" dirty="0"/>
          </a:p>
        </p:txBody>
      </p:sp>
      <p:sp>
        <p:nvSpPr>
          <p:cNvPr id="78" name="직사각형 77"/>
          <p:cNvSpPr/>
          <p:nvPr/>
        </p:nvSpPr>
        <p:spPr>
          <a:xfrm>
            <a:off x="957603" y="502529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322463" y="5054077"/>
            <a:ext cx="1765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계정의 비밀번호를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>
            <a:off x="1012516" y="506158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10883" y="482303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 번호</a:t>
            </a:r>
            <a:endParaRPr lang="ko-KR" altLang="en-US" sz="900" b="1" dirty="0"/>
          </a:p>
        </p:txBody>
      </p:sp>
      <p:sp>
        <p:nvSpPr>
          <p:cNvPr id="84" name="직사각형 83"/>
          <p:cNvSpPr/>
          <p:nvPr/>
        </p:nvSpPr>
        <p:spPr>
          <a:xfrm>
            <a:off x="1454099" y="5411832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환전 신청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907465" y="1128637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왼쪽 화살표 91"/>
          <p:cNvSpPr/>
          <p:nvPr/>
        </p:nvSpPr>
        <p:spPr>
          <a:xfrm>
            <a:off x="4031316" y="186884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5954387" y="182852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캐시 상점</a:t>
            </a:r>
            <a:endParaRPr lang="ko-KR" altLang="en-US" sz="1100" b="1" dirty="0"/>
          </a:p>
        </p:txBody>
      </p:sp>
      <p:sp>
        <p:nvSpPr>
          <p:cNvPr id="94" name="직사각형 93"/>
          <p:cNvSpPr/>
          <p:nvPr/>
        </p:nvSpPr>
        <p:spPr>
          <a:xfrm>
            <a:off x="3907920" y="1128294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3987182" y="142547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6" name="TextBox 95"/>
          <p:cNvSpPr txBox="1"/>
          <p:nvPr/>
        </p:nvSpPr>
        <p:spPr>
          <a:xfrm>
            <a:off x="4740372" y="142683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4316350" y="142401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297" y="1194938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320" y="1186953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20" y="1212555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18" y="1222080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119" y="1212555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덧셈 기호 103"/>
          <p:cNvSpPr/>
          <p:nvPr/>
        </p:nvSpPr>
        <p:spPr>
          <a:xfrm>
            <a:off x="5967583" y="1194938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5276265" y="14286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329647" y="142892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797299" y="142683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pic>
        <p:nvPicPr>
          <p:cNvPr id="109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27" y="1852748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6138283" y="2231384"/>
            <a:ext cx="681170" cy="582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5414830" y="2231386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3965729" y="2231386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4687027" y="2231385"/>
            <a:ext cx="681170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262929" y="2416573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환전</a:t>
            </a:r>
            <a:endParaRPr lang="ko-KR" altLang="en-US" sz="9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520425" y="2414892"/>
            <a:ext cx="587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E</a:t>
            </a:r>
            <a:r>
              <a:rPr lang="ko-KR" altLang="en-US" sz="900" dirty="0" smtClean="0"/>
              <a:t>버스</a:t>
            </a:r>
            <a:endParaRPr lang="ko-KR" altLang="en-US" sz="9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098819" y="2418522"/>
            <a:ext cx="514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</a:t>
            </a:r>
            <a:endParaRPr lang="ko-KR" altLang="en-US" sz="9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771837" y="2416838"/>
            <a:ext cx="59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아이</a:t>
            </a:r>
            <a:r>
              <a:rPr lang="ko-KR" altLang="en-US" sz="900"/>
              <a:t>템</a:t>
            </a:r>
            <a:endParaRPr lang="ko-KR" altLang="en-US" sz="900" dirty="0"/>
          </a:p>
        </p:txBody>
      </p:sp>
      <p:cxnSp>
        <p:nvCxnSpPr>
          <p:cNvPr id="118" name="직선 연결선 117"/>
          <p:cNvCxnSpPr>
            <a:cxnSpLocks/>
          </p:cNvCxnSpPr>
          <p:nvPr/>
        </p:nvCxnSpPr>
        <p:spPr>
          <a:xfrm flipH="1">
            <a:off x="3916908" y="218745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cxnSpLocks/>
          </p:cNvCxnSpPr>
          <p:nvPr/>
        </p:nvCxnSpPr>
        <p:spPr>
          <a:xfrm flipH="1">
            <a:off x="3916946" y="286117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4320239" y="308024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685099" y="310902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금액을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2" name="직선 연결선 121"/>
          <p:cNvCxnSpPr>
            <a:cxnSpLocks/>
          </p:cNvCxnSpPr>
          <p:nvPr/>
        </p:nvCxnSpPr>
        <p:spPr>
          <a:xfrm>
            <a:off x="4375152" y="311652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273519" y="287798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환전 금액</a:t>
            </a:r>
            <a:endParaRPr lang="ko-KR" altLang="en-US" sz="900" b="1" dirty="0"/>
          </a:p>
        </p:txBody>
      </p:sp>
      <p:sp>
        <p:nvSpPr>
          <p:cNvPr id="124" name="직사각형 123"/>
          <p:cNvSpPr/>
          <p:nvPr/>
        </p:nvSpPr>
        <p:spPr>
          <a:xfrm>
            <a:off x="4325209" y="359672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690069" y="3625510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예금주를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6" name="직선 연결선 125"/>
          <p:cNvCxnSpPr>
            <a:cxnSpLocks/>
          </p:cNvCxnSpPr>
          <p:nvPr/>
        </p:nvCxnSpPr>
        <p:spPr>
          <a:xfrm>
            <a:off x="4380122" y="363301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288014" y="339447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예금주</a:t>
            </a:r>
            <a:endParaRPr lang="ko-KR" altLang="en-US" sz="900" b="1" dirty="0"/>
          </a:p>
        </p:txBody>
      </p:sp>
      <p:sp>
        <p:nvSpPr>
          <p:cNvPr id="128" name="직사각형 127"/>
          <p:cNvSpPr/>
          <p:nvPr/>
        </p:nvSpPr>
        <p:spPr>
          <a:xfrm>
            <a:off x="4333984" y="4074112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698844" y="4102895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은행 명을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0" name="직선 연결선 129"/>
          <p:cNvCxnSpPr>
            <a:cxnSpLocks/>
          </p:cNvCxnSpPr>
          <p:nvPr/>
        </p:nvCxnSpPr>
        <p:spPr>
          <a:xfrm>
            <a:off x="4388897" y="4110398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287264" y="3871855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은행 명</a:t>
            </a:r>
            <a:endParaRPr lang="ko-KR" altLang="en-US" sz="9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4333984" y="4547906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698844" y="4576689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계좌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4" name="직선 연결선 133"/>
          <p:cNvCxnSpPr>
            <a:cxnSpLocks/>
          </p:cNvCxnSpPr>
          <p:nvPr/>
        </p:nvCxnSpPr>
        <p:spPr>
          <a:xfrm>
            <a:off x="4388897" y="4584192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287264" y="434564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계좌 번호</a:t>
            </a:r>
            <a:endParaRPr lang="ko-KR" altLang="en-US" sz="900" b="1" dirty="0"/>
          </a:p>
        </p:txBody>
      </p:sp>
      <p:sp>
        <p:nvSpPr>
          <p:cNvPr id="136" name="직사각형 135"/>
          <p:cNvSpPr/>
          <p:nvPr/>
        </p:nvSpPr>
        <p:spPr>
          <a:xfrm>
            <a:off x="4342759" y="5034816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707619" y="5063599"/>
            <a:ext cx="1765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계정의 비밀번호를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직선 연결선 137"/>
          <p:cNvCxnSpPr>
            <a:cxnSpLocks/>
          </p:cNvCxnSpPr>
          <p:nvPr/>
        </p:nvCxnSpPr>
        <p:spPr>
          <a:xfrm>
            <a:off x="4397672" y="5071102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296039" y="483255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 번호</a:t>
            </a:r>
            <a:endParaRPr lang="ko-KR" altLang="en-US" sz="900" b="1" dirty="0"/>
          </a:p>
        </p:txBody>
      </p:sp>
      <p:sp>
        <p:nvSpPr>
          <p:cNvPr id="140" name="직사각형 139"/>
          <p:cNvSpPr/>
          <p:nvPr/>
        </p:nvSpPr>
        <p:spPr>
          <a:xfrm>
            <a:off x="4839255" y="5421354"/>
            <a:ext cx="958044" cy="291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환전 신청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589100" y="384830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4774711" y="3906161"/>
            <a:ext cx="1334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정확히 입력해 주세요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89" name="직사각형 88"/>
          <p:cNvSpPr/>
          <p:nvPr/>
        </p:nvSpPr>
        <p:spPr>
          <a:xfrm>
            <a:off x="4595199" y="4394220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18885" y="4452074"/>
            <a:ext cx="1720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입금이 정상 처리 되었습니다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932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</a:t>
            </a:r>
            <a:r>
              <a:rPr lang="ko-KR" altLang="en-US" sz="2000" b="1" dirty="0" smtClean="0"/>
              <a:t>커뮤니티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커뮤니티에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//2</a:t>
            </a:r>
            <a:r>
              <a:rPr lang="ko-KR" altLang="en-US" sz="1000" dirty="0" smtClean="0"/>
              <a:t>가지 방식 중</a:t>
            </a:r>
            <a:r>
              <a:rPr lang="en-US" altLang="ko-KR" sz="1000" dirty="0" smtClean="0"/>
              <a:t>,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 방식이 가능하다면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번으로 하되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작업 난이도가 있다면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번 방식으로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커뮤니티 페이지 내에 </a:t>
            </a:r>
            <a:r>
              <a:rPr lang="ko-KR" altLang="en-US" sz="1000" dirty="0" err="1" smtClean="0"/>
              <a:t>웹페이지가</a:t>
            </a:r>
            <a:r>
              <a:rPr lang="ko-KR" altLang="en-US" sz="1000" dirty="0" smtClean="0"/>
              <a:t> 삽입되어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커뮤니티 페이지 내에서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목록이 보여지는 방식이다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2</a:t>
            </a:r>
            <a:r>
              <a:rPr lang="ko-KR" altLang="en-US" sz="1000" dirty="0" smtClean="0"/>
              <a:t>번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커뮤니티 클릭 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웹페이지로</a:t>
            </a:r>
            <a:r>
              <a:rPr lang="ko-KR" altLang="en-US" sz="1000" dirty="0" smtClean="0"/>
              <a:t> 연결하여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웹페이지가</a:t>
            </a:r>
            <a:r>
              <a:rPr lang="ko-KR" altLang="en-US" sz="1000" dirty="0" smtClean="0"/>
              <a:t> 실행된다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다시 돌아오면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홈 페이지에 위치한다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다시 말해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커뮤니티는 페이지가 없는 것이며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단순 링크 버튼 역할이다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</a:t>
            </a:r>
            <a:r>
              <a:rPr lang="ko-KR" altLang="en-US" sz="1000" dirty="0" smtClean="0"/>
              <a:t>연결할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웹 주소는 아래와 같다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>
                <a:hlinkClick r:id="rId2"/>
              </a:rPr>
              <a:t>http://gae9.com/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824832" y="2267202"/>
            <a:ext cx="1311307" cy="1302204"/>
            <a:chOff x="3071133" y="2356671"/>
            <a:chExt cx="1453821" cy="1126384"/>
          </a:xfrm>
        </p:grpSpPr>
        <p:sp>
          <p:nvSpPr>
            <p:cNvPr id="49" name="직사각형 4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145760" y="38542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993951" y="17966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071901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19526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290312" y="54075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200028" y="54154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78" name="그룹 77"/>
          <p:cNvGrpSpPr/>
          <p:nvPr/>
        </p:nvGrpSpPr>
        <p:grpSpPr>
          <a:xfrm flipV="1">
            <a:off x="2114159" y="4092997"/>
            <a:ext cx="2947701" cy="45719"/>
            <a:chOff x="628650" y="876300"/>
            <a:chExt cx="1910678" cy="133350"/>
          </a:xfrm>
        </p:grpSpPr>
        <p:sp>
          <p:nvSpPr>
            <p:cNvPr id="82" name="직사각형 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684174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1940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43402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5400000">
            <a:off x="2624302" y="4228994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146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8" name="직사각형 97"/>
          <p:cNvSpPr/>
          <p:nvPr/>
        </p:nvSpPr>
        <p:spPr>
          <a:xfrm>
            <a:off x="3480517" y="1170587"/>
            <a:ext cx="646331" cy="559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>
            <a:stCxn id="98" idx="3"/>
          </p:cNvCxnSpPr>
          <p:nvPr/>
        </p:nvCxnSpPr>
        <p:spPr>
          <a:xfrm flipV="1">
            <a:off x="4126848" y="1375785"/>
            <a:ext cx="3524362" cy="74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031849" y="540948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2944624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2520602" y="14663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2" y="12292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72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0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덧셈 기호 74"/>
          <p:cNvSpPr/>
          <p:nvPr/>
        </p:nvSpPr>
        <p:spPr>
          <a:xfrm>
            <a:off x="4171835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480517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4001551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466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3331140" y="3218070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AD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53325" y="647239"/>
            <a:ext cx="46386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광고 보기에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광고 보기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시작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광고 샘플 목록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종 중</a:t>
            </a:r>
            <a:r>
              <a:rPr lang="en-US" altLang="ko-KR" sz="1000" dirty="0" smtClean="0"/>
              <a:t>, 1</a:t>
            </a:r>
            <a:r>
              <a:rPr lang="ko-KR" altLang="en-US" sz="1000" dirty="0" smtClean="0"/>
              <a:t>종을 랜덤으로 </a:t>
            </a:r>
            <a:r>
              <a:rPr lang="ko-KR" altLang="en-US" sz="1000" dirty="0" err="1" smtClean="0"/>
              <a:t>플레이한다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  </a:t>
            </a:r>
            <a:r>
              <a:rPr lang="en-US" altLang="ko-KR" sz="1000" dirty="0" smtClean="0"/>
              <a:t>!! </a:t>
            </a:r>
            <a:r>
              <a:rPr lang="ko-KR" altLang="en-US" sz="1000" dirty="0" err="1" smtClean="0"/>
              <a:t>플레이할</a:t>
            </a:r>
            <a:r>
              <a:rPr lang="ko-KR" altLang="en-US" sz="1000" dirty="0" smtClean="0"/>
              <a:t> 광고의 내용은 문서 </a:t>
            </a:r>
            <a:r>
              <a:rPr lang="en-US" altLang="ko-KR" sz="1000" dirty="0" smtClean="0"/>
              <a:t>[</a:t>
            </a:r>
            <a:r>
              <a:rPr lang="ko-KR" altLang="en-US" sz="1000" b="1" dirty="0" err="1" smtClean="0"/>
              <a:t>다머니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액션 광고</a:t>
            </a:r>
            <a:r>
              <a:rPr lang="en-US" altLang="ko-KR" sz="1000" b="1" dirty="0"/>
              <a:t>_</a:t>
            </a:r>
            <a:r>
              <a:rPr lang="en-US" altLang="ko-KR" sz="1000" b="1" dirty="0" smtClean="0"/>
              <a:t>v1.0.one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을 확인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종료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광고 종료 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결과 보기 페이지로 이동한다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845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세부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499591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로비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/>
          <p:cNvGrpSpPr/>
          <p:nvPr/>
        </p:nvGrpSpPr>
        <p:grpSpPr>
          <a:xfrm>
            <a:off x="197179" y="-507690"/>
            <a:ext cx="631904" cy="222819"/>
            <a:chOff x="138541" y="3104581"/>
            <a:chExt cx="631904" cy="222819"/>
          </a:xfrm>
        </p:grpSpPr>
        <p:sp>
          <p:nvSpPr>
            <p:cNvPr id="248" name="TextBox 247"/>
            <p:cNvSpPr txBox="1"/>
            <p:nvPr/>
          </p:nvSpPr>
          <p:spPr>
            <a:xfrm>
              <a:off x="138541" y="3104581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내부 항목</a:t>
              </a:r>
              <a:endParaRPr lang="en-US" altLang="ko-KR" sz="800" dirty="0" smtClean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57698" y="3327400"/>
              <a:ext cx="5905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순서도: 판단 249"/>
          <p:cNvSpPr/>
          <p:nvPr/>
        </p:nvSpPr>
        <p:spPr>
          <a:xfrm>
            <a:off x="1004460" y="-519162"/>
            <a:ext cx="641783" cy="25339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선택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883349" y="-519162"/>
            <a:ext cx="533839" cy="264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652102" y="-519162"/>
            <a:ext cx="533206" cy="262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외부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0" y="-719446"/>
            <a:ext cx="3417313" cy="69138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-30971" y="-93512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범주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100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282361" y="122750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078758" y="2674663"/>
            <a:ext cx="1311307" cy="1302204"/>
            <a:chOff x="3071133" y="2397866"/>
            <a:chExt cx="1453821" cy="1126384"/>
          </a:xfrm>
        </p:grpSpPr>
        <p:sp>
          <p:nvSpPr>
            <p:cNvPr id="12" name="직사각형 11"/>
            <p:cNvSpPr/>
            <p:nvPr/>
          </p:nvSpPr>
          <p:spPr>
            <a:xfrm>
              <a:off x="3071133" y="2397866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cxnSpLocks/>
            </p:cNvCxnSpPr>
            <p:nvPr/>
          </p:nvCxnSpPr>
          <p:spPr>
            <a:xfrm flipH="1">
              <a:off x="3071133" y="2397866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299019" y="4198606"/>
            <a:ext cx="1028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배</a:t>
            </a:r>
            <a:r>
              <a:rPr lang="ko-KR" altLang="en-US" sz="1400" b="1" dirty="0"/>
              <a:t>돌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Lv.13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24826" y="186093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79" y="5078086"/>
            <a:ext cx="480395" cy="42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61" y="5093015"/>
            <a:ext cx="5286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이등변 삼각형 30"/>
          <p:cNvSpPr/>
          <p:nvPr/>
        </p:nvSpPr>
        <p:spPr>
          <a:xfrm rot="5400000">
            <a:off x="4598024" y="3127748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덧셈 기호 31"/>
          <p:cNvSpPr/>
          <p:nvPr/>
        </p:nvSpPr>
        <p:spPr>
          <a:xfrm>
            <a:off x="4440270" y="4984437"/>
            <a:ext cx="561974" cy="616919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70395" y="547590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친구 추천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490758" y="545496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고액 보상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371899" y="54628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쿠폰받기</a:t>
            </a:r>
            <a:endParaRPr lang="ko-KR" altLang="en-US" sz="1200" b="1" dirty="0"/>
          </a:p>
        </p:txBody>
      </p:sp>
      <p:grpSp>
        <p:nvGrpSpPr>
          <p:cNvPr id="36" name="그룹 35"/>
          <p:cNvGrpSpPr/>
          <p:nvPr/>
        </p:nvGrpSpPr>
        <p:grpSpPr>
          <a:xfrm flipV="1">
            <a:off x="2282360" y="4490933"/>
            <a:ext cx="2947701" cy="45719"/>
            <a:chOff x="628650" y="876300"/>
            <a:chExt cx="1910678" cy="133350"/>
          </a:xfrm>
        </p:grpSpPr>
        <p:sp>
          <p:nvSpPr>
            <p:cNvPr id="37" name="직사각형 3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11" y="3044010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677" y="188367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287" y="3318197"/>
            <a:ext cx="1135848" cy="121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#14 </a:t>
            </a:r>
            <a:r>
              <a:rPr lang="ko-KR" altLang="en-US" sz="2000" b="1" dirty="0" smtClean="0"/>
              <a:t>결과 보기 페이지</a:t>
            </a:r>
            <a:endParaRPr lang="ko-KR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53325" y="647239"/>
            <a:ext cx="463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#14 </a:t>
            </a:r>
            <a:r>
              <a:rPr lang="ko-KR" altLang="en-US" sz="1000" dirty="0" smtClean="0"/>
              <a:t>결과 보기 페이지로 이동한다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아이템 아이콘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클릭 가능한 아이템 아이콘을 표시한다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해당 상태에서 클릭하면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아이템 열기가 재생 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2293147" y="12467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372409" y="15439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47" name="TextBox 46"/>
          <p:cNvSpPr txBox="1"/>
          <p:nvPr/>
        </p:nvSpPr>
        <p:spPr>
          <a:xfrm>
            <a:off x="3125599" y="15453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2701577" y="15425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524" y="13134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547" y="13054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147" y="13310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545" y="13405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46" y="13310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덧셈 기호 53"/>
          <p:cNvSpPr/>
          <p:nvPr/>
        </p:nvSpPr>
        <p:spPr>
          <a:xfrm>
            <a:off x="4352810" y="13134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661492" y="15471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4714874" y="15474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4182526" y="15453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43" name="직사각형 42"/>
          <p:cNvSpPr/>
          <p:nvPr/>
        </p:nvSpPr>
        <p:spPr>
          <a:xfrm>
            <a:off x="2292301" y="1227779"/>
            <a:ext cx="2947701" cy="4567698"/>
          </a:xfrm>
          <a:prstGeom prst="rect">
            <a:avLst/>
          </a:prstGeom>
          <a:solidFill>
            <a:schemeClr val="tx1">
              <a:lumMod val="50000"/>
              <a:lumOff val="50000"/>
              <a:alpha val="87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31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캐릭터 보기 페이지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3325" y="647239"/>
            <a:ext cx="463867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캐릭터 보기 페이지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캐릭</a:t>
            </a:r>
            <a:r>
              <a:rPr lang="ko-KR" altLang="en-US" sz="1000" b="1" dirty="0"/>
              <a:t>터</a:t>
            </a:r>
            <a:r>
              <a:rPr lang="ko-KR" altLang="en-US" sz="1000" b="1" dirty="0" smtClean="0"/>
              <a:t> 보기 페이지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진</a:t>
            </a:r>
            <a:r>
              <a:rPr lang="ko-KR" altLang="en-US" sz="1000" dirty="0"/>
              <a:t>입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내 캐릭터 이름 영역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캐릭터 보기 창으로 이동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나가</a:t>
            </a:r>
            <a:r>
              <a:rPr lang="ko-KR" altLang="en-US" sz="1000" dirty="0"/>
              <a:t>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 입력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이전 페이지로 이동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내 캐릭터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내 캐릭터가 그려진다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기본 </a:t>
            </a:r>
            <a:r>
              <a:rPr lang="en-US" altLang="ko-KR" sz="1000" dirty="0" smtClean="0"/>
              <a:t>idle </a:t>
            </a:r>
            <a:r>
              <a:rPr lang="ko-KR" altLang="en-US" sz="1000" dirty="0" smtClean="0"/>
              <a:t>애니메이션을 반복 재생하고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속성 값 표시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레벨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현재 내 캐릭터의 </a:t>
            </a:r>
            <a:r>
              <a:rPr lang="en-US" altLang="ko-KR" sz="1000" dirty="0" smtClean="0"/>
              <a:t>level </a:t>
            </a:r>
            <a:r>
              <a:rPr lang="ko-KR" altLang="en-US" sz="1000" dirty="0" smtClean="0"/>
              <a:t>값을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캐시 </a:t>
            </a:r>
            <a:r>
              <a:rPr lang="ko-KR" altLang="en-US" sz="1000" dirty="0"/>
              <a:t>획득 보너스 표시 값 </a:t>
            </a:r>
            <a:r>
              <a:rPr lang="en-US" altLang="ko-KR" sz="1000" dirty="0"/>
              <a:t>= 1+ (</a:t>
            </a:r>
            <a:r>
              <a:rPr lang="ko-KR" altLang="en-US" sz="1000" dirty="0"/>
              <a:t>반영 후 </a:t>
            </a:r>
            <a:r>
              <a:rPr lang="en-US" altLang="ko-KR" sz="1000" dirty="0" err="1"/>
              <a:t>cashBonus</a:t>
            </a:r>
            <a:r>
              <a:rPr lang="ko-KR" altLang="en-US" sz="1000" dirty="0"/>
              <a:t>의 값</a:t>
            </a:r>
            <a:r>
              <a:rPr lang="en-US" altLang="ko-KR" sz="1000" dirty="0"/>
              <a:t>)*100 &amp; </a:t>
            </a:r>
            <a:r>
              <a:rPr lang="en-US" altLang="ko-KR" sz="1000" dirty="0" smtClean="0"/>
              <a:t>"%"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/>
              <a:t>아이템 확률 보너스 표시 값 </a:t>
            </a:r>
            <a:r>
              <a:rPr lang="en-US" altLang="ko-KR" sz="1000" dirty="0"/>
              <a:t>= 1+ (</a:t>
            </a:r>
            <a:r>
              <a:rPr lang="ko-KR" altLang="en-US" sz="1000" dirty="0"/>
              <a:t>반영 후 </a:t>
            </a:r>
            <a:r>
              <a:rPr lang="en-US" altLang="ko-KR" sz="1000" dirty="0" err="1"/>
              <a:t>dropBonu</a:t>
            </a:r>
            <a:r>
              <a:rPr lang="ko-KR" altLang="en-US" sz="1000" dirty="0"/>
              <a:t>의 값</a:t>
            </a:r>
            <a:r>
              <a:rPr lang="en-US" altLang="ko-KR" sz="1000" dirty="0"/>
              <a:t>)*100  &amp; "%"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경험치 </a:t>
            </a:r>
            <a:r>
              <a:rPr lang="ko-KR" altLang="en-US" sz="1000" dirty="0"/>
              <a:t>획득 보너스 표시 값 </a:t>
            </a:r>
            <a:r>
              <a:rPr lang="en-US" altLang="ko-KR" sz="1000" dirty="0"/>
              <a:t>= 1+ (</a:t>
            </a:r>
            <a:r>
              <a:rPr lang="ko-KR" altLang="en-US" sz="1000" dirty="0"/>
              <a:t>반영 후 </a:t>
            </a:r>
            <a:r>
              <a:rPr lang="en-US" altLang="ko-KR" sz="1000" dirty="0" err="1"/>
              <a:t>expBonus</a:t>
            </a:r>
            <a:r>
              <a:rPr lang="ko-KR" altLang="en-US" sz="1000" dirty="0"/>
              <a:t>의 값</a:t>
            </a:r>
            <a:r>
              <a:rPr lang="en-US" altLang="ko-KR" sz="1000" dirty="0"/>
              <a:t>)*100  &amp; </a:t>
            </a:r>
            <a:r>
              <a:rPr lang="en-US" altLang="ko-KR" sz="1000" dirty="0" smtClean="0"/>
              <a:t>"%"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//</a:t>
            </a:r>
            <a:r>
              <a:rPr lang="ko-KR" altLang="en-US" sz="1000" dirty="0" smtClean="0"/>
              <a:t>추후 복수 캐릭터 소지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변경 버튼이 들어갈 예정</a:t>
            </a:r>
            <a:endParaRPr lang="en-US" altLang="ko-KR" sz="10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373356" y="105304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087698" y="2178211"/>
            <a:ext cx="1311307" cy="1302204"/>
            <a:chOff x="3071133" y="2356671"/>
            <a:chExt cx="1453821" cy="1126384"/>
          </a:xfrm>
        </p:grpSpPr>
        <p:sp>
          <p:nvSpPr>
            <p:cNvPr id="15" name="직사각형 14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08626" y="376525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56817" y="1707677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19" y="4982910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300" y="5030535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53178" y="531859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62894" y="532648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23" name="그룹 22"/>
          <p:cNvGrpSpPr/>
          <p:nvPr/>
        </p:nvGrpSpPr>
        <p:grpSpPr>
          <a:xfrm flipV="1">
            <a:off x="377025" y="4004006"/>
            <a:ext cx="2947701" cy="45719"/>
            <a:chOff x="628650" y="876300"/>
            <a:chExt cx="1910678" cy="133350"/>
          </a:xfrm>
        </p:grpSpPr>
        <p:sp>
          <p:nvSpPr>
            <p:cNvPr id="24" name="직사각형 23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279" y="2595183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668" y="1730415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73356" y="4054411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5400000">
            <a:off x="887168" y="4140003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82002" y="422568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385535" y="3766878"/>
            <a:ext cx="887430" cy="259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294715" y="532048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37" name="직사각형 36"/>
          <p:cNvSpPr/>
          <p:nvPr/>
        </p:nvSpPr>
        <p:spPr>
          <a:xfrm>
            <a:off x="375038" y="105302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4300" y="135020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39" name="TextBox 38"/>
          <p:cNvSpPr txBox="1"/>
          <p:nvPr/>
        </p:nvSpPr>
        <p:spPr>
          <a:xfrm>
            <a:off x="1207490" y="13515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783468" y="134874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15" y="111966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38" y="1111680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038" y="113728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436" y="114680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237" y="113728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덧셈 기호 45"/>
          <p:cNvSpPr/>
          <p:nvPr/>
        </p:nvSpPr>
        <p:spPr>
          <a:xfrm>
            <a:off x="2434701" y="111966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743383" y="13533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2796765" y="1353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2264417" y="13515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2380786" y="315330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3735681" y="105304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737363" y="105302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816625" y="135020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73" name="TextBox 72"/>
          <p:cNvSpPr txBox="1"/>
          <p:nvPr/>
        </p:nvSpPr>
        <p:spPr>
          <a:xfrm>
            <a:off x="4569815" y="13515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4145793" y="134874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740" y="111966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763" y="1111680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363" y="113728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761" y="114680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562" y="113728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덧셈 기호 79"/>
          <p:cNvSpPr/>
          <p:nvPr/>
        </p:nvSpPr>
        <p:spPr>
          <a:xfrm>
            <a:off x="5797026" y="111966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105708" y="13533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6159090" y="13536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5626742" y="13515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cxnSp>
        <p:nvCxnSpPr>
          <p:cNvPr id="85" name="직선 연결선 84"/>
          <p:cNvCxnSpPr>
            <a:cxnSpLocks/>
          </p:cNvCxnSpPr>
          <p:nvPr/>
        </p:nvCxnSpPr>
        <p:spPr>
          <a:xfrm flipH="1">
            <a:off x="4201790" y="2243208"/>
            <a:ext cx="2031063" cy="1832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201790" y="2243209"/>
            <a:ext cx="2023360" cy="18468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6333324" y="2178211"/>
            <a:ext cx="1220001" cy="134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138707" y="4255631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레벨 </a:t>
            </a:r>
            <a:r>
              <a:rPr lang="en-US" altLang="ko-KR" sz="900" b="1" dirty="0" smtClean="0"/>
              <a:t>: 10</a:t>
            </a:r>
            <a:endParaRPr lang="ko-KR" altLang="en-US" sz="9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4339668" y="5203443"/>
            <a:ext cx="1643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획득 보너스</a:t>
            </a:r>
            <a:r>
              <a:rPr lang="en-US" altLang="ko-KR" sz="900" b="1" dirty="0" smtClean="0"/>
              <a:t>: 105% </a:t>
            </a:r>
            <a:endParaRPr lang="ko-KR" altLang="en-US" sz="9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339668" y="4903601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확률 보너스</a:t>
            </a:r>
            <a:r>
              <a:rPr lang="en-US" altLang="ko-KR" sz="900" b="1" dirty="0" smtClean="0"/>
              <a:t>: 105% </a:t>
            </a:r>
            <a:endParaRPr lang="ko-KR" altLang="en-US" sz="900" b="1" dirty="0"/>
          </a:p>
          <a:p>
            <a:endParaRPr lang="ko-KR" altLang="en-US" sz="9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455084" y="4590421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획득 보너스</a:t>
            </a:r>
            <a:r>
              <a:rPr lang="en-US" altLang="ko-KR" sz="900" b="1" dirty="0" smtClean="0"/>
              <a:t>: 120% </a:t>
            </a:r>
            <a:endParaRPr lang="ko-KR" altLang="en-US" sz="900" b="1" dirty="0"/>
          </a:p>
        </p:txBody>
      </p:sp>
      <p:cxnSp>
        <p:nvCxnSpPr>
          <p:cNvPr id="101" name="직선 연결선 100"/>
          <p:cNvCxnSpPr>
            <a:cxnSpLocks/>
          </p:cNvCxnSpPr>
          <p:nvPr/>
        </p:nvCxnSpPr>
        <p:spPr>
          <a:xfrm flipH="1">
            <a:off x="4137310" y="4533271"/>
            <a:ext cx="20934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4103555" y="2144581"/>
            <a:ext cx="2229768" cy="2012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4068459" y="4229931"/>
            <a:ext cx="2297778" cy="1293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왼쪽 화살표 104"/>
          <p:cNvSpPr/>
          <p:nvPr/>
        </p:nvSpPr>
        <p:spPr>
          <a:xfrm>
            <a:off x="3864109" y="175487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5787180" y="171455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캐시 </a:t>
            </a:r>
            <a:r>
              <a:rPr lang="ko-KR" altLang="en-US" sz="1100" b="1" dirty="0" smtClean="0"/>
              <a:t>상점</a:t>
            </a:r>
            <a:endParaRPr lang="ko-KR" altLang="en-US" sz="1100" b="1" dirty="0"/>
          </a:p>
        </p:txBody>
      </p:sp>
      <p:cxnSp>
        <p:nvCxnSpPr>
          <p:cNvPr id="107" name="직선 연결선 106"/>
          <p:cNvCxnSpPr>
            <a:cxnSpLocks/>
          </p:cNvCxnSpPr>
          <p:nvPr/>
        </p:nvCxnSpPr>
        <p:spPr>
          <a:xfrm flipH="1">
            <a:off x="3749701" y="207348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H="1">
            <a:off x="6366238" y="3166615"/>
            <a:ext cx="1220000" cy="13666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34" idx="3"/>
            <a:endCxn id="51" idx="1"/>
          </p:cNvCxnSpPr>
          <p:nvPr/>
        </p:nvCxnSpPr>
        <p:spPr>
          <a:xfrm flipV="1">
            <a:off x="1272965" y="3336889"/>
            <a:ext cx="2462716" cy="5599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6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친구 추천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친구추천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시작 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나가기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페이지 시</a:t>
            </a:r>
            <a:r>
              <a:rPr lang="ko-KR" altLang="en-US" sz="1000" dirty="0"/>
              <a:t>작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상단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바의 친구 추천 아이콘을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나가기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버튼을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2) </a:t>
            </a:r>
            <a:r>
              <a:rPr lang="ko-KR" altLang="en-US" sz="1000" dirty="0" smtClean="0"/>
              <a:t>목록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  a. </a:t>
            </a:r>
            <a:r>
              <a:rPr lang="ko-KR" altLang="en-US" sz="1000" b="1" dirty="0"/>
              <a:t>비활성화 </a:t>
            </a:r>
            <a:r>
              <a:rPr lang="ko-KR" altLang="en-US" sz="1000" b="1" dirty="0" err="1"/>
              <a:t>카카오톡</a:t>
            </a:r>
            <a:r>
              <a:rPr lang="ko-KR" altLang="en-US" sz="1000" b="1" dirty="0"/>
              <a:t> 아이콘 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카카오</a:t>
            </a:r>
            <a:r>
              <a:rPr lang="ko-KR" altLang="en-US" sz="1000" b="1" dirty="0" err="1"/>
              <a:t>톡</a:t>
            </a:r>
            <a:r>
              <a:rPr lang="ko-KR" altLang="en-US" sz="1000" b="1" dirty="0" smtClean="0"/>
              <a:t> </a:t>
            </a:r>
            <a:r>
              <a:rPr lang="ko-KR" altLang="en-US" sz="1000" b="1" dirty="0"/>
              <a:t>아이콘 회색 처리</a:t>
            </a:r>
            <a:r>
              <a:rPr lang="en-US" altLang="ko-KR" sz="1000" b="1" dirty="0" smtClean="0"/>
              <a:t>)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아무 일도 일어나지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(</a:t>
            </a:r>
            <a:r>
              <a:rPr lang="ko-KR" altLang="en-US" sz="1000" dirty="0" smtClean="0"/>
              <a:t>추후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스토어에 등록되는 시점에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링크 공유하기 기능 처리 예정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 </a:t>
            </a:r>
            <a:r>
              <a:rPr lang="ko-KR" altLang="en-US" sz="1000" b="1" dirty="0"/>
              <a:t> </a:t>
            </a:r>
            <a:r>
              <a:rPr lang="en-US" altLang="ko-KR" sz="1000" b="1" dirty="0" smtClean="0"/>
              <a:t>b. </a:t>
            </a:r>
            <a:r>
              <a:rPr lang="ko-KR" altLang="en-US" sz="1000" b="1" dirty="0" smtClean="0"/>
              <a:t>비활성화 </a:t>
            </a:r>
            <a:r>
              <a:rPr lang="ko-KR" altLang="en-US" sz="1000" b="1" dirty="0" err="1" smtClean="0"/>
              <a:t>페이스북</a:t>
            </a:r>
            <a:r>
              <a:rPr lang="ko-KR" altLang="en-US" sz="1000" b="1" dirty="0" smtClean="0"/>
              <a:t> 아이콘 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페이스북</a:t>
            </a:r>
            <a:r>
              <a:rPr lang="ko-KR" altLang="en-US" sz="1000" b="1" dirty="0" smtClean="0"/>
              <a:t> 아이콘 회색 처리</a:t>
            </a:r>
            <a:r>
              <a:rPr lang="en-US" altLang="ko-KR" sz="1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아무 일도 일어나지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/>
              <a:t>(</a:t>
            </a:r>
            <a:r>
              <a:rPr lang="ko-KR" altLang="en-US" sz="1000" dirty="0"/>
              <a:t>추후</a:t>
            </a:r>
            <a:r>
              <a:rPr lang="en-US" altLang="ko-KR" sz="1000" dirty="0"/>
              <a:t>, </a:t>
            </a:r>
            <a:r>
              <a:rPr lang="ko-KR" altLang="en-US" sz="1000" dirty="0"/>
              <a:t>스토어에 등록되는 시점에</a:t>
            </a:r>
            <a:r>
              <a:rPr lang="en-US" altLang="ko-KR" sz="1000" dirty="0"/>
              <a:t>, </a:t>
            </a:r>
            <a:r>
              <a:rPr lang="ko-KR" altLang="en-US" sz="1000" dirty="0"/>
              <a:t>링크 공유하기 기능 처리 예정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  c. SMS</a:t>
            </a:r>
            <a:r>
              <a:rPr lang="ko-KR" altLang="en-US" sz="1000" b="1" dirty="0" smtClean="0"/>
              <a:t> 아이콘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자동완성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새 메시지 보내기 기능 사용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아래의 내용으로 문자 보내기 처리가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“</a:t>
            </a:r>
            <a:r>
              <a:rPr lang="ko-KR" altLang="en-US" sz="1000" i="1" dirty="0" smtClean="0"/>
              <a:t>행동 하나하나가 다 머니</a:t>
            </a:r>
            <a:r>
              <a:rPr lang="en-US" altLang="ko-KR" sz="1000" i="1" dirty="0" smtClean="0"/>
              <a:t>! </a:t>
            </a:r>
            <a:r>
              <a:rPr lang="ko-KR" altLang="en-US" sz="1000" i="1" dirty="0" smtClean="0"/>
              <a:t>가입하면 </a:t>
            </a:r>
            <a:r>
              <a:rPr lang="en-US" altLang="ko-KR" sz="1000" i="1" dirty="0" smtClean="0"/>
              <a:t>500 </a:t>
            </a:r>
            <a:r>
              <a:rPr lang="ko-KR" altLang="en-US" sz="1000" i="1" dirty="0" smtClean="0"/>
              <a:t>캐시</a:t>
            </a:r>
            <a:r>
              <a:rPr lang="en-US" altLang="ko-KR" sz="1000" i="1" dirty="0" smtClean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000" i="1" dirty="0"/>
              <a:t> </a:t>
            </a:r>
            <a:r>
              <a:rPr lang="en-US" altLang="ko-KR" sz="1000" i="1" dirty="0" smtClean="0"/>
              <a:t>       </a:t>
            </a:r>
            <a:r>
              <a:rPr lang="ko-KR" altLang="en-US" sz="1000" i="1" dirty="0" smtClean="0"/>
              <a:t>스토어에서 </a:t>
            </a:r>
            <a:r>
              <a:rPr lang="en-US" altLang="ko-KR" sz="1000" i="1" dirty="0" smtClean="0"/>
              <a:t>‘</a:t>
            </a:r>
            <a:r>
              <a:rPr lang="ko-KR" altLang="en-US" sz="1000" i="1" dirty="0" err="1" smtClean="0"/>
              <a:t>다머니</a:t>
            </a:r>
            <a:r>
              <a:rPr lang="en-US" altLang="ko-KR" sz="1000" i="1" dirty="0" smtClean="0"/>
              <a:t>’</a:t>
            </a:r>
            <a:r>
              <a:rPr lang="ko-KR" altLang="en-US" sz="1000" i="1" dirty="0" smtClean="0"/>
              <a:t>를 검색해보세요</a:t>
            </a:r>
            <a:r>
              <a:rPr lang="en-US" altLang="ko-KR" sz="1000" i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i="1" dirty="0"/>
              <a:t> </a:t>
            </a:r>
            <a:r>
              <a:rPr lang="en-US" altLang="ko-KR" sz="1000" i="1" dirty="0" smtClean="0"/>
              <a:t>       </a:t>
            </a:r>
            <a:r>
              <a:rPr lang="ko-KR" altLang="en-US" sz="1000" i="1" dirty="0" smtClean="0"/>
              <a:t>추천인 </a:t>
            </a:r>
            <a:r>
              <a:rPr lang="en-US" altLang="ko-KR" sz="1000" i="1" dirty="0" smtClean="0"/>
              <a:t>: [</a:t>
            </a:r>
            <a:r>
              <a:rPr lang="ko-KR" altLang="en-US" sz="1000" i="1" dirty="0" smtClean="0"/>
              <a:t>내 </a:t>
            </a:r>
            <a:r>
              <a:rPr lang="en-US" altLang="ko-KR" sz="1000" i="1" dirty="0" smtClean="0"/>
              <a:t>ID]”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보낼 대상 선택은 </a:t>
            </a:r>
            <a:r>
              <a:rPr lang="en-US" altLang="ko-KR" sz="1000" dirty="0" smtClean="0"/>
              <a:t>SMS </a:t>
            </a:r>
            <a:r>
              <a:rPr lang="ko-KR" altLang="en-US" sz="1000" dirty="0" err="1" smtClean="0"/>
              <a:t>앱</a:t>
            </a:r>
            <a:r>
              <a:rPr lang="ko-KR" altLang="en-US" sz="1000" dirty="0" smtClean="0"/>
              <a:t> 내에서 사용자가 직접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//</a:t>
            </a: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자동 완성된 상태로 </a:t>
            </a:r>
            <a:r>
              <a:rPr lang="en-US" altLang="ko-KR" sz="1000" dirty="0" smtClean="0"/>
              <a:t>SMS </a:t>
            </a:r>
            <a:r>
              <a:rPr lang="ko-KR" altLang="en-US" sz="1000" dirty="0" smtClean="0"/>
              <a:t>로 가면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+ 11</a:t>
            </a:r>
            <a:r>
              <a:rPr lang="ko-KR" altLang="en-US" sz="1000" dirty="0" smtClean="0"/>
              <a:t>월 </a:t>
            </a:r>
            <a:r>
              <a:rPr lang="ko-KR" altLang="en-US" sz="1000" dirty="0" err="1" smtClean="0"/>
              <a:t>빌드에서는</a:t>
            </a:r>
            <a:r>
              <a:rPr lang="ko-KR" altLang="en-US" sz="1000" dirty="0" smtClean="0"/>
              <a:t> 친구가 가입할 경우 </a:t>
            </a:r>
            <a:r>
              <a:rPr lang="en-US" altLang="ko-KR" sz="1000" dirty="0" smtClean="0"/>
              <a:t>500</a:t>
            </a:r>
            <a:r>
              <a:rPr lang="ko-KR" altLang="en-US" sz="1000" dirty="0" smtClean="0"/>
              <a:t>캐시가 들어올 필요는 없으며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추후 정상 서버에서 계정 관리를 하게 될 경우 추천인 처리를 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2357957" y="1146869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437219" y="144405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3190409" y="14454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766387" y="144259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34" y="1213513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357" y="1205528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957" y="1231130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55" y="1240655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56" y="1231130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4417620" y="1213513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3726302" y="14472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779684" y="14475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247336" y="14454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2751131" y="3753588"/>
            <a:ext cx="495300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569848" y="3754059"/>
            <a:ext cx="495300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398367" y="3754059"/>
            <a:ext cx="495300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5045142" y="2457450"/>
            <a:ext cx="2851083" cy="1226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662531" y="3643206"/>
            <a:ext cx="2388233" cy="685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234251" y="1104726"/>
            <a:ext cx="672499" cy="685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왼쪽 화살표 70"/>
          <p:cNvSpPr/>
          <p:nvPr/>
        </p:nvSpPr>
        <p:spPr>
          <a:xfrm>
            <a:off x="2490296" y="184922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413367" y="181843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친구 추천</a:t>
            </a:r>
            <a:endParaRPr lang="ko-KR" altLang="en-US" sz="1100" b="1" dirty="0"/>
          </a:p>
        </p:txBody>
      </p:sp>
      <p:cxnSp>
        <p:nvCxnSpPr>
          <p:cNvPr id="73" name="직선 연결선 72"/>
          <p:cNvCxnSpPr>
            <a:cxnSpLocks/>
          </p:cNvCxnSpPr>
          <p:nvPr/>
        </p:nvCxnSpPr>
        <p:spPr>
          <a:xfrm flipH="1">
            <a:off x="2366363" y="216783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90033" y="2804274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/>
              <a:t>친구를 추천하면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나도 친구도 </a:t>
            </a:r>
            <a:r>
              <a:rPr lang="en-US" altLang="ko-KR" sz="1400" b="1" dirty="0" smtClean="0"/>
              <a:t>500 </a:t>
            </a:r>
            <a:r>
              <a:rPr lang="ko-KR" altLang="en-US" sz="1400" b="1" dirty="0" smtClean="0"/>
              <a:t>캐시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84782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프로필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친구추천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시작 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나가기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페이지 시</a:t>
            </a:r>
            <a:r>
              <a:rPr lang="ko-KR" altLang="en-US" sz="1000" dirty="0"/>
              <a:t>작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상단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바의 프로필 아이콘을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나가기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버튼을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2) </a:t>
            </a:r>
            <a:r>
              <a:rPr lang="ko-KR" altLang="en-US" sz="1000" b="1" dirty="0" smtClean="0"/>
              <a:t>목록 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아이디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내 </a:t>
            </a:r>
            <a:r>
              <a:rPr lang="en-US" altLang="ko-KR" sz="1000" dirty="0" smtClean="0"/>
              <a:t>ID </a:t>
            </a:r>
            <a:r>
              <a:rPr lang="ko-KR" altLang="en-US" sz="1000" dirty="0" smtClean="0"/>
              <a:t>값을 를 표시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보유 캐시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보유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값을 표시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C. </a:t>
            </a:r>
            <a:r>
              <a:rPr lang="ko-KR" altLang="en-US" sz="1000" dirty="0" smtClean="0"/>
              <a:t>상품 구매 목록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터치 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구매 내역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D. push </a:t>
            </a:r>
            <a:r>
              <a:rPr lang="ko-KR" altLang="en-US" sz="1000" dirty="0" smtClean="0"/>
              <a:t>알림 설정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push </a:t>
            </a:r>
            <a:r>
              <a:rPr lang="ko-KR" altLang="en-US" sz="1000" dirty="0" smtClean="0"/>
              <a:t>알림 목록에 대해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설정한다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a. </a:t>
            </a:r>
            <a:r>
              <a:rPr lang="ko-KR" altLang="en-US" sz="1000" dirty="0" smtClean="0"/>
              <a:t>웹에서 광고 노출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웹에서 광고가 노출될지 여부 </a:t>
            </a:r>
            <a:r>
              <a:rPr lang="en-US" altLang="ko-KR" sz="1000" dirty="0" smtClean="0"/>
              <a:t>//</a:t>
            </a:r>
            <a:r>
              <a:rPr lang="ko-KR" altLang="en-US" sz="1000" dirty="0" smtClean="0"/>
              <a:t>적용은 추후 처리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b. </a:t>
            </a:r>
            <a:r>
              <a:rPr lang="ko-KR" altLang="en-US" sz="1000" dirty="0" smtClean="0"/>
              <a:t>공지 사항 </a:t>
            </a:r>
            <a:r>
              <a:rPr lang="en-US" altLang="ko-KR" sz="1000" dirty="0" smtClean="0"/>
              <a:t>: </a:t>
            </a:r>
            <a:r>
              <a:rPr lang="ko-KR" altLang="en-US" sz="1000" dirty="0"/>
              <a:t>개발자가 </a:t>
            </a:r>
            <a:r>
              <a:rPr lang="en-US" altLang="ko-KR" sz="1000" dirty="0"/>
              <a:t>push </a:t>
            </a:r>
            <a:r>
              <a:rPr lang="ko-KR" altLang="en-US" sz="1000" dirty="0"/>
              <a:t>메시지 보내는 타입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c. </a:t>
            </a:r>
            <a:r>
              <a:rPr lang="ko-KR" altLang="en-US" sz="1000" dirty="0" smtClean="0"/>
              <a:t>적립 알림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앱</a:t>
            </a:r>
            <a:r>
              <a:rPr lang="ko-KR" altLang="en-US" sz="1000" dirty="0" smtClean="0"/>
              <a:t> 외부에서 적립 시 </a:t>
            </a:r>
            <a:r>
              <a:rPr lang="en-US" altLang="ko-KR" sz="1000" dirty="0" smtClean="0"/>
              <a:t>push </a:t>
            </a:r>
            <a:r>
              <a:rPr lang="ko-KR" altLang="en-US" sz="1000" dirty="0" smtClean="0"/>
              <a:t>여부 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d. </a:t>
            </a:r>
            <a:r>
              <a:rPr lang="ko-KR" altLang="en-US" sz="1000" dirty="0" smtClean="0"/>
              <a:t>혜택 알림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개발자가 </a:t>
            </a:r>
            <a:r>
              <a:rPr lang="en-US" altLang="ko-KR" sz="1000" dirty="0" smtClean="0"/>
              <a:t>push </a:t>
            </a:r>
            <a:r>
              <a:rPr lang="ko-KR" altLang="en-US" sz="1000" dirty="0" smtClean="0"/>
              <a:t>메시지 보내는 타입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on/off</a:t>
            </a:r>
            <a:r>
              <a:rPr lang="ko-KR" altLang="en-US" sz="1000" dirty="0" smtClean="0"/>
              <a:t>는 슬라이드나 체크박스 중에 프로그래머가 선택한다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기본 상태는 </a:t>
            </a:r>
            <a:r>
              <a:rPr lang="en-US" altLang="ko-KR" sz="1000" dirty="0" smtClean="0"/>
              <a:t>on </a:t>
            </a:r>
            <a:r>
              <a:rPr lang="ko-KR" altLang="en-US" sz="1000" dirty="0" smtClean="0"/>
              <a:t>상태로 처리한다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E. </a:t>
            </a:r>
            <a:r>
              <a:rPr lang="ko-KR" altLang="en-US" sz="1000" dirty="0" err="1" smtClean="0"/>
              <a:t>앱의</a:t>
            </a:r>
            <a:r>
              <a:rPr lang="ko-KR" altLang="en-US" sz="1000" dirty="0" smtClean="0"/>
              <a:t> 버전 정보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현재 </a:t>
            </a:r>
            <a:r>
              <a:rPr lang="ko-KR" altLang="en-US" sz="1000" dirty="0" err="1" smtClean="0"/>
              <a:t>앱의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내부에 기록된 버전 정보를 표시한다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2357957" y="1146869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437219" y="144405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3190409" y="14454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766387" y="144259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34" y="1213513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357" y="1205528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957" y="1231130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55" y="1240655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56" y="1231130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4417620" y="1213513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3726302" y="14472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779684" y="14475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247336" y="14454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cxnSp>
        <p:nvCxnSpPr>
          <p:cNvPr id="66" name="직선 연결선 65"/>
          <p:cNvCxnSpPr>
            <a:endCxn id="70" idx="3"/>
          </p:cNvCxnSpPr>
          <p:nvPr/>
        </p:nvCxnSpPr>
        <p:spPr>
          <a:xfrm flipH="1">
            <a:off x="5369019" y="1367795"/>
            <a:ext cx="2393856" cy="5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4696520" y="1082147"/>
            <a:ext cx="672499" cy="685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왼쪽 화살표 70"/>
          <p:cNvSpPr/>
          <p:nvPr/>
        </p:nvSpPr>
        <p:spPr>
          <a:xfrm>
            <a:off x="2490296" y="184922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584817" y="181843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프로필</a:t>
            </a:r>
            <a:endParaRPr lang="ko-KR" altLang="en-US" sz="1100" b="1" dirty="0"/>
          </a:p>
        </p:txBody>
      </p:sp>
      <p:cxnSp>
        <p:nvCxnSpPr>
          <p:cNvPr id="73" name="직선 연결선 72"/>
          <p:cNvCxnSpPr>
            <a:cxnSpLocks/>
          </p:cNvCxnSpPr>
          <p:nvPr/>
        </p:nvCxnSpPr>
        <p:spPr>
          <a:xfrm flipH="1">
            <a:off x="2366363" y="216783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477768" y="3236242"/>
            <a:ext cx="1043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상품 구매 목록</a:t>
            </a:r>
            <a:endParaRPr lang="en-US" altLang="ko-KR" sz="1000" b="1" dirty="0" smtClean="0"/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731" y="181407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474476" y="278614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/>
              <a:t>보유 캐시</a:t>
            </a:r>
            <a:endParaRPr lang="en-US" altLang="ko-KR" sz="10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561890" y="2786139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1300</a:t>
            </a:r>
            <a:r>
              <a:rPr lang="ko-KR" altLang="en-US" sz="1000" b="1" dirty="0" smtClean="0"/>
              <a:t>원</a:t>
            </a:r>
            <a:endParaRPr lang="en-US" altLang="ko-KR" sz="1000" b="1" dirty="0" smtClean="0"/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13" y="2829133"/>
            <a:ext cx="157895" cy="16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2481608" y="232409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/>
              <a:t>내 아이디</a:t>
            </a:r>
            <a:endParaRPr lang="en-US" altLang="ko-KR" sz="1000" b="1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4632751" y="2324098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내 </a:t>
            </a:r>
            <a:r>
              <a:rPr lang="en-US" altLang="ko-KR" sz="1000" b="1" dirty="0" smtClean="0"/>
              <a:t>ID]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466700" y="3722017"/>
            <a:ext cx="1130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PUSH</a:t>
            </a:r>
            <a:r>
              <a:rPr lang="ko-KR" altLang="en-US" sz="1000" b="1" dirty="0" smtClean="0"/>
              <a:t> 알림 설정</a:t>
            </a:r>
            <a:endParaRPr lang="en-US" altLang="ko-KR" sz="1000" b="1" dirty="0" smtClean="0"/>
          </a:p>
        </p:txBody>
      </p:sp>
      <p:sp>
        <p:nvSpPr>
          <p:cNvPr id="82" name="이등변 삼각형 81"/>
          <p:cNvSpPr/>
          <p:nvPr/>
        </p:nvSpPr>
        <p:spPr>
          <a:xfrm rot="5400000">
            <a:off x="4879598" y="3336711"/>
            <a:ext cx="150775" cy="10906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2640237" y="4400303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공지 사항</a:t>
            </a:r>
            <a:endParaRPr lang="en-US" altLang="ko-KR" sz="1000" b="1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4822984" y="5063684"/>
            <a:ext cx="256484" cy="123365"/>
            <a:chOff x="457201" y="3276771"/>
            <a:chExt cx="628650" cy="30237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57201" y="3276771"/>
              <a:ext cx="628650" cy="3023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503797" y="3332848"/>
              <a:ext cx="243247" cy="24324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639834" y="4106711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웹에서 광고 노출</a:t>
            </a:r>
            <a:endParaRPr lang="en-US" altLang="ko-KR" sz="1000" b="1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2642051" y="4694149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적립 알림</a:t>
            </a:r>
            <a:endParaRPr lang="en-US" altLang="ko-KR" sz="1000" b="1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2639086" y="4988709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혜택 알림</a:t>
            </a:r>
            <a:endParaRPr lang="en-US" altLang="ko-KR" sz="1000" b="1" dirty="0" smtClean="0"/>
          </a:p>
        </p:txBody>
      </p:sp>
      <p:grpSp>
        <p:nvGrpSpPr>
          <p:cNvPr id="93" name="그룹 92"/>
          <p:cNvGrpSpPr/>
          <p:nvPr/>
        </p:nvGrpSpPr>
        <p:grpSpPr>
          <a:xfrm>
            <a:off x="4822856" y="4482592"/>
            <a:ext cx="256484" cy="123365"/>
            <a:chOff x="457201" y="3276771"/>
            <a:chExt cx="628650" cy="302371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457201" y="3276771"/>
              <a:ext cx="628650" cy="3023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793089" y="3318904"/>
              <a:ext cx="243247" cy="2432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4822208" y="4769124"/>
            <a:ext cx="256484" cy="123365"/>
            <a:chOff x="457201" y="3276771"/>
            <a:chExt cx="628650" cy="302371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457201" y="3276771"/>
              <a:ext cx="628650" cy="3023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793089" y="3318904"/>
              <a:ext cx="243247" cy="2432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4810842" y="4191211"/>
            <a:ext cx="256484" cy="123365"/>
            <a:chOff x="457201" y="3276771"/>
            <a:chExt cx="628650" cy="302371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457201" y="3276771"/>
              <a:ext cx="628650" cy="3023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793089" y="3318904"/>
              <a:ext cx="243247" cy="2432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3" name="직선 연결선 102"/>
          <p:cNvCxnSpPr>
            <a:cxnSpLocks/>
          </p:cNvCxnSpPr>
          <p:nvPr/>
        </p:nvCxnSpPr>
        <p:spPr>
          <a:xfrm flipH="1">
            <a:off x="2490296" y="2672661"/>
            <a:ext cx="25424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cxnSpLocks/>
          </p:cNvCxnSpPr>
          <p:nvPr/>
        </p:nvCxnSpPr>
        <p:spPr>
          <a:xfrm flipH="1">
            <a:off x="2516666" y="3133272"/>
            <a:ext cx="25424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cxnSpLocks/>
          </p:cNvCxnSpPr>
          <p:nvPr/>
        </p:nvCxnSpPr>
        <p:spPr>
          <a:xfrm flipH="1">
            <a:off x="2517816" y="3625338"/>
            <a:ext cx="25424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695950" y="4191211"/>
            <a:ext cx="171450" cy="161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019800" y="4191211"/>
            <a:ext cx="171450" cy="161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483164" y="542699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버전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정보</a:t>
            </a:r>
            <a:endParaRPr lang="en-US" altLang="ko-KR" sz="1000" b="1" dirty="0" smtClean="0"/>
          </a:p>
        </p:txBody>
      </p:sp>
      <p:cxnSp>
        <p:nvCxnSpPr>
          <p:cNvPr id="108" name="직선 연결선 107"/>
          <p:cNvCxnSpPr>
            <a:cxnSpLocks/>
          </p:cNvCxnSpPr>
          <p:nvPr/>
        </p:nvCxnSpPr>
        <p:spPr>
          <a:xfrm flipH="1">
            <a:off x="2536867" y="5330313"/>
            <a:ext cx="25424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631085" y="5426992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1.0.0</a:t>
            </a:r>
          </a:p>
        </p:txBody>
      </p:sp>
      <p:cxnSp>
        <p:nvCxnSpPr>
          <p:cNvPr id="110" name="직선 연결선 109"/>
          <p:cNvCxnSpPr>
            <a:endCxn id="80" idx="3"/>
          </p:cNvCxnSpPr>
          <p:nvPr/>
        </p:nvCxnSpPr>
        <p:spPr>
          <a:xfrm flipH="1">
            <a:off x="5219771" y="2447208"/>
            <a:ext cx="26955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H="1" flipV="1">
            <a:off x="5129020" y="2909355"/>
            <a:ext cx="2786255" cy="2239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 flipV="1">
            <a:off x="5129021" y="3391243"/>
            <a:ext cx="2786254" cy="453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H="1" flipV="1">
            <a:off x="4997503" y="3860692"/>
            <a:ext cx="2917772" cy="6627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H="1" flipV="1">
            <a:off x="5079468" y="5550102"/>
            <a:ext cx="2917772" cy="6627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구매 목록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친구추천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시작 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나가기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페이지 시</a:t>
            </a:r>
            <a:r>
              <a:rPr lang="ko-KR" altLang="en-US" sz="1000" dirty="0"/>
              <a:t>작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프로필 내부의 상품 구매 목록 버튼을 입력한다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나가기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버튼을 선택하면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프로필로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2) </a:t>
            </a:r>
            <a:r>
              <a:rPr lang="ko-KR" altLang="en-US" sz="1000" b="1" dirty="0" smtClean="0"/>
              <a:t>목록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내 캐릭터의 </a:t>
            </a:r>
            <a:r>
              <a:rPr lang="en-US" altLang="ko-KR" sz="1000" dirty="0" smtClean="0"/>
              <a:t>items </a:t>
            </a:r>
            <a:r>
              <a:rPr lang="ko-KR" altLang="en-US" sz="1000" dirty="0" smtClean="0"/>
              <a:t>속성에 기록된 아이템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들을 순서대로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항목의 목록은 캐시 상점에서 보여주는 항목과 동일하다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/>
              <a:t>발행처 </a:t>
            </a:r>
            <a:r>
              <a:rPr lang="en-US" altLang="ko-KR" sz="1000" dirty="0"/>
              <a:t>: publisher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/>
              <a:t>구매 금액 </a:t>
            </a:r>
            <a:r>
              <a:rPr lang="en-US" altLang="ko-KR" sz="1000" dirty="0"/>
              <a:t>: price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오른쪽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- </a:t>
            </a:r>
            <a:r>
              <a:rPr lang="ko-KR" altLang="en-US" sz="1000" dirty="0"/>
              <a:t>상품 목록은 터치 클릭을 통한 입력이 가능하다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&gt; </a:t>
            </a:r>
            <a:r>
              <a:rPr lang="ko-KR" altLang="en-US" sz="1000" dirty="0"/>
              <a:t>터치 시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바코드 보기 </a:t>
            </a:r>
            <a:r>
              <a:rPr lang="ko-KR" altLang="en-US" sz="1000" dirty="0" err="1" smtClean="0"/>
              <a:t>팝업창이</a:t>
            </a:r>
            <a:r>
              <a:rPr lang="ko-KR" altLang="en-US" sz="1000" dirty="0" smtClean="0"/>
              <a:t>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팝업에는 </a:t>
            </a:r>
            <a:r>
              <a:rPr lang="ko-KR" altLang="en-US" sz="1000" dirty="0"/>
              <a:t>아래의 목록을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a.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b.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설명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desc</a:t>
            </a:r>
            <a:r>
              <a:rPr lang="en-US" altLang="ko-KR" sz="1000" dirty="0"/>
              <a:t>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/>
              <a:t>바코드 </a:t>
            </a:r>
            <a:r>
              <a:rPr lang="en-US" altLang="ko-KR" sz="1000" dirty="0"/>
              <a:t>: </a:t>
            </a:r>
            <a:r>
              <a:rPr lang="ko-KR" altLang="en-US" sz="1000" dirty="0"/>
              <a:t>임시 바코드 이미지를 사용한다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e. </a:t>
            </a:r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  <a:r>
              <a:rPr lang="ko-KR" altLang="en-US" sz="1000" dirty="0" smtClean="0"/>
              <a:t>하기 </a:t>
            </a:r>
            <a:r>
              <a:rPr lang="en-US" altLang="ko-KR" sz="1000" dirty="0"/>
              <a:t>: </a:t>
            </a:r>
            <a:r>
              <a:rPr lang="ko-KR" altLang="en-US" sz="1000" dirty="0"/>
              <a:t>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닫기 처리하고</a:t>
            </a:r>
            <a:r>
              <a:rPr lang="en-US" altLang="ko-KR" sz="1000" dirty="0"/>
              <a:t>, </a:t>
            </a:r>
            <a:r>
              <a:rPr lang="ko-KR" altLang="en-US" sz="1000" dirty="0"/>
              <a:t>해당 </a:t>
            </a:r>
            <a:r>
              <a:rPr lang="ko-KR" altLang="en-US" sz="1000" dirty="0" smtClean="0"/>
              <a:t>쿠폰을 </a:t>
            </a:r>
            <a:r>
              <a:rPr lang="en-US" altLang="ko-KR" sz="1000" dirty="0" smtClean="0"/>
              <a:t>items </a:t>
            </a:r>
            <a:r>
              <a:rPr lang="ko-KR" altLang="en-US" sz="1000" dirty="0" smtClean="0"/>
              <a:t>속성에서 삭제한다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</a:t>
            </a:r>
            <a:r>
              <a:rPr lang="en-US" altLang="ko-KR" sz="1000" dirty="0"/>
              <a:t>f. x</a:t>
            </a:r>
            <a:r>
              <a:rPr lang="ko-KR" altLang="en-US" sz="1000" dirty="0"/>
              <a:t>버튼 </a:t>
            </a:r>
            <a:r>
              <a:rPr lang="en-US" altLang="ko-KR" sz="1000" dirty="0"/>
              <a:t>: </a:t>
            </a:r>
            <a:r>
              <a:rPr lang="ko-KR" altLang="en-US" sz="1000" dirty="0"/>
              <a:t>아무 처리도 하지 않고 팝업을 닫는다</a:t>
            </a:r>
            <a:r>
              <a:rPr lang="en-US" altLang="ko-KR" sz="1000" dirty="0"/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357502" y="1147212"/>
            <a:ext cx="2947701" cy="46514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2357957" y="1146869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437219" y="144405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6" name="TextBox 145"/>
          <p:cNvSpPr txBox="1"/>
          <p:nvPr/>
        </p:nvSpPr>
        <p:spPr>
          <a:xfrm>
            <a:off x="3190409" y="14454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766387" y="144259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34" y="1213513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357" y="1205528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957" y="1231130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55" y="1240655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56" y="1231130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덧셈 기호 152"/>
          <p:cNvSpPr/>
          <p:nvPr/>
        </p:nvSpPr>
        <p:spPr>
          <a:xfrm>
            <a:off x="4417620" y="1213513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3726302" y="14472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779684" y="14475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247336" y="14454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5369019" y="1367795"/>
            <a:ext cx="2393856" cy="5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왼쪽 화살표 70"/>
          <p:cNvSpPr/>
          <p:nvPr/>
        </p:nvSpPr>
        <p:spPr>
          <a:xfrm>
            <a:off x="2490296" y="1849226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457545" y="1819809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프로필 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상품 구매 목록</a:t>
            </a:r>
            <a:endParaRPr lang="ko-KR" altLang="en-US" sz="1100" b="1" dirty="0"/>
          </a:p>
        </p:txBody>
      </p:sp>
      <p:cxnSp>
        <p:nvCxnSpPr>
          <p:cNvPr id="73" name="직선 연결선 72"/>
          <p:cNvCxnSpPr>
            <a:cxnSpLocks/>
          </p:cNvCxnSpPr>
          <p:nvPr/>
        </p:nvCxnSpPr>
        <p:spPr>
          <a:xfrm flipH="1">
            <a:off x="2366363" y="216783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415926" y="4852714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2452904" y="4896823"/>
            <a:ext cx="418225" cy="421688"/>
            <a:chOff x="2196429" y="1714499"/>
            <a:chExt cx="582510" cy="542925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2865757" y="48869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아이템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2853972" y="5111183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진화의 돌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개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650789" y="4980709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1900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76" name="직사각형 75"/>
          <p:cNvSpPr/>
          <p:nvPr/>
        </p:nvSpPr>
        <p:spPr>
          <a:xfrm>
            <a:off x="2409878" y="247029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409889" y="3063431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2446867" y="2533452"/>
            <a:ext cx="418225" cy="421688"/>
            <a:chOff x="2196429" y="1714499"/>
            <a:chExt cx="582510" cy="542925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직선 연결선 8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2446867" y="3107540"/>
            <a:ext cx="418225" cy="421688"/>
            <a:chOff x="2196429" y="1714499"/>
            <a:chExt cx="582510" cy="542925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2859720" y="2530874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gs25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847935" y="275510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빙그레 메로나</a:t>
            </a:r>
            <a:endParaRPr lang="ko-KR" altLang="en-US" sz="9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2859720" y="30976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47935" y="3321900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644807" y="2628151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4644752" y="3191426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3300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0" name="직사각형 119"/>
          <p:cNvSpPr/>
          <p:nvPr/>
        </p:nvSpPr>
        <p:spPr>
          <a:xfrm>
            <a:off x="2414136" y="365715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2414147" y="4250288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/>
          <p:cNvGrpSpPr/>
          <p:nvPr/>
        </p:nvGrpSpPr>
        <p:grpSpPr>
          <a:xfrm>
            <a:off x="2451125" y="3720309"/>
            <a:ext cx="418225" cy="421688"/>
            <a:chOff x="2196429" y="1714499"/>
            <a:chExt cx="582510" cy="542925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/>
          <p:cNvGrpSpPr/>
          <p:nvPr/>
        </p:nvGrpSpPr>
        <p:grpSpPr>
          <a:xfrm>
            <a:off x="2451125" y="4294397"/>
            <a:ext cx="418225" cy="421688"/>
            <a:chOff x="2196429" y="1714499"/>
            <a:chExt cx="582510" cy="542925"/>
          </a:xfrm>
        </p:grpSpPr>
        <p:sp>
          <p:nvSpPr>
            <p:cNvPr id="126" name="모서리가 둥근 직사각형 12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2863978" y="371773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852193" y="3941966"/>
            <a:ext cx="8883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500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863978" y="428452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</a:t>
            </a:r>
            <a:r>
              <a:rPr lang="ko-KR" altLang="en-US" sz="1000" dirty="0"/>
              <a:t>버스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852193" y="4508757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1000</a:t>
            </a:r>
            <a:r>
              <a:rPr lang="ko-KR" altLang="en-US" sz="900" b="1" dirty="0" smtClean="0"/>
              <a:t>원 할인권</a:t>
            </a:r>
            <a:endParaRPr lang="ko-KR" altLang="en-US" sz="9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727612" y="3815008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500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4649010" y="4378283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1000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2668092" y="3380343"/>
            <a:ext cx="2327429" cy="1808358"/>
            <a:chOff x="5752621" y="3363937"/>
            <a:chExt cx="2327429" cy="1808358"/>
          </a:xfrm>
        </p:grpSpPr>
        <p:grpSp>
          <p:nvGrpSpPr>
            <p:cNvPr id="134" name="그룹 133"/>
            <p:cNvGrpSpPr/>
            <p:nvPr/>
          </p:nvGrpSpPr>
          <p:grpSpPr>
            <a:xfrm>
              <a:off x="5752621" y="3363937"/>
              <a:ext cx="2327429" cy="1808358"/>
              <a:chOff x="7153007" y="4058674"/>
              <a:chExt cx="2327429" cy="180835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165012" y="4058674"/>
                <a:ext cx="2315424" cy="1808358"/>
                <a:chOff x="7153007" y="4087617"/>
                <a:chExt cx="2315424" cy="1808358"/>
              </a:xfrm>
            </p:grpSpPr>
            <p:sp>
              <p:nvSpPr>
                <p:cNvPr id="138" name="직사각형 137"/>
                <p:cNvSpPr/>
                <p:nvPr/>
              </p:nvSpPr>
              <p:spPr>
                <a:xfrm>
                  <a:off x="7153007" y="4088184"/>
                  <a:ext cx="2308694" cy="1807791"/>
                </a:xfrm>
                <a:prstGeom prst="rect">
                  <a:avLst/>
                </a:prstGeom>
                <a:solidFill>
                  <a:srgbClr val="D9D9D9">
                    <a:alpha val="89804"/>
                  </a:srgb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9" name="그룹 138"/>
                <p:cNvGrpSpPr/>
                <p:nvPr/>
              </p:nvGrpSpPr>
              <p:grpSpPr>
                <a:xfrm>
                  <a:off x="7336808" y="4476650"/>
                  <a:ext cx="582510" cy="542925"/>
                  <a:chOff x="2196429" y="1714499"/>
                  <a:chExt cx="582510" cy="542925"/>
                </a:xfrm>
              </p:grpSpPr>
              <p:sp>
                <p:nvSpPr>
                  <p:cNvPr id="143" name="모서리가 둥근 직사각형 142"/>
                  <p:cNvSpPr/>
                  <p:nvPr/>
                </p:nvSpPr>
                <p:spPr>
                  <a:xfrm>
                    <a:off x="2196429" y="1714499"/>
                    <a:ext cx="582510" cy="542925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57" name="직선 연결선 156"/>
                  <p:cNvCxnSpPr>
                    <a:cxnSpLocks/>
                  </p:cNvCxnSpPr>
                  <p:nvPr/>
                </p:nvCxnSpPr>
                <p:spPr>
                  <a:xfrm flipH="1">
                    <a:off x="2215291" y="1743253"/>
                    <a:ext cx="544598" cy="469986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TextBox 139"/>
                <p:cNvSpPr txBox="1"/>
                <p:nvPr/>
              </p:nvSpPr>
              <p:spPr>
                <a:xfrm>
                  <a:off x="7970546" y="4496462"/>
                  <a:ext cx="5100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 smtClean="0"/>
                    <a:t>E</a:t>
                  </a:r>
                  <a:r>
                    <a:rPr lang="ko-KR" altLang="en-US" sz="1000" dirty="0" smtClean="0"/>
                    <a:t>버스</a:t>
                  </a:r>
                  <a:endParaRPr lang="ko-KR" altLang="en-US" sz="1000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7972991" y="4762440"/>
                  <a:ext cx="75052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dirty="0" smtClean="0"/>
                    <a:t>1</a:t>
                  </a:r>
                  <a:r>
                    <a:rPr lang="ko-KR" altLang="en-US" sz="900" b="1" dirty="0" smtClean="0"/>
                    <a:t>회 이용권</a:t>
                  </a:r>
                  <a:endParaRPr lang="ko-KR" altLang="en-US" sz="900" b="1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9166745" y="4087617"/>
                  <a:ext cx="30168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cxnSp>
            <p:nvCxnSpPr>
              <p:cNvPr id="136" name="직선 연결선 135"/>
              <p:cNvCxnSpPr>
                <a:cxnSpLocks/>
              </p:cNvCxnSpPr>
              <p:nvPr/>
            </p:nvCxnSpPr>
            <p:spPr>
              <a:xfrm flipH="1">
                <a:off x="7153007" y="5107939"/>
                <a:ext cx="230869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>
                <a:cxnSpLocks/>
              </p:cNvCxnSpPr>
              <p:nvPr/>
            </p:nvCxnSpPr>
            <p:spPr>
              <a:xfrm flipH="1">
                <a:off x="7162532" y="4347401"/>
                <a:ext cx="230869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3" name="Picture 2" descr="C:\Users\gssk\Desktop\if_barcode_1608570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665" y="4526665"/>
              <a:ext cx="1159165" cy="548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직사각형 184"/>
          <p:cNvSpPr/>
          <p:nvPr/>
        </p:nvSpPr>
        <p:spPr>
          <a:xfrm>
            <a:off x="2314287" y="2377878"/>
            <a:ext cx="3054732" cy="31085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4194610" y="46729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dirty="0" smtClean="0"/>
              <a:t>삭제하기</a:t>
            </a:r>
            <a:endParaRPr lang="ko-KR" altLang="en-US" sz="1000" b="1" u="sng" dirty="0"/>
          </a:p>
        </p:txBody>
      </p:sp>
    </p:spTree>
    <p:extLst>
      <p:ext uri="{BB962C8B-B14F-4D97-AF65-F5344CB8AC3E}">
        <p14:creationId xmlns:p14="http://schemas.microsoft.com/office/powerpoint/2010/main" val="26766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74" name="직사각형 73"/>
          <p:cNvSpPr/>
          <p:nvPr/>
        </p:nvSpPr>
        <p:spPr>
          <a:xfrm>
            <a:off x="139546" y="107869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9" name="그룹 78"/>
          <p:cNvGrpSpPr/>
          <p:nvPr/>
        </p:nvGrpSpPr>
        <p:grpSpPr>
          <a:xfrm>
            <a:off x="853888" y="2203870"/>
            <a:ext cx="1311307" cy="1302204"/>
            <a:chOff x="3071133" y="2356671"/>
            <a:chExt cx="1453821" cy="1126384"/>
          </a:xfrm>
        </p:grpSpPr>
        <p:sp>
          <p:nvSpPr>
            <p:cNvPr id="80" name="직사각형 79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직사각형 81"/>
          <p:cNvSpPr/>
          <p:nvPr/>
        </p:nvSpPr>
        <p:spPr>
          <a:xfrm>
            <a:off x="141228" y="107868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220490" y="137586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0" name="TextBox 89"/>
          <p:cNvSpPr txBox="1"/>
          <p:nvPr/>
        </p:nvSpPr>
        <p:spPr>
          <a:xfrm>
            <a:off x="973680" y="137722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549658" y="137440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sp>
        <p:nvSpPr>
          <p:cNvPr id="92" name="TextBox 91"/>
          <p:cNvSpPr txBox="1"/>
          <p:nvPr/>
        </p:nvSpPr>
        <p:spPr>
          <a:xfrm>
            <a:off x="174816" y="3790914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023007" y="1733336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5" y="114532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28" y="1137339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228" y="116294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26" y="117246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09" y="5008569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490" y="5056194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427" y="116294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덧셈 기호 101"/>
          <p:cNvSpPr/>
          <p:nvPr/>
        </p:nvSpPr>
        <p:spPr>
          <a:xfrm>
            <a:off x="2200891" y="114532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2060905" y="534614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19368" y="534425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229084" y="535214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106" name="그룹 105"/>
          <p:cNvGrpSpPr/>
          <p:nvPr/>
        </p:nvGrpSpPr>
        <p:grpSpPr>
          <a:xfrm flipV="1">
            <a:off x="143215" y="4029665"/>
            <a:ext cx="2947701" cy="45719"/>
            <a:chOff x="628650" y="876300"/>
            <a:chExt cx="1910678" cy="133350"/>
          </a:xfrm>
        </p:grpSpPr>
        <p:sp>
          <p:nvSpPr>
            <p:cNvPr id="107" name="직사각형 10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509573" y="137904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562955" y="137931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pic>
        <p:nvPicPr>
          <p:cNvPr id="113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469" y="2620842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58" y="1756074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직사각형 116"/>
          <p:cNvSpPr/>
          <p:nvPr/>
        </p:nvSpPr>
        <p:spPr>
          <a:xfrm>
            <a:off x="139546" y="4080070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이등변 삼각형 118"/>
          <p:cNvSpPr/>
          <p:nvPr/>
        </p:nvSpPr>
        <p:spPr>
          <a:xfrm rot="5400000">
            <a:off x="653358" y="4165662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1348192" y="425134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2030607" y="137722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60" name="TextBox 159"/>
          <p:cNvSpPr txBox="1"/>
          <p:nvPr/>
        </p:nvSpPr>
        <p:spPr>
          <a:xfrm>
            <a:off x="2146976" y="317896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2617339" y="3839402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65/100</a:t>
            </a:r>
            <a:endParaRPr lang="ko-KR" altLang="en-US" sz="900" dirty="0"/>
          </a:p>
        </p:txBody>
      </p:sp>
      <p:sp>
        <p:nvSpPr>
          <p:cNvPr id="163" name="직사각형 162"/>
          <p:cNvSpPr/>
          <p:nvPr/>
        </p:nvSpPr>
        <p:spPr>
          <a:xfrm>
            <a:off x="2200891" y="2525809"/>
            <a:ext cx="885766" cy="980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3606646" y="1080872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직사각형 167"/>
          <p:cNvSpPr/>
          <p:nvPr/>
        </p:nvSpPr>
        <p:spPr>
          <a:xfrm>
            <a:off x="3608328" y="108085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3687590" y="137803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70" name="TextBox 169"/>
          <p:cNvSpPr txBox="1"/>
          <p:nvPr/>
        </p:nvSpPr>
        <p:spPr>
          <a:xfrm>
            <a:off x="4440780" y="137939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016758" y="137657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05" y="114749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728" y="113951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328" y="116511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726" y="117463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527" y="116511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" name="덧셈 기호 180"/>
          <p:cNvSpPr/>
          <p:nvPr/>
        </p:nvSpPr>
        <p:spPr>
          <a:xfrm>
            <a:off x="5667991" y="114749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4976673" y="138121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92" name="TextBox 191"/>
          <p:cNvSpPr txBox="1"/>
          <p:nvPr/>
        </p:nvSpPr>
        <p:spPr>
          <a:xfrm>
            <a:off x="6030055" y="138148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98" name="TextBox 197"/>
          <p:cNvSpPr txBox="1"/>
          <p:nvPr/>
        </p:nvSpPr>
        <p:spPr>
          <a:xfrm>
            <a:off x="5497707" y="137939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202" name="왼쪽 화살표 201"/>
          <p:cNvSpPr/>
          <p:nvPr/>
        </p:nvSpPr>
        <p:spPr>
          <a:xfrm>
            <a:off x="3754264" y="1820651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5559713" y="178170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보너스 상품</a:t>
            </a:r>
            <a:endParaRPr lang="ko-KR" altLang="en-US" sz="1100" b="1" dirty="0"/>
          </a:p>
        </p:txBody>
      </p:sp>
      <p:cxnSp>
        <p:nvCxnSpPr>
          <p:cNvPr id="204" name="직선 연결선 203"/>
          <p:cNvCxnSpPr>
            <a:cxnSpLocks/>
          </p:cNvCxnSpPr>
          <p:nvPr/>
        </p:nvCxnSpPr>
        <p:spPr>
          <a:xfrm flipH="1">
            <a:off x="3620806" y="213926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/>
          <p:cNvSpPr/>
          <p:nvPr/>
        </p:nvSpPr>
        <p:spPr>
          <a:xfrm>
            <a:off x="3659257" y="251012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3659257" y="3118890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3" name="그룹 222"/>
          <p:cNvGrpSpPr/>
          <p:nvPr/>
        </p:nvGrpSpPr>
        <p:grpSpPr>
          <a:xfrm>
            <a:off x="3692218" y="2576798"/>
            <a:ext cx="418225" cy="421688"/>
            <a:chOff x="2196429" y="1714499"/>
            <a:chExt cx="582510" cy="542925"/>
          </a:xfrm>
        </p:grpSpPr>
        <p:sp>
          <p:nvSpPr>
            <p:cNvPr id="224" name="모서리가 둥근 직사각형 22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5" name="직선 연결선 22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그룹 228"/>
          <p:cNvGrpSpPr/>
          <p:nvPr/>
        </p:nvGrpSpPr>
        <p:grpSpPr>
          <a:xfrm>
            <a:off x="3696235" y="3162999"/>
            <a:ext cx="418225" cy="421688"/>
            <a:chOff x="2196429" y="1714499"/>
            <a:chExt cx="582510" cy="542925"/>
          </a:xfrm>
        </p:grpSpPr>
        <p:sp>
          <p:nvSpPr>
            <p:cNvPr id="230" name="모서리가 둥근 직사각형 22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1" name="직선 연결선 23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TextBox 231"/>
          <p:cNvSpPr txBox="1"/>
          <p:nvPr/>
        </p:nvSpPr>
        <p:spPr>
          <a:xfrm>
            <a:off x="4112845" y="256469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던킨도너츠</a:t>
            </a:r>
            <a:endParaRPr lang="ko-KR" altLang="en-US" sz="1000" dirty="0"/>
          </a:p>
        </p:txBody>
      </p:sp>
      <p:sp>
        <p:nvSpPr>
          <p:cNvPr id="233" name="TextBox 232"/>
          <p:cNvSpPr txBox="1"/>
          <p:nvPr/>
        </p:nvSpPr>
        <p:spPr>
          <a:xfrm>
            <a:off x="4101060" y="27889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먼치킨</a:t>
            </a:r>
            <a:r>
              <a:rPr lang="ko-KR" altLang="en-US" sz="900" b="1" dirty="0" smtClean="0"/>
              <a:t> 박스</a:t>
            </a:r>
            <a:endParaRPr lang="ko-KR" altLang="en-US" sz="900" b="1" dirty="0"/>
          </a:p>
        </p:txBody>
      </p:sp>
      <p:sp>
        <p:nvSpPr>
          <p:cNvPr id="236" name="TextBox 235"/>
          <p:cNvSpPr txBox="1"/>
          <p:nvPr/>
        </p:nvSpPr>
        <p:spPr>
          <a:xfrm>
            <a:off x="4109088" y="315312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37" name="TextBox 236"/>
          <p:cNvSpPr txBox="1"/>
          <p:nvPr/>
        </p:nvSpPr>
        <p:spPr>
          <a:xfrm>
            <a:off x="4097303" y="3377359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68" y="4643543"/>
            <a:ext cx="306666" cy="242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533" y="2642987"/>
            <a:ext cx="290404" cy="27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1" name="직사각형 240"/>
          <p:cNvSpPr/>
          <p:nvPr/>
        </p:nvSpPr>
        <p:spPr>
          <a:xfrm>
            <a:off x="3653634" y="3916573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>
            <a:off x="3653645" y="4509711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3" name="그룹 242"/>
          <p:cNvGrpSpPr/>
          <p:nvPr/>
        </p:nvGrpSpPr>
        <p:grpSpPr>
          <a:xfrm>
            <a:off x="3690623" y="3979732"/>
            <a:ext cx="418225" cy="421688"/>
            <a:chOff x="2196429" y="1714499"/>
            <a:chExt cx="582510" cy="542925"/>
          </a:xfrm>
        </p:grpSpPr>
        <p:sp>
          <p:nvSpPr>
            <p:cNvPr id="244" name="모서리가 둥근 직사각형 24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5" name="직선 연결선 24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그룹 245"/>
          <p:cNvGrpSpPr/>
          <p:nvPr/>
        </p:nvGrpSpPr>
        <p:grpSpPr>
          <a:xfrm>
            <a:off x="3690623" y="4553820"/>
            <a:ext cx="418225" cy="421688"/>
            <a:chOff x="2196429" y="1714499"/>
            <a:chExt cx="582510" cy="542925"/>
          </a:xfrm>
        </p:grpSpPr>
        <p:sp>
          <p:nvSpPr>
            <p:cNvPr id="247" name="모서리가 둥근 직사각형 24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8" name="직선 연결선 24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/>
          <p:cNvSpPr txBox="1"/>
          <p:nvPr/>
        </p:nvSpPr>
        <p:spPr>
          <a:xfrm>
            <a:off x="4103476" y="39771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샤넬</a:t>
            </a:r>
            <a:endParaRPr lang="ko-KR" altLang="en-US" sz="1000" dirty="0"/>
          </a:p>
        </p:txBody>
      </p:sp>
      <p:sp>
        <p:nvSpPr>
          <p:cNvPr id="250" name="TextBox 249"/>
          <p:cNvSpPr txBox="1"/>
          <p:nvPr/>
        </p:nvSpPr>
        <p:spPr>
          <a:xfrm>
            <a:off x="4091691" y="420138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립스틱 </a:t>
            </a:r>
            <a:r>
              <a:rPr lang="ko-KR" altLang="en-US" sz="900" b="1" dirty="0" err="1" smtClean="0"/>
              <a:t>루즈코코</a:t>
            </a:r>
            <a:endParaRPr lang="ko-KR" altLang="en-US" sz="900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4103476" y="454394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도미노 피자</a:t>
            </a:r>
            <a:endParaRPr lang="ko-KR" altLang="en-US" sz="1000" dirty="0"/>
          </a:p>
        </p:txBody>
      </p:sp>
      <p:sp>
        <p:nvSpPr>
          <p:cNvPr id="252" name="TextBox 251"/>
          <p:cNvSpPr txBox="1"/>
          <p:nvPr/>
        </p:nvSpPr>
        <p:spPr>
          <a:xfrm>
            <a:off x="4091691" y="4768180"/>
            <a:ext cx="1362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포테이토</a:t>
            </a:r>
            <a:r>
              <a:rPr lang="en-US" altLang="ko-KR" sz="900" b="1" dirty="0"/>
              <a:t>M+</a:t>
            </a:r>
            <a:r>
              <a:rPr lang="ko-KR" altLang="en-US" sz="900" b="1" dirty="0"/>
              <a:t>콜라</a:t>
            </a:r>
            <a:r>
              <a:rPr lang="en-US" altLang="ko-KR" sz="900" b="1" dirty="0"/>
              <a:t>1.25L</a:t>
            </a:r>
            <a:endParaRPr lang="ko-KR" altLang="en-US" sz="9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3614913" y="2265000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요구 레벨 </a:t>
            </a:r>
            <a:r>
              <a:rPr lang="en-US" altLang="ko-KR" sz="1000" b="1" dirty="0" smtClean="0"/>
              <a:t>: 1</a:t>
            </a:r>
            <a:endParaRPr lang="ko-KR" altLang="en-US" sz="10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3606482" y="3696378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65000"/>
                  </a:schemeClr>
                </a:solidFill>
              </a:rPr>
              <a:t>요구 레벨 </a:t>
            </a:r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: 4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94113" y="5079648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65000"/>
                  </a:schemeClr>
                </a:solidFill>
              </a:rPr>
              <a:t>요구 레벨 </a:t>
            </a:r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: 7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653645" y="5291236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/>
          <p:cNvGrpSpPr/>
          <p:nvPr/>
        </p:nvGrpSpPr>
        <p:grpSpPr>
          <a:xfrm>
            <a:off x="3690623" y="5335345"/>
            <a:ext cx="418225" cy="421688"/>
            <a:chOff x="2196429" y="1714499"/>
            <a:chExt cx="582510" cy="54292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4103476" y="5325470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몽블랑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091691" y="554970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남성 지갑</a:t>
            </a:r>
            <a:endParaRPr lang="ko-KR" altLang="en-US" sz="900" b="1" dirty="0"/>
          </a:p>
        </p:txBody>
      </p:sp>
      <p:sp>
        <p:nvSpPr>
          <p:cNvPr id="127" name="직사각형 126"/>
          <p:cNvSpPr/>
          <p:nvPr/>
        </p:nvSpPr>
        <p:spPr>
          <a:xfrm>
            <a:off x="3612268" y="5656542"/>
            <a:ext cx="2947701" cy="315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8" name="직선 연결선 127"/>
          <p:cNvCxnSpPr>
            <a:cxnSpLocks/>
          </p:cNvCxnSpPr>
          <p:nvPr/>
        </p:nvCxnSpPr>
        <p:spPr>
          <a:xfrm flipH="1">
            <a:off x="3613163" y="5644706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>
            <a:off x="6648450" y="2222920"/>
            <a:ext cx="0" cy="3401995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896030" y="3255291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80%</a:t>
            </a:r>
            <a:endParaRPr lang="ko-KR" altLang="en-US" sz="105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5985482" y="4060148"/>
            <a:ext cx="381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</a:rPr>
              <a:t>0%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85482" y="4657615"/>
            <a:ext cx="381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</a:rPr>
              <a:t>0%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435342" y="5441797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 뒤 공개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907023" y="267399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smtClean="0"/>
              <a:t>완</a:t>
            </a:r>
            <a:r>
              <a:rPr lang="ko-KR" altLang="en-US" sz="1100"/>
              <a:t>료</a:t>
            </a:r>
            <a:endParaRPr lang="ko-KR" altLang="en-US" sz="11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31" y="4004345"/>
            <a:ext cx="265608" cy="37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이등변 삼각형 142"/>
          <p:cNvSpPr/>
          <p:nvPr/>
        </p:nvSpPr>
        <p:spPr>
          <a:xfrm rot="5400000">
            <a:off x="6289156" y="2773203"/>
            <a:ext cx="134512" cy="8967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이등변 삼각형 143"/>
          <p:cNvSpPr/>
          <p:nvPr/>
        </p:nvSpPr>
        <p:spPr>
          <a:xfrm rot="5400000">
            <a:off x="6300600" y="3351347"/>
            <a:ext cx="134512" cy="8967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7762875" y="599614"/>
            <a:ext cx="4429125" cy="657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보상 </a:t>
            </a:r>
            <a:r>
              <a:rPr lang="ko-KR" altLang="en-US" sz="1000" dirty="0" err="1" smtClean="0"/>
              <a:t>맵</a:t>
            </a:r>
            <a:r>
              <a:rPr lang="ko-KR" altLang="en-US" sz="1000" dirty="0" smtClean="0"/>
              <a:t>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시작 </a:t>
            </a:r>
            <a:r>
              <a:rPr lang="en-US" altLang="ko-KR" sz="900" b="1" dirty="0" smtClean="0"/>
              <a:t>/ </a:t>
            </a:r>
            <a:r>
              <a:rPr lang="ko-KR" altLang="en-US" sz="900" b="1" dirty="0" smtClean="0"/>
              <a:t>나가기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페이지 시</a:t>
            </a:r>
            <a:r>
              <a:rPr lang="ko-KR" altLang="en-US" sz="900" dirty="0"/>
              <a:t>작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보상맵</a:t>
            </a:r>
            <a:r>
              <a:rPr lang="ko-KR" altLang="en-US" sz="900" dirty="0" smtClean="0"/>
              <a:t> 버튼을 입력한다</a:t>
            </a:r>
            <a:r>
              <a:rPr lang="en-US" altLang="ko-KR" sz="900" dirty="0" smtClean="0"/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나가기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뒤로가기</a:t>
            </a:r>
            <a:r>
              <a:rPr lang="ko-KR" altLang="en-US" sz="900" dirty="0" smtClean="0"/>
              <a:t> 버튼을 선택하면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메인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2) </a:t>
            </a:r>
            <a:r>
              <a:rPr lang="ko-KR" altLang="en-US" sz="900" b="1" dirty="0" smtClean="0"/>
              <a:t>상품 목록 처리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/>
              <a:t>보너스 </a:t>
            </a:r>
            <a:r>
              <a:rPr lang="ko-KR" altLang="en-US" sz="900" dirty="0" smtClean="0"/>
              <a:t>상품 목록 데이터의</a:t>
            </a:r>
            <a:r>
              <a:rPr lang="en-US" altLang="ko-KR" sz="900" dirty="0" smtClean="0"/>
              <a:t>, ‘bonus’ </a:t>
            </a:r>
            <a:r>
              <a:rPr lang="ko-KR" altLang="en-US" sz="900" dirty="0" smtClean="0"/>
              <a:t>타입의 상품들의 목록을 보여준다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- </a:t>
            </a:r>
            <a:r>
              <a:rPr lang="ko-KR" altLang="en-US" sz="900" dirty="0" smtClean="0"/>
              <a:t>목록은 레벨 별로 그룹화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a. </a:t>
            </a:r>
            <a:r>
              <a:rPr lang="ko-KR" altLang="en-US" sz="900" dirty="0" smtClean="0"/>
              <a:t>모든 상품 목록을 동일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요구 레벨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 별로 그룹화 하여 표시하며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“</a:t>
            </a:r>
            <a:r>
              <a:rPr lang="ko-KR" altLang="en-US" sz="900" b="1" dirty="0" smtClean="0"/>
              <a:t>요구 레벨 </a:t>
            </a:r>
            <a:r>
              <a:rPr lang="en-US" altLang="ko-KR" sz="900" b="1" dirty="0"/>
              <a:t>: [</a:t>
            </a:r>
            <a:r>
              <a:rPr lang="en-US" altLang="ko-KR" sz="900" b="1" dirty="0" err="1" smtClean="0"/>
              <a:t>requiredLevel</a:t>
            </a:r>
            <a:r>
              <a:rPr lang="en-US" altLang="ko-KR" sz="900" b="1" dirty="0" smtClean="0"/>
              <a:t>] </a:t>
            </a:r>
            <a:r>
              <a:rPr lang="ko-KR" altLang="en-US" sz="900" b="1" dirty="0" smtClean="0"/>
              <a:t>값</a:t>
            </a:r>
            <a:r>
              <a:rPr lang="en-US" altLang="ko-KR" sz="900" dirty="0" smtClean="0"/>
              <a:t>”</a:t>
            </a:r>
            <a:r>
              <a:rPr lang="ko-KR" altLang="en-US" sz="900" dirty="0" smtClean="0"/>
              <a:t>으로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b. </a:t>
            </a:r>
            <a:r>
              <a:rPr lang="ko-KR" altLang="en-US" sz="900" dirty="0" smtClean="0"/>
              <a:t>중간에 없는 레벨 구간이 있다면 표시하지 않고 넘어간다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c. </a:t>
            </a:r>
            <a:r>
              <a:rPr lang="ko-KR" altLang="en-US" sz="900" dirty="0" smtClean="0"/>
              <a:t>내 캐릭터의 </a:t>
            </a:r>
            <a:r>
              <a:rPr lang="en-US" altLang="ko-KR" sz="900" dirty="0" smtClean="0"/>
              <a:t>Level </a:t>
            </a:r>
            <a:r>
              <a:rPr lang="ko-KR" altLang="en-US" sz="900" dirty="0" smtClean="0"/>
              <a:t>값 보다 큰 </a:t>
            </a:r>
            <a:r>
              <a:rPr lang="en-US" altLang="ko-KR" sz="900" dirty="0" err="1" smtClean="0"/>
              <a:t>requiredLevel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표시에 대해서는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dirty="0" smtClean="0"/>
              <a:t>회색 처리 하여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받을 수 없음에 대해 표시해준다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e. </a:t>
            </a:r>
            <a:r>
              <a:rPr lang="ko-KR" altLang="en-US" sz="900" dirty="0" smtClean="0"/>
              <a:t>목록이 화면의 길이보다 길어질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상하 스크롤 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각 상품은 아래의 내용을 포함한다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a</a:t>
            </a:r>
            <a:r>
              <a:rPr lang="en-US" altLang="ko-KR" sz="900" dirty="0"/>
              <a:t>. </a:t>
            </a:r>
            <a:r>
              <a:rPr lang="ko-KR" altLang="en-US" sz="900" dirty="0"/>
              <a:t>아이콘 </a:t>
            </a:r>
            <a:r>
              <a:rPr lang="en-US" altLang="ko-KR" sz="900" dirty="0"/>
              <a:t>:</a:t>
            </a:r>
            <a:r>
              <a:rPr lang="ko-KR" altLang="en-US" sz="900" dirty="0"/>
              <a:t> </a:t>
            </a:r>
            <a:r>
              <a:rPr lang="en-US" altLang="ko-KR" sz="900" dirty="0"/>
              <a:t>icon </a:t>
            </a:r>
            <a:r>
              <a:rPr lang="ko-KR" altLang="en-US" sz="900" dirty="0"/>
              <a:t>데이터의 이미지를 표시한다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b. </a:t>
            </a:r>
            <a:r>
              <a:rPr lang="ko-KR" altLang="en-US" sz="900" dirty="0"/>
              <a:t>발행처 </a:t>
            </a:r>
            <a:r>
              <a:rPr lang="en-US" altLang="ko-KR" sz="900" dirty="0"/>
              <a:t>: publisher </a:t>
            </a:r>
            <a:r>
              <a:rPr lang="ko-KR" altLang="en-US" sz="900" dirty="0"/>
              <a:t>데이터의 값을 표시한다</a:t>
            </a:r>
            <a:r>
              <a:rPr lang="en-US" altLang="ko-KR" sz="900" dirty="0"/>
              <a:t>. </a:t>
            </a:r>
            <a:r>
              <a:rPr lang="ko-KR" altLang="en-US" sz="900" dirty="0"/>
              <a:t>왼쪽 맞춤 정렬한다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c. </a:t>
            </a:r>
            <a:r>
              <a:rPr lang="ko-KR" altLang="en-US" sz="900" dirty="0"/>
              <a:t>이름 </a:t>
            </a:r>
            <a:r>
              <a:rPr lang="en-US" altLang="ko-KR" sz="900" dirty="0"/>
              <a:t>: name </a:t>
            </a:r>
            <a:r>
              <a:rPr lang="ko-KR" altLang="en-US" sz="900" dirty="0"/>
              <a:t>데이터의 값을 표시한다</a:t>
            </a:r>
            <a:r>
              <a:rPr lang="en-US" altLang="ko-KR" sz="900" dirty="0"/>
              <a:t>. </a:t>
            </a:r>
            <a:r>
              <a:rPr lang="ko-KR" altLang="en-US" sz="900" dirty="0"/>
              <a:t>왼쪽 맞춤 정렬한다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d. </a:t>
            </a:r>
            <a:r>
              <a:rPr lang="ko-KR" altLang="en-US" sz="900" dirty="0" smtClean="0"/>
              <a:t>진행 정도 </a:t>
            </a:r>
            <a:r>
              <a:rPr lang="en-US" altLang="ko-KR" sz="900" dirty="0"/>
              <a:t>: </a:t>
            </a:r>
            <a:r>
              <a:rPr lang="en-US" altLang="ko-KR" sz="900" dirty="0" smtClean="0"/>
              <a:t>progress </a:t>
            </a:r>
            <a:r>
              <a:rPr lang="ko-KR" altLang="en-US" sz="900" dirty="0" smtClean="0"/>
              <a:t>속성의 값을 </a:t>
            </a:r>
            <a:r>
              <a:rPr lang="ko-KR" altLang="en-US" sz="900" b="1" dirty="0" smtClean="0"/>
              <a:t>퍼센티지 </a:t>
            </a:r>
            <a:r>
              <a:rPr lang="en-US" altLang="ko-KR" sz="900" b="1" dirty="0" smtClean="0"/>
              <a:t>% </a:t>
            </a:r>
            <a:r>
              <a:rPr lang="ko-KR" altLang="en-US" sz="900" dirty="0" smtClean="0"/>
              <a:t>로 표현한다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</a:t>
            </a:r>
            <a:r>
              <a:rPr lang="ko-KR" altLang="en-US" sz="900" dirty="0" smtClean="0"/>
              <a:t>만약</a:t>
            </a:r>
            <a:r>
              <a:rPr lang="en-US" altLang="ko-KR" sz="900" dirty="0" smtClean="0"/>
              <a:t>, </a:t>
            </a:r>
            <a:r>
              <a:rPr lang="en-US" altLang="ko-KR" sz="900" dirty="0"/>
              <a:t>progress </a:t>
            </a:r>
            <a:r>
              <a:rPr lang="ko-KR" altLang="en-US" sz="900" dirty="0" smtClean="0"/>
              <a:t>값이 </a:t>
            </a:r>
            <a:r>
              <a:rPr lang="en-US" altLang="ko-KR" sz="900" dirty="0" smtClean="0"/>
              <a:t>0%</a:t>
            </a:r>
            <a:r>
              <a:rPr lang="ko-KR" altLang="en-US" sz="900" dirty="0" smtClean="0"/>
              <a:t>일 경우는 회색 처리 되어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구분해준다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</a:t>
            </a:r>
            <a:r>
              <a:rPr lang="ko-KR" altLang="en-US" sz="900" dirty="0" smtClean="0"/>
              <a:t>만약</a:t>
            </a:r>
            <a:r>
              <a:rPr lang="en-US" altLang="ko-KR" sz="900" dirty="0" smtClean="0"/>
              <a:t>, progress </a:t>
            </a:r>
            <a:r>
              <a:rPr lang="ko-KR" altLang="en-US" sz="900" dirty="0" smtClean="0"/>
              <a:t>값이 </a:t>
            </a:r>
            <a:r>
              <a:rPr lang="en-US" altLang="ko-KR" sz="900" dirty="0" smtClean="0"/>
              <a:t>-1</a:t>
            </a:r>
            <a:r>
              <a:rPr lang="ko-KR" altLang="en-US" sz="900" dirty="0" smtClean="0"/>
              <a:t>일 경우</a:t>
            </a:r>
            <a:r>
              <a:rPr lang="en-US" altLang="ko-KR" sz="900" dirty="0" smtClean="0"/>
              <a:t>, “</a:t>
            </a:r>
            <a:r>
              <a:rPr lang="en-US" altLang="ko-KR" sz="900" b="1" dirty="0" smtClean="0"/>
              <a:t>15</a:t>
            </a:r>
            <a:r>
              <a:rPr lang="ko-KR" altLang="en-US" sz="900" b="1" dirty="0"/>
              <a:t>일</a:t>
            </a:r>
            <a:r>
              <a:rPr lang="ko-KR" altLang="en-US" sz="900" b="1" dirty="0" smtClean="0"/>
              <a:t> 뒤 공개</a:t>
            </a:r>
            <a:r>
              <a:rPr lang="en-US" altLang="ko-KR" sz="900" dirty="0" smtClean="0"/>
              <a:t>” </a:t>
            </a:r>
            <a:r>
              <a:rPr lang="ko-KR" altLang="en-US" sz="900" dirty="0" smtClean="0"/>
              <a:t>텍스트가 표시된다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</a:t>
            </a:r>
            <a:r>
              <a:rPr lang="ko-KR" altLang="en-US" sz="900" dirty="0" smtClean="0"/>
              <a:t>만약</a:t>
            </a:r>
            <a:r>
              <a:rPr lang="en-US" altLang="ko-KR" sz="900" dirty="0" smtClean="0"/>
              <a:t>, progress </a:t>
            </a:r>
            <a:r>
              <a:rPr lang="ko-KR" altLang="en-US" sz="900" dirty="0" smtClean="0"/>
              <a:t>값이 </a:t>
            </a:r>
            <a:r>
              <a:rPr lang="en-US" altLang="ko-KR" sz="900" dirty="0" smtClean="0"/>
              <a:t>999</a:t>
            </a:r>
            <a:r>
              <a:rPr lang="ko-KR" altLang="en-US" sz="900" dirty="0" smtClean="0"/>
              <a:t>일 경우</a:t>
            </a:r>
            <a:r>
              <a:rPr lang="en-US" altLang="ko-KR" sz="900" dirty="0" smtClean="0"/>
              <a:t>, “</a:t>
            </a:r>
            <a:r>
              <a:rPr lang="ko-KR" altLang="en-US" sz="900" b="1" dirty="0" smtClean="0"/>
              <a:t>완료</a:t>
            </a:r>
            <a:r>
              <a:rPr lang="en-US" altLang="ko-KR" sz="900" dirty="0" smtClean="0"/>
              <a:t>” </a:t>
            </a:r>
            <a:r>
              <a:rPr lang="ko-KR" altLang="en-US" sz="900" dirty="0" smtClean="0"/>
              <a:t>텍스트가 표시 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e. </a:t>
            </a:r>
            <a:r>
              <a:rPr lang="ko-KR" altLang="en-US" sz="900" dirty="0" smtClean="0"/>
              <a:t>클릭 아이콘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해당 아이템의 </a:t>
            </a:r>
            <a:r>
              <a:rPr lang="en-US" altLang="ko-KR" sz="900" dirty="0" err="1" smtClean="0"/>
              <a:t>requiredLevel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보다 내 </a:t>
            </a:r>
            <a:r>
              <a:rPr lang="en-US" altLang="ko-KR" sz="900" dirty="0" smtClean="0"/>
              <a:t>Level </a:t>
            </a:r>
            <a:r>
              <a:rPr lang="ko-KR" altLang="en-US" sz="900" dirty="0" smtClean="0"/>
              <a:t>값이 같거나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</a:t>
            </a:r>
            <a:r>
              <a:rPr lang="ko-KR" altLang="en-US" sz="900" dirty="0" smtClean="0"/>
              <a:t>클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클릭 아이콘이 표시된다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각 상품을 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처리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해당 아이템의 </a:t>
            </a:r>
            <a:r>
              <a:rPr lang="en-US" altLang="ko-KR" sz="900" dirty="0" err="1"/>
              <a:t>requiredLevel</a:t>
            </a:r>
            <a:r>
              <a:rPr lang="en-US" altLang="ko-KR" sz="900" dirty="0"/>
              <a:t> </a:t>
            </a:r>
            <a:r>
              <a:rPr lang="ko-KR" altLang="en-US" sz="900" dirty="0"/>
              <a:t>보다 내 </a:t>
            </a:r>
            <a:r>
              <a:rPr lang="en-US" altLang="ko-KR" sz="900" dirty="0"/>
              <a:t>Level </a:t>
            </a:r>
            <a:r>
              <a:rPr lang="ko-KR" altLang="en-US" sz="900" dirty="0"/>
              <a:t>값이 같거나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</a:t>
            </a:r>
            <a:r>
              <a:rPr lang="ko-KR" altLang="en-US" sz="900" dirty="0"/>
              <a:t>클 경우</a:t>
            </a:r>
            <a:r>
              <a:rPr lang="en-US" altLang="ko-KR" sz="900" dirty="0"/>
              <a:t>, </a:t>
            </a:r>
            <a:r>
              <a:rPr lang="ko-KR" altLang="en-US" sz="900" dirty="0" smtClean="0"/>
              <a:t>해당 아이템의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지도 페이지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로 이동한다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아니면 클릭해도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</a:t>
            </a:r>
            <a:r>
              <a:rPr lang="ko-KR" altLang="en-US" sz="900" dirty="0" smtClean="0"/>
              <a:t>일어나지 않는다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37593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보상 </a:t>
            </a:r>
            <a:r>
              <a:rPr lang="ko-KR" altLang="en-US" sz="1000" dirty="0" err="1" smtClean="0"/>
              <a:t>맵</a:t>
            </a:r>
            <a:r>
              <a:rPr lang="ko-KR" altLang="en-US" sz="1000" dirty="0" smtClean="0"/>
              <a:t>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보상 지도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페이지 시</a:t>
            </a:r>
            <a:r>
              <a:rPr lang="ko-KR" altLang="en-US" sz="1000" dirty="0"/>
              <a:t>작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각 상품을 항목을 터치 입력한다</a:t>
            </a:r>
            <a:r>
              <a:rPr lang="en-US" altLang="ko-KR" sz="1000" dirty="0" smtClean="0"/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나가기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버튼을 선택하면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보너스 상품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 smtClean="0"/>
              <a:t>현재 상품 표시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현재 보고 있는 상품을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기존과 동일하나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퍼센티지 표시 부분에 다른 점이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progress </a:t>
            </a:r>
            <a:r>
              <a:rPr lang="ko-KR" altLang="en-US" sz="1000" dirty="0"/>
              <a:t>속성의 값을 </a:t>
            </a:r>
            <a:r>
              <a:rPr lang="ko-KR" altLang="en-US" sz="1000" b="1" dirty="0"/>
              <a:t>퍼센티지 </a:t>
            </a:r>
            <a:r>
              <a:rPr lang="en-US" altLang="ko-KR" sz="1000" b="1" dirty="0"/>
              <a:t>% </a:t>
            </a:r>
            <a:r>
              <a:rPr lang="ko-KR" altLang="en-US" sz="1000" dirty="0"/>
              <a:t>로 표현한다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/>
              <a:t> </a:t>
            </a:r>
            <a:r>
              <a:rPr lang="ko-KR" altLang="en-US" sz="1000" dirty="0"/>
              <a:t>만약</a:t>
            </a:r>
            <a:r>
              <a:rPr lang="en-US" altLang="ko-KR" sz="1000" dirty="0"/>
              <a:t>, progress </a:t>
            </a:r>
            <a:r>
              <a:rPr lang="ko-KR" altLang="en-US" sz="1000" dirty="0"/>
              <a:t>값이 </a:t>
            </a:r>
            <a:r>
              <a:rPr lang="en-US" altLang="ko-KR" sz="1000" dirty="0"/>
              <a:t>0%</a:t>
            </a:r>
            <a:r>
              <a:rPr lang="ko-KR" altLang="en-US" sz="1000" dirty="0"/>
              <a:t>일 경우는 회색 처리 되어</a:t>
            </a:r>
            <a:r>
              <a:rPr lang="en-US" altLang="ko-KR" sz="1000" dirty="0"/>
              <a:t>, </a:t>
            </a:r>
            <a:r>
              <a:rPr lang="ko-KR" altLang="en-US" sz="1000" dirty="0"/>
              <a:t>구분해준다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</a:t>
            </a:r>
            <a:r>
              <a:rPr lang="ko-KR" altLang="en-US" sz="1000" dirty="0" smtClean="0"/>
              <a:t>만약</a:t>
            </a:r>
            <a:r>
              <a:rPr lang="en-US" altLang="ko-KR" sz="1000" dirty="0"/>
              <a:t>, progress </a:t>
            </a:r>
            <a:r>
              <a:rPr lang="ko-KR" altLang="en-US" sz="1000" dirty="0"/>
              <a:t>값이 </a:t>
            </a:r>
            <a:r>
              <a:rPr lang="en-US" altLang="ko-KR" sz="1000" dirty="0"/>
              <a:t>-1</a:t>
            </a:r>
            <a:r>
              <a:rPr lang="ko-KR" altLang="en-US" sz="1000" dirty="0"/>
              <a:t>일 경우</a:t>
            </a:r>
            <a:r>
              <a:rPr lang="en-US" altLang="ko-KR" sz="1000" dirty="0"/>
              <a:t>, “</a:t>
            </a:r>
            <a:r>
              <a:rPr lang="en-US" altLang="ko-KR" sz="1000" b="1" dirty="0"/>
              <a:t>15</a:t>
            </a:r>
            <a:r>
              <a:rPr lang="ko-KR" altLang="en-US" sz="1000" b="1" dirty="0"/>
              <a:t>일 뒤 공개</a:t>
            </a:r>
            <a:r>
              <a:rPr lang="en-US" altLang="ko-KR" sz="1000" dirty="0"/>
              <a:t>” </a:t>
            </a:r>
            <a:r>
              <a:rPr lang="ko-KR" altLang="en-US" sz="1000" dirty="0"/>
              <a:t>텍스트가 표시된다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</a:t>
            </a:r>
            <a:r>
              <a:rPr lang="ko-KR" altLang="en-US" sz="1000" dirty="0" smtClean="0"/>
              <a:t>만약</a:t>
            </a:r>
            <a:r>
              <a:rPr lang="en-US" altLang="ko-KR" sz="1000" dirty="0"/>
              <a:t>, progress </a:t>
            </a:r>
            <a:r>
              <a:rPr lang="ko-KR" altLang="en-US" sz="1000" dirty="0"/>
              <a:t>값이 </a:t>
            </a:r>
            <a:r>
              <a:rPr lang="en-US" altLang="ko-KR" sz="1000" dirty="0"/>
              <a:t>999</a:t>
            </a:r>
            <a:r>
              <a:rPr lang="ko-KR" altLang="en-US" sz="1000" dirty="0"/>
              <a:t>일 경우</a:t>
            </a:r>
            <a:r>
              <a:rPr lang="en-US" altLang="ko-KR" sz="1000" dirty="0"/>
              <a:t>, “</a:t>
            </a:r>
            <a:r>
              <a:rPr lang="ko-KR" altLang="en-US" sz="1000" b="1" dirty="0"/>
              <a:t>완료</a:t>
            </a:r>
            <a:r>
              <a:rPr lang="en-US" altLang="ko-KR" sz="1000" dirty="0"/>
              <a:t>” </a:t>
            </a:r>
            <a:r>
              <a:rPr lang="ko-KR" altLang="en-US" sz="1000" dirty="0"/>
              <a:t>텍스트가 표시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만약</a:t>
            </a:r>
            <a:r>
              <a:rPr lang="en-US" altLang="ko-KR" sz="1000" dirty="0" smtClean="0"/>
              <a:t>, progress </a:t>
            </a:r>
            <a:r>
              <a:rPr lang="ko-KR" altLang="en-US" sz="1000" dirty="0" smtClean="0"/>
              <a:t>값이 </a:t>
            </a:r>
            <a:r>
              <a:rPr lang="en-US" altLang="ko-KR" sz="1000" dirty="0" smtClean="0"/>
              <a:t>100%(1.0)</a:t>
            </a:r>
            <a:r>
              <a:rPr lang="ko-KR" altLang="en-US" sz="1000" dirty="0" smtClean="0"/>
              <a:t>일 경우에는 </a:t>
            </a:r>
            <a:r>
              <a:rPr lang="en-US" altLang="ko-KR" sz="1000" dirty="0" smtClean="0"/>
              <a:t>100%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“</a:t>
            </a:r>
            <a:r>
              <a:rPr lang="ko-KR" altLang="en-US" sz="1000" b="1" dirty="0" smtClean="0"/>
              <a:t>받기</a:t>
            </a:r>
            <a:r>
              <a:rPr lang="en-US" altLang="ko-KR" sz="1000" dirty="0" smtClean="0"/>
              <a:t> </a:t>
            </a:r>
            <a:r>
              <a:rPr lang="ko-KR" altLang="en-US" sz="1000" b="1" dirty="0" smtClean="0"/>
              <a:t>버튼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이 생성된다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5) </a:t>
            </a:r>
            <a:r>
              <a:rPr lang="ko-KR" altLang="en-US" sz="1000" b="1" dirty="0" smtClean="0"/>
              <a:t>아이템 지도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해당 상품 아이템의 </a:t>
            </a:r>
            <a:r>
              <a:rPr lang="en-US" altLang="ko-KR" sz="1000" dirty="0" err="1" smtClean="0"/>
              <a:t>requiredItems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속성에 필요한 아이템 목록을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순서대로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최대 </a:t>
            </a:r>
            <a:r>
              <a:rPr lang="en-US" altLang="ko-KR" sz="1000" dirty="0" smtClean="0"/>
              <a:t>9</a:t>
            </a:r>
            <a:r>
              <a:rPr lang="ko-KR" altLang="en-US" sz="1000" dirty="0" smtClean="0"/>
              <a:t>개</a:t>
            </a:r>
            <a:r>
              <a:rPr lang="en-US" altLang="ko-KR" sz="1000" dirty="0" smtClean="0"/>
              <a:t>(3x3) </a:t>
            </a:r>
            <a:r>
              <a:rPr lang="ko-KR" altLang="en-US" sz="1000" dirty="0" smtClean="0"/>
              <a:t>까지 등록 가능하며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좌측 위부터 순차적으로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(</a:t>
            </a:r>
            <a:r>
              <a:rPr lang="ko-KR" altLang="en-US" sz="1000" dirty="0" smtClean="0"/>
              <a:t>하단의 소지 아이템을 제외하고 </a:t>
            </a:r>
            <a:r>
              <a:rPr lang="ko-KR" altLang="en-US" sz="1000" dirty="0" err="1" smtClean="0"/>
              <a:t>표시할수</a:t>
            </a:r>
            <a:r>
              <a:rPr lang="ko-KR" altLang="en-US" sz="1000" dirty="0" smtClean="0"/>
              <a:t> 있는 최대 개수를 의미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- </a:t>
            </a:r>
            <a:r>
              <a:rPr lang="en-US" altLang="ko-KR" sz="1000" dirty="0" err="1" smtClean="0"/>
              <a:t>requiredItems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에 있으나 </a:t>
            </a:r>
            <a:r>
              <a:rPr lang="en-US" altLang="ko-KR" sz="1000" dirty="0" err="1" smtClean="0"/>
              <a:t>appliedItems</a:t>
            </a:r>
            <a:r>
              <a:rPr lang="ko-KR" altLang="en-US" sz="1000" dirty="0" smtClean="0"/>
              <a:t>에 없는 아이템은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비활성화 이미지로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en-US" altLang="ko-KR" sz="1000" dirty="0" err="1"/>
              <a:t>requiredItems</a:t>
            </a:r>
            <a:r>
              <a:rPr lang="en-US" altLang="ko-KR" sz="1000" dirty="0"/>
              <a:t> </a:t>
            </a:r>
            <a:r>
              <a:rPr lang="ko-KR" altLang="en-US" sz="1000" dirty="0"/>
              <a:t>에 </a:t>
            </a:r>
            <a:r>
              <a:rPr lang="ko-KR" altLang="en-US" sz="1000" dirty="0" smtClean="0"/>
              <a:t>있으며 </a:t>
            </a:r>
            <a:r>
              <a:rPr lang="en-US" altLang="ko-KR" sz="1000" dirty="0" err="1"/>
              <a:t>appliedItems</a:t>
            </a:r>
            <a:r>
              <a:rPr lang="ko-KR" altLang="en-US" sz="1000" dirty="0" smtClean="0"/>
              <a:t>에도 있는 아이템은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활성화 이미지로 표시한다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164" name="직사각형 163"/>
          <p:cNvSpPr/>
          <p:nvPr/>
        </p:nvSpPr>
        <p:spPr>
          <a:xfrm>
            <a:off x="2546476" y="1225808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직사각형 167"/>
          <p:cNvSpPr/>
          <p:nvPr/>
        </p:nvSpPr>
        <p:spPr>
          <a:xfrm>
            <a:off x="2548158" y="1225789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2627420" y="152297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70" name="TextBox 169"/>
          <p:cNvSpPr txBox="1"/>
          <p:nvPr/>
        </p:nvSpPr>
        <p:spPr>
          <a:xfrm>
            <a:off x="3380610" y="152433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2956588" y="152151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535" y="1292433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558" y="1284448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58" y="1310050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56" y="1319575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357" y="1310050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" name="덧셈 기호 180"/>
          <p:cNvSpPr/>
          <p:nvPr/>
        </p:nvSpPr>
        <p:spPr>
          <a:xfrm>
            <a:off x="4607821" y="1292433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3916503" y="152615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92" name="TextBox 191"/>
          <p:cNvSpPr txBox="1"/>
          <p:nvPr/>
        </p:nvSpPr>
        <p:spPr>
          <a:xfrm>
            <a:off x="4969885" y="1526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98" name="TextBox 197"/>
          <p:cNvSpPr txBox="1"/>
          <p:nvPr/>
        </p:nvSpPr>
        <p:spPr>
          <a:xfrm>
            <a:off x="4437537" y="152433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202" name="왼쪽 화살표 201"/>
          <p:cNvSpPr/>
          <p:nvPr/>
        </p:nvSpPr>
        <p:spPr>
          <a:xfrm>
            <a:off x="2694094" y="196558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3604193" y="1926645"/>
            <a:ext cx="1895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보너스 상품 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아이템 지도</a:t>
            </a:r>
            <a:endParaRPr lang="ko-KR" altLang="en-US" sz="1100" b="1" dirty="0"/>
          </a:p>
        </p:txBody>
      </p:sp>
      <p:cxnSp>
        <p:nvCxnSpPr>
          <p:cNvPr id="204" name="직선 연결선 203"/>
          <p:cNvCxnSpPr>
            <a:cxnSpLocks/>
          </p:cNvCxnSpPr>
          <p:nvPr/>
        </p:nvCxnSpPr>
        <p:spPr>
          <a:xfrm flipH="1">
            <a:off x="2560636" y="228419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/>
          <p:cNvSpPr/>
          <p:nvPr/>
        </p:nvSpPr>
        <p:spPr>
          <a:xfrm>
            <a:off x="2593464" y="2380754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" name="그룹 228"/>
          <p:cNvGrpSpPr/>
          <p:nvPr/>
        </p:nvGrpSpPr>
        <p:grpSpPr>
          <a:xfrm>
            <a:off x="2630442" y="2424863"/>
            <a:ext cx="418225" cy="421688"/>
            <a:chOff x="2196429" y="1714499"/>
            <a:chExt cx="582510" cy="542925"/>
          </a:xfrm>
        </p:grpSpPr>
        <p:sp>
          <p:nvSpPr>
            <p:cNvPr id="230" name="모서리가 둥근 직사각형 22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1" name="직선 연결선 23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3043295" y="241498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37" name="TextBox 236"/>
          <p:cNvSpPr txBox="1"/>
          <p:nvPr/>
        </p:nvSpPr>
        <p:spPr>
          <a:xfrm>
            <a:off x="3031510" y="2639223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11" name="직사각형 110"/>
          <p:cNvSpPr/>
          <p:nvPr/>
        </p:nvSpPr>
        <p:spPr>
          <a:xfrm>
            <a:off x="2600079" y="3045661"/>
            <a:ext cx="2853724" cy="20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2550561" y="29931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371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86" y="445320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61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gssk\Desktop\damoney\damoney\image\Group_4_copy_15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49" y="3797466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685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49" y="447038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:\Users\gssk\Desktop\damoney\damoney\image\Group_4_copy_19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95" y="380186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62" y="379988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849" y="4453201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2617384" y="511340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소지</a:t>
            </a:r>
            <a:r>
              <a:rPr lang="en-US" altLang="ko-KR" sz="1000" b="1" dirty="0"/>
              <a:t> </a:t>
            </a:r>
            <a:r>
              <a:rPr lang="ko-KR" altLang="en-US" sz="1000" b="1" dirty="0" smtClean="0"/>
              <a:t>아이템</a:t>
            </a:r>
            <a:endParaRPr lang="ko-KR" altLang="en-US" sz="10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795232" y="350870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튤라</a:t>
            </a:r>
            <a:r>
              <a:rPr lang="ko-KR" altLang="en-US" sz="800" dirty="0" smtClean="0"/>
              <a:t> 달팽이</a:t>
            </a:r>
            <a:endParaRPr lang="ko-KR" altLang="en-US" sz="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470230" y="482171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안경 원숭이</a:t>
            </a:r>
            <a:endParaRPr lang="ko-KR" altLang="en-US" sz="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842967" y="4813353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황금 박쥐</a:t>
            </a:r>
            <a:endParaRPr lang="ko-KR" altLang="en-US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791107" y="417479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사향 고양이</a:t>
            </a:r>
            <a:endParaRPr lang="ko-KR" altLang="en-US" sz="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545102" y="4174793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피노키오 도마뱀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477151" y="417479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꼬마 잠자리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430855" y="3515563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솔수염하늘소</a:t>
            </a:r>
            <a:endParaRPr lang="ko-KR" altLang="en-US" sz="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678772" y="4830501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하프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물범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545454" y="3520707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/>
              <a:t>붉은점모시</a:t>
            </a:r>
            <a:r>
              <a:rPr lang="ko-KR" altLang="en-US" sz="800" dirty="0"/>
              <a:t> 나비</a:t>
            </a:r>
          </a:p>
        </p:txBody>
      </p:sp>
      <p:pic>
        <p:nvPicPr>
          <p:cNvPr id="187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82" y="535962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721" y="535962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984" y="5373896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03767" y="55194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pic>
        <p:nvPicPr>
          <p:cNvPr id="190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73" y="5368752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199" y="535862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757" y="535862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13" y="5348342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직사각형 195"/>
          <p:cNvSpPr/>
          <p:nvPr/>
        </p:nvSpPr>
        <p:spPr>
          <a:xfrm>
            <a:off x="5498488" y="5312935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7" name="직선 연결선 196"/>
          <p:cNvCxnSpPr>
            <a:cxnSpLocks/>
          </p:cNvCxnSpPr>
          <p:nvPr/>
        </p:nvCxnSpPr>
        <p:spPr>
          <a:xfrm flipV="1">
            <a:off x="5492360" y="5105290"/>
            <a:ext cx="0" cy="649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4672046" y="55194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295" name="직사각형 294"/>
          <p:cNvSpPr/>
          <p:nvPr/>
        </p:nvSpPr>
        <p:spPr>
          <a:xfrm>
            <a:off x="6922049" y="5153113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TextBox 299"/>
          <p:cNvSpPr txBox="1"/>
          <p:nvPr/>
        </p:nvSpPr>
        <p:spPr>
          <a:xfrm>
            <a:off x="4789135" y="2541119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80%</a:t>
            </a:r>
            <a:endParaRPr lang="ko-KR" altLang="en-US" sz="1050" b="1" dirty="0"/>
          </a:p>
        </p:txBody>
      </p:sp>
      <p:cxnSp>
        <p:nvCxnSpPr>
          <p:cNvPr id="365" name="직선 연결선 364"/>
          <p:cNvCxnSpPr/>
          <p:nvPr/>
        </p:nvCxnSpPr>
        <p:spPr>
          <a:xfrm flipH="1">
            <a:off x="5488510" y="2284197"/>
            <a:ext cx="2274365" cy="2539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/>
          <p:cNvCxnSpPr/>
          <p:nvPr/>
        </p:nvCxnSpPr>
        <p:spPr>
          <a:xfrm flipH="1" flipV="1">
            <a:off x="5447189" y="3275499"/>
            <a:ext cx="2315686" cy="1194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5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572000" cy="611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보상 </a:t>
            </a:r>
            <a:r>
              <a:rPr lang="ko-KR" altLang="en-US" sz="900" dirty="0" err="1" smtClean="0"/>
              <a:t>맵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6) </a:t>
            </a:r>
            <a:r>
              <a:rPr lang="ko-KR" altLang="en-US" sz="900" b="1" dirty="0" smtClean="0"/>
              <a:t>소지 아이템 목록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</a:t>
            </a:r>
            <a:r>
              <a:rPr lang="en-US" altLang="ko-KR" sz="900" b="1" dirty="0" smtClean="0"/>
              <a:t>a. </a:t>
            </a:r>
            <a:r>
              <a:rPr lang="ko-KR" altLang="en-US" sz="900" b="1" dirty="0" smtClean="0"/>
              <a:t>소지 아이템 목록 표시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내 캐릭터의 </a:t>
            </a:r>
            <a:r>
              <a:rPr lang="en-US" altLang="ko-KR" sz="900" dirty="0" smtClean="0"/>
              <a:t>items </a:t>
            </a:r>
            <a:r>
              <a:rPr lang="ko-KR" altLang="en-US" sz="900" dirty="0" smtClean="0"/>
              <a:t>속성의 </a:t>
            </a:r>
            <a:r>
              <a:rPr lang="en-US" altLang="ko-KR" sz="900" dirty="0" smtClean="0"/>
              <a:t>list 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, 1000</a:t>
            </a:r>
            <a:r>
              <a:rPr lang="ko-KR" altLang="en-US" sz="900" dirty="0" smtClean="0"/>
              <a:t>번대 </a:t>
            </a:r>
            <a:r>
              <a:rPr lang="en-US" altLang="ko-KR" sz="900" dirty="0" smtClean="0"/>
              <a:t>reward </a:t>
            </a:r>
            <a:r>
              <a:rPr lang="ko-KR" altLang="en-US" sz="900" dirty="0" smtClean="0"/>
              <a:t>아이템들의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목록을 보여주며</a:t>
            </a:r>
            <a:r>
              <a:rPr lang="en-US" altLang="ko-KR" sz="900" dirty="0" smtClean="0"/>
              <a:t>, id </a:t>
            </a:r>
            <a:r>
              <a:rPr lang="ko-KR" altLang="en-US" sz="900" dirty="0" smtClean="0"/>
              <a:t>값이 작은 순 부터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 b. </a:t>
            </a:r>
            <a:r>
              <a:rPr lang="ko-KR" altLang="en-US" sz="900" b="1" dirty="0" smtClean="0"/>
              <a:t>아이템 개수 표시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: </a:t>
            </a:r>
            <a:r>
              <a:rPr lang="ko-KR" altLang="en-US" sz="900" dirty="0" smtClean="0"/>
              <a:t>동일 </a:t>
            </a:r>
            <a:r>
              <a:rPr lang="en-US" altLang="ko-KR" sz="900" dirty="0" smtClean="0"/>
              <a:t>id</a:t>
            </a:r>
            <a:r>
              <a:rPr lang="ko-KR" altLang="en-US" sz="900" dirty="0" smtClean="0"/>
              <a:t>의 </a:t>
            </a:r>
            <a:r>
              <a:rPr lang="en-US" altLang="ko-KR" sz="900" dirty="0" smtClean="0"/>
              <a:t>reward </a:t>
            </a:r>
            <a:r>
              <a:rPr lang="ko-KR" altLang="en-US" sz="900" dirty="0" smtClean="0"/>
              <a:t>아이템들이 </a:t>
            </a:r>
            <a:r>
              <a:rPr lang="ko-KR" altLang="en-US" sz="900" dirty="0" err="1" smtClean="0"/>
              <a:t>복수개일</a:t>
            </a:r>
            <a:r>
              <a:rPr lang="ko-KR" altLang="en-US" sz="900" dirty="0" smtClean="0"/>
              <a:t>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그 개수를 아이템 아이콘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우측 하단에 표시해준다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 c. </a:t>
            </a:r>
            <a:r>
              <a:rPr lang="ko-KR" altLang="en-US" sz="900" b="1" dirty="0" smtClean="0"/>
              <a:t>스크롤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: </a:t>
            </a:r>
            <a:r>
              <a:rPr lang="ko-KR" altLang="en-US" sz="900" dirty="0" smtClean="0"/>
              <a:t>소지 개수가 좌우 폭보다 많아질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소지 목록이 좌우스크롤이 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 d. </a:t>
            </a:r>
            <a:r>
              <a:rPr lang="ko-KR" altLang="en-US" sz="900" b="1" dirty="0" smtClean="0"/>
              <a:t>드래그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: </a:t>
            </a:r>
            <a:r>
              <a:rPr lang="ko-KR" altLang="en-US" sz="900" dirty="0" smtClean="0"/>
              <a:t>특정 아이템을 드래그하여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지도상 아무 위치에 놓았을 때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- </a:t>
            </a:r>
            <a:r>
              <a:rPr lang="ko-KR" altLang="en-US" sz="900" dirty="0" smtClean="0"/>
              <a:t>드래그한 아이템이 </a:t>
            </a:r>
            <a:r>
              <a:rPr lang="en-US" altLang="ko-KR" sz="900" dirty="0" err="1"/>
              <a:t>requiredItems</a:t>
            </a:r>
            <a:r>
              <a:rPr lang="en-US" altLang="ko-KR" sz="900" dirty="0"/>
              <a:t> </a:t>
            </a:r>
            <a:r>
              <a:rPr lang="ko-KR" altLang="en-US" sz="900" dirty="0"/>
              <a:t>에 있으며 </a:t>
            </a:r>
            <a:r>
              <a:rPr lang="en-US" altLang="ko-KR" sz="900" dirty="0" err="1" smtClean="0"/>
              <a:t>appliedItems</a:t>
            </a:r>
            <a:r>
              <a:rPr lang="ko-KR" altLang="en-US" sz="900" dirty="0" smtClean="0"/>
              <a:t>에 없다면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appliedItems</a:t>
            </a:r>
            <a:r>
              <a:rPr lang="ko-KR" altLang="en-US" sz="900" dirty="0" smtClean="0"/>
              <a:t>에 기록하고</a:t>
            </a:r>
            <a:r>
              <a:rPr lang="en-US" altLang="ko-KR" sz="9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ko-KR" altLang="en-US" sz="900" dirty="0" smtClean="0"/>
              <a:t>내 캐릭터의 소지 아이템인 </a:t>
            </a:r>
            <a:r>
              <a:rPr lang="en-US" altLang="ko-KR" sz="900" dirty="0" smtClean="0"/>
              <a:t>items </a:t>
            </a:r>
            <a:r>
              <a:rPr lang="ko-KR" altLang="en-US" sz="900" dirty="0" smtClean="0"/>
              <a:t>속성의 목록에서 제거한다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ko-KR" altLang="en-US" sz="900" dirty="0" smtClean="0"/>
              <a:t>또한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그 시점에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[</a:t>
            </a:r>
            <a:r>
              <a:rPr lang="en-US" altLang="ko-KR" sz="900" dirty="0" err="1" smtClean="0"/>
              <a:t>appliedItems</a:t>
            </a:r>
            <a:r>
              <a:rPr lang="ko-KR" altLang="en-US" sz="900" dirty="0" smtClean="0"/>
              <a:t>의 리스트 수</a:t>
            </a:r>
            <a:r>
              <a:rPr lang="en-US" altLang="ko-KR" sz="900" dirty="0" smtClean="0"/>
              <a:t>/</a:t>
            </a:r>
            <a:r>
              <a:rPr lang="en-US" altLang="ko-KR" sz="900" dirty="0" err="1" smtClean="0"/>
              <a:t>requiredItems</a:t>
            </a:r>
            <a:r>
              <a:rPr lang="ko-KR" altLang="en-US" sz="900" dirty="0" smtClean="0"/>
              <a:t>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리스트 수</a:t>
            </a:r>
            <a:r>
              <a:rPr lang="en-US" altLang="ko-KR" sz="900" dirty="0"/>
              <a:t>]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를 계산하여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progress </a:t>
            </a:r>
            <a:r>
              <a:rPr lang="ko-KR" altLang="en-US" sz="900" dirty="0" smtClean="0"/>
              <a:t>속성에 기록한다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(</a:t>
            </a:r>
            <a:r>
              <a:rPr lang="ko-KR" altLang="en-US" sz="900" dirty="0" smtClean="0"/>
              <a:t>다시 말해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아이템을 드래그해서 놓으면 소모하여 등록하고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퍼센티지 올라감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- </a:t>
            </a:r>
            <a:r>
              <a:rPr lang="ko-KR" altLang="en-US" sz="900" dirty="0" smtClean="0"/>
              <a:t>드래그한 아이템이 </a:t>
            </a:r>
            <a:r>
              <a:rPr lang="en-US" altLang="ko-KR" sz="900" dirty="0" err="1" smtClean="0"/>
              <a:t>requiredItems</a:t>
            </a:r>
            <a:r>
              <a:rPr lang="en-US" altLang="ko-KR" sz="900" dirty="0" smtClean="0"/>
              <a:t> </a:t>
            </a:r>
            <a:r>
              <a:rPr lang="ko-KR" altLang="en-US" sz="900" dirty="0"/>
              <a:t>에 있으며 </a:t>
            </a:r>
            <a:r>
              <a:rPr lang="en-US" altLang="ko-KR" sz="900" dirty="0" err="1" smtClean="0"/>
              <a:t>appliedItems</a:t>
            </a:r>
            <a:r>
              <a:rPr lang="ko-KR" altLang="en-US" sz="900" dirty="0" smtClean="0"/>
              <a:t>에도 있다면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일어나지 않는다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(</a:t>
            </a:r>
            <a:r>
              <a:rPr lang="ko-KR" altLang="en-US" sz="900" dirty="0" smtClean="0"/>
              <a:t>다시 말해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이미 등록한 아이템이면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일어나지 않음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2546476" y="1225808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직사각형 167"/>
          <p:cNvSpPr/>
          <p:nvPr/>
        </p:nvSpPr>
        <p:spPr>
          <a:xfrm>
            <a:off x="2548158" y="1225789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2627420" y="152297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70" name="TextBox 169"/>
          <p:cNvSpPr txBox="1"/>
          <p:nvPr/>
        </p:nvSpPr>
        <p:spPr>
          <a:xfrm>
            <a:off x="3380610" y="152433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2956588" y="152151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535" y="1292433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558" y="1284448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58" y="1310050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56" y="1319575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357" y="1310050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" name="덧셈 기호 180"/>
          <p:cNvSpPr/>
          <p:nvPr/>
        </p:nvSpPr>
        <p:spPr>
          <a:xfrm>
            <a:off x="4607821" y="1292433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3916503" y="152615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92" name="TextBox 191"/>
          <p:cNvSpPr txBox="1"/>
          <p:nvPr/>
        </p:nvSpPr>
        <p:spPr>
          <a:xfrm>
            <a:off x="4969885" y="152642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98" name="TextBox 197"/>
          <p:cNvSpPr txBox="1"/>
          <p:nvPr/>
        </p:nvSpPr>
        <p:spPr>
          <a:xfrm>
            <a:off x="4437537" y="152433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202" name="왼쪽 화살표 201"/>
          <p:cNvSpPr/>
          <p:nvPr/>
        </p:nvSpPr>
        <p:spPr>
          <a:xfrm>
            <a:off x="2694094" y="196558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3604193" y="1926645"/>
            <a:ext cx="1895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보너스 상품 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아이템 지도</a:t>
            </a:r>
            <a:endParaRPr lang="ko-KR" altLang="en-US" sz="1100" b="1" dirty="0"/>
          </a:p>
        </p:txBody>
      </p:sp>
      <p:cxnSp>
        <p:nvCxnSpPr>
          <p:cNvPr id="204" name="직선 연결선 203"/>
          <p:cNvCxnSpPr>
            <a:cxnSpLocks/>
          </p:cNvCxnSpPr>
          <p:nvPr/>
        </p:nvCxnSpPr>
        <p:spPr>
          <a:xfrm flipH="1">
            <a:off x="2560636" y="228419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/>
          <p:cNvSpPr/>
          <p:nvPr/>
        </p:nvSpPr>
        <p:spPr>
          <a:xfrm>
            <a:off x="2593464" y="2380754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" name="그룹 228"/>
          <p:cNvGrpSpPr/>
          <p:nvPr/>
        </p:nvGrpSpPr>
        <p:grpSpPr>
          <a:xfrm>
            <a:off x="2630442" y="2424863"/>
            <a:ext cx="418225" cy="421688"/>
            <a:chOff x="2196429" y="1714499"/>
            <a:chExt cx="582510" cy="542925"/>
          </a:xfrm>
        </p:grpSpPr>
        <p:sp>
          <p:nvSpPr>
            <p:cNvPr id="230" name="모서리가 둥근 직사각형 22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1" name="직선 연결선 23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3043295" y="241498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37" name="TextBox 236"/>
          <p:cNvSpPr txBox="1"/>
          <p:nvPr/>
        </p:nvSpPr>
        <p:spPr>
          <a:xfrm>
            <a:off x="3031510" y="2639223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11" name="직사각형 110"/>
          <p:cNvSpPr/>
          <p:nvPr/>
        </p:nvSpPr>
        <p:spPr>
          <a:xfrm>
            <a:off x="2600079" y="3045661"/>
            <a:ext cx="2853724" cy="20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2550561" y="29931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371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86" y="445320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61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gssk\Desktop\damoney\damoney\image\Group_4_copy_15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49" y="3797466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685" y="314854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49" y="447038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:\Users\gssk\Desktop\damoney\damoney\image\Group_4_copy_19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95" y="380186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62" y="379988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849" y="4453201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2617384" y="511340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소지</a:t>
            </a:r>
            <a:r>
              <a:rPr lang="en-US" altLang="ko-KR" sz="1000" b="1" dirty="0"/>
              <a:t> </a:t>
            </a:r>
            <a:r>
              <a:rPr lang="ko-KR" altLang="en-US" sz="1000" b="1" dirty="0" smtClean="0"/>
              <a:t>아이템</a:t>
            </a:r>
            <a:endParaRPr lang="ko-KR" altLang="en-US" sz="10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795232" y="350870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튤라</a:t>
            </a:r>
            <a:r>
              <a:rPr lang="ko-KR" altLang="en-US" sz="800" dirty="0" smtClean="0"/>
              <a:t> 달팽이</a:t>
            </a:r>
            <a:endParaRPr lang="ko-KR" altLang="en-US" sz="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470230" y="482171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안경 원숭이</a:t>
            </a:r>
            <a:endParaRPr lang="ko-KR" altLang="en-US" sz="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842967" y="4813353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황금 박쥐</a:t>
            </a:r>
            <a:endParaRPr lang="ko-KR" altLang="en-US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791107" y="417479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사향 고양이</a:t>
            </a:r>
            <a:endParaRPr lang="ko-KR" altLang="en-US" sz="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545102" y="4174793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피노키오 도마뱀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477151" y="417479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꼬마 잠자리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430855" y="3515563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솔수염하늘소</a:t>
            </a:r>
            <a:endParaRPr lang="ko-KR" altLang="en-US" sz="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678772" y="4830501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하프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물범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545454" y="3520707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/>
              <a:t>붉은점모시</a:t>
            </a:r>
            <a:r>
              <a:rPr lang="ko-KR" altLang="en-US" sz="800" dirty="0"/>
              <a:t> 나비</a:t>
            </a:r>
          </a:p>
        </p:txBody>
      </p:sp>
      <p:pic>
        <p:nvPicPr>
          <p:cNvPr id="187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82" y="535962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721" y="535962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984" y="5373896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03767" y="55194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pic>
        <p:nvPicPr>
          <p:cNvPr id="190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73" y="5368752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199" y="535862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757" y="535862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13" y="5348342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직사각형 195"/>
          <p:cNvSpPr/>
          <p:nvPr/>
        </p:nvSpPr>
        <p:spPr>
          <a:xfrm>
            <a:off x="5498488" y="5312935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7" name="직선 연결선 196"/>
          <p:cNvCxnSpPr>
            <a:cxnSpLocks/>
          </p:cNvCxnSpPr>
          <p:nvPr/>
        </p:nvCxnSpPr>
        <p:spPr>
          <a:xfrm flipV="1">
            <a:off x="5492360" y="5105290"/>
            <a:ext cx="0" cy="649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4672046" y="551942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295" name="직사각형 294"/>
          <p:cNvSpPr/>
          <p:nvPr/>
        </p:nvSpPr>
        <p:spPr>
          <a:xfrm>
            <a:off x="6922049" y="5153113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6" name="직선 화살표 연결선 295"/>
          <p:cNvCxnSpPr/>
          <p:nvPr/>
        </p:nvCxnSpPr>
        <p:spPr>
          <a:xfrm flipH="1">
            <a:off x="2580187" y="5929309"/>
            <a:ext cx="2883642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4789135" y="2541119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/>
              <a:t>80%</a:t>
            </a:r>
            <a:endParaRPr lang="ko-KR" altLang="en-US" sz="1050" b="1" dirty="0"/>
          </a:p>
        </p:txBody>
      </p:sp>
      <p:sp>
        <p:nvSpPr>
          <p:cNvPr id="362" name="직사각형 361"/>
          <p:cNvSpPr/>
          <p:nvPr/>
        </p:nvSpPr>
        <p:spPr>
          <a:xfrm>
            <a:off x="4672046" y="2450658"/>
            <a:ext cx="641230" cy="4193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12818471">
            <a:off x="3924659" y="5000856"/>
            <a:ext cx="1276350" cy="2539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6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보상 </a:t>
            </a:r>
            <a:r>
              <a:rPr lang="ko-KR" altLang="en-US" sz="2000" b="1" dirty="0" err="1" smtClean="0"/>
              <a:t>맵</a:t>
            </a:r>
            <a:r>
              <a:rPr lang="en-US" altLang="ko-KR" sz="2000" b="1" dirty="0" smtClean="0"/>
              <a:t>4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보상 </a:t>
            </a:r>
            <a:r>
              <a:rPr lang="ko-KR" altLang="en-US" sz="1000" dirty="0" err="1" smtClean="0"/>
              <a:t>맵</a:t>
            </a:r>
            <a:r>
              <a:rPr lang="ko-KR" altLang="en-US" sz="1000" dirty="0" smtClean="0"/>
              <a:t>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7) </a:t>
            </a:r>
            <a:r>
              <a:rPr lang="ko-KR" altLang="en-US" sz="1000" b="1" dirty="0" smtClean="0"/>
              <a:t>아이템 받기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A. </a:t>
            </a:r>
            <a:r>
              <a:rPr lang="en-US" altLang="ko-KR" sz="1000" dirty="0"/>
              <a:t>progress </a:t>
            </a:r>
            <a:r>
              <a:rPr lang="ko-KR" altLang="en-US" sz="1000" dirty="0"/>
              <a:t>값이 </a:t>
            </a:r>
            <a:r>
              <a:rPr lang="en-US" altLang="ko-KR" sz="1000" dirty="0"/>
              <a:t>100%(1.0)</a:t>
            </a:r>
            <a:r>
              <a:rPr lang="ko-KR" altLang="en-US" sz="1000" dirty="0"/>
              <a:t>일 경우에는 </a:t>
            </a:r>
            <a:r>
              <a:rPr lang="en-US" altLang="ko-KR" sz="1000" dirty="0"/>
              <a:t>100%</a:t>
            </a:r>
            <a:r>
              <a:rPr lang="ko-KR" altLang="en-US" sz="1000" dirty="0"/>
              <a:t>에 </a:t>
            </a:r>
            <a:r>
              <a:rPr lang="en-US" altLang="ko-KR" sz="1000" dirty="0"/>
              <a:t>“</a:t>
            </a:r>
            <a:r>
              <a:rPr lang="ko-KR" altLang="en-US" sz="1000" b="1" dirty="0"/>
              <a:t>받기</a:t>
            </a:r>
            <a:r>
              <a:rPr lang="en-US" altLang="ko-KR" sz="1000" dirty="0"/>
              <a:t> </a:t>
            </a:r>
            <a:r>
              <a:rPr lang="ko-KR" altLang="en-US" sz="1000" b="1" dirty="0"/>
              <a:t>버튼</a:t>
            </a:r>
            <a:r>
              <a:rPr lang="en-US" altLang="ko-KR" sz="1000" dirty="0"/>
              <a:t>”</a:t>
            </a:r>
            <a:r>
              <a:rPr lang="ko-KR" altLang="en-US" sz="1000" dirty="0"/>
              <a:t>이 </a:t>
            </a:r>
            <a:r>
              <a:rPr lang="ko-KR" altLang="en-US" sz="1000" dirty="0" smtClean="0"/>
              <a:t>생성된다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받기 버튼 입력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a.  “</a:t>
            </a:r>
            <a:r>
              <a:rPr lang="ko-KR" altLang="en-US" sz="1000" dirty="0" smtClean="0"/>
              <a:t>상품을 받았습니다</a:t>
            </a:r>
            <a:r>
              <a:rPr lang="en-US" altLang="ko-KR" sz="1000" dirty="0" smtClean="0"/>
              <a:t>.” </a:t>
            </a:r>
            <a:r>
              <a:rPr lang="ko-KR" altLang="en-US" sz="1000" dirty="0" smtClean="0"/>
              <a:t>메시지와 함께 해당 상품을 유저의 </a:t>
            </a:r>
            <a:r>
              <a:rPr lang="en-US" altLang="ko-KR" sz="1000" dirty="0" smtClean="0"/>
              <a:t>items </a:t>
            </a:r>
            <a:r>
              <a:rPr lang="ko-KR" altLang="en-US" sz="1000" dirty="0" smtClean="0"/>
              <a:t>속성에 기록한다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b. progress </a:t>
            </a:r>
            <a:r>
              <a:rPr lang="ko-KR" altLang="en-US" sz="1000" dirty="0" smtClean="0"/>
              <a:t>속성 값을 </a:t>
            </a:r>
            <a:r>
              <a:rPr lang="en-US" altLang="ko-KR" sz="1000" dirty="0" smtClean="0"/>
              <a:t>999 </a:t>
            </a:r>
            <a:r>
              <a:rPr lang="ko-KR" altLang="en-US" sz="1000" dirty="0" smtClean="0"/>
              <a:t>값으로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(</a:t>
            </a:r>
            <a:r>
              <a:rPr lang="ko-KR" altLang="en-US" sz="1000" dirty="0" smtClean="0"/>
              <a:t>다시 말해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완료 텍스트로 바뀌고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다시 받기는 불가능하다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4364826" y="121161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직사각형 211"/>
          <p:cNvSpPr/>
          <p:nvPr/>
        </p:nvSpPr>
        <p:spPr>
          <a:xfrm>
            <a:off x="4366508" y="121159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/>
          <p:cNvSpPr txBox="1"/>
          <p:nvPr/>
        </p:nvSpPr>
        <p:spPr>
          <a:xfrm>
            <a:off x="4445770" y="150877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14" name="TextBox 213"/>
          <p:cNvSpPr txBox="1"/>
          <p:nvPr/>
        </p:nvSpPr>
        <p:spPr>
          <a:xfrm>
            <a:off x="5198960" y="15101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15" name="TextBox 214"/>
          <p:cNvSpPr txBox="1"/>
          <p:nvPr/>
        </p:nvSpPr>
        <p:spPr>
          <a:xfrm>
            <a:off x="4774938" y="150731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885" y="127823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908" y="1270250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08" y="129585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906" y="130537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707" y="129585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덧셈 기호 225"/>
          <p:cNvSpPr/>
          <p:nvPr/>
        </p:nvSpPr>
        <p:spPr>
          <a:xfrm>
            <a:off x="6426171" y="127823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5734853" y="15119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28" name="TextBox 227"/>
          <p:cNvSpPr txBox="1"/>
          <p:nvPr/>
        </p:nvSpPr>
        <p:spPr>
          <a:xfrm>
            <a:off x="6788235" y="151222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34" name="TextBox 233"/>
          <p:cNvSpPr txBox="1"/>
          <p:nvPr/>
        </p:nvSpPr>
        <p:spPr>
          <a:xfrm>
            <a:off x="6255887" y="15101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235" name="왼쪽 화살표 234"/>
          <p:cNvSpPr/>
          <p:nvPr/>
        </p:nvSpPr>
        <p:spPr>
          <a:xfrm>
            <a:off x="4512444" y="195138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/>
          <p:cNvSpPr txBox="1"/>
          <p:nvPr/>
        </p:nvSpPr>
        <p:spPr>
          <a:xfrm>
            <a:off x="5422543" y="1912447"/>
            <a:ext cx="1895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보너스 상품 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아이템 지도</a:t>
            </a:r>
            <a:endParaRPr lang="ko-KR" altLang="en-US" sz="1100" b="1" dirty="0"/>
          </a:p>
        </p:txBody>
      </p:sp>
      <p:cxnSp>
        <p:nvCxnSpPr>
          <p:cNvPr id="239" name="직선 연결선 238"/>
          <p:cNvCxnSpPr>
            <a:cxnSpLocks/>
          </p:cNvCxnSpPr>
          <p:nvPr/>
        </p:nvCxnSpPr>
        <p:spPr>
          <a:xfrm flipH="1">
            <a:off x="4378986" y="226999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/>
          <p:cNvSpPr/>
          <p:nvPr/>
        </p:nvSpPr>
        <p:spPr>
          <a:xfrm>
            <a:off x="4411814" y="2366556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3" name="그룹 252"/>
          <p:cNvGrpSpPr/>
          <p:nvPr/>
        </p:nvGrpSpPr>
        <p:grpSpPr>
          <a:xfrm>
            <a:off x="4448792" y="2410665"/>
            <a:ext cx="418225" cy="421688"/>
            <a:chOff x="2196429" y="1714499"/>
            <a:chExt cx="582510" cy="542925"/>
          </a:xfrm>
        </p:grpSpPr>
        <p:sp>
          <p:nvSpPr>
            <p:cNvPr id="254" name="모서리가 둥근 직사각형 253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5" name="직선 연결선 25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TextBox 255"/>
          <p:cNvSpPr txBox="1"/>
          <p:nvPr/>
        </p:nvSpPr>
        <p:spPr>
          <a:xfrm>
            <a:off x="4861645" y="24007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257" name="TextBox 256"/>
          <p:cNvSpPr txBox="1"/>
          <p:nvPr/>
        </p:nvSpPr>
        <p:spPr>
          <a:xfrm>
            <a:off x="4849860" y="2625025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258" name="직사각형 257"/>
          <p:cNvSpPr/>
          <p:nvPr/>
        </p:nvSpPr>
        <p:spPr>
          <a:xfrm>
            <a:off x="4418429" y="3031463"/>
            <a:ext cx="2853724" cy="20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9" name="직선 연결선 258"/>
          <p:cNvCxnSpPr>
            <a:cxnSpLocks/>
          </p:cNvCxnSpPr>
          <p:nvPr/>
        </p:nvCxnSpPr>
        <p:spPr>
          <a:xfrm flipH="1">
            <a:off x="4368911" y="2978931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0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1" y="313435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36" y="4439003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11" y="313435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9" descr="C:\Users\gssk\Desktop\damoney\damoney\image\Group_4_copy_15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99" y="378326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035" y="313435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99" y="445619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32" descr="C:\Users\gssk\Desktop\damoney\damoney\image\Group_4_copy_19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045" y="378767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12" y="378569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199" y="4439003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" name="TextBox 268"/>
          <p:cNvSpPr txBox="1"/>
          <p:nvPr/>
        </p:nvSpPr>
        <p:spPr>
          <a:xfrm>
            <a:off x="4435734" y="509921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소지</a:t>
            </a:r>
            <a:r>
              <a:rPr lang="en-US" altLang="ko-KR" sz="1000" b="1" dirty="0"/>
              <a:t> </a:t>
            </a:r>
            <a:r>
              <a:rPr lang="ko-KR" altLang="en-US" sz="1000" b="1" dirty="0" smtClean="0"/>
              <a:t>아이템</a:t>
            </a:r>
            <a:endParaRPr lang="ko-KR" altLang="en-US" sz="1000" b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4613582" y="349450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튤라</a:t>
            </a:r>
            <a:r>
              <a:rPr lang="ko-KR" altLang="en-US" sz="800" dirty="0" smtClean="0"/>
              <a:t> 달팽이</a:t>
            </a:r>
            <a:endParaRPr lang="ko-KR" altLang="en-US" sz="800" dirty="0"/>
          </a:p>
        </p:txBody>
      </p:sp>
      <p:sp>
        <p:nvSpPr>
          <p:cNvPr id="272" name="TextBox 271"/>
          <p:cNvSpPr txBox="1"/>
          <p:nvPr/>
        </p:nvSpPr>
        <p:spPr>
          <a:xfrm>
            <a:off x="6288580" y="480751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안경 원숭이</a:t>
            </a:r>
            <a:endParaRPr lang="ko-KR" altLang="en-US" sz="800" dirty="0"/>
          </a:p>
        </p:txBody>
      </p:sp>
      <p:sp>
        <p:nvSpPr>
          <p:cNvPr id="273" name="TextBox 272"/>
          <p:cNvSpPr txBox="1"/>
          <p:nvPr/>
        </p:nvSpPr>
        <p:spPr>
          <a:xfrm>
            <a:off x="4661317" y="479915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황금 박쥐</a:t>
            </a:r>
            <a:endParaRPr lang="ko-KR" altLang="en-US" sz="800" dirty="0"/>
          </a:p>
        </p:txBody>
      </p:sp>
      <p:sp>
        <p:nvSpPr>
          <p:cNvPr id="274" name="TextBox 273"/>
          <p:cNvSpPr txBox="1"/>
          <p:nvPr/>
        </p:nvSpPr>
        <p:spPr>
          <a:xfrm>
            <a:off x="4609457" y="416059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사향 고양이</a:t>
            </a:r>
            <a:endParaRPr lang="ko-KR" altLang="en-US" sz="800" dirty="0"/>
          </a:p>
        </p:txBody>
      </p:sp>
      <p:sp>
        <p:nvSpPr>
          <p:cNvPr id="275" name="TextBox 274"/>
          <p:cNvSpPr txBox="1"/>
          <p:nvPr/>
        </p:nvSpPr>
        <p:spPr>
          <a:xfrm>
            <a:off x="5363452" y="4160595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피노키오 도마뱀</a:t>
            </a:r>
            <a:endParaRPr lang="ko-KR" altLang="en-US" sz="800" dirty="0"/>
          </a:p>
        </p:txBody>
      </p:sp>
      <p:sp>
        <p:nvSpPr>
          <p:cNvPr id="276" name="TextBox 275"/>
          <p:cNvSpPr txBox="1"/>
          <p:nvPr/>
        </p:nvSpPr>
        <p:spPr>
          <a:xfrm>
            <a:off x="6295501" y="416059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꼬마 잠자리</a:t>
            </a:r>
            <a:endParaRPr lang="ko-KR" altLang="en-US" sz="800" dirty="0"/>
          </a:p>
        </p:txBody>
      </p:sp>
      <p:sp>
        <p:nvSpPr>
          <p:cNvPr id="277" name="TextBox 276"/>
          <p:cNvSpPr txBox="1"/>
          <p:nvPr/>
        </p:nvSpPr>
        <p:spPr>
          <a:xfrm>
            <a:off x="6249205" y="350136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솔수염하늘소</a:t>
            </a:r>
            <a:endParaRPr lang="ko-KR" altLang="en-US" sz="8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97122" y="4816303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하프 </a:t>
            </a:r>
            <a:r>
              <a:rPr lang="ko-KR" altLang="en-US" sz="800" dirty="0" err="1" smtClean="0"/>
              <a:t>물범</a:t>
            </a:r>
            <a:endParaRPr lang="ko-KR" altLang="en-US" sz="8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363804" y="3506509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/>
              <a:t>붉은점모시</a:t>
            </a:r>
            <a:r>
              <a:rPr lang="ko-KR" altLang="en-US" sz="800" dirty="0"/>
              <a:t> 나비</a:t>
            </a:r>
          </a:p>
        </p:txBody>
      </p:sp>
      <p:pic>
        <p:nvPicPr>
          <p:cNvPr id="280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32" y="534543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1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71" y="5345431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2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334" y="5359698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Box 282"/>
          <p:cNvSpPr txBox="1"/>
          <p:nvPr/>
        </p:nvSpPr>
        <p:spPr>
          <a:xfrm>
            <a:off x="4722117" y="550522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pic>
        <p:nvPicPr>
          <p:cNvPr id="284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123" y="5354554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49" y="534443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107" y="534443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63" y="5334144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8" name="직선 연결선 287"/>
          <p:cNvCxnSpPr>
            <a:cxnSpLocks/>
          </p:cNvCxnSpPr>
          <p:nvPr/>
        </p:nvCxnSpPr>
        <p:spPr>
          <a:xfrm flipV="1">
            <a:off x="7310710" y="5091092"/>
            <a:ext cx="0" cy="649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6490396" y="550522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292" name="직사각형 291"/>
          <p:cNvSpPr/>
          <p:nvPr/>
        </p:nvSpPr>
        <p:spPr>
          <a:xfrm>
            <a:off x="4962485" y="3834168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TextBox 292"/>
          <p:cNvSpPr txBox="1"/>
          <p:nvPr/>
        </p:nvSpPr>
        <p:spPr>
          <a:xfrm>
            <a:off x="5243346" y="3892022"/>
            <a:ext cx="1208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상품을 받았습니다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294" name="TextBox 293"/>
          <p:cNvSpPr txBox="1"/>
          <p:nvPr/>
        </p:nvSpPr>
        <p:spPr>
          <a:xfrm>
            <a:off x="6692681" y="252608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완료</a:t>
            </a:r>
            <a:endParaRPr lang="ko-KR" altLang="en-US" sz="1100" dirty="0"/>
          </a:p>
        </p:txBody>
      </p:sp>
      <p:sp>
        <p:nvSpPr>
          <p:cNvPr id="295" name="직사각형 294"/>
          <p:cNvSpPr/>
          <p:nvPr/>
        </p:nvSpPr>
        <p:spPr>
          <a:xfrm>
            <a:off x="7322602" y="5304816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3397799" y="5144994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594790" y="121768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/>
          <p:cNvSpPr/>
          <p:nvPr/>
        </p:nvSpPr>
        <p:spPr>
          <a:xfrm>
            <a:off x="596472" y="1217670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675734" y="151485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27" name="TextBox 126"/>
          <p:cNvSpPr txBox="1"/>
          <p:nvPr/>
        </p:nvSpPr>
        <p:spPr>
          <a:xfrm>
            <a:off x="1428924" y="151621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004902" y="151339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49" y="1284314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72" y="1276329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72" y="1301931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70" y="1311456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671" y="1301931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덧셈 기호 133"/>
          <p:cNvSpPr/>
          <p:nvPr/>
        </p:nvSpPr>
        <p:spPr>
          <a:xfrm>
            <a:off x="2656135" y="1284314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1964817" y="15180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018199" y="151830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485851" y="151621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38" name="왼쪽 화살표 137"/>
          <p:cNvSpPr/>
          <p:nvPr/>
        </p:nvSpPr>
        <p:spPr>
          <a:xfrm>
            <a:off x="742408" y="1957468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1652507" y="1918526"/>
            <a:ext cx="1895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보너스 상품 </a:t>
            </a:r>
            <a:r>
              <a:rPr lang="en-US" altLang="ko-KR" sz="1100" b="1" dirty="0" smtClean="0"/>
              <a:t>&gt; </a:t>
            </a:r>
            <a:r>
              <a:rPr lang="ko-KR" altLang="en-US" sz="1100" b="1" dirty="0" smtClean="0"/>
              <a:t>아이템 지도</a:t>
            </a:r>
            <a:endParaRPr lang="ko-KR" altLang="en-US" sz="1100" b="1" dirty="0"/>
          </a:p>
        </p:txBody>
      </p:sp>
      <p:cxnSp>
        <p:nvCxnSpPr>
          <p:cNvPr id="140" name="직선 연결선 139"/>
          <p:cNvCxnSpPr>
            <a:cxnSpLocks/>
          </p:cNvCxnSpPr>
          <p:nvPr/>
        </p:nvCxnSpPr>
        <p:spPr>
          <a:xfrm flipH="1">
            <a:off x="608950" y="2276078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641778" y="2372635"/>
            <a:ext cx="2853724" cy="555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2" name="그룹 141"/>
          <p:cNvGrpSpPr/>
          <p:nvPr/>
        </p:nvGrpSpPr>
        <p:grpSpPr>
          <a:xfrm>
            <a:off x="678756" y="2416744"/>
            <a:ext cx="418225" cy="421688"/>
            <a:chOff x="2196429" y="1714499"/>
            <a:chExt cx="582510" cy="542925"/>
          </a:xfrm>
        </p:grpSpPr>
        <p:sp>
          <p:nvSpPr>
            <p:cNvPr id="143" name="모서리가 둥근 직사각형 14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1091609" y="24068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아리따움</a:t>
            </a:r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079824" y="2631104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아리따움 </a:t>
            </a:r>
            <a:r>
              <a:rPr lang="en-US" altLang="ko-KR" sz="900" b="1" dirty="0" smtClean="0"/>
              <a:t>3</a:t>
            </a:r>
            <a:r>
              <a:rPr lang="ko-KR" altLang="en-US" sz="900" b="1" dirty="0" err="1" smtClean="0"/>
              <a:t>천원권</a:t>
            </a:r>
            <a:endParaRPr lang="ko-KR" altLang="en-US" sz="900" b="1" dirty="0"/>
          </a:p>
        </p:txBody>
      </p:sp>
      <p:sp>
        <p:nvSpPr>
          <p:cNvPr id="148" name="직사각형 147"/>
          <p:cNvSpPr/>
          <p:nvPr/>
        </p:nvSpPr>
        <p:spPr>
          <a:xfrm>
            <a:off x="648393" y="3037542"/>
            <a:ext cx="2853724" cy="20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>
            <a:cxnSpLocks/>
          </p:cNvCxnSpPr>
          <p:nvPr/>
        </p:nvCxnSpPr>
        <p:spPr>
          <a:xfrm flipH="1">
            <a:off x="598875" y="2985010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85" y="314043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00" y="4445082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75" y="314043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9" descr="C:\Users\gssk\Desktop\damoney\damoney\image\Group_4_copy_15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263" y="3789347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99" y="314043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263" y="446227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32" descr="C:\Users\gssk\Desktop\damoney\damoney\image\Group_4_copy_19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09" y="379375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76" y="379177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63" y="4445082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Box 158"/>
          <p:cNvSpPr txBox="1"/>
          <p:nvPr/>
        </p:nvSpPr>
        <p:spPr>
          <a:xfrm>
            <a:off x="665698" y="510528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소지</a:t>
            </a:r>
            <a:r>
              <a:rPr lang="en-US" altLang="ko-KR" sz="1000" b="1" dirty="0"/>
              <a:t> </a:t>
            </a:r>
            <a:r>
              <a:rPr lang="ko-KR" altLang="en-US" sz="1000" b="1" dirty="0" smtClean="0"/>
              <a:t>아이템</a:t>
            </a:r>
            <a:endParaRPr lang="ko-KR" altLang="en-US" sz="10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843546" y="350058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튤라</a:t>
            </a:r>
            <a:r>
              <a:rPr lang="ko-KR" altLang="en-US" sz="800" dirty="0" smtClean="0"/>
              <a:t> 달팽이</a:t>
            </a:r>
            <a:endParaRPr lang="ko-KR" altLang="en-US" sz="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2518544" y="481359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안경 원숭이</a:t>
            </a:r>
            <a:endParaRPr lang="ko-KR" altLang="en-US" sz="800" dirty="0"/>
          </a:p>
        </p:txBody>
      </p:sp>
      <p:sp>
        <p:nvSpPr>
          <p:cNvPr id="162" name="TextBox 161"/>
          <p:cNvSpPr txBox="1"/>
          <p:nvPr/>
        </p:nvSpPr>
        <p:spPr>
          <a:xfrm>
            <a:off x="891281" y="4805234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황금 박쥐</a:t>
            </a:r>
            <a:endParaRPr lang="ko-KR" alt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39421" y="416667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사향 고양이</a:t>
            </a:r>
            <a:endParaRPr lang="ko-KR" altLang="en-US" sz="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593416" y="4166674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피노키오 도마뱀</a:t>
            </a:r>
            <a:endParaRPr lang="ko-KR" altLang="en-US" sz="800" dirty="0"/>
          </a:p>
        </p:txBody>
      </p:sp>
      <p:sp>
        <p:nvSpPr>
          <p:cNvPr id="186" name="TextBox 185"/>
          <p:cNvSpPr txBox="1"/>
          <p:nvPr/>
        </p:nvSpPr>
        <p:spPr>
          <a:xfrm>
            <a:off x="2525465" y="416667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꼬마 잠자리</a:t>
            </a:r>
            <a:endParaRPr lang="ko-KR" altLang="en-US" sz="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2479169" y="350744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솔수염하늘소</a:t>
            </a:r>
            <a:endParaRPr lang="ko-KR" altLang="en-US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1727086" y="482238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하프 </a:t>
            </a:r>
            <a:r>
              <a:rPr lang="ko-KR" altLang="en-US" sz="800" dirty="0" err="1" smtClean="0"/>
              <a:t>물범</a:t>
            </a:r>
            <a:endParaRPr lang="ko-KR" altLang="en-US" sz="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1593768" y="3512588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/>
              <a:t>붉은점모시</a:t>
            </a:r>
            <a:r>
              <a:rPr lang="ko-KR" altLang="en-US" sz="800" dirty="0"/>
              <a:t> 나비</a:t>
            </a:r>
          </a:p>
        </p:txBody>
      </p:sp>
      <p:pic>
        <p:nvPicPr>
          <p:cNvPr id="206" name="Picture 26" descr="C:\Users\gssk\Desktop\damoney\damoney\image\Group_1_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6" y="535151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8" descr="C:\Users\gssk\Desktop\damoney\damoney\image\Group_4_copy_1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35" y="5351510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30" descr="C:\Users\gssk\Desktop\damoney\damoney\image\Group_4_copy_16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298" y="5365777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TextBox 208"/>
          <p:cNvSpPr txBox="1"/>
          <p:nvPr/>
        </p:nvSpPr>
        <p:spPr>
          <a:xfrm>
            <a:off x="952081" y="551130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pic>
        <p:nvPicPr>
          <p:cNvPr id="210" name="Picture 27" descr="C:\Users\gssk\Desktop\damoney\damoney\image\Group_3_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87" y="5360633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31" descr="C:\Users\gssk\Desktop\damoney\damoney\image\Group_4_copy_18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513" y="5350509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33" descr="C:\Users\gssk\Desktop\damoney\damoney\image\Group_4_copy_21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501" y="5349525"/>
            <a:ext cx="396377" cy="39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34" descr="C:\Users\gssk\Desktop\damoney\damoney\image\Group_4_copy_23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927" y="5340223"/>
            <a:ext cx="406663" cy="4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5" name="직선 연결선 224"/>
          <p:cNvCxnSpPr>
            <a:cxnSpLocks/>
          </p:cNvCxnSpPr>
          <p:nvPr/>
        </p:nvCxnSpPr>
        <p:spPr>
          <a:xfrm flipV="1">
            <a:off x="3540674" y="5097171"/>
            <a:ext cx="0" cy="649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2720360" y="551130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233" name="TextBox 232"/>
          <p:cNvSpPr txBox="1"/>
          <p:nvPr/>
        </p:nvSpPr>
        <p:spPr>
          <a:xfrm>
            <a:off x="2922645" y="25321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완료</a:t>
            </a:r>
            <a:endParaRPr lang="ko-KR" altLang="en-US" sz="1100" dirty="0"/>
          </a:p>
        </p:txBody>
      </p:sp>
      <p:sp>
        <p:nvSpPr>
          <p:cNvPr id="241" name="직사각형 240"/>
          <p:cNvSpPr/>
          <p:nvPr/>
        </p:nvSpPr>
        <p:spPr>
          <a:xfrm>
            <a:off x="2870982" y="2604459"/>
            <a:ext cx="512086" cy="256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받기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2864178" y="2401088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 dirty="0" smtClean="0">
                <a:solidFill>
                  <a:srgbClr val="FFC000"/>
                </a:solidFill>
              </a:rPr>
              <a:t>100%</a:t>
            </a:r>
            <a:endParaRPr lang="ko-KR" altLang="en-US" sz="1050" b="1" dirty="0">
              <a:solidFill>
                <a:srgbClr val="FFC000"/>
              </a:solidFill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3550199" y="5276335"/>
            <a:ext cx="346462" cy="4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9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세부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499591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로비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/>
          <p:cNvGrpSpPr/>
          <p:nvPr/>
        </p:nvGrpSpPr>
        <p:grpSpPr>
          <a:xfrm>
            <a:off x="197179" y="-507690"/>
            <a:ext cx="631904" cy="222819"/>
            <a:chOff x="138541" y="3104581"/>
            <a:chExt cx="631904" cy="222819"/>
          </a:xfrm>
        </p:grpSpPr>
        <p:sp>
          <p:nvSpPr>
            <p:cNvPr id="248" name="TextBox 247"/>
            <p:cNvSpPr txBox="1"/>
            <p:nvPr/>
          </p:nvSpPr>
          <p:spPr>
            <a:xfrm>
              <a:off x="138541" y="3104581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내부 항목</a:t>
              </a:r>
              <a:endParaRPr lang="en-US" altLang="ko-KR" sz="800" dirty="0" smtClean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57698" y="3327400"/>
              <a:ext cx="5905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순서도: 판단 249"/>
          <p:cNvSpPr/>
          <p:nvPr/>
        </p:nvSpPr>
        <p:spPr>
          <a:xfrm>
            <a:off x="1004460" y="-519162"/>
            <a:ext cx="641783" cy="25339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선택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883349" y="-519162"/>
            <a:ext cx="533839" cy="264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652102" y="-519162"/>
            <a:ext cx="533206" cy="262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외부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0" y="-719446"/>
            <a:ext cx="3417313" cy="69138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-30971" y="-93512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범주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111" name="직사각형 110"/>
          <p:cNvSpPr/>
          <p:nvPr/>
        </p:nvSpPr>
        <p:spPr>
          <a:xfrm>
            <a:off x="4374134" y="0"/>
            <a:ext cx="7817866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835773" y="5508451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cxnSpLocks/>
          </p:cNvCxnSpPr>
          <p:nvPr/>
        </p:nvCxnSpPr>
        <p:spPr>
          <a:xfrm flipH="1">
            <a:off x="2140765" y="4734410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cxnSpLocks/>
          </p:cNvCxnSpPr>
          <p:nvPr/>
        </p:nvCxnSpPr>
        <p:spPr>
          <a:xfrm flipH="1" flipV="1">
            <a:off x="2122675" y="4734410"/>
            <a:ext cx="749557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cxnSpLocks/>
          </p:cNvCxnSpPr>
          <p:nvPr/>
        </p:nvCxnSpPr>
        <p:spPr>
          <a:xfrm flipH="1" flipV="1">
            <a:off x="819072" y="5515958"/>
            <a:ext cx="721725" cy="364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cxnSpLocks/>
          </p:cNvCxnSpPr>
          <p:nvPr/>
        </p:nvCxnSpPr>
        <p:spPr>
          <a:xfrm flipH="1">
            <a:off x="799056" y="6262286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cxnSpLocks/>
          </p:cNvCxnSpPr>
          <p:nvPr/>
        </p:nvCxnSpPr>
        <p:spPr>
          <a:xfrm flipH="1" flipV="1">
            <a:off x="782355" y="6269793"/>
            <a:ext cx="721725" cy="364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세부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518640"/>
              <a:ext cx="7636891" cy="56104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로비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437144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4373007" y="6129072"/>
            <a:ext cx="7638018" cy="72593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4373006" y="0"/>
            <a:ext cx="7818993" cy="50924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12011025" y="501431"/>
            <a:ext cx="182323" cy="6356569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3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#1 </a:t>
            </a:r>
            <a:r>
              <a:rPr lang="ko-KR" altLang="en-US" sz="2000" b="1" dirty="0" err="1" smtClean="0"/>
              <a:t>인트로</a:t>
            </a:r>
            <a:r>
              <a:rPr lang="ko-KR" altLang="en-US" sz="2000" b="1" dirty="0" smtClean="0"/>
              <a:t>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172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err="1" smtClean="0"/>
              <a:t>인트</a:t>
            </a:r>
            <a:r>
              <a:rPr lang="ko-KR" altLang="en-US" sz="900" dirty="0" err="1"/>
              <a:t>로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어플리케이션 실행 시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인트로</a:t>
            </a:r>
            <a:r>
              <a:rPr lang="ko-KR" altLang="en-US" sz="900" dirty="0" smtClean="0"/>
              <a:t> 페이지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- 3</a:t>
            </a:r>
            <a:r>
              <a:rPr lang="ko-KR" altLang="en-US" sz="900" dirty="0" smtClean="0"/>
              <a:t>초 가량의 애니메이션이 재생된다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페이지 종료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재생 종료 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로그인 페이지로 이동한다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11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#2 </a:t>
            </a:r>
            <a:r>
              <a:rPr lang="ko-KR" altLang="en-US" sz="2000" b="1" dirty="0" smtClean="0"/>
              <a:t>로그인 페이지 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로그</a:t>
            </a:r>
            <a:r>
              <a:rPr lang="ko-KR" altLang="en-US" sz="900" dirty="0"/>
              <a:t>인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err="1" smtClean="0"/>
              <a:t>인트로</a:t>
            </a:r>
            <a:r>
              <a:rPr lang="ko-KR" altLang="en-US" sz="900" dirty="0" smtClean="0"/>
              <a:t> 페이지 종료 후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로그인이</a:t>
            </a:r>
            <a:r>
              <a:rPr lang="ko-KR" altLang="en-US" sz="900" dirty="0" smtClean="0"/>
              <a:t> 되어 있다면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즉시 로비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로그인 되어 있지 않다면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로그인 페이지로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아이디</a:t>
            </a:r>
            <a:r>
              <a:rPr lang="en-US" altLang="ko-KR" sz="900" b="1" dirty="0"/>
              <a:t> </a:t>
            </a:r>
            <a:r>
              <a:rPr lang="en-US" altLang="ko-KR" sz="900" b="1" dirty="0" smtClean="0"/>
              <a:t>&amp; </a:t>
            </a:r>
            <a:r>
              <a:rPr lang="ko-KR" altLang="en-US" sz="900" b="1" dirty="0" smtClean="0"/>
              <a:t>비밀 번호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</a:t>
            </a:r>
            <a:r>
              <a:rPr lang="ko-KR" altLang="en-US" sz="900" dirty="0"/>
              <a:t>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텍스트 </a:t>
            </a:r>
            <a:r>
              <a:rPr lang="ko-KR" altLang="en-US" sz="900" dirty="0" err="1" smtClean="0"/>
              <a:t>입력창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텍스트 입력이 가능해야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해당 기기에서 사용중인 입력 키보드를 노출 시킨다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상태에서 뒤로 가기 버튼 입력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키보드를 닫는다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</a:t>
            </a:r>
            <a:r>
              <a:rPr lang="en-US" altLang="ko-KR" sz="900" dirty="0"/>
              <a:t>- </a:t>
            </a:r>
            <a:r>
              <a:rPr lang="ko-KR" altLang="en-US" sz="900" dirty="0"/>
              <a:t>다른 텍스트 </a:t>
            </a:r>
            <a:r>
              <a:rPr lang="ko-KR" altLang="en-US" sz="900" dirty="0" err="1"/>
              <a:t>입력창</a:t>
            </a:r>
            <a:r>
              <a:rPr lang="ko-KR" altLang="en-US" sz="900" dirty="0"/>
              <a:t> 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커서 위치가 전환된다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로그인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&amp;</a:t>
            </a:r>
            <a:r>
              <a:rPr lang="ko-KR" altLang="en-US" sz="900" dirty="0" smtClean="0"/>
              <a:t>비밀번호 유효 여부를 확인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A. </a:t>
            </a:r>
            <a:r>
              <a:rPr lang="ko-KR" altLang="en-US" sz="900" dirty="0" smtClean="0"/>
              <a:t>아이디가 없거나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비밀번호가 맞지 않을 경우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&gt; </a:t>
            </a:r>
            <a:r>
              <a:rPr lang="ko-KR" altLang="en-US" sz="900" dirty="0" smtClean="0"/>
              <a:t>텍스트 메시지 노출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“</a:t>
            </a:r>
            <a:r>
              <a:rPr lang="ko-KR" altLang="en-US" sz="900" dirty="0" smtClean="0"/>
              <a:t>아이디가 없거나 비밀번호가 맞지 않습니다</a:t>
            </a:r>
            <a:r>
              <a:rPr lang="en-US" altLang="ko-KR" sz="9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아이디와 비밀번호가 유효할 경우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&gt; </a:t>
            </a:r>
            <a:r>
              <a:rPr lang="ko-KR" altLang="en-US" sz="900" dirty="0" smtClean="0"/>
              <a:t>계정 로그인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4) </a:t>
            </a:r>
            <a:r>
              <a:rPr lang="ko-KR" altLang="en-US" sz="900" b="1" dirty="0" smtClean="0"/>
              <a:t>회원가입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#3</a:t>
            </a:r>
            <a:r>
              <a:rPr lang="ko-KR" altLang="en-US" sz="900" dirty="0" smtClean="0"/>
              <a:t>가입 동의 페이지로 이동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5) </a:t>
            </a:r>
            <a:r>
              <a:rPr lang="ko-KR" altLang="en-US" sz="900" b="1" dirty="0" smtClean="0"/>
              <a:t>바로 시작하기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#7</a:t>
            </a:r>
            <a:r>
              <a:rPr lang="ko-KR" altLang="en-US" sz="900" dirty="0" smtClean="0"/>
              <a:t>캐릭터 선택 페이지로 이동</a:t>
            </a:r>
            <a:endParaRPr lang="en-US" altLang="ko-KR" sz="900" dirty="0"/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541350" y="406178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41350" y="451898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18879" y="409057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61730" y="454777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2596263" y="409807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06055" y="536254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바로 시작하기</a:t>
            </a:r>
            <a:endParaRPr lang="ko-KR" altLang="en-US" sz="900" dirty="0"/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3144580" y="5597626"/>
            <a:ext cx="7946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62852" y="490871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H="1">
            <a:off x="2727788" y="5150254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03286" y="490534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로그인</a:t>
            </a:r>
            <a:endParaRPr lang="ko-KR" altLang="en-US" sz="900" dirty="0"/>
          </a:p>
        </p:txBody>
      </p: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3796797" y="5156402"/>
            <a:ext cx="5561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4705350" y="3172648"/>
            <a:ext cx="2818194" cy="8088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487537" y="3981450"/>
            <a:ext cx="2217813" cy="923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748843" y="4807385"/>
            <a:ext cx="689807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30" idx="3"/>
          </p:cNvCxnSpPr>
          <p:nvPr/>
        </p:nvCxnSpPr>
        <p:spPr>
          <a:xfrm flipV="1">
            <a:off x="4438650" y="3848100"/>
            <a:ext cx="3114675" cy="11699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718263" y="4813484"/>
            <a:ext cx="823634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39986" y="5317006"/>
            <a:ext cx="1025185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>
            <a:stCxn id="35" idx="3"/>
          </p:cNvCxnSpPr>
          <p:nvPr/>
        </p:nvCxnSpPr>
        <p:spPr>
          <a:xfrm>
            <a:off x="4065171" y="5527655"/>
            <a:ext cx="3429798" cy="53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4" idx="3"/>
          </p:cNvCxnSpPr>
          <p:nvPr/>
        </p:nvCxnSpPr>
        <p:spPr>
          <a:xfrm>
            <a:off x="3541897" y="5024133"/>
            <a:ext cx="4011428" cy="450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401002" y="3115325"/>
            <a:ext cx="2366668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378720" y="3172648"/>
            <a:ext cx="2448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아이디가 없거나 비밀번호가 맞지 않습니다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561514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#3 </a:t>
            </a:r>
            <a:r>
              <a:rPr lang="ko-KR" altLang="en-US" sz="2000" b="1" dirty="0" smtClean="0"/>
              <a:t>가입</a:t>
            </a:r>
            <a:r>
              <a:rPr lang="en-US" altLang="ko-KR" sz="2000" b="1" dirty="0" smtClean="0"/>
              <a:t>&amp;</a:t>
            </a:r>
            <a:r>
              <a:rPr lang="ko-KR" altLang="en-US" sz="2000" b="1" dirty="0" smtClean="0"/>
              <a:t>동의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11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가입 동의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로그인 페이지에서 회원 가입 버튼 입력 시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각 텍스트 입력 창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텍스트 </a:t>
            </a:r>
            <a:r>
              <a:rPr lang="ko-KR" altLang="en-US" sz="900" dirty="0" err="1"/>
              <a:t>입력창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텍스트 입력이 가능해야 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해당 기기에서 사용중인 입력 키보드를 노출 시킨다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상태에서 뒤로 가기 버튼 입력 시</a:t>
            </a:r>
            <a:r>
              <a:rPr lang="en-US" altLang="ko-KR" sz="900" dirty="0"/>
              <a:t>, </a:t>
            </a:r>
            <a:r>
              <a:rPr lang="ko-KR" altLang="en-US" sz="900" dirty="0"/>
              <a:t>키보드를 닫는다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다른 텍스트 </a:t>
            </a:r>
            <a:r>
              <a:rPr lang="ko-KR" altLang="en-US" sz="900" dirty="0" err="1" smtClean="0"/>
              <a:t>입력창</a:t>
            </a:r>
            <a:r>
              <a:rPr lang="ko-KR" altLang="en-US" sz="900" dirty="0" smtClean="0"/>
              <a:t> 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커서 위치가 전환된다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아이디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최소 </a:t>
            </a:r>
            <a:r>
              <a:rPr lang="en-US" altLang="ko-KR" sz="900" dirty="0" smtClean="0"/>
              <a:t>4byte ~</a:t>
            </a:r>
            <a:r>
              <a:rPr lang="ko-KR" altLang="en-US" sz="900" dirty="0" smtClean="0"/>
              <a:t>최대 </a:t>
            </a:r>
            <a:r>
              <a:rPr lang="en-US" altLang="ko-KR" sz="900" dirty="0" smtClean="0"/>
              <a:t>10byte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4) </a:t>
            </a:r>
            <a:r>
              <a:rPr lang="ko-KR" altLang="en-US" sz="900" b="1" dirty="0" smtClean="0"/>
              <a:t>비밀번호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유효 조건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최소 </a:t>
            </a:r>
            <a:r>
              <a:rPr lang="en-US" altLang="ko-KR" sz="900" dirty="0" smtClean="0"/>
              <a:t>6byte </a:t>
            </a:r>
            <a:r>
              <a:rPr lang="en-US" altLang="ko-KR" sz="900" dirty="0"/>
              <a:t>~</a:t>
            </a:r>
            <a:r>
              <a:rPr lang="ko-KR" altLang="en-US" sz="900" dirty="0"/>
              <a:t>최대 </a:t>
            </a:r>
            <a:r>
              <a:rPr lang="en-US" altLang="ko-KR" sz="900" dirty="0" smtClean="0"/>
              <a:t>10byte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/>
              <a:t>유효 조건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문자</a:t>
            </a:r>
            <a:r>
              <a:rPr lang="en-US" altLang="ko-KR" sz="900" dirty="0" smtClean="0"/>
              <a:t>&amp;</a:t>
            </a:r>
            <a:r>
              <a:rPr lang="ko-KR" altLang="en-US" sz="900" dirty="0" smtClean="0"/>
              <a:t>숫자 조합되도록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당장은 이 조건 없어도 무관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1</a:t>
            </a:r>
            <a:r>
              <a:rPr lang="ko-KR" altLang="en-US" sz="900" dirty="0" smtClean="0"/>
              <a:t>차 입력</a:t>
            </a:r>
            <a:r>
              <a:rPr lang="en-US" altLang="ko-KR" sz="900" dirty="0" smtClean="0"/>
              <a:t>, 2</a:t>
            </a:r>
            <a:r>
              <a:rPr lang="ko-KR" altLang="en-US" sz="900" dirty="0" smtClean="0"/>
              <a:t>차 입력이 동일해야 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5) </a:t>
            </a:r>
            <a:r>
              <a:rPr lang="ko-KR" altLang="en-US" sz="900" b="1" dirty="0" smtClean="0"/>
              <a:t>인증번호 받기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인증번호 입력 </a:t>
            </a:r>
            <a:r>
              <a:rPr lang="ko-KR" altLang="en-US" sz="900" dirty="0" err="1" smtClean="0"/>
              <a:t>란에</a:t>
            </a:r>
            <a:r>
              <a:rPr lang="ko-KR" altLang="en-US" sz="900" dirty="0" smtClean="0"/>
              <a:t> 자동으로 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자리 숫자 랜덤 생성하여 넣기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(</a:t>
            </a:r>
            <a:r>
              <a:rPr lang="ko-KR" altLang="en-US" sz="900" dirty="0" smtClean="0"/>
              <a:t>실제와는 다르게 </a:t>
            </a:r>
            <a:r>
              <a:rPr lang="en-US" altLang="ko-KR" sz="900" dirty="0" smtClean="0"/>
              <a:t>11</a:t>
            </a:r>
            <a:r>
              <a:rPr lang="ko-KR" altLang="en-US" sz="900" dirty="0" smtClean="0"/>
              <a:t>월 버전에는 이렇게 처리한다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</a:t>
            </a:r>
            <a:r>
              <a:rPr lang="ko-KR" altLang="en-US" sz="900" dirty="0"/>
              <a:t>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휴대폰 번호 </a:t>
            </a:r>
            <a:r>
              <a:rPr lang="en-US" altLang="ko-KR" sz="900" dirty="0" smtClean="0"/>
              <a:t>&amp; </a:t>
            </a:r>
            <a:r>
              <a:rPr lang="ko-KR" altLang="en-US" sz="900" dirty="0" smtClean="0"/>
              <a:t>인증번호가 아무거나 있으면 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6) </a:t>
            </a:r>
            <a:r>
              <a:rPr lang="ko-KR" altLang="en-US" sz="900" b="1" dirty="0" smtClean="0"/>
              <a:t>동의 체크박스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체크박스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on / off</a:t>
            </a:r>
            <a:r>
              <a:rPr lang="ko-KR" altLang="en-US" sz="900" dirty="0" smtClean="0"/>
              <a:t>가 전환된다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두 개의 동의 모두 체크 </a:t>
            </a:r>
            <a:r>
              <a:rPr lang="en-US" altLang="ko-KR" sz="900" dirty="0" smtClean="0"/>
              <a:t>on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7) </a:t>
            </a:r>
            <a:r>
              <a:rPr lang="ko-KR" altLang="en-US" sz="900" b="1" dirty="0" smtClean="0"/>
              <a:t>약관 보기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클릭해도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일어나지 않는다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9" name="직사각형 8"/>
          <p:cNvSpPr/>
          <p:nvPr/>
        </p:nvSpPr>
        <p:spPr>
          <a:xfrm>
            <a:off x="2541350" y="183293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06210" y="1861720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2596263" y="186922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41350" y="237783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06210" y="240661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41350" y="277229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06210" y="2801074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9649" y="129357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2" name="왼쪽 화살표 1"/>
          <p:cNvSpPr/>
          <p:nvPr/>
        </p:nvSpPr>
        <p:spPr>
          <a:xfrm>
            <a:off x="2200574" y="131961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494630" y="160210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86010" y="214699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2549090" y="3323260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49090" y="371772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13950" y="3746504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93750" y="309242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48659" y="3352043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4037420" y="3593580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22300" y="40354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777331" y="3357454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49090" y="426303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90125" y="4291821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3895" y="53808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3219781" y="5622405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64019" y="4733168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761514" y="501668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2562044" y="4749380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562044" y="5046736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32066" y="473985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4439936" y="4969061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32066" y="500028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4439936" y="5229489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475433" y="1602105"/>
            <a:ext cx="2419041" cy="3068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972542" y="3301818"/>
            <a:ext cx="843498" cy="342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7" idx="3"/>
          </p:cNvCxnSpPr>
          <p:nvPr/>
        </p:nvCxnSpPr>
        <p:spPr>
          <a:xfrm>
            <a:off x="4816040" y="3472870"/>
            <a:ext cx="2745604" cy="1276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4894474" y="1869223"/>
            <a:ext cx="2629070" cy="6528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455683" y="4670394"/>
            <a:ext cx="409748" cy="660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stCxn id="55" idx="3"/>
          </p:cNvCxnSpPr>
          <p:nvPr/>
        </p:nvCxnSpPr>
        <p:spPr>
          <a:xfrm>
            <a:off x="2865431" y="5000549"/>
            <a:ext cx="4687894" cy="7377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325187" y="4709117"/>
            <a:ext cx="733003" cy="660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9" idx="3"/>
          </p:cNvCxnSpPr>
          <p:nvPr/>
        </p:nvCxnSpPr>
        <p:spPr>
          <a:xfrm>
            <a:off x="5058190" y="5039272"/>
            <a:ext cx="2495135" cy="15520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169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23610" y="115786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#3 </a:t>
            </a:r>
            <a:r>
              <a:rPr lang="ko-KR" altLang="en-US" sz="2000" b="1" dirty="0" smtClean="0"/>
              <a:t>가입</a:t>
            </a:r>
            <a:r>
              <a:rPr lang="en-US" altLang="ko-KR" sz="2000" b="1" dirty="0" smtClean="0"/>
              <a:t>&amp;</a:t>
            </a:r>
            <a:r>
              <a:rPr lang="ko-KR" altLang="en-US" sz="2000" b="1" dirty="0" smtClean="0"/>
              <a:t>동의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가입 동의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8) </a:t>
            </a:r>
            <a:r>
              <a:rPr lang="ko-KR" altLang="en-US" sz="900" b="1" dirty="0"/>
              <a:t>뒤로 가기 버튼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버튼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직전 페이지로 이동한다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9) </a:t>
            </a:r>
            <a:r>
              <a:rPr lang="ko-KR" altLang="en-US" sz="900" b="1" dirty="0"/>
              <a:t>가입하기 버튼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버튼</a:t>
            </a:r>
            <a:r>
              <a:rPr lang="en-US" altLang="ko-KR" sz="9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 smtClean="0"/>
              <a:t>조건을 체크하여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유효하다면 계정을 생성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유효하지 않다면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유효하지 않은 위치 대해 텍스트로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중복으로 유효하지 않을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위에서부터 순서대로 우선순위 높은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종에 대해서만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A. </a:t>
            </a:r>
            <a:r>
              <a:rPr lang="ko-KR" altLang="en-US" sz="900" dirty="0" smtClean="0"/>
              <a:t>아이디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 smtClean="0"/>
              <a:t>모든 유효 조건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아이디는 </a:t>
            </a:r>
            <a:r>
              <a:rPr lang="en-US" altLang="ko-KR" sz="900" dirty="0"/>
              <a:t>4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~10</a:t>
            </a:r>
            <a:r>
              <a:rPr lang="ko-KR" altLang="en-US" sz="900" dirty="0" smtClean="0"/>
              <a:t>글자 사이여야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 비밀번호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 smtClean="0"/>
              <a:t>모든 비밀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비밀번호는 </a:t>
            </a:r>
            <a:r>
              <a:rPr lang="en-US" altLang="ko-KR" sz="900" dirty="0" smtClean="0"/>
              <a:t>6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~10</a:t>
            </a:r>
            <a:r>
              <a:rPr lang="ko-KR" altLang="en-US" sz="900" dirty="0" smtClean="0"/>
              <a:t>글자 사이여야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C. </a:t>
            </a:r>
            <a:r>
              <a:rPr lang="ko-KR" altLang="en-US" sz="900" dirty="0" smtClean="0"/>
              <a:t>휴대폰 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모든 </a:t>
            </a:r>
            <a:r>
              <a:rPr lang="ko-KR" altLang="en-US" sz="900" dirty="0" smtClean="0"/>
              <a:t>휴대폰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휴대폰 번호를 입력하세요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D. </a:t>
            </a:r>
            <a:r>
              <a:rPr lang="ko-KR" altLang="en-US" sz="900" dirty="0" smtClean="0"/>
              <a:t>인증 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</a:t>
            </a:r>
            <a:r>
              <a:rPr lang="ko-KR" altLang="en-US" sz="900" dirty="0" smtClean="0"/>
              <a:t>모든 인증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인증 번호가 올바르지 않습니다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E. </a:t>
            </a:r>
            <a:r>
              <a:rPr lang="ko-KR" altLang="en-US" sz="900" dirty="0" smtClean="0"/>
              <a:t>약관 동의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동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약관에 동의해야 가입 가능합니다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메시지 표시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표시 후 </a:t>
            </a:r>
            <a:r>
              <a:rPr lang="en-US" altLang="ko-KR" sz="900" dirty="0"/>
              <a:t>3</a:t>
            </a:r>
            <a:r>
              <a:rPr lang="ko-KR" altLang="en-US" sz="900" dirty="0" smtClean="0"/>
              <a:t>초 뒤 종료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가입 하기 이후</a:t>
            </a:r>
            <a:r>
              <a:rPr lang="en-US" altLang="ko-KR" sz="900" dirty="0" smtClean="0"/>
              <a:t>, #7</a:t>
            </a:r>
            <a:r>
              <a:rPr lang="ko-KR" altLang="en-US" sz="900" dirty="0" smtClean="0"/>
              <a:t>캐릭터 선택 페이지로 이동</a:t>
            </a:r>
            <a:endParaRPr lang="en-US" altLang="ko-KR" sz="9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254470" y="182020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9330" y="1848983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309383" y="185648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54470" y="2365093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19330" y="239387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54470" y="275955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9330" y="2788337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32769" y="128083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2" name="왼쪽 화살표 1"/>
          <p:cNvSpPr/>
          <p:nvPr/>
        </p:nvSpPr>
        <p:spPr>
          <a:xfrm>
            <a:off x="3913694" y="130687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07750" y="158936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99130" y="21342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4262210" y="3310523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2210" y="370498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27070" y="373376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6870" y="307969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661779" y="3339306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5750540" y="3580843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5420" y="402266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90451" y="334471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62210" y="425030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03245" y="4279084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87015" y="536813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4932901" y="5609668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77139" y="4720431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4474634" y="5003949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4275164" y="4736643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275164" y="5033999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45186" y="472711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6153056" y="4956324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45186" y="498754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6153056" y="5216752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431934" y="3152756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512770" y="3210610"/>
            <a:ext cx="1675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아이디가 올바르지 않습니다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97" name="직사각형 96"/>
          <p:cNvSpPr/>
          <p:nvPr/>
        </p:nvSpPr>
        <p:spPr>
          <a:xfrm>
            <a:off x="518435" y="1157593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49295" y="181992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314155" y="1848707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0" name="직선 연결선 99"/>
          <p:cNvCxnSpPr>
            <a:cxnSpLocks/>
          </p:cNvCxnSpPr>
          <p:nvPr/>
        </p:nvCxnSpPr>
        <p:spPr>
          <a:xfrm>
            <a:off x="1004208" y="185621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949295" y="236481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314155" y="2393600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949295" y="275927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314155" y="2788061"/>
            <a:ext cx="15744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27594" y="128055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106" name="왼쪽 화살표 105"/>
          <p:cNvSpPr/>
          <p:nvPr/>
        </p:nvSpPr>
        <p:spPr>
          <a:xfrm>
            <a:off x="608519" y="1306601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902575" y="158909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93955" y="21339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957035" y="3310247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957035" y="370470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321895" y="3733491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01695" y="3079415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2356604" y="333903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2445365" y="3580567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30245" y="402239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185276" y="334444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957035" y="4250025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198070" y="4278808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81840" y="53678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120" name="직선 연결선 119"/>
          <p:cNvCxnSpPr>
            <a:cxnSpLocks/>
          </p:cNvCxnSpPr>
          <p:nvPr/>
        </p:nvCxnSpPr>
        <p:spPr>
          <a:xfrm flipH="1">
            <a:off x="1627726" y="5609392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71964" y="4720155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169459" y="500367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969989" y="4736367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969989" y="5033723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740011" y="472684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126" name="직선 연결선 125"/>
          <p:cNvCxnSpPr>
            <a:cxnSpLocks/>
          </p:cNvCxnSpPr>
          <p:nvPr/>
        </p:nvCxnSpPr>
        <p:spPr>
          <a:xfrm flipH="1">
            <a:off x="2847881" y="4956048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740011" y="498727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128" name="직선 연결선 127"/>
          <p:cNvCxnSpPr>
            <a:cxnSpLocks/>
          </p:cNvCxnSpPr>
          <p:nvPr/>
        </p:nvCxnSpPr>
        <p:spPr>
          <a:xfrm flipH="1">
            <a:off x="2847881" y="5216476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1558028" y="5317690"/>
            <a:ext cx="887337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129" idx="3"/>
          </p:cNvCxnSpPr>
          <p:nvPr/>
        </p:nvCxnSpPr>
        <p:spPr>
          <a:xfrm flipV="1">
            <a:off x="2445365" y="2249401"/>
            <a:ext cx="5107960" cy="32720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4275164" y="1157871"/>
            <a:ext cx="3278161" cy="239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3799491" y="1200163"/>
            <a:ext cx="435929" cy="369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78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#8 </a:t>
            </a:r>
            <a:r>
              <a:rPr lang="ko-KR" altLang="en-US" sz="2000" b="1" dirty="0" smtClean="0"/>
              <a:t>캐릭터 생성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캐릭터 생성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회원 가입 페이지 혹은 로그인 페이지에서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2) </a:t>
            </a:r>
            <a:r>
              <a:rPr lang="ko-KR" altLang="en-US" sz="900" b="1" dirty="0" smtClean="0"/>
              <a:t>캐릭터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</a:t>
            </a:r>
            <a:r>
              <a:rPr lang="en-US" altLang="ko-KR" sz="900" b="1" dirty="0"/>
              <a:t>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이미</a:t>
            </a:r>
            <a:r>
              <a:rPr lang="ko-KR" altLang="en-US" sz="900" dirty="0"/>
              <a:t>지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- 1</a:t>
            </a:r>
            <a:r>
              <a:rPr lang="ko-KR" altLang="en-US" sz="900" dirty="0" smtClean="0"/>
              <a:t>종의 캐릭터 이미지가 노출된다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- great </a:t>
            </a:r>
            <a:r>
              <a:rPr lang="ko-KR" altLang="en-US" sz="900" dirty="0" smtClean="0">
                <a:solidFill>
                  <a:srgbClr val="FF0000"/>
                </a:solidFill>
              </a:rPr>
              <a:t>애니메이션이 발생하고 있다</a:t>
            </a:r>
            <a:r>
              <a:rPr lang="en-US" altLang="ko-KR" sz="900" dirty="0" smtClean="0">
                <a:solidFill>
                  <a:srgbClr val="FF0000"/>
                </a:solidFill>
              </a:rPr>
              <a:t>. (</a:t>
            </a:r>
            <a:r>
              <a:rPr lang="ko-KR" altLang="en-US" sz="900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캐릭터 이름 텍스트 입력 창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텍스트 입력 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 이름을 입력 가능한 텍스트 입력 창이다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2byte~8byte </a:t>
            </a:r>
            <a:r>
              <a:rPr lang="ko-KR" altLang="en-US" sz="900" dirty="0" smtClean="0"/>
              <a:t>내의 텍스트 길이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4) </a:t>
            </a:r>
            <a:r>
              <a:rPr lang="ko-KR" altLang="en-US" sz="900" b="1" dirty="0" smtClean="0"/>
              <a:t>시작하기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유효할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캐릭터를 생성한다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 이름 유효조건을 만족하지 못 할 경우 아래의 텍스트를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&gt; “</a:t>
            </a:r>
            <a:r>
              <a:rPr lang="ko-KR" altLang="en-US" sz="900" dirty="0" smtClean="0"/>
              <a:t>캐릭터 이름은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~8</a:t>
            </a:r>
            <a:r>
              <a:rPr lang="ko-KR" altLang="en-US" sz="900" dirty="0" smtClean="0"/>
              <a:t>글자 이내여야 합니다</a:t>
            </a:r>
            <a:r>
              <a:rPr lang="en-US" altLang="ko-KR" sz="9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- bird </a:t>
            </a:r>
            <a:r>
              <a:rPr lang="ko-KR" altLang="en-US" sz="900" dirty="0" smtClean="0">
                <a:solidFill>
                  <a:srgbClr val="FF0000"/>
                </a:solidFill>
              </a:rPr>
              <a:t>외의 캐릭터 선택 상태에서 클릭 시</a:t>
            </a:r>
            <a:r>
              <a:rPr lang="en-US" altLang="ko-KR" sz="900" dirty="0" smtClean="0">
                <a:solidFill>
                  <a:srgbClr val="FF0000"/>
                </a:solidFill>
              </a:rPr>
              <a:t>, </a:t>
            </a:r>
            <a:r>
              <a:rPr lang="ko-KR" altLang="en-US" sz="900" dirty="0" smtClean="0">
                <a:solidFill>
                  <a:srgbClr val="FF0000"/>
                </a:solidFill>
              </a:rPr>
              <a:t>아래의 텍스트를 표시한다</a:t>
            </a:r>
            <a:r>
              <a:rPr lang="en-US" altLang="ko-KR" sz="900" dirty="0" smtClean="0">
                <a:solidFill>
                  <a:srgbClr val="FF0000"/>
                </a:solidFill>
              </a:rPr>
              <a:t>. (</a:t>
            </a:r>
            <a:r>
              <a:rPr lang="ko-KR" altLang="en-US" sz="900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  &gt; “</a:t>
            </a:r>
            <a:r>
              <a:rPr lang="ko-KR" altLang="en-US" sz="900" dirty="0" smtClean="0">
                <a:solidFill>
                  <a:srgbClr val="FF0000"/>
                </a:solidFill>
              </a:rPr>
              <a:t>해당 </a:t>
            </a:r>
            <a:r>
              <a:rPr lang="ko-KR" altLang="en-US" sz="900" dirty="0">
                <a:solidFill>
                  <a:srgbClr val="FF0000"/>
                </a:solidFill>
              </a:rPr>
              <a:t>캐릭터는 준비 중입니다</a:t>
            </a:r>
            <a:r>
              <a:rPr lang="en-US" altLang="ko-KR" sz="900" dirty="0" smtClean="0">
                <a:solidFill>
                  <a:srgbClr val="FF0000"/>
                </a:solidFill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캐릭터와 계정 생성에 성공할 경우</a:t>
            </a:r>
            <a:r>
              <a:rPr lang="en-US" altLang="ko-KR" sz="900" dirty="0" smtClean="0"/>
              <a:t>, #8</a:t>
            </a:r>
            <a:r>
              <a:rPr lang="ko-KR" altLang="en-US" sz="900" dirty="0" smtClean="0"/>
              <a:t>로비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FF0000"/>
                </a:solidFill>
              </a:rPr>
              <a:t>5)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캐릭터 전환 버튼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b="1" dirty="0">
                <a:solidFill>
                  <a:srgbClr val="FF0000"/>
                </a:solidFill>
              </a:rPr>
              <a:t>)</a:t>
            </a:r>
            <a:endParaRPr lang="en-US" altLang="ko-KR" sz="9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캐릭터를 아래 순서대로 변경한다</a:t>
            </a:r>
            <a:r>
              <a:rPr lang="en-US" altLang="ko-KR" sz="900" dirty="0" smtClean="0"/>
              <a:t>. (</a:t>
            </a:r>
            <a:r>
              <a:rPr lang="ko-KR" altLang="en-US" sz="900" dirty="0" smtClean="0"/>
              <a:t>우측 버튼은 </a:t>
            </a:r>
            <a:r>
              <a:rPr lang="ko-KR" altLang="en-US" sz="900" dirty="0" err="1" smtClean="0"/>
              <a:t>정방향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좌측 버튼은 역방향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: </a:t>
            </a:r>
            <a:r>
              <a:rPr lang="en-US" altLang="ko-KR" sz="900" dirty="0"/>
              <a:t>bird &gt; robot &gt; butler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bird </a:t>
            </a:r>
            <a:r>
              <a:rPr lang="ko-KR" altLang="en-US" sz="900" dirty="0" smtClean="0"/>
              <a:t>외에는 실루엣 이미지만 등장한다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FF0000"/>
                </a:solidFill>
              </a:rPr>
              <a:t>6) </a:t>
            </a:r>
            <a:r>
              <a:rPr lang="ko-KR" altLang="en-US" sz="900" b="1" dirty="0" err="1" smtClean="0">
                <a:solidFill>
                  <a:srgbClr val="FF0000"/>
                </a:solidFill>
              </a:rPr>
              <a:t>능력치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설명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 - </a:t>
            </a:r>
            <a:r>
              <a:rPr lang="ko-KR" altLang="en-US" sz="900" dirty="0" smtClean="0">
                <a:solidFill>
                  <a:srgbClr val="FF0000"/>
                </a:solidFill>
              </a:rPr>
              <a:t>각 캐릭터에 매칭된 텍스트를 표시한다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왼쪽 화살표 9"/>
          <p:cNvSpPr/>
          <p:nvPr/>
        </p:nvSpPr>
        <p:spPr>
          <a:xfrm>
            <a:off x="2189669" y="1279702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41352" y="469647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2862" y="4725257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캐릭터의 이름을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2596265" y="473276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94632" y="446564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캐릭터 이름</a:t>
            </a:r>
            <a:endParaRPr lang="ko-KR" altLang="en-US" sz="9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86790" y="52705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시작하기</a:t>
            </a:r>
            <a:endParaRPr lang="ko-KR" altLang="en-US" sz="900" b="1" dirty="0"/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132676" y="5512129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059267" y="5182207"/>
            <a:ext cx="887337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 flipH="1">
            <a:off x="2596265" y="1697601"/>
            <a:ext cx="2031063" cy="1832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596265" y="1697602"/>
            <a:ext cx="2023360" cy="18468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94632" y="4632336"/>
            <a:ext cx="2229768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49065" y="5910812"/>
            <a:ext cx="2621916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229901" y="5968666"/>
            <a:ext cx="2541080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캐릭터 이름은 </a:t>
            </a:r>
            <a:r>
              <a:rPr lang="en-US" altLang="ko-KR" sz="900" dirty="0"/>
              <a:t>2</a:t>
            </a:r>
            <a:r>
              <a:rPr lang="ko-KR" altLang="en-US" sz="900" dirty="0"/>
              <a:t>글자</a:t>
            </a:r>
            <a:r>
              <a:rPr lang="en-US" altLang="ko-KR" sz="900" dirty="0"/>
              <a:t>~8</a:t>
            </a:r>
            <a:r>
              <a:rPr lang="ko-KR" altLang="en-US" sz="900" dirty="0"/>
              <a:t>글자 이내여야 합니다</a:t>
            </a:r>
            <a:r>
              <a:rPr lang="en-US" altLang="ko-KR" sz="900" dirty="0"/>
              <a:t>.</a:t>
            </a:r>
          </a:p>
        </p:txBody>
      </p:sp>
      <p:sp>
        <p:nvSpPr>
          <p:cNvPr id="2" name="이등변 삼각형 1"/>
          <p:cNvSpPr/>
          <p:nvPr/>
        </p:nvSpPr>
        <p:spPr>
          <a:xfrm rot="16200000">
            <a:off x="2219037" y="2710607"/>
            <a:ext cx="342900" cy="32117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4637335" y="2710608"/>
            <a:ext cx="342900" cy="32117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469455" y="1532299"/>
            <a:ext cx="2229768" cy="2012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36623" y="4151738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36623" y="3899521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확률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652039" y="3643491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높음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24369" y="5622888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>
                <a:solidFill>
                  <a:srgbClr val="FF0000"/>
                </a:solidFill>
              </a:rPr>
              <a:t>높음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24369" y="5370671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확률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639785" y="5114641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/>
              <a:t>보통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154967" y="2568944"/>
            <a:ext cx="521558" cy="617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463621" y="2538356"/>
            <a:ext cx="521558" cy="617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endCxn id="22" idx="0"/>
          </p:cNvCxnSpPr>
          <p:nvPr/>
        </p:nvCxnSpPr>
        <p:spPr>
          <a:xfrm flipH="1" flipV="1">
            <a:off x="4969371" y="2871194"/>
            <a:ext cx="2650629" cy="2867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149065" y="6402235"/>
            <a:ext cx="2621916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652188" y="6424932"/>
            <a:ext cx="17155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해당 캐릭터는 준비 중입니다</a:t>
            </a:r>
            <a:r>
              <a:rPr lang="en-US" altLang="ko-KR" sz="900" dirty="0"/>
              <a:t>.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536623" y="3624441"/>
            <a:ext cx="1176028" cy="82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496351" y="6533466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경험치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보통</a:t>
            </a:r>
            <a:endParaRPr lang="ko-KR" altLang="en-US" sz="9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496351" y="6281249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아이템 확률 </a:t>
            </a:r>
            <a:r>
              <a:rPr lang="en-US" altLang="ko-KR" sz="900" b="1" dirty="0" smtClean="0"/>
              <a:t>: </a:t>
            </a:r>
            <a:r>
              <a:rPr lang="ko-KR" altLang="en-US" sz="900" b="1" dirty="0">
                <a:solidFill>
                  <a:srgbClr val="FF0000"/>
                </a:solidFill>
              </a:rPr>
              <a:t>높음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11767" y="6025219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캐시 획득 </a:t>
            </a:r>
            <a:r>
              <a:rPr lang="en-US" altLang="ko-KR" sz="900" b="1" dirty="0" smtClean="0"/>
              <a:t>: </a:t>
            </a:r>
            <a:r>
              <a:rPr lang="ko-KR" altLang="en-US" sz="900" b="1" dirty="0"/>
              <a:t>보통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479968" y="6012882"/>
            <a:ext cx="1176028" cy="82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479968" y="5074740"/>
            <a:ext cx="1176028" cy="82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422865" y="4111466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bird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5414" y="5635000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robot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75414" y="6087929"/>
            <a:ext cx="492443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</a:rPr>
              <a:t>butler</a:t>
            </a:r>
          </a:p>
        </p:txBody>
      </p:sp>
      <p:cxnSp>
        <p:nvCxnSpPr>
          <p:cNvPr id="53" name="직선 연결선 52"/>
          <p:cNvCxnSpPr/>
          <p:nvPr/>
        </p:nvCxnSpPr>
        <p:spPr>
          <a:xfrm flipH="1" flipV="1">
            <a:off x="4717985" y="4014937"/>
            <a:ext cx="723930" cy="1928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 flipV="1">
            <a:off x="6639613" y="5639721"/>
            <a:ext cx="235801" cy="985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2" idx="1"/>
            <a:endCxn id="48" idx="3"/>
          </p:cNvCxnSpPr>
          <p:nvPr/>
        </p:nvCxnSpPr>
        <p:spPr>
          <a:xfrm flipH="1">
            <a:off x="6655996" y="6224569"/>
            <a:ext cx="219418" cy="199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1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3325" y="647239"/>
            <a:ext cx="463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어플리케이션이 기기에 요청하는 허가 목록을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r>
              <a:rPr lang="en-US" altLang="ko-KR" sz="1000" dirty="0" smtClean="0"/>
              <a:t>1) </a:t>
            </a:r>
            <a:r>
              <a:rPr lang="ko-KR" altLang="en-US" sz="1000" dirty="0" smtClean="0"/>
              <a:t>문자 메시지 보내기</a:t>
            </a:r>
            <a:endParaRPr lang="en-US" altLang="ko-KR" sz="1000" dirty="0" smtClean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r>
              <a:rPr lang="en-US" altLang="ko-KR" sz="1000" dirty="0" smtClean="0"/>
              <a:t>2) </a:t>
            </a:r>
            <a:r>
              <a:rPr lang="ko-KR" altLang="en-US" sz="1000" dirty="0" smtClean="0"/>
              <a:t>주소록 열람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3) 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접근</a:t>
            </a:r>
            <a:r>
              <a:rPr lang="en-US" altLang="ko-KR" sz="1000" dirty="0"/>
              <a:t>, </a:t>
            </a:r>
            <a:r>
              <a:rPr lang="ko-KR" altLang="en-US" sz="1000" dirty="0"/>
              <a:t>사진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미디어 열람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85152" y="122186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어플리케이션 허가 요청 목록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2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- </a:t>
            </a:r>
            <a:r>
              <a:rPr lang="ko-KR" altLang="en-US" sz="1000" b="1" dirty="0" err="1" smtClean="0"/>
              <a:t>인트로</a:t>
            </a:r>
            <a:r>
              <a:rPr lang="ko-KR" altLang="en-US" sz="1000" b="1" dirty="0" smtClean="0"/>
              <a:t> 페이지 </a:t>
            </a:r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로그인 그룹 이후 입장한다</a:t>
            </a:r>
            <a:r>
              <a:rPr lang="en-US" altLang="ko-KR" sz="10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홈의 역할을 하는 페이지로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다른 세부 페이지들을 연결하는 페이지이다</a:t>
            </a:r>
            <a:r>
              <a:rPr lang="en-US" altLang="ko-KR" sz="1000" b="1" dirty="0" smtClean="0"/>
              <a:t>.</a:t>
            </a:r>
            <a:endParaRPr lang="en-US" altLang="ko-KR" sz="1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24832" y="2295777"/>
            <a:ext cx="1311307" cy="1302204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2944624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2520602" y="14663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2145760" y="388282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93951" y="182524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2" y="12292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72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0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100476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48101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덧셈 기호 65"/>
          <p:cNvSpPr/>
          <p:nvPr/>
        </p:nvSpPr>
        <p:spPr>
          <a:xfrm>
            <a:off x="4171835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031849" y="543805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290312" y="543616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00028" y="544405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2114159" y="4121572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480517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712749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4798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71977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2624302" y="4257569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4325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001551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588283" y="3931309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65/100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401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캐릭터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내 캐릭터의 이미지를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캐릭터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2) </a:t>
            </a:r>
            <a:r>
              <a:rPr lang="ko-KR" altLang="en-US" sz="1000" b="1" dirty="0"/>
              <a:t>아이템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 </a:t>
            </a:r>
            <a:r>
              <a:rPr lang="en-US" altLang="ko-KR" sz="1000" dirty="0"/>
              <a:t>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</a:t>
            </a:r>
            <a:r>
              <a:rPr lang="ko-KR" altLang="en-US" sz="1000" dirty="0"/>
              <a:t>아이템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이름 표시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닉네임을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레벨을 </a:t>
            </a:r>
            <a:r>
              <a:rPr lang="en-US" altLang="ko-KR" sz="1000" dirty="0" smtClean="0"/>
              <a:t>[Lv.</a:t>
            </a:r>
            <a:r>
              <a:rPr lang="ko-KR" altLang="en-US" sz="1000" dirty="0" smtClean="0"/>
              <a:t>값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으로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레벨은 레벨 변경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갱신한다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캐릭터 페이지로 이동한다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/>
              <a:t>광고 재생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입력 시</a:t>
            </a:r>
            <a:r>
              <a:rPr lang="en-US" altLang="ko-KR" sz="1000" dirty="0"/>
              <a:t> : </a:t>
            </a:r>
            <a:r>
              <a:rPr lang="ko-KR" altLang="en-US" sz="1000" dirty="0"/>
              <a:t>플레이 가능한 광고 리스트 중</a:t>
            </a:r>
            <a:r>
              <a:rPr lang="en-US" altLang="ko-KR" sz="1000" dirty="0"/>
              <a:t>, </a:t>
            </a:r>
            <a:r>
              <a:rPr lang="ko-KR" altLang="en-US" sz="1000" dirty="0"/>
              <a:t>하나를 플레이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광고 목록 </a:t>
            </a:r>
            <a:r>
              <a:rPr lang="en-US" altLang="ko-KR" sz="1000" dirty="0"/>
              <a:t>: </a:t>
            </a:r>
            <a:r>
              <a:rPr lang="ko-KR" altLang="en-US" sz="1000" dirty="0"/>
              <a:t>샘플 리스트 </a:t>
            </a:r>
            <a:r>
              <a:rPr lang="en-US" altLang="ko-KR" sz="1000" dirty="0"/>
              <a:t>5</a:t>
            </a:r>
            <a:r>
              <a:rPr lang="ko-KR" altLang="en-US" sz="1000" dirty="0"/>
              <a:t>개 중</a:t>
            </a:r>
            <a:r>
              <a:rPr lang="en-US" altLang="ko-KR" sz="1000" dirty="0"/>
              <a:t>, </a:t>
            </a:r>
            <a:r>
              <a:rPr lang="ko-KR" altLang="en-US" sz="1000" dirty="0"/>
              <a:t>랜덤으로 </a:t>
            </a:r>
            <a:r>
              <a:rPr lang="en-US" altLang="ko-KR" sz="1000" dirty="0"/>
              <a:t>1</a:t>
            </a:r>
            <a:r>
              <a:rPr lang="ko-KR" altLang="en-US" sz="1000" dirty="0"/>
              <a:t>종을 플레이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5) </a:t>
            </a:r>
            <a:r>
              <a:rPr lang="ko-KR" altLang="en-US" sz="1000" b="1" dirty="0" smtClean="0"/>
              <a:t>고액 보상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고액 보상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6) </a:t>
            </a:r>
            <a:r>
              <a:rPr lang="ko-KR" altLang="en-US" sz="1000" b="1" dirty="0" smtClean="0"/>
              <a:t>쿠폰 받기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쿠폰 받기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7)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광고 나누기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추가 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광고 나누기페이지로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24832" y="2295777"/>
            <a:ext cx="1311307" cy="1302204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145760" y="388282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93951" y="182524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100476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48101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290312" y="543616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00028" y="544405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2114159" y="4121572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712749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4798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71977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2624302" y="4257569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4325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4" name="직사각형 93"/>
          <p:cNvSpPr/>
          <p:nvPr/>
        </p:nvSpPr>
        <p:spPr>
          <a:xfrm>
            <a:off x="2063968" y="4207534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4136139" y="1274713"/>
            <a:ext cx="3417186" cy="12255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4208004" y="2667517"/>
            <a:ext cx="747042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877502" y="2385763"/>
            <a:ext cx="1221021" cy="1109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/>
          <p:nvPr/>
        </p:nvCxnSpPr>
        <p:spPr>
          <a:xfrm flipV="1">
            <a:off x="5031414" y="2162175"/>
            <a:ext cx="2521911" cy="676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107" idx="3"/>
          </p:cNvCxnSpPr>
          <p:nvPr/>
        </p:nvCxnSpPr>
        <p:spPr>
          <a:xfrm flipV="1">
            <a:off x="3010099" y="3597981"/>
            <a:ext cx="4543226" cy="4164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2122669" y="3884444"/>
            <a:ext cx="887430" cy="259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>
            <a:stCxn id="94" idx="3"/>
            <a:endCxn id="8" idx="1"/>
          </p:cNvCxnSpPr>
          <p:nvPr/>
        </p:nvCxnSpPr>
        <p:spPr>
          <a:xfrm flipV="1">
            <a:off x="5138498" y="4040476"/>
            <a:ext cx="2414827" cy="494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5108684" y="4637441"/>
            <a:ext cx="2444641" cy="2913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2044326" y="5077967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/>
          <p:nvPr/>
        </p:nvCxnSpPr>
        <p:spPr>
          <a:xfrm>
            <a:off x="5108684" y="4637441"/>
            <a:ext cx="2444641" cy="16681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108684" y="4637441"/>
            <a:ext cx="2444641" cy="978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31849" y="543805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66" name="직사각형 65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73" name="TextBox 72"/>
          <p:cNvSpPr txBox="1"/>
          <p:nvPr/>
        </p:nvSpPr>
        <p:spPr>
          <a:xfrm>
            <a:off x="2944624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520602" y="14663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2" y="12292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72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0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덧셈 기호 81"/>
          <p:cNvSpPr/>
          <p:nvPr/>
        </p:nvSpPr>
        <p:spPr>
          <a:xfrm>
            <a:off x="4171835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480517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4001551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2312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8) </a:t>
            </a:r>
            <a:r>
              <a:rPr lang="ko-KR" altLang="en-US" sz="1000" b="1" dirty="0"/>
              <a:t>보유 캐시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/>
              <a:t>보유 캐시 페이지로 이동한다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9) </a:t>
            </a:r>
            <a:r>
              <a:rPr lang="ko-KR" altLang="en-US" sz="1000" b="1" dirty="0" smtClean="0">
                <a:solidFill>
                  <a:schemeClr val="bg1">
                    <a:lumMod val="75000"/>
                  </a:schemeClr>
                </a:solidFill>
              </a:rPr>
              <a:t>요약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>
                    <a:lumMod val="75000"/>
                  </a:schemeClr>
                </a:solidFill>
              </a:rPr>
              <a:t>삭제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sz="1000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    -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입력 시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요약 페이지로 이동한다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10) </a:t>
            </a:r>
            <a:r>
              <a:rPr lang="ko-KR" altLang="en-US" sz="1000" b="1" dirty="0" smtClean="0"/>
              <a:t>홈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#</a:t>
            </a:r>
            <a:r>
              <a:rPr lang="ko-KR" altLang="en-US" sz="1000" dirty="0" smtClean="0"/>
              <a:t>로비 페이지로 돌아온다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11) </a:t>
            </a:r>
            <a:r>
              <a:rPr lang="ko-KR" altLang="en-US" sz="1000" b="1" dirty="0" smtClean="0"/>
              <a:t>모으기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모으기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12) </a:t>
            </a:r>
            <a:r>
              <a:rPr lang="ko-KR" altLang="en-US" sz="1000" b="1" dirty="0" smtClean="0"/>
              <a:t>캐시 상점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상점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13) </a:t>
            </a:r>
            <a:r>
              <a:rPr lang="ko-KR" altLang="en-US" sz="1000" b="1" dirty="0" smtClean="0"/>
              <a:t>커뮤니티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커뮤니티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14) </a:t>
            </a:r>
            <a:r>
              <a:rPr lang="ko-KR" altLang="en-US" sz="1000" b="1" dirty="0" smtClean="0"/>
              <a:t>프로필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프로필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15)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친구 추천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위치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수정건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친구 추천 페이지로 이동한다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824832" y="2267202"/>
            <a:ext cx="1311307" cy="1302204"/>
            <a:chOff x="3071133" y="2356671"/>
            <a:chExt cx="1453821" cy="1126384"/>
          </a:xfrm>
        </p:grpSpPr>
        <p:sp>
          <p:nvSpPr>
            <p:cNvPr id="49" name="직사각형 4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145760" y="38542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993951" y="17966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071901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19526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290312" y="54075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200028" y="54154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78" name="그룹 77"/>
          <p:cNvGrpSpPr/>
          <p:nvPr/>
        </p:nvGrpSpPr>
        <p:grpSpPr>
          <a:xfrm flipV="1">
            <a:off x="2114159" y="4092997"/>
            <a:ext cx="2947701" cy="45719"/>
            <a:chOff x="628650" y="876300"/>
            <a:chExt cx="1910678" cy="133350"/>
          </a:xfrm>
        </p:grpSpPr>
        <p:sp>
          <p:nvSpPr>
            <p:cNvPr id="82" name="직사각형 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684174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1940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43402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5400000">
            <a:off x="2624302" y="4228994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146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4" name="직사각형 93"/>
          <p:cNvSpPr/>
          <p:nvPr/>
        </p:nvSpPr>
        <p:spPr>
          <a:xfrm>
            <a:off x="3663032" y="1717813"/>
            <a:ext cx="1395159" cy="496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047075" y="1116968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>
            <a:stCxn id="98" idx="3"/>
          </p:cNvCxnSpPr>
          <p:nvPr/>
        </p:nvCxnSpPr>
        <p:spPr>
          <a:xfrm>
            <a:off x="5121605" y="1443954"/>
            <a:ext cx="2431720" cy="12402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4" idx="3"/>
          </p:cNvCxnSpPr>
          <p:nvPr/>
        </p:nvCxnSpPr>
        <p:spPr>
          <a:xfrm flipV="1">
            <a:off x="5058191" y="1522324"/>
            <a:ext cx="2495134" cy="4436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8" idx="3"/>
          </p:cNvCxnSpPr>
          <p:nvPr/>
        </p:nvCxnSpPr>
        <p:spPr>
          <a:xfrm>
            <a:off x="5121605" y="1443954"/>
            <a:ext cx="2431720" cy="46044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031849" y="540948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2944624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2520602" y="14663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2" y="12292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72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0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덧셈 기호 74"/>
          <p:cNvSpPr/>
          <p:nvPr/>
        </p:nvSpPr>
        <p:spPr>
          <a:xfrm>
            <a:off x="4171835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480517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4001551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4117920" y="327086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보너스 상품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0833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고액 보상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고액 보상은 </a:t>
            </a:r>
            <a:r>
              <a:rPr lang="ko-KR" altLang="en-US" sz="1000" dirty="0" err="1" smtClean="0"/>
              <a:t>설치형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실행형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가입형</a:t>
            </a:r>
            <a:r>
              <a:rPr lang="ko-KR" altLang="en-US" sz="1000" dirty="0" smtClean="0"/>
              <a:t> 광고를 포함한다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페이지를 통해서만 고액 보상을 받을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상단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바를 통해 언제든지 다른 페이지로 이동할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고액 보상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메인 페이지에서 고액 보상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보상 데이터에서 관리하여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추후 지속 추가할 수 있도록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관리 데이터는 아래와 같으며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어플리케이션에 데이터 경로에 저장되어 있다</a:t>
            </a:r>
            <a:r>
              <a:rPr lang="en-US" altLang="ko-KR" sz="1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//</a:t>
            </a:r>
            <a:r>
              <a:rPr lang="ko-KR" altLang="en-US" sz="1000" dirty="0" smtClean="0"/>
              <a:t>데이터 경로는 프로그래머가 지정하며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전체 목록은 별도의 </a:t>
            </a:r>
            <a:r>
              <a:rPr lang="en-US" altLang="ko-KR" sz="1000" dirty="0" smtClean="0"/>
              <a:t>[</a:t>
            </a:r>
            <a:r>
              <a:rPr lang="ko-KR" altLang="en-US" sz="1000" b="1" dirty="0" smtClean="0"/>
              <a:t>광고 데이터</a:t>
            </a:r>
            <a:r>
              <a:rPr lang="en-US" altLang="ko-KR" sz="1000" b="1" dirty="0" smtClean="0"/>
              <a:t>.</a:t>
            </a:r>
            <a:r>
              <a:rPr lang="en-US" altLang="ko-KR" sz="1000" b="1" dirty="0" err="1" smtClean="0"/>
              <a:t>xlsx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파일을 확인한다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5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77" y="1725429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302890" y="182680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52" name="왼쪽 화살표 51"/>
          <p:cNvSpPr/>
          <p:nvPr/>
        </p:nvSpPr>
        <p:spPr>
          <a:xfrm>
            <a:off x="352996" y="182539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 flipH="1">
            <a:off x="233231" y="21815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233231" y="360542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30258" y="2181528"/>
            <a:ext cx="2946588" cy="2905126"/>
            <a:chOff x="2111603" y="1697613"/>
            <a:chExt cx="2957441" cy="3564774"/>
          </a:xfrm>
        </p:grpSpPr>
        <p:sp>
          <p:nvSpPr>
            <p:cNvPr id="61" name="직사각형 6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15084" y="2200578"/>
            <a:ext cx="582510" cy="542925"/>
            <a:chOff x="2196429" y="1714499"/>
            <a:chExt cx="582510" cy="5429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52182" y="2221765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Syrup Wallet</a:t>
            </a:r>
            <a:endParaRPr lang="ko-KR" altLang="en-US" sz="10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9722" y="5086112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15083" y="2783306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14896" y="3359789"/>
            <a:ext cx="582510" cy="542925"/>
            <a:chOff x="2196429" y="1714499"/>
            <a:chExt cx="582510" cy="542925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314895" y="3942517"/>
            <a:ext cx="582510" cy="542925"/>
            <a:chOff x="2196429" y="1714499"/>
            <a:chExt cx="582510" cy="54292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314896" y="4524144"/>
            <a:ext cx="582510" cy="542925"/>
            <a:chOff x="2196429" y="1714499"/>
            <a:chExt cx="582510" cy="54292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314895" y="5106872"/>
            <a:ext cx="582510" cy="542925"/>
            <a:chOff x="2196429" y="1714499"/>
            <a:chExt cx="582510" cy="542925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954627" y="248774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55348" y="2802535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Daum</a:t>
            </a:r>
            <a:endParaRPr lang="ko-KR" alt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957793" y="306851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실행형</a:t>
            </a:r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334395" y="2346027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334395" y="293082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54992" y="3391084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CJ ONE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947912" y="364753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48633" y="3962329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캔디크러쉬사가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1078" y="422830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327680" y="350582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48231" y="454564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쿠팡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50676" y="481162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가입형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51397" y="5126414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세븐나이츠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for </a:t>
            </a:r>
            <a:r>
              <a:rPr lang="en-US" altLang="ko-KR" sz="1000" b="1" dirty="0" err="1" smtClean="0"/>
              <a:t>Kakao</a:t>
            </a:r>
            <a:endParaRPr lang="ko-KR" altLang="en-US" sz="1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953842" y="539239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</a:t>
            </a:r>
            <a:r>
              <a:rPr lang="ko-KR" altLang="en-US" sz="900" dirty="0" err="1"/>
              <a:t>형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330444" y="466990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2330444" y="525470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1411321" y="3902041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39860"/>
              </p:ext>
            </p:extLst>
          </p:nvPr>
        </p:nvGraphicFramePr>
        <p:xfrm>
          <a:off x="3533777" y="4068627"/>
          <a:ext cx="8658224" cy="2074545"/>
        </p:xfrm>
        <a:graphic>
          <a:graphicData uri="http://schemas.openxmlformats.org/drawingml/2006/table">
            <a:tbl>
              <a:tblPr/>
              <a:tblGrid>
                <a:gridCol w="333139"/>
                <a:gridCol w="561577"/>
                <a:gridCol w="875679"/>
                <a:gridCol w="406112"/>
                <a:gridCol w="520331"/>
                <a:gridCol w="533022"/>
                <a:gridCol w="520331"/>
                <a:gridCol w="1091426"/>
                <a:gridCol w="3816607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보상금액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링크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Syrup Wallet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3"/>
                        </a:rPr>
                        <a:t>https://play.google.com/store/apps/details?id=com.skt.skaf.OA00026910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실행형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https://play.google.com/store/apps/details?id=net.daum.android.daum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CJ 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https://play.google.com/store/apps/details?id=kr.co.ivlog.mobile.app.cjonecard.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캔디크러쉬사가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6"/>
                        </a:rPr>
                        <a:t>https://play.google.com/store/apps/details?id=com.king.candycrushsaga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가입형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7"/>
                        </a:rPr>
                        <a:t>https://play.google.com/store/apps/details?id=com.coupang.mobile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세븐나이츠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for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Kakao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실행형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8"/>
                        </a:rPr>
                        <a:t>https://play.google.com/store/apps/details?id=com.cjenm.sknights</a:t>
                      </a:r>
                      <a:endParaRPr lang="en-US" sz="9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6" name="직사각형 145"/>
          <p:cNvSpPr/>
          <p:nvPr/>
        </p:nvSpPr>
        <p:spPr>
          <a:xfrm>
            <a:off x="224027" y="1102418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303289" y="139959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8" name="TextBox 147"/>
          <p:cNvSpPr txBox="1"/>
          <p:nvPr/>
        </p:nvSpPr>
        <p:spPr>
          <a:xfrm>
            <a:off x="1056479" y="14009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32457" y="139814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4" y="1169062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27" y="1161077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27" y="1186679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25" y="1196204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" name="Picture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226" y="1186679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덧셈 기호 154"/>
          <p:cNvSpPr/>
          <p:nvPr/>
        </p:nvSpPr>
        <p:spPr>
          <a:xfrm>
            <a:off x="2283690" y="1169062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592372" y="140278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645754" y="140305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113406" y="14009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2327680" y="409817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204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고액 보상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err="1" smtClean="0"/>
              <a:t>뒤로가기</a:t>
            </a:r>
            <a:r>
              <a:rPr lang="ko-KR" altLang="en-US" sz="1000" b="1" dirty="0" smtClean="0"/>
              <a:t> 버튼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형태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입력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 홈 페이지로 이동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페이지 제목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형태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+ </a:t>
            </a:r>
            <a:r>
              <a:rPr lang="ko-KR" altLang="en-US" sz="1000" dirty="0" smtClean="0"/>
              <a:t>텍스트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</a:t>
            </a:r>
            <a:r>
              <a:rPr lang="ko-KR" altLang="en-US" sz="1000" b="1" dirty="0" smtClean="0"/>
              <a:t>광고 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ko-KR" altLang="en-US" sz="1000" b="1" dirty="0" smtClean="0"/>
              <a:t>광고 데이터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‘type’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설치형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실행형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가입형이면서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이면서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날짜가 </a:t>
            </a:r>
            <a:r>
              <a:rPr lang="en-US" altLang="ko-KR" sz="1000" dirty="0" smtClean="0"/>
              <a:t>‘period’</a:t>
            </a:r>
            <a:r>
              <a:rPr lang="ko-KR" altLang="en-US" sz="1000" dirty="0" smtClean="0"/>
              <a:t>에 포함된</a:t>
            </a:r>
            <a:r>
              <a:rPr lang="en-US" altLang="ko-KR" sz="1000" dirty="0" smtClean="0"/>
              <a:t>,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</a:t>
            </a:r>
            <a:r>
              <a:rPr lang="ko-KR" altLang="en-US" sz="1000" dirty="0" smtClean="0"/>
              <a:t>광고 목록을 불러와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표시될 정보는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: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icon </a:t>
            </a:r>
            <a:r>
              <a:rPr lang="ko-KR" altLang="en-US" sz="1000" dirty="0" smtClean="0"/>
              <a:t>데이터의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: name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c. </a:t>
            </a:r>
            <a:r>
              <a:rPr lang="ko-KR" altLang="en-US" sz="1000" dirty="0" smtClean="0"/>
              <a:t>타입 </a:t>
            </a:r>
            <a:r>
              <a:rPr lang="en-US" altLang="ko-KR" sz="1000" dirty="0" smtClean="0"/>
              <a:t>: type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d. </a:t>
            </a:r>
            <a:r>
              <a:rPr lang="ko-KR" altLang="en-US" sz="1000" dirty="0" smtClean="0"/>
              <a:t>보상 금액 </a:t>
            </a:r>
            <a:r>
              <a:rPr lang="en-US" altLang="ko-KR" sz="1000" dirty="0" smtClean="0"/>
              <a:t>: reward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오른쪽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스크롤 개수가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개를 넘어갈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스크롤이 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D. </a:t>
            </a:r>
            <a:r>
              <a:rPr lang="ko-KR" altLang="en-US" sz="1000" b="1" dirty="0" smtClean="0"/>
              <a:t>광고 클릭 시 </a:t>
            </a:r>
            <a:r>
              <a:rPr lang="en-US" altLang="ko-KR" sz="1000" dirty="0" smtClean="0"/>
              <a:t>//11</a:t>
            </a:r>
            <a:r>
              <a:rPr lang="ko-KR" altLang="en-US" sz="1000" dirty="0" smtClean="0"/>
              <a:t>월 버전 처리 방식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각 광고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광고의 </a:t>
            </a:r>
            <a:r>
              <a:rPr lang="en-US" altLang="ko-KR" sz="1000" dirty="0" smtClean="0"/>
              <a:t>link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웹페이지로</a:t>
            </a:r>
            <a:r>
              <a:rPr lang="ko-KR" altLang="en-US" sz="1000" dirty="0" smtClean="0"/>
              <a:t> 열기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이후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다머니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어플로</a:t>
            </a:r>
            <a:r>
              <a:rPr lang="ko-KR" altLang="en-US" sz="1000" dirty="0" smtClean="0"/>
              <a:t> 돌아오면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광고의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처리하고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목록을 갱신하여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목록에서 제외 처리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내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적립금을 해당 광고의 </a:t>
            </a:r>
            <a:r>
              <a:rPr lang="en-US" altLang="ko-KR" sz="1000" dirty="0" smtClean="0"/>
              <a:t>reward </a:t>
            </a:r>
            <a:r>
              <a:rPr lang="ko-KR" altLang="en-US" sz="1000" dirty="0" smtClean="0"/>
              <a:t>만큼 더해준다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4091844" y="1717133"/>
            <a:ext cx="1254925" cy="482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2557756" y="1797901"/>
            <a:ext cx="329168" cy="322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390775" y="2133469"/>
            <a:ext cx="3152775" cy="3752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2914068" y="1457335"/>
            <a:ext cx="4848807" cy="40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93" idx="3"/>
          </p:cNvCxnSpPr>
          <p:nvPr/>
        </p:nvCxnSpPr>
        <p:spPr>
          <a:xfrm>
            <a:off x="5373593" y="1996285"/>
            <a:ext cx="2389282" cy="482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543550" y="3060263"/>
            <a:ext cx="2219325" cy="2755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501231" y="114291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63" y="1764104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574976" y="186548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94" name="왼쪽 화살표 93"/>
          <p:cNvSpPr/>
          <p:nvPr/>
        </p:nvSpPr>
        <p:spPr>
          <a:xfrm>
            <a:off x="2625082" y="18640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>
            <a:cxnSpLocks/>
          </p:cNvCxnSpPr>
          <p:nvPr/>
        </p:nvCxnSpPr>
        <p:spPr>
          <a:xfrm flipH="1">
            <a:off x="2505317" y="222020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cxnSpLocks/>
          </p:cNvCxnSpPr>
          <p:nvPr/>
        </p:nvCxnSpPr>
        <p:spPr>
          <a:xfrm flipH="1">
            <a:off x="2505317" y="364409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2502344" y="2220203"/>
            <a:ext cx="2946588" cy="2905126"/>
            <a:chOff x="2111603" y="1697613"/>
            <a:chExt cx="2957441" cy="3564774"/>
          </a:xfrm>
        </p:grpSpPr>
        <p:sp>
          <p:nvSpPr>
            <p:cNvPr id="101" name="직사각형 10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587170" y="2239253"/>
            <a:ext cx="582510" cy="542925"/>
            <a:chOff x="2196429" y="1714499"/>
            <a:chExt cx="582510" cy="542925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6" name="직선 연결선 14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3224268" y="2260440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Syrup Wallet</a:t>
            </a:r>
            <a:endParaRPr lang="ko-KR" altLang="en-US" sz="1000" b="1" dirty="0"/>
          </a:p>
        </p:txBody>
      </p:sp>
      <p:sp>
        <p:nvSpPr>
          <p:cNvPr id="148" name="직사각형 147"/>
          <p:cNvSpPr/>
          <p:nvPr/>
        </p:nvSpPr>
        <p:spPr>
          <a:xfrm>
            <a:off x="2501808" y="512478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9" name="그룹 148"/>
          <p:cNvGrpSpPr/>
          <p:nvPr/>
        </p:nvGrpSpPr>
        <p:grpSpPr>
          <a:xfrm>
            <a:off x="2587169" y="2821981"/>
            <a:ext cx="582510" cy="542925"/>
            <a:chOff x="2196429" y="1714499"/>
            <a:chExt cx="582510" cy="542925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2586982" y="3398464"/>
            <a:ext cx="582510" cy="542925"/>
            <a:chOff x="2196429" y="1714499"/>
            <a:chExt cx="582510" cy="542925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2586981" y="3981192"/>
            <a:ext cx="582510" cy="542925"/>
            <a:chOff x="2196429" y="1714499"/>
            <a:chExt cx="582510" cy="542925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/>
          <p:cNvGrpSpPr/>
          <p:nvPr/>
        </p:nvGrpSpPr>
        <p:grpSpPr>
          <a:xfrm>
            <a:off x="2586982" y="4562819"/>
            <a:ext cx="582510" cy="542925"/>
            <a:chOff x="2196429" y="1714499"/>
            <a:chExt cx="582510" cy="542925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2586981" y="5145547"/>
            <a:ext cx="582510" cy="542925"/>
            <a:chOff x="2196429" y="1714499"/>
            <a:chExt cx="582510" cy="542925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3226713" y="252641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227434" y="2841210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Daum</a:t>
            </a:r>
            <a:endParaRPr lang="ko-KR" altLang="en-US" sz="1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3229879" y="310718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실행형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606481" y="238470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606481" y="2969498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3227078" y="3429759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CJ ONE</a:t>
            </a:r>
            <a:endParaRPr lang="ko-KR" altLang="en-US" sz="10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3219998" y="368621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220719" y="4001004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캔디크러쉬사가</a:t>
            </a:r>
            <a:endParaRPr lang="ko-KR" altLang="en-US" sz="1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223164" y="426698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599766" y="354449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3220317" y="458431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쿠팡</a:t>
            </a:r>
            <a:endParaRPr lang="ko-KR" altLang="en-US" sz="10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3222762" y="485029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가입형</a:t>
            </a:r>
            <a:endParaRPr lang="ko-KR" altLang="en-US" sz="900" dirty="0"/>
          </a:p>
        </p:txBody>
      </p:sp>
      <p:sp>
        <p:nvSpPr>
          <p:cNvPr id="176" name="TextBox 175"/>
          <p:cNvSpPr txBox="1"/>
          <p:nvPr/>
        </p:nvSpPr>
        <p:spPr>
          <a:xfrm>
            <a:off x="3223483" y="5165089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세븐나이츠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for </a:t>
            </a:r>
            <a:r>
              <a:rPr lang="en-US" altLang="ko-KR" sz="1000" b="1" dirty="0" err="1" smtClean="0"/>
              <a:t>Kakao</a:t>
            </a:r>
            <a:endParaRPr lang="ko-KR" altLang="en-US" sz="10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3225928" y="54310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</a:t>
            </a:r>
            <a:r>
              <a:rPr lang="ko-KR" altLang="en-US" sz="900" dirty="0" err="1"/>
              <a:t>형</a:t>
            </a:r>
            <a:endParaRPr lang="ko-KR" altLang="en-US" sz="9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602530" y="470858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4602530" y="5293377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80" name="직사각형 179"/>
          <p:cNvSpPr/>
          <p:nvPr/>
        </p:nvSpPr>
        <p:spPr>
          <a:xfrm>
            <a:off x="4641376" y="4122965"/>
            <a:ext cx="627835" cy="283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/>
          <p:cNvGrpSpPr/>
          <p:nvPr/>
        </p:nvGrpSpPr>
        <p:grpSpPr>
          <a:xfrm rot="5400000" flipV="1">
            <a:off x="3683407" y="3940716"/>
            <a:ext cx="3486744" cy="45719"/>
            <a:chOff x="628650" y="876300"/>
            <a:chExt cx="1910678" cy="133350"/>
          </a:xfrm>
        </p:grpSpPr>
        <p:sp>
          <p:nvSpPr>
            <p:cNvPr id="182" name="직사각형 1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/>
          <p:cNvSpPr/>
          <p:nvPr/>
        </p:nvSpPr>
        <p:spPr>
          <a:xfrm>
            <a:off x="2505638" y="114109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2584900" y="143827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86" name="TextBox 185"/>
          <p:cNvSpPr txBox="1"/>
          <p:nvPr/>
        </p:nvSpPr>
        <p:spPr>
          <a:xfrm>
            <a:off x="3338090" y="143963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914068" y="143681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8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015" y="120773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038" y="119975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638" y="122535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036" y="123487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837" y="122535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덧셈 기호 192"/>
          <p:cNvSpPr/>
          <p:nvPr/>
        </p:nvSpPr>
        <p:spPr>
          <a:xfrm>
            <a:off x="4565301" y="120773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3873983" y="144145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95" name="TextBox 194"/>
          <p:cNvSpPr txBox="1"/>
          <p:nvPr/>
        </p:nvSpPr>
        <p:spPr>
          <a:xfrm>
            <a:off x="4927365" y="144172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395017" y="143963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97" name="TextBox 196"/>
          <p:cNvSpPr txBox="1"/>
          <p:nvPr/>
        </p:nvSpPr>
        <p:spPr>
          <a:xfrm>
            <a:off x="4599765" y="412929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226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6626</Words>
  <Application>Microsoft Office PowerPoint</Application>
  <PresentationFormat>사용자 지정</PresentationFormat>
  <Paragraphs>1743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이경준 [gssk]</dc:creator>
  <cp:lastModifiedBy>gssk</cp:lastModifiedBy>
  <cp:revision>83</cp:revision>
  <dcterms:created xsi:type="dcterms:W3CDTF">2017-10-05T11:15:24Z</dcterms:created>
  <dcterms:modified xsi:type="dcterms:W3CDTF">2017-11-21T20:31:32Z</dcterms:modified>
</cp:coreProperties>
</file>