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9" r:id="rId4"/>
    <p:sldId id="258" r:id="rId5"/>
    <p:sldId id="265" r:id="rId6"/>
    <p:sldId id="260" r:id="rId7"/>
    <p:sldId id="262" r:id="rId8"/>
    <p:sldId id="275" r:id="rId9"/>
    <p:sldId id="276" r:id="rId10"/>
    <p:sldId id="277" r:id="rId11"/>
    <p:sldId id="278" r:id="rId12"/>
    <p:sldId id="279" r:id="rId13"/>
    <p:sldId id="263" r:id="rId14"/>
    <p:sldId id="264" r:id="rId15"/>
    <p:sldId id="267" r:id="rId16"/>
    <p:sldId id="266" r:id="rId17"/>
    <p:sldId id="268" r:id="rId18"/>
    <p:sldId id="269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-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1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6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5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269-89C5-464E-91BE-E82A9D04381B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A0F6-B5A4-4A36-AA06-C9AD0442F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4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cjenm.sknight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play.google.com/store/apps/details?id=com.skt.skaf.OA00026910" TargetMode="External"/><Relationship Id="rId7" Type="http://schemas.openxmlformats.org/officeDocument/2006/relationships/hyperlink" Target="https://play.google.com/store/apps/details?id=com.coupang.mobile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king.candycrushsaga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lay.google.com/store/apps/details?id=kr.co.ivlog.mobile.app.cjonecard.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lay.google.com/store/apps/details?id=net.daum.android.daum" TargetMode="Externa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86625" y="5819314"/>
            <a:ext cx="4638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수정된 변경 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1. PPT </a:t>
            </a:r>
            <a:r>
              <a:rPr lang="en-US" altLang="ko-KR" sz="1000" dirty="0" smtClean="0">
                <a:solidFill>
                  <a:srgbClr val="FF0000"/>
                </a:solidFill>
              </a:rPr>
              <a:t>8~12</a:t>
            </a:r>
            <a:r>
              <a:rPr lang="ko-KR" altLang="en-US" sz="1000" dirty="0" smtClean="0">
                <a:solidFill>
                  <a:srgbClr val="FF0000"/>
                </a:solidFill>
              </a:rPr>
              <a:t>페이지의 고액 보상</a:t>
            </a:r>
            <a:r>
              <a:rPr lang="en-US" altLang="ko-KR" sz="1000" dirty="0" smtClean="0">
                <a:solidFill>
                  <a:srgbClr val="FF0000"/>
                </a:solidFill>
              </a:rPr>
              <a:t>&amp;</a:t>
            </a:r>
            <a:r>
              <a:rPr lang="ko-KR" altLang="en-US" sz="1000" dirty="0" smtClean="0">
                <a:solidFill>
                  <a:srgbClr val="FF0000"/>
                </a:solidFill>
              </a:rPr>
              <a:t>쿠폰 받기 페이지 추가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2. </a:t>
            </a:r>
            <a:r>
              <a:rPr lang="ko-KR" altLang="en-US" sz="1000" dirty="0" smtClean="0">
                <a:solidFill>
                  <a:srgbClr val="FF0000"/>
                </a:solidFill>
              </a:rPr>
              <a:t>홈의 </a:t>
            </a:r>
            <a:r>
              <a:rPr lang="ko-KR" altLang="en-US" sz="1000" dirty="0" smtClean="0">
                <a:solidFill>
                  <a:srgbClr val="FF0000"/>
                </a:solidFill>
              </a:rPr>
              <a:t>전체 목록 보기 버튼       삭제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305" y="255936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/>
              <a:t>다머니</a:t>
            </a:r>
            <a:endParaRPr lang="ko-KR" altLang="en-US" sz="48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9515475" y="6408379"/>
            <a:ext cx="142875" cy="90017"/>
            <a:chOff x="0" y="627709"/>
            <a:chExt cx="285750" cy="180034"/>
          </a:xfrm>
        </p:grpSpPr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0" y="627709"/>
              <a:ext cx="28575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712493"/>
              <a:ext cx="28575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0" y="807743"/>
              <a:ext cx="28575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20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쿠폰 받기 페이지에 </a:t>
            </a:r>
            <a:r>
              <a:rPr lang="ko-KR" altLang="en-US" sz="1000" dirty="0" smtClean="0"/>
              <a:t>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받기는 </a:t>
            </a:r>
            <a:r>
              <a:rPr lang="ko-KR" altLang="en-US" sz="1000" dirty="0" err="1" smtClean="0"/>
              <a:t>쿠폰형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쿠폰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쿠폰 받기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보상 데이터에서 관리하여</a:t>
            </a:r>
            <a:r>
              <a:rPr lang="en-US" altLang="ko-KR" sz="1000" dirty="0"/>
              <a:t>, </a:t>
            </a:r>
            <a:r>
              <a:rPr lang="ko-KR" altLang="en-US" sz="1000" dirty="0"/>
              <a:t>추후 지속 추가할 수 있도록 처리한다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관리 데이터는 아래와 같으며</a:t>
            </a:r>
            <a:r>
              <a:rPr lang="en-US" altLang="ko-KR" sz="1000" dirty="0"/>
              <a:t>, </a:t>
            </a:r>
            <a:r>
              <a:rPr lang="ko-KR" altLang="en-US" sz="1000" dirty="0"/>
              <a:t>어플리케이션에 데이터 경로에 저장되어 있다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//</a:t>
            </a:r>
            <a:r>
              <a:rPr lang="ko-KR" altLang="en-US" sz="1000" dirty="0"/>
              <a:t>데이터 경로는 프로그래머가 지정하며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목록은 별도의 </a:t>
            </a:r>
            <a:r>
              <a:rPr lang="en-US" altLang="ko-KR" sz="1000" dirty="0"/>
              <a:t>[</a:t>
            </a:r>
            <a:r>
              <a:rPr lang="ko-KR" altLang="en-US" sz="1000" b="1" dirty="0"/>
              <a:t>광고 데이터</a:t>
            </a:r>
            <a:r>
              <a:rPr lang="en-US" altLang="ko-KR" sz="1000" b="1" dirty="0"/>
              <a:t>.</a:t>
            </a:r>
            <a:r>
              <a:rPr lang="en-US" altLang="ko-KR" sz="1000" b="1" dirty="0" err="1"/>
              <a:t>xlsx</a:t>
            </a:r>
            <a:r>
              <a:rPr lang="en-US" altLang="ko-KR" sz="1000" dirty="0"/>
              <a:t>] </a:t>
            </a:r>
            <a:r>
              <a:rPr lang="ko-KR" altLang="en-US" sz="1000" dirty="0"/>
              <a:t>파일을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 화살표 51"/>
          <p:cNvSpPr/>
          <p:nvPr/>
        </p:nvSpPr>
        <p:spPr>
          <a:xfrm>
            <a:off x="352996" y="184444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48866" y="222864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153420" y="278794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66868" y="338170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149469" y="452703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9469" y="511182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42" y="1785807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276067" y="180412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204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331610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2144112" y="397585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8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2938913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348878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086562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4642221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7" y="5249524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229600" y="1103891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08862" y="14010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1062052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638030" y="13996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7" y="1170535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1162550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0" y="1188152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8" y="1197677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99" y="1188152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덧셈 기호 103"/>
          <p:cNvSpPr/>
          <p:nvPr/>
        </p:nvSpPr>
        <p:spPr>
          <a:xfrm>
            <a:off x="2289263" y="1170535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597945" y="14042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51327" y="140452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18979" y="140243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6374"/>
              </p:ext>
            </p:extLst>
          </p:nvPr>
        </p:nvGraphicFramePr>
        <p:xfrm>
          <a:off x="3705225" y="4208550"/>
          <a:ext cx="8381998" cy="1905000"/>
        </p:xfrm>
        <a:graphic>
          <a:graphicData uri="http://schemas.openxmlformats.org/drawingml/2006/table">
            <a:tbl>
              <a:tblPr/>
              <a:tblGrid>
                <a:gridCol w="325735"/>
                <a:gridCol w="549096"/>
                <a:gridCol w="856217"/>
                <a:gridCol w="397086"/>
                <a:gridCol w="508766"/>
                <a:gridCol w="521176"/>
                <a:gridCol w="508766"/>
                <a:gridCol w="1067170"/>
                <a:gridCol w="2321784"/>
                <a:gridCol w="1326202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barcode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바코드키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탐앤탐스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업그레이드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롯데리아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단품 주문 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세트로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번가피자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콜라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1.25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스타벅스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무료 사이즈 업그리에드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네네치킨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 할인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쿠폰형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171101 - 180112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22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</a:t>
            </a:r>
            <a:r>
              <a:rPr lang="ko-KR" altLang="en-US" sz="1000" dirty="0" smtClean="0"/>
              <a:t>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쿠</a:t>
            </a:r>
            <a:r>
              <a:rPr lang="ko-KR" altLang="en-US" sz="1000" dirty="0" err="1"/>
              <a:t>폰</a:t>
            </a:r>
            <a:r>
              <a:rPr lang="ko-KR" altLang="en-US" sz="1000" dirty="0" err="1" smtClean="0"/>
              <a:t>형이면서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//</a:t>
            </a:r>
            <a:r>
              <a:rPr lang="ko-KR" altLang="en-US" sz="1000" dirty="0" smtClean="0"/>
              <a:t>고액 보상과는 다르게</a:t>
            </a:r>
            <a:r>
              <a:rPr lang="en-US" altLang="ko-KR" sz="1000" dirty="0" smtClean="0"/>
              <a:t>,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TRUE/FALSE</a:t>
            </a:r>
            <a:r>
              <a:rPr lang="ko-KR" altLang="en-US" sz="1000" dirty="0" smtClean="0"/>
              <a:t>인 모든 목록을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//</a:t>
            </a:r>
            <a:r>
              <a:rPr lang="ko-KR" altLang="en-US" sz="1000" dirty="0" smtClean="0"/>
              <a:t>아이콘은 </a:t>
            </a:r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스토어에 등록된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desc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e. </a:t>
            </a:r>
            <a:r>
              <a:rPr lang="ko-KR" altLang="en-US" sz="1000" dirty="0" smtClean="0"/>
              <a:t>다운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보기 아이콘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&gt; state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일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아이콘을 노출한다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//1</a:t>
            </a:r>
            <a:r>
              <a:rPr lang="ko-KR" altLang="en-US" sz="1000" dirty="0" smtClean="0"/>
              <a:t>차로는 예시 목록이 전부이므로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스크롤되지 않아도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다운로드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다운로드 아이콘 상태는 아직 다운받지 않은 쿠폰이다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따라서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아이콘 클릭 시</a:t>
            </a:r>
            <a:r>
              <a:rPr lang="en-US" altLang="ko-KR" sz="1000" dirty="0" smtClean="0"/>
              <a:t>, ‘state’ </a:t>
            </a:r>
            <a:r>
              <a:rPr lang="ko-KR" altLang="en-US" sz="1000" dirty="0" smtClean="0"/>
              <a:t>값을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변경하고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아이콘을 갱신한 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보기 아이콘으로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이후 화면에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쿠폰을 다운 받았습니다</a:t>
            </a:r>
            <a:r>
              <a:rPr lang="en-US" altLang="ko-KR" sz="1000" dirty="0" smtClean="0"/>
              <a:t>.” </a:t>
            </a:r>
            <a:r>
              <a:rPr lang="ko-KR" altLang="en-US" sz="1000" dirty="0" smtClean="0"/>
              <a:t>메시지를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초간 노출한다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690507" y="2478969"/>
            <a:ext cx="3072368" cy="246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20" idx="3"/>
          </p:cNvCxnSpPr>
          <p:nvPr/>
        </p:nvCxnSpPr>
        <p:spPr>
          <a:xfrm>
            <a:off x="5159616" y="3615994"/>
            <a:ext cx="2660409" cy="1775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19" name="직사각형 218"/>
          <p:cNvSpPr/>
          <p:nvPr/>
        </p:nvSpPr>
        <p:spPr>
          <a:xfrm>
            <a:off x="2141604" y="2027367"/>
            <a:ext cx="252485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4679339" y="3270018"/>
            <a:ext cx="480277" cy="69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/>
          <p:cNvSpPr/>
          <p:nvPr/>
        </p:nvSpPr>
        <p:spPr>
          <a:xfrm>
            <a:off x="2786958" y="3721487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963044" y="3779341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쿠폰을 다운 받았습니다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cxnSp>
        <p:nvCxnSpPr>
          <p:cNvPr id="224" name="직선 연결선 223"/>
          <p:cNvCxnSpPr>
            <a:stCxn id="222" idx="3"/>
          </p:cNvCxnSpPr>
          <p:nvPr/>
        </p:nvCxnSpPr>
        <p:spPr>
          <a:xfrm>
            <a:off x="4504399" y="3894226"/>
            <a:ext cx="3315626" cy="2649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1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쿠폰 받기</a:t>
            </a:r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</a:t>
            </a:r>
            <a:r>
              <a:rPr lang="ko-KR" altLang="en-US" sz="1000" dirty="0" smtClean="0"/>
              <a:t>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보</a:t>
            </a:r>
            <a:r>
              <a:rPr lang="ko-KR" altLang="en-US" sz="1000" b="1" dirty="0"/>
              <a:t>기</a:t>
            </a:r>
            <a:r>
              <a:rPr lang="ko-KR" altLang="en-US" sz="1000" b="1" dirty="0" smtClean="0"/>
              <a:t> 아이콘 클릭 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보기 아이콘 상태는 다운로드 받은 쿠폰에 대해 표시하는 아이콘이다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팝업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쿠폰 팝업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쿠폰 팝업에는 아래의 목록을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a</a:t>
            </a:r>
            <a:r>
              <a:rPr lang="en-US" altLang="ko-KR" sz="1000" dirty="0"/>
              <a:t>. </a:t>
            </a:r>
            <a:r>
              <a:rPr lang="ko-KR" altLang="en-US" sz="1000" dirty="0"/>
              <a:t>아이콘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icon </a:t>
            </a:r>
            <a:r>
              <a:rPr lang="ko-KR" altLang="en-US" sz="1000" dirty="0"/>
              <a:t>데이터의 이미지를 표시한다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b</a:t>
            </a:r>
            <a:r>
              <a:rPr lang="en-US" altLang="ko-KR" sz="1000" dirty="0"/>
              <a:t>. </a:t>
            </a:r>
            <a:r>
              <a:rPr lang="ko-KR" altLang="en-US" sz="1000" dirty="0"/>
              <a:t>이름 </a:t>
            </a:r>
            <a:r>
              <a:rPr lang="en-US" altLang="ko-KR" sz="1000" dirty="0"/>
              <a:t>: name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c. </a:t>
            </a:r>
            <a:r>
              <a:rPr lang="ko-KR" altLang="en-US" sz="1000" dirty="0"/>
              <a:t>설명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desc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데이터의 값을 표시한다</a:t>
            </a:r>
            <a:r>
              <a:rPr lang="en-US" altLang="ko-KR" sz="1000" dirty="0"/>
              <a:t>. </a:t>
            </a:r>
            <a:r>
              <a:rPr lang="ko-KR" altLang="en-US" sz="1000" dirty="0"/>
              <a:t>왼쪽 맞춤 정렬한다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d. </a:t>
            </a:r>
            <a:r>
              <a:rPr lang="ko-KR" altLang="en-US" sz="1000" dirty="0" smtClean="0"/>
              <a:t>바코드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임시 바코드 이미지를 사용한다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</a:t>
            </a:r>
            <a:r>
              <a:rPr lang="en-US" altLang="ko-KR" sz="1000" dirty="0"/>
              <a:t>e. </a:t>
            </a:r>
            <a:r>
              <a:rPr lang="ko-KR" altLang="en-US" sz="1000" dirty="0" smtClean="0"/>
              <a:t>사용하기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닫기 처리하고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쿠폰의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로 변경한다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f. x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아무 처리도 하지 않고 팝업을 닫는다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쿠폰 팝업이 열린 동안에는 다른 클릭 입력이 적용되지 않는다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(</a:t>
            </a:r>
            <a:r>
              <a:rPr lang="ko-KR" altLang="en-US" sz="1000" dirty="0" smtClean="0"/>
              <a:t>맨 위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바와 바탕의 다른 버튼들 전부 포함</a:t>
            </a:r>
            <a:r>
              <a:rPr lang="en-US" altLang="ko-KR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만약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이렇게 처리하기가 어렵다면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다른 버튼 입력 시 팝업을 닫고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다른 버튼의 입력을 처리해도 무방하다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244277" y="108576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2368128" y="18259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>
            <a:cxnSpLocks/>
          </p:cNvCxnSpPr>
          <p:nvPr/>
        </p:nvCxnSpPr>
        <p:spPr>
          <a:xfrm flipH="1">
            <a:off x="2248363" y="216305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 flipH="1">
            <a:off x="2248363" y="358694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245390" y="2163053"/>
            <a:ext cx="2946588" cy="2905126"/>
            <a:chOff x="2111603" y="1697613"/>
            <a:chExt cx="2957441" cy="3564774"/>
          </a:xfrm>
        </p:grpSpPr>
        <p:sp>
          <p:nvSpPr>
            <p:cNvPr id="83" name="직사각형 82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330216" y="2182103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967314" y="2203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탐앤탐스</a:t>
            </a:r>
            <a:endParaRPr lang="ko-KR" altLang="en-US" sz="10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2244854" y="506763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2330215" y="2764831"/>
            <a:ext cx="582510" cy="542925"/>
            <a:chOff x="2196429" y="1714499"/>
            <a:chExt cx="582510" cy="542925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2330028" y="3341314"/>
            <a:ext cx="582510" cy="542925"/>
            <a:chOff x="2196429" y="1714499"/>
            <a:chExt cx="582510" cy="542925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2330027" y="3924042"/>
            <a:ext cx="582510" cy="542925"/>
            <a:chOff x="2196429" y="1714499"/>
            <a:chExt cx="582510" cy="542925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330028" y="4505669"/>
            <a:ext cx="582510" cy="542925"/>
            <a:chOff x="2196429" y="1714499"/>
            <a:chExt cx="582510" cy="542925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330027" y="5088397"/>
            <a:ext cx="582510" cy="542925"/>
            <a:chOff x="2196429" y="1714499"/>
            <a:chExt cx="582510" cy="542925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2969759" y="2469268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무료 사이즈 업그레이드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970480" y="27840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롯데리아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72925" y="305003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단품</a:t>
            </a:r>
            <a:r>
              <a:rPr lang="ko-KR" altLang="en-US" sz="900" dirty="0" smtClean="0"/>
              <a:t> 주문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세트 제공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63998" y="22101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50</a:t>
            </a:r>
            <a:r>
              <a:rPr lang="ko-KR" altLang="en-US" sz="1000" b="1" dirty="0" smtClean="0"/>
              <a:t>원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168552" y="276947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30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970124" y="33726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도미노피자</a:t>
            </a:r>
            <a:endParaRPr lang="ko-KR" altLang="en-US" sz="10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963044" y="362906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콜라 </a:t>
            </a:r>
            <a:r>
              <a:rPr lang="en-US" altLang="ko-KR" sz="900" dirty="0" smtClean="0"/>
              <a:t>1.25L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63765" y="394385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스타벅스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966210" y="4209832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무료 사이즈 업그레이드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182000" y="3363229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100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963363" y="45271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네네치</a:t>
            </a:r>
            <a:r>
              <a:rPr lang="ko-KR" altLang="en-US" sz="1000" b="1" dirty="0" err="1"/>
              <a:t>킨</a:t>
            </a:r>
            <a:endParaRPr lang="ko-KR" alt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2965808" y="4793147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1000</a:t>
            </a:r>
            <a:r>
              <a:rPr lang="ko-KR" altLang="en-US" sz="900" dirty="0" smtClean="0"/>
              <a:t>원 할인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66529" y="5107939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SK</a:t>
            </a:r>
            <a:r>
              <a:rPr lang="ko-KR" altLang="en-US" sz="1000" b="1" dirty="0" err="1" smtClean="0"/>
              <a:t>텔레콤</a:t>
            </a:r>
            <a:endParaRPr lang="ko-KR" alt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968974" y="5373917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 </a:t>
            </a:r>
            <a:r>
              <a:rPr lang="en-US" altLang="ko-KR" sz="900" dirty="0" smtClean="0"/>
              <a:t>1G </a:t>
            </a:r>
            <a:r>
              <a:rPr lang="ko-KR" altLang="en-US" sz="900" dirty="0" smtClean="0"/>
              <a:t>제공</a:t>
            </a:r>
            <a:endParaRPr lang="ko-KR" alt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4601" y="4508556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64601" y="5093352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20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3426453" y="3883566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74" y="1767332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97"/>
          <p:cNvSpPr txBox="1"/>
          <p:nvPr/>
        </p:nvSpPr>
        <p:spPr>
          <a:xfrm>
            <a:off x="4291199" y="178565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pic>
        <p:nvPicPr>
          <p:cNvPr id="199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2313135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Box 199"/>
          <p:cNvSpPr txBox="1"/>
          <p:nvPr/>
        </p:nvSpPr>
        <p:spPr>
          <a:xfrm>
            <a:off x="4159244" y="3957379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70</a:t>
            </a:r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pic>
        <p:nvPicPr>
          <p:cNvPr id="202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347030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4623746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" descr="C:\Users\gssk\Desktop\if_24_1714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49" y="5231049"/>
            <a:ext cx="305831" cy="3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직사각형 205"/>
          <p:cNvSpPr/>
          <p:nvPr/>
        </p:nvSpPr>
        <p:spPr>
          <a:xfrm>
            <a:off x="2244732" y="1085416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2323994" y="138259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208" name="TextBox 207"/>
          <p:cNvSpPr txBox="1"/>
          <p:nvPr/>
        </p:nvSpPr>
        <p:spPr>
          <a:xfrm>
            <a:off x="3077184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653162" y="13811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2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09" y="1152060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32" y="1144075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32" y="1169677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30" y="1179202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31" y="1169677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덧셈 기호 214"/>
          <p:cNvSpPr/>
          <p:nvPr/>
        </p:nvSpPr>
        <p:spPr>
          <a:xfrm>
            <a:off x="4304395" y="1152060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3613077" y="13857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666459" y="138605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134111" y="13839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220" name="직사각형 219"/>
          <p:cNvSpPr/>
          <p:nvPr/>
        </p:nvSpPr>
        <p:spPr>
          <a:xfrm>
            <a:off x="4666688" y="3906426"/>
            <a:ext cx="423128" cy="579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62" y="410694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C:\Users\gssk\Desktop\if_icons_search_156452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17" y="2946204"/>
            <a:ext cx="228118" cy="2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552017" y="1977453"/>
            <a:ext cx="2327429" cy="1808358"/>
            <a:chOff x="7153007" y="4058674"/>
            <a:chExt cx="2327429" cy="1808358"/>
          </a:xfrm>
        </p:grpSpPr>
        <p:grpSp>
          <p:nvGrpSpPr>
            <p:cNvPr id="2" name="그룹 1"/>
            <p:cNvGrpSpPr/>
            <p:nvPr/>
          </p:nvGrpSpPr>
          <p:grpSpPr>
            <a:xfrm>
              <a:off x="7165012" y="4058674"/>
              <a:ext cx="2315424" cy="1808358"/>
              <a:chOff x="7153007" y="4087617"/>
              <a:chExt cx="2315424" cy="18083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153007" y="4088184"/>
                <a:ext cx="2308694" cy="1807791"/>
              </a:xfrm>
              <a:prstGeom prst="rect">
                <a:avLst/>
              </a:prstGeom>
              <a:solidFill>
                <a:srgbClr val="D9D9D9">
                  <a:alpha val="89804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336808" y="4476650"/>
                <a:ext cx="582510" cy="542925"/>
                <a:chOff x="2196429" y="1714499"/>
                <a:chExt cx="582510" cy="542925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2196429" y="1714499"/>
                  <a:ext cx="582510" cy="54292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>
                  <a:cxnSpLocks/>
                </p:cNvCxnSpPr>
                <p:nvPr/>
              </p:nvCxnSpPr>
              <p:spPr>
                <a:xfrm flipH="1">
                  <a:off x="2215291" y="1743253"/>
                  <a:ext cx="544598" cy="469986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7970546" y="4496462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err="1" smtClean="0"/>
                  <a:t>스타벅스</a:t>
                </a:r>
                <a:endParaRPr lang="ko-KR" altLang="en-US" sz="10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972991" y="4762440"/>
                <a:ext cx="14189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무료 사이즈 업그레이드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166745" y="4087617"/>
                <a:ext cx="301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pic>
            <p:nvPicPr>
              <p:cNvPr id="5122" name="Picture 2" descr="C:\Users\gssk\Desktop\if_barcode_1608570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6808" y="5284486"/>
                <a:ext cx="1159165" cy="548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2" name="직선 연결선 101"/>
            <p:cNvCxnSpPr>
              <a:cxnSpLocks/>
            </p:cNvCxnSpPr>
            <p:nvPr/>
          </p:nvCxnSpPr>
          <p:spPr>
            <a:xfrm flipH="1">
              <a:off x="7153007" y="5107939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cxnSpLocks/>
            </p:cNvCxnSpPr>
            <p:nvPr/>
          </p:nvCxnSpPr>
          <p:spPr>
            <a:xfrm flipH="1">
              <a:off x="7162532" y="4347401"/>
              <a:ext cx="2308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536259" y="1933934"/>
            <a:ext cx="2401280" cy="1906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064356" y="33077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smtClean="0"/>
              <a:t>사용하기</a:t>
            </a:r>
            <a:endParaRPr lang="ko-KR" altLang="en-US" sz="1000" b="1" u="sng" dirty="0"/>
          </a:p>
        </p:txBody>
      </p:sp>
      <p:cxnSp>
        <p:nvCxnSpPr>
          <p:cNvPr id="89" name="직선 연결선 88"/>
          <p:cNvCxnSpPr>
            <a:stCxn id="220" idx="3"/>
          </p:cNvCxnSpPr>
          <p:nvPr/>
        </p:nvCxnSpPr>
        <p:spPr>
          <a:xfrm flipV="1">
            <a:off x="5089816" y="2478969"/>
            <a:ext cx="2673059" cy="1717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104" idx="3"/>
          </p:cNvCxnSpPr>
          <p:nvPr/>
        </p:nvCxnSpPr>
        <p:spPr>
          <a:xfrm>
            <a:off x="4937539" y="2886994"/>
            <a:ext cx="2825336" cy="448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3331140" y="3218070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AD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3325" y="647239"/>
            <a:ext cx="46386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광고 보기에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광고 보기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시작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샘플 목록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종 중</a:t>
            </a:r>
            <a:r>
              <a:rPr lang="en-US" altLang="ko-KR" sz="1000" dirty="0" smtClean="0"/>
              <a:t>, 1</a:t>
            </a:r>
            <a:r>
              <a:rPr lang="ko-KR" altLang="en-US" sz="1000" dirty="0" smtClean="0"/>
              <a:t>종을 랜덤으로 </a:t>
            </a:r>
            <a:r>
              <a:rPr lang="ko-KR" altLang="en-US" sz="1000" dirty="0" err="1" smtClean="0"/>
              <a:t>플레이한다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   </a:t>
            </a:r>
            <a:r>
              <a:rPr lang="en-US" altLang="ko-KR" sz="1000" dirty="0" smtClean="0"/>
              <a:t>!! </a:t>
            </a:r>
            <a:r>
              <a:rPr lang="ko-KR" altLang="en-US" sz="1000" dirty="0" err="1" smtClean="0"/>
              <a:t>플레이할</a:t>
            </a:r>
            <a:r>
              <a:rPr lang="ko-KR" altLang="en-US" sz="1000" dirty="0" smtClean="0"/>
              <a:t> 광고의 내용은 문서 </a:t>
            </a:r>
            <a:r>
              <a:rPr lang="en-US" altLang="ko-KR" sz="1000" dirty="0" smtClean="0"/>
              <a:t>[</a:t>
            </a:r>
            <a:r>
              <a:rPr lang="ko-KR" altLang="en-US" sz="1000" b="1" dirty="0" err="1" smtClean="0"/>
              <a:t>다머니</a:t>
            </a:r>
            <a:r>
              <a:rPr lang="en-US" altLang="ko-KR" sz="1000" b="1" dirty="0"/>
              <a:t>_</a:t>
            </a:r>
            <a:r>
              <a:rPr lang="ko-KR" altLang="en-US" sz="1000" b="1" dirty="0"/>
              <a:t>액션 광고</a:t>
            </a:r>
            <a:r>
              <a:rPr lang="en-US" altLang="ko-KR" sz="1000" b="1" dirty="0"/>
              <a:t>_</a:t>
            </a:r>
            <a:r>
              <a:rPr lang="en-US" altLang="ko-KR" sz="1000" b="1" dirty="0" smtClean="0"/>
              <a:t>v1.0.one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을 확인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종료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광고 종료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8456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82361" y="122750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78758" y="2674663"/>
            <a:ext cx="1311307" cy="1302204"/>
            <a:chOff x="3071133" y="2397866"/>
            <a:chExt cx="1453821" cy="1126384"/>
          </a:xfrm>
        </p:grpSpPr>
        <p:sp>
          <p:nvSpPr>
            <p:cNvPr id="12" name="직사각형 11"/>
            <p:cNvSpPr/>
            <p:nvPr/>
          </p:nvSpPr>
          <p:spPr>
            <a:xfrm>
              <a:off x="3071133" y="2397866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cxnSpLocks/>
            </p:cNvCxnSpPr>
            <p:nvPr/>
          </p:nvCxnSpPr>
          <p:spPr>
            <a:xfrm flipH="1">
              <a:off x="3071133" y="2397866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299019" y="4198606"/>
            <a:ext cx="1028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</a:t>
            </a:r>
            <a:r>
              <a:rPr lang="ko-KR" altLang="en-US" sz="1400" b="1" dirty="0"/>
              <a:t>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Lv.13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24826" y="186093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79" y="5078086"/>
            <a:ext cx="480395" cy="42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61" y="5093015"/>
            <a:ext cx="5286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이등변 삼각형 30"/>
          <p:cNvSpPr/>
          <p:nvPr/>
        </p:nvSpPr>
        <p:spPr>
          <a:xfrm rot="5400000">
            <a:off x="4598024" y="3127748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440270" y="4984437"/>
            <a:ext cx="561974" cy="616919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70395" y="547590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친구 추천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490758" y="545496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고액 보상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1899" y="54628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쿠폰받기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 flipV="1">
            <a:off x="2282360" y="4490933"/>
            <a:ext cx="2947701" cy="45719"/>
            <a:chOff x="628650" y="876300"/>
            <a:chExt cx="1910678" cy="133350"/>
          </a:xfrm>
        </p:grpSpPr>
        <p:sp>
          <p:nvSpPr>
            <p:cNvPr id="37" name="직사각형 3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11" y="3044010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77" y="188367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87" y="3318197"/>
            <a:ext cx="1135848" cy="121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#14 </a:t>
            </a:r>
            <a:r>
              <a:rPr lang="ko-KR" altLang="en-US" sz="2000" b="1" dirty="0" smtClean="0"/>
              <a:t>결과 보기 페이지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53325" y="647239"/>
            <a:ext cx="463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#14 </a:t>
            </a:r>
            <a:r>
              <a:rPr lang="ko-KR" altLang="en-US" sz="1000" dirty="0" smtClean="0"/>
              <a:t>결과 보기 페이지로 이동한다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아이템 아이콘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클릭 가능한 아이템 아이콘을 표시한다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/>
              <a:t>해당 상태에서 클릭하면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아이템 열기가 재생 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2293147" y="12467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372409" y="1543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3125599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1577" y="15425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524" y="13134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7" y="13054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7" y="13310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45" y="13405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46" y="13310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덧셈 기호 53"/>
          <p:cNvSpPr/>
          <p:nvPr/>
        </p:nvSpPr>
        <p:spPr>
          <a:xfrm>
            <a:off x="4352810" y="13134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61492" y="15471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4" y="15474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182526" y="15453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2292301" y="1227779"/>
            <a:ext cx="2947701" cy="4567698"/>
          </a:xfrm>
          <a:prstGeom prst="rect">
            <a:avLst/>
          </a:prstGeom>
          <a:solidFill>
            <a:schemeClr val="tx1">
              <a:lumMod val="50000"/>
              <a:lumOff val="50000"/>
              <a:alpha val="8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111" name="직사각형 110"/>
          <p:cNvSpPr/>
          <p:nvPr/>
        </p:nvSpPr>
        <p:spPr>
          <a:xfrm>
            <a:off x="4374134" y="0"/>
            <a:ext cx="7817866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835773" y="5508451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cxnSpLocks/>
          </p:cNvCxnSpPr>
          <p:nvPr/>
        </p:nvCxnSpPr>
        <p:spPr>
          <a:xfrm flipH="1">
            <a:off x="2140765" y="4734410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cxnSpLocks/>
          </p:cNvCxnSpPr>
          <p:nvPr/>
        </p:nvCxnSpPr>
        <p:spPr>
          <a:xfrm flipH="1" flipV="1">
            <a:off x="2122675" y="4734410"/>
            <a:ext cx="749557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cxnSpLocks/>
          </p:cNvCxnSpPr>
          <p:nvPr/>
        </p:nvCxnSpPr>
        <p:spPr>
          <a:xfrm flipH="1" flipV="1">
            <a:off x="819072" y="5515958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cxnSpLocks/>
          </p:cNvCxnSpPr>
          <p:nvPr/>
        </p:nvCxnSpPr>
        <p:spPr>
          <a:xfrm flipH="1">
            <a:off x="799056" y="6262286"/>
            <a:ext cx="688791" cy="414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cxnSpLocks/>
          </p:cNvCxnSpPr>
          <p:nvPr/>
        </p:nvCxnSpPr>
        <p:spPr>
          <a:xfrm flipH="1" flipV="1">
            <a:off x="782355" y="6269793"/>
            <a:ext cx="721725" cy="364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#1 </a:t>
            </a:r>
            <a:r>
              <a:rPr lang="ko-KR" altLang="en-US" sz="2000" b="1" dirty="0" err="1" smtClean="0"/>
              <a:t>인트로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인트</a:t>
            </a:r>
            <a:r>
              <a:rPr lang="ko-KR" altLang="en-US" sz="900" dirty="0" err="1"/>
              <a:t>로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어플리케이션 실행 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- 3</a:t>
            </a:r>
            <a:r>
              <a:rPr lang="ko-KR" altLang="en-US" sz="900" dirty="0" smtClean="0"/>
              <a:t>초 가량의 애니메이션이 재생된다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페이지 종료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재생 종료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이동한다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1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#2 </a:t>
            </a:r>
            <a:r>
              <a:rPr lang="ko-KR" altLang="en-US" sz="2000" b="1" dirty="0" smtClean="0"/>
              <a:t>로그인 페이지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로그</a:t>
            </a:r>
            <a:r>
              <a:rPr lang="ko-KR" altLang="en-US" sz="900" dirty="0"/>
              <a:t>인</a:t>
            </a:r>
            <a:r>
              <a:rPr lang="ko-KR" altLang="en-US" sz="900" dirty="0" smtClean="0"/>
              <a:t>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err="1" smtClean="0"/>
              <a:t>인트로</a:t>
            </a:r>
            <a:r>
              <a:rPr lang="ko-KR" altLang="en-US" sz="900" dirty="0" smtClean="0"/>
              <a:t> 페이지 종료 후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로그인이</a:t>
            </a:r>
            <a:r>
              <a:rPr lang="ko-KR" altLang="en-US" sz="900" dirty="0" smtClean="0"/>
              <a:t> 되어 있다면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즉시 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로그인 되어 있지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로그인 페이지로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아이디</a:t>
            </a:r>
            <a:r>
              <a:rPr lang="en-US" altLang="ko-KR" sz="900" b="1" dirty="0"/>
              <a:t> </a:t>
            </a:r>
            <a:r>
              <a:rPr lang="en-US" altLang="ko-KR" sz="900" b="1" dirty="0" smtClean="0"/>
              <a:t>&amp; </a:t>
            </a:r>
            <a:r>
              <a:rPr lang="ko-KR" altLang="en-US" sz="900" b="1" dirty="0" smtClean="0"/>
              <a:t>비밀 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</a:t>
            </a:r>
            <a:r>
              <a:rPr lang="ko-KR" altLang="en-US" sz="900" dirty="0"/>
              <a:t>입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</a:t>
            </a:r>
            <a:r>
              <a:rPr lang="ko-KR" altLang="en-US" sz="900" dirty="0" err="1" smtClean="0"/>
              <a:t>입력창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텍스트 입력이 가능해야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 기기에서 사용중인 입력 키보드를 노출 시킨다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상태에서 뒤로 가기 버튼 입력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/>
              <a:t>- </a:t>
            </a:r>
            <a:r>
              <a:rPr lang="ko-KR" altLang="en-US" sz="900" dirty="0"/>
              <a:t>다른 텍스트 </a:t>
            </a:r>
            <a:r>
              <a:rPr lang="ko-KR" altLang="en-US" sz="900" dirty="0" err="1"/>
              <a:t>입력창</a:t>
            </a:r>
            <a:r>
              <a:rPr lang="ko-KR" altLang="en-US" sz="900" dirty="0"/>
              <a:t> 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커서 위치가 전환된다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로그인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비밀번호 유효 여부를 확인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아이디가 없거나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비밀번호가 맞지 않을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텍스트 메시지 노출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“</a:t>
            </a:r>
            <a:r>
              <a:rPr lang="ko-KR" altLang="en-US" sz="900" dirty="0" smtClean="0"/>
              <a:t>아이디가 없거나 비밀번호가 맞지 않습니다</a:t>
            </a:r>
            <a:r>
              <a:rPr lang="en-US" altLang="ko-KR" sz="9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아이디와 비밀번호가 유효할 경우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&gt; </a:t>
            </a:r>
            <a:r>
              <a:rPr lang="ko-KR" altLang="en-US" sz="900" dirty="0" smtClean="0"/>
              <a:t>계정 로그인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4) </a:t>
            </a:r>
            <a:r>
              <a:rPr lang="ko-KR" altLang="en-US" sz="900" b="1" dirty="0" smtClean="0"/>
              <a:t>회원가입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#3</a:t>
            </a:r>
            <a:r>
              <a:rPr lang="ko-KR" altLang="en-US" sz="900" dirty="0" smtClean="0"/>
              <a:t>가입 동의 페이지로 이동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5) </a:t>
            </a:r>
            <a:r>
              <a:rPr lang="ko-KR" altLang="en-US" sz="900" b="1" dirty="0" smtClean="0"/>
              <a:t>바로 시작하기 버튼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형식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 </a:t>
            </a:r>
            <a:r>
              <a:rPr lang="en-US" altLang="ko-KR" sz="900" dirty="0" smtClean="0"/>
              <a:t>: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2110490" y="1170606"/>
            <a:ext cx="2947702" cy="45676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541350" y="40617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41350" y="451898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8879" y="409057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1730" y="45477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96263" y="409807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06055" y="536254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바로 시작하기</a:t>
            </a:r>
            <a:endParaRPr lang="ko-KR" altLang="en-US" sz="900" dirty="0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144580" y="5597626"/>
            <a:ext cx="794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62852" y="490871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2727788" y="5150254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3286" y="49053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3796797" y="5156402"/>
            <a:ext cx="5561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705350" y="3172648"/>
            <a:ext cx="2818194" cy="808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87537" y="3981450"/>
            <a:ext cx="2217813" cy="92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48843" y="4807385"/>
            <a:ext cx="689807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V="1">
            <a:off x="4438650" y="3848100"/>
            <a:ext cx="3114675" cy="1169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18263" y="4813484"/>
            <a:ext cx="823634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39986" y="5317006"/>
            <a:ext cx="1025185" cy="42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4065171" y="5527655"/>
            <a:ext cx="3429798" cy="53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3"/>
          </p:cNvCxnSpPr>
          <p:nvPr/>
        </p:nvCxnSpPr>
        <p:spPr>
          <a:xfrm>
            <a:off x="3541897" y="5024133"/>
            <a:ext cx="4011428" cy="450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01002" y="3115325"/>
            <a:ext cx="2366668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378720" y="3172648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없거나 비밀번호가 맞지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6151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11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로그인 페이지에서 회원 가입 버튼 입력 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2) </a:t>
            </a:r>
            <a:r>
              <a:rPr lang="ko-KR" altLang="en-US" sz="900" b="1" dirty="0" smtClean="0"/>
              <a:t>각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 </a:t>
            </a:r>
            <a:r>
              <a:rPr lang="en-US" altLang="ko-KR" sz="900" b="1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텍스트 </a:t>
            </a:r>
            <a:r>
              <a:rPr lang="ko-KR" altLang="en-US" sz="900" dirty="0" err="1"/>
              <a:t>입력창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텍스트 입력이 가능해야 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/>
              <a:t>해당 기기에서 사용중인 입력 키보드를 노출 시킨다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상태에서 뒤로 가기 버튼 입력 시</a:t>
            </a:r>
            <a:r>
              <a:rPr lang="en-US" altLang="ko-KR" sz="900" dirty="0"/>
              <a:t>, </a:t>
            </a:r>
            <a:r>
              <a:rPr lang="ko-KR" altLang="en-US" sz="900" dirty="0"/>
              <a:t>키보드를 닫는다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다른 텍스트 </a:t>
            </a:r>
            <a:r>
              <a:rPr lang="ko-KR" altLang="en-US" sz="900" dirty="0" err="1" smtClean="0"/>
              <a:t>입력창</a:t>
            </a:r>
            <a:r>
              <a:rPr lang="ko-KR" altLang="en-US" sz="900" dirty="0" smtClean="0"/>
              <a:t> 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커서 위치가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아이디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4byte ~</a:t>
            </a:r>
            <a:r>
              <a:rPr lang="ko-KR" altLang="en-US" sz="900" dirty="0" smtClean="0"/>
              <a:t>최대 </a:t>
            </a:r>
            <a:r>
              <a:rPr lang="en-US" altLang="ko-KR" sz="900" dirty="0" smtClean="0"/>
              <a:t>10byte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비밀번호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6byte </a:t>
            </a:r>
            <a:r>
              <a:rPr lang="en-US" altLang="ko-KR" sz="900" dirty="0"/>
              <a:t>~</a:t>
            </a:r>
            <a:r>
              <a:rPr lang="ko-KR" altLang="en-US" sz="900" dirty="0"/>
              <a:t>최대 </a:t>
            </a:r>
            <a:r>
              <a:rPr lang="en-US" altLang="ko-KR" sz="900" dirty="0" smtClean="0"/>
              <a:t>10byte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/>
              <a:t>유효 조건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문자</a:t>
            </a:r>
            <a:r>
              <a:rPr lang="en-US" altLang="ko-KR" sz="900" dirty="0" smtClean="0"/>
              <a:t>&amp;</a:t>
            </a:r>
            <a:r>
              <a:rPr lang="ko-KR" altLang="en-US" sz="900" dirty="0" smtClean="0"/>
              <a:t>숫자 조합되도록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당장은 이 조건 없어도 무관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1</a:t>
            </a:r>
            <a:r>
              <a:rPr lang="ko-KR" altLang="en-US" sz="900" dirty="0" smtClean="0"/>
              <a:t>차 입력</a:t>
            </a:r>
            <a:r>
              <a:rPr lang="en-US" altLang="ko-KR" sz="900" dirty="0" smtClean="0"/>
              <a:t>, 2</a:t>
            </a:r>
            <a:r>
              <a:rPr lang="ko-KR" altLang="en-US" sz="900" dirty="0" smtClean="0"/>
              <a:t>차 입력이 동일해야 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5) </a:t>
            </a:r>
            <a:r>
              <a:rPr lang="ko-KR" altLang="en-US" sz="900" b="1" dirty="0" smtClean="0"/>
              <a:t>인증번호 받기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인증번호 입력 </a:t>
            </a:r>
            <a:r>
              <a:rPr lang="ko-KR" altLang="en-US" sz="900" dirty="0" err="1" smtClean="0"/>
              <a:t>란에</a:t>
            </a:r>
            <a:r>
              <a:rPr lang="ko-KR" altLang="en-US" sz="900" dirty="0" smtClean="0"/>
              <a:t> 자동으로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자리 숫자 랜덤 생성하여 넣기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(</a:t>
            </a:r>
            <a:r>
              <a:rPr lang="ko-KR" altLang="en-US" sz="900" dirty="0" smtClean="0"/>
              <a:t>실제와는 다르게 </a:t>
            </a:r>
            <a:r>
              <a:rPr lang="en-US" altLang="ko-KR" sz="900" dirty="0" smtClean="0"/>
              <a:t>11</a:t>
            </a:r>
            <a:r>
              <a:rPr lang="ko-KR" altLang="en-US" sz="900" dirty="0" smtClean="0"/>
              <a:t>월 버전에는 이렇게 처리한다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</a:t>
            </a:r>
            <a:r>
              <a:rPr lang="ko-KR" altLang="en-US" sz="900" dirty="0"/>
              <a:t>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인증번호가 아무거나 있으면 됨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6) </a:t>
            </a:r>
            <a:r>
              <a:rPr lang="ko-KR" altLang="en-US" sz="900" b="1" dirty="0" smtClean="0"/>
              <a:t>동의 체크박스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체크박스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on / off</a:t>
            </a:r>
            <a:r>
              <a:rPr lang="ko-KR" altLang="en-US" sz="900" dirty="0" smtClean="0"/>
              <a:t>가 전환된다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두 개의 동의 모두 체크 </a:t>
            </a:r>
            <a:r>
              <a:rPr lang="en-US" altLang="ko-KR" sz="900" dirty="0" smtClean="0"/>
              <a:t>on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7) </a:t>
            </a:r>
            <a:r>
              <a:rPr lang="ko-KR" altLang="en-US" sz="900" b="1" dirty="0" smtClean="0"/>
              <a:t>약관 보기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- </a:t>
            </a:r>
            <a:r>
              <a:rPr lang="ko-KR" altLang="en-US" sz="900" dirty="0" smtClean="0"/>
              <a:t>클릭해도 </a:t>
            </a:r>
            <a:r>
              <a:rPr lang="ko-KR" altLang="en-US" sz="900" dirty="0" err="1" smtClean="0"/>
              <a:t>아무일도</a:t>
            </a:r>
            <a:r>
              <a:rPr lang="ko-KR" altLang="en-US" sz="900" dirty="0" smtClean="0"/>
              <a:t> 일어나지 않는다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9" name="직사각형 8"/>
          <p:cNvSpPr/>
          <p:nvPr/>
        </p:nvSpPr>
        <p:spPr>
          <a:xfrm>
            <a:off x="2541350" y="183293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6210" y="1861720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2596263" y="1869223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41350" y="237783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6210" y="240661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41350" y="277229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06210" y="280107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649" y="12935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2200574" y="131961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94630" y="160210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86010" y="214699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2549090" y="3323260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49090" y="371772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950" y="374650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750" y="309242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48659" y="335204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4037420" y="3593580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22300" y="403540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77331" y="33574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090" y="426303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90125" y="4291821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3895" y="53808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3219781" y="5622405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019" y="4733168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761514" y="501668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562044" y="4749380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62044" y="5046736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32066" y="473985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4439936" y="4969061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32066" y="50002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4439936" y="5229489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75433" y="1602105"/>
            <a:ext cx="2419041" cy="306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972542" y="3301818"/>
            <a:ext cx="843498" cy="34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>
            <a:off x="4816040" y="3472870"/>
            <a:ext cx="2745604" cy="1276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894474" y="1869223"/>
            <a:ext cx="2629070" cy="6528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55683" y="4670394"/>
            <a:ext cx="409748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5" idx="3"/>
          </p:cNvCxnSpPr>
          <p:nvPr/>
        </p:nvCxnSpPr>
        <p:spPr>
          <a:xfrm>
            <a:off x="2865431" y="5000549"/>
            <a:ext cx="4687894" cy="737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325187" y="4709117"/>
            <a:ext cx="733003" cy="660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3"/>
          </p:cNvCxnSpPr>
          <p:nvPr/>
        </p:nvCxnSpPr>
        <p:spPr>
          <a:xfrm>
            <a:off x="5058190" y="5039272"/>
            <a:ext cx="2495135" cy="1552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3610" y="1157869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#3 </a:t>
            </a: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동의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가입 동의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8) </a:t>
            </a:r>
            <a:r>
              <a:rPr lang="ko-KR" altLang="en-US" sz="900" b="1" dirty="0"/>
              <a:t>뒤로 가기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직전 페이지로 이동한다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9) </a:t>
            </a:r>
            <a:r>
              <a:rPr lang="ko-KR" altLang="en-US" sz="900" b="1" dirty="0"/>
              <a:t>가입하기 버튼</a:t>
            </a:r>
            <a:endParaRPr lang="en-US" altLang="ko-KR" sz="900" b="1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/>
              <a:t>버튼</a:t>
            </a:r>
            <a:r>
              <a:rPr lang="en-US" altLang="ko-KR" sz="900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- </a:t>
            </a:r>
            <a:r>
              <a:rPr lang="ko-KR" altLang="en-US" sz="900" dirty="0"/>
              <a:t>클릭 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조건을 체크하여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유효하다면 계정을 생성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유효하지 않다면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유효하지 않은 위치 대해 텍스트로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중복으로 유효하지 않을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위에서부터 순서대로 우선순위 높은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종에 대해서만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A. </a:t>
            </a:r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유효 조건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아이디는 </a:t>
            </a:r>
            <a:r>
              <a:rPr lang="en-US" altLang="ko-KR" sz="900" dirty="0"/>
              <a:t>4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B. </a:t>
            </a:r>
            <a:r>
              <a:rPr lang="ko-KR" altLang="en-US" sz="900" dirty="0" smtClean="0"/>
              <a:t> 비밀번호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 smtClean="0"/>
              <a:t>모든 비밀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비밀번호는 </a:t>
            </a:r>
            <a:r>
              <a:rPr lang="en-US" altLang="ko-KR" sz="900" dirty="0" smtClean="0"/>
              <a:t>6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~10</a:t>
            </a:r>
            <a:r>
              <a:rPr lang="ko-KR" altLang="en-US" sz="900" dirty="0" smtClean="0"/>
              <a:t>글자 사이여야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C. </a:t>
            </a:r>
            <a:r>
              <a:rPr lang="ko-KR" altLang="en-US" sz="900" dirty="0" smtClean="0"/>
              <a:t>휴대폰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모든 </a:t>
            </a:r>
            <a:r>
              <a:rPr lang="ko-KR" altLang="en-US" sz="900" dirty="0" smtClean="0"/>
              <a:t>휴대폰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휴대폰 번호를 입력하세요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D. </a:t>
            </a:r>
            <a:r>
              <a:rPr lang="ko-KR" altLang="en-US" sz="900" dirty="0" smtClean="0"/>
              <a:t>인증 번호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</a:t>
            </a:r>
            <a:r>
              <a:rPr lang="ko-KR" altLang="en-US" sz="900" dirty="0" smtClean="0"/>
              <a:t>모든 인증 번호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인증 번호가 올바르지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E. </a:t>
            </a:r>
            <a:r>
              <a:rPr lang="ko-KR" altLang="en-US" sz="900" dirty="0" smtClean="0"/>
              <a:t>약관 동의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&gt; </a:t>
            </a:r>
            <a:r>
              <a:rPr lang="ko-KR" altLang="en-US" sz="900" dirty="0"/>
              <a:t>동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불충족</a:t>
            </a:r>
            <a:r>
              <a:rPr lang="ko-KR" altLang="en-US" sz="900" dirty="0" smtClean="0"/>
              <a:t> 메시지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약관에 동의해야 가입 가능합니다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메시지 표시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표시 후 </a:t>
            </a:r>
            <a:r>
              <a:rPr lang="en-US" altLang="ko-KR" sz="900" dirty="0"/>
              <a:t>3</a:t>
            </a:r>
            <a:r>
              <a:rPr lang="ko-KR" altLang="en-US" sz="900" dirty="0" smtClean="0"/>
              <a:t>초 뒤 종료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가입 하기 이후</a:t>
            </a:r>
            <a:r>
              <a:rPr lang="en-US" altLang="ko-KR" sz="900" dirty="0" smtClean="0"/>
              <a:t>, #7</a:t>
            </a:r>
            <a:r>
              <a:rPr lang="ko-KR" altLang="en-US" sz="900" dirty="0" smtClean="0"/>
              <a:t>캐릭터 선택 페이지로 이동</a:t>
            </a:r>
            <a:endParaRPr lang="en-US" altLang="ko-KR" sz="9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54470" y="1820200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9330" y="1848983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4309383" y="1856486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54470" y="2365093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9330" y="2393876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4470" y="275955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9330" y="2788337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2769" y="128083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2" name="왼쪽 화살표 1"/>
          <p:cNvSpPr/>
          <p:nvPr/>
        </p:nvSpPr>
        <p:spPr>
          <a:xfrm>
            <a:off x="3913694" y="1306877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7750" y="158936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199130" y="2134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22" name="직사각형 21"/>
          <p:cNvSpPr/>
          <p:nvPr/>
        </p:nvSpPr>
        <p:spPr>
          <a:xfrm>
            <a:off x="4262210" y="3310523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62210" y="370498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7070" y="3733767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870" y="307969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61779" y="333930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 flipH="1">
            <a:off x="5750540" y="3580843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5420" y="40226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0451" y="33447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210" y="4250301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3245" y="4279084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7015" y="53681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4932901" y="5609668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7139" y="4720431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474634" y="5003949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4275164" y="473664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75164" y="5033999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45186" y="472711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 flipH="1">
            <a:off x="6153056" y="4956324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5186" y="498754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45" name="직선 연결선 44"/>
          <p:cNvCxnSpPr>
            <a:cxnSpLocks/>
          </p:cNvCxnSpPr>
          <p:nvPr/>
        </p:nvCxnSpPr>
        <p:spPr>
          <a:xfrm flipH="1">
            <a:off x="6153056" y="5216752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31934" y="3152756"/>
            <a:ext cx="1717441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512770" y="3210610"/>
            <a:ext cx="1675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아이디가 올바르지 않습니다</a:t>
            </a:r>
            <a:r>
              <a:rPr lang="en-US" altLang="ko-KR" sz="900" b="1" dirty="0" smtClean="0"/>
              <a:t>.</a:t>
            </a:r>
            <a:endParaRPr lang="ko-KR" altLang="en-US" sz="900" b="1" dirty="0"/>
          </a:p>
        </p:txBody>
      </p:sp>
      <p:sp>
        <p:nvSpPr>
          <p:cNvPr id="97" name="직사각형 96"/>
          <p:cNvSpPr/>
          <p:nvPr/>
        </p:nvSpPr>
        <p:spPr>
          <a:xfrm>
            <a:off x="518435" y="1157593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9295" y="181992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14155" y="1848707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1004208" y="185621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49295" y="2364817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314155" y="2393600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49295" y="275927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14155" y="2788061"/>
            <a:ext cx="15744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 번호를 재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7594" y="128055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가입</a:t>
            </a:r>
            <a:endParaRPr lang="ko-KR" altLang="en-US" sz="900" dirty="0"/>
          </a:p>
        </p:txBody>
      </p:sp>
      <p:sp>
        <p:nvSpPr>
          <p:cNvPr id="106" name="왼쪽 화살표 105"/>
          <p:cNvSpPr/>
          <p:nvPr/>
        </p:nvSpPr>
        <p:spPr>
          <a:xfrm>
            <a:off x="608519" y="1306601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902575" y="15890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아이디</a:t>
            </a:r>
            <a:endParaRPr lang="ko-KR" altLang="en-US" sz="9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3955" y="21339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비밀번호</a:t>
            </a:r>
            <a:endParaRPr lang="ko-KR" altLang="en-US" sz="9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957035" y="3310247"/>
            <a:ext cx="136568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57035" y="3704708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1895" y="373349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 번호를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01695" y="30794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휴대폰 인증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356604" y="333903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인증번호 받기</a:t>
            </a:r>
            <a:endParaRPr lang="ko-KR" altLang="en-US" sz="900" dirty="0"/>
          </a:p>
        </p:txBody>
      </p:sp>
      <p:cxnSp>
        <p:nvCxnSpPr>
          <p:cNvPr id="114" name="직선 연결선 113"/>
          <p:cNvCxnSpPr>
            <a:cxnSpLocks/>
          </p:cNvCxnSpPr>
          <p:nvPr/>
        </p:nvCxnSpPr>
        <p:spPr>
          <a:xfrm flipH="1">
            <a:off x="2445365" y="3580567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30245" y="40223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추천인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185276" y="334444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57035" y="4250025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198070" y="4278808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추천인 아이디를 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1840" y="536785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mtClean="0"/>
              <a:t>가입하기</a:t>
            </a:r>
            <a:endParaRPr lang="ko-KR" altLang="en-US" sz="900" b="1" dirty="0"/>
          </a:p>
        </p:txBody>
      </p:sp>
      <p:cxnSp>
        <p:nvCxnSpPr>
          <p:cNvPr id="120" name="직선 연결선 119"/>
          <p:cNvCxnSpPr>
            <a:cxnSpLocks/>
          </p:cNvCxnSpPr>
          <p:nvPr/>
        </p:nvCxnSpPr>
        <p:spPr>
          <a:xfrm flipH="1">
            <a:off x="1627726" y="5609392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71964" y="4720155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이용약관 동의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169459" y="5003673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동의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969989" y="4736367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969989" y="5033723"/>
            <a:ext cx="206262" cy="214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0011" y="47268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6" name="직선 연결선 125"/>
          <p:cNvCxnSpPr>
            <a:cxnSpLocks/>
          </p:cNvCxnSpPr>
          <p:nvPr/>
        </p:nvCxnSpPr>
        <p:spPr>
          <a:xfrm flipH="1">
            <a:off x="2847881" y="4956048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740011" y="498727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약관 보기</a:t>
            </a:r>
            <a:endParaRPr lang="ko-KR" altLang="en-US" sz="900" dirty="0"/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>
          <a:xfrm flipH="1">
            <a:off x="2847881" y="5216476"/>
            <a:ext cx="4545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1558028" y="5317690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129" idx="3"/>
          </p:cNvCxnSpPr>
          <p:nvPr/>
        </p:nvCxnSpPr>
        <p:spPr>
          <a:xfrm flipV="1">
            <a:off x="2445365" y="2249401"/>
            <a:ext cx="5107960" cy="3272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5164" y="1157871"/>
            <a:ext cx="3278161" cy="23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799491" y="1200163"/>
            <a:ext cx="435929" cy="369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세부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499591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로비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그룹 246"/>
          <p:cNvGrpSpPr/>
          <p:nvPr/>
        </p:nvGrpSpPr>
        <p:grpSpPr>
          <a:xfrm>
            <a:off x="197179" y="-507690"/>
            <a:ext cx="631904" cy="222819"/>
            <a:chOff x="138541" y="3104581"/>
            <a:chExt cx="631904" cy="222819"/>
          </a:xfrm>
        </p:grpSpPr>
        <p:sp>
          <p:nvSpPr>
            <p:cNvPr id="248" name="TextBox 247"/>
            <p:cNvSpPr txBox="1"/>
            <p:nvPr/>
          </p:nvSpPr>
          <p:spPr>
            <a:xfrm>
              <a:off x="138541" y="3104581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내부 항목</a:t>
              </a:r>
              <a:endParaRPr lang="en-US" altLang="ko-KR" sz="800" dirty="0" smtClean="0"/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57698" y="3327400"/>
              <a:ext cx="5905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순서도: 판단 249"/>
          <p:cNvSpPr/>
          <p:nvPr/>
        </p:nvSpPr>
        <p:spPr>
          <a:xfrm>
            <a:off x="1004460" y="-519162"/>
            <a:ext cx="641783" cy="253392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883349" y="-519162"/>
            <a:ext cx="533839" cy="264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652102" y="-519162"/>
            <a:ext cx="533206" cy="262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0" y="-719446"/>
            <a:ext cx="3417313" cy="69138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-30971" y="-935122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범주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009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#8 </a:t>
            </a:r>
            <a:r>
              <a:rPr lang="ko-KR" altLang="en-US" sz="2000" b="1" dirty="0" smtClean="0"/>
              <a:t>캐릭터 생성 페이지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캐릭터 생성 페이지에 대해 설명한다</a:t>
            </a:r>
            <a:r>
              <a:rPr lang="en-US" altLang="ko-KR" sz="9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1) </a:t>
            </a:r>
            <a:r>
              <a:rPr lang="ko-KR" altLang="en-US" sz="900" b="1" dirty="0" smtClean="0"/>
              <a:t>페이지 입장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- </a:t>
            </a:r>
            <a:r>
              <a:rPr lang="ko-KR" altLang="en-US" sz="900" dirty="0" smtClean="0"/>
              <a:t>회원 가입 페이지 혹은 로그인 페이지에서 입장한다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/>
              <a:t>2) </a:t>
            </a:r>
            <a:r>
              <a:rPr lang="ko-KR" altLang="en-US" sz="900" b="1" dirty="0" smtClean="0"/>
              <a:t>캐릭터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 </a:t>
            </a:r>
            <a:r>
              <a:rPr lang="en-US" altLang="ko-KR" sz="900" b="1" dirty="0"/>
              <a:t>- </a:t>
            </a:r>
            <a:r>
              <a:rPr lang="ko-KR" altLang="en-US" sz="900" dirty="0"/>
              <a:t>타입 </a:t>
            </a:r>
            <a:r>
              <a:rPr lang="en-US" altLang="ko-KR" sz="900" dirty="0"/>
              <a:t>: </a:t>
            </a:r>
            <a:r>
              <a:rPr lang="ko-KR" altLang="en-US" sz="900" dirty="0" smtClean="0"/>
              <a:t>이미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- 1</a:t>
            </a:r>
            <a:r>
              <a:rPr lang="ko-KR" altLang="en-US" sz="900" dirty="0" smtClean="0"/>
              <a:t>종의 캐릭터 이미지가 노출된다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3) </a:t>
            </a:r>
            <a:r>
              <a:rPr lang="ko-KR" altLang="en-US" sz="900" b="1" dirty="0" smtClean="0"/>
              <a:t>캐릭터 이름 텍스트 입력 창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텍스트 입력 창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이름을 입력 가능한 텍스트 </a:t>
            </a:r>
            <a:r>
              <a:rPr lang="ko-KR" altLang="en-US" sz="900" dirty="0" err="1" smtClean="0"/>
              <a:t>입력창이다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유효 조건 </a:t>
            </a:r>
            <a:r>
              <a:rPr lang="en-US" altLang="ko-KR" sz="900" dirty="0" smtClean="0"/>
              <a:t>: 2byte~8byte </a:t>
            </a:r>
            <a:r>
              <a:rPr lang="ko-KR" altLang="en-US" sz="900" dirty="0" smtClean="0"/>
              <a:t>내의 텍스트 길이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b="1" dirty="0" smtClean="0"/>
              <a:t>4) </a:t>
            </a:r>
            <a:r>
              <a:rPr lang="ko-KR" altLang="en-US" sz="900" b="1" dirty="0" smtClean="0"/>
              <a:t>시작하기</a:t>
            </a:r>
            <a:endParaRPr lang="en-US" altLang="ko-KR" sz="900" b="1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타입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클릭 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유효할 경우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캐릭터를 생성한다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 이름 유효조건을 만족하지 못 할 경우 아래의 텍스트를 표시한다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  <a:r>
              <a:rPr lang="en-US" altLang="ko-KR" sz="900" dirty="0" smtClean="0"/>
              <a:t> &gt; </a:t>
            </a:r>
            <a:r>
              <a:rPr lang="ko-KR" altLang="en-US" sz="900" dirty="0" smtClean="0"/>
              <a:t>캐릭터 이름은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글자</a:t>
            </a:r>
            <a:r>
              <a:rPr lang="en-US" altLang="ko-KR" sz="900" dirty="0" smtClean="0"/>
              <a:t>~8</a:t>
            </a:r>
            <a:r>
              <a:rPr lang="ko-KR" altLang="en-US" sz="900" dirty="0" smtClean="0"/>
              <a:t>글자 이내여야 합니다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캐릭터와 계정 생성에 성공할 경우</a:t>
            </a:r>
            <a:r>
              <a:rPr lang="en-US" altLang="ko-KR" sz="900" dirty="0" smtClean="0"/>
              <a:t>, #8</a:t>
            </a:r>
            <a:r>
              <a:rPr lang="ko-KR" altLang="en-US" sz="900" dirty="0" smtClean="0"/>
              <a:t>로비 페이지로 이동한다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</a:p>
        </p:txBody>
      </p:sp>
      <p:sp>
        <p:nvSpPr>
          <p:cNvPr id="10" name="왼쪽 화살표 9"/>
          <p:cNvSpPr/>
          <p:nvPr/>
        </p:nvSpPr>
        <p:spPr>
          <a:xfrm>
            <a:off x="2189669" y="1279702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1352" y="4696474"/>
            <a:ext cx="2085975" cy="288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2862" y="4725257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캐릭터의 이름을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입력하세요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2596265" y="4732760"/>
            <a:ext cx="0" cy="2067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4632" y="446564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캐릭터 이름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86790" y="527059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시작하기</a:t>
            </a:r>
            <a:endParaRPr lang="ko-KR" altLang="en-US" sz="900" b="1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3132676" y="5512129"/>
            <a:ext cx="740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59267" y="5182207"/>
            <a:ext cx="887337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596265" y="1697601"/>
            <a:ext cx="2031062" cy="22838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96265" y="1697601"/>
            <a:ext cx="2023360" cy="22838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94632" y="4632336"/>
            <a:ext cx="2229768" cy="407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69455" y="1532299"/>
            <a:ext cx="2229768" cy="2601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8858" y="3198936"/>
            <a:ext cx="2621916" cy="345477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89694" y="3256790"/>
            <a:ext cx="2541080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캐릭터 이름은 </a:t>
            </a:r>
            <a:r>
              <a:rPr lang="en-US" altLang="ko-KR" sz="900" dirty="0"/>
              <a:t>2</a:t>
            </a:r>
            <a:r>
              <a:rPr lang="ko-KR" altLang="en-US" sz="900" dirty="0"/>
              <a:t>글자</a:t>
            </a:r>
            <a:r>
              <a:rPr lang="en-US" altLang="ko-KR" sz="900" dirty="0"/>
              <a:t>~8</a:t>
            </a:r>
            <a:r>
              <a:rPr lang="ko-KR" altLang="en-US" sz="900" dirty="0"/>
              <a:t>글자 이내여야 합니다</a:t>
            </a:r>
            <a:r>
              <a:rPr lang="en-US" altLang="ko-KR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11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그룹 254"/>
          <p:cNvGrpSpPr/>
          <p:nvPr/>
        </p:nvGrpSpPr>
        <p:grpSpPr>
          <a:xfrm>
            <a:off x="497462" y="127251"/>
            <a:ext cx="11583911" cy="6654549"/>
            <a:chOff x="497462" y="127251"/>
            <a:chExt cx="11583911" cy="6654549"/>
          </a:xfrm>
        </p:grpSpPr>
        <p:sp>
          <p:nvSpPr>
            <p:cNvPr id="4" name="직사각형 3"/>
            <p:cNvSpPr/>
            <p:nvPr/>
          </p:nvSpPr>
          <p:spPr>
            <a:xfrm>
              <a:off x="819072" y="74460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INTRO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9275" y="23788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LOG IN</a:t>
              </a: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52613" y="1434714"/>
              <a:ext cx="1282685" cy="563590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자동 계정 로그인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?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828597" y="127251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실행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9072" y="473441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가입 동의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19788" y="15094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#8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로비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9072" y="5508451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휴대폰 인증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6722" y="471997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#6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닉네임 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9072" y="6269793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#5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관심 분야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26960" y="5491150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#7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선택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10967378" y="6376896"/>
              <a:ext cx="726425" cy="265893"/>
            </a:xfrm>
            <a:prstGeom prst="flowChartTerminator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앱 종료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19254" y="3662075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#9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프로필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41613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#10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77339" y="3649717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아이템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38071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#12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샵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274908" y="5626264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결과 보기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85212" y="3656409"/>
              <a:ext cx="745272" cy="414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#13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페이지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캐릭터 변경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8" idx="2"/>
              <a:endCxn id="4" idx="0"/>
            </p:cNvCxnSpPr>
            <p:nvPr/>
          </p:nvCxnSpPr>
          <p:spPr>
            <a:xfrm flipH="1">
              <a:off x="1191708" y="393144"/>
              <a:ext cx="102" cy="3514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865733" y="1500270"/>
              <a:ext cx="247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Y</a:t>
              </a:r>
              <a:endParaRPr lang="en-US" altLang="ko-KR" sz="8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91708" y="2034182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N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94754" y="4052209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AD</a:t>
              </a:r>
            </a:p>
          </p:txBody>
        </p:sp>
        <p:cxnSp>
          <p:nvCxnSpPr>
            <p:cNvPr id="33" name="직선 화살표 연결선 32"/>
            <p:cNvCxnSpPr>
              <a:stCxn id="4" idx="2"/>
              <a:endCxn id="7" idx="0"/>
            </p:cNvCxnSpPr>
            <p:nvPr/>
          </p:nvCxnSpPr>
          <p:spPr>
            <a:xfrm>
              <a:off x="1191708" y="1073828"/>
              <a:ext cx="2248" cy="360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3"/>
              <a:endCxn id="10" idx="1"/>
            </p:cNvCxnSpPr>
            <p:nvPr/>
          </p:nvCxnSpPr>
          <p:spPr>
            <a:xfrm>
              <a:off x="1835298" y="1716509"/>
              <a:ext cx="27844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7" idx="2"/>
              <a:endCxn id="6" idx="0"/>
            </p:cNvCxnSpPr>
            <p:nvPr/>
          </p:nvCxnSpPr>
          <p:spPr>
            <a:xfrm flipH="1">
              <a:off x="1191911" y="1998304"/>
              <a:ext cx="2045" cy="38054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1" idx="0"/>
            </p:cNvCxnSpPr>
            <p:nvPr/>
          </p:nvCxnSpPr>
          <p:spPr>
            <a:xfrm>
              <a:off x="1191708" y="5148478"/>
              <a:ext cx="0" cy="3599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1" idx="2"/>
              <a:endCxn id="13" idx="0"/>
            </p:cNvCxnSpPr>
            <p:nvPr/>
          </p:nvCxnSpPr>
          <p:spPr>
            <a:xfrm>
              <a:off x="1191708" y="5922519"/>
              <a:ext cx="0" cy="347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2" idx="2"/>
              <a:endCxn id="14" idx="0"/>
            </p:cNvCxnSpPr>
            <p:nvPr/>
          </p:nvCxnSpPr>
          <p:spPr>
            <a:xfrm>
              <a:off x="2499358" y="5134038"/>
              <a:ext cx="238" cy="357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6" idx="2"/>
              <a:endCxn id="61" idx="1"/>
            </p:cNvCxnSpPr>
            <p:nvPr/>
          </p:nvCxnSpPr>
          <p:spPr>
            <a:xfrm rot="16200000" flipH="1">
              <a:off x="1089518" y="2895310"/>
              <a:ext cx="829123" cy="62433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1764862" y="2994763"/>
              <a:ext cx="734496" cy="215444"/>
              <a:chOff x="85725" y="3111956"/>
              <a:chExt cx="734496" cy="21544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5725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계정 로그인</a:t>
                </a:r>
                <a:endParaRPr lang="en-US" altLang="ko-KR" sz="800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875756" y="4111967"/>
              <a:ext cx="631904" cy="215444"/>
              <a:chOff x="877293" y="3111956"/>
              <a:chExt cx="631904" cy="21544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77293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회원 가입</a:t>
                </a:r>
                <a:endParaRPr lang="en-US" altLang="ko-KR" sz="800" dirty="0" smtClean="0"/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896433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1816248" y="3514319"/>
              <a:ext cx="631904" cy="215444"/>
              <a:chOff x="1605071" y="3111956"/>
              <a:chExt cx="631904" cy="21544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바로 시작</a:t>
                </a:r>
                <a:endParaRPr lang="en-US" altLang="ko-KR" sz="800" dirty="0" smtClean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꺾인 연결선 84"/>
            <p:cNvCxnSpPr>
              <a:stCxn id="6" idx="2"/>
              <a:endCxn id="59" idx="1"/>
            </p:cNvCxnSpPr>
            <p:nvPr/>
          </p:nvCxnSpPr>
          <p:spPr>
            <a:xfrm rot="16200000" flipH="1">
              <a:off x="1323603" y="2661225"/>
              <a:ext cx="309567" cy="572951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59" idx="3"/>
              <a:endCxn id="10" idx="1"/>
            </p:cNvCxnSpPr>
            <p:nvPr/>
          </p:nvCxnSpPr>
          <p:spPr>
            <a:xfrm flipV="1">
              <a:off x="2499358" y="1716509"/>
              <a:ext cx="2120430" cy="1385976"/>
            </a:xfrm>
            <a:prstGeom prst="bentConnector3">
              <a:avLst>
                <a:gd name="adj1" fmla="val 2754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6" idx="2"/>
              <a:endCxn id="60" idx="0"/>
            </p:cNvCxnSpPr>
            <p:nvPr/>
          </p:nvCxnSpPr>
          <p:spPr>
            <a:xfrm flipH="1">
              <a:off x="1191708" y="2792918"/>
              <a:ext cx="203" cy="13190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60" idx="2"/>
              <a:endCxn id="9" idx="0"/>
            </p:cNvCxnSpPr>
            <p:nvPr/>
          </p:nvCxnSpPr>
          <p:spPr>
            <a:xfrm>
              <a:off x="1191708" y="4327411"/>
              <a:ext cx="0" cy="406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구부러진 연결선 105"/>
            <p:cNvCxnSpPr>
              <a:stCxn id="13" idx="3"/>
              <a:endCxn id="12" idx="1"/>
            </p:cNvCxnSpPr>
            <p:nvPr/>
          </p:nvCxnSpPr>
          <p:spPr>
            <a:xfrm flipV="1">
              <a:off x="1564344" y="4927004"/>
              <a:ext cx="562378" cy="1549823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구부러진 연결선 106"/>
            <p:cNvCxnSpPr>
              <a:stCxn id="61" idx="2"/>
              <a:endCxn id="12" idx="0"/>
            </p:cNvCxnSpPr>
            <p:nvPr/>
          </p:nvCxnSpPr>
          <p:spPr>
            <a:xfrm rot="16200000" flipH="1">
              <a:off x="1820676" y="4041287"/>
              <a:ext cx="990207" cy="367158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" idx="3"/>
              <a:endCxn id="10" idx="1"/>
            </p:cNvCxnSpPr>
            <p:nvPr/>
          </p:nvCxnSpPr>
          <p:spPr>
            <a:xfrm flipV="1">
              <a:off x="2872232" y="1716509"/>
              <a:ext cx="1747556" cy="398167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/>
            <p:cNvGrpSpPr/>
            <p:nvPr/>
          </p:nvGrpSpPr>
          <p:grpSpPr>
            <a:xfrm>
              <a:off x="4693298" y="2701662"/>
              <a:ext cx="590550" cy="222819"/>
              <a:chOff x="157698" y="3104581"/>
              <a:chExt cx="590550" cy="22281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08270" y="3104581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프로필</a:t>
                </a:r>
                <a:endParaRPr lang="en-US" altLang="ko-KR" sz="800" dirty="0" smtClean="0"/>
              </a:p>
            </p:txBody>
          </p:sp>
          <p:cxnSp>
            <p:nvCxnSpPr>
              <p:cNvPr id="135" name="직선 연결선 134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10331592" y="2709037"/>
              <a:ext cx="631904" cy="215444"/>
              <a:chOff x="1605071" y="3111956"/>
              <a:chExt cx="631904" cy="215444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1605071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광고 보기</a:t>
                </a:r>
                <a:endParaRPr lang="en-US" altLang="ko-KR" sz="800" dirty="0" smtClean="0"/>
              </a:p>
            </p:txBody>
          </p:sp>
          <p:cxnSp>
            <p:nvCxnSpPr>
              <p:cNvPr id="141" name="직선 연결선 140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/>
            <p:cNvGrpSpPr/>
            <p:nvPr/>
          </p:nvGrpSpPr>
          <p:grpSpPr>
            <a:xfrm>
              <a:off x="9262573" y="2701662"/>
              <a:ext cx="590550" cy="222819"/>
              <a:chOff x="157698" y="3104581"/>
              <a:chExt cx="590550" cy="222819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08270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캐릭터</a:t>
                </a:r>
                <a:endParaRPr lang="en-US" altLang="ko-KR" sz="800" dirty="0" smtClean="0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5812735" y="2701662"/>
              <a:ext cx="590550" cy="222819"/>
              <a:chOff x="157698" y="3104581"/>
              <a:chExt cx="590550" cy="22281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259567" y="3104581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설정</a:t>
                </a:r>
                <a:endParaRPr lang="en-US" altLang="ko-KR" sz="800" dirty="0" smtClean="0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6948226" y="2701662"/>
              <a:ext cx="590550" cy="222819"/>
              <a:chOff x="157698" y="3104581"/>
              <a:chExt cx="590550" cy="22281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208271" y="3104581"/>
                <a:ext cx="4924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아이템</a:t>
                </a:r>
                <a:endParaRPr lang="en-US" altLang="ko-KR" sz="800" dirty="0" smtClean="0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8109049" y="2701662"/>
              <a:ext cx="590550" cy="222819"/>
              <a:chOff x="157698" y="3104581"/>
              <a:chExt cx="590550" cy="222819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10864" y="3104581"/>
                <a:ext cx="287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샵</a:t>
                </a:r>
                <a:endParaRPr lang="en-US" altLang="ko-KR" sz="800" dirty="0" smtClean="0"/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157698" y="332740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직선 화살표 연결선 156"/>
            <p:cNvCxnSpPr>
              <a:stCxn id="10" idx="2"/>
              <a:endCxn id="134" idx="0"/>
            </p:cNvCxnSpPr>
            <p:nvPr/>
          </p:nvCxnSpPr>
          <p:spPr>
            <a:xfrm flipH="1">
              <a:off x="4990092" y="1923543"/>
              <a:ext cx="2332" cy="77811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34" idx="2"/>
              <a:endCxn id="18" idx="0"/>
            </p:cNvCxnSpPr>
            <p:nvPr/>
          </p:nvCxnSpPr>
          <p:spPr>
            <a:xfrm>
              <a:off x="4990092" y="2917106"/>
              <a:ext cx="1798" cy="7449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>
              <a:stCxn id="146" idx="2"/>
              <a:endCxn id="19" idx="0"/>
            </p:cNvCxnSpPr>
            <p:nvPr/>
          </p:nvCxnSpPr>
          <p:spPr>
            <a:xfrm>
              <a:off x="6109530" y="2917106"/>
              <a:ext cx="4719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49" idx="2"/>
              <a:endCxn id="20" idx="0"/>
            </p:cNvCxnSpPr>
            <p:nvPr/>
          </p:nvCxnSpPr>
          <p:spPr>
            <a:xfrm>
              <a:off x="7245021" y="2917106"/>
              <a:ext cx="4954" cy="73261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>
              <a:stCxn id="152" idx="2"/>
              <a:endCxn id="21" idx="0"/>
            </p:cNvCxnSpPr>
            <p:nvPr/>
          </p:nvCxnSpPr>
          <p:spPr>
            <a:xfrm>
              <a:off x="8405845" y="2917106"/>
              <a:ext cx="4862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>
              <a:stCxn id="143" idx="2"/>
              <a:endCxn id="23" idx="0"/>
            </p:cNvCxnSpPr>
            <p:nvPr/>
          </p:nvCxnSpPr>
          <p:spPr>
            <a:xfrm flipH="1">
              <a:off x="9557848" y="2917106"/>
              <a:ext cx="1519" cy="7393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>
              <a:stCxn id="140" idx="2"/>
              <a:endCxn id="30" idx="0"/>
            </p:cNvCxnSpPr>
            <p:nvPr/>
          </p:nvCxnSpPr>
          <p:spPr>
            <a:xfrm>
              <a:off x="10647544" y="2924481"/>
              <a:ext cx="0" cy="11277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/>
            <p:cNvGrpSpPr/>
            <p:nvPr/>
          </p:nvGrpSpPr>
          <p:grpSpPr>
            <a:xfrm>
              <a:off x="4558321" y="619758"/>
              <a:ext cx="864339" cy="215444"/>
              <a:chOff x="1509821" y="3111956"/>
              <a:chExt cx="864339" cy="21544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1509821" y="3111956"/>
                <a:ext cx="8643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출석체크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팝업</a:t>
                </a:r>
                <a:r>
                  <a:rPr lang="en-US" altLang="ko-KR" sz="800" dirty="0" smtClean="0"/>
                  <a:t>)</a:t>
                </a:r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5890530" y="616331"/>
              <a:ext cx="734496" cy="215444"/>
              <a:chOff x="1547921" y="3111956"/>
              <a:chExt cx="734496" cy="215444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547921" y="3111956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누적 포인트</a:t>
                </a:r>
                <a:endParaRPr lang="en-US" altLang="ko-KR" sz="800" dirty="0" smtClean="0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3" name="직선 화살표 연결선 192"/>
            <p:cNvCxnSpPr>
              <a:stCxn id="30" idx="2"/>
              <a:endCxn id="22" idx="0"/>
            </p:cNvCxnSpPr>
            <p:nvPr/>
          </p:nvCxnSpPr>
          <p:spPr>
            <a:xfrm>
              <a:off x="10647544" y="4571461"/>
              <a:ext cx="0" cy="10548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10" idx="2"/>
              <a:endCxn id="146" idx="0"/>
            </p:cNvCxnSpPr>
            <p:nvPr/>
          </p:nvCxnSpPr>
          <p:spPr>
            <a:xfrm rot="16200000" flipH="1">
              <a:off x="5161918" y="1754049"/>
              <a:ext cx="778119" cy="111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꺾인 연결선 198"/>
            <p:cNvCxnSpPr>
              <a:stCxn id="10" idx="2"/>
              <a:endCxn id="149" idx="0"/>
            </p:cNvCxnSpPr>
            <p:nvPr/>
          </p:nvCxnSpPr>
          <p:spPr>
            <a:xfrm rot="16200000" flipH="1">
              <a:off x="5729663" y="1186303"/>
              <a:ext cx="778119" cy="22525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10" idx="2"/>
              <a:endCxn id="152" idx="0"/>
            </p:cNvCxnSpPr>
            <p:nvPr/>
          </p:nvCxnSpPr>
          <p:spPr>
            <a:xfrm rot="16200000" flipH="1">
              <a:off x="6310075" y="605891"/>
              <a:ext cx="778119" cy="3413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꺾인 연결선 204"/>
            <p:cNvCxnSpPr>
              <a:stCxn id="10" idx="2"/>
              <a:endCxn id="143" idx="0"/>
            </p:cNvCxnSpPr>
            <p:nvPr/>
          </p:nvCxnSpPr>
          <p:spPr>
            <a:xfrm rot="16200000" flipH="1">
              <a:off x="6886836" y="29130"/>
              <a:ext cx="778119" cy="4566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10" idx="2"/>
              <a:endCxn id="140" idx="0"/>
            </p:cNvCxnSpPr>
            <p:nvPr/>
          </p:nvCxnSpPr>
          <p:spPr>
            <a:xfrm rot="16200000" flipH="1">
              <a:off x="7427237" y="-511270"/>
              <a:ext cx="785494" cy="56551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22" idx="3"/>
              <a:endCxn id="10" idx="3"/>
            </p:cNvCxnSpPr>
            <p:nvPr/>
          </p:nvCxnSpPr>
          <p:spPr>
            <a:xfrm flipH="1" flipV="1">
              <a:off x="5365060" y="1716509"/>
              <a:ext cx="5655120" cy="4116789"/>
            </a:xfrm>
            <a:prstGeom prst="bentConnector3">
              <a:avLst>
                <a:gd name="adj1" fmla="val -1195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/>
            <p:cNvCxnSpPr>
              <a:stCxn id="10" idx="0"/>
              <a:endCxn id="181" idx="2"/>
            </p:cNvCxnSpPr>
            <p:nvPr/>
          </p:nvCxnSpPr>
          <p:spPr>
            <a:xfrm flipH="1" flipV="1">
              <a:off x="4990491" y="835202"/>
              <a:ext cx="1933" cy="67427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10" idx="0"/>
              <a:endCxn id="184" idx="2"/>
            </p:cNvCxnSpPr>
            <p:nvPr/>
          </p:nvCxnSpPr>
          <p:spPr>
            <a:xfrm rot="5400000" flipH="1" flipV="1">
              <a:off x="5286251" y="537948"/>
              <a:ext cx="677700" cy="12653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/>
            <p:cNvSpPr/>
            <p:nvPr/>
          </p:nvSpPr>
          <p:spPr>
            <a:xfrm>
              <a:off x="7781179" y="6229781"/>
              <a:ext cx="905580" cy="5192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앱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외부 연결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25" name="구부러진 연결선 224"/>
            <p:cNvCxnSpPr>
              <a:stCxn id="224" idx="0"/>
              <a:endCxn id="30" idx="1"/>
            </p:cNvCxnSpPr>
            <p:nvPr/>
          </p:nvCxnSpPr>
          <p:spPr>
            <a:xfrm rot="5400000" flipH="1" flipV="1">
              <a:off x="8255388" y="4290416"/>
              <a:ext cx="1917946" cy="1960785"/>
            </a:xfrm>
            <a:prstGeom prst="curved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497462" y="2279305"/>
              <a:ext cx="3501491" cy="450249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371440" y="5913628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세부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97463" y="509247"/>
              <a:ext cx="2054202" cy="152233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374134" y="3479780"/>
              <a:ext cx="7636891" cy="2645226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302674" y="6566356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가입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374134" y="518640"/>
              <a:ext cx="7636891" cy="56104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386952" y="509247"/>
              <a:ext cx="6944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로비 그룹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64406" y="550178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#INTRO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 그룹</a:t>
              </a:r>
              <a:endParaRPr lang="en-US" altLang="ko-KR" sz="800" dirty="0" smtClean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40" name="그룹 239"/>
            <p:cNvGrpSpPr/>
            <p:nvPr/>
          </p:nvGrpSpPr>
          <p:grpSpPr>
            <a:xfrm>
              <a:off x="9832446" y="6402354"/>
              <a:ext cx="631904" cy="215444"/>
              <a:chOff x="1595546" y="3111956"/>
              <a:chExt cx="631904" cy="215444"/>
            </a:xfrm>
          </p:grpSpPr>
          <p:sp>
            <p:nvSpPr>
              <p:cNvPr id="241" name="TextBox 240"/>
              <p:cNvSpPr txBox="1"/>
              <p:nvPr/>
            </p:nvSpPr>
            <p:spPr>
              <a:xfrm>
                <a:off x="1595546" y="3111956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종료 요청</a:t>
                </a:r>
                <a:endParaRPr lang="en-US" altLang="ko-KR" sz="800" dirty="0" smtClean="0"/>
              </a:p>
            </p:txBody>
          </p:sp>
          <p:cxnSp>
            <p:nvCxnSpPr>
              <p:cNvPr id="242" name="직선 연결선 241"/>
              <p:cNvCxnSpPr/>
              <p:nvPr/>
            </p:nvCxnSpPr>
            <p:spPr>
              <a:xfrm>
                <a:off x="1616223" y="3321050"/>
                <a:ext cx="59055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직선 화살표 연결선 242"/>
            <p:cNvCxnSpPr>
              <a:stCxn id="241" idx="3"/>
              <a:endCxn id="17" idx="1"/>
            </p:cNvCxnSpPr>
            <p:nvPr/>
          </p:nvCxnSpPr>
          <p:spPr>
            <a:xfrm flipV="1">
              <a:off x="10464350" y="6509843"/>
              <a:ext cx="503028" cy="2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/>
          <p:cNvSpPr txBox="1"/>
          <p:nvPr/>
        </p:nvSpPr>
        <p:spPr>
          <a:xfrm>
            <a:off x="9805589" y="63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▼앱 페이지 흐름도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437144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373007" y="6129072"/>
            <a:ext cx="7638018" cy="72593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4373006" y="0"/>
            <a:ext cx="7818993" cy="509247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12011025" y="501431"/>
            <a:ext cx="182323" cy="6356569"/>
          </a:xfrm>
          <a:prstGeom prst="rect">
            <a:avLst/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3325" y="647239"/>
            <a:ext cx="463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000" dirty="0" smtClean="0"/>
              <a:t>어플리케이션이 기기에 요청하는 허가 목록을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문자 메시지 보내기</a:t>
            </a:r>
            <a:endParaRPr lang="en-US" altLang="ko-KR" sz="1000" dirty="0" smtClean="0"/>
          </a:p>
          <a:p>
            <a:pPr marL="228600" indent="-228600">
              <a:buAutoNum type="arabicParenR"/>
            </a:pPr>
            <a:endParaRPr lang="en-US" altLang="ko-KR" sz="1000" dirty="0"/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주소록 열람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접근</a:t>
            </a:r>
            <a:r>
              <a:rPr lang="en-US" altLang="ko-KR" sz="1000" dirty="0"/>
              <a:t>, </a:t>
            </a:r>
            <a:r>
              <a:rPr lang="ko-KR" altLang="en-US" sz="1000" dirty="0"/>
              <a:t>사진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미디어 열람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5152" y="122186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어플리케이션 허가 요청 목록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2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- </a:t>
            </a:r>
            <a:r>
              <a:rPr lang="ko-KR" altLang="en-US" sz="1000" b="1" dirty="0" err="1" smtClean="0"/>
              <a:t>인트로</a:t>
            </a:r>
            <a:r>
              <a:rPr lang="ko-KR" altLang="en-US" sz="1000" b="1" dirty="0" smtClean="0"/>
              <a:t> 페이지 </a:t>
            </a:r>
            <a:r>
              <a:rPr lang="en-US" altLang="ko-KR" sz="1000" b="1" dirty="0" smtClean="0"/>
              <a:t>&gt; </a:t>
            </a:r>
            <a:r>
              <a:rPr lang="ko-KR" altLang="en-US" sz="1000" b="1" dirty="0" smtClean="0"/>
              <a:t>로그인 그룹 이후 입장한다</a:t>
            </a:r>
            <a:r>
              <a:rPr lang="en-US" altLang="ko-KR" sz="1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</a:t>
            </a:r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홈의 역할을 하는 페이지로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다른 세부 페이지들을 연결하는 페이지이다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덧셈 기호 65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01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1) </a:t>
            </a:r>
            <a:r>
              <a:rPr lang="ko-KR" altLang="en-US" sz="1000" b="1" dirty="0" smtClean="0"/>
              <a:t>캐릭터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내 캐릭터의 이미지를 보여준다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캐릭터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2) </a:t>
            </a:r>
            <a:r>
              <a:rPr lang="ko-KR" altLang="en-US" sz="1000" b="1" dirty="0"/>
              <a:t>아이템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 </a:t>
            </a:r>
            <a:r>
              <a:rPr lang="en-US" altLang="ko-KR" sz="1000" dirty="0"/>
              <a:t>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</a:t>
            </a:r>
            <a:r>
              <a:rPr lang="ko-KR" altLang="en-US" sz="1000" dirty="0"/>
              <a:t>아이템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이름 표시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닉네임을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레벨을 </a:t>
            </a:r>
            <a:r>
              <a:rPr lang="en-US" altLang="ko-KR" sz="1000" dirty="0" smtClean="0"/>
              <a:t>[Lv.</a:t>
            </a:r>
            <a:r>
              <a:rPr lang="ko-KR" altLang="en-US" sz="1000" dirty="0" smtClean="0"/>
              <a:t>값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으로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 smtClean="0"/>
              <a:t>레벨은 레벨 변경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</a:t>
            </a:r>
            <a:r>
              <a:rPr lang="ko-KR" altLang="en-US" sz="1000" b="1" dirty="0"/>
              <a:t>광고 재생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입력 시</a:t>
            </a:r>
            <a:r>
              <a:rPr lang="en-US" altLang="ko-KR" sz="1000" dirty="0"/>
              <a:t> : </a:t>
            </a:r>
            <a:r>
              <a:rPr lang="ko-KR" altLang="en-US" sz="1000" dirty="0"/>
              <a:t>플레이 가능한 광고 리스트 중</a:t>
            </a:r>
            <a:r>
              <a:rPr lang="en-US" altLang="ko-KR" sz="1000" dirty="0"/>
              <a:t>, </a:t>
            </a:r>
            <a:r>
              <a:rPr lang="ko-KR" altLang="en-US" sz="1000" dirty="0"/>
              <a:t>하나를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광고 목록 </a:t>
            </a:r>
            <a:r>
              <a:rPr lang="en-US" altLang="ko-KR" sz="1000" dirty="0"/>
              <a:t>: </a:t>
            </a:r>
            <a:r>
              <a:rPr lang="ko-KR" altLang="en-US" sz="1000" dirty="0"/>
              <a:t>샘플 리스트 </a:t>
            </a:r>
            <a:r>
              <a:rPr lang="en-US" altLang="ko-KR" sz="1000" dirty="0"/>
              <a:t>5</a:t>
            </a:r>
            <a:r>
              <a:rPr lang="ko-KR" altLang="en-US" sz="1000" dirty="0"/>
              <a:t>개 중</a:t>
            </a:r>
            <a:r>
              <a:rPr lang="en-US" altLang="ko-KR" sz="1000" dirty="0"/>
              <a:t>, </a:t>
            </a:r>
            <a:r>
              <a:rPr lang="ko-KR" altLang="en-US" sz="1000" dirty="0"/>
              <a:t>랜덤으로 </a:t>
            </a:r>
            <a:r>
              <a:rPr lang="en-US" altLang="ko-KR" sz="1000" dirty="0"/>
              <a:t>1</a:t>
            </a:r>
            <a:r>
              <a:rPr lang="ko-KR" altLang="en-US" sz="1000" dirty="0"/>
              <a:t>종을 플레이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5) </a:t>
            </a:r>
            <a:r>
              <a:rPr lang="ko-KR" altLang="en-US" sz="1000" b="1" dirty="0" smtClean="0"/>
              <a:t>고액 보상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고액 보상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6) </a:t>
            </a:r>
            <a:r>
              <a:rPr lang="ko-KR" altLang="en-US" sz="1000" b="1" dirty="0" smtClean="0"/>
              <a:t>쿠폰 받기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쿠폰 받기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7)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광고 나누기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 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광고 나누기페이지로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24832" y="2295777"/>
            <a:ext cx="1311307" cy="1302204"/>
            <a:chOff x="3071133" y="2356671"/>
            <a:chExt cx="1453821" cy="1126384"/>
          </a:xfrm>
        </p:grpSpPr>
        <p:sp>
          <p:nvSpPr>
            <p:cNvPr id="9" name="직사각형 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45760" y="3882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993951" y="1825243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100476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48101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290312" y="543616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200028" y="544405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68" name="그룹 67"/>
          <p:cNvGrpSpPr/>
          <p:nvPr/>
        </p:nvGrpSpPr>
        <p:grpSpPr>
          <a:xfrm flipV="1">
            <a:off x="2114159" y="4121572"/>
            <a:ext cx="2947701" cy="45719"/>
            <a:chOff x="628650" y="876300"/>
            <a:chExt cx="1910678" cy="133350"/>
          </a:xfrm>
        </p:grpSpPr>
        <p:sp>
          <p:nvSpPr>
            <p:cNvPr id="67" name="직사각형 66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712749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47981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71977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5400000">
            <a:off x="2624302" y="4257569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4325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2063968" y="4207534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4136139" y="1274713"/>
            <a:ext cx="3417186" cy="1225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208004" y="2667517"/>
            <a:ext cx="747042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77502" y="2385763"/>
            <a:ext cx="1221021" cy="1109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031414" y="2162175"/>
            <a:ext cx="2521911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07" idx="3"/>
          </p:cNvCxnSpPr>
          <p:nvPr/>
        </p:nvCxnSpPr>
        <p:spPr>
          <a:xfrm flipV="1">
            <a:off x="3010099" y="3597981"/>
            <a:ext cx="4543226" cy="416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2122669" y="3884444"/>
            <a:ext cx="887430" cy="259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94" idx="3"/>
            <a:endCxn id="8" idx="1"/>
          </p:cNvCxnSpPr>
          <p:nvPr/>
        </p:nvCxnSpPr>
        <p:spPr>
          <a:xfrm flipV="1">
            <a:off x="5138498" y="3925060"/>
            <a:ext cx="2414827" cy="609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08684" y="4637441"/>
            <a:ext cx="2444641" cy="291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044326" y="5077967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5108684" y="4637441"/>
            <a:ext cx="2444641" cy="1668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108684" y="4637441"/>
            <a:ext cx="2444641" cy="978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1849" y="54380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덧셈 기호 81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125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553325" y="627708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#8 </a:t>
            </a:r>
            <a:r>
              <a:rPr lang="ko-KR" altLang="en-US" sz="2000" b="1" dirty="0" smtClean="0"/>
              <a:t>페이지 로비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3325" y="647239"/>
            <a:ext cx="463867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로비 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8) </a:t>
            </a:r>
            <a:r>
              <a:rPr lang="ko-KR" altLang="en-US" sz="1000" b="1" dirty="0"/>
              <a:t>보유 캐시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/>
              <a:t>보유 캐시 페이지로 이동한다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9) 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요약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>
                    <a:lumMod val="75000"/>
                  </a:schemeClr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입력 시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요약 페이지로 이동한다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10) </a:t>
            </a:r>
            <a:r>
              <a:rPr lang="ko-KR" altLang="en-US" sz="1000" b="1" dirty="0" smtClean="0"/>
              <a:t>홈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#</a:t>
            </a:r>
            <a:r>
              <a:rPr lang="ko-KR" altLang="en-US" sz="1000" dirty="0" smtClean="0"/>
              <a:t>로비 페이지로 돌아온다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11) </a:t>
            </a:r>
            <a:r>
              <a:rPr lang="ko-KR" altLang="en-US" sz="1000" b="1" dirty="0" smtClean="0"/>
              <a:t>모으기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모으기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12) </a:t>
            </a:r>
            <a:r>
              <a:rPr lang="ko-KR" altLang="en-US" sz="1000" b="1" dirty="0" smtClean="0"/>
              <a:t>캐시 상점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상점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13) </a:t>
            </a:r>
            <a:r>
              <a:rPr lang="ko-KR" altLang="en-US" sz="1000" b="1" dirty="0" smtClean="0"/>
              <a:t>커뮤니티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커뮤니티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14) </a:t>
            </a:r>
            <a:r>
              <a:rPr lang="ko-KR" altLang="en-US" sz="1000" b="1" dirty="0" smtClean="0"/>
              <a:t>프로필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/>
              <a:t>입력 시 </a:t>
            </a:r>
            <a:r>
              <a:rPr lang="en-US" altLang="ko-KR" sz="1000" dirty="0"/>
              <a:t>: </a:t>
            </a:r>
            <a:r>
              <a:rPr lang="ko-KR" altLang="en-US" sz="1000" dirty="0" smtClean="0"/>
              <a:t>프로필 페이지로 이동한다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15)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친구 추천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위치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수정건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입력 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친구 추천 페이지로 이동한다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10490" y="1170606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24832" y="2267202"/>
            <a:ext cx="1311307" cy="1302204"/>
            <a:chOff x="3071133" y="2356671"/>
            <a:chExt cx="1453821" cy="1126384"/>
          </a:xfrm>
        </p:grpSpPr>
        <p:sp>
          <p:nvSpPr>
            <p:cNvPr id="49" name="직사각형 48"/>
            <p:cNvSpPr/>
            <p:nvPr/>
          </p:nvSpPr>
          <p:spPr>
            <a:xfrm>
              <a:off x="3071133" y="2356671"/>
              <a:ext cx="1453821" cy="112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cxnSpLocks/>
            </p:cNvCxnSpPr>
            <p:nvPr/>
          </p:nvCxnSpPr>
          <p:spPr>
            <a:xfrm flipH="1">
              <a:off x="3071133" y="2356671"/>
              <a:ext cx="1453821" cy="1126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145760" y="385424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배</a:t>
            </a:r>
            <a:r>
              <a:rPr lang="ko-KR" altLang="en-US" sz="1100" b="1" dirty="0"/>
              <a:t>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Lv.13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951" y="1796668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53" y="5071901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4" y="5119526"/>
            <a:ext cx="435598" cy="2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290312" y="54075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200028" y="541547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쿠폰 받기</a:t>
            </a:r>
            <a:endParaRPr lang="ko-KR" altLang="en-US" sz="1100" b="1" dirty="0"/>
          </a:p>
        </p:txBody>
      </p:sp>
      <p:grpSp>
        <p:nvGrpSpPr>
          <p:cNvPr id="78" name="그룹 77"/>
          <p:cNvGrpSpPr/>
          <p:nvPr/>
        </p:nvGrpSpPr>
        <p:grpSpPr>
          <a:xfrm flipV="1">
            <a:off x="2114159" y="4092997"/>
            <a:ext cx="2947701" cy="45719"/>
            <a:chOff x="628650" y="876300"/>
            <a:chExt cx="1910678" cy="133350"/>
          </a:xfrm>
        </p:grpSpPr>
        <p:sp>
          <p:nvSpPr>
            <p:cNvPr id="82" name="직사각형 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13" y="2684174"/>
            <a:ext cx="525306" cy="56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02" y="181940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2110490" y="4143402"/>
            <a:ext cx="2951370" cy="714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5400000">
            <a:off x="2624302" y="4228994"/>
            <a:ext cx="506402" cy="5431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319136" y="431468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광고 바로보기</a:t>
            </a:r>
            <a:endParaRPr lang="ko-KR" altLang="en-US" sz="16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63032" y="1717813"/>
            <a:ext cx="1395159" cy="496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047075" y="1116968"/>
            <a:ext cx="3074530" cy="653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3"/>
          </p:cNvCxnSpPr>
          <p:nvPr/>
        </p:nvCxnSpPr>
        <p:spPr>
          <a:xfrm>
            <a:off x="5121605" y="1443954"/>
            <a:ext cx="2431720" cy="1240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3"/>
          </p:cNvCxnSpPr>
          <p:nvPr/>
        </p:nvCxnSpPr>
        <p:spPr>
          <a:xfrm flipV="1">
            <a:off x="5058191" y="1522324"/>
            <a:ext cx="2495134" cy="443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8" idx="3"/>
          </p:cNvCxnSpPr>
          <p:nvPr/>
        </p:nvCxnSpPr>
        <p:spPr>
          <a:xfrm>
            <a:off x="5121605" y="1443954"/>
            <a:ext cx="2431720" cy="46044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31849" y="54094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광고 나누기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12172" y="1170587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91434" y="1467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2944624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2520602" y="14663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49" y="1237231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2" y="1229246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72" y="1254848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70" y="1264373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71" y="1254848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덧셈 기호 74"/>
          <p:cNvSpPr/>
          <p:nvPr/>
        </p:nvSpPr>
        <p:spPr>
          <a:xfrm>
            <a:off x="4171835" y="1237231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480517" y="14709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33899" y="14712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1551" y="14691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333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3486150" y="625247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1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6151" y="647239"/>
            <a:ext cx="87058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</a:t>
            </a:r>
            <a:r>
              <a:rPr lang="ko-KR" altLang="en-US" sz="1000" dirty="0" smtClean="0"/>
              <a:t>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b="1" dirty="0" smtClean="0"/>
              <a:t>설명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고액 보상은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</a:t>
            </a:r>
            <a:r>
              <a:rPr lang="ko-KR" altLang="en-US" sz="1000" dirty="0" smtClean="0"/>
              <a:t> 광고를 포함한다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해당 페이지를 통해서만 고액 보상을 받을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상단 </a:t>
            </a:r>
            <a:r>
              <a:rPr lang="ko-KR" altLang="en-US" sz="1000" dirty="0" err="1" smtClean="0"/>
              <a:t>네비게이션</a:t>
            </a:r>
            <a:r>
              <a:rPr lang="ko-KR" altLang="en-US" sz="1000" dirty="0" smtClean="0"/>
              <a:t> 바를 통해 언제든지 다른 페이지로 이동할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2) </a:t>
            </a:r>
            <a:r>
              <a:rPr lang="ko-KR" altLang="en-US" sz="1000" b="1" dirty="0" smtClean="0"/>
              <a:t>고액 보상 페이지 입장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메인 페이지에서 고액 보상 아이콘 클릭 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입장한다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3) </a:t>
            </a:r>
            <a:r>
              <a:rPr lang="ko-KR" altLang="en-US" sz="1000" b="1" dirty="0" smtClean="0"/>
              <a:t>목록 관리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보상 데이터에서 관리하여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추후 지속 추가할 수 있도록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관리 데이터는 아래와 같으며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어플리케이션에 데이터 경로에 저장되어 있다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//</a:t>
            </a:r>
            <a:r>
              <a:rPr lang="ko-KR" altLang="en-US" sz="1000" dirty="0" smtClean="0"/>
              <a:t>데이터 경로는 프로그래머가 지정하며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전체 목록은 별도의 </a:t>
            </a:r>
            <a:r>
              <a:rPr lang="en-US" altLang="ko-KR" sz="1000" dirty="0" smtClean="0"/>
              <a:t>[</a:t>
            </a:r>
            <a:r>
              <a:rPr lang="ko-KR" altLang="en-US" sz="1000" b="1" dirty="0" smtClean="0"/>
              <a:t>광고 데이터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xlsx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파일을 확인한다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29145" y="1104235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7" y="1725429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302890" y="18268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52" name="왼쪽 화살표 51"/>
          <p:cNvSpPr/>
          <p:nvPr/>
        </p:nvSpPr>
        <p:spPr>
          <a:xfrm>
            <a:off x="352996" y="1825394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>
            <a:off x="233231" y="2181529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 flipH="1">
            <a:off x="233231" y="3605422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30258" y="2181528"/>
            <a:ext cx="2946588" cy="2905126"/>
            <a:chOff x="2111603" y="1697613"/>
            <a:chExt cx="2957441" cy="3564774"/>
          </a:xfrm>
        </p:grpSpPr>
        <p:sp>
          <p:nvSpPr>
            <p:cNvPr id="61" name="직사각형 6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15084" y="2200578"/>
            <a:ext cx="582510" cy="542925"/>
            <a:chOff x="2196429" y="1714499"/>
            <a:chExt cx="582510" cy="5429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52182" y="222176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9722" y="5086112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15083" y="2783306"/>
            <a:ext cx="582510" cy="542925"/>
            <a:chOff x="2196429" y="1714499"/>
            <a:chExt cx="582510" cy="54292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14896" y="3359789"/>
            <a:ext cx="582510" cy="542925"/>
            <a:chOff x="2196429" y="1714499"/>
            <a:chExt cx="582510" cy="542925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14895" y="3942517"/>
            <a:ext cx="582510" cy="542925"/>
            <a:chOff x="2196429" y="1714499"/>
            <a:chExt cx="582510" cy="54292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314896" y="4524144"/>
            <a:ext cx="582510" cy="542925"/>
            <a:chOff x="2196429" y="1714499"/>
            <a:chExt cx="582510" cy="542925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314895" y="5106872"/>
            <a:ext cx="582510" cy="542925"/>
            <a:chOff x="2196429" y="1714499"/>
            <a:chExt cx="582510" cy="542925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954627" y="248774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55348" y="2802535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57793" y="30685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4395" y="234602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334395" y="293082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954992" y="3391084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912" y="36475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48633" y="3962329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1078" y="422830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27680" y="350582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48231" y="45456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50676" y="481162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1397" y="5126414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53842" y="53923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330444" y="466990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330444" y="525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39" name="직사각형 138"/>
          <p:cNvSpPr/>
          <p:nvPr/>
        </p:nvSpPr>
        <p:spPr>
          <a:xfrm>
            <a:off x="2369290" y="4084290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 rot="5400000" flipV="1">
            <a:off x="1411321" y="3902041"/>
            <a:ext cx="3486744" cy="45719"/>
            <a:chOff x="628650" y="876300"/>
            <a:chExt cx="1910678" cy="133350"/>
          </a:xfrm>
        </p:grpSpPr>
        <p:sp>
          <p:nvSpPr>
            <p:cNvPr id="141" name="직사각형 140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860"/>
              </p:ext>
            </p:extLst>
          </p:nvPr>
        </p:nvGraphicFramePr>
        <p:xfrm>
          <a:off x="3533777" y="4068627"/>
          <a:ext cx="8658224" cy="2074545"/>
        </p:xfrm>
        <a:graphic>
          <a:graphicData uri="http://schemas.openxmlformats.org/drawingml/2006/table">
            <a:tbl>
              <a:tblPr/>
              <a:tblGrid>
                <a:gridCol w="333139"/>
                <a:gridCol w="561577"/>
                <a:gridCol w="875679"/>
                <a:gridCol w="406112"/>
                <a:gridCol w="520331"/>
                <a:gridCol w="533022"/>
                <a:gridCol w="520331"/>
                <a:gridCol w="1091426"/>
                <a:gridCol w="3816607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보상금액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완료여부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yymmdd - yymmdd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Syrup Wallet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https://play.google.com/store/apps/details?id=com.skt.skaf.OA00026910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https://play.google.com/store/apps/details?id=net.daum.android.daum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https://play.google.com/store/apps/details?id=kr.co.ivlog.mobile.app.cjonecard.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캔디크러쉬사가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설치형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6"/>
                        </a:rPr>
                        <a:t>https://play.google.com/store/apps/details?id=com.king.candycrushsaga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쿠팡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7"/>
                        </a:rPr>
                        <a:t>https://play.google.com/store/apps/details?id=com.coupang.mobile</a:t>
                      </a:r>
                      <a:endParaRPr lang="en-US" sz="9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세븐나이츠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실행형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000101 - 991201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8"/>
                        </a:rPr>
                        <a:t>https://play.google.com/store/apps/details?id=com.cjenm.sknights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직사각형 145"/>
          <p:cNvSpPr/>
          <p:nvPr/>
        </p:nvSpPr>
        <p:spPr>
          <a:xfrm>
            <a:off x="224027" y="1102418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3289" y="139959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48" name="TextBox 147"/>
          <p:cNvSpPr txBox="1"/>
          <p:nvPr/>
        </p:nvSpPr>
        <p:spPr>
          <a:xfrm>
            <a:off x="1056479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32457" y="13981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4" y="1169062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7" y="1161077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27" y="1186679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5" y="1196204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26" y="1186679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덧셈 기호 154"/>
          <p:cNvSpPr/>
          <p:nvPr/>
        </p:nvSpPr>
        <p:spPr>
          <a:xfrm>
            <a:off x="2283690" y="1169062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92372" y="140278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45754" y="140305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113406" y="14009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327680" y="409817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04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0" y="6277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762875" y="627709"/>
            <a:ext cx="0" cy="6230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151" y="122186"/>
            <a:ext cx="445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# </a:t>
            </a:r>
            <a:r>
              <a:rPr lang="ko-KR" altLang="en-US" sz="2000" b="1" dirty="0" smtClean="0"/>
              <a:t>고액 보상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62875" y="647239"/>
            <a:ext cx="442912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dirty="0" smtClean="0"/>
              <a:t># </a:t>
            </a:r>
            <a:r>
              <a:rPr lang="ko-KR" altLang="en-US" sz="1000" dirty="0" smtClean="0"/>
              <a:t>고액 보상 </a:t>
            </a:r>
            <a:r>
              <a:rPr lang="ko-KR" altLang="en-US" sz="1000" dirty="0" smtClean="0"/>
              <a:t>페이지에 대해 설명한다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4) UI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A. </a:t>
            </a:r>
            <a:r>
              <a:rPr lang="ko-KR" altLang="en-US" sz="1000" b="1" dirty="0" err="1" smtClean="0"/>
              <a:t>뒤로가기</a:t>
            </a:r>
            <a:r>
              <a:rPr lang="ko-KR" altLang="en-US" sz="1000" b="1" dirty="0" smtClean="0"/>
              <a:t> 버튼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입력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클릭 시 홈 페이지로 이동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B. </a:t>
            </a:r>
            <a:r>
              <a:rPr lang="ko-KR" altLang="en-US" sz="1000" b="1" dirty="0" smtClean="0"/>
              <a:t>페이지 제목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형태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텍스트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C. </a:t>
            </a:r>
            <a:r>
              <a:rPr lang="ko-KR" altLang="en-US" sz="1000" b="1" dirty="0" smtClean="0"/>
              <a:t>광고 목록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</a:t>
            </a:r>
            <a:r>
              <a:rPr lang="ko-KR" altLang="en-US" sz="1000" b="1" dirty="0" smtClean="0"/>
              <a:t>광고 데이터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‘type’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설치형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실행형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가입형이면서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FALSE</a:t>
            </a:r>
            <a:r>
              <a:rPr lang="ko-KR" altLang="en-US" sz="1000" dirty="0" smtClean="0"/>
              <a:t>이면서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날짜가 </a:t>
            </a:r>
            <a:r>
              <a:rPr lang="en-US" altLang="ko-KR" sz="1000" dirty="0" smtClean="0"/>
              <a:t>‘period’</a:t>
            </a:r>
            <a:r>
              <a:rPr lang="ko-KR" altLang="en-US" sz="1000" dirty="0" smtClean="0"/>
              <a:t>에 포함된</a:t>
            </a:r>
            <a:r>
              <a:rPr lang="en-US" altLang="ko-KR" sz="1000" dirty="0" smtClean="0"/>
              <a:t>,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광고 목록을 불러와 목록화 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목록내</a:t>
            </a:r>
            <a:r>
              <a:rPr lang="ko-KR" altLang="en-US" sz="1000" dirty="0" smtClean="0"/>
              <a:t> 표시될 정보는 아래와 같다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a. </a:t>
            </a:r>
            <a:r>
              <a:rPr lang="ko-KR" altLang="en-US" sz="1000" dirty="0" smtClean="0"/>
              <a:t>아이콘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icon </a:t>
            </a:r>
            <a:r>
              <a:rPr lang="ko-KR" altLang="en-US" sz="1000" dirty="0" smtClean="0"/>
              <a:t>데이터의 이미지를 표시한다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b.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: name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c. </a:t>
            </a:r>
            <a:r>
              <a:rPr lang="ko-KR" altLang="en-US" sz="1000" dirty="0" smtClean="0"/>
              <a:t>타입 </a:t>
            </a:r>
            <a:r>
              <a:rPr lang="en-US" altLang="ko-KR" sz="1000" dirty="0" smtClean="0"/>
              <a:t>: type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왼쪽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d. </a:t>
            </a:r>
            <a:r>
              <a:rPr lang="ko-KR" altLang="en-US" sz="1000" dirty="0" smtClean="0"/>
              <a:t>보상 금액 </a:t>
            </a:r>
            <a:r>
              <a:rPr lang="en-US" altLang="ko-KR" sz="1000" dirty="0" smtClean="0"/>
              <a:t>: reward </a:t>
            </a:r>
            <a:r>
              <a:rPr lang="ko-KR" altLang="en-US" sz="1000" dirty="0" smtClean="0"/>
              <a:t>데이터의 값을 표시한다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오른쪽 맞춤 정렬한다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- </a:t>
            </a:r>
            <a:r>
              <a:rPr lang="ko-KR" altLang="en-US" sz="1000" dirty="0" smtClean="0"/>
              <a:t>스크롤 개수가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개를 넘어갈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스크롤이 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 D. </a:t>
            </a:r>
            <a:r>
              <a:rPr lang="ko-KR" altLang="en-US" sz="1000" b="1" dirty="0" smtClean="0"/>
              <a:t>광고 클릭 시 </a:t>
            </a:r>
            <a:r>
              <a:rPr lang="en-US" altLang="ko-KR" sz="1000" dirty="0" smtClean="0"/>
              <a:t>//11</a:t>
            </a:r>
            <a:r>
              <a:rPr lang="ko-KR" altLang="en-US" sz="1000" dirty="0" smtClean="0"/>
              <a:t>월 버전 처리 방식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각 광고 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광고의 </a:t>
            </a:r>
            <a:r>
              <a:rPr lang="en-US" altLang="ko-KR" sz="1000" dirty="0" smtClean="0"/>
              <a:t>link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웹페이지로</a:t>
            </a:r>
            <a:r>
              <a:rPr lang="ko-KR" altLang="en-US" sz="1000" dirty="0" smtClean="0"/>
              <a:t> 열기 처리한다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-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다머니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어플로</a:t>
            </a:r>
            <a:r>
              <a:rPr lang="ko-KR" altLang="en-US" sz="1000" dirty="0" smtClean="0"/>
              <a:t> 돌아오면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해당 광고의 </a:t>
            </a:r>
            <a:r>
              <a:rPr lang="en-US" altLang="ko-KR" sz="1000" dirty="0" smtClean="0"/>
              <a:t>‘state’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처리하고</a:t>
            </a:r>
            <a:r>
              <a:rPr lang="en-US" altLang="ko-KR" sz="1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목록을 갱신하여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목록에서 제외 처리 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내 </a:t>
            </a:r>
            <a:r>
              <a:rPr lang="en-US" altLang="ko-KR" sz="1000" dirty="0" smtClean="0"/>
              <a:t>cash </a:t>
            </a:r>
            <a:r>
              <a:rPr lang="ko-KR" altLang="en-US" sz="1000" dirty="0" smtClean="0"/>
              <a:t>적립금을 해당 광고의 </a:t>
            </a:r>
            <a:r>
              <a:rPr lang="en-US" altLang="ko-KR" sz="1000" dirty="0" smtClean="0"/>
              <a:t>reward </a:t>
            </a:r>
            <a:r>
              <a:rPr lang="ko-KR" altLang="en-US" sz="1000" dirty="0" smtClean="0"/>
              <a:t>만큼 더해준다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091844" y="1717133"/>
            <a:ext cx="1254925" cy="48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557756" y="1797901"/>
            <a:ext cx="329168" cy="32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90775" y="2133469"/>
            <a:ext cx="3152775" cy="3752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914068" y="1457335"/>
            <a:ext cx="4848807" cy="40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3" idx="3"/>
          </p:cNvCxnSpPr>
          <p:nvPr/>
        </p:nvCxnSpPr>
        <p:spPr>
          <a:xfrm>
            <a:off x="5373593" y="1996285"/>
            <a:ext cx="2389282" cy="482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543550" y="3060263"/>
            <a:ext cx="2219325" cy="2755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01231" y="1142910"/>
            <a:ext cx="2947701" cy="45676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63" y="1764104"/>
            <a:ext cx="395846" cy="3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574976" y="186548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고액 보상</a:t>
            </a:r>
            <a:endParaRPr lang="ko-KR" altLang="en-US" sz="1100" b="1" dirty="0"/>
          </a:p>
        </p:txBody>
      </p:sp>
      <p:sp>
        <p:nvSpPr>
          <p:cNvPr id="94" name="왼쪽 화살표 93"/>
          <p:cNvSpPr/>
          <p:nvPr/>
        </p:nvSpPr>
        <p:spPr>
          <a:xfrm>
            <a:off x="2625082" y="1864069"/>
            <a:ext cx="219075" cy="18097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cxnSpLocks/>
          </p:cNvCxnSpPr>
          <p:nvPr/>
        </p:nvCxnSpPr>
        <p:spPr>
          <a:xfrm flipH="1">
            <a:off x="2505317" y="2220204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cxnSpLocks/>
          </p:cNvCxnSpPr>
          <p:nvPr/>
        </p:nvCxnSpPr>
        <p:spPr>
          <a:xfrm flipH="1">
            <a:off x="2505317" y="3644097"/>
            <a:ext cx="29436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2502344" y="2220203"/>
            <a:ext cx="2946588" cy="2905126"/>
            <a:chOff x="2111603" y="1697613"/>
            <a:chExt cx="2957441" cy="3564774"/>
          </a:xfrm>
        </p:grpSpPr>
        <p:sp>
          <p:nvSpPr>
            <p:cNvPr id="101" name="직사각형 100"/>
            <p:cNvSpPr/>
            <p:nvPr/>
          </p:nvSpPr>
          <p:spPr>
            <a:xfrm>
              <a:off x="2117674" y="1697613"/>
              <a:ext cx="2951370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111604" y="2411961"/>
              <a:ext cx="2957439" cy="71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117674" y="3119343"/>
              <a:ext cx="295137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1604" y="3833691"/>
              <a:ext cx="2957439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111603" y="4548039"/>
              <a:ext cx="2957440" cy="71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87170" y="2239253"/>
            <a:ext cx="582510" cy="542925"/>
            <a:chOff x="2196429" y="1714499"/>
            <a:chExt cx="582510" cy="542925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3224268" y="22604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Syrup Wallet</a:t>
            </a:r>
            <a:endParaRPr lang="ko-KR" altLang="en-US" sz="1000" b="1" dirty="0"/>
          </a:p>
        </p:txBody>
      </p:sp>
      <p:sp>
        <p:nvSpPr>
          <p:cNvPr id="148" name="직사각형 147"/>
          <p:cNvSpPr/>
          <p:nvPr/>
        </p:nvSpPr>
        <p:spPr>
          <a:xfrm>
            <a:off x="2501808" y="5124787"/>
            <a:ext cx="2946587" cy="582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9" name="그룹 148"/>
          <p:cNvGrpSpPr/>
          <p:nvPr/>
        </p:nvGrpSpPr>
        <p:grpSpPr>
          <a:xfrm>
            <a:off x="2587169" y="2821981"/>
            <a:ext cx="582510" cy="542925"/>
            <a:chOff x="2196429" y="1714499"/>
            <a:chExt cx="582510" cy="542925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>
            <a:off x="2586982" y="3398464"/>
            <a:ext cx="582510" cy="542925"/>
            <a:chOff x="2196429" y="1714499"/>
            <a:chExt cx="582510" cy="54292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2586981" y="3981192"/>
            <a:ext cx="582510" cy="542925"/>
            <a:chOff x="2196429" y="1714499"/>
            <a:chExt cx="582510" cy="542925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그룹 157"/>
          <p:cNvGrpSpPr/>
          <p:nvPr/>
        </p:nvGrpSpPr>
        <p:grpSpPr>
          <a:xfrm>
            <a:off x="2586982" y="4562819"/>
            <a:ext cx="582510" cy="542925"/>
            <a:chOff x="2196429" y="1714499"/>
            <a:chExt cx="582510" cy="542925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2586981" y="5145547"/>
            <a:ext cx="582510" cy="542925"/>
            <a:chOff x="2196429" y="1714499"/>
            <a:chExt cx="582510" cy="542925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2196429" y="1714499"/>
              <a:ext cx="582510" cy="5429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>
            <a:xfrm flipH="1">
              <a:off x="2215291" y="1743253"/>
              <a:ext cx="544598" cy="469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226713" y="252641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227434" y="284121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Daum</a:t>
            </a:r>
            <a:endParaRPr lang="ko-KR" altLang="en-US" sz="1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229879" y="310718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실행형</a:t>
            </a:r>
            <a:endParaRPr lang="ko-KR" altLang="en-US" sz="9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06481" y="238470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06481" y="296949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3227078" y="342975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CJ ONE</a:t>
            </a:r>
            <a:endParaRPr lang="ko-KR" altLang="en-US" sz="1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219998" y="368621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220719" y="400100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캔디크러쉬사가</a:t>
            </a:r>
            <a:endParaRPr lang="ko-KR" altLang="en-US" sz="1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23164" y="42669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설치형</a:t>
            </a:r>
            <a:endParaRPr lang="ko-KR" altLang="en-US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599766" y="35444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20317" y="45843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쿠팡</a:t>
            </a:r>
            <a:endParaRPr lang="ko-KR" altLang="en-US" sz="1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3222762" y="48502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가입형</a:t>
            </a:r>
            <a:endParaRPr lang="ko-KR" altLang="en-US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223483" y="5165089"/>
            <a:ext cx="1465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세븐나이츠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for </a:t>
            </a:r>
            <a:r>
              <a:rPr lang="en-US" altLang="ko-KR" sz="1000" b="1" dirty="0" err="1" smtClean="0"/>
              <a:t>Kakao</a:t>
            </a:r>
            <a:endParaRPr lang="ko-KR" altLang="en-US" sz="1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3225928" y="54310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실행</a:t>
            </a:r>
            <a:r>
              <a:rPr lang="ko-KR" altLang="en-US" sz="900" dirty="0" err="1"/>
              <a:t>형</a:t>
            </a:r>
            <a:endParaRPr lang="ko-KR" altLang="en-US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602530" y="4708581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602530" y="529337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1500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4641376" y="4122965"/>
            <a:ext cx="627835" cy="283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 rot="5400000" flipV="1">
            <a:off x="3683407" y="3940716"/>
            <a:ext cx="3486744" cy="45719"/>
            <a:chOff x="628650" y="876300"/>
            <a:chExt cx="1910678" cy="133350"/>
          </a:xfrm>
        </p:grpSpPr>
        <p:sp>
          <p:nvSpPr>
            <p:cNvPr id="182" name="직사각형 181"/>
            <p:cNvSpPr/>
            <p:nvPr/>
          </p:nvSpPr>
          <p:spPr>
            <a:xfrm>
              <a:off x="628650" y="876300"/>
              <a:ext cx="1910678" cy="133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4166" y="876300"/>
              <a:ext cx="1127426" cy="1333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2505638" y="1141093"/>
            <a:ext cx="2947701" cy="556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584900" y="1438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홈</a:t>
            </a:r>
            <a:endParaRPr lang="ko-KR" altLang="en-US" sz="900"/>
          </a:p>
        </p:txBody>
      </p:sp>
      <p:sp>
        <p:nvSpPr>
          <p:cNvPr id="186" name="TextBox 185"/>
          <p:cNvSpPr txBox="1"/>
          <p:nvPr/>
        </p:nvSpPr>
        <p:spPr>
          <a:xfrm>
            <a:off x="3338090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캐시상점</a:t>
            </a:r>
            <a:endParaRPr lang="ko-KR" altLang="en-US" sz="9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914068" y="143681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모으기</a:t>
            </a:r>
            <a:endParaRPr lang="ko-KR" altLang="en-US" sz="900" dirty="0"/>
          </a:p>
        </p:txBody>
      </p:sp>
      <p:pic>
        <p:nvPicPr>
          <p:cNvPr id="1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15" y="1207737"/>
            <a:ext cx="295275" cy="28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38" y="1199752"/>
            <a:ext cx="288426" cy="29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8" y="1225354"/>
            <a:ext cx="305324" cy="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36" y="1234879"/>
            <a:ext cx="278025" cy="2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7" y="1225354"/>
            <a:ext cx="261216" cy="26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" name="덧셈 기호 192"/>
          <p:cNvSpPr/>
          <p:nvPr/>
        </p:nvSpPr>
        <p:spPr>
          <a:xfrm>
            <a:off x="4565301" y="1207737"/>
            <a:ext cx="281083" cy="308565"/>
          </a:xfrm>
          <a:prstGeom prst="mathPlus">
            <a:avLst>
              <a:gd name="adj1" fmla="val 109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3873983" y="144145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커뮤니티</a:t>
            </a:r>
            <a:endParaRPr lang="ko-KR" altLang="en-US" sz="9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927365" y="144172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프로필</a:t>
            </a:r>
            <a:endParaRPr lang="ko-KR" altLang="en-US" sz="9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95017" y="143963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친구추</a:t>
            </a:r>
            <a:r>
              <a:rPr lang="ko-KR" altLang="en-US" sz="900"/>
              <a:t>천</a:t>
            </a:r>
            <a:endParaRPr lang="ko-KR" altLang="en-US" sz="900" dirty="0"/>
          </a:p>
        </p:txBody>
      </p:sp>
      <p:sp>
        <p:nvSpPr>
          <p:cNvPr id="197" name="TextBox 196"/>
          <p:cNvSpPr txBox="1"/>
          <p:nvPr/>
        </p:nvSpPr>
        <p:spPr>
          <a:xfrm>
            <a:off x="4599765" y="41292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1100</a:t>
            </a:r>
            <a:r>
              <a:rPr lang="ko-KR" altLang="en-US" sz="1200" b="1" dirty="0" smtClean="0"/>
              <a:t>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267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3249</Words>
  <Application>Microsoft Office PowerPoint</Application>
  <PresentationFormat>사용자 지정</PresentationFormat>
  <Paragraphs>959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 [gssk]</dc:creator>
  <cp:lastModifiedBy>gssk</cp:lastModifiedBy>
  <cp:revision>50</cp:revision>
  <dcterms:created xsi:type="dcterms:W3CDTF">2017-10-05T11:15:24Z</dcterms:created>
  <dcterms:modified xsi:type="dcterms:W3CDTF">2017-11-07T19:52:56Z</dcterms:modified>
</cp:coreProperties>
</file>