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0" r:id="rId2"/>
    <p:sldId id="257" r:id="rId3"/>
    <p:sldId id="259" r:id="rId4"/>
    <p:sldId id="258" r:id="rId5"/>
    <p:sldId id="265" r:id="rId6"/>
    <p:sldId id="260" r:id="rId7"/>
    <p:sldId id="262" r:id="rId8"/>
    <p:sldId id="275" r:id="rId9"/>
    <p:sldId id="276" r:id="rId10"/>
    <p:sldId id="277" r:id="rId11"/>
    <p:sldId id="278" r:id="rId12"/>
    <p:sldId id="279" r:id="rId13"/>
    <p:sldId id="282" r:id="rId14"/>
    <p:sldId id="284" r:id="rId15"/>
    <p:sldId id="288" r:id="rId16"/>
    <p:sldId id="285" r:id="rId17"/>
    <p:sldId id="287" r:id="rId18"/>
    <p:sldId id="289" r:id="rId19"/>
    <p:sldId id="263" r:id="rId20"/>
    <p:sldId id="264" r:id="rId21"/>
    <p:sldId id="267" r:id="rId22"/>
    <p:sldId id="266" r:id="rId23"/>
    <p:sldId id="268" r:id="rId24"/>
    <p:sldId id="269" r:id="rId25"/>
    <p:sldId id="270" r:id="rId26"/>
    <p:sldId id="271" r:id="rId27"/>
    <p:sldId id="273" r:id="rId2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08" autoAdjust="0"/>
    <p:restoredTop sz="94660"/>
  </p:normalViewPr>
  <p:slideViewPr>
    <p:cSldViewPr snapToGrid="0">
      <p:cViewPr>
        <p:scale>
          <a:sx n="100" d="100"/>
          <a:sy n="100" d="100"/>
        </p:scale>
        <p:origin x="-216" y="-4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FB269-89C5-464E-91BE-E82A9D04381B}" type="datetimeFigureOut">
              <a:rPr lang="ko-KR" altLang="en-US" smtClean="0"/>
              <a:t>2017-11-17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2A0F6-B5A4-4A36-AA06-C9AD0442F63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19917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FB269-89C5-464E-91BE-E82A9D04381B}" type="datetimeFigureOut">
              <a:rPr lang="ko-KR" altLang="en-US" smtClean="0"/>
              <a:t>2017-11-17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2A0F6-B5A4-4A36-AA06-C9AD0442F63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6462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FB269-89C5-464E-91BE-E82A9D04381B}" type="datetimeFigureOut">
              <a:rPr lang="ko-KR" altLang="en-US" smtClean="0"/>
              <a:t>2017-11-17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2A0F6-B5A4-4A36-AA06-C9AD0442F63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33927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FB269-89C5-464E-91BE-E82A9D04381B}" type="datetimeFigureOut">
              <a:rPr lang="ko-KR" altLang="en-US" smtClean="0"/>
              <a:t>2017-11-17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2A0F6-B5A4-4A36-AA06-C9AD0442F63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19850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FB269-89C5-464E-91BE-E82A9D04381B}" type="datetimeFigureOut">
              <a:rPr lang="ko-KR" altLang="en-US" smtClean="0"/>
              <a:t>2017-11-17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2A0F6-B5A4-4A36-AA06-C9AD0442F63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0687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FB269-89C5-464E-91BE-E82A9D04381B}" type="datetimeFigureOut">
              <a:rPr lang="ko-KR" altLang="en-US" smtClean="0"/>
              <a:t>2017-11-17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2A0F6-B5A4-4A36-AA06-C9AD0442F63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31996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FB269-89C5-464E-91BE-E82A9D04381B}" type="datetimeFigureOut">
              <a:rPr lang="ko-KR" altLang="en-US" smtClean="0"/>
              <a:t>2017-11-17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2A0F6-B5A4-4A36-AA06-C9AD0442F63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6708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FB269-89C5-464E-91BE-E82A9D04381B}" type="datetimeFigureOut">
              <a:rPr lang="ko-KR" altLang="en-US" smtClean="0"/>
              <a:t>2017-11-17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2A0F6-B5A4-4A36-AA06-C9AD0442F63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29014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FB269-89C5-464E-91BE-E82A9D04381B}" type="datetimeFigureOut">
              <a:rPr lang="ko-KR" altLang="en-US" smtClean="0"/>
              <a:t>2017-11-17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2A0F6-B5A4-4A36-AA06-C9AD0442F63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5151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FB269-89C5-464E-91BE-E82A9D04381B}" type="datetimeFigureOut">
              <a:rPr lang="ko-KR" altLang="en-US" smtClean="0"/>
              <a:t>2017-11-17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2A0F6-B5A4-4A36-AA06-C9AD0442F63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86854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FB269-89C5-464E-91BE-E82A9D04381B}" type="datetimeFigureOut">
              <a:rPr lang="ko-KR" altLang="en-US" smtClean="0"/>
              <a:t>2017-11-17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2A0F6-B5A4-4A36-AA06-C9AD0442F63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91847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7FB269-89C5-464E-91BE-E82A9D04381B}" type="datetimeFigureOut">
              <a:rPr lang="ko-KR" altLang="en-US" smtClean="0"/>
              <a:t>2017-11-17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A2A0F6-B5A4-4A36-AA06-C9AD0442F63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58441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9.png"/><Relationship Id="rId7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9.png"/><Relationship Id="rId7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Relationship Id="rId9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9.png"/><Relationship Id="rId7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10" Type="http://schemas.openxmlformats.org/officeDocument/2006/relationships/image" Target="../media/image11.png"/><Relationship Id="rId4" Type="http://schemas.openxmlformats.org/officeDocument/2006/relationships/image" Target="../media/image1.png"/><Relationship Id="rId9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5.png"/><Relationship Id="rId7" Type="http://schemas.openxmlformats.org/officeDocument/2006/relationships/image" Target="../media/image1.png"/><Relationship Id="rId2" Type="http://schemas.openxmlformats.org/officeDocument/2006/relationships/hyperlink" Target="http://gae9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8.png"/><Relationship Id="rId10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6.png"/><Relationship Id="rId7" Type="http://schemas.openxmlformats.org/officeDocument/2006/relationships/image" Target="../media/image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2.png"/><Relationship Id="rId4" Type="http://schemas.openxmlformats.org/officeDocument/2006/relationships/image" Target="../media/image8.png"/><Relationship Id="rId9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6.png"/><Relationship Id="rId7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2.png"/><Relationship Id="rId4" Type="http://schemas.openxmlformats.org/officeDocument/2006/relationships/image" Target="../media/image8.png"/><Relationship Id="rId9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6.png"/><Relationship Id="rId7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2.png"/><Relationship Id="rId4" Type="http://schemas.openxmlformats.org/officeDocument/2006/relationships/image" Target="../media/image8.png"/><Relationship Id="rId9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play.google.com/store/apps/details?id=com.cjenm.sknights" TargetMode="External"/><Relationship Id="rId13" Type="http://schemas.openxmlformats.org/officeDocument/2006/relationships/image" Target="../media/image7.png"/><Relationship Id="rId3" Type="http://schemas.openxmlformats.org/officeDocument/2006/relationships/hyperlink" Target="https://play.google.com/store/apps/details?id=com.skt.skaf.OA00026910" TargetMode="External"/><Relationship Id="rId7" Type="http://schemas.openxmlformats.org/officeDocument/2006/relationships/hyperlink" Target="https://play.google.com/store/apps/details?id=com.coupang.mobile" TargetMode="External"/><Relationship Id="rId12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lay.google.com/store/apps/details?id=com.king.candycrushsaga" TargetMode="External"/><Relationship Id="rId11" Type="http://schemas.openxmlformats.org/officeDocument/2006/relationships/image" Target="../media/image3.png"/><Relationship Id="rId5" Type="http://schemas.openxmlformats.org/officeDocument/2006/relationships/hyperlink" Target="https://play.google.com/store/apps/details?id=kr.co.ivlog.mobile.app.cjonecard." TargetMode="External"/><Relationship Id="rId10" Type="http://schemas.openxmlformats.org/officeDocument/2006/relationships/image" Target="../media/image2.png"/><Relationship Id="rId4" Type="http://schemas.openxmlformats.org/officeDocument/2006/relationships/hyperlink" Target="https://play.google.com/store/apps/details?id=net.daum.android.daum" TargetMode="External"/><Relationship Id="rId9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286625" y="5819314"/>
            <a:ext cx="463867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ko-KR" altLang="en-US" sz="1000" dirty="0" smtClean="0">
                <a:solidFill>
                  <a:srgbClr val="FF0000"/>
                </a:solidFill>
              </a:rPr>
              <a:t>수정된 변경 점</a:t>
            </a:r>
            <a:endParaRPr lang="en-US" altLang="ko-KR" sz="1000" dirty="0">
              <a:solidFill>
                <a:srgbClr val="FF0000"/>
              </a:solidFill>
            </a:endParaRPr>
          </a:p>
          <a:p>
            <a:pPr marL="685800" lvl="1" indent="-228600">
              <a:lnSpc>
                <a:spcPct val="150000"/>
              </a:lnSpc>
              <a:buAutoNum type="arabicPeriod"/>
            </a:pPr>
            <a:r>
              <a:rPr lang="en-US" altLang="ko-KR" sz="1000" dirty="0" smtClean="0">
                <a:solidFill>
                  <a:srgbClr val="FF0000"/>
                </a:solidFill>
              </a:rPr>
              <a:t>PPT 13~17</a:t>
            </a:r>
            <a:r>
              <a:rPr lang="ko-KR" altLang="en-US" sz="1000" dirty="0" smtClean="0">
                <a:solidFill>
                  <a:srgbClr val="FF0000"/>
                </a:solidFill>
              </a:rPr>
              <a:t>페이지의 상점 페이지 추가</a:t>
            </a:r>
            <a:endParaRPr lang="en-US" altLang="ko-KR" sz="1000" dirty="0" smtClean="0">
              <a:solidFill>
                <a:srgbClr val="FF0000"/>
              </a:solidFill>
            </a:endParaRPr>
          </a:p>
          <a:p>
            <a:pPr marL="685800" lvl="1" indent="-228600">
              <a:lnSpc>
                <a:spcPct val="150000"/>
              </a:lnSpc>
              <a:buAutoNum type="arabicPeriod"/>
            </a:pPr>
            <a:r>
              <a:rPr lang="en-US" altLang="ko-KR" sz="1000" dirty="0" smtClean="0">
                <a:solidFill>
                  <a:srgbClr val="FF0000"/>
                </a:solidFill>
              </a:rPr>
              <a:t>PPT 18 </a:t>
            </a:r>
            <a:r>
              <a:rPr lang="ko-KR" altLang="en-US" sz="1000" dirty="0" smtClean="0">
                <a:solidFill>
                  <a:srgbClr val="FF0000"/>
                </a:solidFill>
              </a:rPr>
              <a:t>페이지의 커뮤니티 페이지 추가</a:t>
            </a:r>
            <a:endParaRPr lang="en-US" altLang="ko-KR" sz="1000" dirty="0" smtClean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68305" y="2559361"/>
            <a:ext cx="20313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b="1" dirty="0" err="1" smtClean="0"/>
              <a:t>다머니</a:t>
            </a:r>
            <a:endParaRPr lang="ko-KR" alt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2055200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>
            <a:cxnSpLocks/>
          </p:cNvCxnSpPr>
          <p:nvPr/>
        </p:nvCxnSpPr>
        <p:spPr>
          <a:xfrm>
            <a:off x="0" y="627709"/>
            <a:ext cx="121920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직선 연결선 5"/>
          <p:cNvCxnSpPr>
            <a:cxnSpLocks/>
          </p:cNvCxnSpPr>
          <p:nvPr/>
        </p:nvCxnSpPr>
        <p:spPr>
          <a:xfrm flipV="1">
            <a:off x="3486150" y="625247"/>
            <a:ext cx="0" cy="6230291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5151" y="122186"/>
            <a:ext cx="44582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# </a:t>
            </a:r>
            <a:r>
              <a:rPr lang="ko-KR" altLang="en-US" sz="2000" b="1" dirty="0" smtClean="0"/>
              <a:t>쿠폰 받기</a:t>
            </a:r>
            <a:r>
              <a:rPr lang="en-US" altLang="ko-KR" sz="2000" b="1" dirty="0" smtClean="0"/>
              <a:t>1</a:t>
            </a:r>
            <a:endParaRPr lang="ko-KR" altLang="en-US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486151" y="647239"/>
            <a:ext cx="8705850" cy="58631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altLang="ko-KR" sz="1000" dirty="0" smtClean="0"/>
              <a:t># </a:t>
            </a:r>
            <a:r>
              <a:rPr lang="ko-KR" altLang="en-US" sz="1000" dirty="0" smtClean="0"/>
              <a:t>쿠폰 받기 페이지에 대해 설명한다</a:t>
            </a:r>
            <a:r>
              <a:rPr lang="en-US" altLang="ko-KR" sz="1000" dirty="0" smtClean="0"/>
              <a:t>.</a:t>
            </a:r>
          </a:p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endParaRPr lang="en-US" altLang="ko-KR" sz="1000" dirty="0" smtClean="0"/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000" b="1" dirty="0" smtClean="0"/>
              <a:t>설명</a:t>
            </a:r>
            <a:endParaRPr lang="en-US" altLang="ko-KR" sz="1000" b="1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- </a:t>
            </a:r>
            <a:r>
              <a:rPr lang="ko-KR" altLang="en-US" sz="1000" dirty="0" smtClean="0"/>
              <a:t>쿠폰 받기는 </a:t>
            </a:r>
            <a:r>
              <a:rPr lang="ko-KR" altLang="en-US" sz="1000" dirty="0" err="1" smtClean="0"/>
              <a:t>쿠폰형</a:t>
            </a:r>
            <a:r>
              <a:rPr lang="ko-KR" altLang="en-US" sz="1000" dirty="0" smtClean="0"/>
              <a:t> 광고를 포함한다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- </a:t>
            </a:r>
            <a:r>
              <a:rPr lang="ko-KR" altLang="en-US" sz="1000" dirty="0" smtClean="0"/>
              <a:t>해당 페이지를 통해서만 쿠폰 보상을 받을 수 있다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b="1" dirty="0"/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2) </a:t>
            </a:r>
            <a:r>
              <a:rPr lang="ko-KR" altLang="en-US" sz="1000" b="1" dirty="0" smtClean="0"/>
              <a:t>고액 보상 페이지 입장</a:t>
            </a:r>
            <a:endParaRPr lang="en-US" altLang="ko-KR" sz="1000" b="1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- </a:t>
            </a:r>
            <a:r>
              <a:rPr lang="ko-KR" altLang="en-US" sz="1000" dirty="0" smtClean="0"/>
              <a:t>메인 페이지에서 쿠폰 받기 아이콘 클릭 시</a:t>
            </a:r>
            <a:r>
              <a:rPr lang="en-US" altLang="ko-KR" sz="1000" dirty="0"/>
              <a:t> </a:t>
            </a:r>
            <a:r>
              <a:rPr lang="ko-KR" altLang="en-US" sz="1000" dirty="0" smtClean="0"/>
              <a:t>입장한다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b="1" dirty="0"/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3) </a:t>
            </a:r>
            <a:r>
              <a:rPr lang="ko-KR" altLang="en-US" sz="1000" b="1" dirty="0" smtClean="0"/>
              <a:t>목록 관리</a:t>
            </a:r>
            <a:endParaRPr lang="en-US" altLang="ko-KR" sz="1000" b="1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- </a:t>
            </a:r>
            <a:r>
              <a:rPr lang="ko-KR" altLang="en-US" sz="1000" dirty="0"/>
              <a:t>보상 데이터에서 관리하여</a:t>
            </a:r>
            <a:r>
              <a:rPr lang="en-US" altLang="ko-KR" sz="1000" dirty="0"/>
              <a:t>, </a:t>
            </a:r>
            <a:r>
              <a:rPr lang="ko-KR" altLang="en-US" sz="1000" dirty="0"/>
              <a:t>추후 지속 추가할 수 있도록 처리한다</a:t>
            </a:r>
            <a:r>
              <a:rPr lang="en-US" altLang="ko-KR" sz="10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- </a:t>
            </a:r>
            <a:r>
              <a:rPr lang="ko-KR" altLang="en-US" sz="1000" dirty="0"/>
              <a:t>관리 데이터는 아래와 같으며</a:t>
            </a:r>
            <a:r>
              <a:rPr lang="en-US" altLang="ko-KR" sz="1000" dirty="0"/>
              <a:t>, </a:t>
            </a:r>
            <a:r>
              <a:rPr lang="ko-KR" altLang="en-US" sz="1000" dirty="0"/>
              <a:t>어플리케이션에 데이터 경로에 저장되어 있다</a:t>
            </a:r>
            <a:r>
              <a:rPr lang="en-US" altLang="ko-KR" sz="1000" dirty="0"/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  //</a:t>
            </a:r>
            <a:r>
              <a:rPr lang="ko-KR" altLang="en-US" sz="1000" dirty="0"/>
              <a:t>데이터 경로는 프로그래머가 지정하며</a:t>
            </a:r>
            <a:r>
              <a:rPr lang="en-US" altLang="ko-KR" sz="1000" dirty="0"/>
              <a:t>, </a:t>
            </a:r>
            <a:r>
              <a:rPr lang="ko-KR" altLang="en-US" sz="1000" dirty="0"/>
              <a:t>전체 목록은 별도의 </a:t>
            </a:r>
            <a:r>
              <a:rPr lang="en-US" altLang="ko-KR" sz="1000" dirty="0"/>
              <a:t>[</a:t>
            </a:r>
            <a:r>
              <a:rPr lang="ko-KR" altLang="en-US" sz="1000" b="1" dirty="0"/>
              <a:t>광고 데이터</a:t>
            </a:r>
            <a:r>
              <a:rPr lang="en-US" altLang="ko-KR" sz="1000" b="1" dirty="0"/>
              <a:t>.</a:t>
            </a:r>
            <a:r>
              <a:rPr lang="en-US" altLang="ko-KR" sz="1000" b="1" dirty="0" err="1"/>
              <a:t>xlsx</a:t>
            </a:r>
            <a:r>
              <a:rPr lang="en-US" altLang="ko-KR" sz="1000" dirty="0"/>
              <a:t>] </a:t>
            </a:r>
            <a:r>
              <a:rPr lang="ko-KR" altLang="en-US" sz="1000" dirty="0"/>
              <a:t>파일을 확인한다</a:t>
            </a:r>
            <a:r>
              <a:rPr lang="en-US" altLang="ko-KR" sz="10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/>
          </a:p>
          <a:p>
            <a:pPr>
              <a:lnSpc>
                <a:spcPct val="150000"/>
              </a:lnSpc>
            </a:pPr>
            <a:endParaRPr lang="en-US" altLang="ko-KR" sz="1000" dirty="0" smtClean="0"/>
          </a:p>
          <a:p>
            <a:pPr>
              <a:lnSpc>
                <a:spcPct val="150000"/>
              </a:lnSpc>
            </a:pPr>
            <a:endParaRPr lang="en-US" altLang="ko-KR" sz="1000" dirty="0"/>
          </a:p>
          <a:p>
            <a:pPr>
              <a:lnSpc>
                <a:spcPct val="150000"/>
              </a:lnSpc>
            </a:pPr>
            <a:endParaRPr lang="en-US" altLang="ko-KR" sz="1000" dirty="0" smtClean="0"/>
          </a:p>
          <a:p>
            <a:pPr>
              <a:lnSpc>
                <a:spcPct val="150000"/>
              </a:lnSpc>
            </a:pPr>
            <a:endParaRPr lang="en-US" altLang="ko-KR" sz="1000" dirty="0"/>
          </a:p>
          <a:p>
            <a:pPr>
              <a:lnSpc>
                <a:spcPct val="150000"/>
              </a:lnSpc>
            </a:pPr>
            <a:endParaRPr lang="en-US" altLang="ko-KR" sz="1000" dirty="0" smtClean="0"/>
          </a:p>
          <a:p>
            <a:pPr>
              <a:lnSpc>
                <a:spcPct val="150000"/>
              </a:lnSpc>
            </a:pPr>
            <a:endParaRPr lang="en-US" altLang="ko-KR" sz="1000" dirty="0"/>
          </a:p>
          <a:p>
            <a:pPr>
              <a:lnSpc>
                <a:spcPct val="150000"/>
              </a:lnSpc>
            </a:pPr>
            <a:endParaRPr lang="en-US" altLang="ko-KR" sz="1000" dirty="0" smtClean="0"/>
          </a:p>
          <a:p>
            <a:pPr>
              <a:lnSpc>
                <a:spcPct val="150000"/>
              </a:lnSpc>
            </a:pPr>
            <a:endParaRPr lang="en-US" altLang="ko-KR" sz="1000" dirty="0"/>
          </a:p>
          <a:p>
            <a:pPr>
              <a:lnSpc>
                <a:spcPct val="150000"/>
              </a:lnSpc>
            </a:pPr>
            <a:endParaRPr lang="en-US" altLang="ko-KR" sz="1000" dirty="0" smtClean="0"/>
          </a:p>
          <a:p>
            <a:pPr>
              <a:lnSpc>
                <a:spcPct val="150000"/>
              </a:lnSpc>
            </a:pPr>
            <a:endParaRPr lang="en-US" altLang="ko-KR" sz="1000" b="1" dirty="0"/>
          </a:p>
          <a:p>
            <a:pPr>
              <a:lnSpc>
                <a:spcPct val="150000"/>
              </a:lnSpc>
            </a:pPr>
            <a:endParaRPr lang="en-US" altLang="ko-KR" sz="1000" b="1" dirty="0" smtClean="0"/>
          </a:p>
        </p:txBody>
      </p:sp>
      <p:sp>
        <p:nvSpPr>
          <p:cNvPr id="47" name="직사각형 46"/>
          <p:cNvSpPr/>
          <p:nvPr/>
        </p:nvSpPr>
        <p:spPr>
          <a:xfrm>
            <a:off x="229145" y="1104235"/>
            <a:ext cx="2947701" cy="456769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왼쪽 화살표 51"/>
          <p:cNvSpPr/>
          <p:nvPr/>
        </p:nvSpPr>
        <p:spPr>
          <a:xfrm>
            <a:off x="352996" y="1844444"/>
            <a:ext cx="219075" cy="180975"/>
          </a:xfrm>
          <a:prstGeom prst="lef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3" name="직선 연결선 52"/>
          <p:cNvCxnSpPr>
            <a:cxnSpLocks/>
          </p:cNvCxnSpPr>
          <p:nvPr/>
        </p:nvCxnSpPr>
        <p:spPr>
          <a:xfrm flipH="1">
            <a:off x="233231" y="2181529"/>
            <a:ext cx="294361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/>
          <p:cNvCxnSpPr>
            <a:cxnSpLocks/>
          </p:cNvCxnSpPr>
          <p:nvPr/>
        </p:nvCxnSpPr>
        <p:spPr>
          <a:xfrm flipH="1">
            <a:off x="233231" y="3605422"/>
            <a:ext cx="294361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/>
          <p:cNvGrpSpPr/>
          <p:nvPr/>
        </p:nvGrpSpPr>
        <p:grpSpPr>
          <a:xfrm>
            <a:off x="230258" y="2181528"/>
            <a:ext cx="2946588" cy="2905126"/>
            <a:chOff x="2111603" y="1697613"/>
            <a:chExt cx="2957441" cy="3564774"/>
          </a:xfrm>
        </p:grpSpPr>
        <p:sp>
          <p:nvSpPr>
            <p:cNvPr id="61" name="직사각형 60"/>
            <p:cNvSpPr/>
            <p:nvPr/>
          </p:nvSpPr>
          <p:spPr>
            <a:xfrm>
              <a:off x="2117674" y="1697613"/>
              <a:ext cx="2951370" cy="71434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2111604" y="2411961"/>
              <a:ext cx="2957439" cy="71434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2117674" y="3119343"/>
              <a:ext cx="2951370" cy="7143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2111604" y="3833691"/>
              <a:ext cx="2957439" cy="7143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2111603" y="4548039"/>
              <a:ext cx="2957440" cy="7143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315084" y="2200578"/>
            <a:ext cx="582510" cy="542925"/>
            <a:chOff x="2196429" y="1714499"/>
            <a:chExt cx="582510" cy="542925"/>
          </a:xfrm>
        </p:grpSpPr>
        <p:sp>
          <p:nvSpPr>
            <p:cNvPr id="9" name="모서리가 둥근 직사각형 8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5" name="직선 연결선 74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7" name="TextBox 86"/>
          <p:cNvSpPr txBox="1"/>
          <p:nvPr/>
        </p:nvSpPr>
        <p:spPr>
          <a:xfrm>
            <a:off x="952182" y="2221765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err="1" smtClean="0"/>
              <a:t>탐앤탐스</a:t>
            </a:r>
            <a:endParaRPr lang="ko-KR" altLang="en-US" sz="1000" b="1" dirty="0"/>
          </a:p>
        </p:txBody>
      </p:sp>
      <p:sp>
        <p:nvSpPr>
          <p:cNvPr id="88" name="직사각형 87"/>
          <p:cNvSpPr/>
          <p:nvPr/>
        </p:nvSpPr>
        <p:spPr>
          <a:xfrm>
            <a:off x="229722" y="5086112"/>
            <a:ext cx="2946587" cy="5821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6" name="그룹 95"/>
          <p:cNvGrpSpPr/>
          <p:nvPr/>
        </p:nvGrpSpPr>
        <p:grpSpPr>
          <a:xfrm>
            <a:off x="315083" y="2783306"/>
            <a:ext cx="582510" cy="542925"/>
            <a:chOff x="2196429" y="1714499"/>
            <a:chExt cx="582510" cy="542925"/>
          </a:xfrm>
        </p:grpSpPr>
        <p:sp>
          <p:nvSpPr>
            <p:cNvPr id="97" name="모서리가 둥근 직사각형 96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6" name="직선 연결선 105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7" name="그룹 106"/>
          <p:cNvGrpSpPr/>
          <p:nvPr/>
        </p:nvGrpSpPr>
        <p:grpSpPr>
          <a:xfrm>
            <a:off x="314896" y="3359789"/>
            <a:ext cx="582510" cy="542925"/>
            <a:chOff x="2196429" y="1714499"/>
            <a:chExt cx="582510" cy="542925"/>
          </a:xfrm>
        </p:grpSpPr>
        <p:sp>
          <p:nvSpPr>
            <p:cNvPr id="109" name="모서리가 둥근 직사각형 108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0" name="직선 연결선 109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1" name="그룹 110"/>
          <p:cNvGrpSpPr/>
          <p:nvPr/>
        </p:nvGrpSpPr>
        <p:grpSpPr>
          <a:xfrm>
            <a:off x="314895" y="3942517"/>
            <a:ext cx="582510" cy="542925"/>
            <a:chOff x="2196429" y="1714499"/>
            <a:chExt cx="582510" cy="542925"/>
          </a:xfrm>
        </p:grpSpPr>
        <p:sp>
          <p:nvSpPr>
            <p:cNvPr id="112" name="모서리가 둥근 직사각형 111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3" name="직선 연결선 112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4" name="그룹 113"/>
          <p:cNvGrpSpPr/>
          <p:nvPr/>
        </p:nvGrpSpPr>
        <p:grpSpPr>
          <a:xfrm>
            <a:off x="314896" y="4524144"/>
            <a:ext cx="582510" cy="542925"/>
            <a:chOff x="2196429" y="1714499"/>
            <a:chExt cx="582510" cy="542925"/>
          </a:xfrm>
        </p:grpSpPr>
        <p:sp>
          <p:nvSpPr>
            <p:cNvPr id="115" name="모서리가 둥근 직사각형 114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6" name="직선 연결선 115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7" name="그룹 116"/>
          <p:cNvGrpSpPr/>
          <p:nvPr/>
        </p:nvGrpSpPr>
        <p:grpSpPr>
          <a:xfrm>
            <a:off x="314895" y="5106872"/>
            <a:ext cx="582510" cy="542925"/>
            <a:chOff x="2196429" y="1714499"/>
            <a:chExt cx="582510" cy="542925"/>
          </a:xfrm>
        </p:grpSpPr>
        <p:sp>
          <p:nvSpPr>
            <p:cNvPr id="118" name="모서리가 둥근 직사각형 117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9" name="직선 연결선 118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0" name="TextBox 119"/>
          <p:cNvSpPr txBox="1"/>
          <p:nvPr/>
        </p:nvSpPr>
        <p:spPr>
          <a:xfrm>
            <a:off x="954627" y="2487743"/>
            <a:ext cx="141897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무료 사이즈 업그레이드</a:t>
            </a:r>
            <a:endParaRPr lang="ko-KR" altLang="en-US" sz="900" dirty="0"/>
          </a:p>
        </p:txBody>
      </p:sp>
      <p:sp>
        <p:nvSpPr>
          <p:cNvPr id="121" name="TextBox 120"/>
          <p:cNvSpPr txBox="1"/>
          <p:nvPr/>
        </p:nvSpPr>
        <p:spPr>
          <a:xfrm>
            <a:off x="955348" y="2802535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err="1" smtClean="0"/>
              <a:t>롯데리아</a:t>
            </a:r>
            <a:endParaRPr lang="ko-KR" altLang="en-US" sz="1000" b="1" dirty="0"/>
          </a:p>
        </p:txBody>
      </p:sp>
      <p:sp>
        <p:nvSpPr>
          <p:cNvPr id="122" name="TextBox 121"/>
          <p:cNvSpPr txBox="1"/>
          <p:nvPr/>
        </p:nvSpPr>
        <p:spPr>
          <a:xfrm>
            <a:off x="957793" y="3068513"/>
            <a:ext cx="14093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err="1" smtClean="0"/>
              <a:t>단품</a:t>
            </a:r>
            <a:r>
              <a:rPr lang="ko-KR" altLang="en-US" sz="900" dirty="0" smtClean="0"/>
              <a:t> 주문 시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세트 제공</a:t>
            </a:r>
            <a:endParaRPr lang="ko-KR" altLang="en-US" sz="900" dirty="0"/>
          </a:p>
        </p:txBody>
      </p:sp>
      <p:sp>
        <p:nvSpPr>
          <p:cNvPr id="123" name="TextBox 122"/>
          <p:cNvSpPr txBox="1"/>
          <p:nvPr/>
        </p:nvSpPr>
        <p:spPr>
          <a:xfrm>
            <a:off x="2148866" y="2228640"/>
            <a:ext cx="4603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50</a:t>
            </a:r>
            <a:r>
              <a:rPr lang="ko-KR" altLang="en-US" sz="1000" b="1" dirty="0" smtClean="0"/>
              <a:t>원</a:t>
            </a:r>
            <a:endParaRPr lang="ko-KR" altLang="en-US" sz="1000" b="1" dirty="0"/>
          </a:p>
        </p:txBody>
      </p:sp>
      <p:sp>
        <p:nvSpPr>
          <p:cNvPr id="124" name="TextBox 123"/>
          <p:cNvSpPr txBox="1"/>
          <p:nvPr/>
        </p:nvSpPr>
        <p:spPr>
          <a:xfrm>
            <a:off x="2153420" y="2787948"/>
            <a:ext cx="4892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/>
              <a:t>30</a:t>
            </a:r>
            <a:r>
              <a:rPr lang="ko-KR" altLang="en-US" sz="1050" b="1" dirty="0" smtClean="0"/>
              <a:t>원</a:t>
            </a:r>
            <a:endParaRPr lang="ko-KR" altLang="en-US" sz="1050" b="1" dirty="0"/>
          </a:p>
        </p:txBody>
      </p:sp>
      <p:sp>
        <p:nvSpPr>
          <p:cNvPr id="125" name="TextBox 124"/>
          <p:cNvSpPr txBox="1"/>
          <p:nvPr/>
        </p:nvSpPr>
        <p:spPr>
          <a:xfrm>
            <a:off x="954992" y="3391084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도미노피자</a:t>
            </a:r>
            <a:endParaRPr lang="ko-KR" altLang="en-US" sz="1000" b="1" dirty="0"/>
          </a:p>
        </p:txBody>
      </p:sp>
      <p:sp>
        <p:nvSpPr>
          <p:cNvPr id="126" name="TextBox 125"/>
          <p:cNvSpPr txBox="1"/>
          <p:nvPr/>
        </p:nvSpPr>
        <p:spPr>
          <a:xfrm>
            <a:off x="947912" y="3647537"/>
            <a:ext cx="100059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콜라 </a:t>
            </a:r>
            <a:r>
              <a:rPr lang="en-US" altLang="ko-KR" sz="900" dirty="0" smtClean="0"/>
              <a:t>1.25L </a:t>
            </a:r>
            <a:r>
              <a:rPr lang="ko-KR" altLang="en-US" sz="900" dirty="0" smtClean="0"/>
              <a:t>제공</a:t>
            </a:r>
            <a:endParaRPr lang="ko-KR" altLang="en-US" sz="900" dirty="0"/>
          </a:p>
        </p:txBody>
      </p:sp>
      <p:sp>
        <p:nvSpPr>
          <p:cNvPr id="127" name="TextBox 126"/>
          <p:cNvSpPr txBox="1"/>
          <p:nvPr/>
        </p:nvSpPr>
        <p:spPr>
          <a:xfrm>
            <a:off x="948633" y="3962329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err="1" smtClean="0"/>
              <a:t>스타벅스</a:t>
            </a:r>
            <a:endParaRPr lang="ko-KR" altLang="en-US" sz="1000" b="1" dirty="0"/>
          </a:p>
        </p:txBody>
      </p:sp>
      <p:sp>
        <p:nvSpPr>
          <p:cNvPr id="128" name="TextBox 127"/>
          <p:cNvSpPr txBox="1"/>
          <p:nvPr/>
        </p:nvSpPr>
        <p:spPr>
          <a:xfrm>
            <a:off x="951078" y="4228307"/>
            <a:ext cx="141897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무료 사이즈 업그레이드</a:t>
            </a:r>
            <a:endParaRPr lang="ko-KR" altLang="en-US" sz="900" dirty="0"/>
          </a:p>
        </p:txBody>
      </p:sp>
      <p:sp>
        <p:nvSpPr>
          <p:cNvPr id="129" name="TextBox 128"/>
          <p:cNvSpPr txBox="1"/>
          <p:nvPr/>
        </p:nvSpPr>
        <p:spPr>
          <a:xfrm>
            <a:off x="2166868" y="3381704"/>
            <a:ext cx="5709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/>
              <a:t>100</a:t>
            </a:r>
            <a:r>
              <a:rPr lang="ko-KR" altLang="en-US" sz="1050" b="1" dirty="0" smtClean="0"/>
              <a:t>원</a:t>
            </a:r>
            <a:endParaRPr lang="ko-KR" altLang="en-US" sz="1050" b="1" dirty="0"/>
          </a:p>
        </p:txBody>
      </p:sp>
      <p:sp>
        <p:nvSpPr>
          <p:cNvPr id="131" name="TextBox 130"/>
          <p:cNvSpPr txBox="1"/>
          <p:nvPr/>
        </p:nvSpPr>
        <p:spPr>
          <a:xfrm>
            <a:off x="948231" y="4545644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err="1" smtClean="0"/>
              <a:t>네네치</a:t>
            </a:r>
            <a:r>
              <a:rPr lang="ko-KR" altLang="en-US" sz="1000" b="1" dirty="0" err="1"/>
              <a:t>킨</a:t>
            </a:r>
            <a:endParaRPr lang="ko-KR" altLang="en-US" sz="1000" b="1" dirty="0"/>
          </a:p>
        </p:txBody>
      </p:sp>
      <p:sp>
        <p:nvSpPr>
          <p:cNvPr id="132" name="TextBox 131"/>
          <p:cNvSpPr txBox="1"/>
          <p:nvPr/>
        </p:nvSpPr>
        <p:spPr>
          <a:xfrm>
            <a:off x="950676" y="4811622"/>
            <a:ext cx="82747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1000</a:t>
            </a:r>
            <a:r>
              <a:rPr lang="ko-KR" altLang="en-US" sz="900" dirty="0" smtClean="0"/>
              <a:t>원 할인</a:t>
            </a:r>
            <a:endParaRPr lang="ko-KR" altLang="en-US" sz="900" dirty="0"/>
          </a:p>
        </p:txBody>
      </p:sp>
      <p:sp>
        <p:nvSpPr>
          <p:cNvPr id="133" name="TextBox 132"/>
          <p:cNvSpPr txBox="1"/>
          <p:nvPr/>
        </p:nvSpPr>
        <p:spPr>
          <a:xfrm>
            <a:off x="951397" y="5126414"/>
            <a:ext cx="7248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SK</a:t>
            </a:r>
            <a:r>
              <a:rPr lang="ko-KR" altLang="en-US" sz="1000" b="1" dirty="0" err="1" smtClean="0"/>
              <a:t>텔레콤</a:t>
            </a:r>
            <a:endParaRPr lang="ko-KR" altLang="en-US" sz="1000" b="1" dirty="0"/>
          </a:p>
        </p:txBody>
      </p:sp>
      <p:sp>
        <p:nvSpPr>
          <p:cNvPr id="134" name="TextBox 133"/>
          <p:cNvSpPr txBox="1"/>
          <p:nvPr/>
        </p:nvSpPr>
        <p:spPr>
          <a:xfrm>
            <a:off x="953842" y="5392392"/>
            <a:ext cx="98777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데이터 </a:t>
            </a:r>
            <a:r>
              <a:rPr lang="en-US" altLang="ko-KR" sz="900" dirty="0" smtClean="0"/>
              <a:t>1G </a:t>
            </a:r>
            <a:r>
              <a:rPr lang="ko-KR" altLang="en-US" sz="900" dirty="0" smtClean="0"/>
              <a:t>제공</a:t>
            </a:r>
            <a:endParaRPr lang="ko-KR" altLang="en-US" sz="900" dirty="0"/>
          </a:p>
        </p:txBody>
      </p:sp>
      <p:sp>
        <p:nvSpPr>
          <p:cNvPr id="135" name="TextBox 134"/>
          <p:cNvSpPr txBox="1"/>
          <p:nvPr/>
        </p:nvSpPr>
        <p:spPr>
          <a:xfrm>
            <a:off x="2149469" y="4527031"/>
            <a:ext cx="4892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/>
              <a:t>20</a:t>
            </a:r>
            <a:r>
              <a:rPr lang="ko-KR" altLang="en-US" sz="1050" b="1" dirty="0" smtClean="0"/>
              <a:t>원</a:t>
            </a:r>
            <a:endParaRPr lang="ko-KR" altLang="en-US" sz="1050" b="1" dirty="0"/>
          </a:p>
        </p:txBody>
      </p:sp>
      <p:sp>
        <p:nvSpPr>
          <p:cNvPr id="136" name="TextBox 135"/>
          <p:cNvSpPr txBox="1"/>
          <p:nvPr/>
        </p:nvSpPr>
        <p:spPr>
          <a:xfrm>
            <a:off x="2149469" y="5111827"/>
            <a:ext cx="4892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/>
              <a:t>20</a:t>
            </a:r>
            <a:r>
              <a:rPr lang="ko-KR" altLang="en-US" sz="1050" b="1" dirty="0" smtClean="0"/>
              <a:t>원</a:t>
            </a:r>
            <a:endParaRPr lang="ko-KR" altLang="en-US" sz="1050" b="1" dirty="0"/>
          </a:p>
        </p:txBody>
      </p:sp>
      <p:grpSp>
        <p:nvGrpSpPr>
          <p:cNvPr id="140" name="그룹 139"/>
          <p:cNvGrpSpPr/>
          <p:nvPr/>
        </p:nvGrpSpPr>
        <p:grpSpPr>
          <a:xfrm rot="5400000" flipV="1">
            <a:off x="1411321" y="3902041"/>
            <a:ext cx="3486744" cy="45719"/>
            <a:chOff x="628650" y="876300"/>
            <a:chExt cx="1910678" cy="133350"/>
          </a:xfrm>
        </p:grpSpPr>
        <p:sp>
          <p:nvSpPr>
            <p:cNvPr id="141" name="직사각형 140"/>
            <p:cNvSpPr/>
            <p:nvPr/>
          </p:nvSpPr>
          <p:spPr>
            <a:xfrm>
              <a:off x="628650" y="876300"/>
              <a:ext cx="1910678" cy="1333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2" name="직사각형 141"/>
            <p:cNvSpPr/>
            <p:nvPr/>
          </p:nvSpPr>
          <p:spPr>
            <a:xfrm>
              <a:off x="634166" y="876300"/>
              <a:ext cx="1127426" cy="13335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72" name="Picture 1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6542" y="1785807"/>
            <a:ext cx="435598" cy="298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7" name="TextBox 76"/>
          <p:cNvSpPr txBox="1"/>
          <p:nvPr/>
        </p:nvSpPr>
        <p:spPr>
          <a:xfrm>
            <a:off x="2276067" y="1804126"/>
            <a:ext cx="798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/>
              <a:t>쿠폰 받기</a:t>
            </a:r>
            <a:endParaRPr lang="ko-KR" altLang="en-US" sz="1100" b="1" dirty="0"/>
          </a:p>
        </p:txBody>
      </p:sp>
      <p:pic>
        <p:nvPicPr>
          <p:cNvPr id="2049" name="Picture 1" descr="C:\Users\gssk\Desktop\if_24_17149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1117" y="2331610"/>
            <a:ext cx="305831" cy="305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" name="TextBox 81"/>
          <p:cNvSpPr txBox="1"/>
          <p:nvPr/>
        </p:nvSpPr>
        <p:spPr>
          <a:xfrm>
            <a:off x="2144112" y="3975854"/>
            <a:ext cx="4892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/>
              <a:t>70</a:t>
            </a:r>
            <a:r>
              <a:rPr lang="ko-KR" altLang="en-US" sz="1050" b="1" dirty="0" smtClean="0"/>
              <a:t>원</a:t>
            </a:r>
            <a:endParaRPr lang="ko-KR" altLang="en-US" sz="1050" b="1" dirty="0"/>
          </a:p>
        </p:txBody>
      </p:sp>
      <p:pic>
        <p:nvPicPr>
          <p:cNvPr id="84" name="Picture 1" descr="C:\Users\gssk\Desktop\if_24_17149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1117" y="2938913"/>
            <a:ext cx="305831" cy="305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9" name="Picture 1" descr="C:\Users\gssk\Desktop\if_24_17149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1117" y="3488784"/>
            <a:ext cx="305831" cy="305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0" name="Picture 1" descr="C:\Users\gssk\Desktop\if_24_17149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1117" y="4086562"/>
            <a:ext cx="305831" cy="305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1" name="Picture 1" descr="C:\Users\gssk\Desktop\if_24_17149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1117" y="4642221"/>
            <a:ext cx="305831" cy="305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" name="Picture 1" descr="C:\Users\gssk\Desktop\if_24_17149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1117" y="5249524"/>
            <a:ext cx="305831" cy="305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3" name="직사각형 92"/>
          <p:cNvSpPr/>
          <p:nvPr/>
        </p:nvSpPr>
        <p:spPr>
          <a:xfrm>
            <a:off x="229600" y="1103891"/>
            <a:ext cx="2947701" cy="55611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TextBox 93"/>
          <p:cNvSpPr txBox="1"/>
          <p:nvPr/>
        </p:nvSpPr>
        <p:spPr>
          <a:xfrm>
            <a:off x="308862" y="1401072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홈</a:t>
            </a:r>
            <a:endParaRPr lang="ko-KR" altLang="en-US" sz="900"/>
          </a:p>
        </p:txBody>
      </p:sp>
      <p:sp>
        <p:nvSpPr>
          <p:cNvPr id="95" name="TextBox 94"/>
          <p:cNvSpPr txBox="1"/>
          <p:nvPr/>
        </p:nvSpPr>
        <p:spPr>
          <a:xfrm>
            <a:off x="1062052" y="1402434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캐시상점</a:t>
            </a:r>
            <a:endParaRPr lang="ko-KR" altLang="en-US" sz="900" dirty="0"/>
          </a:p>
        </p:txBody>
      </p:sp>
      <p:sp>
        <p:nvSpPr>
          <p:cNvPr id="98" name="TextBox 97"/>
          <p:cNvSpPr txBox="1"/>
          <p:nvPr/>
        </p:nvSpPr>
        <p:spPr>
          <a:xfrm>
            <a:off x="638030" y="1399613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모으기</a:t>
            </a:r>
            <a:endParaRPr lang="ko-KR" altLang="en-US" sz="900" dirty="0"/>
          </a:p>
        </p:txBody>
      </p:sp>
      <p:pic>
        <p:nvPicPr>
          <p:cNvPr id="99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977" y="1170535"/>
            <a:ext cx="295275" cy="285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0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000" y="1162550"/>
            <a:ext cx="288426" cy="293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1" name="Picture 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5600" y="1188152"/>
            <a:ext cx="305324" cy="29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" name="Picture 8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5998" y="1197677"/>
            <a:ext cx="278025" cy="237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" name="Picture 1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1799" y="1188152"/>
            <a:ext cx="261216" cy="265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" name="덧셈 기호 103"/>
          <p:cNvSpPr/>
          <p:nvPr/>
        </p:nvSpPr>
        <p:spPr>
          <a:xfrm>
            <a:off x="2289263" y="1170535"/>
            <a:ext cx="281083" cy="308565"/>
          </a:xfrm>
          <a:prstGeom prst="mathPlus">
            <a:avLst>
              <a:gd name="adj1" fmla="val 10925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TextBox 104"/>
          <p:cNvSpPr txBox="1"/>
          <p:nvPr/>
        </p:nvSpPr>
        <p:spPr>
          <a:xfrm>
            <a:off x="1597945" y="1404255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커뮤니티</a:t>
            </a:r>
            <a:endParaRPr lang="ko-KR" altLang="en-US" sz="900" dirty="0"/>
          </a:p>
        </p:txBody>
      </p:sp>
      <p:sp>
        <p:nvSpPr>
          <p:cNvPr id="108" name="TextBox 107"/>
          <p:cNvSpPr txBox="1"/>
          <p:nvPr/>
        </p:nvSpPr>
        <p:spPr>
          <a:xfrm>
            <a:off x="2651327" y="1404525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프로필</a:t>
            </a:r>
            <a:endParaRPr lang="ko-KR" altLang="en-US" sz="900" dirty="0"/>
          </a:p>
        </p:txBody>
      </p:sp>
      <p:sp>
        <p:nvSpPr>
          <p:cNvPr id="130" name="TextBox 129"/>
          <p:cNvSpPr txBox="1"/>
          <p:nvPr/>
        </p:nvSpPr>
        <p:spPr>
          <a:xfrm>
            <a:off x="2118979" y="1402434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친구추</a:t>
            </a:r>
            <a:r>
              <a:rPr lang="ko-KR" altLang="en-US" sz="900"/>
              <a:t>천</a:t>
            </a:r>
            <a:endParaRPr lang="ko-KR" altLang="en-US" sz="900" dirty="0"/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8796374"/>
              </p:ext>
            </p:extLst>
          </p:nvPr>
        </p:nvGraphicFramePr>
        <p:xfrm>
          <a:off x="3705225" y="4208550"/>
          <a:ext cx="8381998" cy="1905000"/>
        </p:xfrm>
        <a:graphic>
          <a:graphicData uri="http://schemas.openxmlformats.org/drawingml/2006/table">
            <a:tbl>
              <a:tblPr/>
              <a:tblGrid>
                <a:gridCol w="325735"/>
                <a:gridCol w="549096"/>
                <a:gridCol w="856217"/>
                <a:gridCol w="397086"/>
                <a:gridCol w="508766"/>
                <a:gridCol w="521176"/>
                <a:gridCol w="508766"/>
                <a:gridCol w="1067170"/>
                <a:gridCol w="2321784"/>
                <a:gridCol w="1326202"/>
              </a:tblGrid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no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name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icon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type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reward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state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period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desc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barcode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설명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광고 번호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광고 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아이콘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광고타입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보상금액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완료여부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등록기간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설명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바코드키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type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lstr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img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str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bool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yymmdd - yymmdd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lstr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탐앤탐스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쿠폰형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FALSE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171101 - 180112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무료 사이즈 업그레이드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롯데리아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쿠폰형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FALSE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171101 - 180112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단품 주문 시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세트로 제공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7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번가피자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쿠폰형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FALSE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171101 - 180112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콜라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1.25</a:t>
                      </a: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L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제공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스타벅스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쿠폰형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FALSE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171101 - 180112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무료 사이즈 업그리에드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네네치킨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쿠폰형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FALSE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171101 - 180112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1000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원 할인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sk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텔레콤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쿠폰형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FALSE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171101 - 180112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데이터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</a:t>
                      </a: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G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제공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7229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>
            <a:cxnSpLocks/>
          </p:cNvCxnSpPr>
          <p:nvPr/>
        </p:nvCxnSpPr>
        <p:spPr>
          <a:xfrm>
            <a:off x="0" y="627709"/>
            <a:ext cx="121920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직선 연결선 5"/>
          <p:cNvCxnSpPr>
            <a:cxnSpLocks/>
          </p:cNvCxnSpPr>
          <p:nvPr/>
        </p:nvCxnSpPr>
        <p:spPr>
          <a:xfrm flipV="1">
            <a:off x="7762875" y="627709"/>
            <a:ext cx="0" cy="6230291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5151" y="122186"/>
            <a:ext cx="44582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# </a:t>
            </a:r>
            <a:r>
              <a:rPr lang="ko-KR" altLang="en-US" sz="2000" b="1" dirty="0" smtClean="0"/>
              <a:t>쿠폰 받기</a:t>
            </a:r>
            <a:r>
              <a:rPr lang="en-US" altLang="ko-KR" sz="2000" b="1" dirty="0" smtClean="0"/>
              <a:t>2</a:t>
            </a:r>
            <a:endParaRPr lang="ko-KR" altLang="en-US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762875" y="647239"/>
            <a:ext cx="4429125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altLang="ko-KR" sz="1000" dirty="0" smtClean="0"/>
              <a:t># </a:t>
            </a:r>
            <a:r>
              <a:rPr lang="ko-KR" altLang="en-US" sz="1000" dirty="0" smtClean="0"/>
              <a:t>고액 보상 페이지에 대해 설명한다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4) UI</a:t>
            </a:r>
            <a:endParaRPr lang="en-US" altLang="ko-KR" sz="1000" b="1" dirty="0"/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 A. </a:t>
            </a:r>
            <a:r>
              <a:rPr lang="ko-KR" altLang="en-US" sz="1000" b="1" dirty="0" smtClean="0"/>
              <a:t>광고 목록</a:t>
            </a:r>
            <a:endParaRPr lang="en-US" altLang="ko-KR" sz="1000" b="1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-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‘</a:t>
            </a:r>
            <a:r>
              <a:rPr lang="ko-KR" altLang="en-US" sz="1000" b="1" dirty="0" smtClean="0"/>
              <a:t>광고 데이터</a:t>
            </a:r>
            <a:r>
              <a:rPr lang="en-US" altLang="ko-KR" sz="1000" dirty="0" smtClean="0"/>
              <a:t>’</a:t>
            </a:r>
            <a:r>
              <a:rPr lang="ko-KR" altLang="en-US" sz="1000" dirty="0" smtClean="0"/>
              <a:t>에서 </a:t>
            </a:r>
            <a:r>
              <a:rPr lang="en-US" altLang="ko-KR" sz="1000" dirty="0" smtClean="0"/>
              <a:t>‘type’</a:t>
            </a:r>
            <a:r>
              <a:rPr lang="ko-KR" altLang="en-US" sz="1000" dirty="0" smtClean="0"/>
              <a:t>이 </a:t>
            </a:r>
            <a:r>
              <a:rPr lang="ko-KR" altLang="en-US" sz="1000" dirty="0" err="1" smtClean="0"/>
              <a:t>쿠</a:t>
            </a:r>
            <a:r>
              <a:rPr lang="ko-KR" altLang="en-US" sz="1000" dirty="0" err="1"/>
              <a:t>폰</a:t>
            </a:r>
            <a:r>
              <a:rPr lang="ko-KR" altLang="en-US" sz="1000" dirty="0" err="1" smtClean="0"/>
              <a:t>형이면서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현재 날짜가 </a:t>
            </a:r>
            <a:r>
              <a:rPr lang="en-US" altLang="ko-KR" sz="1000" dirty="0" smtClean="0"/>
              <a:t>‘period’</a:t>
            </a:r>
            <a:r>
              <a:rPr lang="ko-KR" altLang="en-US" sz="1000" dirty="0" smtClean="0"/>
              <a:t>에 포함된</a:t>
            </a:r>
            <a:r>
              <a:rPr lang="en-US" altLang="ko-KR" sz="1000" dirty="0" smtClean="0"/>
              <a:t>, 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     </a:t>
            </a:r>
            <a:r>
              <a:rPr lang="ko-KR" altLang="en-US" sz="1000" dirty="0" smtClean="0"/>
              <a:t>광고 목록을 불러와 목록화 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//</a:t>
            </a:r>
            <a:r>
              <a:rPr lang="ko-KR" altLang="en-US" sz="1000" dirty="0" smtClean="0"/>
              <a:t>고액 보상과는 다르게</a:t>
            </a:r>
            <a:r>
              <a:rPr lang="en-US" altLang="ko-KR" sz="1000" dirty="0" smtClean="0"/>
              <a:t>, state</a:t>
            </a:r>
            <a:r>
              <a:rPr lang="ko-KR" altLang="en-US" sz="1000" dirty="0" smtClean="0"/>
              <a:t>가 </a:t>
            </a:r>
            <a:r>
              <a:rPr lang="en-US" altLang="ko-KR" sz="1000" dirty="0" smtClean="0"/>
              <a:t>TRUE/FALSE</a:t>
            </a:r>
            <a:r>
              <a:rPr lang="ko-KR" altLang="en-US" sz="1000" dirty="0" smtClean="0"/>
              <a:t>인 모든 목록을 보여준다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- </a:t>
            </a:r>
            <a:r>
              <a:rPr lang="ko-KR" altLang="en-US" sz="1000" dirty="0" err="1" smtClean="0"/>
              <a:t>목록내</a:t>
            </a:r>
            <a:r>
              <a:rPr lang="ko-KR" altLang="en-US" sz="1000" dirty="0" smtClean="0"/>
              <a:t> 표시될 정보는 아래와 같다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   a. </a:t>
            </a:r>
            <a:r>
              <a:rPr lang="ko-KR" altLang="en-US" sz="1000" dirty="0" smtClean="0"/>
              <a:t>아이콘 </a:t>
            </a:r>
            <a:r>
              <a:rPr lang="en-US" altLang="ko-KR" sz="1000" dirty="0" smtClean="0"/>
              <a:t>:</a:t>
            </a:r>
            <a:r>
              <a:rPr lang="ko-KR" altLang="en-US" sz="1000" dirty="0"/>
              <a:t> </a:t>
            </a:r>
            <a:r>
              <a:rPr lang="en-US" altLang="ko-KR" sz="1000" dirty="0" smtClean="0"/>
              <a:t>icon </a:t>
            </a:r>
            <a:r>
              <a:rPr lang="ko-KR" altLang="en-US" sz="1000" dirty="0" smtClean="0"/>
              <a:t>데이터의 이미지를 표시한다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  //</a:t>
            </a:r>
            <a:r>
              <a:rPr lang="ko-KR" altLang="en-US" sz="1000" dirty="0" smtClean="0"/>
              <a:t>아이콘은 </a:t>
            </a:r>
            <a:r>
              <a:rPr lang="ko-KR" altLang="en-US" sz="1000" dirty="0" err="1" smtClean="0"/>
              <a:t>구글</a:t>
            </a:r>
            <a:r>
              <a:rPr lang="ko-KR" altLang="en-US" sz="1000" dirty="0" smtClean="0"/>
              <a:t> 스토어에 등록된 이미지를 사용한다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b. </a:t>
            </a:r>
            <a:r>
              <a:rPr lang="ko-KR" altLang="en-US" sz="1000" dirty="0" smtClean="0"/>
              <a:t>이름 </a:t>
            </a:r>
            <a:r>
              <a:rPr lang="en-US" altLang="ko-KR" sz="1000" dirty="0" smtClean="0"/>
              <a:t>: name </a:t>
            </a:r>
            <a:r>
              <a:rPr lang="ko-KR" altLang="en-US" sz="1000" dirty="0" smtClean="0"/>
              <a:t>데이터의 값을 표시한다</a:t>
            </a:r>
            <a:r>
              <a:rPr lang="en-US" altLang="ko-KR" sz="1000" dirty="0" smtClean="0"/>
              <a:t>. </a:t>
            </a:r>
            <a:r>
              <a:rPr lang="ko-KR" altLang="en-US" sz="1000" dirty="0" smtClean="0"/>
              <a:t>왼쪽 맞춤 정렬한다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c. </a:t>
            </a:r>
            <a:r>
              <a:rPr lang="ko-KR" altLang="en-US" sz="1000" dirty="0" smtClean="0"/>
              <a:t>설명 </a:t>
            </a:r>
            <a:r>
              <a:rPr lang="en-US" altLang="ko-KR" sz="1000" dirty="0" smtClean="0"/>
              <a:t>: </a:t>
            </a:r>
            <a:r>
              <a:rPr lang="en-US" altLang="ko-KR" sz="1000" dirty="0" err="1" smtClean="0"/>
              <a:t>desc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데이터의 값을 표시한다</a:t>
            </a:r>
            <a:r>
              <a:rPr lang="en-US" altLang="ko-KR" sz="1000" dirty="0" smtClean="0"/>
              <a:t>. </a:t>
            </a:r>
            <a:r>
              <a:rPr lang="ko-KR" altLang="en-US" sz="1000" dirty="0" smtClean="0"/>
              <a:t>왼쪽 맞춤 정렬한다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d. </a:t>
            </a:r>
            <a:r>
              <a:rPr lang="ko-KR" altLang="en-US" sz="1000" dirty="0" smtClean="0"/>
              <a:t>보상 금액 </a:t>
            </a:r>
            <a:r>
              <a:rPr lang="en-US" altLang="ko-KR" sz="1000" dirty="0" smtClean="0"/>
              <a:t>: reward </a:t>
            </a:r>
            <a:r>
              <a:rPr lang="ko-KR" altLang="en-US" sz="1000" dirty="0" smtClean="0"/>
              <a:t>데이터의 값을 표시한다</a:t>
            </a:r>
            <a:r>
              <a:rPr lang="en-US" altLang="ko-KR" sz="1000" dirty="0" smtClean="0"/>
              <a:t>. </a:t>
            </a:r>
            <a:r>
              <a:rPr lang="ko-KR" altLang="en-US" sz="1000" dirty="0" smtClean="0"/>
              <a:t>왼쪽 맞춤 정렬한다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   e. </a:t>
            </a:r>
            <a:r>
              <a:rPr lang="ko-KR" altLang="en-US" sz="1000" dirty="0" smtClean="0"/>
              <a:t>다운 </a:t>
            </a:r>
            <a:r>
              <a:rPr lang="en-US" altLang="ko-KR" sz="1000" dirty="0" smtClean="0"/>
              <a:t>/ </a:t>
            </a:r>
            <a:r>
              <a:rPr lang="ko-KR" altLang="en-US" sz="1000" dirty="0" smtClean="0"/>
              <a:t>보기 아이콘</a:t>
            </a: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 &gt; state</a:t>
            </a:r>
            <a:r>
              <a:rPr lang="ko-KR" altLang="en-US" sz="1000" dirty="0" smtClean="0"/>
              <a:t>가 </a:t>
            </a:r>
            <a:r>
              <a:rPr lang="en-US" altLang="ko-KR" sz="1000" dirty="0" smtClean="0"/>
              <a:t>FALSE</a:t>
            </a:r>
            <a:r>
              <a:rPr lang="ko-KR" altLang="en-US" sz="1000" dirty="0" smtClean="0"/>
              <a:t>일 경우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다운로드 아이콘을 노출한다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 &gt; state</a:t>
            </a:r>
            <a:r>
              <a:rPr lang="ko-KR" altLang="en-US" sz="1000" dirty="0" smtClean="0"/>
              <a:t>가 </a:t>
            </a:r>
            <a:r>
              <a:rPr lang="en-US" altLang="ko-KR" sz="1000" dirty="0" smtClean="0"/>
              <a:t>TRUE</a:t>
            </a:r>
            <a:r>
              <a:rPr lang="ko-KR" altLang="en-US" sz="1000" dirty="0" smtClean="0"/>
              <a:t>일 경우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보기 아이콘을 노출한다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 - </a:t>
            </a:r>
            <a:r>
              <a:rPr lang="ko-KR" altLang="en-US" sz="1000" dirty="0" smtClean="0"/>
              <a:t>스크롤 개수가 </a:t>
            </a:r>
            <a:r>
              <a:rPr lang="en-US" altLang="ko-KR" sz="1000" dirty="0" smtClean="0"/>
              <a:t>6</a:t>
            </a:r>
            <a:r>
              <a:rPr lang="ko-KR" altLang="en-US" sz="1000" dirty="0" smtClean="0"/>
              <a:t>개를 넘어갈 경우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스크롤이 된다</a:t>
            </a:r>
            <a:r>
              <a:rPr lang="en-US" altLang="ko-KR" sz="1000" dirty="0" smtClean="0"/>
              <a:t>.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   //1</a:t>
            </a:r>
            <a:r>
              <a:rPr lang="ko-KR" altLang="en-US" sz="1000" dirty="0" smtClean="0"/>
              <a:t>차로는 예시 목록이 전부이므로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스크롤되지 않아도 무방하다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 B. </a:t>
            </a:r>
            <a:r>
              <a:rPr lang="ko-KR" altLang="en-US" sz="1000" b="1" dirty="0" smtClean="0"/>
              <a:t>다운로드 아이콘 클릭 시</a:t>
            </a:r>
            <a:endParaRPr lang="en-US" altLang="ko-KR" sz="1000" b="1" dirty="0" smtClean="0"/>
          </a:p>
          <a:p>
            <a:pPr>
              <a:lnSpc>
                <a:spcPct val="150000"/>
              </a:lnSpc>
            </a:pPr>
            <a:r>
              <a:rPr lang="en-US" altLang="ko-KR" sz="1000" b="1" dirty="0"/>
              <a:t> </a:t>
            </a:r>
            <a:r>
              <a:rPr lang="en-US" altLang="ko-KR" sz="1000" dirty="0" smtClean="0"/>
              <a:t>- </a:t>
            </a:r>
            <a:r>
              <a:rPr lang="ko-KR" altLang="en-US" sz="1000" dirty="0" smtClean="0"/>
              <a:t>다운로드 아이콘 상태는 아직 다운받지 않은 쿠폰이다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- </a:t>
            </a:r>
            <a:r>
              <a:rPr lang="ko-KR" altLang="en-US" sz="1000" dirty="0" smtClean="0"/>
              <a:t>따라서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다운로드 아이콘 클릭 시</a:t>
            </a:r>
            <a:r>
              <a:rPr lang="en-US" altLang="ko-KR" sz="1000" dirty="0" smtClean="0"/>
              <a:t>, ‘state’ </a:t>
            </a:r>
            <a:r>
              <a:rPr lang="ko-KR" altLang="en-US" sz="1000" dirty="0" smtClean="0"/>
              <a:t>값을 </a:t>
            </a:r>
            <a:r>
              <a:rPr lang="en-US" altLang="ko-KR" sz="1000" dirty="0" smtClean="0"/>
              <a:t>TRUE</a:t>
            </a:r>
            <a:r>
              <a:rPr lang="ko-KR" altLang="en-US" sz="1000" dirty="0" smtClean="0"/>
              <a:t>로 변경하고</a:t>
            </a:r>
            <a:r>
              <a:rPr lang="en-US" altLang="ko-KR" sz="1000" dirty="0" smtClean="0"/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</a:t>
            </a:r>
            <a:r>
              <a:rPr lang="ko-KR" altLang="en-US" sz="1000" dirty="0" smtClean="0"/>
              <a:t>아이콘을 갱신한 뒤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보기 아이콘으로 변경한다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- </a:t>
            </a:r>
            <a:r>
              <a:rPr lang="ko-KR" altLang="en-US" sz="1000" dirty="0" smtClean="0"/>
              <a:t>이후 화면에 </a:t>
            </a:r>
            <a:r>
              <a:rPr lang="en-US" altLang="ko-KR" sz="1000" dirty="0" smtClean="0"/>
              <a:t>“</a:t>
            </a:r>
            <a:r>
              <a:rPr lang="ko-KR" altLang="en-US" sz="1000" dirty="0" smtClean="0"/>
              <a:t>쿠폰을 다운 받았습니다</a:t>
            </a:r>
            <a:r>
              <a:rPr lang="en-US" altLang="ko-KR" sz="1000" dirty="0" smtClean="0"/>
              <a:t>.” </a:t>
            </a:r>
            <a:r>
              <a:rPr lang="ko-KR" altLang="en-US" sz="1000" dirty="0" smtClean="0"/>
              <a:t>메시지를 </a:t>
            </a:r>
            <a:r>
              <a:rPr lang="en-US" altLang="ko-KR" sz="1000" dirty="0" smtClean="0"/>
              <a:t>2</a:t>
            </a:r>
            <a:r>
              <a:rPr lang="ko-KR" altLang="en-US" sz="1000" dirty="0" smtClean="0"/>
              <a:t>초간 노출한다</a:t>
            </a:r>
            <a:r>
              <a:rPr lang="en-US" altLang="ko-KR" sz="1000" dirty="0" smtClean="0"/>
              <a:t>.</a:t>
            </a:r>
            <a:endParaRPr lang="en-US" altLang="ko-KR" sz="1000" dirty="0"/>
          </a:p>
        </p:txBody>
      </p:sp>
      <p:cxnSp>
        <p:nvCxnSpPr>
          <p:cNvPr id="89" name="직선 연결선 88"/>
          <p:cNvCxnSpPr/>
          <p:nvPr/>
        </p:nvCxnSpPr>
        <p:spPr>
          <a:xfrm flipV="1">
            <a:off x="4690507" y="2478969"/>
            <a:ext cx="3072368" cy="24605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/>
          <p:cNvCxnSpPr>
            <a:stCxn id="220" idx="3"/>
          </p:cNvCxnSpPr>
          <p:nvPr/>
        </p:nvCxnSpPr>
        <p:spPr>
          <a:xfrm>
            <a:off x="5159616" y="3615994"/>
            <a:ext cx="2660409" cy="177515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직사각형 76"/>
          <p:cNvSpPr/>
          <p:nvPr/>
        </p:nvSpPr>
        <p:spPr>
          <a:xfrm>
            <a:off x="2244277" y="1085760"/>
            <a:ext cx="2947701" cy="456769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왼쪽 화살표 78"/>
          <p:cNvSpPr/>
          <p:nvPr/>
        </p:nvSpPr>
        <p:spPr>
          <a:xfrm>
            <a:off x="2368128" y="1825969"/>
            <a:ext cx="219075" cy="180975"/>
          </a:xfrm>
          <a:prstGeom prst="lef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0" name="직선 연결선 79"/>
          <p:cNvCxnSpPr>
            <a:cxnSpLocks/>
          </p:cNvCxnSpPr>
          <p:nvPr/>
        </p:nvCxnSpPr>
        <p:spPr>
          <a:xfrm flipH="1">
            <a:off x="2248363" y="2163054"/>
            <a:ext cx="294361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/>
          <p:cNvCxnSpPr>
            <a:cxnSpLocks/>
          </p:cNvCxnSpPr>
          <p:nvPr/>
        </p:nvCxnSpPr>
        <p:spPr>
          <a:xfrm flipH="1">
            <a:off x="2248363" y="3586947"/>
            <a:ext cx="294361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그룹 81"/>
          <p:cNvGrpSpPr/>
          <p:nvPr/>
        </p:nvGrpSpPr>
        <p:grpSpPr>
          <a:xfrm>
            <a:off x="2245390" y="2163053"/>
            <a:ext cx="2946588" cy="2905126"/>
            <a:chOff x="2111603" y="1697613"/>
            <a:chExt cx="2957441" cy="3564774"/>
          </a:xfrm>
        </p:grpSpPr>
        <p:sp>
          <p:nvSpPr>
            <p:cNvPr id="83" name="직사각형 82"/>
            <p:cNvSpPr/>
            <p:nvPr/>
          </p:nvSpPr>
          <p:spPr>
            <a:xfrm>
              <a:off x="2117674" y="1697613"/>
              <a:ext cx="2951370" cy="71434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2111604" y="2411961"/>
              <a:ext cx="2957439" cy="71434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직사각형 85"/>
            <p:cNvSpPr/>
            <p:nvPr/>
          </p:nvSpPr>
          <p:spPr>
            <a:xfrm>
              <a:off x="2117674" y="3119343"/>
              <a:ext cx="2951370" cy="7143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직사각형 86"/>
            <p:cNvSpPr/>
            <p:nvPr/>
          </p:nvSpPr>
          <p:spPr>
            <a:xfrm>
              <a:off x="2111604" y="3833691"/>
              <a:ext cx="2957439" cy="7143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2111603" y="4548039"/>
              <a:ext cx="2957440" cy="7143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6" name="그룹 95"/>
          <p:cNvGrpSpPr/>
          <p:nvPr/>
        </p:nvGrpSpPr>
        <p:grpSpPr>
          <a:xfrm>
            <a:off x="2330216" y="2182103"/>
            <a:ext cx="582510" cy="542925"/>
            <a:chOff x="2196429" y="1714499"/>
            <a:chExt cx="582510" cy="542925"/>
          </a:xfrm>
        </p:grpSpPr>
        <p:sp>
          <p:nvSpPr>
            <p:cNvPr id="97" name="모서리가 둥근 직사각형 96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8" name="직선 연결선 97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6" name="TextBox 105"/>
          <p:cNvSpPr txBox="1"/>
          <p:nvPr/>
        </p:nvSpPr>
        <p:spPr>
          <a:xfrm>
            <a:off x="2967314" y="2203290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err="1" smtClean="0"/>
              <a:t>탐앤탐스</a:t>
            </a:r>
            <a:endParaRPr lang="ko-KR" altLang="en-US" sz="1000" b="1" dirty="0"/>
          </a:p>
        </p:txBody>
      </p:sp>
      <p:sp>
        <p:nvSpPr>
          <p:cNvPr id="107" name="직사각형 106"/>
          <p:cNvSpPr/>
          <p:nvPr/>
        </p:nvSpPr>
        <p:spPr>
          <a:xfrm>
            <a:off x="2244854" y="5067637"/>
            <a:ext cx="2946587" cy="5821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9" name="그룹 108"/>
          <p:cNvGrpSpPr/>
          <p:nvPr/>
        </p:nvGrpSpPr>
        <p:grpSpPr>
          <a:xfrm>
            <a:off x="2330215" y="2764831"/>
            <a:ext cx="582510" cy="542925"/>
            <a:chOff x="2196429" y="1714499"/>
            <a:chExt cx="582510" cy="542925"/>
          </a:xfrm>
        </p:grpSpPr>
        <p:sp>
          <p:nvSpPr>
            <p:cNvPr id="110" name="모서리가 둥근 직사각형 109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1" name="직선 연결선 110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2" name="그룹 111"/>
          <p:cNvGrpSpPr/>
          <p:nvPr/>
        </p:nvGrpSpPr>
        <p:grpSpPr>
          <a:xfrm>
            <a:off x="2330028" y="3341314"/>
            <a:ext cx="582510" cy="542925"/>
            <a:chOff x="2196429" y="1714499"/>
            <a:chExt cx="582510" cy="542925"/>
          </a:xfrm>
        </p:grpSpPr>
        <p:sp>
          <p:nvSpPr>
            <p:cNvPr id="113" name="모서리가 둥근 직사각형 112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4" name="직선 연결선 113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5" name="그룹 114"/>
          <p:cNvGrpSpPr/>
          <p:nvPr/>
        </p:nvGrpSpPr>
        <p:grpSpPr>
          <a:xfrm>
            <a:off x="2330027" y="3924042"/>
            <a:ext cx="582510" cy="542925"/>
            <a:chOff x="2196429" y="1714499"/>
            <a:chExt cx="582510" cy="542925"/>
          </a:xfrm>
        </p:grpSpPr>
        <p:sp>
          <p:nvSpPr>
            <p:cNvPr id="116" name="모서리가 둥근 직사각형 115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7" name="직선 연결선 116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8" name="그룹 117"/>
          <p:cNvGrpSpPr/>
          <p:nvPr/>
        </p:nvGrpSpPr>
        <p:grpSpPr>
          <a:xfrm>
            <a:off x="2330028" y="4505669"/>
            <a:ext cx="582510" cy="542925"/>
            <a:chOff x="2196429" y="1714499"/>
            <a:chExt cx="582510" cy="542925"/>
          </a:xfrm>
        </p:grpSpPr>
        <p:sp>
          <p:nvSpPr>
            <p:cNvPr id="119" name="모서리가 둥근 직사각형 118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0" name="직선 연결선 119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1" name="그룹 120"/>
          <p:cNvGrpSpPr/>
          <p:nvPr/>
        </p:nvGrpSpPr>
        <p:grpSpPr>
          <a:xfrm>
            <a:off x="2330027" y="5088397"/>
            <a:ext cx="582510" cy="542925"/>
            <a:chOff x="2196429" y="1714499"/>
            <a:chExt cx="582510" cy="542925"/>
          </a:xfrm>
        </p:grpSpPr>
        <p:sp>
          <p:nvSpPr>
            <p:cNvPr id="122" name="모서리가 둥근 직사각형 121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3" name="직선 연결선 122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4" name="TextBox 123"/>
          <p:cNvSpPr txBox="1"/>
          <p:nvPr/>
        </p:nvSpPr>
        <p:spPr>
          <a:xfrm>
            <a:off x="2969759" y="2469268"/>
            <a:ext cx="141897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무료 사이즈 업그레이드</a:t>
            </a:r>
            <a:endParaRPr lang="ko-KR" altLang="en-US" sz="900" dirty="0"/>
          </a:p>
        </p:txBody>
      </p:sp>
      <p:sp>
        <p:nvSpPr>
          <p:cNvPr id="125" name="TextBox 124"/>
          <p:cNvSpPr txBox="1"/>
          <p:nvPr/>
        </p:nvSpPr>
        <p:spPr>
          <a:xfrm>
            <a:off x="2970480" y="2784060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err="1" smtClean="0"/>
              <a:t>롯데리아</a:t>
            </a:r>
            <a:endParaRPr lang="ko-KR" altLang="en-US" sz="1000" b="1" dirty="0"/>
          </a:p>
        </p:txBody>
      </p:sp>
      <p:sp>
        <p:nvSpPr>
          <p:cNvPr id="126" name="TextBox 125"/>
          <p:cNvSpPr txBox="1"/>
          <p:nvPr/>
        </p:nvSpPr>
        <p:spPr>
          <a:xfrm>
            <a:off x="2972925" y="3050038"/>
            <a:ext cx="14093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err="1" smtClean="0"/>
              <a:t>단품</a:t>
            </a:r>
            <a:r>
              <a:rPr lang="ko-KR" altLang="en-US" sz="900" dirty="0" smtClean="0"/>
              <a:t> 주문 시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세트 제공</a:t>
            </a:r>
            <a:endParaRPr lang="ko-KR" altLang="en-US" sz="900" dirty="0"/>
          </a:p>
        </p:txBody>
      </p:sp>
      <p:sp>
        <p:nvSpPr>
          <p:cNvPr id="127" name="TextBox 126"/>
          <p:cNvSpPr txBox="1"/>
          <p:nvPr/>
        </p:nvSpPr>
        <p:spPr>
          <a:xfrm>
            <a:off x="4163998" y="2210165"/>
            <a:ext cx="4603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50</a:t>
            </a:r>
            <a:r>
              <a:rPr lang="ko-KR" altLang="en-US" sz="1000" b="1" dirty="0" smtClean="0"/>
              <a:t>원</a:t>
            </a:r>
            <a:endParaRPr lang="ko-KR" altLang="en-US" sz="1000" b="1" dirty="0"/>
          </a:p>
        </p:txBody>
      </p:sp>
      <p:sp>
        <p:nvSpPr>
          <p:cNvPr id="128" name="TextBox 127"/>
          <p:cNvSpPr txBox="1"/>
          <p:nvPr/>
        </p:nvSpPr>
        <p:spPr>
          <a:xfrm>
            <a:off x="4168552" y="2769473"/>
            <a:ext cx="4892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/>
              <a:t>30</a:t>
            </a:r>
            <a:r>
              <a:rPr lang="ko-KR" altLang="en-US" sz="1050" b="1" dirty="0" smtClean="0"/>
              <a:t>원</a:t>
            </a:r>
            <a:endParaRPr lang="ko-KR" altLang="en-US" sz="1050" b="1" dirty="0"/>
          </a:p>
        </p:txBody>
      </p:sp>
      <p:sp>
        <p:nvSpPr>
          <p:cNvPr id="129" name="TextBox 128"/>
          <p:cNvSpPr txBox="1"/>
          <p:nvPr/>
        </p:nvSpPr>
        <p:spPr>
          <a:xfrm>
            <a:off x="2970124" y="3372609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도미노피자</a:t>
            </a:r>
            <a:endParaRPr lang="ko-KR" altLang="en-US" sz="1000" b="1" dirty="0"/>
          </a:p>
        </p:txBody>
      </p:sp>
      <p:sp>
        <p:nvSpPr>
          <p:cNvPr id="130" name="TextBox 129"/>
          <p:cNvSpPr txBox="1"/>
          <p:nvPr/>
        </p:nvSpPr>
        <p:spPr>
          <a:xfrm>
            <a:off x="2963044" y="3629062"/>
            <a:ext cx="100059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콜라 </a:t>
            </a:r>
            <a:r>
              <a:rPr lang="en-US" altLang="ko-KR" sz="900" dirty="0" smtClean="0"/>
              <a:t>1.25L </a:t>
            </a:r>
            <a:r>
              <a:rPr lang="ko-KR" altLang="en-US" sz="900" dirty="0" smtClean="0"/>
              <a:t>제공</a:t>
            </a:r>
            <a:endParaRPr lang="ko-KR" altLang="en-US" sz="900" dirty="0"/>
          </a:p>
        </p:txBody>
      </p:sp>
      <p:sp>
        <p:nvSpPr>
          <p:cNvPr id="131" name="TextBox 130"/>
          <p:cNvSpPr txBox="1"/>
          <p:nvPr/>
        </p:nvSpPr>
        <p:spPr>
          <a:xfrm>
            <a:off x="2963765" y="3943854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err="1" smtClean="0"/>
              <a:t>스타벅스</a:t>
            </a:r>
            <a:endParaRPr lang="ko-KR" altLang="en-US" sz="1000" b="1" dirty="0"/>
          </a:p>
        </p:txBody>
      </p:sp>
      <p:sp>
        <p:nvSpPr>
          <p:cNvPr id="132" name="TextBox 131"/>
          <p:cNvSpPr txBox="1"/>
          <p:nvPr/>
        </p:nvSpPr>
        <p:spPr>
          <a:xfrm>
            <a:off x="2966210" y="4209832"/>
            <a:ext cx="141897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무료 사이즈 업그레이드</a:t>
            </a:r>
            <a:endParaRPr lang="ko-KR" altLang="en-US" sz="900" dirty="0"/>
          </a:p>
        </p:txBody>
      </p:sp>
      <p:sp>
        <p:nvSpPr>
          <p:cNvPr id="133" name="TextBox 132"/>
          <p:cNvSpPr txBox="1"/>
          <p:nvPr/>
        </p:nvSpPr>
        <p:spPr>
          <a:xfrm>
            <a:off x="4182000" y="3363229"/>
            <a:ext cx="5709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/>
              <a:t>100</a:t>
            </a:r>
            <a:r>
              <a:rPr lang="ko-KR" altLang="en-US" sz="1050" b="1" dirty="0" smtClean="0"/>
              <a:t>원</a:t>
            </a:r>
            <a:endParaRPr lang="ko-KR" altLang="en-US" sz="1050" b="1" dirty="0"/>
          </a:p>
        </p:txBody>
      </p:sp>
      <p:sp>
        <p:nvSpPr>
          <p:cNvPr id="134" name="TextBox 133"/>
          <p:cNvSpPr txBox="1"/>
          <p:nvPr/>
        </p:nvSpPr>
        <p:spPr>
          <a:xfrm>
            <a:off x="2963363" y="4527169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err="1" smtClean="0"/>
              <a:t>네네치</a:t>
            </a:r>
            <a:r>
              <a:rPr lang="ko-KR" altLang="en-US" sz="1000" b="1" dirty="0" err="1"/>
              <a:t>킨</a:t>
            </a:r>
            <a:endParaRPr lang="ko-KR" altLang="en-US" sz="1000" b="1" dirty="0"/>
          </a:p>
        </p:txBody>
      </p:sp>
      <p:sp>
        <p:nvSpPr>
          <p:cNvPr id="135" name="TextBox 134"/>
          <p:cNvSpPr txBox="1"/>
          <p:nvPr/>
        </p:nvSpPr>
        <p:spPr>
          <a:xfrm>
            <a:off x="2965808" y="4793147"/>
            <a:ext cx="82747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1000</a:t>
            </a:r>
            <a:r>
              <a:rPr lang="ko-KR" altLang="en-US" sz="900" dirty="0" smtClean="0"/>
              <a:t>원 할인</a:t>
            </a:r>
            <a:endParaRPr lang="ko-KR" altLang="en-US" sz="900" dirty="0"/>
          </a:p>
        </p:txBody>
      </p:sp>
      <p:sp>
        <p:nvSpPr>
          <p:cNvPr id="136" name="TextBox 135"/>
          <p:cNvSpPr txBox="1"/>
          <p:nvPr/>
        </p:nvSpPr>
        <p:spPr>
          <a:xfrm>
            <a:off x="2966529" y="5107939"/>
            <a:ext cx="7248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SK</a:t>
            </a:r>
            <a:r>
              <a:rPr lang="ko-KR" altLang="en-US" sz="1000" b="1" dirty="0" err="1" smtClean="0"/>
              <a:t>텔레콤</a:t>
            </a:r>
            <a:endParaRPr lang="ko-KR" altLang="en-US" sz="1000" b="1" dirty="0"/>
          </a:p>
        </p:txBody>
      </p:sp>
      <p:sp>
        <p:nvSpPr>
          <p:cNvPr id="137" name="TextBox 136"/>
          <p:cNvSpPr txBox="1"/>
          <p:nvPr/>
        </p:nvSpPr>
        <p:spPr>
          <a:xfrm>
            <a:off x="2968974" y="5373917"/>
            <a:ext cx="98777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데이터 </a:t>
            </a:r>
            <a:r>
              <a:rPr lang="en-US" altLang="ko-KR" sz="900" dirty="0" smtClean="0"/>
              <a:t>1G </a:t>
            </a:r>
            <a:r>
              <a:rPr lang="ko-KR" altLang="en-US" sz="900" dirty="0" smtClean="0"/>
              <a:t>제공</a:t>
            </a:r>
            <a:endParaRPr lang="ko-KR" altLang="en-US" sz="900" dirty="0"/>
          </a:p>
        </p:txBody>
      </p:sp>
      <p:sp>
        <p:nvSpPr>
          <p:cNvPr id="138" name="TextBox 137"/>
          <p:cNvSpPr txBox="1"/>
          <p:nvPr/>
        </p:nvSpPr>
        <p:spPr>
          <a:xfrm>
            <a:off x="4164601" y="4508556"/>
            <a:ext cx="4892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/>
              <a:t>20</a:t>
            </a:r>
            <a:r>
              <a:rPr lang="ko-KR" altLang="en-US" sz="1050" b="1" dirty="0" smtClean="0"/>
              <a:t>원</a:t>
            </a:r>
            <a:endParaRPr lang="ko-KR" altLang="en-US" sz="1050" b="1" dirty="0"/>
          </a:p>
        </p:txBody>
      </p:sp>
      <p:sp>
        <p:nvSpPr>
          <p:cNvPr id="139" name="TextBox 138"/>
          <p:cNvSpPr txBox="1"/>
          <p:nvPr/>
        </p:nvSpPr>
        <p:spPr>
          <a:xfrm>
            <a:off x="4164601" y="5093352"/>
            <a:ext cx="4892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/>
              <a:t>20</a:t>
            </a:r>
            <a:r>
              <a:rPr lang="ko-KR" altLang="en-US" sz="1050" b="1" dirty="0" smtClean="0"/>
              <a:t>원</a:t>
            </a:r>
            <a:endParaRPr lang="ko-KR" altLang="en-US" sz="1050" b="1" dirty="0"/>
          </a:p>
        </p:txBody>
      </p:sp>
      <p:grpSp>
        <p:nvGrpSpPr>
          <p:cNvPr id="140" name="그룹 139"/>
          <p:cNvGrpSpPr/>
          <p:nvPr/>
        </p:nvGrpSpPr>
        <p:grpSpPr>
          <a:xfrm rot="5400000" flipV="1">
            <a:off x="3426453" y="3883566"/>
            <a:ext cx="3486744" cy="45719"/>
            <a:chOff x="628650" y="876300"/>
            <a:chExt cx="1910678" cy="133350"/>
          </a:xfrm>
        </p:grpSpPr>
        <p:sp>
          <p:nvSpPr>
            <p:cNvPr id="141" name="직사각형 140"/>
            <p:cNvSpPr/>
            <p:nvPr/>
          </p:nvSpPr>
          <p:spPr>
            <a:xfrm>
              <a:off x="628650" y="876300"/>
              <a:ext cx="1910678" cy="1333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2" name="직사각형 141"/>
            <p:cNvSpPr/>
            <p:nvPr/>
          </p:nvSpPr>
          <p:spPr>
            <a:xfrm>
              <a:off x="634166" y="876300"/>
              <a:ext cx="1127426" cy="13335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97" name="Picture 1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1674" y="1767332"/>
            <a:ext cx="435598" cy="298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8" name="TextBox 197"/>
          <p:cNvSpPr txBox="1"/>
          <p:nvPr/>
        </p:nvSpPr>
        <p:spPr>
          <a:xfrm>
            <a:off x="4291199" y="1785651"/>
            <a:ext cx="798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/>
              <a:t>쿠폰 받기</a:t>
            </a:r>
            <a:endParaRPr lang="ko-KR" altLang="en-US" sz="1100" b="1" dirty="0"/>
          </a:p>
        </p:txBody>
      </p:sp>
      <p:pic>
        <p:nvPicPr>
          <p:cNvPr id="199" name="Picture 1" descr="C:\Users\gssk\Desktop\if_24_17149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6249" y="2313135"/>
            <a:ext cx="305831" cy="305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0" name="TextBox 199"/>
          <p:cNvSpPr txBox="1"/>
          <p:nvPr/>
        </p:nvSpPr>
        <p:spPr>
          <a:xfrm>
            <a:off x="4159244" y="3957379"/>
            <a:ext cx="4892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/>
              <a:t>70</a:t>
            </a:r>
            <a:r>
              <a:rPr lang="ko-KR" altLang="en-US" sz="1050" b="1" dirty="0" smtClean="0"/>
              <a:t>원</a:t>
            </a:r>
            <a:endParaRPr lang="ko-KR" altLang="en-US" sz="1050" b="1" dirty="0"/>
          </a:p>
        </p:txBody>
      </p:sp>
      <p:pic>
        <p:nvPicPr>
          <p:cNvPr id="202" name="Picture 1" descr="C:\Users\gssk\Desktop\if_24_17149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6249" y="3470309"/>
            <a:ext cx="305831" cy="305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" name="Picture 1" descr="C:\Users\gssk\Desktop\if_24_17149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6249" y="4623746"/>
            <a:ext cx="305831" cy="305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" name="Picture 1" descr="C:\Users\gssk\Desktop\if_24_17149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6249" y="5231049"/>
            <a:ext cx="305831" cy="305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6" name="직사각형 205"/>
          <p:cNvSpPr/>
          <p:nvPr/>
        </p:nvSpPr>
        <p:spPr>
          <a:xfrm>
            <a:off x="2244732" y="1085416"/>
            <a:ext cx="2947701" cy="55611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7" name="TextBox 206"/>
          <p:cNvSpPr txBox="1"/>
          <p:nvPr/>
        </p:nvSpPr>
        <p:spPr>
          <a:xfrm>
            <a:off x="2323994" y="1382597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홈</a:t>
            </a:r>
            <a:endParaRPr lang="ko-KR" altLang="en-US" sz="900"/>
          </a:p>
        </p:txBody>
      </p:sp>
      <p:sp>
        <p:nvSpPr>
          <p:cNvPr id="208" name="TextBox 207"/>
          <p:cNvSpPr txBox="1"/>
          <p:nvPr/>
        </p:nvSpPr>
        <p:spPr>
          <a:xfrm>
            <a:off x="3077184" y="1383959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캐시상점</a:t>
            </a:r>
            <a:endParaRPr lang="ko-KR" altLang="en-US" sz="900" dirty="0"/>
          </a:p>
        </p:txBody>
      </p:sp>
      <p:sp>
        <p:nvSpPr>
          <p:cNvPr id="209" name="TextBox 208"/>
          <p:cNvSpPr txBox="1"/>
          <p:nvPr/>
        </p:nvSpPr>
        <p:spPr>
          <a:xfrm>
            <a:off x="2653162" y="1381138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모으기</a:t>
            </a:r>
            <a:endParaRPr lang="ko-KR" altLang="en-US" sz="900" dirty="0"/>
          </a:p>
        </p:txBody>
      </p:sp>
      <p:pic>
        <p:nvPicPr>
          <p:cNvPr id="21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6109" y="1152060"/>
            <a:ext cx="295275" cy="285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1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0132" y="1144075"/>
            <a:ext cx="288426" cy="293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2" name="Picture 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0732" y="1169677"/>
            <a:ext cx="305324" cy="29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3" name="Picture 8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1130" y="1179202"/>
            <a:ext cx="278025" cy="237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4" name="Picture 1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6931" y="1169677"/>
            <a:ext cx="261216" cy="265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" name="덧셈 기호 214"/>
          <p:cNvSpPr/>
          <p:nvPr/>
        </p:nvSpPr>
        <p:spPr>
          <a:xfrm>
            <a:off x="4304395" y="1152060"/>
            <a:ext cx="281083" cy="308565"/>
          </a:xfrm>
          <a:prstGeom prst="mathPlus">
            <a:avLst>
              <a:gd name="adj1" fmla="val 10925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6" name="TextBox 215"/>
          <p:cNvSpPr txBox="1"/>
          <p:nvPr/>
        </p:nvSpPr>
        <p:spPr>
          <a:xfrm>
            <a:off x="3613077" y="1385780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커뮤니티</a:t>
            </a:r>
            <a:endParaRPr lang="ko-KR" altLang="en-US" sz="900" dirty="0"/>
          </a:p>
        </p:txBody>
      </p:sp>
      <p:sp>
        <p:nvSpPr>
          <p:cNvPr id="217" name="TextBox 216"/>
          <p:cNvSpPr txBox="1"/>
          <p:nvPr/>
        </p:nvSpPr>
        <p:spPr>
          <a:xfrm>
            <a:off x="4666459" y="1386050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프로필</a:t>
            </a:r>
            <a:endParaRPr lang="ko-KR" altLang="en-US" sz="900" dirty="0"/>
          </a:p>
        </p:txBody>
      </p:sp>
      <p:sp>
        <p:nvSpPr>
          <p:cNvPr id="218" name="TextBox 217"/>
          <p:cNvSpPr txBox="1"/>
          <p:nvPr/>
        </p:nvSpPr>
        <p:spPr>
          <a:xfrm>
            <a:off x="4134111" y="1383959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친구추</a:t>
            </a:r>
            <a:r>
              <a:rPr lang="ko-KR" altLang="en-US" sz="900"/>
              <a:t>천</a:t>
            </a:r>
            <a:endParaRPr lang="ko-KR" altLang="en-US" sz="900" dirty="0"/>
          </a:p>
        </p:txBody>
      </p:sp>
      <p:sp>
        <p:nvSpPr>
          <p:cNvPr id="219" name="직사각형 218"/>
          <p:cNvSpPr/>
          <p:nvPr/>
        </p:nvSpPr>
        <p:spPr>
          <a:xfrm>
            <a:off x="2141604" y="2027367"/>
            <a:ext cx="2524855" cy="375298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0" name="직사각형 219"/>
          <p:cNvSpPr/>
          <p:nvPr/>
        </p:nvSpPr>
        <p:spPr>
          <a:xfrm>
            <a:off x="4679339" y="3270018"/>
            <a:ext cx="480277" cy="6919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098" name="Picture 2" descr="C:\Users\gssk\Desktop\if_icons_search_1564527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5862" y="4106944"/>
            <a:ext cx="228118" cy="228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1" name="Picture 2" descr="C:\Users\gssk\Desktop\if_icons_search_1564527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9217" y="2946204"/>
            <a:ext cx="228118" cy="228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2" name="직사각형 221"/>
          <p:cNvSpPr/>
          <p:nvPr/>
        </p:nvSpPr>
        <p:spPr>
          <a:xfrm>
            <a:off x="2786958" y="3721487"/>
            <a:ext cx="1717441" cy="345477"/>
          </a:xfrm>
          <a:prstGeom prst="rect">
            <a:avLst/>
          </a:prstGeom>
          <a:solidFill>
            <a:srgbClr val="D9D9D9">
              <a:alpha val="89804"/>
            </a:srgb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3" name="TextBox 222"/>
          <p:cNvSpPr txBox="1"/>
          <p:nvPr/>
        </p:nvSpPr>
        <p:spPr>
          <a:xfrm>
            <a:off x="2963044" y="3779341"/>
            <a:ext cx="144943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쿠폰을 다운 받았습니다</a:t>
            </a:r>
            <a:r>
              <a:rPr lang="en-US" altLang="ko-KR" sz="900" b="1" dirty="0" smtClean="0"/>
              <a:t>.</a:t>
            </a:r>
            <a:endParaRPr lang="ko-KR" altLang="en-US" sz="900" b="1" dirty="0"/>
          </a:p>
        </p:txBody>
      </p:sp>
      <p:cxnSp>
        <p:nvCxnSpPr>
          <p:cNvPr id="224" name="직선 연결선 223"/>
          <p:cNvCxnSpPr>
            <a:stCxn id="222" idx="3"/>
          </p:cNvCxnSpPr>
          <p:nvPr/>
        </p:nvCxnSpPr>
        <p:spPr>
          <a:xfrm>
            <a:off x="4504399" y="3894226"/>
            <a:ext cx="3315626" cy="264944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5313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>
            <a:cxnSpLocks/>
          </p:cNvCxnSpPr>
          <p:nvPr/>
        </p:nvCxnSpPr>
        <p:spPr>
          <a:xfrm>
            <a:off x="0" y="627709"/>
            <a:ext cx="121920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직선 연결선 5"/>
          <p:cNvCxnSpPr>
            <a:cxnSpLocks/>
          </p:cNvCxnSpPr>
          <p:nvPr/>
        </p:nvCxnSpPr>
        <p:spPr>
          <a:xfrm flipV="1">
            <a:off x="7762875" y="627709"/>
            <a:ext cx="0" cy="6230291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5151" y="122186"/>
            <a:ext cx="44582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# </a:t>
            </a:r>
            <a:r>
              <a:rPr lang="ko-KR" altLang="en-US" sz="2000" b="1" dirty="0" smtClean="0"/>
              <a:t>쿠폰 받기</a:t>
            </a:r>
            <a:r>
              <a:rPr lang="en-US" altLang="ko-KR" sz="2000" b="1" dirty="0" smtClean="0"/>
              <a:t>3</a:t>
            </a:r>
            <a:endParaRPr lang="ko-KR" altLang="en-US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762875" y="647239"/>
            <a:ext cx="4429125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altLang="ko-KR" sz="1000" dirty="0" smtClean="0"/>
              <a:t># </a:t>
            </a:r>
            <a:r>
              <a:rPr lang="ko-KR" altLang="en-US" sz="1000" dirty="0" smtClean="0"/>
              <a:t>고액 보상 페이지에 대해 설명한다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4) UI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 C. </a:t>
            </a:r>
            <a:r>
              <a:rPr lang="ko-KR" altLang="en-US" sz="1000" b="1" dirty="0" smtClean="0"/>
              <a:t>보</a:t>
            </a:r>
            <a:r>
              <a:rPr lang="ko-KR" altLang="en-US" sz="1000" b="1" dirty="0"/>
              <a:t>기</a:t>
            </a:r>
            <a:r>
              <a:rPr lang="ko-KR" altLang="en-US" sz="1000" b="1" dirty="0" smtClean="0"/>
              <a:t> 아이콘 클릭 시</a:t>
            </a:r>
            <a:endParaRPr lang="en-US" altLang="ko-KR" sz="1000" b="1" dirty="0" smtClean="0"/>
          </a:p>
          <a:p>
            <a:pPr>
              <a:lnSpc>
                <a:spcPct val="150000"/>
              </a:lnSpc>
            </a:pPr>
            <a:r>
              <a:rPr lang="en-US" altLang="ko-KR" sz="1000" b="1" dirty="0"/>
              <a:t> </a:t>
            </a:r>
            <a:r>
              <a:rPr lang="en-US" altLang="ko-KR" sz="1000" dirty="0" smtClean="0"/>
              <a:t>- </a:t>
            </a:r>
            <a:r>
              <a:rPr lang="ko-KR" altLang="en-US" sz="1000" dirty="0" smtClean="0"/>
              <a:t>보기 아이콘 상태는 다운로드 받은 쿠폰에 대해 표시하는 아이콘이다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- </a:t>
            </a:r>
            <a:r>
              <a:rPr lang="ko-KR" altLang="en-US" sz="1000" dirty="0" smtClean="0"/>
              <a:t>클릭 시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해당 팝업 이미지를 표시한다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 D. </a:t>
            </a:r>
            <a:r>
              <a:rPr lang="ko-KR" altLang="en-US" sz="1000" b="1" dirty="0" smtClean="0"/>
              <a:t>쿠폰 팝업</a:t>
            </a:r>
            <a:endParaRPr lang="en-US" altLang="ko-KR" sz="1000" b="1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- </a:t>
            </a:r>
            <a:r>
              <a:rPr lang="ko-KR" altLang="en-US" sz="1000" dirty="0" smtClean="0"/>
              <a:t>쿠폰 팝업에는 아래의 목록을 표시한다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a</a:t>
            </a:r>
            <a:r>
              <a:rPr lang="en-US" altLang="ko-KR" sz="1000" dirty="0"/>
              <a:t>. </a:t>
            </a:r>
            <a:r>
              <a:rPr lang="ko-KR" altLang="en-US" sz="1000" dirty="0"/>
              <a:t>아이콘 </a:t>
            </a:r>
            <a:r>
              <a:rPr lang="en-US" altLang="ko-KR" sz="1000" dirty="0"/>
              <a:t>:</a:t>
            </a:r>
            <a:r>
              <a:rPr lang="ko-KR" altLang="en-US" sz="1000" dirty="0"/>
              <a:t> </a:t>
            </a:r>
            <a:r>
              <a:rPr lang="en-US" altLang="ko-KR" sz="1000" dirty="0"/>
              <a:t>icon </a:t>
            </a:r>
            <a:r>
              <a:rPr lang="ko-KR" altLang="en-US" sz="1000" dirty="0"/>
              <a:t>데이터의 이미지를 표시한다</a:t>
            </a:r>
            <a:r>
              <a:rPr lang="en-US" altLang="ko-KR" sz="10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   b</a:t>
            </a:r>
            <a:r>
              <a:rPr lang="en-US" altLang="ko-KR" sz="1000" dirty="0"/>
              <a:t>. </a:t>
            </a:r>
            <a:r>
              <a:rPr lang="ko-KR" altLang="en-US" sz="1000" dirty="0"/>
              <a:t>이름 </a:t>
            </a:r>
            <a:r>
              <a:rPr lang="en-US" altLang="ko-KR" sz="1000" dirty="0"/>
              <a:t>: name </a:t>
            </a:r>
            <a:r>
              <a:rPr lang="ko-KR" altLang="en-US" sz="1000" dirty="0"/>
              <a:t>데이터의 값을 표시한다</a:t>
            </a:r>
            <a:r>
              <a:rPr lang="en-US" altLang="ko-KR" sz="1000" dirty="0"/>
              <a:t>. </a:t>
            </a:r>
            <a:r>
              <a:rPr lang="ko-KR" altLang="en-US" sz="1000" dirty="0"/>
              <a:t>왼쪽 맞춤 정렬한다</a:t>
            </a:r>
            <a:r>
              <a:rPr lang="en-US" altLang="ko-KR" sz="10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  c. </a:t>
            </a:r>
            <a:r>
              <a:rPr lang="ko-KR" altLang="en-US" sz="1000" dirty="0"/>
              <a:t>설명 </a:t>
            </a:r>
            <a:r>
              <a:rPr lang="en-US" altLang="ko-KR" sz="1000" dirty="0"/>
              <a:t>: </a:t>
            </a:r>
            <a:r>
              <a:rPr lang="en-US" altLang="ko-KR" sz="1000" dirty="0" err="1"/>
              <a:t>desc</a:t>
            </a:r>
            <a:r>
              <a:rPr lang="en-US" altLang="ko-KR" sz="1000" dirty="0"/>
              <a:t> </a:t>
            </a:r>
            <a:r>
              <a:rPr lang="ko-KR" altLang="en-US" sz="1000" dirty="0"/>
              <a:t>데이터의 값을 표시한다</a:t>
            </a:r>
            <a:r>
              <a:rPr lang="en-US" altLang="ko-KR" sz="1000" dirty="0"/>
              <a:t>. </a:t>
            </a:r>
            <a:r>
              <a:rPr lang="ko-KR" altLang="en-US" sz="1000" dirty="0"/>
              <a:t>왼쪽 맞춤 정렬한다</a:t>
            </a:r>
            <a:r>
              <a:rPr lang="en-US" altLang="ko-KR" sz="10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  d. </a:t>
            </a:r>
            <a:r>
              <a:rPr lang="ko-KR" altLang="en-US" sz="1000" dirty="0" smtClean="0"/>
              <a:t>바코드 </a:t>
            </a:r>
            <a:r>
              <a:rPr lang="en-US" altLang="ko-KR" sz="1000" dirty="0" smtClean="0"/>
              <a:t>: </a:t>
            </a:r>
            <a:r>
              <a:rPr lang="ko-KR" altLang="en-US" sz="1000" dirty="0" smtClean="0"/>
              <a:t>임시 바코드 이미지를 사용한다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   </a:t>
            </a:r>
            <a:r>
              <a:rPr lang="en-US" altLang="ko-KR" sz="1000" dirty="0"/>
              <a:t>e. </a:t>
            </a:r>
            <a:r>
              <a:rPr lang="ko-KR" altLang="en-US" sz="1000" dirty="0" smtClean="0"/>
              <a:t>사용하기 </a:t>
            </a:r>
            <a:r>
              <a:rPr lang="en-US" altLang="ko-KR" sz="1000" dirty="0" smtClean="0"/>
              <a:t>: </a:t>
            </a:r>
            <a:r>
              <a:rPr lang="ko-KR" altLang="en-US" sz="1000" dirty="0" smtClean="0"/>
              <a:t>클릭 시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닫기 처리하고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해당 쿠폰의 </a:t>
            </a:r>
            <a:r>
              <a:rPr lang="en-US" altLang="ko-KR" sz="1000" dirty="0" smtClean="0"/>
              <a:t>‘state’</a:t>
            </a:r>
            <a:r>
              <a:rPr lang="ko-KR" altLang="en-US" sz="1000" dirty="0" smtClean="0"/>
              <a:t>를 </a:t>
            </a:r>
            <a:r>
              <a:rPr lang="en-US" altLang="ko-KR" sz="1000" dirty="0" smtClean="0"/>
              <a:t>FALSE</a:t>
            </a:r>
            <a:r>
              <a:rPr lang="ko-KR" altLang="en-US" sz="1000" dirty="0" smtClean="0"/>
              <a:t>로 변경한다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f. x</a:t>
            </a:r>
            <a:r>
              <a:rPr lang="ko-KR" altLang="en-US" sz="1000" dirty="0" smtClean="0"/>
              <a:t>버튼 </a:t>
            </a:r>
            <a:r>
              <a:rPr lang="en-US" altLang="ko-KR" sz="1000" dirty="0" smtClean="0"/>
              <a:t>: </a:t>
            </a:r>
            <a:r>
              <a:rPr lang="ko-KR" altLang="en-US" sz="1000" dirty="0" smtClean="0"/>
              <a:t>아무 처리도 하지 않고 팝업을 닫는다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- </a:t>
            </a:r>
            <a:r>
              <a:rPr lang="ko-KR" altLang="en-US" sz="1000" dirty="0" smtClean="0"/>
              <a:t>쿠폰 팝업이 열린 동안에는 다른 클릭 입력이 적용되지 않는다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(</a:t>
            </a:r>
            <a:r>
              <a:rPr lang="ko-KR" altLang="en-US" sz="1000" dirty="0" smtClean="0"/>
              <a:t>맨 위 </a:t>
            </a:r>
            <a:r>
              <a:rPr lang="ko-KR" altLang="en-US" sz="1000" dirty="0" err="1" smtClean="0"/>
              <a:t>네비게이션</a:t>
            </a:r>
            <a:r>
              <a:rPr lang="ko-KR" altLang="en-US" sz="1000" dirty="0" smtClean="0"/>
              <a:t> 바와 바탕의 다른 버튼들 전부 포함</a:t>
            </a:r>
            <a:r>
              <a:rPr lang="en-US" altLang="ko-KR" sz="1000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//</a:t>
            </a:r>
            <a:r>
              <a:rPr lang="ko-KR" altLang="en-US" sz="1000" dirty="0" smtClean="0"/>
              <a:t>만약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이렇게 처리하기가 어렵다면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다른 버튼 입력 시 팝업을 닫고</a:t>
            </a: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 </a:t>
            </a:r>
            <a:r>
              <a:rPr lang="ko-KR" altLang="en-US" sz="1000" dirty="0" smtClean="0"/>
              <a:t>다른 버튼의 입력을 처리해도 무방하다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/>
          </a:p>
        </p:txBody>
      </p:sp>
      <p:sp>
        <p:nvSpPr>
          <p:cNvPr id="77" name="직사각형 76"/>
          <p:cNvSpPr/>
          <p:nvPr/>
        </p:nvSpPr>
        <p:spPr>
          <a:xfrm>
            <a:off x="2244277" y="1085760"/>
            <a:ext cx="2947701" cy="456769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왼쪽 화살표 78"/>
          <p:cNvSpPr/>
          <p:nvPr/>
        </p:nvSpPr>
        <p:spPr>
          <a:xfrm>
            <a:off x="2368128" y="1825969"/>
            <a:ext cx="219075" cy="180975"/>
          </a:xfrm>
          <a:prstGeom prst="lef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0" name="직선 연결선 79"/>
          <p:cNvCxnSpPr>
            <a:cxnSpLocks/>
          </p:cNvCxnSpPr>
          <p:nvPr/>
        </p:nvCxnSpPr>
        <p:spPr>
          <a:xfrm flipH="1">
            <a:off x="2248363" y="2163054"/>
            <a:ext cx="294361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/>
          <p:cNvCxnSpPr>
            <a:cxnSpLocks/>
          </p:cNvCxnSpPr>
          <p:nvPr/>
        </p:nvCxnSpPr>
        <p:spPr>
          <a:xfrm flipH="1">
            <a:off x="2248363" y="3586947"/>
            <a:ext cx="294361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그룹 81"/>
          <p:cNvGrpSpPr/>
          <p:nvPr/>
        </p:nvGrpSpPr>
        <p:grpSpPr>
          <a:xfrm>
            <a:off x="2245390" y="2163053"/>
            <a:ext cx="2946588" cy="2905126"/>
            <a:chOff x="2111603" y="1697613"/>
            <a:chExt cx="2957441" cy="3564774"/>
          </a:xfrm>
        </p:grpSpPr>
        <p:sp>
          <p:nvSpPr>
            <p:cNvPr id="83" name="직사각형 82"/>
            <p:cNvSpPr/>
            <p:nvPr/>
          </p:nvSpPr>
          <p:spPr>
            <a:xfrm>
              <a:off x="2117674" y="1697613"/>
              <a:ext cx="2951370" cy="71434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2111604" y="2411961"/>
              <a:ext cx="2957439" cy="71434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직사각형 85"/>
            <p:cNvSpPr/>
            <p:nvPr/>
          </p:nvSpPr>
          <p:spPr>
            <a:xfrm>
              <a:off x="2117674" y="3119343"/>
              <a:ext cx="2951370" cy="7143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직사각형 86"/>
            <p:cNvSpPr/>
            <p:nvPr/>
          </p:nvSpPr>
          <p:spPr>
            <a:xfrm>
              <a:off x="2111604" y="3833691"/>
              <a:ext cx="2957439" cy="7143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2111603" y="4548039"/>
              <a:ext cx="2957440" cy="7143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6" name="그룹 95"/>
          <p:cNvGrpSpPr/>
          <p:nvPr/>
        </p:nvGrpSpPr>
        <p:grpSpPr>
          <a:xfrm>
            <a:off x="2330216" y="2182103"/>
            <a:ext cx="582510" cy="542925"/>
            <a:chOff x="2196429" y="1714499"/>
            <a:chExt cx="582510" cy="542925"/>
          </a:xfrm>
        </p:grpSpPr>
        <p:sp>
          <p:nvSpPr>
            <p:cNvPr id="97" name="모서리가 둥근 직사각형 96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8" name="직선 연결선 97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6" name="TextBox 105"/>
          <p:cNvSpPr txBox="1"/>
          <p:nvPr/>
        </p:nvSpPr>
        <p:spPr>
          <a:xfrm>
            <a:off x="2967314" y="2203290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err="1" smtClean="0"/>
              <a:t>탐앤탐스</a:t>
            </a:r>
            <a:endParaRPr lang="ko-KR" altLang="en-US" sz="1000" b="1" dirty="0"/>
          </a:p>
        </p:txBody>
      </p:sp>
      <p:sp>
        <p:nvSpPr>
          <p:cNvPr id="107" name="직사각형 106"/>
          <p:cNvSpPr/>
          <p:nvPr/>
        </p:nvSpPr>
        <p:spPr>
          <a:xfrm>
            <a:off x="2244854" y="5067637"/>
            <a:ext cx="2946587" cy="5821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9" name="그룹 108"/>
          <p:cNvGrpSpPr/>
          <p:nvPr/>
        </p:nvGrpSpPr>
        <p:grpSpPr>
          <a:xfrm>
            <a:off x="2330215" y="2764831"/>
            <a:ext cx="582510" cy="542925"/>
            <a:chOff x="2196429" y="1714499"/>
            <a:chExt cx="582510" cy="542925"/>
          </a:xfrm>
        </p:grpSpPr>
        <p:sp>
          <p:nvSpPr>
            <p:cNvPr id="110" name="모서리가 둥근 직사각형 109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1" name="직선 연결선 110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2" name="그룹 111"/>
          <p:cNvGrpSpPr/>
          <p:nvPr/>
        </p:nvGrpSpPr>
        <p:grpSpPr>
          <a:xfrm>
            <a:off x="2330028" y="3341314"/>
            <a:ext cx="582510" cy="542925"/>
            <a:chOff x="2196429" y="1714499"/>
            <a:chExt cx="582510" cy="542925"/>
          </a:xfrm>
        </p:grpSpPr>
        <p:sp>
          <p:nvSpPr>
            <p:cNvPr id="113" name="모서리가 둥근 직사각형 112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4" name="직선 연결선 113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5" name="그룹 114"/>
          <p:cNvGrpSpPr/>
          <p:nvPr/>
        </p:nvGrpSpPr>
        <p:grpSpPr>
          <a:xfrm>
            <a:off x="2330027" y="3924042"/>
            <a:ext cx="582510" cy="542925"/>
            <a:chOff x="2196429" y="1714499"/>
            <a:chExt cx="582510" cy="542925"/>
          </a:xfrm>
        </p:grpSpPr>
        <p:sp>
          <p:nvSpPr>
            <p:cNvPr id="116" name="모서리가 둥근 직사각형 115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7" name="직선 연결선 116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8" name="그룹 117"/>
          <p:cNvGrpSpPr/>
          <p:nvPr/>
        </p:nvGrpSpPr>
        <p:grpSpPr>
          <a:xfrm>
            <a:off x="2330028" y="4505669"/>
            <a:ext cx="582510" cy="542925"/>
            <a:chOff x="2196429" y="1714499"/>
            <a:chExt cx="582510" cy="542925"/>
          </a:xfrm>
        </p:grpSpPr>
        <p:sp>
          <p:nvSpPr>
            <p:cNvPr id="119" name="모서리가 둥근 직사각형 118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0" name="직선 연결선 119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1" name="그룹 120"/>
          <p:cNvGrpSpPr/>
          <p:nvPr/>
        </p:nvGrpSpPr>
        <p:grpSpPr>
          <a:xfrm>
            <a:off x="2330027" y="5088397"/>
            <a:ext cx="582510" cy="542925"/>
            <a:chOff x="2196429" y="1714499"/>
            <a:chExt cx="582510" cy="542925"/>
          </a:xfrm>
        </p:grpSpPr>
        <p:sp>
          <p:nvSpPr>
            <p:cNvPr id="122" name="모서리가 둥근 직사각형 121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3" name="직선 연결선 122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4" name="TextBox 123"/>
          <p:cNvSpPr txBox="1"/>
          <p:nvPr/>
        </p:nvSpPr>
        <p:spPr>
          <a:xfrm>
            <a:off x="2969759" y="2469268"/>
            <a:ext cx="141897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무료 사이즈 업그레이드</a:t>
            </a:r>
            <a:endParaRPr lang="ko-KR" altLang="en-US" sz="900" dirty="0"/>
          </a:p>
        </p:txBody>
      </p:sp>
      <p:sp>
        <p:nvSpPr>
          <p:cNvPr id="125" name="TextBox 124"/>
          <p:cNvSpPr txBox="1"/>
          <p:nvPr/>
        </p:nvSpPr>
        <p:spPr>
          <a:xfrm>
            <a:off x="2970480" y="2784060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err="1" smtClean="0"/>
              <a:t>롯데리아</a:t>
            </a:r>
            <a:endParaRPr lang="ko-KR" altLang="en-US" sz="1000" b="1" dirty="0"/>
          </a:p>
        </p:txBody>
      </p:sp>
      <p:sp>
        <p:nvSpPr>
          <p:cNvPr id="126" name="TextBox 125"/>
          <p:cNvSpPr txBox="1"/>
          <p:nvPr/>
        </p:nvSpPr>
        <p:spPr>
          <a:xfrm>
            <a:off x="2972925" y="3050038"/>
            <a:ext cx="14093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err="1" smtClean="0"/>
              <a:t>단품</a:t>
            </a:r>
            <a:r>
              <a:rPr lang="ko-KR" altLang="en-US" sz="900" dirty="0" smtClean="0"/>
              <a:t> 주문 시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세트 제공</a:t>
            </a:r>
            <a:endParaRPr lang="ko-KR" altLang="en-US" sz="900" dirty="0"/>
          </a:p>
        </p:txBody>
      </p:sp>
      <p:sp>
        <p:nvSpPr>
          <p:cNvPr id="127" name="TextBox 126"/>
          <p:cNvSpPr txBox="1"/>
          <p:nvPr/>
        </p:nvSpPr>
        <p:spPr>
          <a:xfrm>
            <a:off x="4163998" y="2210165"/>
            <a:ext cx="4603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50</a:t>
            </a:r>
            <a:r>
              <a:rPr lang="ko-KR" altLang="en-US" sz="1000" b="1" dirty="0" smtClean="0"/>
              <a:t>원</a:t>
            </a:r>
            <a:endParaRPr lang="ko-KR" altLang="en-US" sz="1000" b="1" dirty="0"/>
          </a:p>
        </p:txBody>
      </p:sp>
      <p:sp>
        <p:nvSpPr>
          <p:cNvPr id="128" name="TextBox 127"/>
          <p:cNvSpPr txBox="1"/>
          <p:nvPr/>
        </p:nvSpPr>
        <p:spPr>
          <a:xfrm>
            <a:off x="4168552" y="2769473"/>
            <a:ext cx="4892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/>
              <a:t>30</a:t>
            </a:r>
            <a:r>
              <a:rPr lang="ko-KR" altLang="en-US" sz="1050" b="1" dirty="0" smtClean="0"/>
              <a:t>원</a:t>
            </a:r>
            <a:endParaRPr lang="ko-KR" altLang="en-US" sz="1050" b="1" dirty="0"/>
          </a:p>
        </p:txBody>
      </p:sp>
      <p:sp>
        <p:nvSpPr>
          <p:cNvPr id="129" name="TextBox 128"/>
          <p:cNvSpPr txBox="1"/>
          <p:nvPr/>
        </p:nvSpPr>
        <p:spPr>
          <a:xfrm>
            <a:off x="2970124" y="3372609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도미노피자</a:t>
            </a:r>
            <a:endParaRPr lang="ko-KR" altLang="en-US" sz="1000" b="1" dirty="0"/>
          </a:p>
        </p:txBody>
      </p:sp>
      <p:sp>
        <p:nvSpPr>
          <p:cNvPr id="130" name="TextBox 129"/>
          <p:cNvSpPr txBox="1"/>
          <p:nvPr/>
        </p:nvSpPr>
        <p:spPr>
          <a:xfrm>
            <a:off x="2963044" y="3629062"/>
            <a:ext cx="100059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콜라 </a:t>
            </a:r>
            <a:r>
              <a:rPr lang="en-US" altLang="ko-KR" sz="900" dirty="0" smtClean="0"/>
              <a:t>1.25L </a:t>
            </a:r>
            <a:r>
              <a:rPr lang="ko-KR" altLang="en-US" sz="900" dirty="0" smtClean="0"/>
              <a:t>제공</a:t>
            </a:r>
            <a:endParaRPr lang="ko-KR" altLang="en-US" sz="900" dirty="0"/>
          </a:p>
        </p:txBody>
      </p:sp>
      <p:sp>
        <p:nvSpPr>
          <p:cNvPr id="131" name="TextBox 130"/>
          <p:cNvSpPr txBox="1"/>
          <p:nvPr/>
        </p:nvSpPr>
        <p:spPr>
          <a:xfrm>
            <a:off x="2963765" y="3943854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err="1" smtClean="0"/>
              <a:t>스타벅스</a:t>
            </a:r>
            <a:endParaRPr lang="ko-KR" altLang="en-US" sz="1000" b="1" dirty="0"/>
          </a:p>
        </p:txBody>
      </p:sp>
      <p:sp>
        <p:nvSpPr>
          <p:cNvPr id="132" name="TextBox 131"/>
          <p:cNvSpPr txBox="1"/>
          <p:nvPr/>
        </p:nvSpPr>
        <p:spPr>
          <a:xfrm>
            <a:off x="2966210" y="4209832"/>
            <a:ext cx="141897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무료 사이즈 업그레이드</a:t>
            </a:r>
            <a:endParaRPr lang="ko-KR" altLang="en-US" sz="900" dirty="0"/>
          </a:p>
        </p:txBody>
      </p:sp>
      <p:sp>
        <p:nvSpPr>
          <p:cNvPr id="133" name="TextBox 132"/>
          <p:cNvSpPr txBox="1"/>
          <p:nvPr/>
        </p:nvSpPr>
        <p:spPr>
          <a:xfrm>
            <a:off x="4182000" y="3363229"/>
            <a:ext cx="5709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/>
              <a:t>100</a:t>
            </a:r>
            <a:r>
              <a:rPr lang="ko-KR" altLang="en-US" sz="1050" b="1" dirty="0" smtClean="0"/>
              <a:t>원</a:t>
            </a:r>
            <a:endParaRPr lang="ko-KR" altLang="en-US" sz="1050" b="1" dirty="0"/>
          </a:p>
        </p:txBody>
      </p:sp>
      <p:sp>
        <p:nvSpPr>
          <p:cNvPr id="134" name="TextBox 133"/>
          <p:cNvSpPr txBox="1"/>
          <p:nvPr/>
        </p:nvSpPr>
        <p:spPr>
          <a:xfrm>
            <a:off x="2963363" y="4527169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err="1" smtClean="0"/>
              <a:t>네네치</a:t>
            </a:r>
            <a:r>
              <a:rPr lang="ko-KR" altLang="en-US" sz="1000" b="1" dirty="0" err="1"/>
              <a:t>킨</a:t>
            </a:r>
            <a:endParaRPr lang="ko-KR" altLang="en-US" sz="1000" b="1" dirty="0"/>
          </a:p>
        </p:txBody>
      </p:sp>
      <p:sp>
        <p:nvSpPr>
          <p:cNvPr id="135" name="TextBox 134"/>
          <p:cNvSpPr txBox="1"/>
          <p:nvPr/>
        </p:nvSpPr>
        <p:spPr>
          <a:xfrm>
            <a:off x="2965808" y="4793147"/>
            <a:ext cx="82747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1000</a:t>
            </a:r>
            <a:r>
              <a:rPr lang="ko-KR" altLang="en-US" sz="900" dirty="0" smtClean="0"/>
              <a:t>원 할인</a:t>
            </a:r>
            <a:endParaRPr lang="ko-KR" altLang="en-US" sz="900" dirty="0"/>
          </a:p>
        </p:txBody>
      </p:sp>
      <p:sp>
        <p:nvSpPr>
          <p:cNvPr id="136" name="TextBox 135"/>
          <p:cNvSpPr txBox="1"/>
          <p:nvPr/>
        </p:nvSpPr>
        <p:spPr>
          <a:xfrm>
            <a:off x="2966529" y="5107939"/>
            <a:ext cx="7248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SK</a:t>
            </a:r>
            <a:r>
              <a:rPr lang="ko-KR" altLang="en-US" sz="1000" b="1" dirty="0" err="1" smtClean="0"/>
              <a:t>텔레콤</a:t>
            </a:r>
            <a:endParaRPr lang="ko-KR" altLang="en-US" sz="1000" b="1" dirty="0"/>
          </a:p>
        </p:txBody>
      </p:sp>
      <p:sp>
        <p:nvSpPr>
          <p:cNvPr id="137" name="TextBox 136"/>
          <p:cNvSpPr txBox="1"/>
          <p:nvPr/>
        </p:nvSpPr>
        <p:spPr>
          <a:xfrm>
            <a:off x="2968974" y="5373917"/>
            <a:ext cx="98777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데이터 </a:t>
            </a:r>
            <a:r>
              <a:rPr lang="en-US" altLang="ko-KR" sz="900" dirty="0" smtClean="0"/>
              <a:t>1G </a:t>
            </a:r>
            <a:r>
              <a:rPr lang="ko-KR" altLang="en-US" sz="900" dirty="0" smtClean="0"/>
              <a:t>제공</a:t>
            </a:r>
            <a:endParaRPr lang="ko-KR" altLang="en-US" sz="900" dirty="0"/>
          </a:p>
        </p:txBody>
      </p:sp>
      <p:sp>
        <p:nvSpPr>
          <p:cNvPr id="138" name="TextBox 137"/>
          <p:cNvSpPr txBox="1"/>
          <p:nvPr/>
        </p:nvSpPr>
        <p:spPr>
          <a:xfrm>
            <a:off x="4164601" y="4508556"/>
            <a:ext cx="4892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/>
              <a:t>20</a:t>
            </a:r>
            <a:r>
              <a:rPr lang="ko-KR" altLang="en-US" sz="1050" b="1" dirty="0" smtClean="0"/>
              <a:t>원</a:t>
            </a:r>
            <a:endParaRPr lang="ko-KR" altLang="en-US" sz="1050" b="1" dirty="0"/>
          </a:p>
        </p:txBody>
      </p:sp>
      <p:sp>
        <p:nvSpPr>
          <p:cNvPr id="139" name="TextBox 138"/>
          <p:cNvSpPr txBox="1"/>
          <p:nvPr/>
        </p:nvSpPr>
        <p:spPr>
          <a:xfrm>
            <a:off x="4164601" y="5093352"/>
            <a:ext cx="4892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/>
              <a:t>20</a:t>
            </a:r>
            <a:r>
              <a:rPr lang="ko-KR" altLang="en-US" sz="1050" b="1" dirty="0" smtClean="0"/>
              <a:t>원</a:t>
            </a:r>
            <a:endParaRPr lang="ko-KR" altLang="en-US" sz="1050" b="1" dirty="0"/>
          </a:p>
        </p:txBody>
      </p:sp>
      <p:grpSp>
        <p:nvGrpSpPr>
          <p:cNvPr id="140" name="그룹 139"/>
          <p:cNvGrpSpPr/>
          <p:nvPr/>
        </p:nvGrpSpPr>
        <p:grpSpPr>
          <a:xfrm rot="5400000" flipV="1">
            <a:off x="3426453" y="3883566"/>
            <a:ext cx="3486744" cy="45719"/>
            <a:chOff x="628650" y="876300"/>
            <a:chExt cx="1910678" cy="133350"/>
          </a:xfrm>
        </p:grpSpPr>
        <p:sp>
          <p:nvSpPr>
            <p:cNvPr id="141" name="직사각형 140"/>
            <p:cNvSpPr/>
            <p:nvPr/>
          </p:nvSpPr>
          <p:spPr>
            <a:xfrm>
              <a:off x="628650" y="876300"/>
              <a:ext cx="1910678" cy="1333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2" name="직사각형 141"/>
            <p:cNvSpPr/>
            <p:nvPr/>
          </p:nvSpPr>
          <p:spPr>
            <a:xfrm>
              <a:off x="634166" y="876300"/>
              <a:ext cx="1127426" cy="13335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97" name="Picture 1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1674" y="1767332"/>
            <a:ext cx="435598" cy="298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8" name="TextBox 197"/>
          <p:cNvSpPr txBox="1"/>
          <p:nvPr/>
        </p:nvSpPr>
        <p:spPr>
          <a:xfrm>
            <a:off x="4291199" y="1785651"/>
            <a:ext cx="798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/>
              <a:t>쿠폰 받기</a:t>
            </a:r>
            <a:endParaRPr lang="ko-KR" altLang="en-US" sz="1100" b="1" dirty="0"/>
          </a:p>
        </p:txBody>
      </p:sp>
      <p:pic>
        <p:nvPicPr>
          <p:cNvPr id="199" name="Picture 1" descr="C:\Users\gssk\Desktop\if_24_17149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6249" y="2313135"/>
            <a:ext cx="305831" cy="305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0" name="TextBox 199"/>
          <p:cNvSpPr txBox="1"/>
          <p:nvPr/>
        </p:nvSpPr>
        <p:spPr>
          <a:xfrm>
            <a:off x="4159244" y="3957379"/>
            <a:ext cx="4892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/>
              <a:t>70</a:t>
            </a:r>
            <a:r>
              <a:rPr lang="ko-KR" altLang="en-US" sz="1050" b="1" dirty="0" smtClean="0"/>
              <a:t>원</a:t>
            </a:r>
            <a:endParaRPr lang="ko-KR" altLang="en-US" sz="1050" b="1" dirty="0"/>
          </a:p>
        </p:txBody>
      </p:sp>
      <p:pic>
        <p:nvPicPr>
          <p:cNvPr id="202" name="Picture 1" descr="C:\Users\gssk\Desktop\if_24_17149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6249" y="3470309"/>
            <a:ext cx="305831" cy="305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" name="Picture 1" descr="C:\Users\gssk\Desktop\if_24_17149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6249" y="4623746"/>
            <a:ext cx="305831" cy="305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" name="Picture 1" descr="C:\Users\gssk\Desktop\if_24_17149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6249" y="5231049"/>
            <a:ext cx="305831" cy="305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6" name="직사각형 205"/>
          <p:cNvSpPr/>
          <p:nvPr/>
        </p:nvSpPr>
        <p:spPr>
          <a:xfrm>
            <a:off x="2244732" y="1085416"/>
            <a:ext cx="2947701" cy="55611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7" name="TextBox 206"/>
          <p:cNvSpPr txBox="1"/>
          <p:nvPr/>
        </p:nvSpPr>
        <p:spPr>
          <a:xfrm>
            <a:off x="2323994" y="1382597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홈</a:t>
            </a:r>
            <a:endParaRPr lang="ko-KR" altLang="en-US" sz="900"/>
          </a:p>
        </p:txBody>
      </p:sp>
      <p:sp>
        <p:nvSpPr>
          <p:cNvPr id="208" name="TextBox 207"/>
          <p:cNvSpPr txBox="1"/>
          <p:nvPr/>
        </p:nvSpPr>
        <p:spPr>
          <a:xfrm>
            <a:off x="3077184" y="1383959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캐시상점</a:t>
            </a:r>
            <a:endParaRPr lang="ko-KR" altLang="en-US" sz="900" dirty="0"/>
          </a:p>
        </p:txBody>
      </p:sp>
      <p:sp>
        <p:nvSpPr>
          <p:cNvPr id="209" name="TextBox 208"/>
          <p:cNvSpPr txBox="1"/>
          <p:nvPr/>
        </p:nvSpPr>
        <p:spPr>
          <a:xfrm>
            <a:off x="2653162" y="1381138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모으기</a:t>
            </a:r>
            <a:endParaRPr lang="ko-KR" altLang="en-US" sz="900" dirty="0"/>
          </a:p>
        </p:txBody>
      </p:sp>
      <p:pic>
        <p:nvPicPr>
          <p:cNvPr id="21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6109" y="1152060"/>
            <a:ext cx="295275" cy="285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1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0132" y="1144075"/>
            <a:ext cx="288426" cy="293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2" name="Picture 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0732" y="1169677"/>
            <a:ext cx="305324" cy="29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3" name="Picture 8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1130" y="1179202"/>
            <a:ext cx="278025" cy="237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4" name="Picture 1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6931" y="1169677"/>
            <a:ext cx="261216" cy="265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" name="덧셈 기호 214"/>
          <p:cNvSpPr/>
          <p:nvPr/>
        </p:nvSpPr>
        <p:spPr>
          <a:xfrm>
            <a:off x="4304395" y="1152060"/>
            <a:ext cx="281083" cy="308565"/>
          </a:xfrm>
          <a:prstGeom prst="mathPlus">
            <a:avLst>
              <a:gd name="adj1" fmla="val 10925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6" name="TextBox 215"/>
          <p:cNvSpPr txBox="1"/>
          <p:nvPr/>
        </p:nvSpPr>
        <p:spPr>
          <a:xfrm>
            <a:off x="3613077" y="1385780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커뮤니티</a:t>
            </a:r>
            <a:endParaRPr lang="ko-KR" altLang="en-US" sz="900" dirty="0"/>
          </a:p>
        </p:txBody>
      </p:sp>
      <p:sp>
        <p:nvSpPr>
          <p:cNvPr id="217" name="TextBox 216"/>
          <p:cNvSpPr txBox="1"/>
          <p:nvPr/>
        </p:nvSpPr>
        <p:spPr>
          <a:xfrm>
            <a:off x="4666459" y="1386050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프로필</a:t>
            </a:r>
            <a:endParaRPr lang="ko-KR" altLang="en-US" sz="900" dirty="0"/>
          </a:p>
        </p:txBody>
      </p:sp>
      <p:sp>
        <p:nvSpPr>
          <p:cNvPr id="218" name="TextBox 217"/>
          <p:cNvSpPr txBox="1"/>
          <p:nvPr/>
        </p:nvSpPr>
        <p:spPr>
          <a:xfrm>
            <a:off x="4134111" y="1383959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친구추</a:t>
            </a:r>
            <a:r>
              <a:rPr lang="ko-KR" altLang="en-US" sz="900"/>
              <a:t>천</a:t>
            </a:r>
            <a:endParaRPr lang="ko-KR" altLang="en-US" sz="900" dirty="0"/>
          </a:p>
        </p:txBody>
      </p:sp>
      <p:sp>
        <p:nvSpPr>
          <p:cNvPr id="220" name="직사각형 219"/>
          <p:cNvSpPr/>
          <p:nvPr/>
        </p:nvSpPr>
        <p:spPr>
          <a:xfrm>
            <a:off x="4666688" y="3906426"/>
            <a:ext cx="423128" cy="57959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098" name="Picture 2" descr="C:\Users\gssk\Desktop\if_icons_search_1564527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5862" y="4106944"/>
            <a:ext cx="228118" cy="228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1" name="Picture 2" descr="C:\Users\gssk\Desktop\if_icons_search_1564527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9217" y="2946204"/>
            <a:ext cx="228118" cy="228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그룹 3"/>
          <p:cNvGrpSpPr/>
          <p:nvPr/>
        </p:nvGrpSpPr>
        <p:grpSpPr>
          <a:xfrm>
            <a:off x="2552017" y="1977453"/>
            <a:ext cx="2327429" cy="1808358"/>
            <a:chOff x="7153007" y="4058674"/>
            <a:chExt cx="2327429" cy="1808358"/>
          </a:xfrm>
        </p:grpSpPr>
        <p:grpSp>
          <p:nvGrpSpPr>
            <p:cNvPr id="2" name="그룹 1"/>
            <p:cNvGrpSpPr/>
            <p:nvPr/>
          </p:nvGrpSpPr>
          <p:grpSpPr>
            <a:xfrm>
              <a:off x="7165012" y="4058674"/>
              <a:ext cx="2315424" cy="1808358"/>
              <a:chOff x="7153007" y="4087617"/>
              <a:chExt cx="2315424" cy="1808358"/>
            </a:xfrm>
          </p:grpSpPr>
          <p:sp>
            <p:nvSpPr>
              <p:cNvPr id="84" name="직사각형 83"/>
              <p:cNvSpPr/>
              <p:nvPr/>
            </p:nvSpPr>
            <p:spPr>
              <a:xfrm>
                <a:off x="7153007" y="4088184"/>
                <a:ext cx="2308694" cy="1807791"/>
              </a:xfrm>
              <a:prstGeom prst="rect">
                <a:avLst/>
              </a:prstGeom>
              <a:solidFill>
                <a:srgbClr val="D9D9D9">
                  <a:alpha val="89804"/>
                </a:srgb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92" name="그룹 91"/>
              <p:cNvGrpSpPr/>
              <p:nvPr/>
            </p:nvGrpSpPr>
            <p:grpSpPr>
              <a:xfrm>
                <a:off x="7336808" y="4476650"/>
                <a:ext cx="582510" cy="542925"/>
                <a:chOff x="2196429" y="1714499"/>
                <a:chExt cx="582510" cy="542925"/>
              </a:xfrm>
            </p:grpSpPr>
            <p:sp>
              <p:nvSpPr>
                <p:cNvPr id="93" name="모서리가 둥근 직사각형 92"/>
                <p:cNvSpPr/>
                <p:nvPr/>
              </p:nvSpPr>
              <p:spPr>
                <a:xfrm>
                  <a:off x="2196429" y="1714499"/>
                  <a:ext cx="582510" cy="542925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94" name="직선 연결선 93"/>
                <p:cNvCxnSpPr>
                  <a:cxnSpLocks/>
                </p:cNvCxnSpPr>
                <p:nvPr/>
              </p:nvCxnSpPr>
              <p:spPr>
                <a:xfrm flipH="1">
                  <a:off x="2215291" y="1743253"/>
                  <a:ext cx="544598" cy="469986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5" name="TextBox 94"/>
              <p:cNvSpPr txBox="1"/>
              <p:nvPr/>
            </p:nvSpPr>
            <p:spPr>
              <a:xfrm>
                <a:off x="7970546" y="4496462"/>
                <a:ext cx="69762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b="1" dirty="0" err="1" smtClean="0"/>
                  <a:t>스타벅스</a:t>
                </a:r>
                <a:endParaRPr lang="ko-KR" altLang="en-US" sz="1000" b="1" dirty="0"/>
              </a:p>
            </p:txBody>
          </p:sp>
          <p:sp>
            <p:nvSpPr>
              <p:cNvPr id="99" name="TextBox 98"/>
              <p:cNvSpPr txBox="1"/>
              <p:nvPr/>
            </p:nvSpPr>
            <p:spPr>
              <a:xfrm>
                <a:off x="7972991" y="4762440"/>
                <a:ext cx="1418978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dirty="0" smtClean="0"/>
                  <a:t>무료 사이즈 업그레이드</a:t>
                </a:r>
                <a:endParaRPr lang="ko-KR" altLang="en-US" sz="900" dirty="0"/>
              </a:p>
            </p:txBody>
          </p:sp>
          <p:sp>
            <p:nvSpPr>
              <p:cNvPr id="101" name="TextBox 100"/>
              <p:cNvSpPr txBox="1"/>
              <p:nvPr/>
            </p:nvSpPr>
            <p:spPr>
              <a:xfrm>
                <a:off x="9166745" y="4087617"/>
                <a:ext cx="30168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/>
                  <a:t>X</a:t>
                </a:r>
                <a:endParaRPr lang="ko-KR" altLang="en-US" sz="1400" dirty="0"/>
              </a:p>
            </p:txBody>
          </p:sp>
          <p:pic>
            <p:nvPicPr>
              <p:cNvPr id="5122" name="Picture 2" descr="C:\Users\gssk\Desktop\if_barcode_1608570.png"/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36808" y="5284486"/>
                <a:ext cx="1159165" cy="54885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cxnSp>
          <p:nvCxnSpPr>
            <p:cNvPr id="102" name="직선 연결선 101"/>
            <p:cNvCxnSpPr>
              <a:cxnSpLocks/>
            </p:cNvCxnSpPr>
            <p:nvPr/>
          </p:nvCxnSpPr>
          <p:spPr>
            <a:xfrm flipH="1">
              <a:off x="7153007" y="5107939"/>
              <a:ext cx="2308694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 102"/>
            <p:cNvCxnSpPr>
              <a:cxnSpLocks/>
            </p:cNvCxnSpPr>
            <p:nvPr/>
          </p:nvCxnSpPr>
          <p:spPr>
            <a:xfrm flipH="1">
              <a:off x="7162532" y="4347401"/>
              <a:ext cx="2308694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" name="직사각형 103"/>
          <p:cNvSpPr/>
          <p:nvPr/>
        </p:nvSpPr>
        <p:spPr>
          <a:xfrm>
            <a:off x="2536259" y="1933934"/>
            <a:ext cx="2401280" cy="190611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TextBox 104"/>
          <p:cNvSpPr txBox="1"/>
          <p:nvPr/>
        </p:nvSpPr>
        <p:spPr>
          <a:xfrm>
            <a:off x="4064356" y="3307756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u="sng" smtClean="0"/>
              <a:t>사용하기</a:t>
            </a:r>
            <a:endParaRPr lang="ko-KR" altLang="en-US" sz="1000" b="1" u="sng" dirty="0"/>
          </a:p>
        </p:txBody>
      </p:sp>
      <p:cxnSp>
        <p:nvCxnSpPr>
          <p:cNvPr id="89" name="직선 연결선 88"/>
          <p:cNvCxnSpPr>
            <a:stCxn id="220" idx="3"/>
          </p:cNvCxnSpPr>
          <p:nvPr/>
        </p:nvCxnSpPr>
        <p:spPr>
          <a:xfrm flipV="1">
            <a:off x="5089816" y="2478969"/>
            <a:ext cx="2673059" cy="171725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/>
          <p:cNvCxnSpPr>
            <a:stCxn id="104" idx="3"/>
          </p:cNvCxnSpPr>
          <p:nvPr/>
        </p:nvCxnSpPr>
        <p:spPr>
          <a:xfrm>
            <a:off x="4937539" y="2886994"/>
            <a:ext cx="2825336" cy="44884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7668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>
            <a:cxnSpLocks/>
          </p:cNvCxnSpPr>
          <p:nvPr/>
        </p:nvCxnSpPr>
        <p:spPr>
          <a:xfrm>
            <a:off x="0" y="627709"/>
            <a:ext cx="121920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직선 연결선 5"/>
          <p:cNvCxnSpPr>
            <a:cxnSpLocks/>
          </p:cNvCxnSpPr>
          <p:nvPr/>
        </p:nvCxnSpPr>
        <p:spPr>
          <a:xfrm flipV="1">
            <a:off x="3486150" y="625247"/>
            <a:ext cx="0" cy="6230291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5151" y="122186"/>
            <a:ext cx="44582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# </a:t>
            </a:r>
            <a:r>
              <a:rPr lang="ko-KR" altLang="en-US" sz="2000" b="1" dirty="0" smtClean="0"/>
              <a:t>상점</a:t>
            </a:r>
            <a:r>
              <a:rPr lang="en-US" altLang="ko-KR" sz="2000" b="1" dirty="0" smtClean="0"/>
              <a:t>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486151" y="647239"/>
            <a:ext cx="870585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altLang="ko-KR" sz="1000" dirty="0" smtClean="0"/>
              <a:t># </a:t>
            </a:r>
            <a:r>
              <a:rPr lang="ko-KR" altLang="en-US" sz="1000" dirty="0" smtClean="0"/>
              <a:t>상점 페이지에 대해 설명한다</a:t>
            </a:r>
            <a:r>
              <a:rPr lang="en-US" altLang="ko-KR" sz="1000" dirty="0" smtClean="0"/>
              <a:t>.</a:t>
            </a:r>
          </a:p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endParaRPr lang="en-US" altLang="ko-KR" sz="1000" dirty="0" smtClean="0"/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000" b="1" dirty="0" smtClean="0"/>
              <a:t>설명</a:t>
            </a:r>
            <a:endParaRPr lang="en-US" altLang="ko-KR" sz="1000" b="1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- </a:t>
            </a:r>
            <a:r>
              <a:rPr lang="ko-KR" altLang="en-US" sz="1000" dirty="0" smtClean="0"/>
              <a:t>상점 페이지는 적립된 캐시를 사용하는 페이지이다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b="1" dirty="0" smtClean="0"/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2) </a:t>
            </a:r>
            <a:r>
              <a:rPr lang="ko-KR" altLang="en-US" sz="1000" b="1" dirty="0" smtClean="0"/>
              <a:t>캐시 상점 페이지 입장</a:t>
            </a:r>
            <a:endParaRPr lang="en-US" altLang="ko-KR" sz="1000" b="1" dirty="0" smtClean="0"/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 - </a:t>
            </a:r>
            <a:r>
              <a:rPr lang="ko-KR" altLang="en-US" sz="1000" dirty="0" err="1" smtClean="0"/>
              <a:t>네비게이션</a:t>
            </a:r>
            <a:r>
              <a:rPr lang="ko-KR" altLang="en-US" sz="1000" dirty="0" smtClean="0"/>
              <a:t> 바에서 캐시 상점 아이콘 클릭 시</a:t>
            </a:r>
            <a:r>
              <a:rPr lang="en-US" altLang="ko-KR" sz="1000" dirty="0"/>
              <a:t> </a:t>
            </a:r>
            <a:r>
              <a:rPr lang="ko-KR" altLang="en-US" sz="1000" dirty="0" smtClean="0"/>
              <a:t>입장한다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b="1" dirty="0"/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3) </a:t>
            </a:r>
            <a:r>
              <a:rPr lang="ko-KR" altLang="en-US" sz="1000" b="1" dirty="0" smtClean="0"/>
              <a:t>목록 관리</a:t>
            </a:r>
            <a:endParaRPr lang="en-US" altLang="ko-KR" sz="1000" b="1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- </a:t>
            </a:r>
            <a:r>
              <a:rPr lang="ko-KR" altLang="en-US" sz="1000" dirty="0"/>
              <a:t>보상 데이터에서 관리하여</a:t>
            </a:r>
            <a:r>
              <a:rPr lang="en-US" altLang="ko-KR" sz="1000" dirty="0"/>
              <a:t>, </a:t>
            </a:r>
            <a:r>
              <a:rPr lang="ko-KR" altLang="en-US" sz="1000" dirty="0"/>
              <a:t>추후 지속 추가할 수 있도록 처리한다</a:t>
            </a:r>
            <a:r>
              <a:rPr lang="en-US" altLang="ko-KR" sz="10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- </a:t>
            </a:r>
            <a:r>
              <a:rPr lang="ko-KR" altLang="en-US" sz="1000" dirty="0"/>
              <a:t>관리 데이터는 아래와 같으며</a:t>
            </a:r>
            <a:r>
              <a:rPr lang="en-US" altLang="ko-KR" sz="1000" dirty="0"/>
              <a:t>, </a:t>
            </a:r>
            <a:r>
              <a:rPr lang="ko-KR" altLang="en-US" sz="1000" dirty="0"/>
              <a:t>어플리케이션에 데이터 경로에 저장되어 있다</a:t>
            </a:r>
            <a:r>
              <a:rPr lang="en-US" altLang="ko-KR" sz="1000" dirty="0"/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  //</a:t>
            </a:r>
            <a:r>
              <a:rPr lang="ko-KR" altLang="en-US" sz="1000" dirty="0"/>
              <a:t>데이터 경로는 프로그래머가 지정하며</a:t>
            </a:r>
            <a:r>
              <a:rPr lang="en-US" altLang="ko-KR" sz="1000" dirty="0"/>
              <a:t>, </a:t>
            </a:r>
            <a:r>
              <a:rPr lang="ko-KR" altLang="en-US" sz="1000" dirty="0"/>
              <a:t>전체 목록은 별도의 </a:t>
            </a:r>
            <a:r>
              <a:rPr lang="en-US" altLang="ko-KR" sz="1000" dirty="0" smtClean="0"/>
              <a:t>[</a:t>
            </a:r>
            <a:r>
              <a:rPr lang="ko-KR" altLang="en-US" sz="1000" b="1" dirty="0" smtClean="0"/>
              <a:t>상점 목록</a:t>
            </a:r>
            <a:r>
              <a:rPr lang="en-US" altLang="ko-KR" sz="1000" b="1" dirty="0" smtClean="0"/>
              <a:t>.</a:t>
            </a:r>
            <a:r>
              <a:rPr lang="en-US" altLang="ko-KR" sz="1000" b="1" dirty="0" err="1"/>
              <a:t>xlsx</a:t>
            </a:r>
            <a:r>
              <a:rPr lang="en-US" altLang="ko-KR" sz="1000" dirty="0"/>
              <a:t>] </a:t>
            </a:r>
            <a:r>
              <a:rPr lang="ko-KR" altLang="en-US" sz="1000" dirty="0"/>
              <a:t>파일을 확인한다</a:t>
            </a:r>
            <a:r>
              <a:rPr lang="en-US" altLang="ko-KR" sz="10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/>
          </a:p>
          <a:p>
            <a:pPr>
              <a:lnSpc>
                <a:spcPct val="150000"/>
              </a:lnSpc>
            </a:pPr>
            <a:endParaRPr lang="en-US" altLang="ko-KR" sz="1000" dirty="0" smtClean="0"/>
          </a:p>
          <a:p>
            <a:pPr>
              <a:lnSpc>
                <a:spcPct val="150000"/>
              </a:lnSpc>
            </a:pPr>
            <a:endParaRPr lang="en-US" altLang="ko-KR" sz="1000" dirty="0"/>
          </a:p>
          <a:p>
            <a:pPr>
              <a:lnSpc>
                <a:spcPct val="150000"/>
              </a:lnSpc>
            </a:pPr>
            <a:endParaRPr lang="en-US" altLang="ko-KR" sz="1000" dirty="0" smtClean="0"/>
          </a:p>
          <a:p>
            <a:pPr>
              <a:lnSpc>
                <a:spcPct val="150000"/>
              </a:lnSpc>
            </a:pPr>
            <a:endParaRPr lang="en-US" altLang="ko-KR" sz="1000" dirty="0"/>
          </a:p>
          <a:p>
            <a:pPr>
              <a:lnSpc>
                <a:spcPct val="150000"/>
              </a:lnSpc>
            </a:pPr>
            <a:endParaRPr lang="en-US" altLang="ko-KR" sz="1000" dirty="0" smtClean="0"/>
          </a:p>
          <a:p>
            <a:pPr>
              <a:lnSpc>
                <a:spcPct val="150000"/>
              </a:lnSpc>
            </a:pPr>
            <a:endParaRPr lang="en-US" altLang="ko-KR" sz="1000" dirty="0"/>
          </a:p>
          <a:p>
            <a:pPr>
              <a:lnSpc>
                <a:spcPct val="150000"/>
              </a:lnSpc>
            </a:pPr>
            <a:endParaRPr lang="en-US" altLang="ko-KR" sz="1000" dirty="0" smtClean="0"/>
          </a:p>
          <a:p>
            <a:pPr>
              <a:lnSpc>
                <a:spcPct val="150000"/>
              </a:lnSpc>
            </a:pPr>
            <a:endParaRPr lang="en-US" altLang="ko-KR" sz="1000" dirty="0"/>
          </a:p>
          <a:p>
            <a:pPr>
              <a:lnSpc>
                <a:spcPct val="150000"/>
              </a:lnSpc>
            </a:pPr>
            <a:endParaRPr lang="en-US" altLang="ko-KR" sz="1000" dirty="0" smtClean="0"/>
          </a:p>
          <a:p>
            <a:pPr>
              <a:lnSpc>
                <a:spcPct val="150000"/>
              </a:lnSpc>
            </a:pPr>
            <a:endParaRPr lang="en-US" altLang="ko-KR" sz="1000" b="1" dirty="0"/>
          </a:p>
          <a:p>
            <a:pPr>
              <a:lnSpc>
                <a:spcPct val="150000"/>
              </a:lnSpc>
            </a:pPr>
            <a:endParaRPr lang="en-US" altLang="ko-KR" sz="1000" b="1" dirty="0" smtClean="0"/>
          </a:p>
        </p:txBody>
      </p:sp>
      <p:sp>
        <p:nvSpPr>
          <p:cNvPr id="47" name="직사각형 46"/>
          <p:cNvSpPr/>
          <p:nvPr/>
        </p:nvSpPr>
        <p:spPr>
          <a:xfrm>
            <a:off x="229145" y="1104234"/>
            <a:ext cx="2947701" cy="4651453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왼쪽 화살표 51"/>
          <p:cNvSpPr/>
          <p:nvPr/>
        </p:nvSpPr>
        <p:spPr>
          <a:xfrm>
            <a:off x="352996" y="1844444"/>
            <a:ext cx="219075" cy="180975"/>
          </a:xfrm>
          <a:prstGeom prst="lef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/>
          <p:cNvSpPr txBox="1"/>
          <p:nvPr/>
        </p:nvSpPr>
        <p:spPr>
          <a:xfrm>
            <a:off x="2276067" y="1804126"/>
            <a:ext cx="798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/>
              <a:t>캐시 상점</a:t>
            </a:r>
            <a:endParaRPr lang="ko-KR" altLang="en-US" sz="1100" b="1" dirty="0"/>
          </a:p>
        </p:txBody>
      </p:sp>
      <p:sp>
        <p:nvSpPr>
          <p:cNvPr id="93" name="직사각형 92"/>
          <p:cNvSpPr/>
          <p:nvPr/>
        </p:nvSpPr>
        <p:spPr>
          <a:xfrm>
            <a:off x="229600" y="1103891"/>
            <a:ext cx="2947701" cy="55611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TextBox 93"/>
          <p:cNvSpPr txBox="1"/>
          <p:nvPr/>
        </p:nvSpPr>
        <p:spPr>
          <a:xfrm>
            <a:off x="308862" y="1401072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홈</a:t>
            </a:r>
            <a:endParaRPr lang="ko-KR" altLang="en-US" sz="900"/>
          </a:p>
        </p:txBody>
      </p:sp>
      <p:sp>
        <p:nvSpPr>
          <p:cNvPr id="95" name="TextBox 94"/>
          <p:cNvSpPr txBox="1"/>
          <p:nvPr/>
        </p:nvSpPr>
        <p:spPr>
          <a:xfrm>
            <a:off x="1062052" y="1402434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캐시상점</a:t>
            </a:r>
            <a:endParaRPr lang="ko-KR" altLang="en-US" sz="900" dirty="0"/>
          </a:p>
        </p:txBody>
      </p:sp>
      <p:sp>
        <p:nvSpPr>
          <p:cNvPr id="98" name="TextBox 97"/>
          <p:cNvSpPr txBox="1"/>
          <p:nvPr/>
        </p:nvSpPr>
        <p:spPr>
          <a:xfrm>
            <a:off x="638030" y="1399613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모으기</a:t>
            </a:r>
            <a:endParaRPr lang="ko-KR" altLang="en-US" sz="900" dirty="0"/>
          </a:p>
        </p:txBody>
      </p:sp>
      <p:pic>
        <p:nvPicPr>
          <p:cNvPr id="99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977" y="1170535"/>
            <a:ext cx="295275" cy="285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0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000" y="1162550"/>
            <a:ext cx="288426" cy="293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1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5600" y="1188152"/>
            <a:ext cx="305324" cy="29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" name="Picture 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5998" y="1197677"/>
            <a:ext cx="278025" cy="237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" name="Picture 1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1799" y="1188152"/>
            <a:ext cx="261216" cy="265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" name="덧셈 기호 103"/>
          <p:cNvSpPr/>
          <p:nvPr/>
        </p:nvSpPr>
        <p:spPr>
          <a:xfrm>
            <a:off x="2289263" y="1170535"/>
            <a:ext cx="281083" cy="308565"/>
          </a:xfrm>
          <a:prstGeom prst="mathPlus">
            <a:avLst>
              <a:gd name="adj1" fmla="val 10925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TextBox 104"/>
          <p:cNvSpPr txBox="1"/>
          <p:nvPr/>
        </p:nvSpPr>
        <p:spPr>
          <a:xfrm>
            <a:off x="1597945" y="1404255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커뮤니티</a:t>
            </a:r>
            <a:endParaRPr lang="ko-KR" altLang="en-US" sz="900" dirty="0"/>
          </a:p>
        </p:txBody>
      </p:sp>
      <p:sp>
        <p:nvSpPr>
          <p:cNvPr id="108" name="TextBox 107"/>
          <p:cNvSpPr txBox="1"/>
          <p:nvPr/>
        </p:nvSpPr>
        <p:spPr>
          <a:xfrm>
            <a:off x="2651327" y="1404525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프로필</a:t>
            </a:r>
            <a:endParaRPr lang="ko-KR" altLang="en-US" sz="900" dirty="0"/>
          </a:p>
        </p:txBody>
      </p:sp>
      <p:sp>
        <p:nvSpPr>
          <p:cNvPr id="130" name="TextBox 129"/>
          <p:cNvSpPr txBox="1"/>
          <p:nvPr/>
        </p:nvSpPr>
        <p:spPr>
          <a:xfrm>
            <a:off x="2118979" y="1402434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친구추</a:t>
            </a:r>
            <a:r>
              <a:rPr lang="ko-KR" altLang="en-US" sz="900"/>
              <a:t>천</a:t>
            </a:r>
            <a:endParaRPr lang="ko-KR" altLang="en-US" sz="900" dirty="0"/>
          </a:p>
        </p:txBody>
      </p:sp>
      <p:pic>
        <p:nvPicPr>
          <p:cNvPr id="78" name="Picture 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4407" y="1828345"/>
            <a:ext cx="278025" cy="237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" name="직사각형 78"/>
          <p:cNvSpPr/>
          <p:nvPr/>
        </p:nvSpPr>
        <p:spPr>
          <a:xfrm>
            <a:off x="2459963" y="2206981"/>
            <a:ext cx="681170" cy="5821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0" name="직사각형 79"/>
          <p:cNvSpPr/>
          <p:nvPr/>
        </p:nvSpPr>
        <p:spPr>
          <a:xfrm>
            <a:off x="287410" y="2867858"/>
            <a:ext cx="2853724" cy="5550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/>
          <p:cNvSpPr/>
          <p:nvPr/>
        </p:nvSpPr>
        <p:spPr>
          <a:xfrm>
            <a:off x="287399" y="3435937"/>
            <a:ext cx="2853724" cy="5550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직사각형 82"/>
          <p:cNvSpPr/>
          <p:nvPr/>
        </p:nvSpPr>
        <p:spPr>
          <a:xfrm>
            <a:off x="1736510" y="2206983"/>
            <a:ext cx="681170" cy="5821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5" name="직사각형 84"/>
          <p:cNvSpPr/>
          <p:nvPr/>
        </p:nvSpPr>
        <p:spPr>
          <a:xfrm>
            <a:off x="287409" y="2206983"/>
            <a:ext cx="681170" cy="58216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6" name="직사각형 85"/>
          <p:cNvSpPr/>
          <p:nvPr/>
        </p:nvSpPr>
        <p:spPr>
          <a:xfrm>
            <a:off x="1008707" y="2206982"/>
            <a:ext cx="681170" cy="5821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7" name="TextBox 136"/>
          <p:cNvSpPr txBox="1"/>
          <p:nvPr/>
        </p:nvSpPr>
        <p:spPr>
          <a:xfrm>
            <a:off x="2584609" y="2392170"/>
            <a:ext cx="514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환전</a:t>
            </a:r>
            <a:endParaRPr lang="ko-KR" altLang="en-US" sz="900" dirty="0"/>
          </a:p>
        </p:txBody>
      </p:sp>
      <p:sp>
        <p:nvSpPr>
          <p:cNvPr id="138" name="TextBox 137"/>
          <p:cNvSpPr txBox="1"/>
          <p:nvPr/>
        </p:nvSpPr>
        <p:spPr>
          <a:xfrm>
            <a:off x="1842105" y="2390489"/>
            <a:ext cx="58752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/>
              <a:t>E</a:t>
            </a:r>
            <a:r>
              <a:rPr lang="ko-KR" altLang="en-US" sz="900" dirty="0" smtClean="0"/>
              <a:t>버스</a:t>
            </a:r>
            <a:endParaRPr lang="ko-KR" altLang="en-US" sz="900" dirty="0"/>
          </a:p>
        </p:txBody>
      </p:sp>
      <p:sp>
        <p:nvSpPr>
          <p:cNvPr id="139" name="TextBox 138"/>
          <p:cNvSpPr txBox="1"/>
          <p:nvPr/>
        </p:nvSpPr>
        <p:spPr>
          <a:xfrm>
            <a:off x="420499" y="2394119"/>
            <a:ext cx="514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상품</a:t>
            </a:r>
            <a:endParaRPr lang="ko-KR" altLang="en-US" sz="900" dirty="0"/>
          </a:p>
        </p:txBody>
      </p:sp>
      <p:sp>
        <p:nvSpPr>
          <p:cNvPr id="143" name="TextBox 142"/>
          <p:cNvSpPr txBox="1"/>
          <p:nvPr/>
        </p:nvSpPr>
        <p:spPr>
          <a:xfrm>
            <a:off x="1093517" y="2392435"/>
            <a:ext cx="5918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아이</a:t>
            </a:r>
            <a:r>
              <a:rPr lang="ko-KR" altLang="en-US" sz="900"/>
              <a:t>템</a:t>
            </a:r>
            <a:endParaRPr lang="ko-KR" altLang="en-US" sz="900" dirty="0"/>
          </a:p>
        </p:txBody>
      </p:sp>
      <p:cxnSp>
        <p:nvCxnSpPr>
          <p:cNvPr id="144" name="직선 연결선 143"/>
          <p:cNvCxnSpPr>
            <a:cxnSpLocks/>
          </p:cNvCxnSpPr>
          <p:nvPr/>
        </p:nvCxnSpPr>
        <p:spPr>
          <a:xfrm flipH="1">
            <a:off x="238588" y="2163054"/>
            <a:ext cx="294361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직선 연결선 144"/>
          <p:cNvCxnSpPr>
            <a:cxnSpLocks/>
          </p:cNvCxnSpPr>
          <p:nvPr/>
        </p:nvCxnSpPr>
        <p:spPr>
          <a:xfrm flipH="1">
            <a:off x="238626" y="2836769"/>
            <a:ext cx="294361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직사각형 145"/>
          <p:cNvSpPr/>
          <p:nvPr/>
        </p:nvSpPr>
        <p:spPr>
          <a:xfrm>
            <a:off x="287410" y="4020383"/>
            <a:ext cx="2853724" cy="5550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7" name="직사각형 146"/>
          <p:cNvSpPr/>
          <p:nvPr/>
        </p:nvSpPr>
        <p:spPr>
          <a:xfrm>
            <a:off x="287399" y="4597987"/>
            <a:ext cx="2853724" cy="5550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8" name="직사각형 147"/>
          <p:cNvSpPr/>
          <p:nvPr/>
        </p:nvSpPr>
        <p:spPr>
          <a:xfrm>
            <a:off x="287410" y="5191125"/>
            <a:ext cx="2853724" cy="5550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9" name="그룹 148"/>
          <p:cNvGrpSpPr/>
          <p:nvPr/>
        </p:nvGrpSpPr>
        <p:grpSpPr>
          <a:xfrm>
            <a:off x="329846" y="2934533"/>
            <a:ext cx="418225" cy="421688"/>
            <a:chOff x="2196429" y="1714499"/>
            <a:chExt cx="582510" cy="542925"/>
          </a:xfrm>
        </p:grpSpPr>
        <p:sp>
          <p:nvSpPr>
            <p:cNvPr id="150" name="모서리가 둥근 직사각형 149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51" name="직선 연결선 150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2" name="그룹 151"/>
          <p:cNvGrpSpPr/>
          <p:nvPr/>
        </p:nvGrpSpPr>
        <p:grpSpPr>
          <a:xfrm>
            <a:off x="333863" y="3508621"/>
            <a:ext cx="418225" cy="421688"/>
            <a:chOff x="2196429" y="1714499"/>
            <a:chExt cx="582510" cy="542925"/>
          </a:xfrm>
        </p:grpSpPr>
        <p:sp>
          <p:nvSpPr>
            <p:cNvPr id="153" name="모서리가 둥근 직사각형 152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54" name="직선 연결선 153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5" name="그룹 154"/>
          <p:cNvGrpSpPr/>
          <p:nvPr/>
        </p:nvGrpSpPr>
        <p:grpSpPr>
          <a:xfrm>
            <a:off x="320371" y="4087058"/>
            <a:ext cx="418225" cy="421688"/>
            <a:chOff x="2196429" y="1714499"/>
            <a:chExt cx="582510" cy="542925"/>
          </a:xfrm>
        </p:grpSpPr>
        <p:sp>
          <p:nvSpPr>
            <p:cNvPr id="156" name="모서리가 둥근 직사각형 155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57" name="직선 연결선 156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8" name="그룹 157"/>
          <p:cNvGrpSpPr/>
          <p:nvPr/>
        </p:nvGrpSpPr>
        <p:grpSpPr>
          <a:xfrm>
            <a:off x="324388" y="4661146"/>
            <a:ext cx="418225" cy="421688"/>
            <a:chOff x="2196429" y="1714499"/>
            <a:chExt cx="582510" cy="542925"/>
          </a:xfrm>
        </p:grpSpPr>
        <p:sp>
          <p:nvSpPr>
            <p:cNvPr id="159" name="모서리가 둥근 직사각형 158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60" name="직선 연결선 159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1" name="그룹 160"/>
          <p:cNvGrpSpPr/>
          <p:nvPr/>
        </p:nvGrpSpPr>
        <p:grpSpPr>
          <a:xfrm>
            <a:off x="324388" y="5235234"/>
            <a:ext cx="418225" cy="421688"/>
            <a:chOff x="2196429" y="1714499"/>
            <a:chExt cx="582510" cy="542925"/>
          </a:xfrm>
        </p:grpSpPr>
        <p:sp>
          <p:nvSpPr>
            <p:cNvPr id="162" name="모서리가 둥근 직사각형 161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63" name="직선 연결선 162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4" name="TextBox 163"/>
          <p:cNvSpPr txBox="1"/>
          <p:nvPr/>
        </p:nvSpPr>
        <p:spPr>
          <a:xfrm>
            <a:off x="745950" y="2921142"/>
            <a:ext cx="9541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 smtClean="0"/>
              <a:t>투썸플레이스</a:t>
            </a:r>
            <a:endParaRPr lang="ko-KR" altLang="en-US" sz="1000" dirty="0"/>
          </a:p>
        </p:txBody>
      </p:sp>
      <p:sp>
        <p:nvSpPr>
          <p:cNvPr id="165" name="TextBox 164"/>
          <p:cNvSpPr txBox="1"/>
          <p:nvPr/>
        </p:nvSpPr>
        <p:spPr>
          <a:xfrm>
            <a:off x="734165" y="3145377"/>
            <a:ext cx="114807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아이스 </a:t>
            </a:r>
            <a:r>
              <a:rPr lang="ko-KR" altLang="en-US" sz="900" b="1" dirty="0" err="1" smtClean="0"/>
              <a:t>아메리카노</a:t>
            </a:r>
            <a:endParaRPr lang="ko-KR" altLang="en-US" sz="900" b="1" dirty="0"/>
          </a:p>
        </p:txBody>
      </p:sp>
      <p:sp>
        <p:nvSpPr>
          <p:cNvPr id="166" name="TextBox 165"/>
          <p:cNvSpPr txBox="1"/>
          <p:nvPr/>
        </p:nvSpPr>
        <p:spPr>
          <a:xfrm>
            <a:off x="2502135" y="3023879"/>
            <a:ext cx="63350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50" b="1" dirty="0" smtClean="0"/>
              <a:t>4300</a:t>
            </a:r>
            <a:r>
              <a:rPr lang="ko-KR" altLang="en-US" sz="1050" b="1" dirty="0" smtClean="0"/>
              <a:t>원</a:t>
            </a:r>
            <a:endParaRPr lang="ko-KR" altLang="en-US" sz="1050" b="1" dirty="0"/>
          </a:p>
        </p:txBody>
      </p:sp>
      <p:sp>
        <p:nvSpPr>
          <p:cNvPr id="167" name="TextBox 166"/>
          <p:cNvSpPr txBox="1"/>
          <p:nvPr/>
        </p:nvSpPr>
        <p:spPr>
          <a:xfrm>
            <a:off x="742193" y="3495230"/>
            <a:ext cx="4347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BHC</a:t>
            </a:r>
            <a:endParaRPr lang="ko-KR" altLang="en-US" sz="1000" dirty="0"/>
          </a:p>
        </p:txBody>
      </p:sp>
      <p:sp>
        <p:nvSpPr>
          <p:cNvPr id="168" name="TextBox 167"/>
          <p:cNvSpPr txBox="1"/>
          <p:nvPr/>
        </p:nvSpPr>
        <p:spPr>
          <a:xfrm>
            <a:off x="730408" y="3719465"/>
            <a:ext cx="14830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err="1" smtClean="0"/>
              <a:t>후라이드치킨</a:t>
            </a:r>
            <a:r>
              <a:rPr lang="en-US" altLang="ko-KR" sz="900" b="1" dirty="0" smtClean="0"/>
              <a:t>+</a:t>
            </a:r>
            <a:r>
              <a:rPr lang="ko-KR" altLang="en-US" sz="900" b="1" dirty="0" smtClean="0"/>
              <a:t>콜라</a:t>
            </a:r>
            <a:r>
              <a:rPr lang="en-US" altLang="ko-KR" sz="900" b="1" dirty="0" smtClean="0"/>
              <a:t>1.25L</a:t>
            </a:r>
            <a:endParaRPr lang="ko-KR" altLang="en-US" sz="900" b="1" dirty="0"/>
          </a:p>
        </p:txBody>
      </p:sp>
      <p:sp>
        <p:nvSpPr>
          <p:cNvPr id="169" name="TextBox 168"/>
          <p:cNvSpPr txBox="1"/>
          <p:nvPr/>
        </p:nvSpPr>
        <p:spPr>
          <a:xfrm>
            <a:off x="740998" y="4074955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도미노피자</a:t>
            </a:r>
            <a:endParaRPr lang="ko-KR" altLang="en-US" sz="1000" dirty="0"/>
          </a:p>
        </p:txBody>
      </p:sp>
      <p:sp>
        <p:nvSpPr>
          <p:cNvPr id="170" name="TextBox 169"/>
          <p:cNvSpPr txBox="1"/>
          <p:nvPr/>
        </p:nvSpPr>
        <p:spPr>
          <a:xfrm>
            <a:off x="729213" y="4299190"/>
            <a:ext cx="13628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err="1" smtClean="0"/>
              <a:t>포테이토</a:t>
            </a:r>
            <a:r>
              <a:rPr lang="en-US" altLang="ko-KR" sz="900" b="1" dirty="0" smtClean="0"/>
              <a:t>M+</a:t>
            </a:r>
            <a:r>
              <a:rPr lang="ko-KR" altLang="en-US" sz="900" b="1" dirty="0" smtClean="0"/>
              <a:t>콜라</a:t>
            </a:r>
            <a:r>
              <a:rPr lang="en-US" altLang="ko-KR" sz="900" b="1" dirty="0" smtClean="0"/>
              <a:t>1.25L</a:t>
            </a:r>
            <a:endParaRPr lang="ko-KR" altLang="en-US" sz="900" b="1" dirty="0"/>
          </a:p>
        </p:txBody>
      </p:sp>
      <p:sp>
        <p:nvSpPr>
          <p:cNvPr id="171" name="TextBox 170"/>
          <p:cNvSpPr txBox="1"/>
          <p:nvPr/>
        </p:nvSpPr>
        <p:spPr>
          <a:xfrm>
            <a:off x="737241" y="4658568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미스터피자</a:t>
            </a:r>
            <a:endParaRPr lang="ko-KR" altLang="en-US" sz="1000" dirty="0"/>
          </a:p>
        </p:txBody>
      </p:sp>
      <p:sp>
        <p:nvSpPr>
          <p:cNvPr id="172" name="TextBox 171"/>
          <p:cNvSpPr txBox="1"/>
          <p:nvPr/>
        </p:nvSpPr>
        <p:spPr>
          <a:xfrm>
            <a:off x="725456" y="4882803"/>
            <a:ext cx="83708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err="1" smtClean="0"/>
              <a:t>쉬림프골드</a:t>
            </a:r>
            <a:r>
              <a:rPr lang="en-US" altLang="ko-KR" sz="900" b="1" dirty="0" smtClean="0"/>
              <a:t>R</a:t>
            </a:r>
            <a:endParaRPr lang="ko-KR" altLang="en-US" sz="900" b="1" dirty="0"/>
          </a:p>
        </p:txBody>
      </p:sp>
      <p:sp>
        <p:nvSpPr>
          <p:cNvPr id="173" name="TextBox 172"/>
          <p:cNvSpPr txBox="1"/>
          <p:nvPr/>
        </p:nvSpPr>
        <p:spPr>
          <a:xfrm>
            <a:off x="737241" y="5225359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아리따움</a:t>
            </a:r>
            <a:endParaRPr lang="ko-KR" altLang="en-US" sz="1000" dirty="0"/>
          </a:p>
        </p:txBody>
      </p:sp>
      <p:sp>
        <p:nvSpPr>
          <p:cNvPr id="174" name="TextBox 173"/>
          <p:cNvSpPr txBox="1"/>
          <p:nvPr/>
        </p:nvSpPr>
        <p:spPr>
          <a:xfrm>
            <a:off x="725456" y="5449594"/>
            <a:ext cx="109998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아리따움 </a:t>
            </a:r>
            <a:r>
              <a:rPr lang="en-US" altLang="ko-KR" sz="900" b="1" dirty="0" smtClean="0"/>
              <a:t>3</a:t>
            </a:r>
            <a:r>
              <a:rPr lang="ko-KR" altLang="en-US" sz="900" b="1" dirty="0" err="1" smtClean="0"/>
              <a:t>천원권</a:t>
            </a:r>
            <a:endParaRPr lang="ko-KR" altLang="en-US" sz="900" b="1" dirty="0"/>
          </a:p>
        </p:txBody>
      </p:sp>
      <p:sp>
        <p:nvSpPr>
          <p:cNvPr id="175" name="TextBox 174"/>
          <p:cNvSpPr txBox="1"/>
          <p:nvPr/>
        </p:nvSpPr>
        <p:spPr>
          <a:xfrm>
            <a:off x="2435266" y="3614493"/>
            <a:ext cx="71205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50" b="1" dirty="0" smtClean="0"/>
              <a:t>18700</a:t>
            </a:r>
            <a:r>
              <a:rPr lang="ko-KR" altLang="en-US" sz="1050" b="1" dirty="0" smtClean="0"/>
              <a:t>원</a:t>
            </a:r>
            <a:endParaRPr lang="ko-KR" altLang="en-US" sz="1050" b="1" dirty="0"/>
          </a:p>
        </p:txBody>
      </p:sp>
      <p:sp>
        <p:nvSpPr>
          <p:cNvPr id="176" name="TextBox 175"/>
          <p:cNvSpPr txBox="1"/>
          <p:nvPr/>
        </p:nvSpPr>
        <p:spPr>
          <a:xfrm>
            <a:off x="2432103" y="4165231"/>
            <a:ext cx="71205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50" b="1" dirty="0" smtClean="0"/>
              <a:t>19000</a:t>
            </a:r>
            <a:r>
              <a:rPr lang="ko-KR" altLang="en-US" sz="1050" b="1" dirty="0" smtClean="0"/>
              <a:t>원</a:t>
            </a:r>
            <a:endParaRPr lang="ko-KR" altLang="en-US" sz="1050" b="1" dirty="0"/>
          </a:p>
        </p:txBody>
      </p:sp>
      <p:sp>
        <p:nvSpPr>
          <p:cNvPr id="177" name="TextBox 176"/>
          <p:cNvSpPr txBox="1"/>
          <p:nvPr/>
        </p:nvSpPr>
        <p:spPr>
          <a:xfrm>
            <a:off x="2443781" y="4755845"/>
            <a:ext cx="71205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50" b="1" dirty="0" smtClean="0"/>
              <a:t>22000</a:t>
            </a:r>
            <a:r>
              <a:rPr lang="ko-KR" altLang="en-US" sz="1050" b="1" dirty="0" smtClean="0"/>
              <a:t>원</a:t>
            </a:r>
            <a:endParaRPr lang="ko-KR" altLang="en-US" sz="1050" b="1" dirty="0"/>
          </a:p>
        </p:txBody>
      </p:sp>
      <p:sp>
        <p:nvSpPr>
          <p:cNvPr id="178" name="TextBox 177"/>
          <p:cNvSpPr txBox="1"/>
          <p:nvPr/>
        </p:nvSpPr>
        <p:spPr>
          <a:xfrm>
            <a:off x="2522273" y="5319120"/>
            <a:ext cx="63350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50" b="1" dirty="0" smtClean="0"/>
              <a:t>3300</a:t>
            </a:r>
            <a:r>
              <a:rPr lang="ko-KR" altLang="en-US" sz="1050" b="1" dirty="0" smtClean="0"/>
              <a:t>원</a:t>
            </a:r>
            <a:endParaRPr lang="ko-KR" altLang="en-US" sz="1050" b="1" dirty="0"/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3376687"/>
              </p:ext>
            </p:extLst>
          </p:nvPr>
        </p:nvGraphicFramePr>
        <p:xfrm>
          <a:off x="3810000" y="4265910"/>
          <a:ext cx="6743700" cy="1695450"/>
        </p:xfrm>
        <a:graphic>
          <a:graphicData uri="http://schemas.openxmlformats.org/drawingml/2006/table">
            <a:tbl>
              <a:tblPr/>
              <a:tblGrid>
                <a:gridCol w="332905"/>
                <a:gridCol w="561182"/>
                <a:gridCol w="789460"/>
                <a:gridCol w="875064"/>
                <a:gridCol w="1750128"/>
                <a:gridCol w="405827"/>
                <a:gridCol w="532648"/>
                <a:gridCol w="1496486"/>
              </a:tblGrid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no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type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publisher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name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icon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reward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period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설명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상품 번호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상품 타입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발행처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상품 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아이콘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구매 금액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등록기간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type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str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str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lstr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img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yymmdd - yymmdd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상품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투썸플레이스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아이스 아메리카노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4300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000101 - 991201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상품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BHC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후라이드치킨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+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콜라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1.25L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18700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000101 - 991201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상품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도미노피자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포테이토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M+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콜라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1.25L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19000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000101 - 991201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상품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gs25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빙그레 메로나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000101 - 991201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상품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아리따움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아리따움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천원권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3300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000101 - 991201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7850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>
            <a:cxnSpLocks/>
          </p:cNvCxnSpPr>
          <p:nvPr/>
        </p:nvCxnSpPr>
        <p:spPr>
          <a:xfrm>
            <a:off x="0" y="627709"/>
            <a:ext cx="121920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직선 연결선 5"/>
          <p:cNvCxnSpPr>
            <a:cxnSpLocks/>
          </p:cNvCxnSpPr>
          <p:nvPr/>
        </p:nvCxnSpPr>
        <p:spPr>
          <a:xfrm flipV="1">
            <a:off x="7762875" y="627709"/>
            <a:ext cx="0" cy="6230291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5151" y="122186"/>
            <a:ext cx="44582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# </a:t>
            </a:r>
            <a:r>
              <a:rPr lang="ko-KR" altLang="en-US" sz="2000" b="1" dirty="0" smtClean="0"/>
              <a:t>상점</a:t>
            </a:r>
            <a:r>
              <a:rPr lang="en-US" altLang="ko-KR" sz="2000" b="1" dirty="0" smtClean="0"/>
              <a:t>2</a:t>
            </a:r>
            <a:endParaRPr lang="ko-KR" altLang="en-US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762874" y="647239"/>
            <a:ext cx="442912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altLang="ko-KR" sz="1000" dirty="0" smtClean="0"/>
              <a:t># </a:t>
            </a:r>
            <a:r>
              <a:rPr lang="ko-KR" altLang="en-US" sz="1000" dirty="0" smtClean="0"/>
              <a:t>상점 페이지에 대해 설명한다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4) UI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 A. </a:t>
            </a:r>
            <a:r>
              <a:rPr lang="ko-KR" altLang="en-US" sz="1000" b="1" dirty="0" smtClean="0"/>
              <a:t>캐시 상점 내 탭</a:t>
            </a:r>
            <a:endParaRPr lang="en-US" altLang="ko-KR" sz="1000" b="1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- </a:t>
            </a:r>
            <a:r>
              <a:rPr lang="ko-KR" altLang="en-US" sz="1000" dirty="0" smtClean="0"/>
              <a:t>클릭 시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해당 탭에 해당하는 목록을 보여준다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- </a:t>
            </a:r>
            <a:r>
              <a:rPr lang="ko-KR" altLang="en-US" sz="1000" dirty="0" smtClean="0"/>
              <a:t>탭은 유일하게 </a:t>
            </a:r>
            <a:r>
              <a:rPr lang="en-US" altLang="ko-KR" sz="1000" dirty="0" smtClean="0"/>
              <a:t>1</a:t>
            </a:r>
            <a:r>
              <a:rPr lang="ko-KR" altLang="en-US" sz="1000" dirty="0" smtClean="0"/>
              <a:t>개만 선택되어 있을 수 있다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- </a:t>
            </a:r>
            <a:r>
              <a:rPr lang="ko-KR" altLang="en-US" sz="1000" dirty="0" smtClean="0"/>
              <a:t>캐시 상점 입장 시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기본 선택 상태는 </a:t>
            </a:r>
            <a:r>
              <a:rPr lang="en-US" altLang="ko-KR" sz="1000" dirty="0" smtClean="0"/>
              <a:t>‘</a:t>
            </a:r>
            <a:r>
              <a:rPr lang="ko-KR" altLang="en-US" sz="1000" dirty="0" smtClean="0"/>
              <a:t>상품</a:t>
            </a:r>
            <a:r>
              <a:rPr lang="en-US" altLang="ko-KR" sz="1000" dirty="0" smtClean="0"/>
              <a:t>’ </a:t>
            </a:r>
            <a:r>
              <a:rPr lang="ko-KR" altLang="en-US" sz="1000" dirty="0" smtClean="0"/>
              <a:t>탭이다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- </a:t>
            </a:r>
            <a:r>
              <a:rPr lang="ko-KR" altLang="en-US" sz="1000" dirty="0" smtClean="0"/>
              <a:t>각 목록은 서버에 저장 된 </a:t>
            </a:r>
            <a:r>
              <a:rPr lang="en-US" altLang="ko-KR" sz="1000" dirty="0" smtClean="0"/>
              <a:t>[</a:t>
            </a:r>
            <a:r>
              <a:rPr lang="ko-KR" altLang="en-US" sz="1000" b="1" dirty="0"/>
              <a:t>상점 목록</a:t>
            </a:r>
            <a:r>
              <a:rPr lang="en-US" altLang="ko-KR" sz="1000" b="1" dirty="0"/>
              <a:t>.</a:t>
            </a:r>
            <a:r>
              <a:rPr lang="en-US" altLang="ko-KR" sz="1000" b="1" dirty="0" err="1"/>
              <a:t>xlsx</a:t>
            </a:r>
            <a:r>
              <a:rPr lang="en-US" altLang="ko-KR" sz="1000" dirty="0"/>
              <a:t>] </a:t>
            </a:r>
            <a:r>
              <a:rPr lang="ko-KR" altLang="en-US" sz="1000" dirty="0" smtClean="0"/>
              <a:t>데이터에서 얻어온다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 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 B. </a:t>
            </a:r>
            <a:r>
              <a:rPr lang="ko-KR" altLang="en-US" sz="1000" b="1" dirty="0" smtClean="0"/>
              <a:t>상품 탭</a:t>
            </a:r>
            <a:endParaRPr lang="en-US" altLang="ko-KR" sz="1000" b="1" dirty="0" smtClean="0"/>
          </a:p>
          <a:p>
            <a:pPr>
              <a:lnSpc>
                <a:spcPct val="150000"/>
              </a:lnSpc>
            </a:pPr>
            <a:r>
              <a:rPr lang="en-US" altLang="ko-KR" sz="1000" b="1" dirty="0"/>
              <a:t> </a:t>
            </a:r>
            <a:r>
              <a:rPr lang="en-US" altLang="ko-KR" sz="1000" dirty="0" smtClean="0"/>
              <a:t>- </a:t>
            </a:r>
            <a:r>
              <a:rPr lang="ko-KR" altLang="en-US" sz="1000" dirty="0" smtClean="0"/>
              <a:t>상품 탭 클릭 상태일 경우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목록을 보여준다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- </a:t>
            </a:r>
            <a:r>
              <a:rPr lang="ko-KR" altLang="en-US" sz="1000" dirty="0" smtClean="0"/>
              <a:t>상점 데이터의 </a:t>
            </a:r>
            <a:r>
              <a:rPr lang="en-US" altLang="ko-KR" sz="1000" dirty="0" smtClean="0"/>
              <a:t>‘type’ </a:t>
            </a:r>
            <a:r>
              <a:rPr lang="ko-KR" altLang="en-US" sz="1000" dirty="0" smtClean="0"/>
              <a:t>데이터가 </a:t>
            </a:r>
            <a:r>
              <a:rPr lang="en-US" altLang="ko-KR" sz="1000" dirty="0" smtClean="0"/>
              <a:t>‘</a:t>
            </a:r>
            <a:r>
              <a:rPr lang="ko-KR" altLang="en-US" sz="1000" dirty="0" smtClean="0"/>
              <a:t>상품</a:t>
            </a:r>
            <a:r>
              <a:rPr lang="en-US" altLang="ko-KR" sz="1000" dirty="0" smtClean="0"/>
              <a:t>’ </a:t>
            </a:r>
            <a:r>
              <a:rPr lang="ko-KR" altLang="en-US" sz="1000" dirty="0" smtClean="0"/>
              <a:t>인 모든 목록을 불러온다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- </a:t>
            </a:r>
            <a:r>
              <a:rPr lang="ko-KR" altLang="en-US" sz="1000" dirty="0" smtClean="0"/>
              <a:t>순서대로 목록에 리스트로 노출한다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 C. E</a:t>
            </a:r>
            <a:r>
              <a:rPr lang="ko-KR" altLang="en-US" sz="1000" b="1" dirty="0" smtClean="0"/>
              <a:t>버스 탭</a:t>
            </a:r>
            <a:endParaRPr lang="en-US" altLang="ko-KR" sz="1000" b="1" dirty="0" smtClean="0"/>
          </a:p>
          <a:p>
            <a:pPr>
              <a:lnSpc>
                <a:spcPct val="150000"/>
              </a:lnSpc>
            </a:pPr>
            <a:r>
              <a:rPr lang="en-US" altLang="ko-KR" sz="1000" b="1" dirty="0"/>
              <a:t> </a:t>
            </a:r>
            <a:r>
              <a:rPr lang="en-US" altLang="ko-KR" sz="1000" dirty="0"/>
              <a:t>- </a:t>
            </a:r>
            <a:r>
              <a:rPr lang="en-US" altLang="ko-KR" sz="1000" dirty="0" smtClean="0"/>
              <a:t>E</a:t>
            </a:r>
            <a:r>
              <a:rPr lang="ko-KR" altLang="en-US" sz="1000" dirty="0" smtClean="0"/>
              <a:t>버스 </a:t>
            </a:r>
            <a:r>
              <a:rPr lang="ko-KR" altLang="en-US" sz="1000" dirty="0"/>
              <a:t>탭 클릭 상태일 경우</a:t>
            </a:r>
            <a:r>
              <a:rPr lang="en-US" altLang="ko-KR" sz="1000" dirty="0"/>
              <a:t>, </a:t>
            </a:r>
            <a:r>
              <a:rPr lang="ko-KR" altLang="en-US" sz="1000" dirty="0"/>
              <a:t>목록을 보여준다</a:t>
            </a:r>
            <a:r>
              <a:rPr lang="en-US" altLang="ko-KR" sz="10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- </a:t>
            </a:r>
            <a:r>
              <a:rPr lang="ko-KR" altLang="en-US" sz="1000" dirty="0"/>
              <a:t>상점 데이터의 </a:t>
            </a:r>
            <a:r>
              <a:rPr lang="en-US" altLang="ko-KR" sz="1000" dirty="0"/>
              <a:t>‘type’ </a:t>
            </a:r>
            <a:r>
              <a:rPr lang="ko-KR" altLang="en-US" sz="1000" dirty="0"/>
              <a:t>데이터가 </a:t>
            </a:r>
            <a:r>
              <a:rPr lang="en-US" altLang="ko-KR" sz="1000" dirty="0" smtClean="0"/>
              <a:t>‘E</a:t>
            </a:r>
            <a:r>
              <a:rPr lang="ko-KR" altLang="en-US" sz="1000" dirty="0" smtClean="0"/>
              <a:t>버스</a:t>
            </a:r>
            <a:r>
              <a:rPr lang="en-US" altLang="ko-KR" sz="1000" dirty="0" smtClean="0"/>
              <a:t>’ </a:t>
            </a:r>
            <a:r>
              <a:rPr lang="ko-KR" altLang="en-US" sz="1000" dirty="0"/>
              <a:t>인 모든 목록을 불러온다</a:t>
            </a:r>
            <a:r>
              <a:rPr lang="en-US" altLang="ko-KR" sz="10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- </a:t>
            </a:r>
            <a:r>
              <a:rPr lang="ko-KR" altLang="en-US" sz="1000" dirty="0"/>
              <a:t>순서대로 목록에 리스트로 노출한다</a:t>
            </a:r>
            <a:r>
              <a:rPr lang="en-US" altLang="ko-KR" sz="1000" dirty="0" smtClean="0"/>
              <a:t>.</a:t>
            </a:r>
          </a:p>
        </p:txBody>
      </p:sp>
      <p:sp>
        <p:nvSpPr>
          <p:cNvPr id="100" name="직사각형 99"/>
          <p:cNvSpPr/>
          <p:nvPr/>
        </p:nvSpPr>
        <p:spPr>
          <a:xfrm>
            <a:off x="460294" y="1154276"/>
            <a:ext cx="2947701" cy="4651453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왼쪽 화살표 107"/>
          <p:cNvSpPr/>
          <p:nvPr/>
        </p:nvSpPr>
        <p:spPr>
          <a:xfrm>
            <a:off x="584145" y="1894486"/>
            <a:ext cx="219075" cy="180975"/>
          </a:xfrm>
          <a:prstGeom prst="lef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" name="TextBox 142"/>
          <p:cNvSpPr txBox="1"/>
          <p:nvPr/>
        </p:nvSpPr>
        <p:spPr>
          <a:xfrm>
            <a:off x="2507216" y="1854168"/>
            <a:ext cx="798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/>
              <a:t>캐시 상점</a:t>
            </a:r>
            <a:endParaRPr lang="ko-KR" altLang="en-US" sz="1100" b="1" dirty="0"/>
          </a:p>
        </p:txBody>
      </p:sp>
      <p:sp>
        <p:nvSpPr>
          <p:cNvPr id="144" name="직사각형 143"/>
          <p:cNvSpPr/>
          <p:nvPr/>
        </p:nvSpPr>
        <p:spPr>
          <a:xfrm>
            <a:off x="460749" y="1153933"/>
            <a:ext cx="2947701" cy="55611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TextBox 144"/>
          <p:cNvSpPr txBox="1"/>
          <p:nvPr/>
        </p:nvSpPr>
        <p:spPr>
          <a:xfrm>
            <a:off x="540011" y="1451114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홈</a:t>
            </a:r>
            <a:endParaRPr lang="ko-KR" altLang="en-US" sz="900"/>
          </a:p>
        </p:txBody>
      </p:sp>
      <p:sp>
        <p:nvSpPr>
          <p:cNvPr id="146" name="TextBox 145"/>
          <p:cNvSpPr txBox="1"/>
          <p:nvPr/>
        </p:nvSpPr>
        <p:spPr>
          <a:xfrm>
            <a:off x="1293201" y="1452476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캐시상점</a:t>
            </a:r>
            <a:endParaRPr lang="ko-KR" altLang="en-US" sz="900" dirty="0"/>
          </a:p>
        </p:txBody>
      </p:sp>
      <p:sp>
        <p:nvSpPr>
          <p:cNvPr id="147" name="TextBox 146"/>
          <p:cNvSpPr txBox="1"/>
          <p:nvPr/>
        </p:nvSpPr>
        <p:spPr>
          <a:xfrm>
            <a:off x="869179" y="1449655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모으기</a:t>
            </a:r>
            <a:endParaRPr lang="ko-KR" altLang="en-US" sz="900" dirty="0"/>
          </a:p>
        </p:txBody>
      </p:sp>
      <p:pic>
        <p:nvPicPr>
          <p:cNvPr id="14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126" y="1220577"/>
            <a:ext cx="295275" cy="285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9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149" y="1212592"/>
            <a:ext cx="288426" cy="293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0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6749" y="1238194"/>
            <a:ext cx="305324" cy="29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1" name="Picture 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7147" y="1247719"/>
            <a:ext cx="278025" cy="237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2" name="Picture 1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2948" y="1238194"/>
            <a:ext cx="261216" cy="265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" name="덧셈 기호 152"/>
          <p:cNvSpPr/>
          <p:nvPr/>
        </p:nvSpPr>
        <p:spPr>
          <a:xfrm>
            <a:off x="2520412" y="1220577"/>
            <a:ext cx="281083" cy="308565"/>
          </a:xfrm>
          <a:prstGeom prst="mathPlus">
            <a:avLst>
              <a:gd name="adj1" fmla="val 10925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4" name="TextBox 153"/>
          <p:cNvSpPr txBox="1"/>
          <p:nvPr/>
        </p:nvSpPr>
        <p:spPr>
          <a:xfrm>
            <a:off x="1829094" y="1454297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커뮤니티</a:t>
            </a:r>
            <a:endParaRPr lang="ko-KR" altLang="en-US" sz="900" dirty="0"/>
          </a:p>
        </p:txBody>
      </p:sp>
      <p:sp>
        <p:nvSpPr>
          <p:cNvPr id="155" name="TextBox 154"/>
          <p:cNvSpPr txBox="1"/>
          <p:nvPr/>
        </p:nvSpPr>
        <p:spPr>
          <a:xfrm>
            <a:off x="2882476" y="1454567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프로필</a:t>
            </a:r>
            <a:endParaRPr lang="ko-KR" altLang="en-US" sz="900" dirty="0"/>
          </a:p>
        </p:txBody>
      </p:sp>
      <p:sp>
        <p:nvSpPr>
          <p:cNvPr id="156" name="TextBox 155"/>
          <p:cNvSpPr txBox="1"/>
          <p:nvPr/>
        </p:nvSpPr>
        <p:spPr>
          <a:xfrm>
            <a:off x="2350128" y="1452476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친구추</a:t>
            </a:r>
            <a:r>
              <a:rPr lang="ko-KR" altLang="en-US" sz="900"/>
              <a:t>천</a:t>
            </a:r>
            <a:endParaRPr lang="ko-KR" altLang="en-US" sz="900" dirty="0"/>
          </a:p>
        </p:txBody>
      </p:sp>
      <p:pic>
        <p:nvPicPr>
          <p:cNvPr id="157" name="Picture 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5556" y="1878387"/>
            <a:ext cx="278025" cy="237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8" name="직사각형 157"/>
          <p:cNvSpPr/>
          <p:nvPr/>
        </p:nvSpPr>
        <p:spPr>
          <a:xfrm>
            <a:off x="2691112" y="2257023"/>
            <a:ext cx="681170" cy="5821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9" name="직사각형 158"/>
          <p:cNvSpPr/>
          <p:nvPr/>
        </p:nvSpPr>
        <p:spPr>
          <a:xfrm>
            <a:off x="518559" y="2917900"/>
            <a:ext cx="2853724" cy="5550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0" name="직사각형 159"/>
          <p:cNvSpPr/>
          <p:nvPr/>
        </p:nvSpPr>
        <p:spPr>
          <a:xfrm>
            <a:off x="518548" y="3485979"/>
            <a:ext cx="2853724" cy="5550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1" name="직사각형 160"/>
          <p:cNvSpPr/>
          <p:nvPr/>
        </p:nvSpPr>
        <p:spPr>
          <a:xfrm>
            <a:off x="1967659" y="2257025"/>
            <a:ext cx="681170" cy="5821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2" name="직사각형 161"/>
          <p:cNvSpPr/>
          <p:nvPr/>
        </p:nvSpPr>
        <p:spPr>
          <a:xfrm>
            <a:off x="518558" y="2257025"/>
            <a:ext cx="681170" cy="58216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3" name="직사각형 162"/>
          <p:cNvSpPr/>
          <p:nvPr/>
        </p:nvSpPr>
        <p:spPr>
          <a:xfrm>
            <a:off x="1239856" y="2257024"/>
            <a:ext cx="681170" cy="5821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4" name="TextBox 163"/>
          <p:cNvSpPr txBox="1"/>
          <p:nvPr/>
        </p:nvSpPr>
        <p:spPr>
          <a:xfrm>
            <a:off x="2815758" y="2442212"/>
            <a:ext cx="514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환전</a:t>
            </a:r>
            <a:endParaRPr lang="ko-KR" altLang="en-US" sz="900" dirty="0"/>
          </a:p>
        </p:txBody>
      </p:sp>
      <p:sp>
        <p:nvSpPr>
          <p:cNvPr id="165" name="TextBox 164"/>
          <p:cNvSpPr txBox="1"/>
          <p:nvPr/>
        </p:nvSpPr>
        <p:spPr>
          <a:xfrm>
            <a:off x="2073254" y="2440531"/>
            <a:ext cx="58752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/>
              <a:t>E</a:t>
            </a:r>
            <a:r>
              <a:rPr lang="ko-KR" altLang="en-US" sz="900" dirty="0" smtClean="0"/>
              <a:t>버스</a:t>
            </a:r>
            <a:endParaRPr lang="ko-KR" altLang="en-US" sz="900" dirty="0"/>
          </a:p>
        </p:txBody>
      </p:sp>
      <p:sp>
        <p:nvSpPr>
          <p:cNvPr id="166" name="TextBox 165"/>
          <p:cNvSpPr txBox="1"/>
          <p:nvPr/>
        </p:nvSpPr>
        <p:spPr>
          <a:xfrm>
            <a:off x="651648" y="2444161"/>
            <a:ext cx="514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상품</a:t>
            </a:r>
            <a:endParaRPr lang="ko-KR" altLang="en-US" sz="900" dirty="0"/>
          </a:p>
        </p:txBody>
      </p:sp>
      <p:sp>
        <p:nvSpPr>
          <p:cNvPr id="167" name="TextBox 166"/>
          <p:cNvSpPr txBox="1"/>
          <p:nvPr/>
        </p:nvSpPr>
        <p:spPr>
          <a:xfrm>
            <a:off x="1324666" y="2442477"/>
            <a:ext cx="5918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아이</a:t>
            </a:r>
            <a:r>
              <a:rPr lang="ko-KR" altLang="en-US" sz="900"/>
              <a:t>템</a:t>
            </a:r>
            <a:endParaRPr lang="ko-KR" altLang="en-US" sz="900" dirty="0"/>
          </a:p>
        </p:txBody>
      </p:sp>
      <p:cxnSp>
        <p:nvCxnSpPr>
          <p:cNvPr id="168" name="직선 연결선 167"/>
          <p:cNvCxnSpPr>
            <a:cxnSpLocks/>
          </p:cNvCxnSpPr>
          <p:nvPr/>
        </p:nvCxnSpPr>
        <p:spPr>
          <a:xfrm flipH="1">
            <a:off x="469737" y="2213096"/>
            <a:ext cx="294361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직선 연결선 168"/>
          <p:cNvCxnSpPr>
            <a:cxnSpLocks/>
          </p:cNvCxnSpPr>
          <p:nvPr/>
        </p:nvCxnSpPr>
        <p:spPr>
          <a:xfrm flipH="1">
            <a:off x="469775" y="2886811"/>
            <a:ext cx="294361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직사각형 169"/>
          <p:cNvSpPr/>
          <p:nvPr/>
        </p:nvSpPr>
        <p:spPr>
          <a:xfrm>
            <a:off x="518559" y="4070425"/>
            <a:ext cx="2853724" cy="5550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1" name="직사각형 170"/>
          <p:cNvSpPr/>
          <p:nvPr/>
        </p:nvSpPr>
        <p:spPr>
          <a:xfrm>
            <a:off x="518548" y="4648029"/>
            <a:ext cx="2853724" cy="5550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2" name="직사각형 171"/>
          <p:cNvSpPr/>
          <p:nvPr/>
        </p:nvSpPr>
        <p:spPr>
          <a:xfrm>
            <a:off x="518559" y="5241167"/>
            <a:ext cx="2853724" cy="5550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3" name="그룹 172"/>
          <p:cNvGrpSpPr/>
          <p:nvPr/>
        </p:nvGrpSpPr>
        <p:grpSpPr>
          <a:xfrm>
            <a:off x="560995" y="2984575"/>
            <a:ext cx="418225" cy="421688"/>
            <a:chOff x="2196429" y="1714499"/>
            <a:chExt cx="582510" cy="542925"/>
          </a:xfrm>
        </p:grpSpPr>
        <p:sp>
          <p:nvSpPr>
            <p:cNvPr id="174" name="모서리가 둥근 직사각형 173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75" name="직선 연결선 174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6" name="그룹 175"/>
          <p:cNvGrpSpPr/>
          <p:nvPr/>
        </p:nvGrpSpPr>
        <p:grpSpPr>
          <a:xfrm>
            <a:off x="565012" y="3558663"/>
            <a:ext cx="418225" cy="421688"/>
            <a:chOff x="2196429" y="1714499"/>
            <a:chExt cx="582510" cy="542925"/>
          </a:xfrm>
        </p:grpSpPr>
        <p:sp>
          <p:nvSpPr>
            <p:cNvPr id="177" name="모서리가 둥근 직사각형 176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78" name="직선 연결선 177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9" name="그룹 178"/>
          <p:cNvGrpSpPr/>
          <p:nvPr/>
        </p:nvGrpSpPr>
        <p:grpSpPr>
          <a:xfrm>
            <a:off x="551520" y="4137100"/>
            <a:ext cx="418225" cy="421688"/>
            <a:chOff x="2196429" y="1714499"/>
            <a:chExt cx="582510" cy="542925"/>
          </a:xfrm>
        </p:grpSpPr>
        <p:sp>
          <p:nvSpPr>
            <p:cNvPr id="180" name="모서리가 둥근 직사각형 179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81" name="직선 연결선 180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2" name="그룹 181"/>
          <p:cNvGrpSpPr/>
          <p:nvPr/>
        </p:nvGrpSpPr>
        <p:grpSpPr>
          <a:xfrm>
            <a:off x="555537" y="4711188"/>
            <a:ext cx="418225" cy="421688"/>
            <a:chOff x="2196429" y="1714499"/>
            <a:chExt cx="582510" cy="542925"/>
          </a:xfrm>
        </p:grpSpPr>
        <p:sp>
          <p:nvSpPr>
            <p:cNvPr id="183" name="모서리가 둥근 직사각형 182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84" name="직선 연결선 183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5" name="그룹 184"/>
          <p:cNvGrpSpPr/>
          <p:nvPr/>
        </p:nvGrpSpPr>
        <p:grpSpPr>
          <a:xfrm>
            <a:off x="555537" y="5285276"/>
            <a:ext cx="418225" cy="421688"/>
            <a:chOff x="2196429" y="1714499"/>
            <a:chExt cx="582510" cy="542925"/>
          </a:xfrm>
        </p:grpSpPr>
        <p:sp>
          <p:nvSpPr>
            <p:cNvPr id="186" name="모서리가 둥근 직사각형 185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87" name="직선 연결선 186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8" name="TextBox 187"/>
          <p:cNvSpPr txBox="1"/>
          <p:nvPr/>
        </p:nvSpPr>
        <p:spPr>
          <a:xfrm>
            <a:off x="977099" y="2971184"/>
            <a:ext cx="9541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 smtClean="0"/>
              <a:t>투썸플레이스</a:t>
            </a:r>
            <a:endParaRPr lang="ko-KR" altLang="en-US" sz="1000" dirty="0"/>
          </a:p>
        </p:txBody>
      </p:sp>
      <p:sp>
        <p:nvSpPr>
          <p:cNvPr id="189" name="TextBox 188"/>
          <p:cNvSpPr txBox="1"/>
          <p:nvPr/>
        </p:nvSpPr>
        <p:spPr>
          <a:xfrm>
            <a:off x="965314" y="3195419"/>
            <a:ext cx="114807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아이스 </a:t>
            </a:r>
            <a:r>
              <a:rPr lang="ko-KR" altLang="en-US" sz="900" b="1" dirty="0" err="1" smtClean="0"/>
              <a:t>아메리카노</a:t>
            </a:r>
            <a:endParaRPr lang="ko-KR" altLang="en-US" sz="900" b="1" dirty="0"/>
          </a:p>
        </p:txBody>
      </p:sp>
      <p:sp>
        <p:nvSpPr>
          <p:cNvPr id="190" name="TextBox 189"/>
          <p:cNvSpPr txBox="1"/>
          <p:nvPr/>
        </p:nvSpPr>
        <p:spPr>
          <a:xfrm>
            <a:off x="2733284" y="3073921"/>
            <a:ext cx="63350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50" b="1" dirty="0" smtClean="0"/>
              <a:t>4300</a:t>
            </a:r>
            <a:r>
              <a:rPr lang="ko-KR" altLang="en-US" sz="1050" b="1" dirty="0" smtClean="0"/>
              <a:t>원</a:t>
            </a:r>
            <a:endParaRPr lang="ko-KR" altLang="en-US" sz="1050" b="1" dirty="0"/>
          </a:p>
        </p:txBody>
      </p:sp>
      <p:sp>
        <p:nvSpPr>
          <p:cNvPr id="191" name="TextBox 190"/>
          <p:cNvSpPr txBox="1"/>
          <p:nvPr/>
        </p:nvSpPr>
        <p:spPr>
          <a:xfrm>
            <a:off x="973342" y="3545272"/>
            <a:ext cx="4347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BHC</a:t>
            </a:r>
            <a:endParaRPr lang="ko-KR" altLang="en-US" sz="1000" dirty="0"/>
          </a:p>
        </p:txBody>
      </p:sp>
      <p:sp>
        <p:nvSpPr>
          <p:cNvPr id="192" name="TextBox 191"/>
          <p:cNvSpPr txBox="1"/>
          <p:nvPr/>
        </p:nvSpPr>
        <p:spPr>
          <a:xfrm>
            <a:off x="961557" y="3769507"/>
            <a:ext cx="14830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err="1" smtClean="0"/>
              <a:t>후라이드치킨</a:t>
            </a:r>
            <a:r>
              <a:rPr lang="en-US" altLang="ko-KR" sz="900" b="1" dirty="0" smtClean="0"/>
              <a:t>+</a:t>
            </a:r>
            <a:r>
              <a:rPr lang="ko-KR" altLang="en-US" sz="900" b="1" dirty="0" smtClean="0"/>
              <a:t>콜라</a:t>
            </a:r>
            <a:r>
              <a:rPr lang="en-US" altLang="ko-KR" sz="900" b="1" dirty="0" smtClean="0"/>
              <a:t>1.25L</a:t>
            </a:r>
            <a:endParaRPr lang="ko-KR" altLang="en-US" sz="900" b="1" dirty="0"/>
          </a:p>
        </p:txBody>
      </p:sp>
      <p:sp>
        <p:nvSpPr>
          <p:cNvPr id="193" name="TextBox 192"/>
          <p:cNvSpPr txBox="1"/>
          <p:nvPr/>
        </p:nvSpPr>
        <p:spPr>
          <a:xfrm>
            <a:off x="972147" y="4124997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도미노피자</a:t>
            </a:r>
            <a:endParaRPr lang="ko-KR" altLang="en-US" sz="1000" dirty="0"/>
          </a:p>
        </p:txBody>
      </p:sp>
      <p:sp>
        <p:nvSpPr>
          <p:cNvPr id="194" name="TextBox 193"/>
          <p:cNvSpPr txBox="1"/>
          <p:nvPr/>
        </p:nvSpPr>
        <p:spPr>
          <a:xfrm>
            <a:off x="960362" y="4349232"/>
            <a:ext cx="13628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err="1" smtClean="0"/>
              <a:t>포테이토</a:t>
            </a:r>
            <a:r>
              <a:rPr lang="en-US" altLang="ko-KR" sz="900" b="1" dirty="0" smtClean="0"/>
              <a:t>M+</a:t>
            </a:r>
            <a:r>
              <a:rPr lang="ko-KR" altLang="en-US" sz="900" b="1" dirty="0" smtClean="0"/>
              <a:t>콜라</a:t>
            </a:r>
            <a:r>
              <a:rPr lang="en-US" altLang="ko-KR" sz="900" b="1" dirty="0" smtClean="0"/>
              <a:t>1.25L</a:t>
            </a:r>
            <a:endParaRPr lang="ko-KR" altLang="en-US" sz="900" b="1" dirty="0"/>
          </a:p>
        </p:txBody>
      </p:sp>
      <p:sp>
        <p:nvSpPr>
          <p:cNvPr id="195" name="TextBox 194"/>
          <p:cNvSpPr txBox="1"/>
          <p:nvPr/>
        </p:nvSpPr>
        <p:spPr>
          <a:xfrm>
            <a:off x="968390" y="4708610"/>
            <a:ext cx="4587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gs25</a:t>
            </a:r>
            <a:endParaRPr lang="ko-KR" altLang="en-US" sz="1000" dirty="0"/>
          </a:p>
        </p:txBody>
      </p:sp>
      <p:sp>
        <p:nvSpPr>
          <p:cNvPr id="196" name="TextBox 195"/>
          <p:cNvSpPr txBox="1"/>
          <p:nvPr/>
        </p:nvSpPr>
        <p:spPr>
          <a:xfrm>
            <a:off x="956605" y="4932845"/>
            <a:ext cx="9172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빙그레 메로나</a:t>
            </a:r>
            <a:endParaRPr lang="ko-KR" altLang="en-US" sz="900" b="1" dirty="0"/>
          </a:p>
        </p:txBody>
      </p:sp>
      <p:sp>
        <p:nvSpPr>
          <p:cNvPr id="201" name="TextBox 200"/>
          <p:cNvSpPr txBox="1"/>
          <p:nvPr/>
        </p:nvSpPr>
        <p:spPr>
          <a:xfrm>
            <a:off x="968390" y="5275401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아리따움</a:t>
            </a:r>
            <a:endParaRPr lang="ko-KR" altLang="en-US" sz="1000" dirty="0"/>
          </a:p>
        </p:txBody>
      </p:sp>
      <p:sp>
        <p:nvSpPr>
          <p:cNvPr id="203" name="TextBox 202"/>
          <p:cNvSpPr txBox="1"/>
          <p:nvPr/>
        </p:nvSpPr>
        <p:spPr>
          <a:xfrm>
            <a:off x="956605" y="5499636"/>
            <a:ext cx="109998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아리따움 </a:t>
            </a:r>
            <a:r>
              <a:rPr lang="en-US" altLang="ko-KR" sz="900" b="1" dirty="0" smtClean="0"/>
              <a:t>3</a:t>
            </a:r>
            <a:r>
              <a:rPr lang="ko-KR" altLang="en-US" sz="900" b="1" dirty="0" err="1" smtClean="0"/>
              <a:t>천원권</a:t>
            </a:r>
            <a:endParaRPr lang="ko-KR" altLang="en-US" sz="900" b="1" dirty="0"/>
          </a:p>
        </p:txBody>
      </p:sp>
      <p:sp>
        <p:nvSpPr>
          <p:cNvPr id="219" name="TextBox 218"/>
          <p:cNvSpPr txBox="1"/>
          <p:nvPr/>
        </p:nvSpPr>
        <p:spPr>
          <a:xfrm>
            <a:off x="2666415" y="3664535"/>
            <a:ext cx="71205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50" b="1" dirty="0" smtClean="0"/>
              <a:t>18700</a:t>
            </a:r>
            <a:r>
              <a:rPr lang="ko-KR" altLang="en-US" sz="1050" b="1" dirty="0" smtClean="0"/>
              <a:t>원</a:t>
            </a:r>
            <a:endParaRPr lang="ko-KR" altLang="en-US" sz="1050" b="1" dirty="0"/>
          </a:p>
        </p:txBody>
      </p:sp>
      <p:sp>
        <p:nvSpPr>
          <p:cNvPr id="222" name="TextBox 221"/>
          <p:cNvSpPr txBox="1"/>
          <p:nvPr/>
        </p:nvSpPr>
        <p:spPr>
          <a:xfrm>
            <a:off x="2663252" y="4215273"/>
            <a:ext cx="71205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50" b="1" dirty="0" smtClean="0"/>
              <a:t>19000</a:t>
            </a:r>
            <a:r>
              <a:rPr lang="ko-KR" altLang="en-US" sz="1050" b="1" dirty="0" smtClean="0"/>
              <a:t>원</a:t>
            </a:r>
            <a:endParaRPr lang="ko-KR" altLang="en-US" sz="1050" b="1" dirty="0"/>
          </a:p>
        </p:txBody>
      </p:sp>
      <p:sp>
        <p:nvSpPr>
          <p:cNvPr id="223" name="TextBox 222"/>
          <p:cNvSpPr txBox="1"/>
          <p:nvPr/>
        </p:nvSpPr>
        <p:spPr>
          <a:xfrm>
            <a:off x="2753477" y="4805887"/>
            <a:ext cx="63350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50" b="1" dirty="0" smtClean="0"/>
              <a:t>1000</a:t>
            </a:r>
            <a:r>
              <a:rPr lang="ko-KR" altLang="en-US" sz="1050" b="1" dirty="0" smtClean="0"/>
              <a:t>원</a:t>
            </a:r>
            <a:endParaRPr lang="ko-KR" altLang="en-US" sz="1050" b="1" dirty="0"/>
          </a:p>
        </p:txBody>
      </p:sp>
      <p:sp>
        <p:nvSpPr>
          <p:cNvPr id="224" name="TextBox 223"/>
          <p:cNvSpPr txBox="1"/>
          <p:nvPr/>
        </p:nvSpPr>
        <p:spPr>
          <a:xfrm>
            <a:off x="2753422" y="5369162"/>
            <a:ext cx="63350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50" b="1" dirty="0" smtClean="0"/>
              <a:t>3300</a:t>
            </a:r>
            <a:r>
              <a:rPr lang="ko-KR" altLang="en-US" sz="1050" b="1" dirty="0" smtClean="0"/>
              <a:t>원</a:t>
            </a:r>
            <a:endParaRPr lang="ko-KR" altLang="en-US" sz="1050" b="1" dirty="0"/>
          </a:p>
        </p:txBody>
      </p:sp>
      <p:sp>
        <p:nvSpPr>
          <p:cNvPr id="225" name="직사각형 224"/>
          <p:cNvSpPr/>
          <p:nvPr/>
        </p:nvSpPr>
        <p:spPr>
          <a:xfrm>
            <a:off x="3998354" y="1154276"/>
            <a:ext cx="2947701" cy="4651453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6" name="왼쪽 화살표 225"/>
          <p:cNvSpPr/>
          <p:nvPr/>
        </p:nvSpPr>
        <p:spPr>
          <a:xfrm>
            <a:off x="4122205" y="1894486"/>
            <a:ext cx="219075" cy="180975"/>
          </a:xfrm>
          <a:prstGeom prst="lef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7" name="TextBox 226"/>
          <p:cNvSpPr txBox="1"/>
          <p:nvPr/>
        </p:nvSpPr>
        <p:spPr>
          <a:xfrm>
            <a:off x="6045276" y="1854168"/>
            <a:ext cx="798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/>
              <a:t>캐시 상점</a:t>
            </a:r>
            <a:endParaRPr lang="ko-KR" altLang="en-US" sz="1100" b="1" dirty="0"/>
          </a:p>
        </p:txBody>
      </p:sp>
      <p:sp>
        <p:nvSpPr>
          <p:cNvPr id="228" name="직사각형 227"/>
          <p:cNvSpPr/>
          <p:nvPr/>
        </p:nvSpPr>
        <p:spPr>
          <a:xfrm>
            <a:off x="3998809" y="1153933"/>
            <a:ext cx="2947701" cy="55611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9" name="TextBox 228"/>
          <p:cNvSpPr txBox="1"/>
          <p:nvPr/>
        </p:nvSpPr>
        <p:spPr>
          <a:xfrm>
            <a:off x="4078071" y="1451114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홈</a:t>
            </a:r>
            <a:endParaRPr lang="ko-KR" altLang="en-US" sz="900"/>
          </a:p>
        </p:txBody>
      </p:sp>
      <p:sp>
        <p:nvSpPr>
          <p:cNvPr id="230" name="TextBox 229"/>
          <p:cNvSpPr txBox="1"/>
          <p:nvPr/>
        </p:nvSpPr>
        <p:spPr>
          <a:xfrm>
            <a:off x="4831261" y="1452476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캐시상점</a:t>
            </a:r>
            <a:endParaRPr lang="ko-KR" altLang="en-US" sz="900" dirty="0"/>
          </a:p>
        </p:txBody>
      </p:sp>
      <p:sp>
        <p:nvSpPr>
          <p:cNvPr id="231" name="TextBox 230"/>
          <p:cNvSpPr txBox="1"/>
          <p:nvPr/>
        </p:nvSpPr>
        <p:spPr>
          <a:xfrm>
            <a:off x="4407239" y="1449655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모으기</a:t>
            </a:r>
            <a:endParaRPr lang="ko-KR" altLang="en-US" sz="900" dirty="0"/>
          </a:p>
        </p:txBody>
      </p:sp>
      <p:pic>
        <p:nvPicPr>
          <p:cNvPr id="23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0186" y="1220577"/>
            <a:ext cx="295275" cy="285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3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4209" y="1212592"/>
            <a:ext cx="288426" cy="293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4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4809" y="1238194"/>
            <a:ext cx="305324" cy="29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" name="Picture 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5207" y="1247719"/>
            <a:ext cx="278025" cy="237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6" name="Picture 1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1008" y="1238194"/>
            <a:ext cx="261216" cy="265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7" name="덧셈 기호 236"/>
          <p:cNvSpPr/>
          <p:nvPr/>
        </p:nvSpPr>
        <p:spPr>
          <a:xfrm>
            <a:off x="6058472" y="1220577"/>
            <a:ext cx="281083" cy="308565"/>
          </a:xfrm>
          <a:prstGeom prst="mathPlus">
            <a:avLst>
              <a:gd name="adj1" fmla="val 10925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8" name="TextBox 237"/>
          <p:cNvSpPr txBox="1"/>
          <p:nvPr/>
        </p:nvSpPr>
        <p:spPr>
          <a:xfrm>
            <a:off x="5367154" y="1454297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커뮤니티</a:t>
            </a:r>
            <a:endParaRPr lang="ko-KR" altLang="en-US" sz="900" dirty="0"/>
          </a:p>
        </p:txBody>
      </p:sp>
      <p:sp>
        <p:nvSpPr>
          <p:cNvPr id="239" name="TextBox 238"/>
          <p:cNvSpPr txBox="1"/>
          <p:nvPr/>
        </p:nvSpPr>
        <p:spPr>
          <a:xfrm>
            <a:off x="6420536" y="1454567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프로필</a:t>
            </a:r>
            <a:endParaRPr lang="ko-KR" altLang="en-US" sz="900" dirty="0"/>
          </a:p>
        </p:txBody>
      </p:sp>
      <p:sp>
        <p:nvSpPr>
          <p:cNvPr id="240" name="TextBox 239"/>
          <p:cNvSpPr txBox="1"/>
          <p:nvPr/>
        </p:nvSpPr>
        <p:spPr>
          <a:xfrm>
            <a:off x="5888188" y="1452476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친구추</a:t>
            </a:r>
            <a:r>
              <a:rPr lang="ko-KR" altLang="en-US" sz="900"/>
              <a:t>천</a:t>
            </a:r>
            <a:endParaRPr lang="ko-KR" altLang="en-US" sz="900" dirty="0"/>
          </a:p>
        </p:txBody>
      </p:sp>
      <p:pic>
        <p:nvPicPr>
          <p:cNvPr id="241" name="Picture 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3616" y="1878387"/>
            <a:ext cx="278025" cy="237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2" name="직사각형 241"/>
          <p:cNvSpPr/>
          <p:nvPr/>
        </p:nvSpPr>
        <p:spPr>
          <a:xfrm>
            <a:off x="6229172" y="2257023"/>
            <a:ext cx="681170" cy="5821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3" name="직사각형 242"/>
          <p:cNvSpPr/>
          <p:nvPr/>
        </p:nvSpPr>
        <p:spPr>
          <a:xfrm>
            <a:off x="5505719" y="2257025"/>
            <a:ext cx="681170" cy="58216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4" name="직사각형 243"/>
          <p:cNvSpPr/>
          <p:nvPr/>
        </p:nvSpPr>
        <p:spPr>
          <a:xfrm>
            <a:off x="4056618" y="2257025"/>
            <a:ext cx="681170" cy="5821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5" name="직사각형 244"/>
          <p:cNvSpPr/>
          <p:nvPr/>
        </p:nvSpPr>
        <p:spPr>
          <a:xfrm>
            <a:off x="4777916" y="2257024"/>
            <a:ext cx="681170" cy="5821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6" name="TextBox 245"/>
          <p:cNvSpPr txBox="1"/>
          <p:nvPr/>
        </p:nvSpPr>
        <p:spPr>
          <a:xfrm>
            <a:off x="6353818" y="2442212"/>
            <a:ext cx="514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환전</a:t>
            </a:r>
            <a:endParaRPr lang="ko-KR" altLang="en-US" sz="900" dirty="0"/>
          </a:p>
        </p:txBody>
      </p:sp>
      <p:sp>
        <p:nvSpPr>
          <p:cNvPr id="247" name="TextBox 246"/>
          <p:cNvSpPr txBox="1"/>
          <p:nvPr/>
        </p:nvSpPr>
        <p:spPr>
          <a:xfrm>
            <a:off x="5611314" y="2440531"/>
            <a:ext cx="58752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/>
              <a:t>E</a:t>
            </a:r>
            <a:r>
              <a:rPr lang="ko-KR" altLang="en-US" sz="900" dirty="0" smtClean="0"/>
              <a:t>버스</a:t>
            </a:r>
            <a:endParaRPr lang="ko-KR" altLang="en-US" sz="900" dirty="0"/>
          </a:p>
        </p:txBody>
      </p:sp>
      <p:sp>
        <p:nvSpPr>
          <p:cNvPr id="248" name="TextBox 247"/>
          <p:cNvSpPr txBox="1"/>
          <p:nvPr/>
        </p:nvSpPr>
        <p:spPr>
          <a:xfrm>
            <a:off x="4189708" y="2444161"/>
            <a:ext cx="514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상품</a:t>
            </a:r>
            <a:endParaRPr lang="ko-KR" altLang="en-US" sz="900" dirty="0"/>
          </a:p>
        </p:txBody>
      </p:sp>
      <p:sp>
        <p:nvSpPr>
          <p:cNvPr id="249" name="TextBox 248"/>
          <p:cNvSpPr txBox="1"/>
          <p:nvPr/>
        </p:nvSpPr>
        <p:spPr>
          <a:xfrm>
            <a:off x="4862726" y="2442477"/>
            <a:ext cx="5918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아이</a:t>
            </a:r>
            <a:r>
              <a:rPr lang="ko-KR" altLang="en-US" sz="900"/>
              <a:t>템</a:t>
            </a:r>
            <a:endParaRPr lang="ko-KR" altLang="en-US" sz="900" dirty="0"/>
          </a:p>
        </p:txBody>
      </p:sp>
      <p:cxnSp>
        <p:nvCxnSpPr>
          <p:cNvPr id="250" name="직선 연결선 249"/>
          <p:cNvCxnSpPr>
            <a:cxnSpLocks/>
          </p:cNvCxnSpPr>
          <p:nvPr/>
        </p:nvCxnSpPr>
        <p:spPr>
          <a:xfrm flipH="1">
            <a:off x="4007797" y="2213096"/>
            <a:ext cx="294361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직선 연결선 250"/>
          <p:cNvCxnSpPr>
            <a:cxnSpLocks/>
          </p:cNvCxnSpPr>
          <p:nvPr/>
        </p:nvCxnSpPr>
        <p:spPr>
          <a:xfrm flipH="1">
            <a:off x="4007835" y="2886811"/>
            <a:ext cx="294361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직사각형 251"/>
          <p:cNvSpPr/>
          <p:nvPr/>
        </p:nvSpPr>
        <p:spPr>
          <a:xfrm>
            <a:off x="4056619" y="2917900"/>
            <a:ext cx="2853724" cy="5550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3" name="직사각형 252"/>
          <p:cNvSpPr/>
          <p:nvPr/>
        </p:nvSpPr>
        <p:spPr>
          <a:xfrm>
            <a:off x="4056608" y="3485979"/>
            <a:ext cx="2853724" cy="5550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4" name="직사각형 253"/>
          <p:cNvSpPr/>
          <p:nvPr/>
        </p:nvSpPr>
        <p:spPr>
          <a:xfrm>
            <a:off x="4056619" y="4070425"/>
            <a:ext cx="2853724" cy="5550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5" name="직사각형 254"/>
          <p:cNvSpPr/>
          <p:nvPr/>
        </p:nvSpPr>
        <p:spPr>
          <a:xfrm>
            <a:off x="4056608" y="4648029"/>
            <a:ext cx="2853724" cy="5550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6" name="직사각형 255"/>
          <p:cNvSpPr/>
          <p:nvPr/>
        </p:nvSpPr>
        <p:spPr>
          <a:xfrm>
            <a:off x="4056619" y="5241167"/>
            <a:ext cx="2853724" cy="5550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57" name="그룹 256"/>
          <p:cNvGrpSpPr/>
          <p:nvPr/>
        </p:nvGrpSpPr>
        <p:grpSpPr>
          <a:xfrm>
            <a:off x="4099055" y="2984575"/>
            <a:ext cx="418225" cy="421688"/>
            <a:chOff x="2196429" y="1714499"/>
            <a:chExt cx="582510" cy="542925"/>
          </a:xfrm>
        </p:grpSpPr>
        <p:sp>
          <p:nvSpPr>
            <p:cNvPr id="258" name="모서리가 둥근 직사각형 257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59" name="직선 연결선 258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0" name="그룹 259"/>
          <p:cNvGrpSpPr/>
          <p:nvPr/>
        </p:nvGrpSpPr>
        <p:grpSpPr>
          <a:xfrm>
            <a:off x="4103072" y="3558663"/>
            <a:ext cx="418225" cy="421688"/>
            <a:chOff x="2196429" y="1714499"/>
            <a:chExt cx="582510" cy="542925"/>
          </a:xfrm>
        </p:grpSpPr>
        <p:sp>
          <p:nvSpPr>
            <p:cNvPr id="261" name="모서리가 둥근 직사각형 260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62" name="직선 연결선 261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3" name="그룹 262"/>
          <p:cNvGrpSpPr/>
          <p:nvPr/>
        </p:nvGrpSpPr>
        <p:grpSpPr>
          <a:xfrm>
            <a:off x="4089580" y="4137100"/>
            <a:ext cx="418225" cy="421688"/>
            <a:chOff x="2196429" y="1714499"/>
            <a:chExt cx="582510" cy="542925"/>
          </a:xfrm>
        </p:grpSpPr>
        <p:sp>
          <p:nvSpPr>
            <p:cNvPr id="264" name="모서리가 둥근 직사각형 263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65" name="직선 연결선 264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6" name="그룹 265"/>
          <p:cNvGrpSpPr/>
          <p:nvPr/>
        </p:nvGrpSpPr>
        <p:grpSpPr>
          <a:xfrm>
            <a:off x="4093597" y="4711188"/>
            <a:ext cx="418225" cy="421688"/>
            <a:chOff x="2196429" y="1714499"/>
            <a:chExt cx="582510" cy="542925"/>
          </a:xfrm>
        </p:grpSpPr>
        <p:sp>
          <p:nvSpPr>
            <p:cNvPr id="267" name="모서리가 둥근 직사각형 266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68" name="직선 연결선 267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9" name="그룹 268"/>
          <p:cNvGrpSpPr/>
          <p:nvPr/>
        </p:nvGrpSpPr>
        <p:grpSpPr>
          <a:xfrm>
            <a:off x="4093597" y="5285276"/>
            <a:ext cx="418225" cy="421688"/>
            <a:chOff x="2196429" y="1714499"/>
            <a:chExt cx="582510" cy="542925"/>
          </a:xfrm>
        </p:grpSpPr>
        <p:sp>
          <p:nvSpPr>
            <p:cNvPr id="270" name="모서리가 둥근 직사각형 269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71" name="직선 연결선 270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2" name="TextBox 271"/>
          <p:cNvSpPr txBox="1"/>
          <p:nvPr/>
        </p:nvSpPr>
        <p:spPr>
          <a:xfrm>
            <a:off x="4515159" y="2971184"/>
            <a:ext cx="506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E</a:t>
            </a:r>
            <a:r>
              <a:rPr lang="ko-KR" altLang="en-US" sz="1000" dirty="0" smtClean="0"/>
              <a:t>버스</a:t>
            </a:r>
            <a:endParaRPr lang="ko-KR" altLang="en-US" sz="1000" dirty="0"/>
          </a:p>
        </p:txBody>
      </p:sp>
      <p:sp>
        <p:nvSpPr>
          <p:cNvPr id="273" name="TextBox 272"/>
          <p:cNvSpPr txBox="1"/>
          <p:nvPr/>
        </p:nvSpPr>
        <p:spPr>
          <a:xfrm>
            <a:off x="4503374" y="3195419"/>
            <a:ext cx="75373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/>
              <a:t>1</a:t>
            </a:r>
            <a:r>
              <a:rPr lang="ko-KR" altLang="en-US" sz="900" b="1" dirty="0" smtClean="0"/>
              <a:t>회 이용권</a:t>
            </a:r>
            <a:endParaRPr lang="ko-KR" altLang="en-US" sz="900" b="1" dirty="0"/>
          </a:p>
        </p:txBody>
      </p:sp>
      <p:sp>
        <p:nvSpPr>
          <p:cNvPr id="274" name="TextBox 273"/>
          <p:cNvSpPr txBox="1"/>
          <p:nvPr/>
        </p:nvSpPr>
        <p:spPr>
          <a:xfrm>
            <a:off x="6271344" y="3073921"/>
            <a:ext cx="63350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50" b="1" dirty="0" smtClean="0"/>
              <a:t>2300</a:t>
            </a:r>
            <a:r>
              <a:rPr lang="ko-KR" altLang="en-US" sz="1050" b="1" dirty="0" smtClean="0"/>
              <a:t>원</a:t>
            </a:r>
            <a:endParaRPr lang="ko-KR" altLang="en-US" sz="1050" b="1" dirty="0"/>
          </a:p>
        </p:txBody>
      </p:sp>
      <p:sp>
        <p:nvSpPr>
          <p:cNvPr id="275" name="TextBox 274"/>
          <p:cNvSpPr txBox="1"/>
          <p:nvPr/>
        </p:nvSpPr>
        <p:spPr>
          <a:xfrm>
            <a:off x="4511402" y="3545272"/>
            <a:ext cx="506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E</a:t>
            </a:r>
            <a:r>
              <a:rPr lang="ko-KR" altLang="en-US" sz="1000" dirty="0" smtClean="0"/>
              <a:t>버스</a:t>
            </a:r>
            <a:endParaRPr lang="ko-KR" altLang="en-US" sz="1000" dirty="0"/>
          </a:p>
        </p:txBody>
      </p:sp>
      <p:sp>
        <p:nvSpPr>
          <p:cNvPr id="276" name="TextBox 275"/>
          <p:cNvSpPr txBox="1"/>
          <p:nvPr/>
        </p:nvSpPr>
        <p:spPr>
          <a:xfrm>
            <a:off x="4499617" y="3769507"/>
            <a:ext cx="127631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/>
              <a:t>5</a:t>
            </a:r>
            <a:r>
              <a:rPr lang="ko-KR" altLang="en-US" sz="900" b="1" dirty="0" smtClean="0"/>
              <a:t>회 이용권 </a:t>
            </a:r>
            <a:r>
              <a:rPr lang="en-US" altLang="ko-KR" sz="900" b="1" dirty="0" smtClean="0"/>
              <a:t>(5%</a:t>
            </a:r>
            <a:r>
              <a:rPr lang="ko-KR" altLang="en-US" sz="900" b="1" dirty="0" smtClean="0"/>
              <a:t>할인</a:t>
            </a:r>
            <a:r>
              <a:rPr lang="en-US" altLang="ko-KR" sz="900" b="1" dirty="0" smtClean="0"/>
              <a:t>)</a:t>
            </a:r>
            <a:endParaRPr lang="ko-KR" altLang="en-US" sz="900" b="1" dirty="0"/>
          </a:p>
        </p:txBody>
      </p:sp>
      <p:sp>
        <p:nvSpPr>
          <p:cNvPr id="277" name="TextBox 276"/>
          <p:cNvSpPr txBox="1"/>
          <p:nvPr/>
        </p:nvSpPr>
        <p:spPr>
          <a:xfrm>
            <a:off x="4510207" y="4124997"/>
            <a:ext cx="506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E</a:t>
            </a:r>
            <a:r>
              <a:rPr lang="ko-KR" altLang="en-US" sz="1000" dirty="0"/>
              <a:t>버스</a:t>
            </a:r>
          </a:p>
        </p:txBody>
      </p:sp>
      <p:sp>
        <p:nvSpPr>
          <p:cNvPr id="278" name="TextBox 277"/>
          <p:cNvSpPr txBox="1"/>
          <p:nvPr/>
        </p:nvSpPr>
        <p:spPr>
          <a:xfrm>
            <a:off x="4498422" y="4349232"/>
            <a:ext cx="141096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/>
              <a:t>10</a:t>
            </a:r>
            <a:r>
              <a:rPr lang="ko-KR" altLang="en-US" sz="900" b="1" dirty="0" smtClean="0"/>
              <a:t>회 이용권 </a:t>
            </a:r>
            <a:r>
              <a:rPr lang="en-US" altLang="ko-KR" sz="900" b="1" dirty="0" smtClean="0"/>
              <a:t>(10%</a:t>
            </a:r>
            <a:r>
              <a:rPr lang="ko-KR" altLang="en-US" sz="900" b="1" dirty="0" smtClean="0"/>
              <a:t>할인</a:t>
            </a:r>
            <a:r>
              <a:rPr lang="en-US" altLang="ko-KR" sz="900" b="1" dirty="0" smtClean="0"/>
              <a:t>)</a:t>
            </a:r>
            <a:endParaRPr lang="ko-KR" altLang="en-US" sz="900" b="1" dirty="0"/>
          </a:p>
        </p:txBody>
      </p:sp>
      <p:sp>
        <p:nvSpPr>
          <p:cNvPr id="279" name="TextBox 278"/>
          <p:cNvSpPr txBox="1"/>
          <p:nvPr/>
        </p:nvSpPr>
        <p:spPr>
          <a:xfrm>
            <a:off x="4506450" y="4708610"/>
            <a:ext cx="506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E</a:t>
            </a:r>
            <a:r>
              <a:rPr lang="ko-KR" altLang="en-US" sz="1000" dirty="0"/>
              <a:t>버스</a:t>
            </a:r>
          </a:p>
        </p:txBody>
      </p:sp>
      <p:sp>
        <p:nvSpPr>
          <p:cNvPr id="280" name="TextBox 279"/>
          <p:cNvSpPr txBox="1"/>
          <p:nvPr/>
        </p:nvSpPr>
        <p:spPr>
          <a:xfrm>
            <a:off x="4494665" y="4932845"/>
            <a:ext cx="88838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/>
              <a:t>500</a:t>
            </a:r>
            <a:r>
              <a:rPr lang="ko-KR" altLang="en-US" sz="900" b="1" dirty="0" smtClean="0"/>
              <a:t>원 할인권</a:t>
            </a:r>
            <a:endParaRPr lang="ko-KR" altLang="en-US" sz="900" b="1" dirty="0"/>
          </a:p>
        </p:txBody>
      </p:sp>
      <p:sp>
        <p:nvSpPr>
          <p:cNvPr id="281" name="TextBox 280"/>
          <p:cNvSpPr txBox="1"/>
          <p:nvPr/>
        </p:nvSpPr>
        <p:spPr>
          <a:xfrm>
            <a:off x="4506450" y="5275401"/>
            <a:ext cx="506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E</a:t>
            </a:r>
            <a:r>
              <a:rPr lang="ko-KR" altLang="en-US" sz="1000" dirty="0"/>
              <a:t>버스</a:t>
            </a:r>
          </a:p>
        </p:txBody>
      </p:sp>
      <p:sp>
        <p:nvSpPr>
          <p:cNvPr id="282" name="TextBox 281"/>
          <p:cNvSpPr txBox="1"/>
          <p:nvPr/>
        </p:nvSpPr>
        <p:spPr>
          <a:xfrm>
            <a:off x="4494665" y="5499636"/>
            <a:ext cx="95571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/>
              <a:t>1000</a:t>
            </a:r>
            <a:r>
              <a:rPr lang="ko-KR" altLang="en-US" sz="900" b="1" dirty="0" smtClean="0"/>
              <a:t>원 할인권</a:t>
            </a:r>
            <a:endParaRPr lang="ko-KR" altLang="en-US" sz="900" b="1" dirty="0"/>
          </a:p>
        </p:txBody>
      </p:sp>
      <p:sp>
        <p:nvSpPr>
          <p:cNvPr id="283" name="TextBox 282"/>
          <p:cNvSpPr txBox="1"/>
          <p:nvPr/>
        </p:nvSpPr>
        <p:spPr>
          <a:xfrm>
            <a:off x="6204475" y="3664535"/>
            <a:ext cx="71205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50" b="1" dirty="0" smtClean="0"/>
              <a:t>11000</a:t>
            </a:r>
            <a:r>
              <a:rPr lang="ko-KR" altLang="en-US" sz="1050" b="1" dirty="0" smtClean="0"/>
              <a:t>원</a:t>
            </a:r>
            <a:endParaRPr lang="ko-KR" altLang="en-US" sz="1050" b="1" dirty="0"/>
          </a:p>
        </p:txBody>
      </p:sp>
      <p:sp>
        <p:nvSpPr>
          <p:cNvPr id="284" name="TextBox 283"/>
          <p:cNvSpPr txBox="1"/>
          <p:nvPr/>
        </p:nvSpPr>
        <p:spPr>
          <a:xfrm>
            <a:off x="6201313" y="4215273"/>
            <a:ext cx="71205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50" b="1" dirty="0" smtClean="0"/>
              <a:t>20700</a:t>
            </a:r>
            <a:r>
              <a:rPr lang="ko-KR" altLang="en-US" sz="1050" b="1" dirty="0" smtClean="0"/>
              <a:t>원</a:t>
            </a:r>
            <a:endParaRPr lang="ko-KR" altLang="en-US" sz="1050" b="1" dirty="0"/>
          </a:p>
        </p:txBody>
      </p:sp>
      <p:sp>
        <p:nvSpPr>
          <p:cNvPr id="285" name="TextBox 284"/>
          <p:cNvSpPr txBox="1"/>
          <p:nvPr/>
        </p:nvSpPr>
        <p:spPr>
          <a:xfrm>
            <a:off x="6370084" y="4805887"/>
            <a:ext cx="55496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50" b="1" dirty="0" smtClean="0"/>
              <a:t>500</a:t>
            </a:r>
            <a:r>
              <a:rPr lang="ko-KR" altLang="en-US" sz="1050" b="1" dirty="0" smtClean="0"/>
              <a:t>원</a:t>
            </a:r>
            <a:endParaRPr lang="ko-KR" altLang="en-US" sz="1050" b="1" dirty="0"/>
          </a:p>
        </p:txBody>
      </p:sp>
      <p:sp>
        <p:nvSpPr>
          <p:cNvPr id="286" name="TextBox 285"/>
          <p:cNvSpPr txBox="1"/>
          <p:nvPr/>
        </p:nvSpPr>
        <p:spPr>
          <a:xfrm>
            <a:off x="6291482" y="5369162"/>
            <a:ext cx="63350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50" b="1" dirty="0" smtClean="0"/>
              <a:t>1000</a:t>
            </a:r>
            <a:r>
              <a:rPr lang="ko-KR" altLang="en-US" sz="1050" b="1" dirty="0" smtClean="0"/>
              <a:t>원</a:t>
            </a:r>
            <a:endParaRPr lang="ko-KR" altLang="en-US" sz="1050" b="1" dirty="0"/>
          </a:p>
        </p:txBody>
      </p:sp>
      <p:sp>
        <p:nvSpPr>
          <p:cNvPr id="299" name="직사각형 298"/>
          <p:cNvSpPr/>
          <p:nvPr/>
        </p:nvSpPr>
        <p:spPr>
          <a:xfrm>
            <a:off x="3950728" y="2164849"/>
            <a:ext cx="3021571" cy="7530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0" name="직선 연결선 299"/>
          <p:cNvCxnSpPr>
            <a:stCxn id="299" idx="3"/>
          </p:cNvCxnSpPr>
          <p:nvPr/>
        </p:nvCxnSpPr>
        <p:spPr>
          <a:xfrm flipV="1">
            <a:off x="6972299" y="1710043"/>
            <a:ext cx="885826" cy="83133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1628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>
            <a:cxnSpLocks/>
          </p:cNvCxnSpPr>
          <p:nvPr/>
        </p:nvCxnSpPr>
        <p:spPr>
          <a:xfrm>
            <a:off x="0" y="627709"/>
            <a:ext cx="121920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직선 연결선 5"/>
          <p:cNvCxnSpPr>
            <a:cxnSpLocks/>
          </p:cNvCxnSpPr>
          <p:nvPr/>
        </p:nvCxnSpPr>
        <p:spPr>
          <a:xfrm flipV="1">
            <a:off x="7762875" y="627709"/>
            <a:ext cx="0" cy="6230291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5151" y="122186"/>
            <a:ext cx="44582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# </a:t>
            </a:r>
            <a:r>
              <a:rPr lang="ko-KR" altLang="en-US" sz="2000" b="1" dirty="0" smtClean="0"/>
              <a:t>상점</a:t>
            </a:r>
            <a:r>
              <a:rPr lang="en-US" altLang="ko-KR" sz="2000" b="1" dirty="0" smtClean="0"/>
              <a:t>3</a:t>
            </a:r>
            <a:endParaRPr lang="ko-KR" altLang="en-US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762874" y="647239"/>
            <a:ext cx="4429125" cy="63248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altLang="ko-KR" sz="1000" dirty="0" smtClean="0"/>
              <a:t># </a:t>
            </a:r>
            <a:r>
              <a:rPr lang="ko-KR" altLang="en-US" sz="1000" dirty="0" smtClean="0"/>
              <a:t>고액 보상 페이지에 대해 설명한다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4) UI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D. </a:t>
            </a:r>
            <a:r>
              <a:rPr lang="ko-KR" altLang="en-US" sz="1000" b="1" dirty="0" smtClean="0"/>
              <a:t>목록</a:t>
            </a:r>
            <a:endParaRPr lang="en-US" altLang="ko-KR" sz="1000" b="1" dirty="0" smtClean="0"/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 - </a:t>
            </a:r>
            <a:r>
              <a:rPr lang="ko-KR" altLang="en-US" sz="1000" dirty="0" err="1" smtClean="0"/>
              <a:t>목록내</a:t>
            </a:r>
            <a:r>
              <a:rPr lang="ko-KR" altLang="en-US" sz="1000" dirty="0" smtClean="0"/>
              <a:t> </a:t>
            </a:r>
            <a:r>
              <a:rPr lang="ko-KR" altLang="en-US" sz="1000" dirty="0"/>
              <a:t>표시될 정보는 아래와 같다</a:t>
            </a:r>
            <a:r>
              <a:rPr lang="en-US" altLang="ko-KR" sz="10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  a. </a:t>
            </a:r>
            <a:r>
              <a:rPr lang="ko-KR" altLang="en-US" sz="1000" dirty="0"/>
              <a:t>아이콘 </a:t>
            </a:r>
            <a:r>
              <a:rPr lang="en-US" altLang="ko-KR" sz="1000" dirty="0"/>
              <a:t>:</a:t>
            </a:r>
            <a:r>
              <a:rPr lang="ko-KR" altLang="en-US" sz="1000" dirty="0"/>
              <a:t> </a:t>
            </a:r>
            <a:r>
              <a:rPr lang="en-US" altLang="ko-KR" sz="1000" dirty="0"/>
              <a:t>icon </a:t>
            </a:r>
            <a:r>
              <a:rPr lang="ko-KR" altLang="en-US" sz="1000" dirty="0"/>
              <a:t>데이터의 이미지를 표시한다</a:t>
            </a:r>
            <a:r>
              <a:rPr lang="en-US" altLang="ko-KR" sz="10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  b. </a:t>
            </a:r>
            <a:r>
              <a:rPr lang="ko-KR" altLang="en-US" sz="1000" dirty="0" smtClean="0"/>
              <a:t>발행처 </a:t>
            </a:r>
            <a:r>
              <a:rPr lang="en-US" altLang="ko-KR" sz="1000" dirty="0"/>
              <a:t>: publisher </a:t>
            </a:r>
            <a:r>
              <a:rPr lang="ko-KR" altLang="en-US" sz="1000" dirty="0"/>
              <a:t>데이터의 값을 표시한다</a:t>
            </a:r>
            <a:r>
              <a:rPr lang="en-US" altLang="ko-KR" sz="1000" dirty="0"/>
              <a:t>. </a:t>
            </a:r>
            <a:r>
              <a:rPr lang="ko-KR" altLang="en-US" sz="1000" dirty="0"/>
              <a:t>왼쪽 맞춤 정렬한다</a:t>
            </a:r>
            <a:r>
              <a:rPr lang="en-US" altLang="ko-KR" sz="10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  c. </a:t>
            </a:r>
            <a:r>
              <a:rPr lang="ko-KR" altLang="en-US" sz="1000" dirty="0" smtClean="0"/>
              <a:t>이</a:t>
            </a:r>
            <a:r>
              <a:rPr lang="ko-KR" altLang="en-US" sz="1000" dirty="0"/>
              <a:t>름</a:t>
            </a:r>
            <a:r>
              <a:rPr lang="ko-KR" altLang="en-US" sz="1000" dirty="0" smtClean="0"/>
              <a:t> </a:t>
            </a:r>
            <a:r>
              <a:rPr lang="en-US" altLang="ko-KR" sz="1000" dirty="0"/>
              <a:t>: name </a:t>
            </a:r>
            <a:r>
              <a:rPr lang="ko-KR" altLang="en-US" sz="1000" dirty="0"/>
              <a:t>데이터의 값을 표시한다</a:t>
            </a:r>
            <a:r>
              <a:rPr lang="en-US" altLang="ko-KR" sz="1000" dirty="0"/>
              <a:t>. </a:t>
            </a:r>
            <a:r>
              <a:rPr lang="ko-KR" altLang="en-US" sz="1000" dirty="0"/>
              <a:t>왼쪽 맞춤 정렬한다</a:t>
            </a:r>
            <a:r>
              <a:rPr lang="en-US" altLang="ko-KR" sz="10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  d. </a:t>
            </a:r>
            <a:r>
              <a:rPr lang="ko-KR" altLang="en-US" sz="1000" dirty="0" smtClean="0"/>
              <a:t>구</a:t>
            </a:r>
            <a:r>
              <a:rPr lang="ko-KR" altLang="en-US" sz="1000" dirty="0"/>
              <a:t>매</a:t>
            </a:r>
            <a:r>
              <a:rPr lang="ko-KR" altLang="en-US" sz="1000" dirty="0" smtClean="0"/>
              <a:t> </a:t>
            </a:r>
            <a:r>
              <a:rPr lang="ko-KR" altLang="en-US" sz="1000" dirty="0"/>
              <a:t>금액 </a:t>
            </a:r>
            <a:r>
              <a:rPr lang="en-US" altLang="ko-KR" sz="1000" dirty="0"/>
              <a:t>: price </a:t>
            </a:r>
            <a:r>
              <a:rPr lang="ko-KR" altLang="en-US" sz="1000" dirty="0"/>
              <a:t>데이터의 값을 표시한다</a:t>
            </a:r>
            <a:r>
              <a:rPr lang="en-US" altLang="ko-KR" sz="1000" dirty="0"/>
              <a:t>. </a:t>
            </a:r>
            <a:r>
              <a:rPr lang="ko-KR" altLang="en-US" sz="1000" dirty="0"/>
              <a:t>오른쪽 맞춤 정렬한다</a:t>
            </a:r>
            <a:r>
              <a:rPr lang="en-US" altLang="ko-KR" sz="1000" dirty="0" smtClean="0"/>
              <a:t>.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ko-KR" altLang="en-US" sz="1000" dirty="0" smtClean="0"/>
              <a:t> </a:t>
            </a:r>
            <a:r>
              <a:rPr lang="en-US" altLang="ko-KR" sz="1000" dirty="0" smtClean="0"/>
              <a:t>- </a:t>
            </a:r>
            <a:r>
              <a:rPr lang="ko-KR" altLang="en-US" sz="1000" dirty="0" smtClean="0"/>
              <a:t>상품 목록은 터치 클릭을 통한 입력이 가능하다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&gt; </a:t>
            </a:r>
            <a:r>
              <a:rPr lang="ko-KR" altLang="en-US" sz="1000" dirty="0" smtClean="0"/>
              <a:t>터치 시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구매 팝업 창이 등장한다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b="1" dirty="0"/>
              <a:t> </a:t>
            </a:r>
            <a:r>
              <a:rPr lang="en-US" altLang="ko-KR" sz="1000" b="1" dirty="0" smtClean="0"/>
              <a:t>E. </a:t>
            </a:r>
            <a:r>
              <a:rPr lang="ko-KR" altLang="en-US" sz="1000" b="1" dirty="0" smtClean="0"/>
              <a:t>구매 팝업</a:t>
            </a:r>
            <a:endParaRPr lang="en-US" altLang="ko-KR" sz="1000" b="1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- </a:t>
            </a:r>
            <a:r>
              <a:rPr lang="ko-KR" altLang="en-US" sz="1000" dirty="0" smtClean="0"/>
              <a:t>구매 </a:t>
            </a:r>
            <a:r>
              <a:rPr lang="ko-KR" altLang="en-US" sz="1000" dirty="0" err="1" smtClean="0"/>
              <a:t>팝업창은</a:t>
            </a:r>
            <a:r>
              <a:rPr lang="ko-KR" altLang="en-US" sz="1000" dirty="0" smtClean="0"/>
              <a:t> 아래의 구성이다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a</a:t>
            </a:r>
            <a:r>
              <a:rPr lang="en-US" altLang="ko-KR" sz="1000" dirty="0"/>
              <a:t>. </a:t>
            </a:r>
            <a:r>
              <a:rPr lang="ko-KR" altLang="en-US" sz="1000" dirty="0"/>
              <a:t>아이콘 </a:t>
            </a:r>
            <a:r>
              <a:rPr lang="en-US" altLang="ko-KR" sz="1000" dirty="0"/>
              <a:t>:</a:t>
            </a:r>
            <a:r>
              <a:rPr lang="ko-KR" altLang="en-US" sz="1000" dirty="0"/>
              <a:t> </a:t>
            </a:r>
            <a:r>
              <a:rPr lang="en-US" altLang="ko-KR" sz="1000" dirty="0"/>
              <a:t>icon </a:t>
            </a:r>
            <a:r>
              <a:rPr lang="ko-KR" altLang="en-US" sz="1000" dirty="0"/>
              <a:t>데이터의 이미지를 표시한다</a:t>
            </a:r>
            <a:r>
              <a:rPr lang="en-US" altLang="ko-KR" sz="10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  b. </a:t>
            </a:r>
            <a:r>
              <a:rPr lang="ko-KR" altLang="en-US" sz="1000" dirty="0"/>
              <a:t>발행처 </a:t>
            </a:r>
            <a:r>
              <a:rPr lang="en-US" altLang="ko-KR" sz="1000" dirty="0"/>
              <a:t>: publisher </a:t>
            </a:r>
            <a:r>
              <a:rPr lang="ko-KR" altLang="en-US" sz="1000" dirty="0"/>
              <a:t>데이터의 값을 표시한다</a:t>
            </a:r>
            <a:r>
              <a:rPr lang="en-US" altLang="ko-KR" sz="1000" dirty="0"/>
              <a:t>. </a:t>
            </a:r>
            <a:r>
              <a:rPr lang="ko-KR" altLang="en-US" sz="1000" dirty="0"/>
              <a:t>왼쪽 맞춤 정렬한다</a:t>
            </a:r>
            <a:r>
              <a:rPr lang="en-US" altLang="ko-KR" sz="10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  c. </a:t>
            </a:r>
            <a:r>
              <a:rPr lang="ko-KR" altLang="en-US" sz="1000" dirty="0"/>
              <a:t>이름 </a:t>
            </a:r>
            <a:r>
              <a:rPr lang="en-US" altLang="ko-KR" sz="1000" dirty="0"/>
              <a:t>: name </a:t>
            </a:r>
            <a:r>
              <a:rPr lang="ko-KR" altLang="en-US" sz="1000" dirty="0"/>
              <a:t>데이터의 값을 표시한다</a:t>
            </a:r>
            <a:r>
              <a:rPr lang="en-US" altLang="ko-KR" sz="1000" dirty="0"/>
              <a:t>. </a:t>
            </a:r>
            <a:r>
              <a:rPr lang="ko-KR" altLang="en-US" sz="1000" dirty="0"/>
              <a:t>왼쪽 맞춤 정렬한다</a:t>
            </a:r>
            <a:r>
              <a:rPr lang="en-US" altLang="ko-KR" sz="10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  d. </a:t>
            </a:r>
            <a:r>
              <a:rPr lang="ko-KR" altLang="en-US" sz="1000" dirty="0"/>
              <a:t>구매 금액 </a:t>
            </a:r>
            <a:r>
              <a:rPr lang="en-US" altLang="ko-KR" sz="1000" dirty="0"/>
              <a:t>: price </a:t>
            </a:r>
            <a:r>
              <a:rPr lang="ko-KR" altLang="en-US" sz="1000" dirty="0"/>
              <a:t>데이터의 값을 표시한다</a:t>
            </a:r>
            <a:r>
              <a:rPr lang="en-US" altLang="ko-KR" sz="1000" dirty="0"/>
              <a:t>. </a:t>
            </a:r>
            <a:r>
              <a:rPr lang="ko-KR" altLang="en-US" sz="1000" dirty="0"/>
              <a:t>오른쪽 맞춤 </a:t>
            </a:r>
            <a:r>
              <a:rPr lang="ko-KR" altLang="en-US" sz="1000" dirty="0" smtClean="0"/>
              <a:t>정렬한다</a:t>
            </a: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e. x</a:t>
            </a:r>
            <a:r>
              <a:rPr lang="ko-KR" altLang="en-US" sz="1000" dirty="0" smtClean="0"/>
              <a:t>버튼 </a:t>
            </a:r>
            <a:r>
              <a:rPr lang="en-US" altLang="ko-KR" sz="1000" dirty="0" smtClean="0"/>
              <a:t>: </a:t>
            </a:r>
            <a:r>
              <a:rPr lang="ko-KR" altLang="en-US" sz="1000" dirty="0" err="1" smtClean="0"/>
              <a:t>팝업창을</a:t>
            </a:r>
            <a:r>
              <a:rPr lang="ko-KR" altLang="en-US" sz="1000" dirty="0" smtClean="0"/>
              <a:t> 닫는다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f. </a:t>
            </a:r>
            <a:r>
              <a:rPr lang="ko-KR" altLang="en-US" sz="1000" dirty="0" smtClean="0"/>
              <a:t>구매하기 버튼</a:t>
            </a: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  &gt; </a:t>
            </a:r>
            <a:r>
              <a:rPr lang="ko-KR" altLang="en-US" sz="1000" dirty="0" smtClean="0"/>
              <a:t>보유 금액 부족 시 </a:t>
            </a:r>
            <a:r>
              <a:rPr lang="en-US" altLang="ko-KR" sz="1000" dirty="0" smtClean="0"/>
              <a:t>: 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   -</a:t>
            </a:r>
            <a:r>
              <a:rPr lang="ko-KR" altLang="en-US" sz="1000" dirty="0" smtClean="0"/>
              <a:t>유저의 </a:t>
            </a:r>
            <a:r>
              <a:rPr lang="en-US" altLang="ko-KR" sz="1000" dirty="0" smtClean="0"/>
              <a:t>cash</a:t>
            </a:r>
            <a:r>
              <a:rPr lang="ko-KR" altLang="en-US" sz="1000" dirty="0" smtClean="0"/>
              <a:t>가 </a:t>
            </a:r>
            <a:r>
              <a:rPr lang="en-US" altLang="ko-KR" sz="1000" dirty="0" smtClean="0"/>
              <a:t>price</a:t>
            </a:r>
            <a:r>
              <a:rPr lang="ko-KR" altLang="en-US" sz="1000" dirty="0" smtClean="0"/>
              <a:t>보다 작다면</a:t>
            </a:r>
            <a:r>
              <a:rPr lang="en-US" altLang="ko-KR" sz="1000" dirty="0" smtClean="0"/>
              <a:t>, ‘</a:t>
            </a:r>
            <a:r>
              <a:rPr lang="ko-KR" altLang="en-US" sz="1000" dirty="0" smtClean="0"/>
              <a:t>캐시가 부족합니다</a:t>
            </a:r>
            <a:r>
              <a:rPr lang="en-US" altLang="ko-KR" sz="1000" dirty="0"/>
              <a:t>.</a:t>
            </a:r>
            <a:r>
              <a:rPr lang="en-US" altLang="ko-KR" sz="1000" dirty="0" smtClean="0"/>
              <a:t>’ </a:t>
            </a:r>
            <a:r>
              <a:rPr lang="ko-KR" altLang="en-US" sz="1000" dirty="0" smtClean="0"/>
              <a:t>메시지 </a:t>
            </a:r>
            <a:r>
              <a:rPr lang="en-US" altLang="ko-KR" sz="1000" dirty="0" smtClean="0"/>
              <a:t>1</a:t>
            </a:r>
            <a:r>
              <a:rPr lang="ko-KR" altLang="en-US" sz="1000" dirty="0" smtClean="0"/>
              <a:t>초</a:t>
            </a: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   -</a:t>
            </a:r>
            <a:r>
              <a:rPr lang="ko-KR" altLang="en-US" sz="1000" dirty="0" smtClean="0"/>
              <a:t>구매 </a:t>
            </a:r>
            <a:r>
              <a:rPr lang="ko-KR" altLang="en-US" sz="1000" dirty="0" err="1" smtClean="0"/>
              <a:t>팝업창</a:t>
            </a:r>
            <a:r>
              <a:rPr lang="ko-KR" altLang="en-US" sz="1000" dirty="0" smtClean="0"/>
              <a:t> 닫기</a:t>
            </a: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  &gt; </a:t>
            </a:r>
            <a:r>
              <a:rPr lang="ko-KR" altLang="en-US" sz="1000" dirty="0" smtClean="0"/>
              <a:t>보유 금액 충분 시 </a:t>
            </a:r>
            <a:r>
              <a:rPr lang="en-US" altLang="ko-KR" sz="1000" dirty="0" smtClean="0"/>
              <a:t>: 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   -</a:t>
            </a:r>
            <a:r>
              <a:rPr lang="ko-KR" altLang="en-US" sz="1000" dirty="0" smtClean="0"/>
              <a:t>유저의 </a:t>
            </a:r>
            <a:r>
              <a:rPr lang="en-US" altLang="ko-KR" sz="1000" dirty="0"/>
              <a:t>cash</a:t>
            </a:r>
            <a:r>
              <a:rPr lang="ko-KR" altLang="en-US" sz="1000" dirty="0"/>
              <a:t>가 </a:t>
            </a:r>
            <a:r>
              <a:rPr lang="en-US" altLang="ko-KR" sz="1000" dirty="0"/>
              <a:t>price</a:t>
            </a:r>
            <a:r>
              <a:rPr lang="ko-KR" altLang="en-US" sz="1000" dirty="0"/>
              <a:t>보다 </a:t>
            </a:r>
            <a:r>
              <a:rPr lang="ko-KR" altLang="en-US" sz="1000" dirty="0" smtClean="0"/>
              <a:t>크다면</a:t>
            </a:r>
            <a:r>
              <a:rPr lang="en-US" altLang="ko-KR" sz="1000" dirty="0"/>
              <a:t>, </a:t>
            </a:r>
            <a:r>
              <a:rPr lang="en-US" altLang="ko-KR" sz="1000" dirty="0" smtClean="0"/>
              <a:t>‘</a:t>
            </a:r>
            <a:r>
              <a:rPr lang="ko-KR" altLang="en-US" sz="1000" dirty="0" smtClean="0"/>
              <a:t>구매 완료하였습니다</a:t>
            </a:r>
            <a:r>
              <a:rPr lang="en-US" altLang="ko-KR" sz="1000" dirty="0"/>
              <a:t>.’ </a:t>
            </a:r>
            <a:r>
              <a:rPr lang="ko-KR" altLang="en-US" sz="1000" dirty="0" smtClean="0"/>
              <a:t>메시지 </a:t>
            </a:r>
            <a:r>
              <a:rPr lang="en-US" altLang="ko-KR" sz="1000" dirty="0" smtClean="0"/>
              <a:t>1</a:t>
            </a:r>
            <a:r>
              <a:rPr lang="ko-KR" altLang="en-US" sz="1000" dirty="0"/>
              <a:t>초</a:t>
            </a: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   -</a:t>
            </a:r>
            <a:r>
              <a:rPr lang="ko-KR" altLang="en-US" sz="1000" dirty="0" smtClean="0"/>
              <a:t>이후 유저의 </a:t>
            </a:r>
            <a:r>
              <a:rPr lang="en-US" altLang="ko-KR" sz="1000" dirty="0" smtClean="0"/>
              <a:t>cash </a:t>
            </a:r>
            <a:r>
              <a:rPr lang="ko-KR" altLang="en-US" sz="1000" dirty="0" smtClean="0"/>
              <a:t>값을 해당 </a:t>
            </a:r>
            <a:r>
              <a:rPr lang="en-US" altLang="ko-KR" sz="1000" dirty="0" smtClean="0"/>
              <a:t>price </a:t>
            </a:r>
            <a:r>
              <a:rPr lang="ko-KR" altLang="en-US" sz="1000" dirty="0" smtClean="0"/>
              <a:t>만큼 차감</a:t>
            </a: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   -</a:t>
            </a:r>
            <a:r>
              <a:rPr lang="ko-KR" altLang="en-US" sz="1000" dirty="0" smtClean="0"/>
              <a:t>구매 </a:t>
            </a:r>
            <a:r>
              <a:rPr lang="ko-KR" altLang="en-US" sz="1000" dirty="0" err="1" smtClean="0"/>
              <a:t>팝업창</a:t>
            </a:r>
            <a:r>
              <a:rPr lang="ko-KR" altLang="en-US" sz="1000" dirty="0" smtClean="0"/>
              <a:t> 닫기</a:t>
            </a:r>
            <a:endParaRPr lang="en-US" altLang="ko-KR" sz="1000" dirty="0"/>
          </a:p>
        </p:txBody>
      </p:sp>
      <p:sp>
        <p:nvSpPr>
          <p:cNvPr id="100" name="직사각형 99"/>
          <p:cNvSpPr/>
          <p:nvPr/>
        </p:nvSpPr>
        <p:spPr>
          <a:xfrm>
            <a:off x="460294" y="1154276"/>
            <a:ext cx="2947701" cy="4651453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왼쪽 화살표 107"/>
          <p:cNvSpPr/>
          <p:nvPr/>
        </p:nvSpPr>
        <p:spPr>
          <a:xfrm>
            <a:off x="584145" y="1894486"/>
            <a:ext cx="219075" cy="180975"/>
          </a:xfrm>
          <a:prstGeom prst="lef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" name="TextBox 142"/>
          <p:cNvSpPr txBox="1"/>
          <p:nvPr/>
        </p:nvSpPr>
        <p:spPr>
          <a:xfrm>
            <a:off x="2507216" y="1854168"/>
            <a:ext cx="798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/>
              <a:t>캐시 상점</a:t>
            </a:r>
            <a:endParaRPr lang="ko-KR" altLang="en-US" sz="1100" b="1" dirty="0"/>
          </a:p>
        </p:txBody>
      </p:sp>
      <p:sp>
        <p:nvSpPr>
          <p:cNvPr id="144" name="직사각형 143"/>
          <p:cNvSpPr/>
          <p:nvPr/>
        </p:nvSpPr>
        <p:spPr>
          <a:xfrm>
            <a:off x="460749" y="1153933"/>
            <a:ext cx="2947701" cy="55611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TextBox 144"/>
          <p:cNvSpPr txBox="1"/>
          <p:nvPr/>
        </p:nvSpPr>
        <p:spPr>
          <a:xfrm>
            <a:off x="540011" y="1451114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홈</a:t>
            </a:r>
            <a:endParaRPr lang="ko-KR" altLang="en-US" sz="900"/>
          </a:p>
        </p:txBody>
      </p:sp>
      <p:sp>
        <p:nvSpPr>
          <p:cNvPr id="146" name="TextBox 145"/>
          <p:cNvSpPr txBox="1"/>
          <p:nvPr/>
        </p:nvSpPr>
        <p:spPr>
          <a:xfrm>
            <a:off x="1293201" y="1452476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캐시상점</a:t>
            </a:r>
            <a:endParaRPr lang="ko-KR" altLang="en-US" sz="900" dirty="0"/>
          </a:p>
        </p:txBody>
      </p:sp>
      <p:sp>
        <p:nvSpPr>
          <p:cNvPr id="147" name="TextBox 146"/>
          <p:cNvSpPr txBox="1"/>
          <p:nvPr/>
        </p:nvSpPr>
        <p:spPr>
          <a:xfrm>
            <a:off x="869179" y="1449655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모으기</a:t>
            </a:r>
            <a:endParaRPr lang="ko-KR" altLang="en-US" sz="900" dirty="0"/>
          </a:p>
        </p:txBody>
      </p:sp>
      <p:pic>
        <p:nvPicPr>
          <p:cNvPr id="14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126" y="1220577"/>
            <a:ext cx="295275" cy="285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9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149" y="1212592"/>
            <a:ext cx="288426" cy="293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0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6749" y="1238194"/>
            <a:ext cx="305324" cy="29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1" name="Picture 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7147" y="1247719"/>
            <a:ext cx="278025" cy="237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2" name="Picture 1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2948" y="1238194"/>
            <a:ext cx="261216" cy="265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" name="덧셈 기호 152"/>
          <p:cNvSpPr/>
          <p:nvPr/>
        </p:nvSpPr>
        <p:spPr>
          <a:xfrm>
            <a:off x="2520412" y="1220577"/>
            <a:ext cx="281083" cy="308565"/>
          </a:xfrm>
          <a:prstGeom prst="mathPlus">
            <a:avLst>
              <a:gd name="adj1" fmla="val 10925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4" name="TextBox 153"/>
          <p:cNvSpPr txBox="1"/>
          <p:nvPr/>
        </p:nvSpPr>
        <p:spPr>
          <a:xfrm>
            <a:off x="1829094" y="1454297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커뮤니티</a:t>
            </a:r>
            <a:endParaRPr lang="ko-KR" altLang="en-US" sz="900" dirty="0"/>
          </a:p>
        </p:txBody>
      </p:sp>
      <p:sp>
        <p:nvSpPr>
          <p:cNvPr id="155" name="TextBox 154"/>
          <p:cNvSpPr txBox="1"/>
          <p:nvPr/>
        </p:nvSpPr>
        <p:spPr>
          <a:xfrm>
            <a:off x="2882476" y="1454567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프로필</a:t>
            </a:r>
            <a:endParaRPr lang="ko-KR" altLang="en-US" sz="900" dirty="0"/>
          </a:p>
        </p:txBody>
      </p:sp>
      <p:sp>
        <p:nvSpPr>
          <p:cNvPr id="156" name="TextBox 155"/>
          <p:cNvSpPr txBox="1"/>
          <p:nvPr/>
        </p:nvSpPr>
        <p:spPr>
          <a:xfrm>
            <a:off x="2350128" y="1452476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친구추</a:t>
            </a:r>
            <a:r>
              <a:rPr lang="ko-KR" altLang="en-US" sz="900"/>
              <a:t>천</a:t>
            </a:r>
            <a:endParaRPr lang="ko-KR" altLang="en-US" sz="900" dirty="0"/>
          </a:p>
        </p:txBody>
      </p:sp>
      <p:pic>
        <p:nvPicPr>
          <p:cNvPr id="157" name="Picture 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5556" y="1878387"/>
            <a:ext cx="278025" cy="237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8" name="직사각형 157"/>
          <p:cNvSpPr/>
          <p:nvPr/>
        </p:nvSpPr>
        <p:spPr>
          <a:xfrm>
            <a:off x="2691112" y="2257023"/>
            <a:ext cx="681170" cy="5821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9" name="직사각형 158"/>
          <p:cNvSpPr/>
          <p:nvPr/>
        </p:nvSpPr>
        <p:spPr>
          <a:xfrm>
            <a:off x="518559" y="2917900"/>
            <a:ext cx="2853724" cy="5550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0" name="직사각형 159"/>
          <p:cNvSpPr/>
          <p:nvPr/>
        </p:nvSpPr>
        <p:spPr>
          <a:xfrm>
            <a:off x="518548" y="3485979"/>
            <a:ext cx="2853724" cy="5550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1" name="직사각형 160"/>
          <p:cNvSpPr/>
          <p:nvPr/>
        </p:nvSpPr>
        <p:spPr>
          <a:xfrm>
            <a:off x="1967659" y="2257025"/>
            <a:ext cx="681170" cy="5821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2" name="직사각형 161"/>
          <p:cNvSpPr/>
          <p:nvPr/>
        </p:nvSpPr>
        <p:spPr>
          <a:xfrm>
            <a:off x="518558" y="2257025"/>
            <a:ext cx="681170" cy="58216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3" name="직사각형 162"/>
          <p:cNvSpPr/>
          <p:nvPr/>
        </p:nvSpPr>
        <p:spPr>
          <a:xfrm>
            <a:off x="1239856" y="2257024"/>
            <a:ext cx="681170" cy="5821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4" name="TextBox 163"/>
          <p:cNvSpPr txBox="1"/>
          <p:nvPr/>
        </p:nvSpPr>
        <p:spPr>
          <a:xfrm>
            <a:off x="2815758" y="2442212"/>
            <a:ext cx="514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환전</a:t>
            </a:r>
            <a:endParaRPr lang="ko-KR" altLang="en-US" sz="900" dirty="0"/>
          </a:p>
        </p:txBody>
      </p:sp>
      <p:sp>
        <p:nvSpPr>
          <p:cNvPr id="165" name="TextBox 164"/>
          <p:cNvSpPr txBox="1"/>
          <p:nvPr/>
        </p:nvSpPr>
        <p:spPr>
          <a:xfrm>
            <a:off x="2073254" y="2440531"/>
            <a:ext cx="58752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/>
              <a:t>E</a:t>
            </a:r>
            <a:r>
              <a:rPr lang="ko-KR" altLang="en-US" sz="900" dirty="0" smtClean="0"/>
              <a:t>버스</a:t>
            </a:r>
            <a:endParaRPr lang="ko-KR" altLang="en-US" sz="900" dirty="0"/>
          </a:p>
        </p:txBody>
      </p:sp>
      <p:sp>
        <p:nvSpPr>
          <p:cNvPr id="166" name="TextBox 165"/>
          <p:cNvSpPr txBox="1"/>
          <p:nvPr/>
        </p:nvSpPr>
        <p:spPr>
          <a:xfrm>
            <a:off x="651648" y="2444161"/>
            <a:ext cx="514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상품</a:t>
            </a:r>
            <a:endParaRPr lang="ko-KR" altLang="en-US" sz="900" dirty="0"/>
          </a:p>
        </p:txBody>
      </p:sp>
      <p:sp>
        <p:nvSpPr>
          <p:cNvPr id="167" name="TextBox 166"/>
          <p:cNvSpPr txBox="1"/>
          <p:nvPr/>
        </p:nvSpPr>
        <p:spPr>
          <a:xfrm>
            <a:off x="1324666" y="2442477"/>
            <a:ext cx="5918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아이</a:t>
            </a:r>
            <a:r>
              <a:rPr lang="ko-KR" altLang="en-US" sz="900"/>
              <a:t>템</a:t>
            </a:r>
            <a:endParaRPr lang="ko-KR" altLang="en-US" sz="900" dirty="0"/>
          </a:p>
        </p:txBody>
      </p:sp>
      <p:cxnSp>
        <p:nvCxnSpPr>
          <p:cNvPr id="168" name="직선 연결선 167"/>
          <p:cNvCxnSpPr>
            <a:cxnSpLocks/>
          </p:cNvCxnSpPr>
          <p:nvPr/>
        </p:nvCxnSpPr>
        <p:spPr>
          <a:xfrm flipH="1">
            <a:off x="469737" y="2213096"/>
            <a:ext cx="294361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직선 연결선 168"/>
          <p:cNvCxnSpPr>
            <a:cxnSpLocks/>
          </p:cNvCxnSpPr>
          <p:nvPr/>
        </p:nvCxnSpPr>
        <p:spPr>
          <a:xfrm flipH="1">
            <a:off x="469775" y="2886811"/>
            <a:ext cx="294361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직사각형 169"/>
          <p:cNvSpPr/>
          <p:nvPr/>
        </p:nvSpPr>
        <p:spPr>
          <a:xfrm>
            <a:off x="518559" y="4070425"/>
            <a:ext cx="2853724" cy="5550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1" name="직사각형 170"/>
          <p:cNvSpPr/>
          <p:nvPr/>
        </p:nvSpPr>
        <p:spPr>
          <a:xfrm>
            <a:off x="518548" y="4648029"/>
            <a:ext cx="2853724" cy="5550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2" name="직사각형 171"/>
          <p:cNvSpPr/>
          <p:nvPr/>
        </p:nvSpPr>
        <p:spPr>
          <a:xfrm>
            <a:off x="518559" y="5241167"/>
            <a:ext cx="2853724" cy="5550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3" name="그룹 172"/>
          <p:cNvGrpSpPr/>
          <p:nvPr/>
        </p:nvGrpSpPr>
        <p:grpSpPr>
          <a:xfrm>
            <a:off x="560995" y="2984575"/>
            <a:ext cx="418225" cy="421688"/>
            <a:chOff x="2196429" y="1714499"/>
            <a:chExt cx="582510" cy="542925"/>
          </a:xfrm>
        </p:grpSpPr>
        <p:sp>
          <p:nvSpPr>
            <p:cNvPr id="174" name="모서리가 둥근 직사각형 173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75" name="직선 연결선 174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6" name="그룹 175"/>
          <p:cNvGrpSpPr/>
          <p:nvPr/>
        </p:nvGrpSpPr>
        <p:grpSpPr>
          <a:xfrm>
            <a:off x="565012" y="3558663"/>
            <a:ext cx="418225" cy="421688"/>
            <a:chOff x="2196429" y="1714499"/>
            <a:chExt cx="582510" cy="542925"/>
          </a:xfrm>
        </p:grpSpPr>
        <p:sp>
          <p:nvSpPr>
            <p:cNvPr id="177" name="모서리가 둥근 직사각형 176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78" name="직선 연결선 177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9" name="그룹 178"/>
          <p:cNvGrpSpPr/>
          <p:nvPr/>
        </p:nvGrpSpPr>
        <p:grpSpPr>
          <a:xfrm>
            <a:off x="551520" y="4137100"/>
            <a:ext cx="418225" cy="421688"/>
            <a:chOff x="2196429" y="1714499"/>
            <a:chExt cx="582510" cy="542925"/>
          </a:xfrm>
        </p:grpSpPr>
        <p:sp>
          <p:nvSpPr>
            <p:cNvPr id="180" name="모서리가 둥근 직사각형 179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81" name="직선 연결선 180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2" name="그룹 181"/>
          <p:cNvGrpSpPr/>
          <p:nvPr/>
        </p:nvGrpSpPr>
        <p:grpSpPr>
          <a:xfrm>
            <a:off x="555537" y="4711188"/>
            <a:ext cx="418225" cy="421688"/>
            <a:chOff x="2196429" y="1714499"/>
            <a:chExt cx="582510" cy="542925"/>
          </a:xfrm>
        </p:grpSpPr>
        <p:sp>
          <p:nvSpPr>
            <p:cNvPr id="183" name="모서리가 둥근 직사각형 182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84" name="직선 연결선 183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5" name="그룹 184"/>
          <p:cNvGrpSpPr/>
          <p:nvPr/>
        </p:nvGrpSpPr>
        <p:grpSpPr>
          <a:xfrm>
            <a:off x="555537" y="5285276"/>
            <a:ext cx="418225" cy="421688"/>
            <a:chOff x="2196429" y="1714499"/>
            <a:chExt cx="582510" cy="542925"/>
          </a:xfrm>
        </p:grpSpPr>
        <p:sp>
          <p:nvSpPr>
            <p:cNvPr id="186" name="모서리가 둥근 직사각형 185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87" name="직선 연결선 186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8" name="TextBox 187"/>
          <p:cNvSpPr txBox="1"/>
          <p:nvPr/>
        </p:nvSpPr>
        <p:spPr>
          <a:xfrm>
            <a:off x="977099" y="2971184"/>
            <a:ext cx="9541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 smtClean="0"/>
              <a:t>투썸플레이스</a:t>
            </a:r>
            <a:endParaRPr lang="ko-KR" altLang="en-US" sz="1000" dirty="0"/>
          </a:p>
        </p:txBody>
      </p:sp>
      <p:sp>
        <p:nvSpPr>
          <p:cNvPr id="189" name="TextBox 188"/>
          <p:cNvSpPr txBox="1"/>
          <p:nvPr/>
        </p:nvSpPr>
        <p:spPr>
          <a:xfrm>
            <a:off x="965314" y="3195419"/>
            <a:ext cx="114807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아이스 </a:t>
            </a:r>
            <a:r>
              <a:rPr lang="ko-KR" altLang="en-US" sz="900" b="1" dirty="0" err="1" smtClean="0"/>
              <a:t>아메리카노</a:t>
            </a:r>
            <a:endParaRPr lang="ko-KR" altLang="en-US" sz="900" b="1" dirty="0"/>
          </a:p>
        </p:txBody>
      </p:sp>
      <p:sp>
        <p:nvSpPr>
          <p:cNvPr id="190" name="TextBox 189"/>
          <p:cNvSpPr txBox="1"/>
          <p:nvPr/>
        </p:nvSpPr>
        <p:spPr>
          <a:xfrm>
            <a:off x="2733284" y="3073921"/>
            <a:ext cx="63350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50" b="1" dirty="0" smtClean="0"/>
              <a:t>4300</a:t>
            </a:r>
            <a:r>
              <a:rPr lang="ko-KR" altLang="en-US" sz="1050" b="1" dirty="0" smtClean="0"/>
              <a:t>원</a:t>
            </a:r>
            <a:endParaRPr lang="ko-KR" altLang="en-US" sz="1050" b="1" dirty="0"/>
          </a:p>
        </p:txBody>
      </p:sp>
      <p:sp>
        <p:nvSpPr>
          <p:cNvPr id="191" name="TextBox 190"/>
          <p:cNvSpPr txBox="1"/>
          <p:nvPr/>
        </p:nvSpPr>
        <p:spPr>
          <a:xfrm>
            <a:off x="973342" y="3545272"/>
            <a:ext cx="4347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BHC</a:t>
            </a:r>
            <a:endParaRPr lang="ko-KR" altLang="en-US" sz="1000" dirty="0"/>
          </a:p>
        </p:txBody>
      </p:sp>
      <p:sp>
        <p:nvSpPr>
          <p:cNvPr id="192" name="TextBox 191"/>
          <p:cNvSpPr txBox="1"/>
          <p:nvPr/>
        </p:nvSpPr>
        <p:spPr>
          <a:xfrm>
            <a:off x="961557" y="3769507"/>
            <a:ext cx="14830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err="1" smtClean="0"/>
              <a:t>후라이드치킨</a:t>
            </a:r>
            <a:r>
              <a:rPr lang="en-US" altLang="ko-KR" sz="900" b="1" dirty="0" smtClean="0"/>
              <a:t>+</a:t>
            </a:r>
            <a:r>
              <a:rPr lang="ko-KR" altLang="en-US" sz="900" b="1" dirty="0" smtClean="0"/>
              <a:t>콜라</a:t>
            </a:r>
            <a:r>
              <a:rPr lang="en-US" altLang="ko-KR" sz="900" b="1" dirty="0" smtClean="0"/>
              <a:t>1.25L</a:t>
            </a:r>
            <a:endParaRPr lang="ko-KR" altLang="en-US" sz="900" b="1" dirty="0"/>
          </a:p>
        </p:txBody>
      </p:sp>
      <p:sp>
        <p:nvSpPr>
          <p:cNvPr id="193" name="TextBox 192"/>
          <p:cNvSpPr txBox="1"/>
          <p:nvPr/>
        </p:nvSpPr>
        <p:spPr>
          <a:xfrm>
            <a:off x="972147" y="4124997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도미노피자</a:t>
            </a:r>
            <a:endParaRPr lang="ko-KR" altLang="en-US" sz="1000" dirty="0"/>
          </a:p>
        </p:txBody>
      </p:sp>
      <p:sp>
        <p:nvSpPr>
          <p:cNvPr id="194" name="TextBox 193"/>
          <p:cNvSpPr txBox="1"/>
          <p:nvPr/>
        </p:nvSpPr>
        <p:spPr>
          <a:xfrm>
            <a:off x="960362" y="4349232"/>
            <a:ext cx="13628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err="1" smtClean="0"/>
              <a:t>포테이토</a:t>
            </a:r>
            <a:r>
              <a:rPr lang="en-US" altLang="ko-KR" sz="900" b="1" dirty="0" smtClean="0"/>
              <a:t>M+</a:t>
            </a:r>
            <a:r>
              <a:rPr lang="ko-KR" altLang="en-US" sz="900" b="1" dirty="0" smtClean="0"/>
              <a:t>콜라</a:t>
            </a:r>
            <a:r>
              <a:rPr lang="en-US" altLang="ko-KR" sz="900" b="1" dirty="0" smtClean="0"/>
              <a:t>1.25L</a:t>
            </a:r>
            <a:endParaRPr lang="ko-KR" altLang="en-US" sz="900" b="1" dirty="0"/>
          </a:p>
        </p:txBody>
      </p:sp>
      <p:sp>
        <p:nvSpPr>
          <p:cNvPr id="195" name="TextBox 194"/>
          <p:cNvSpPr txBox="1"/>
          <p:nvPr/>
        </p:nvSpPr>
        <p:spPr>
          <a:xfrm>
            <a:off x="968390" y="4708610"/>
            <a:ext cx="4587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gs25</a:t>
            </a:r>
            <a:endParaRPr lang="ko-KR" altLang="en-US" sz="1000" dirty="0"/>
          </a:p>
        </p:txBody>
      </p:sp>
      <p:sp>
        <p:nvSpPr>
          <p:cNvPr id="196" name="TextBox 195"/>
          <p:cNvSpPr txBox="1"/>
          <p:nvPr/>
        </p:nvSpPr>
        <p:spPr>
          <a:xfrm>
            <a:off x="956605" y="4932845"/>
            <a:ext cx="9172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빙그레 메로나</a:t>
            </a:r>
            <a:endParaRPr lang="ko-KR" altLang="en-US" sz="900" b="1" dirty="0"/>
          </a:p>
        </p:txBody>
      </p:sp>
      <p:sp>
        <p:nvSpPr>
          <p:cNvPr id="201" name="TextBox 200"/>
          <p:cNvSpPr txBox="1"/>
          <p:nvPr/>
        </p:nvSpPr>
        <p:spPr>
          <a:xfrm>
            <a:off x="968390" y="5275401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아리따움</a:t>
            </a:r>
            <a:endParaRPr lang="ko-KR" altLang="en-US" sz="1000" dirty="0"/>
          </a:p>
        </p:txBody>
      </p:sp>
      <p:sp>
        <p:nvSpPr>
          <p:cNvPr id="203" name="TextBox 202"/>
          <p:cNvSpPr txBox="1"/>
          <p:nvPr/>
        </p:nvSpPr>
        <p:spPr>
          <a:xfrm>
            <a:off x="956605" y="5499636"/>
            <a:ext cx="109998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아리따움 </a:t>
            </a:r>
            <a:r>
              <a:rPr lang="en-US" altLang="ko-KR" sz="900" b="1" dirty="0" smtClean="0"/>
              <a:t>3</a:t>
            </a:r>
            <a:r>
              <a:rPr lang="ko-KR" altLang="en-US" sz="900" b="1" dirty="0" err="1" smtClean="0"/>
              <a:t>천원권</a:t>
            </a:r>
            <a:endParaRPr lang="ko-KR" altLang="en-US" sz="900" b="1" dirty="0"/>
          </a:p>
        </p:txBody>
      </p:sp>
      <p:sp>
        <p:nvSpPr>
          <p:cNvPr id="219" name="TextBox 218"/>
          <p:cNvSpPr txBox="1"/>
          <p:nvPr/>
        </p:nvSpPr>
        <p:spPr>
          <a:xfrm>
            <a:off x="2666415" y="3664535"/>
            <a:ext cx="71205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50" b="1" dirty="0" smtClean="0"/>
              <a:t>18700</a:t>
            </a:r>
            <a:r>
              <a:rPr lang="ko-KR" altLang="en-US" sz="1050" b="1" dirty="0" smtClean="0"/>
              <a:t>원</a:t>
            </a:r>
            <a:endParaRPr lang="ko-KR" altLang="en-US" sz="1050" b="1" dirty="0"/>
          </a:p>
        </p:txBody>
      </p:sp>
      <p:sp>
        <p:nvSpPr>
          <p:cNvPr id="222" name="TextBox 221"/>
          <p:cNvSpPr txBox="1"/>
          <p:nvPr/>
        </p:nvSpPr>
        <p:spPr>
          <a:xfrm>
            <a:off x="2663252" y="4215273"/>
            <a:ext cx="71205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50" b="1" dirty="0" smtClean="0"/>
              <a:t>19000</a:t>
            </a:r>
            <a:r>
              <a:rPr lang="ko-KR" altLang="en-US" sz="1050" b="1" dirty="0" smtClean="0"/>
              <a:t>원</a:t>
            </a:r>
            <a:endParaRPr lang="ko-KR" altLang="en-US" sz="1050" b="1" dirty="0"/>
          </a:p>
        </p:txBody>
      </p:sp>
      <p:sp>
        <p:nvSpPr>
          <p:cNvPr id="223" name="TextBox 222"/>
          <p:cNvSpPr txBox="1"/>
          <p:nvPr/>
        </p:nvSpPr>
        <p:spPr>
          <a:xfrm>
            <a:off x="2753477" y="4805887"/>
            <a:ext cx="63350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50" b="1" dirty="0" smtClean="0"/>
              <a:t>1000</a:t>
            </a:r>
            <a:r>
              <a:rPr lang="ko-KR" altLang="en-US" sz="1050" b="1" dirty="0" smtClean="0"/>
              <a:t>원</a:t>
            </a:r>
            <a:endParaRPr lang="ko-KR" altLang="en-US" sz="1050" b="1" dirty="0"/>
          </a:p>
        </p:txBody>
      </p:sp>
      <p:sp>
        <p:nvSpPr>
          <p:cNvPr id="224" name="TextBox 223"/>
          <p:cNvSpPr txBox="1"/>
          <p:nvPr/>
        </p:nvSpPr>
        <p:spPr>
          <a:xfrm>
            <a:off x="2753422" y="5369162"/>
            <a:ext cx="63350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50" b="1" dirty="0" smtClean="0"/>
              <a:t>3300</a:t>
            </a:r>
            <a:r>
              <a:rPr lang="ko-KR" altLang="en-US" sz="1050" b="1" dirty="0" smtClean="0"/>
              <a:t>원</a:t>
            </a:r>
            <a:endParaRPr lang="ko-KR" altLang="en-US" sz="1050" b="1" dirty="0"/>
          </a:p>
        </p:txBody>
      </p:sp>
      <p:sp>
        <p:nvSpPr>
          <p:cNvPr id="225" name="직사각형 224"/>
          <p:cNvSpPr/>
          <p:nvPr/>
        </p:nvSpPr>
        <p:spPr>
          <a:xfrm>
            <a:off x="3998354" y="1154276"/>
            <a:ext cx="2947701" cy="4651453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6" name="왼쪽 화살표 225"/>
          <p:cNvSpPr/>
          <p:nvPr/>
        </p:nvSpPr>
        <p:spPr>
          <a:xfrm>
            <a:off x="4122205" y="1894486"/>
            <a:ext cx="219075" cy="180975"/>
          </a:xfrm>
          <a:prstGeom prst="lef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7" name="TextBox 226"/>
          <p:cNvSpPr txBox="1"/>
          <p:nvPr/>
        </p:nvSpPr>
        <p:spPr>
          <a:xfrm>
            <a:off x="6045276" y="1854168"/>
            <a:ext cx="798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/>
              <a:t>캐시 상점</a:t>
            </a:r>
            <a:endParaRPr lang="ko-KR" altLang="en-US" sz="1100" b="1" dirty="0"/>
          </a:p>
        </p:txBody>
      </p:sp>
      <p:sp>
        <p:nvSpPr>
          <p:cNvPr id="228" name="직사각형 227"/>
          <p:cNvSpPr/>
          <p:nvPr/>
        </p:nvSpPr>
        <p:spPr>
          <a:xfrm>
            <a:off x="3998809" y="1153933"/>
            <a:ext cx="2947701" cy="55611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9" name="TextBox 228"/>
          <p:cNvSpPr txBox="1"/>
          <p:nvPr/>
        </p:nvSpPr>
        <p:spPr>
          <a:xfrm>
            <a:off x="4078071" y="1451114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홈</a:t>
            </a:r>
            <a:endParaRPr lang="ko-KR" altLang="en-US" sz="900"/>
          </a:p>
        </p:txBody>
      </p:sp>
      <p:sp>
        <p:nvSpPr>
          <p:cNvPr id="230" name="TextBox 229"/>
          <p:cNvSpPr txBox="1"/>
          <p:nvPr/>
        </p:nvSpPr>
        <p:spPr>
          <a:xfrm>
            <a:off x="4831261" y="1452476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캐시상점</a:t>
            </a:r>
            <a:endParaRPr lang="ko-KR" altLang="en-US" sz="900" dirty="0"/>
          </a:p>
        </p:txBody>
      </p:sp>
      <p:sp>
        <p:nvSpPr>
          <p:cNvPr id="231" name="TextBox 230"/>
          <p:cNvSpPr txBox="1"/>
          <p:nvPr/>
        </p:nvSpPr>
        <p:spPr>
          <a:xfrm>
            <a:off x="4407239" y="1449655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모으기</a:t>
            </a:r>
            <a:endParaRPr lang="ko-KR" altLang="en-US" sz="900" dirty="0"/>
          </a:p>
        </p:txBody>
      </p:sp>
      <p:pic>
        <p:nvPicPr>
          <p:cNvPr id="23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0186" y="1220577"/>
            <a:ext cx="295275" cy="285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3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4209" y="1212592"/>
            <a:ext cx="288426" cy="293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4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4809" y="1238194"/>
            <a:ext cx="305324" cy="29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" name="Picture 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5207" y="1247719"/>
            <a:ext cx="278025" cy="237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6" name="Picture 1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1008" y="1238194"/>
            <a:ext cx="261216" cy="265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7" name="덧셈 기호 236"/>
          <p:cNvSpPr/>
          <p:nvPr/>
        </p:nvSpPr>
        <p:spPr>
          <a:xfrm>
            <a:off x="6058472" y="1220577"/>
            <a:ext cx="281083" cy="308565"/>
          </a:xfrm>
          <a:prstGeom prst="mathPlus">
            <a:avLst>
              <a:gd name="adj1" fmla="val 10925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8" name="TextBox 237"/>
          <p:cNvSpPr txBox="1"/>
          <p:nvPr/>
        </p:nvSpPr>
        <p:spPr>
          <a:xfrm>
            <a:off x="5367154" y="1454297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커뮤니티</a:t>
            </a:r>
            <a:endParaRPr lang="ko-KR" altLang="en-US" sz="900" dirty="0"/>
          </a:p>
        </p:txBody>
      </p:sp>
      <p:sp>
        <p:nvSpPr>
          <p:cNvPr id="239" name="TextBox 238"/>
          <p:cNvSpPr txBox="1"/>
          <p:nvPr/>
        </p:nvSpPr>
        <p:spPr>
          <a:xfrm>
            <a:off x="6420536" y="1454567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프로필</a:t>
            </a:r>
            <a:endParaRPr lang="ko-KR" altLang="en-US" sz="900" dirty="0"/>
          </a:p>
        </p:txBody>
      </p:sp>
      <p:sp>
        <p:nvSpPr>
          <p:cNvPr id="240" name="TextBox 239"/>
          <p:cNvSpPr txBox="1"/>
          <p:nvPr/>
        </p:nvSpPr>
        <p:spPr>
          <a:xfrm>
            <a:off x="5888188" y="1452476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친구추</a:t>
            </a:r>
            <a:r>
              <a:rPr lang="ko-KR" altLang="en-US" sz="900"/>
              <a:t>천</a:t>
            </a:r>
            <a:endParaRPr lang="ko-KR" altLang="en-US" sz="900" dirty="0"/>
          </a:p>
        </p:txBody>
      </p:sp>
      <p:pic>
        <p:nvPicPr>
          <p:cNvPr id="241" name="Picture 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3616" y="1878387"/>
            <a:ext cx="278025" cy="237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2" name="직사각형 241"/>
          <p:cNvSpPr/>
          <p:nvPr/>
        </p:nvSpPr>
        <p:spPr>
          <a:xfrm>
            <a:off x="6229172" y="2257023"/>
            <a:ext cx="681170" cy="5821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3" name="직사각형 242"/>
          <p:cNvSpPr/>
          <p:nvPr/>
        </p:nvSpPr>
        <p:spPr>
          <a:xfrm>
            <a:off x="5505719" y="2257025"/>
            <a:ext cx="681170" cy="58216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4" name="직사각형 243"/>
          <p:cNvSpPr/>
          <p:nvPr/>
        </p:nvSpPr>
        <p:spPr>
          <a:xfrm>
            <a:off x="4056618" y="2257025"/>
            <a:ext cx="681170" cy="5821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5" name="직사각형 244"/>
          <p:cNvSpPr/>
          <p:nvPr/>
        </p:nvSpPr>
        <p:spPr>
          <a:xfrm>
            <a:off x="4777916" y="2257024"/>
            <a:ext cx="681170" cy="5821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6" name="TextBox 245"/>
          <p:cNvSpPr txBox="1"/>
          <p:nvPr/>
        </p:nvSpPr>
        <p:spPr>
          <a:xfrm>
            <a:off x="6353818" y="2442212"/>
            <a:ext cx="514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환전</a:t>
            </a:r>
            <a:endParaRPr lang="ko-KR" altLang="en-US" sz="900" dirty="0"/>
          </a:p>
        </p:txBody>
      </p:sp>
      <p:sp>
        <p:nvSpPr>
          <p:cNvPr id="247" name="TextBox 246"/>
          <p:cNvSpPr txBox="1"/>
          <p:nvPr/>
        </p:nvSpPr>
        <p:spPr>
          <a:xfrm>
            <a:off x="5611314" y="2440531"/>
            <a:ext cx="58752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/>
              <a:t>E</a:t>
            </a:r>
            <a:r>
              <a:rPr lang="ko-KR" altLang="en-US" sz="900" dirty="0" smtClean="0"/>
              <a:t>버스</a:t>
            </a:r>
            <a:endParaRPr lang="ko-KR" altLang="en-US" sz="900" dirty="0"/>
          </a:p>
        </p:txBody>
      </p:sp>
      <p:sp>
        <p:nvSpPr>
          <p:cNvPr id="248" name="TextBox 247"/>
          <p:cNvSpPr txBox="1"/>
          <p:nvPr/>
        </p:nvSpPr>
        <p:spPr>
          <a:xfrm>
            <a:off x="4189708" y="2444161"/>
            <a:ext cx="514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상품</a:t>
            </a:r>
            <a:endParaRPr lang="ko-KR" altLang="en-US" sz="900" dirty="0"/>
          </a:p>
        </p:txBody>
      </p:sp>
      <p:sp>
        <p:nvSpPr>
          <p:cNvPr id="249" name="TextBox 248"/>
          <p:cNvSpPr txBox="1"/>
          <p:nvPr/>
        </p:nvSpPr>
        <p:spPr>
          <a:xfrm>
            <a:off x="4862726" y="2442477"/>
            <a:ext cx="5918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아이</a:t>
            </a:r>
            <a:r>
              <a:rPr lang="ko-KR" altLang="en-US" sz="900"/>
              <a:t>템</a:t>
            </a:r>
            <a:endParaRPr lang="ko-KR" altLang="en-US" sz="900" dirty="0"/>
          </a:p>
        </p:txBody>
      </p:sp>
      <p:cxnSp>
        <p:nvCxnSpPr>
          <p:cNvPr id="250" name="직선 연결선 249"/>
          <p:cNvCxnSpPr>
            <a:cxnSpLocks/>
          </p:cNvCxnSpPr>
          <p:nvPr/>
        </p:nvCxnSpPr>
        <p:spPr>
          <a:xfrm flipH="1">
            <a:off x="4007797" y="2213096"/>
            <a:ext cx="294361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직선 연결선 250"/>
          <p:cNvCxnSpPr>
            <a:cxnSpLocks/>
          </p:cNvCxnSpPr>
          <p:nvPr/>
        </p:nvCxnSpPr>
        <p:spPr>
          <a:xfrm flipH="1">
            <a:off x="4007835" y="2886811"/>
            <a:ext cx="294361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직사각형 251"/>
          <p:cNvSpPr/>
          <p:nvPr/>
        </p:nvSpPr>
        <p:spPr>
          <a:xfrm>
            <a:off x="4056619" y="2917900"/>
            <a:ext cx="2853724" cy="5550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3" name="직사각형 252"/>
          <p:cNvSpPr/>
          <p:nvPr/>
        </p:nvSpPr>
        <p:spPr>
          <a:xfrm>
            <a:off x="4056608" y="3485979"/>
            <a:ext cx="2853724" cy="5550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4" name="직사각형 253"/>
          <p:cNvSpPr/>
          <p:nvPr/>
        </p:nvSpPr>
        <p:spPr>
          <a:xfrm>
            <a:off x="4056619" y="4070425"/>
            <a:ext cx="2853724" cy="5550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5" name="직사각형 254"/>
          <p:cNvSpPr/>
          <p:nvPr/>
        </p:nvSpPr>
        <p:spPr>
          <a:xfrm>
            <a:off x="4056608" y="4648029"/>
            <a:ext cx="2853724" cy="5550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6" name="직사각형 255"/>
          <p:cNvSpPr/>
          <p:nvPr/>
        </p:nvSpPr>
        <p:spPr>
          <a:xfrm>
            <a:off x="4056619" y="5241167"/>
            <a:ext cx="2853724" cy="5550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57" name="그룹 256"/>
          <p:cNvGrpSpPr/>
          <p:nvPr/>
        </p:nvGrpSpPr>
        <p:grpSpPr>
          <a:xfrm>
            <a:off x="4099055" y="2984575"/>
            <a:ext cx="418225" cy="421688"/>
            <a:chOff x="2196429" y="1714499"/>
            <a:chExt cx="582510" cy="542925"/>
          </a:xfrm>
        </p:grpSpPr>
        <p:sp>
          <p:nvSpPr>
            <p:cNvPr id="258" name="모서리가 둥근 직사각형 257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59" name="직선 연결선 258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0" name="그룹 259"/>
          <p:cNvGrpSpPr/>
          <p:nvPr/>
        </p:nvGrpSpPr>
        <p:grpSpPr>
          <a:xfrm>
            <a:off x="4103072" y="3558663"/>
            <a:ext cx="418225" cy="421688"/>
            <a:chOff x="2196429" y="1714499"/>
            <a:chExt cx="582510" cy="542925"/>
          </a:xfrm>
        </p:grpSpPr>
        <p:sp>
          <p:nvSpPr>
            <p:cNvPr id="261" name="모서리가 둥근 직사각형 260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62" name="직선 연결선 261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3" name="그룹 262"/>
          <p:cNvGrpSpPr/>
          <p:nvPr/>
        </p:nvGrpSpPr>
        <p:grpSpPr>
          <a:xfrm>
            <a:off x="4089580" y="4137100"/>
            <a:ext cx="418225" cy="421688"/>
            <a:chOff x="2196429" y="1714499"/>
            <a:chExt cx="582510" cy="542925"/>
          </a:xfrm>
        </p:grpSpPr>
        <p:sp>
          <p:nvSpPr>
            <p:cNvPr id="264" name="모서리가 둥근 직사각형 263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65" name="직선 연결선 264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6" name="그룹 265"/>
          <p:cNvGrpSpPr/>
          <p:nvPr/>
        </p:nvGrpSpPr>
        <p:grpSpPr>
          <a:xfrm>
            <a:off x="4093597" y="4711188"/>
            <a:ext cx="418225" cy="421688"/>
            <a:chOff x="2196429" y="1714499"/>
            <a:chExt cx="582510" cy="542925"/>
          </a:xfrm>
        </p:grpSpPr>
        <p:sp>
          <p:nvSpPr>
            <p:cNvPr id="267" name="모서리가 둥근 직사각형 266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68" name="직선 연결선 267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9" name="그룹 268"/>
          <p:cNvGrpSpPr/>
          <p:nvPr/>
        </p:nvGrpSpPr>
        <p:grpSpPr>
          <a:xfrm>
            <a:off x="4093597" y="5285276"/>
            <a:ext cx="418225" cy="421688"/>
            <a:chOff x="2196429" y="1714499"/>
            <a:chExt cx="582510" cy="542925"/>
          </a:xfrm>
        </p:grpSpPr>
        <p:sp>
          <p:nvSpPr>
            <p:cNvPr id="270" name="모서리가 둥근 직사각형 269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71" name="직선 연결선 270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2" name="TextBox 271"/>
          <p:cNvSpPr txBox="1"/>
          <p:nvPr/>
        </p:nvSpPr>
        <p:spPr>
          <a:xfrm>
            <a:off x="4515159" y="2971184"/>
            <a:ext cx="506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E</a:t>
            </a:r>
            <a:r>
              <a:rPr lang="ko-KR" altLang="en-US" sz="1000" dirty="0" smtClean="0"/>
              <a:t>버스</a:t>
            </a:r>
            <a:endParaRPr lang="ko-KR" altLang="en-US" sz="1000" dirty="0"/>
          </a:p>
        </p:txBody>
      </p:sp>
      <p:sp>
        <p:nvSpPr>
          <p:cNvPr id="273" name="TextBox 272"/>
          <p:cNvSpPr txBox="1"/>
          <p:nvPr/>
        </p:nvSpPr>
        <p:spPr>
          <a:xfrm>
            <a:off x="4503374" y="3195419"/>
            <a:ext cx="75373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/>
              <a:t>1</a:t>
            </a:r>
            <a:r>
              <a:rPr lang="ko-KR" altLang="en-US" sz="900" b="1" dirty="0" smtClean="0"/>
              <a:t>회 이용권</a:t>
            </a:r>
            <a:endParaRPr lang="ko-KR" altLang="en-US" sz="900" b="1" dirty="0"/>
          </a:p>
        </p:txBody>
      </p:sp>
      <p:sp>
        <p:nvSpPr>
          <p:cNvPr id="274" name="TextBox 273"/>
          <p:cNvSpPr txBox="1"/>
          <p:nvPr/>
        </p:nvSpPr>
        <p:spPr>
          <a:xfrm>
            <a:off x="6271344" y="3073921"/>
            <a:ext cx="63350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50" b="1" dirty="0" smtClean="0"/>
              <a:t>2300</a:t>
            </a:r>
            <a:r>
              <a:rPr lang="ko-KR" altLang="en-US" sz="1050" b="1" dirty="0" smtClean="0"/>
              <a:t>원</a:t>
            </a:r>
            <a:endParaRPr lang="ko-KR" altLang="en-US" sz="1050" b="1" dirty="0"/>
          </a:p>
        </p:txBody>
      </p:sp>
      <p:sp>
        <p:nvSpPr>
          <p:cNvPr id="275" name="TextBox 274"/>
          <p:cNvSpPr txBox="1"/>
          <p:nvPr/>
        </p:nvSpPr>
        <p:spPr>
          <a:xfrm>
            <a:off x="4511402" y="3545272"/>
            <a:ext cx="506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E</a:t>
            </a:r>
            <a:r>
              <a:rPr lang="ko-KR" altLang="en-US" sz="1000" dirty="0" smtClean="0"/>
              <a:t>버스</a:t>
            </a:r>
            <a:endParaRPr lang="ko-KR" altLang="en-US" sz="1000" dirty="0"/>
          </a:p>
        </p:txBody>
      </p:sp>
      <p:sp>
        <p:nvSpPr>
          <p:cNvPr id="276" name="TextBox 275"/>
          <p:cNvSpPr txBox="1"/>
          <p:nvPr/>
        </p:nvSpPr>
        <p:spPr>
          <a:xfrm>
            <a:off x="4499617" y="3769507"/>
            <a:ext cx="127631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/>
              <a:t>5</a:t>
            </a:r>
            <a:r>
              <a:rPr lang="ko-KR" altLang="en-US" sz="900" b="1" dirty="0" smtClean="0"/>
              <a:t>회 이용권 </a:t>
            </a:r>
            <a:r>
              <a:rPr lang="en-US" altLang="ko-KR" sz="900" b="1" dirty="0" smtClean="0"/>
              <a:t>(5%</a:t>
            </a:r>
            <a:r>
              <a:rPr lang="ko-KR" altLang="en-US" sz="900" b="1" dirty="0" smtClean="0"/>
              <a:t>할인</a:t>
            </a:r>
            <a:r>
              <a:rPr lang="en-US" altLang="ko-KR" sz="900" b="1" dirty="0" smtClean="0"/>
              <a:t>)</a:t>
            </a:r>
            <a:endParaRPr lang="ko-KR" altLang="en-US" sz="900" b="1" dirty="0"/>
          </a:p>
        </p:txBody>
      </p:sp>
      <p:sp>
        <p:nvSpPr>
          <p:cNvPr id="277" name="TextBox 276"/>
          <p:cNvSpPr txBox="1"/>
          <p:nvPr/>
        </p:nvSpPr>
        <p:spPr>
          <a:xfrm>
            <a:off x="4510207" y="4124997"/>
            <a:ext cx="506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E</a:t>
            </a:r>
            <a:r>
              <a:rPr lang="ko-KR" altLang="en-US" sz="1000" dirty="0"/>
              <a:t>버스</a:t>
            </a:r>
          </a:p>
        </p:txBody>
      </p:sp>
      <p:sp>
        <p:nvSpPr>
          <p:cNvPr id="278" name="TextBox 277"/>
          <p:cNvSpPr txBox="1"/>
          <p:nvPr/>
        </p:nvSpPr>
        <p:spPr>
          <a:xfrm>
            <a:off x="4498422" y="4349232"/>
            <a:ext cx="141096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/>
              <a:t>10</a:t>
            </a:r>
            <a:r>
              <a:rPr lang="ko-KR" altLang="en-US" sz="900" b="1" dirty="0" smtClean="0"/>
              <a:t>회 이용권 </a:t>
            </a:r>
            <a:r>
              <a:rPr lang="en-US" altLang="ko-KR" sz="900" b="1" dirty="0" smtClean="0"/>
              <a:t>(10%</a:t>
            </a:r>
            <a:r>
              <a:rPr lang="ko-KR" altLang="en-US" sz="900" b="1" dirty="0" smtClean="0"/>
              <a:t>할인</a:t>
            </a:r>
            <a:r>
              <a:rPr lang="en-US" altLang="ko-KR" sz="900" b="1" dirty="0" smtClean="0"/>
              <a:t>)</a:t>
            </a:r>
            <a:endParaRPr lang="ko-KR" altLang="en-US" sz="900" b="1" dirty="0"/>
          </a:p>
        </p:txBody>
      </p:sp>
      <p:sp>
        <p:nvSpPr>
          <p:cNvPr id="279" name="TextBox 278"/>
          <p:cNvSpPr txBox="1"/>
          <p:nvPr/>
        </p:nvSpPr>
        <p:spPr>
          <a:xfrm>
            <a:off x="4506450" y="4708610"/>
            <a:ext cx="506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E</a:t>
            </a:r>
            <a:r>
              <a:rPr lang="ko-KR" altLang="en-US" sz="1000" dirty="0"/>
              <a:t>버스</a:t>
            </a:r>
          </a:p>
        </p:txBody>
      </p:sp>
      <p:sp>
        <p:nvSpPr>
          <p:cNvPr id="280" name="TextBox 279"/>
          <p:cNvSpPr txBox="1"/>
          <p:nvPr/>
        </p:nvSpPr>
        <p:spPr>
          <a:xfrm>
            <a:off x="4494665" y="4932845"/>
            <a:ext cx="88838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/>
              <a:t>500</a:t>
            </a:r>
            <a:r>
              <a:rPr lang="ko-KR" altLang="en-US" sz="900" b="1" dirty="0" smtClean="0"/>
              <a:t>원 할인권</a:t>
            </a:r>
            <a:endParaRPr lang="ko-KR" altLang="en-US" sz="900" b="1" dirty="0"/>
          </a:p>
        </p:txBody>
      </p:sp>
      <p:sp>
        <p:nvSpPr>
          <p:cNvPr id="281" name="TextBox 280"/>
          <p:cNvSpPr txBox="1"/>
          <p:nvPr/>
        </p:nvSpPr>
        <p:spPr>
          <a:xfrm>
            <a:off x="4506450" y="5275401"/>
            <a:ext cx="506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E</a:t>
            </a:r>
            <a:r>
              <a:rPr lang="ko-KR" altLang="en-US" sz="1000" dirty="0"/>
              <a:t>버스</a:t>
            </a:r>
          </a:p>
        </p:txBody>
      </p:sp>
      <p:sp>
        <p:nvSpPr>
          <p:cNvPr id="282" name="TextBox 281"/>
          <p:cNvSpPr txBox="1"/>
          <p:nvPr/>
        </p:nvSpPr>
        <p:spPr>
          <a:xfrm>
            <a:off x="4494665" y="5499636"/>
            <a:ext cx="95571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/>
              <a:t>1000</a:t>
            </a:r>
            <a:r>
              <a:rPr lang="ko-KR" altLang="en-US" sz="900" b="1" dirty="0" smtClean="0"/>
              <a:t>원 할인권</a:t>
            </a:r>
            <a:endParaRPr lang="ko-KR" altLang="en-US" sz="900" b="1" dirty="0"/>
          </a:p>
        </p:txBody>
      </p:sp>
      <p:sp>
        <p:nvSpPr>
          <p:cNvPr id="283" name="TextBox 282"/>
          <p:cNvSpPr txBox="1"/>
          <p:nvPr/>
        </p:nvSpPr>
        <p:spPr>
          <a:xfrm>
            <a:off x="6204475" y="3664535"/>
            <a:ext cx="71205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50" b="1" dirty="0" smtClean="0"/>
              <a:t>11000</a:t>
            </a:r>
            <a:r>
              <a:rPr lang="ko-KR" altLang="en-US" sz="1050" b="1" dirty="0" smtClean="0"/>
              <a:t>원</a:t>
            </a:r>
            <a:endParaRPr lang="ko-KR" altLang="en-US" sz="1050" b="1" dirty="0"/>
          </a:p>
        </p:txBody>
      </p:sp>
      <p:sp>
        <p:nvSpPr>
          <p:cNvPr id="284" name="TextBox 283"/>
          <p:cNvSpPr txBox="1"/>
          <p:nvPr/>
        </p:nvSpPr>
        <p:spPr>
          <a:xfrm>
            <a:off x="6201313" y="4215273"/>
            <a:ext cx="71205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50" b="1" dirty="0" smtClean="0"/>
              <a:t>20700</a:t>
            </a:r>
            <a:r>
              <a:rPr lang="ko-KR" altLang="en-US" sz="1050" b="1" dirty="0" smtClean="0"/>
              <a:t>원</a:t>
            </a:r>
            <a:endParaRPr lang="ko-KR" altLang="en-US" sz="1050" b="1" dirty="0"/>
          </a:p>
        </p:txBody>
      </p:sp>
      <p:sp>
        <p:nvSpPr>
          <p:cNvPr id="285" name="TextBox 284"/>
          <p:cNvSpPr txBox="1"/>
          <p:nvPr/>
        </p:nvSpPr>
        <p:spPr>
          <a:xfrm>
            <a:off x="6370084" y="4805887"/>
            <a:ext cx="55496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50" b="1" dirty="0" smtClean="0"/>
              <a:t>500</a:t>
            </a:r>
            <a:r>
              <a:rPr lang="ko-KR" altLang="en-US" sz="1050" b="1" dirty="0" smtClean="0"/>
              <a:t>원</a:t>
            </a:r>
            <a:endParaRPr lang="ko-KR" altLang="en-US" sz="1050" b="1" dirty="0"/>
          </a:p>
        </p:txBody>
      </p:sp>
      <p:sp>
        <p:nvSpPr>
          <p:cNvPr id="286" name="TextBox 285"/>
          <p:cNvSpPr txBox="1"/>
          <p:nvPr/>
        </p:nvSpPr>
        <p:spPr>
          <a:xfrm>
            <a:off x="6291482" y="5369162"/>
            <a:ext cx="63350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50" b="1" dirty="0" smtClean="0"/>
              <a:t>1000</a:t>
            </a:r>
            <a:r>
              <a:rPr lang="ko-KR" altLang="en-US" sz="1050" b="1" dirty="0" smtClean="0"/>
              <a:t>원</a:t>
            </a:r>
            <a:endParaRPr lang="ko-KR" altLang="en-US" sz="1050" b="1" dirty="0"/>
          </a:p>
        </p:txBody>
      </p:sp>
      <p:grpSp>
        <p:nvGrpSpPr>
          <p:cNvPr id="130" name="그룹 129"/>
          <p:cNvGrpSpPr/>
          <p:nvPr/>
        </p:nvGrpSpPr>
        <p:grpSpPr>
          <a:xfrm>
            <a:off x="784485" y="3264072"/>
            <a:ext cx="2327429" cy="1808358"/>
            <a:chOff x="7153007" y="4058674"/>
            <a:chExt cx="2327429" cy="1808358"/>
          </a:xfrm>
        </p:grpSpPr>
        <p:grpSp>
          <p:nvGrpSpPr>
            <p:cNvPr id="131" name="그룹 130"/>
            <p:cNvGrpSpPr/>
            <p:nvPr/>
          </p:nvGrpSpPr>
          <p:grpSpPr>
            <a:xfrm>
              <a:off x="7165012" y="4058674"/>
              <a:ext cx="2315424" cy="1808358"/>
              <a:chOff x="7153007" y="4087617"/>
              <a:chExt cx="2315424" cy="1808358"/>
            </a:xfrm>
          </p:grpSpPr>
          <p:sp>
            <p:nvSpPr>
              <p:cNvPr id="134" name="직사각형 133"/>
              <p:cNvSpPr/>
              <p:nvPr/>
            </p:nvSpPr>
            <p:spPr>
              <a:xfrm>
                <a:off x="7153007" y="4088184"/>
                <a:ext cx="2308694" cy="1807791"/>
              </a:xfrm>
              <a:prstGeom prst="rect">
                <a:avLst/>
              </a:prstGeom>
              <a:solidFill>
                <a:srgbClr val="D9D9D9">
                  <a:alpha val="89804"/>
                </a:srgb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35" name="그룹 134"/>
              <p:cNvGrpSpPr/>
              <p:nvPr/>
            </p:nvGrpSpPr>
            <p:grpSpPr>
              <a:xfrm>
                <a:off x="7336808" y="4476650"/>
                <a:ext cx="582510" cy="542925"/>
                <a:chOff x="2196429" y="1714499"/>
                <a:chExt cx="582510" cy="542925"/>
              </a:xfrm>
            </p:grpSpPr>
            <p:sp>
              <p:nvSpPr>
                <p:cNvPr id="140" name="모서리가 둥근 직사각형 139"/>
                <p:cNvSpPr/>
                <p:nvPr/>
              </p:nvSpPr>
              <p:spPr>
                <a:xfrm>
                  <a:off x="2196429" y="1714499"/>
                  <a:ext cx="582510" cy="542925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41" name="직선 연결선 140"/>
                <p:cNvCxnSpPr>
                  <a:cxnSpLocks/>
                </p:cNvCxnSpPr>
                <p:nvPr/>
              </p:nvCxnSpPr>
              <p:spPr>
                <a:xfrm flipH="1">
                  <a:off x="2215291" y="1743253"/>
                  <a:ext cx="544598" cy="469986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6" name="TextBox 135"/>
              <p:cNvSpPr txBox="1"/>
              <p:nvPr/>
            </p:nvSpPr>
            <p:spPr>
              <a:xfrm>
                <a:off x="7970546" y="4496462"/>
                <a:ext cx="51007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dirty="0" smtClean="0"/>
                  <a:t>E</a:t>
                </a:r>
                <a:r>
                  <a:rPr lang="ko-KR" altLang="en-US" sz="1000" dirty="0" smtClean="0"/>
                  <a:t>버스</a:t>
                </a:r>
                <a:endParaRPr lang="ko-KR" altLang="en-US" sz="1000" dirty="0"/>
              </a:p>
            </p:txBody>
          </p:sp>
          <p:sp>
            <p:nvSpPr>
              <p:cNvPr id="137" name="TextBox 136"/>
              <p:cNvSpPr txBox="1"/>
              <p:nvPr/>
            </p:nvSpPr>
            <p:spPr>
              <a:xfrm>
                <a:off x="7972991" y="4762440"/>
                <a:ext cx="75052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900" b="1" dirty="0" smtClean="0"/>
                  <a:t>1</a:t>
                </a:r>
                <a:r>
                  <a:rPr lang="ko-KR" altLang="en-US" sz="900" b="1" dirty="0" smtClean="0"/>
                  <a:t>회 이용권</a:t>
                </a:r>
                <a:endParaRPr lang="ko-KR" altLang="en-US" sz="900" b="1" dirty="0"/>
              </a:p>
            </p:txBody>
          </p:sp>
          <p:sp>
            <p:nvSpPr>
              <p:cNvPr id="138" name="TextBox 137"/>
              <p:cNvSpPr txBox="1"/>
              <p:nvPr/>
            </p:nvSpPr>
            <p:spPr>
              <a:xfrm>
                <a:off x="9166745" y="4087617"/>
                <a:ext cx="30168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/>
                  <a:t>X</a:t>
                </a:r>
                <a:endParaRPr lang="ko-KR" altLang="en-US" sz="1400" dirty="0"/>
              </a:p>
            </p:txBody>
          </p:sp>
        </p:grpSp>
        <p:cxnSp>
          <p:nvCxnSpPr>
            <p:cNvPr id="132" name="직선 연결선 131"/>
            <p:cNvCxnSpPr>
              <a:cxnSpLocks/>
            </p:cNvCxnSpPr>
            <p:nvPr/>
          </p:nvCxnSpPr>
          <p:spPr>
            <a:xfrm flipH="1">
              <a:off x="7153007" y="5107939"/>
              <a:ext cx="2308694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직선 연결선 132"/>
            <p:cNvCxnSpPr>
              <a:cxnSpLocks/>
            </p:cNvCxnSpPr>
            <p:nvPr/>
          </p:nvCxnSpPr>
          <p:spPr>
            <a:xfrm flipH="1">
              <a:off x="7162532" y="4347401"/>
              <a:ext cx="2308694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2" name="직사각형 141"/>
          <p:cNvSpPr/>
          <p:nvPr/>
        </p:nvSpPr>
        <p:spPr>
          <a:xfrm>
            <a:off x="1944866" y="4585353"/>
            <a:ext cx="958044" cy="2910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smtClean="0">
                <a:solidFill>
                  <a:schemeClr val="tx1"/>
                </a:solidFill>
              </a:rPr>
              <a:t>구매하기</a:t>
            </a:r>
            <a:endParaRPr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197" name="TextBox 196"/>
          <p:cNvSpPr txBox="1"/>
          <p:nvPr/>
        </p:nvSpPr>
        <p:spPr>
          <a:xfrm>
            <a:off x="1110416" y="4584230"/>
            <a:ext cx="63350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/>
              <a:t>2300</a:t>
            </a:r>
            <a:r>
              <a:rPr lang="ko-KR" altLang="en-US" sz="1050" b="1" dirty="0" smtClean="0"/>
              <a:t>원</a:t>
            </a:r>
            <a:endParaRPr lang="ko-KR" altLang="en-US" sz="1050" b="1" dirty="0"/>
          </a:p>
        </p:txBody>
      </p:sp>
      <p:sp>
        <p:nvSpPr>
          <p:cNvPr id="198" name="직사각형 197"/>
          <p:cNvSpPr/>
          <p:nvPr/>
        </p:nvSpPr>
        <p:spPr>
          <a:xfrm>
            <a:off x="495963" y="2794405"/>
            <a:ext cx="3021571" cy="7530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9" name="직선 연결선 198"/>
          <p:cNvCxnSpPr>
            <a:stCxn id="198" idx="3"/>
          </p:cNvCxnSpPr>
          <p:nvPr/>
        </p:nvCxnSpPr>
        <p:spPr>
          <a:xfrm flipV="1">
            <a:off x="3517534" y="2075461"/>
            <a:ext cx="4416791" cy="10954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직사각형 199"/>
          <p:cNvSpPr/>
          <p:nvPr/>
        </p:nvSpPr>
        <p:spPr>
          <a:xfrm>
            <a:off x="762776" y="3239053"/>
            <a:ext cx="2414630" cy="192327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2" name="직사각형 201"/>
          <p:cNvSpPr/>
          <p:nvPr/>
        </p:nvSpPr>
        <p:spPr>
          <a:xfrm>
            <a:off x="4744121" y="4070557"/>
            <a:ext cx="1717441" cy="345477"/>
          </a:xfrm>
          <a:prstGeom prst="rect">
            <a:avLst/>
          </a:prstGeom>
          <a:solidFill>
            <a:srgbClr val="D9D9D9">
              <a:alpha val="89804"/>
            </a:srgb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4" name="TextBox 203"/>
          <p:cNvSpPr txBox="1"/>
          <p:nvPr/>
        </p:nvSpPr>
        <p:spPr>
          <a:xfrm>
            <a:off x="5024982" y="4128411"/>
            <a:ext cx="117852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캐시가 부족합니다</a:t>
            </a:r>
            <a:r>
              <a:rPr lang="en-US" altLang="ko-KR" sz="900" b="1" dirty="0" smtClean="0"/>
              <a:t>.</a:t>
            </a:r>
            <a:endParaRPr lang="ko-KR" altLang="en-US" sz="900" b="1" dirty="0"/>
          </a:p>
        </p:txBody>
      </p:sp>
      <p:sp>
        <p:nvSpPr>
          <p:cNvPr id="205" name="직사각형 204"/>
          <p:cNvSpPr/>
          <p:nvPr/>
        </p:nvSpPr>
        <p:spPr>
          <a:xfrm>
            <a:off x="4696539" y="6075125"/>
            <a:ext cx="1717441" cy="345477"/>
          </a:xfrm>
          <a:prstGeom prst="rect">
            <a:avLst/>
          </a:prstGeom>
          <a:solidFill>
            <a:srgbClr val="D9D9D9">
              <a:alpha val="89804"/>
            </a:srgb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6" name="TextBox 205"/>
          <p:cNvSpPr txBox="1"/>
          <p:nvPr/>
        </p:nvSpPr>
        <p:spPr>
          <a:xfrm>
            <a:off x="4977400" y="6132979"/>
            <a:ext cx="129394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구매 완료하였습니다</a:t>
            </a:r>
            <a:r>
              <a:rPr lang="en-US" altLang="ko-KR" sz="900" b="1" dirty="0" smtClean="0"/>
              <a:t>.</a:t>
            </a:r>
            <a:endParaRPr lang="ko-KR" altLang="en-US" sz="900" b="1" dirty="0"/>
          </a:p>
        </p:txBody>
      </p:sp>
      <p:cxnSp>
        <p:nvCxnSpPr>
          <p:cNvPr id="221" name="직선 연결선 220"/>
          <p:cNvCxnSpPr/>
          <p:nvPr/>
        </p:nvCxnSpPr>
        <p:spPr>
          <a:xfrm flipV="1">
            <a:off x="3147933" y="3742854"/>
            <a:ext cx="4786392" cy="42742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직선 연결선 286"/>
          <p:cNvCxnSpPr>
            <a:stCxn id="202" idx="3"/>
          </p:cNvCxnSpPr>
          <p:nvPr/>
        </p:nvCxnSpPr>
        <p:spPr>
          <a:xfrm>
            <a:off x="6461562" y="4243296"/>
            <a:ext cx="1625163" cy="92038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직선 연결선 287"/>
          <p:cNvCxnSpPr>
            <a:stCxn id="205" idx="3"/>
          </p:cNvCxnSpPr>
          <p:nvPr/>
        </p:nvCxnSpPr>
        <p:spPr>
          <a:xfrm flipV="1">
            <a:off x="6413980" y="5825046"/>
            <a:ext cx="1672745" cy="42281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6637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>
            <a:cxnSpLocks/>
          </p:cNvCxnSpPr>
          <p:nvPr/>
        </p:nvCxnSpPr>
        <p:spPr>
          <a:xfrm>
            <a:off x="0" y="627709"/>
            <a:ext cx="121920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직선 연결선 5"/>
          <p:cNvCxnSpPr>
            <a:cxnSpLocks/>
          </p:cNvCxnSpPr>
          <p:nvPr/>
        </p:nvCxnSpPr>
        <p:spPr>
          <a:xfrm flipV="1">
            <a:off x="7762875" y="627709"/>
            <a:ext cx="0" cy="6230291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5151" y="122186"/>
            <a:ext cx="44582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# </a:t>
            </a:r>
            <a:r>
              <a:rPr lang="ko-KR" altLang="en-US" sz="2000" b="1" dirty="0" smtClean="0"/>
              <a:t>상점</a:t>
            </a:r>
            <a:r>
              <a:rPr lang="en-US" altLang="ko-KR" sz="2000" b="1" dirty="0" smtClean="0"/>
              <a:t>4</a:t>
            </a:r>
            <a:endParaRPr lang="ko-KR" altLang="en-US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762875" y="647239"/>
            <a:ext cx="442912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altLang="ko-KR" sz="1000" dirty="0" smtClean="0"/>
              <a:t># </a:t>
            </a:r>
            <a:r>
              <a:rPr lang="ko-KR" altLang="en-US" sz="1000" dirty="0" smtClean="0"/>
              <a:t>고액 보상 페이지에 대해 설명한다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4) </a:t>
            </a:r>
            <a:r>
              <a:rPr lang="ko-KR" altLang="en-US" sz="1000" b="1" dirty="0" smtClean="0"/>
              <a:t>아이템 탭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 A. </a:t>
            </a:r>
            <a:r>
              <a:rPr lang="ko-KR" altLang="en-US" sz="1000" b="1" dirty="0" smtClean="0"/>
              <a:t>아이템 탭 갱신</a:t>
            </a:r>
            <a:endParaRPr lang="en-US" altLang="ko-KR" sz="1000" b="1" dirty="0" smtClean="0"/>
          </a:p>
          <a:p>
            <a:pPr>
              <a:lnSpc>
                <a:spcPct val="150000"/>
              </a:lnSpc>
            </a:pPr>
            <a:r>
              <a:rPr lang="en-US" altLang="ko-KR" sz="1000" b="1" dirty="0"/>
              <a:t> </a:t>
            </a:r>
            <a:r>
              <a:rPr lang="en-US" altLang="ko-KR" sz="1000" dirty="0" smtClean="0"/>
              <a:t>- </a:t>
            </a:r>
            <a:r>
              <a:rPr lang="ko-KR" altLang="en-US" sz="1000" dirty="0" smtClean="0"/>
              <a:t>아이템 탭 목록은 다른 탭과는 다르게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목록을 </a:t>
            </a:r>
            <a:r>
              <a:rPr lang="en-US" altLang="ko-KR" sz="1000" dirty="0" smtClean="0"/>
              <a:t>4</a:t>
            </a:r>
            <a:r>
              <a:rPr lang="ko-KR" altLang="en-US" sz="1000" dirty="0" smtClean="0"/>
              <a:t>개만 노출한다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 - </a:t>
            </a:r>
            <a:r>
              <a:rPr lang="ko-KR" altLang="en-US" sz="1000" dirty="0" smtClean="0"/>
              <a:t>상점에 입장하는 시점에 데이터의 </a:t>
            </a:r>
            <a:r>
              <a:rPr lang="en-US" altLang="ko-KR" sz="1000" dirty="0"/>
              <a:t>‘type’ </a:t>
            </a:r>
            <a:r>
              <a:rPr lang="ko-KR" altLang="en-US" sz="1000" dirty="0"/>
              <a:t>데이터가 </a:t>
            </a:r>
            <a:r>
              <a:rPr lang="en-US" altLang="ko-KR" sz="1000" dirty="0"/>
              <a:t>‘</a:t>
            </a:r>
            <a:r>
              <a:rPr lang="ko-KR" altLang="en-US" sz="1000" dirty="0"/>
              <a:t>아이템</a:t>
            </a:r>
            <a:r>
              <a:rPr lang="en-US" altLang="ko-KR" sz="1000" dirty="0"/>
              <a:t>’ </a:t>
            </a:r>
            <a:r>
              <a:rPr lang="ko-KR" altLang="en-US" sz="1000" dirty="0"/>
              <a:t>인 모든 </a:t>
            </a:r>
            <a:r>
              <a:rPr lang="ko-KR" altLang="en-US" sz="1000" dirty="0" smtClean="0"/>
              <a:t>목록 중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랜덤으로 </a:t>
            </a:r>
            <a:r>
              <a:rPr lang="en-US" altLang="ko-KR" sz="1000" dirty="0" smtClean="0"/>
              <a:t>4</a:t>
            </a:r>
            <a:r>
              <a:rPr lang="ko-KR" altLang="en-US" sz="1000" dirty="0" smtClean="0"/>
              <a:t>개를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노출한다</a:t>
            </a:r>
            <a:r>
              <a:rPr lang="en-US" altLang="ko-KR" sz="1000" dirty="0" smtClean="0"/>
              <a:t>.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- </a:t>
            </a:r>
            <a:r>
              <a:rPr lang="ko-KR" altLang="en-US" sz="1000" dirty="0" smtClean="0"/>
              <a:t>시간은 </a:t>
            </a:r>
            <a:r>
              <a:rPr lang="ko-KR" altLang="en-US" sz="1000" dirty="0" err="1" smtClean="0"/>
              <a:t>어플을</a:t>
            </a:r>
            <a:r>
              <a:rPr lang="ko-KR" altLang="en-US" sz="1000" dirty="0" smtClean="0"/>
              <a:t> 시작한 시점부터 </a:t>
            </a:r>
            <a:r>
              <a:rPr lang="en-US" altLang="ko-KR" sz="1000" dirty="0" smtClean="0"/>
              <a:t>01:13:09 </a:t>
            </a:r>
            <a:r>
              <a:rPr lang="ko-KR" altLang="en-US" sz="1000" dirty="0" smtClean="0"/>
              <a:t>초 부터 감소한다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- </a:t>
            </a:r>
            <a:r>
              <a:rPr lang="ko-KR" altLang="en-US" sz="1000" dirty="0" smtClean="0"/>
              <a:t>시간이 흐르는 것에 대한 작업이 어려운지 확인이 필요하며</a:t>
            </a:r>
            <a:r>
              <a:rPr lang="en-US" altLang="ko-KR" sz="1000" dirty="0" smtClean="0"/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</a:t>
            </a:r>
            <a:r>
              <a:rPr lang="ko-KR" altLang="en-US" sz="1000" dirty="0" smtClean="0"/>
              <a:t>어렵다면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초는 표시하지 않고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흐르지 않게 처리한다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//</a:t>
            </a:r>
            <a:r>
              <a:rPr lang="ko-KR" altLang="en-US" sz="1000" dirty="0" smtClean="0"/>
              <a:t>추후에는 실제 시간이 완료될 때 마다 목록이 갱신될 예정이며</a:t>
            </a:r>
            <a:r>
              <a:rPr lang="en-US" altLang="ko-KR" sz="1000" dirty="0" smtClean="0"/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1000" dirty="0" smtClean="0"/>
              <a:t>이를 가상으로 보여주기 위한 작업을 진행한다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000" dirty="0" smtClean="0"/>
              <a:t>따라서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시간이 흘러가는 것과 목록이 존재하는 것을 보여주면 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//</a:t>
            </a:r>
            <a:r>
              <a:rPr lang="ko-KR" altLang="en-US" sz="1000" dirty="0" smtClean="0"/>
              <a:t>목록 클릭 시 팝업 창은 다른 상품 목록과 동일하다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//</a:t>
            </a:r>
            <a:r>
              <a:rPr lang="ko-KR" altLang="en-US" sz="1000" dirty="0" smtClean="0"/>
              <a:t>아이템 아이콘 목록은 별도로 요청할 예정이다</a:t>
            </a:r>
            <a:r>
              <a:rPr lang="en-US" altLang="ko-KR" sz="1000" dirty="0" smtClean="0"/>
              <a:t>.</a:t>
            </a:r>
            <a:endParaRPr lang="en-US" altLang="ko-KR" sz="1000" dirty="0"/>
          </a:p>
        </p:txBody>
      </p:sp>
      <p:sp>
        <p:nvSpPr>
          <p:cNvPr id="100" name="직사각형 99"/>
          <p:cNvSpPr/>
          <p:nvPr/>
        </p:nvSpPr>
        <p:spPr>
          <a:xfrm>
            <a:off x="2357502" y="1147212"/>
            <a:ext cx="2947701" cy="4651453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왼쪽 화살표 107"/>
          <p:cNvSpPr/>
          <p:nvPr/>
        </p:nvSpPr>
        <p:spPr>
          <a:xfrm>
            <a:off x="2481353" y="1887422"/>
            <a:ext cx="219075" cy="180975"/>
          </a:xfrm>
          <a:prstGeom prst="lef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" name="TextBox 142"/>
          <p:cNvSpPr txBox="1"/>
          <p:nvPr/>
        </p:nvSpPr>
        <p:spPr>
          <a:xfrm>
            <a:off x="4404424" y="1847104"/>
            <a:ext cx="798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/>
              <a:t>캐시 상점</a:t>
            </a:r>
            <a:endParaRPr lang="ko-KR" altLang="en-US" sz="1100" b="1" dirty="0"/>
          </a:p>
        </p:txBody>
      </p:sp>
      <p:sp>
        <p:nvSpPr>
          <p:cNvPr id="144" name="직사각형 143"/>
          <p:cNvSpPr/>
          <p:nvPr/>
        </p:nvSpPr>
        <p:spPr>
          <a:xfrm>
            <a:off x="2357957" y="1146869"/>
            <a:ext cx="2947701" cy="55611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TextBox 144"/>
          <p:cNvSpPr txBox="1"/>
          <p:nvPr/>
        </p:nvSpPr>
        <p:spPr>
          <a:xfrm>
            <a:off x="2437219" y="1444050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홈</a:t>
            </a:r>
            <a:endParaRPr lang="ko-KR" altLang="en-US" sz="900"/>
          </a:p>
        </p:txBody>
      </p:sp>
      <p:sp>
        <p:nvSpPr>
          <p:cNvPr id="146" name="TextBox 145"/>
          <p:cNvSpPr txBox="1"/>
          <p:nvPr/>
        </p:nvSpPr>
        <p:spPr>
          <a:xfrm>
            <a:off x="3190409" y="1445412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캐시상점</a:t>
            </a:r>
            <a:endParaRPr lang="ko-KR" altLang="en-US" sz="900" dirty="0"/>
          </a:p>
        </p:txBody>
      </p:sp>
      <p:sp>
        <p:nvSpPr>
          <p:cNvPr id="147" name="TextBox 146"/>
          <p:cNvSpPr txBox="1"/>
          <p:nvPr/>
        </p:nvSpPr>
        <p:spPr>
          <a:xfrm>
            <a:off x="2766387" y="1442591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모으기</a:t>
            </a:r>
            <a:endParaRPr lang="ko-KR" altLang="en-US" sz="900" dirty="0"/>
          </a:p>
        </p:txBody>
      </p:sp>
      <p:pic>
        <p:nvPicPr>
          <p:cNvPr id="14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9334" y="1213513"/>
            <a:ext cx="295275" cy="285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9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3357" y="1205528"/>
            <a:ext cx="288426" cy="293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0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3957" y="1231130"/>
            <a:ext cx="305324" cy="29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1" name="Picture 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4355" y="1240655"/>
            <a:ext cx="278025" cy="237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2" name="Picture 1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0156" y="1231130"/>
            <a:ext cx="261216" cy="265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" name="덧셈 기호 152"/>
          <p:cNvSpPr/>
          <p:nvPr/>
        </p:nvSpPr>
        <p:spPr>
          <a:xfrm>
            <a:off x="4417620" y="1213513"/>
            <a:ext cx="281083" cy="308565"/>
          </a:xfrm>
          <a:prstGeom prst="mathPlus">
            <a:avLst>
              <a:gd name="adj1" fmla="val 10925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4" name="TextBox 153"/>
          <p:cNvSpPr txBox="1"/>
          <p:nvPr/>
        </p:nvSpPr>
        <p:spPr>
          <a:xfrm>
            <a:off x="3726302" y="1447233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커뮤니티</a:t>
            </a:r>
            <a:endParaRPr lang="ko-KR" altLang="en-US" sz="900" dirty="0"/>
          </a:p>
        </p:txBody>
      </p:sp>
      <p:sp>
        <p:nvSpPr>
          <p:cNvPr id="155" name="TextBox 154"/>
          <p:cNvSpPr txBox="1"/>
          <p:nvPr/>
        </p:nvSpPr>
        <p:spPr>
          <a:xfrm>
            <a:off x="4779684" y="1447503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프로필</a:t>
            </a:r>
            <a:endParaRPr lang="ko-KR" altLang="en-US" sz="900" dirty="0"/>
          </a:p>
        </p:txBody>
      </p:sp>
      <p:sp>
        <p:nvSpPr>
          <p:cNvPr id="156" name="TextBox 155"/>
          <p:cNvSpPr txBox="1"/>
          <p:nvPr/>
        </p:nvSpPr>
        <p:spPr>
          <a:xfrm>
            <a:off x="4247336" y="1445412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친구추</a:t>
            </a:r>
            <a:r>
              <a:rPr lang="ko-KR" altLang="en-US" sz="900"/>
              <a:t>천</a:t>
            </a:r>
            <a:endParaRPr lang="ko-KR" altLang="en-US" sz="900" dirty="0"/>
          </a:p>
        </p:txBody>
      </p:sp>
      <p:pic>
        <p:nvPicPr>
          <p:cNvPr id="157" name="Picture 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2764" y="1871323"/>
            <a:ext cx="278025" cy="237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8" name="직사각형 157"/>
          <p:cNvSpPr/>
          <p:nvPr/>
        </p:nvSpPr>
        <p:spPr>
          <a:xfrm>
            <a:off x="4588320" y="2249959"/>
            <a:ext cx="681170" cy="5821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0" name="직사각형 159"/>
          <p:cNvSpPr/>
          <p:nvPr/>
        </p:nvSpPr>
        <p:spPr>
          <a:xfrm>
            <a:off x="2415756" y="3478915"/>
            <a:ext cx="2853724" cy="5550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1" name="직사각형 160"/>
          <p:cNvSpPr/>
          <p:nvPr/>
        </p:nvSpPr>
        <p:spPr>
          <a:xfrm>
            <a:off x="3864867" y="2249961"/>
            <a:ext cx="681170" cy="5821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2" name="직사각형 161"/>
          <p:cNvSpPr/>
          <p:nvPr/>
        </p:nvSpPr>
        <p:spPr>
          <a:xfrm>
            <a:off x="2415766" y="2249961"/>
            <a:ext cx="681170" cy="5821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3" name="직사각형 162"/>
          <p:cNvSpPr/>
          <p:nvPr/>
        </p:nvSpPr>
        <p:spPr>
          <a:xfrm>
            <a:off x="3137064" y="2249960"/>
            <a:ext cx="681170" cy="58216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4" name="TextBox 163"/>
          <p:cNvSpPr txBox="1"/>
          <p:nvPr/>
        </p:nvSpPr>
        <p:spPr>
          <a:xfrm>
            <a:off x="4712966" y="2435148"/>
            <a:ext cx="514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환전</a:t>
            </a:r>
            <a:endParaRPr lang="ko-KR" altLang="en-US" sz="900" dirty="0"/>
          </a:p>
        </p:txBody>
      </p:sp>
      <p:sp>
        <p:nvSpPr>
          <p:cNvPr id="165" name="TextBox 164"/>
          <p:cNvSpPr txBox="1"/>
          <p:nvPr/>
        </p:nvSpPr>
        <p:spPr>
          <a:xfrm>
            <a:off x="3970462" y="2433467"/>
            <a:ext cx="58752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/>
              <a:t>E</a:t>
            </a:r>
            <a:r>
              <a:rPr lang="ko-KR" altLang="en-US" sz="900" dirty="0" smtClean="0"/>
              <a:t>버스</a:t>
            </a:r>
            <a:endParaRPr lang="ko-KR" altLang="en-US" sz="900" dirty="0"/>
          </a:p>
        </p:txBody>
      </p:sp>
      <p:sp>
        <p:nvSpPr>
          <p:cNvPr id="166" name="TextBox 165"/>
          <p:cNvSpPr txBox="1"/>
          <p:nvPr/>
        </p:nvSpPr>
        <p:spPr>
          <a:xfrm>
            <a:off x="2548856" y="2437097"/>
            <a:ext cx="514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상품</a:t>
            </a:r>
            <a:endParaRPr lang="ko-KR" altLang="en-US" sz="900" dirty="0"/>
          </a:p>
        </p:txBody>
      </p:sp>
      <p:sp>
        <p:nvSpPr>
          <p:cNvPr id="167" name="TextBox 166"/>
          <p:cNvSpPr txBox="1"/>
          <p:nvPr/>
        </p:nvSpPr>
        <p:spPr>
          <a:xfrm>
            <a:off x="3221874" y="2435413"/>
            <a:ext cx="5918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아이</a:t>
            </a:r>
            <a:r>
              <a:rPr lang="ko-KR" altLang="en-US" sz="900"/>
              <a:t>템</a:t>
            </a:r>
            <a:endParaRPr lang="ko-KR" altLang="en-US" sz="900" dirty="0"/>
          </a:p>
        </p:txBody>
      </p:sp>
      <p:cxnSp>
        <p:nvCxnSpPr>
          <p:cNvPr id="168" name="직선 연결선 167"/>
          <p:cNvCxnSpPr>
            <a:cxnSpLocks/>
          </p:cNvCxnSpPr>
          <p:nvPr/>
        </p:nvCxnSpPr>
        <p:spPr>
          <a:xfrm flipH="1">
            <a:off x="2366945" y="2206032"/>
            <a:ext cx="294361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직선 연결선 168"/>
          <p:cNvCxnSpPr>
            <a:cxnSpLocks/>
          </p:cNvCxnSpPr>
          <p:nvPr/>
        </p:nvCxnSpPr>
        <p:spPr>
          <a:xfrm flipH="1">
            <a:off x="2366983" y="2879747"/>
            <a:ext cx="294361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직사각형 169"/>
          <p:cNvSpPr/>
          <p:nvPr/>
        </p:nvSpPr>
        <p:spPr>
          <a:xfrm>
            <a:off x="2415767" y="4063361"/>
            <a:ext cx="2853724" cy="5550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1" name="직사각형 170"/>
          <p:cNvSpPr/>
          <p:nvPr/>
        </p:nvSpPr>
        <p:spPr>
          <a:xfrm>
            <a:off x="2415756" y="4640965"/>
            <a:ext cx="2853724" cy="5550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2" name="직사각형 171"/>
          <p:cNvSpPr/>
          <p:nvPr/>
        </p:nvSpPr>
        <p:spPr>
          <a:xfrm>
            <a:off x="2415767" y="5234103"/>
            <a:ext cx="2853724" cy="5550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6" name="그룹 175"/>
          <p:cNvGrpSpPr/>
          <p:nvPr/>
        </p:nvGrpSpPr>
        <p:grpSpPr>
          <a:xfrm>
            <a:off x="2462220" y="3551599"/>
            <a:ext cx="418225" cy="421688"/>
            <a:chOff x="2196429" y="1714499"/>
            <a:chExt cx="582510" cy="542925"/>
          </a:xfrm>
        </p:grpSpPr>
        <p:sp>
          <p:nvSpPr>
            <p:cNvPr id="177" name="모서리가 둥근 직사각형 176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78" name="직선 연결선 177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9" name="그룹 178"/>
          <p:cNvGrpSpPr/>
          <p:nvPr/>
        </p:nvGrpSpPr>
        <p:grpSpPr>
          <a:xfrm>
            <a:off x="2448728" y="4130036"/>
            <a:ext cx="418225" cy="421688"/>
            <a:chOff x="2196429" y="1714499"/>
            <a:chExt cx="582510" cy="542925"/>
          </a:xfrm>
        </p:grpSpPr>
        <p:sp>
          <p:nvSpPr>
            <p:cNvPr id="180" name="모서리가 둥근 직사각형 179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81" name="직선 연결선 180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2" name="그룹 181"/>
          <p:cNvGrpSpPr/>
          <p:nvPr/>
        </p:nvGrpSpPr>
        <p:grpSpPr>
          <a:xfrm>
            <a:off x="2452745" y="4704124"/>
            <a:ext cx="418225" cy="421688"/>
            <a:chOff x="2196429" y="1714499"/>
            <a:chExt cx="582510" cy="542925"/>
          </a:xfrm>
        </p:grpSpPr>
        <p:sp>
          <p:nvSpPr>
            <p:cNvPr id="183" name="모서리가 둥근 직사각형 182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84" name="직선 연결선 183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5" name="그룹 184"/>
          <p:cNvGrpSpPr/>
          <p:nvPr/>
        </p:nvGrpSpPr>
        <p:grpSpPr>
          <a:xfrm>
            <a:off x="2452745" y="5278212"/>
            <a:ext cx="418225" cy="421688"/>
            <a:chOff x="2196429" y="1714499"/>
            <a:chExt cx="582510" cy="542925"/>
          </a:xfrm>
        </p:grpSpPr>
        <p:sp>
          <p:nvSpPr>
            <p:cNvPr id="186" name="모서리가 둥근 직사각형 185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87" name="직선 연결선 186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1" name="TextBox 190"/>
          <p:cNvSpPr txBox="1"/>
          <p:nvPr/>
        </p:nvSpPr>
        <p:spPr>
          <a:xfrm>
            <a:off x="2870550" y="3538208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캐릭터</a:t>
            </a:r>
            <a:endParaRPr lang="ko-KR" altLang="en-US" sz="1000" dirty="0"/>
          </a:p>
        </p:txBody>
      </p:sp>
      <p:sp>
        <p:nvSpPr>
          <p:cNvPr id="192" name="TextBox 191"/>
          <p:cNvSpPr txBox="1"/>
          <p:nvPr/>
        </p:nvSpPr>
        <p:spPr>
          <a:xfrm>
            <a:off x="2858765" y="3762443"/>
            <a:ext cx="109998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즉시 경험치 </a:t>
            </a:r>
            <a:r>
              <a:rPr lang="en-US" altLang="ko-KR" sz="900" b="1" dirty="0" smtClean="0"/>
              <a:t>+50</a:t>
            </a:r>
            <a:r>
              <a:rPr lang="ko-KR" altLang="en-US" sz="900" b="1" dirty="0" smtClean="0"/>
              <a:t> </a:t>
            </a:r>
            <a:endParaRPr lang="ko-KR" altLang="en-US" sz="900" b="1" dirty="0"/>
          </a:p>
        </p:txBody>
      </p:sp>
      <p:sp>
        <p:nvSpPr>
          <p:cNvPr id="193" name="TextBox 192"/>
          <p:cNvSpPr txBox="1"/>
          <p:nvPr/>
        </p:nvSpPr>
        <p:spPr>
          <a:xfrm>
            <a:off x="2869355" y="4117933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캐릭터</a:t>
            </a:r>
            <a:endParaRPr lang="ko-KR" altLang="en-US" sz="1000" dirty="0"/>
          </a:p>
        </p:txBody>
      </p:sp>
      <p:sp>
        <p:nvSpPr>
          <p:cNvPr id="194" name="TextBox 193"/>
          <p:cNvSpPr txBox="1"/>
          <p:nvPr/>
        </p:nvSpPr>
        <p:spPr>
          <a:xfrm>
            <a:off x="2857570" y="4342168"/>
            <a:ext cx="12490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희귀 </a:t>
            </a:r>
            <a:r>
              <a:rPr lang="ko-KR" altLang="en-US" sz="900" b="1" dirty="0" err="1" smtClean="0"/>
              <a:t>드랍</a:t>
            </a:r>
            <a:r>
              <a:rPr lang="ko-KR" altLang="en-US" sz="900" b="1" dirty="0" smtClean="0"/>
              <a:t> 확률 </a:t>
            </a:r>
            <a:r>
              <a:rPr lang="en-US" altLang="ko-KR" sz="900" b="1" dirty="0" smtClean="0"/>
              <a:t>+5%</a:t>
            </a:r>
            <a:endParaRPr lang="ko-KR" altLang="en-US" sz="900" b="1" dirty="0"/>
          </a:p>
        </p:txBody>
      </p:sp>
      <p:sp>
        <p:nvSpPr>
          <p:cNvPr id="195" name="TextBox 194"/>
          <p:cNvSpPr txBox="1"/>
          <p:nvPr/>
        </p:nvSpPr>
        <p:spPr>
          <a:xfrm>
            <a:off x="2865598" y="4701546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아이템</a:t>
            </a:r>
            <a:endParaRPr lang="ko-KR" altLang="en-US" sz="1000" dirty="0"/>
          </a:p>
        </p:txBody>
      </p:sp>
      <p:sp>
        <p:nvSpPr>
          <p:cNvPr id="196" name="TextBox 195"/>
          <p:cNvSpPr txBox="1"/>
          <p:nvPr/>
        </p:nvSpPr>
        <p:spPr>
          <a:xfrm>
            <a:off x="2853813" y="4925781"/>
            <a:ext cx="10246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아이템 뽑기 </a:t>
            </a:r>
            <a:r>
              <a:rPr lang="en-US" altLang="ko-KR" sz="900" b="1" dirty="0" smtClean="0"/>
              <a:t>1</a:t>
            </a:r>
            <a:r>
              <a:rPr lang="ko-KR" altLang="en-US" sz="900" b="1" dirty="0" smtClean="0"/>
              <a:t>회</a:t>
            </a:r>
            <a:endParaRPr lang="ko-KR" altLang="en-US" sz="900" b="1" dirty="0"/>
          </a:p>
        </p:txBody>
      </p:sp>
      <p:sp>
        <p:nvSpPr>
          <p:cNvPr id="201" name="TextBox 200"/>
          <p:cNvSpPr txBox="1"/>
          <p:nvPr/>
        </p:nvSpPr>
        <p:spPr>
          <a:xfrm>
            <a:off x="2865598" y="5268337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아이템</a:t>
            </a:r>
            <a:endParaRPr lang="ko-KR" altLang="en-US" sz="1000" dirty="0"/>
          </a:p>
        </p:txBody>
      </p:sp>
      <p:sp>
        <p:nvSpPr>
          <p:cNvPr id="203" name="TextBox 202"/>
          <p:cNvSpPr txBox="1"/>
          <p:nvPr/>
        </p:nvSpPr>
        <p:spPr>
          <a:xfrm>
            <a:off x="2853813" y="5492572"/>
            <a:ext cx="9092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진화의 돌 </a:t>
            </a:r>
            <a:r>
              <a:rPr lang="en-US" altLang="ko-KR" sz="900" b="1" dirty="0" smtClean="0"/>
              <a:t>1</a:t>
            </a:r>
            <a:r>
              <a:rPr lang="ko-KR" altLang="en-US" sz="900" b="1" dirty="0" smtClean="0"/>
              <a:t>개</a:t>
            </a:r>
            <a:endParaRPr lang="ko-KR" altLang="en-US" sz="900" b="1" dirty="0"/>
          </a:p>
        </p:txBody>
      </p:sp>
      <p:sp>
        <p:nvSpPr>
          <p:cNvPr id="219" name="TextBox 218"/>
          <p:cNvSpPr txBox="1"/>
          <p:nvPr/>
        </p:nvSpPr>
        <p:spPr>
          <a:xfrm>
            <a:off x="4720717" y="3657471"/>
            <a:ext cx="55496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50" b="1" dirty="0" smtClean="0"/>
              <a:t>290</a:t>
            </a:r>
            <a:r>
              <a:rPr lang="ko-KR" altLang="en-US" sz="1050" b="1" dirty="0" smtClean="0"/>
              <a:t>원</a:t>
            </a:r>
            <a:endParaRPr lang="ko-KR" altLang="en-US" sz="1050" b="1" dirty="0"/>
          </a:p>
        </p:txBody>
      </p:sp>
      <p:sp>
        <p:nvSpPr>
          <p:cNvPr id="222" name="TextBox 221"/>
          <p:cNvSpPr txBox="1"/>
          <p:nvPr/>
        </p:nvSpPr>
        <p:spPr>
          <a:xfrm>
            <a:off x="4717555" y="4208209"/>
            <a:ext cx="55495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50" b="1" dirty="0" smtClean="0"/>
              <a:t>700</a:t>
            </a:r>
            <a:r>
              <a:rPr lang="ko-KR" altLang="en-US" sz="1050" b="1" dirty="0" smtClean="0"/>
              <a:t>원</a:t>
            </a:r>
            <a:endParaRPr lang="ko-KR" altLang="en-US" sz="1050" b="1" dirty="0"/>
          </a:p>
        </p:txBody>
      </p:sp>
      <p:sp>
        <p:nvSpPr>
          <p:cNvPr id="223" name="TextBox 222"/>
          <p:cNvSpPr txBox="1"/>
          <p:nvPr/>
        </p:nvSpPr>
        <p:spPr>
          <a:xfrm>
            <a:off x="4729232" y="4798823"/>
            <a:ext cx="55496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50" b="1" dirty="0" smtClean="0"/>
              <a:t>990</a:t>
            </a:r>
            <a:r>
              <a:rPr lang="ko-KR" altLang="en-US" sz="1050" b="1" dirty="0" smtClean="0"/>
              <a:t>원</a:t>
            </a:r>
            <a:endParaRPr lang="ko-KR" altLang="en-US" sz="1050" b="1" dirty="0"/>
          </a:p>
        </p:txBody>
      </p:sp>
      <p:sp>
        <p:nvSpPr>
          <p:cNvPr id="224" name="TextBox 223"/>
          <p:cNvSpPr txBox="1"/>
          <p:nvPr/>
        </p:nvSpPr>
        <p:spPr>
          <a:xfrm>
            <a:off x="4650630" y="5362098"/>
            <a:ext cx="63350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50" b="1" dirty="0" smtClean="0"/>
              <a:t>1900</a:t>
            </a:r>
            <a:r>
              <a:rPr lang="ko-KR" altLang="en-US" sz="1050" b="1" dirty="0" smtClean="0"/>
              <a:t>원</a:t>
            </a:r>
            <a:endParaRPr lang="ko-KR" altLang="en-US" sz="105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2988184" y="3001715"/>
            <a:ext cx="16017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b="1" dirty="0" smtClean="0"/>
              <a:t>목록 갱신까지 남은 시간</a:t>
            </a:r>
            <a:endParaRPr lang="en-US" altLang="ko-KR" sz="1000" b="1" dirty="0" smtClean="0"/>
          </a:p>
          <a:p>
            <a:pPr algn="ctr"/>
            <a:r>
              <a:rPr lang="en-US" altLang="ko-KR" sz="1000" dirty="0" smtClean="0"/>
              <a:t>01:13:09</a:t>
            </a:r>
            <a:endParaRPr lang="ko-KR" altLang="en-US" sz="1000" dirty="0"/>
          </a:p>
        </p:txBody>
      </p:sp>
      <p:sp>
        <p:nvSpPr>
          <p:cNvPr id="69" name="직사각형 68"/>
          <p:cNvSpPr/>
          <p:nvPr/>
        </p:nvSpPr>
        <p:spPr>
          <a:xfrm>
            <a:off x="2367666" y="3364882"/>
            <a:ext cx="3021571" cy="256919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4225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>
            <a:cxnSpLocks/>
          </p:cNvCxnSpPr>
          <p:nvPr/>
        </p:nvCxnSpPr>
        <p:spPr>
          <a:xfrm>
            <a:off x="0" y="627709"/>
            <a:ext cx="121920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직선 연결선 5"/>
          <p:cNvCxnSpPr>
            <a:cxnSpLocks/>
          </p:cNvCxnSpPr>
          <p:nvPr/>
        </p:nvCxnSpPr>
        <p:spPr>
          <a:xfrm flipV="1">
            <a:off x="7762875" y="627709"/>
            <a:ext cx="0" cy="6230291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5151" y="122186"/>
            <a:ext cx="44582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# </a:t>
            </a:r>
            <a:r>
              <a:rPr lang="ko-KR" altLang="en-US" sz="2000" b="1" dirty="0" smtClean="0"/>
              <a:t>상점</a:t>
            </a:r>
            <a:r>
              <a:rPr lang="en-US" altLang="ko-KR" sz="2000" b="1" dirty="0" smtClean="0"/>
              <a:t>5</a:t>
            </a:r>
            <a:endParaRPr lang="ko-KR" altLang="en-US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762875" y="647239"/>
            <a:ext cx="442912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altLang="ko-KR" sz="1000" dirty="0" smtClean="0"/>
              <a:t># </a:t>
            </a:r>
            <a:r>
              <a:rPr lang="ko-KR" altLang="en-US" sz="1000" dirty="0" smtClean="0"/>
              <a:t>고액 보상 페이지에 대해 설명한다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b="1" dirty="0"/>
              <a:t>5</a:t>
            </a:r>
            <a:r>
              <a:rPr lang="en-US" altLang="ko-KR" sz="1000" b="1" dirty="0" smtClean="0"/>
              <a:t>) </a:t>
            </a:r>
            <a:r>
              <a:rPr lang="ko-KR" altLang="en-US" sz="1000" b="1" dirty="0" smtClean="0"/>
              <a:t>환전 탭</a:t>
            </a:r>
            <a:endParaRPr lang="en-US" altLang="ko-KR" sz="1000" b="1" dirty="0" smtClean="0"/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 A. </a:t>
            </a:r>
            <a:r>
              <a:rPr lang="ko-KR" altLang="en-US" sz="1000" dirty="0" smtClean="0"/>
              <a:t>환전 탭</a:t>
            </a: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- </a:t>
            </a:r>
            <a:r>
              <a:rPr lang="ko-KR" altLang="en-US" sz="1000" dirty="0" smtClean="0"/>
              <a:t>환전 탭은 목록을 보여주지 않으며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텍스트 필드 목록과 버튼 보여진다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 </a:t>
            </a:r>
            <a:r>
              <a:rPr lang="en-US" altLang="ko-KR" sz="1000" dirty="0" smtClean="0"/>
              <a:t>- </a:t>
            </a:r>
            <a:r>
              <a:rPr lang="ko-KR" altLang="en-US" sz="1000" dirty="0" smtClean="0"/>
              <a:t>목록은 아래와 같다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a. </a:t>
            </a:r>
            <a:r>
              <a:rPr lang="ko-KR" altLang="en-US" sz="1000" dirty="0" smtClean="0"/>
              <a:t>환전 금액 </a:t>
            </a:r>
            <a:r>
              <a:rPr lang="en-US" altLang="ko-KR" sz="1000" dirty="0" smtClean="0"/>
              <a:t>: </a:t>
            </a:r>
            <a:r>
              <a:rPr lang="ko-KR" altLang="en-US" sz="1000" dirty="0" smtClean="0"/>
              <a:t>텍스트 입력 상자</a:t>
            </a: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b. </a:t>
            </a:r>
            <a:r>
              <a:rPr lang="ko-KR" altLang="en-US" sz="1000" dirty="0" smtClean="0"/>
              <a:t>예금주 </a:t>
            </a:r>
            <a:r>
              <a:rPr lang="en-US" altLang="ko-KR" sz="1000" dirty="0"/>
              <a:t>: </a:t>
            </a:r>
            <a:r>
              <a:rPr lang="ko-KR" altLang="en-US" sz="1000" dirty="0"/>
              <a:t>텍스트 입력 상자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    c. </a:t>
            </a:r>
            <a:r>
              <a:rPr lang="ko-KR" altLang="en-US" sz="1000" dirty="0" smtClean="0"/>
              <a:t>은행 명 </a:t>
            </a:r>
            <a:r>
              <a:rPr lang="en-US" altLang="ko-KR" sz="1000" dirty="0"/>
              <a:t>: </a:t>
            </a:r>
            <a:r>
              <a:rPr lang="ko-KR" altLang="en-US" sz="1000" dirty="0"/>
              <a:t>텍스트 입력 </a:t>
            </a:r>
            <a:r>
              <a:rPr lang="ko-KR" altLang="en-US" sz="1000" dirty="0" smtClean="0"/>
              <a:t>상자</a:t>
            </a: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d. </a:t>
            </a:r>
            <a:r>
              <a:rPr lang="ko-KR" altLang="en-US" sz="1000" dirty="0" smtClean="0"/>
              <a:t>계좌 번호</a:t>
            </a:r>
            <a:r>
              <a:rPr lang="en-US" altLang="ko-KR" sz="1000" dirty="0"/>
              <a:t>: </a:t>
            </a:r>
            <a:r>
              <a:rPr lang="ko-KR" altLang="en-US" sz="1000" dirty="0"/>
              <a:t>텍스트 입력 </a:t>
            </a:r>
            <a:r>
              <a:rPr lang="ko-KR" altLang="en-US" sz="1000" dirty="0" smtClean="0"/>
              <a:t>상자</a:t>
            </a: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e. </a:t>
            </a:r>
            <a:r>
              <a:rPr lang="ko-KR" altLang="en-US" sz="1000" dirty="0" smtClean="0"/>
              <a:t>비밀 번호</a:t>
            </a:r>
            <a:r>
              <a:rPr lang="en-US" altLang="ko-KR" sz="1000" dirty="0"/>
              <a:t>: </a:t>
            </a:r>
            <a:r>
              <a:rPr lang="ko-KR" altLang="en-US" sz="1000" dirty="0"/>
              <a:t>텍스트 입력 </a:t>
            </a:r>
            <a:r>
              <a:rPr lang="ko-KR" altLang="en-US" sz="1000" dirty="0" smtClean="0"/>
              <a:t>상자</a:t>
            </a: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f. </a:t>
            </a:r>
            <a:r>
              <a:rPr lang="ko-KR" altLang="en-US" sz="1000" dirty="0" smtClean="0"/>
              <a:t>환전 신청 버튼 </a:t>
            </a:r>
            <a:r>
              <a:rPr lang="en-US" altLang="ko-KR" sz="1000" dirty="0" smtClean="0"/>
              <a:t>: </a:t>
            </a:r>
            <a:r>
              <a:rPr lang="ko-KR" altLang="en-US" sz="1000" dirty="0" smtClean="0"/>
              <a:t>버튼</a:t>
            </a: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 &gt; </a:t>
            </a:r>
            <a:r>
              <a:rPr lang="ko-KR" altLang="en-US" sz="1000" dirty="0" smtClean="0"/>
              <a:t>클릭 입력 시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        - </a:t>
            </a:r>
            <a:r>
              <a:rPr lang="ko-KR" altLang="en-US" sz="1000" dirty="0" smtClean="0"/>
              <a:t>필드에 하나라도 </a:t>
            </a:r>
            <a:r>
              <a:rPr lang="ko-KR" altLang="en-US" sz="1000" dirty="0" err="1" smtClean="0"/>
              <a:t>안채워져</a:t>
            </a:r>
            <a:r>
              <a:rPr lang="ko-KR" altLang="en-US" sz="1000" dirty="0" smtClean="0"/>
              <a:t> 있다면 </a:t>
            </a:r>
            <a:r>
              <a:rPr lang="en-US" altLang="ko-KR" sz="1000" dirty="0" smtClean="0"/>
              <a:t>: 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        ‘</a:t>
            </a:r>
            <a:r>
              <a:rPr lang="ko-KR" altLang="en-US" sz="1000" dirty="0" smtClean="0"/>
              <a:t>정확히 입력해 주세요</a:t>
            </a:r>
            <a:r>
              <a:rPr lang="en-US" altLang="ko-KR" sz="1000" dirty="0" smtClean="0"/>
              <a:t>.’ </a:t>
            </a:r>
            <a:r>
              <a:rPr lang="ko-KR" altLang="en-US" sz="1000" dirty="0" smtClean="0"/>
              <a:t>메시지 </a:t>
            </a:r>
            <a:r>
              <a:rPr lang="en-US" altLang="ko-KR" sz="1000" dirty="0"/>
              <a:t>1</a:t>
            </a:r>
            <a:r>
              <a:rPr lang="ko-KR" altLang="en-US" sz="1000" dirty="0"/>
              <a:t>초 노출</a:t>
            </a: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        - </a:t>
            </a:r>
            <a:r>
              <a:rPr lang="ko-KR" altLang="en-US" sz="1000" dirty="0" smtClean="0"/>
              <a:t>모든 필드가 </a:t>
            </a:r>
            <a:r>
              <a:rPr lang="ko-KR" altLang="en-US" sz="1000" dirty="0"/>
              <a:t>채워졌으나 보유 </a:t>
            </a:r>
            <a:r>
              <a:rPr lang="en-US" altLang="ko-KR" sz="1000" dirty="0" smtClean="0"/>
              <a:t>cash</a:t>
            </a:r>
            <a:r>
              <a:rPr lang="ko-KR" altLang="en-US" sz="1000" dirty="0" smtClean="0"/>
              <a:t>가 환전 금액 보다 작다면 </a:t>
            </a:r>
            <a:r>
              <a:rPr lang="en-US" altLang="ko-KR" sz="1000" dirty="0" smtClean="0"/>
              <a:t>: 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        ‘</a:t>
            </a:r>
            <a:r>
              <a:rPr lang="ko-KR" altLang="en-US" sz="1000" dirty="0" smtClean="0"/>
              <a:t>금액이 부족합니다</a:t>
            </a:r>
            <a:r>
              <a:rPr lang="en-US" altLang="ko-KR" sz="1000" dirty="0" smtClean="0"/>
              <a:t>.’ </a:t>
            </a:r>
            <a:r>
              <a:rPr lang="ko-KR" altLang="en-US" sz="1000" dirty="0" smtClean="0"/>
              <a:t>메시지 </a:t>
            </a:r>
            <a:r>
              <a:rPr lang="en-US" altLang="ko-KR" sz="1000" dirty="0" smtClean="0"/>
              <a:t>1</a:t>
            </a:r>
            <a:r>
              <a:rPr lang="ko-KR" altLang="en-US" sz="1000" dirty="0" smtClean="0"/>
              <a:t>초 노출</a:t>
            </a: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    - </a:t>
            </a:r>
            <a:r>
              <a:rPr lang="ko-KR" altLang="en-US" sz="1000" dirty="0"/>
              <a:t>모든 필드가 </a:t>
            </a:r>
            <a:r>
              <a:rPr lang="ko-KR" altLang="en-US" sz="1000" dirty="0" smtClean="0"/>
              <a:t>채워졌으며 </a:t>
            </a:r>
            <a:r>
              <a:rPr lang="ko-KR" altLang="en-US" sz="1000" dirty="0"/>
              <a:t>보유 </a:t>
            </a:r>
            <a:r>
              <a:rPr lang="en-US" altLang="ko-KR" sz="1000" dirty="0"/>
              <a:t>cash</a:t>
            </a:r>
            <a:r>
              <a:rPr lang="ko-KR" altLang="en-US" sz="1000" dirty="0"/>
              <a:t>가 환전 금액 보다 </a:t>
            </a:r>
            <a:r>
              <a:rPr lang="ko-KR" altLang="en-US" sz="1000" dirty="0" smtClean="0"/>
              <a:t>크다면 </a:t>
            </a:r>
            <a:r>
              <a:rPr lang="en-US" altLang="ko-KR" sz="1000" dirty="0"/>
              <a:t>: 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           </a:t>
            </a:r>
            <a:r>
              <a:rPr lang="en-US" altLang="ko-KR" sz="1000" dirty="0" smtClean="0"/>
              <a:t>‘</a:t>
            </a:r>
            <a:r>
              <a:rPr lang="ko-KR" altLang="en-US" sz="1000" dirty="0" smtClean="0"/>
              <a:t>입금이 정상 처리되었습니다</a:t>
            </a:r>
            <a:r>
              <a:rPr lang="en-US" altLang="ko-KR" sz="1000" dirty="0" smtClean="0"/>
              <a:t>.’ </a:t>
            </a:r>
            <a:r>
              <a:rPr lang="ko-KR" altLang="en-US" sz="1000" dirty="0" smtClean="0"/>
              <a:t>메시지 </a:t>
            </a:r>
            <a:r>
              <a:rPr lang="en-US" altLang="ko-KR" sz="1000" dirty="0"/>
              <a:t>1</a:t>
            </a:r>
            <a:r>
              <a:rPr lang="ko-KR" altLang="en-US" sz="1000" dirty="0"/>
              <a:t>초 노출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        </a:t>
            </a:r>
            <a:r>
              <a:rPr lang="en-US" altLang="ko-KR" sz="1000" dirty="0" smtClean="0"/>
              <a:t>   </a:t>
            </a:r>
            <a:r>
              <a:rPr lang="ko-KR" altLang="en-US" sz="1000" dirty="0" smtClean="0"/>
              <a:t>이후</a:t>
            </a:r>
            <a:r>
              <a:rPr lang="en-US" altLang="ko-KR" sz="1000" dirty="0" smtClean="0"/>
              <a:t>, cash</a:t>
            </a:r>
            <a:r>
              <a:rPr lang="ko-KR" altLang="en-US" sz="1000" dirty="0" smtClean="0"/>
              <a:t>를 입력한 환전 금액만큼 차감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// </a:t>
            </a:r>
            <a:r>
              <a:rPr lang="ko-KR" altLang="en-US" sz="1000" dirty="0" smtClean="0"/>
              <a:t>추후의 환전 처리를 예상할 수 있는 절차를 보여주기 위함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endParaRPr lang="en-US" altLang="ko-KR" sz="1000" dirty="0" smtClean="0"/>
          </a:p>
          <a:p>
            <a:pPr>
              <a:lnSpc>
                <a:spcPct val="150000"/>
              </a:lnSpc>
            </a:pPr>
            <a:endParaRPr lang="en-US" altLang="ko-KR" sz="1000" dirty="0"/>
          </a:p>
        </p:txBody>
      </p:sp>
      <p:sp>
        <p:nvSpPr>
          <p:cNvPr id="100" name="직사각형 99"/>
          <p:cNvSpPr/>
          <p:nvPr/>
        </p:nvSpPr>
        <p:spPr>
          <a:xfrm>
            <a:off x="522309" y="1119115"/>
            <a:ext cx="2947701" cy="4651453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왼쪽 화살표 107"/>
          <p:cNvSpPr/>
          <p:nvPr/>
        </p:nvSpPr>
        <p:spPr>
          <a:xfrm>
            <a:off x="646160" y="1859325"/>
            <a:ext cx="219075" cy="180975"/>
          </a:xfrm>
          <a:prstGeom prst="lef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" name="TextBox 142"/>
          <p:cNvSpPr txBox="1"/>
          <p:nvPr/>
        </p:nvSpPr>
        <p:spPr>
          <a:xfrm>
            <a:off x="2569231" y="1819007"/>
            <a:ext cx="798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/>
              <a:t>캐시 상점</a:t>
            </a:r>
            <a:endParaRPr lang="ko-KR" altLang="en-US" sz="1100" b="1" dirty="0"/>
          </a:p>
        </p:txBody>
      </p:sp>
      <p:sp>
        <p:nvSpPr>
          <p:cNvPr id="144" name="직사각형 143"/>
          <p:cNvSpPr/>
          <p:nvPr/>
        </p:nvSpPr>
        <p:spPr>
          <a:xfrm>
            <a:off x="522764" y="1118772"/>
            <a:ext cx="2947701" cy="55611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TextBox 144"/>
          <p:cNvSpPr txBox="1"/>
          <p:nvPr/>
        </p:nvSpPr>
        <p:spPr>
          <a:xfrm>
            <a:off x="602026" y="1415953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홈</a:t>
            </a:r>
            <a:endParaRPr lang="ko-KR" altLang="en-US" sz="900"/>
          </a:p>
        </p:txBody>
      </p:sp>
      <p:sp>
        <p:nvSpPr>
          <p:cNvPr id="146" name="TextBox 145"/>
          <p:cNvSpPr txBox="1"/>
          <p:nvPr/>
        </p:nvSpPr>
        <p:spPr>
          <a:xfrm>
            <a:off x="1355216" y="1417315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캐시상점</a:t>
            </a:r>
            <a:endParaRPr lang="ko-KR" altLang="en-US" sz="900" dirty="0"/>
          </a:p>
        </p:txBody>
      </p:sp>
      <p:sp>
        <p:nvSpPr>
          <p:cNvPr id="147" name="TextBox 146"/>
          <p:cNvSpPr txBox="1"/>
          <p:nvPr/>
        </p:nvSpPr>
        <p:spPr>
          <a:xfrm>
            <a:off x="931194" y="1414494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모으기</a:t>
            </a:r>
            <a:endParaRPr lang="ko-KR" altLang="en-US" sz="900" dirty="0"/>
          </a:p>
        </p:txBody>
      </p:sp>
      <p:pic>
        <p:nvPicPr>
          <p:cNvPr id="14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141" y="1185416"/>
            <a:ext cx="295275" cy="285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9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164" y="1177431"/>
            <a:ext cx="288426" cy="293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0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8764" y="1203033"/>
            <a:ext cx="305324" cy="29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1" name="Picture 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9162" y="1212558"/>
            <a:ext cx="278025" cy="237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2" name="Picture 1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4963" y="1203033"/>
            <a:ext cx="261216" cy="265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" name="덧셈 기호 152"/>
          <p:cNvSpPr/>
          <p:nvPr/>
        </p:nvSpPr>
        <p:spPr>
          <a:xfrm>
            <a:off x="2582427" y="1185416"/>
            <a:ext cx="281083" cy="308565"/>
          </a:xfrm>
          <a:prstGeom prst="mathPlus">
            <a:avLst>
              <a:gd name="adj1" fmla="val 10925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4" name="TextBox 153"/>
          <p:cNvSpPr txBox="1"/>
          <p:nvPr/>
        </p:nvSpPr>
        <p:spPr>
          <a:xfrm>
            <a:off x="1891109" y="1419136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커뮤니티</a:t>
            </a:r>
            <a:endParaRPr lang="ko-KR" altLang="en-US" sz="900" dirty="0"/>
          </a:p>
        </p:txBody>
      </p:sp>
      <p:sp>
        <p:nvSpPr>
          <p:cNvPr id="155" name="TextBox 154"/>
          <p:cNvSpPr txBox="1"/>
          <p:nvPr/>
        </p:nvSpPr>
        <p:spPr>
          <a:xfrm>
            <a:off x="2944491" y="1419406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프로필</a:t>
            </a:r>
            <a:endParaRPr lang="ko-KR" altLang="en-US" sz="900" dirty="0"/>
          </a:p>
        </p:txBody>
      </p:sp>
      <p:sp>
        <p:nvSpPr>
          <p:cNvPr id="156" name="TextBox 155"/>
          <p:cNvSpPr txBox="1"/>
          <p:nvPr/>
        </p:nvSpPr>
        <p:spPr>
          <a:xfrm>
            <a:off x="2412143" y="1417315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친구추</a:t>
            </a:r>
            <a:r>
              <a:rPr lang="ko-KR" altLang="en-US" sz="900"/>
              <a:t>천</a:t>
            </a:r>
            <a:endParaRPr lang="ko-KR" altLang="en-US" sz="900" dirty="0"/>
          </a:p>
        </p:txBody>
      </p:sp>
      <p:pic>
        <p:nvPicPr>
          <p:cNvPr id="157" name="Picture 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7571" y="1843226"/>
            <a:ext cx="278025" cy="237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8" name="직사각형 157"/>
          <p:cNvSpPr/>
          <p:nvPr/>
        </p:nvSpPr>
        <p:spPr>
          <a:xfrm>
            <a:off x="2753127" y="2221862"/>
            <a:ext cx="681170" cy="58216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1" name="직사각형 160"/>
          <p:cNvSpPr/>
          <p:nvPr/>
        </p:nvSpPr>
        <p:spPr>
          <a:xfrm>
            <a:off x="2029674" y="2221864"/>
            <a:ext cx="681170" cy="5821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2" name="직사각형 161"/>
          <p:cNvSpPr/>
          <p:nvPr/>
        </p:nvSpPr>
        <p:spPr>
          <a:xfrm>
            <a:off x="580573" y="2221864"/>
            <a:ext cx="681170" cy="5821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3" name="직사각형 162"/>
          <p:cNvSpPr/>
          <p:nvPr/>
        </p:nvSpPr>
        <p:spPr>
          <a:xfrm>
            <a:off x="1301871" y="2221863"/>
            <a:ext cx="681170" cy="5821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4" name="TextBox 163"/>
          <p:cNvSpPr txBox="1"/>
          <p:nvPr/>
        </p:nvSpPr>
        <p:spPr>
          <a:xfrm>
            <a:off x="2877773" y="2407051"/>
            <a:ext cx="514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환전</a:t>
            </a:r>
            <a:endParaRPr lang="ko-KR" altLang="en-US" sz="900" dirty="0"/>
          </a:p>
        </p:txBody>
      </p:sp>
      <p:sp>
        <p:nvSpPr>
          <p:cNvPr id="165" name="TextBox 164"/>
          <p:cNvSpPr txBox="1"/>
          <p:nvPr/>
        </p:nvSpPr>
        <p:spPr>
          <a:xfrm>
            <a:off x="2135269" y="2405370"/>
            <a:ext cx="58752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/>
              <a:t>E</a:t>
            </a:r>
            <a:r>
              <a:rPr lang="ko-KR" altLang="en-US" sz="900" dirty="0" smtClean="0"/>
              <a:t>버스</a:t>
            </a:r>
            <a:endParaRPr lang="ko-KR" altLang="en-US" sz="900" dirty="0"/>
          </a:p>
        </p:txBody>
      </p:sp>
      <p:sp>
        <p:nvSpPr>
          <p:cNvPr id="166" name="TextBox 165"/>
          <p:cNvSpPr txBox="1"/>
          <p:nvPr/>
        </p:nvSpPr>
        <p:spPr>
          <a:xfrm>
            <a:off x="713663" y="2409000"/>
            <a:ext cx="514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상품</a:t>
            </a:r>
            <a:endParaRPr lang="ko-KR" altLang="en-US" sz="900" dirty="0"/>
          </a:p>
        </p:txBody>
      </p:sp>
      <p:sp>
        <p:nvSpPr>
          <p:cNvPr id="167" name="TextBox 166"/>
          <p:cNvSpPr txBox="1"/>
          <p:nvPr/>
        </p:nvSpPr>
        <p:spPr>
          <a:xfrm>
            <a:off x="1386681" y="2407316"/>
            <a:ext cx="5918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아이</a:t>
            </a:r>
            <a:r>
              <a:rPr lang="ko-KR" altLang="en-US" sz="900"/>
              <a:t>템</a:t>
            </a:r>
            <a:endParaRPr lang="ko-KR" altLang="en-US" sz="900" dirty="0"/>
          </a:p>
        </p:txBody>
      </p:sp>
      <p:cxnSp>
        <p:nvCxnSpPr>
          <p:cNvPr id="168" name="직선 연결선 167"/>
          <p:cNvCxnSpPr>
            <a:cxnSpLocks/>
          </p:cNvCxnSpPr>
          <p:nvPr/>
        </p:nvCxnSpPr>
        <p:spPr>
          <a:xfrm flipH="1">
            <a:off x="531752" y="2177935"/>
            <a:ext cx="294361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직선 연결선 168"/>
          <p:cNvCxnSpPr>
            <a:cxnSpLocks/>
          </p:cNvCxnSpPr>
          <p:nvPr/>
        </p:nvCxnSpPr>
        <p:spPr>
          <a:xfrm flipH="1">
            <a:off x="531790" y="2851650"/>
            <a:ext cx="294361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/>
          <p:cNvSpPr/>
          <p:nvPr/>
        </p:nvSpPr>
        <p:spPr>
          <a:xfrm>
            <a:off x="935083" y="3070718"/>
            <a:ext cx="2085975" cy="2883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1299943" y="3099501"/>
            <a:ext cx="114807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금액을 입력하세요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4" name="직선 연결선 63"/>
          <p:cNvCxnSpPr>
            <a:cxnSpLocks/>
          </p:cNvCxnSpPr>
          <p:nvPr/>
        </p:nvCxnSpPr>
        <p:spPr>
          <a:xfrm>
            <a:off x="989996" y="3107004"/>
            <a:ext cx="0" cy="20675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888363" y="2868461"/>
            <a:ext cx="6864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환전 금액</a:t>
            </a:r>
            <a:endParaRPr lang="ko-KR" altLang="en-US" sz="900" b="1" dirty="0"/>
          </a:p>
        </p:txBody>
      </p:sp>
      <p:sp>
        <p:nvSpPr>
          <p:cNvPr id="66" name="직사각형 65"/>
          <p:cNvSpPr/>
          <p:nvPr/>
        </p:nvSpPr>
        <p:spPr>
          <a:xfrm>
            <a:off x="940053" y="3587205"/>
            <a:ext cx="2085975" cy="2883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1304913" y="3615988"/>
            <a:ext cx="126348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예금주를 입력하세요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8" name="직선 연결선 67"/>
          <p:cNvCxnSpPr>
            <a:cxnSpLocks/>
          </p:cNvCxnSpPr>
          <p:nvPr/>
        </p:nvCxnSpPr>
        <p:spPr>
          <a:xfrm>
            <a:off x="994966" y="3623491"/>
            <a:ext cx="0" cy="20675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902858" y="3384948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예금주</a:t>
            </a:r>
            <a:endParaRPr lang="ko-KR" altLang="en-US" sz="900" b="1" dirty="0"/>
          </a:p>
        </p:txBody>
      </p:sp>
      <p:sp>
        <p:nvSpPr>
          <p:cNvPr id="70" name="직사각형 69"/>
          <p:cNvSpPr/>
          <p:nvPr/>
        </p:nvSpPr>
        <p:spPr>
          <a:xfrm>
            <a:off x="948828" y="4064590"/>
            <a:ext cx="2085975" cy="2883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1313688" y="4093373"/>
            <a:ext cx="130356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은행 명을 입력하세요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72" name="직선 연결선 71"/>
          <p:cNvCxnSpPr>
            <a:cxnSpLocks/>
          </p:cNvCxnSpPr>
          <p:nvPr/>
        </p:nvCxnSpPr>
        <p:spPr>
          <a:xfrm>
            <a:off x="1003741" y="4100876"/>
            <a:ext cx="0" cy="20675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902108" y="3862333"/>
            <a:ext cx="57099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은행 명</a:t>
            </a:r>
            <a:endParaRPr lang="ko-KR" altLang="en-US" sz="900" b="1" dirty="0"/>
          </a:p>
        </p:txBody>
      </p:sp>
      <p:sp>
        <p:nvSpPr>
          <p:cNvPr id="74" name="직사각형 73"/>
          <p:cNvSpPr/>
          <p:nvPr/>
        </p:nvSpPr>
        <p:spPr>
          <a:xfrm>
            <a:off x="948828" y="4538384"/>
            <a:ext cx="2085975" cy="2883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1313688" y="4567167"/>
            <a:ext cx="141897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계좌 번호를 입력하세요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76" name="직선 연결선 75"/>
          <p:cNvCxnSpPr>
            <a:cxnSpLocks/>
          </p:cNvCxnSpPr>
          <p:nvPr/>
        </p:nvCxnSpPr>
        <p:spPr>
          <a:xfrm>
            <a:off x="1003741" y="4574670"/>
            <a:ext cx="0" cy="20675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902108" y="4336127"/>
            <a:ext cx="6864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계좌 번호</a:t>
            </a:r>
            <a:endParaRPr lang="ko-KR" altLang="en-US" sz="900" b="1" dirty="0"/>
          </a:p>
        </p:txBody>
      </p:sp>
      <p:sp>
        <p:nvSpPr>
          <p:cNvPr id="78" name="직사각형 77"/>
          <p:cNvSpPr/>
          <p:nvPr/>
        </p:nvSpPr>
        <p:spPr>
          <a:xfrm>
            <a:off x="957603" y="5025294"/>
            <a:ext cx="2085975" cy="2883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1322463" y="5054077"/>
            <a:ext cx="176522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계정의 비밀번호를 입력하세요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80" name="직선 연결선 79"/>
          <p:cNvCxnSpPr>
            <a:cxnSpLocks/>
          </p:cNvCxnSpPr>
          <p:nvPr/>
        </p:nvCxnSpPr>
        <p:spPr>
          <a:xfrm>
            <a:off x="1012516" y="5061580"/>
            <a:ext cx="0" cy="20675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910883" y="4823037"/>
            <a:ext cx="6864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비밀 번호</a:t>
            </a:r>
            <a:endParaRPr lang="ko-KR" altLang="en-US" sz="900" b="1" dirty="0"/>
          </a:p>
        </p:txBody>
      </p:sp>
      <p:sp>
        <p:nvSpPr>
          <p:cNvPr id="84" name="직사각형 83"/>
          <p:cNvSpPr/>
          <p:nvPr/>
        </p:nvSpPr>
        <p:spPr>
          <a:xfrm>
            <a:off x="1454099" y="5411832"/>
            <a:ext cx="958044" cy="2910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smtClean="0">
                <a:solidFill>
                  <a:schemeClr val="tx1"/>
                </a:solidFill>
              </a:rPr>
              <a:t>환전 신청</a:t>
            </a:r>
            <a:endParaRPr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3907465" y="1128637"/>
            <a:ext cx="2947701" cy="4651453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왼쪽 화살표 91"/>
          <p:cNvSpPr/>
          <p:nvPr/>
        </p:nvSpPr>
        <p:spPr>
          <a:xfrm>
            <a:off x="4031316" y="1868847"/>
            <a:ext cx="219075" cy="180975"/>
          </a:xfrm>
          <a:prstGeom prst="lef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/>
          <p:nvPr/>
        </p:nvSpPr>
        <p:spPr>
          <a:xfrm>
            <a:off x="5954387" y="1828529"/>
            <a:ext cx="798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/>
              <a:t>캐시 상점</a:t>
            </a:r>
            <a:endParaRPr lang="ko-KR" altLang="en-US" sz="1100" b="1" dirty="0"/>
          </a:p>
        </p:txBody>
      </p:sp>
      <p:sp>
        <p:nvSpPr>
          <p:cNvPr id="94" name="직사각형 93"/>
          <p:cNvSpPr/>
          <p:nvPr/>
        </p:nvSpPr>
        <p:spPr>
          <a:xfrm>
            <a:off x="3907920" y="1128294"/>
            <a:ext cx="2947701" cy="55611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TextBox 94"/>
          <p:cNvSpPr txBox="1"/>
          <p:nvPr/>
        </p:nvSpPr>
        <p:spPr>
          <a:xfrm>
            <a:off x="3987182" y="1425475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홈</a:t>
            </a:r>
            <a:endParaRPr lang="ko-KR" altLang="en-US" sz="900"/>
          </a:p>
        </p:txBody>
      </p:sp>
      <p:sp>
        <p:nvSpPr>
          <p:cNvPr id="96" name="TextBox 95"/>
          <p:cNvSpPr txBox="1"/>
          <p:nvPr/>
        </p:nvSpPr>
        <p:spPr>
          <a:xfrm>
            <a:off x="4740372" y="1426837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캐시상점</a:t>
            </a:r>
            <a:endParaRPr lang="ko-KR" altLang="en-US" sz="900" dirty="0"/>
          </a:p>
        </p:txBody>
      </p:sp>
      <p:sp>
        <p:nvSpPr>
          <p:cNvPr id="97" name="TextBox 96"/>
          <p:cNvSpPr txBox="1"/>
          <p:nvPr/>
        </p:nvSpPr>
        <p:spPr>
          <a:xfrm>
            <a:off x="4316350" y="1424016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모으기</a:t>
            </a:r>
            <a:endParaRPr lang="ko-KR" altLang="en-US" sz="900" dirty="0"/>
          </a:p>
        </p:txBody>
      </p:sp>
      <p:pic>
        <p:nvPicPr>
          <p:cNvPr id="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9297" y="1194938"/>
            <a:ext cx="295275" cy="285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9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3320" y="1186953"/>
            <a:ext cx="288426" cy="293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1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920" y="1212555"/>
            <a:ext cx="305324" cy="29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" name="Picture 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4318" y="1222080"/>
            <a:ext cx="278025" cy="237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" name="Picture 1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0119" y="1212555"/>
            <a:ext cx="261216" cy="265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" name="덧셈 기호 103"/>
          <p:cNvSpPr/>
          <p:nvPr/>
        </p:nvSpPr>
        <p:spPr>
          <a:xfrm>
            <a:off x="5967583" y="1194938"/>
            <a:ext cx="281083" cy="308565"/>
          </a:xfrm>
          <a:prstGeom prst="mathPlus">
            <a:avLst>
              <a:gd name="adj1" fmla="val 10925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TextBox 104"/>
          <p:cNvSpPr txBox="1"/>
          <p:nvPr/>
        </p:nvSpPr>
        <p:spPr>
          <a:xfrm>
            <a:off x="5276265" y="1428658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커뮤니티</a:t>
            </a:r>
            <a:endParaRPr lang="ko-KR" altLang="en-US" sz="900" dirty="0"/>
          </a:p>
        </p:txBody>
      </p:sp>
      <p:sp>
        <p:nvSpPr>
          <p:cNvPr id="106" name="TextBox 105"/>
          <p:cNvSpPr txBox="1"/>
          <p:nvPr/>
        </p:nvSpPr>
        <p:spPr>
          <a:xfrm>
            <a:off x="6329647" y="1428928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프로필</a:t>
            </a:r>
            <a:endParaRPr lang="ko-KR" altLang="en-US" sz="900" dirty="0"/>
          </a:p>
        </p:txBody>
      </p:sp>
      <p:sp>
        <p:nvSpPr>
          <p:cNvPr id="107" name="TextBox 106"/>
          <p:cNvSpPr txBox="1"/>
          <p:nvPr/>
        </p:nvSpPr>
        <p:spPr>
          <a:xfrm>
            <a:off x="5797299" y="1426837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친구추</a:t>
            </a:r>
            <a:r>
              <a:rPr lang="ko-KR" altLang="en-US" sz="900"/>
              <a:t>천</a:t>
            </a:r>
            <a:endParaRPr lang="ko-KR" altLang="en-US" sz="900" dirty="0"/>
          </a:p>
        </p:txBody>
      </p:sp>
      <p:pic>
        <p:nvPicPr>
          <p:cNvPr id="109" name="Picture 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2727" y="1852748"/>
            <a:ext cx="278025" cy="237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0" name="직사각형 109"/>
          <p:cNvSpPr/>
          <p:nvPr/>
        </p:nvSpPr>
        <p:spPr>
          <a:xfrm>
            <a:off x="6138283" y="2231384"/>
            <a:ext cx="681170" cy="58216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1" name="직사각형 110"/>
          <p:cNvSpPr/>
          <p:nvPr/>
        </p:nvSpPr>
        <p:spPr>
          <a:xfrm>
            <a:off x="5414830" y="2231386"/>
            <a:ext cx="681170" cy="5821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2" name="직사각형 111"/>
          <p:cNvSpPr/>
          <p:nvPr/>
        </p:nvSpPr>
        <p:spPr>
          <a:xfrm>
            <a:off x="3965729" y="2231386"/>
            <a:ext cx="681170" cy="5821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3" name="직사각형 112"/>
          <p:cNvSpPr/>
          <p:nvPr/>
        </p:nvSpPr>
        <p:spPr>
          <a:xfrm>
            <a:off x="4687027" y="2231385"/>
            <a:ext cx="681170" cy="5821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4" name="TextBox 113"/>
          <p:cNvSpPr txBox="1"/>
          <p:nvPr/>
        </p:nvSpPr>
        <p:spPr>
          <a:xfrm>
            <a:off x="6262929" y="2416573"/>
            <a:ext cx="514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환전</a:t>
            </a:r>
            <a:endParaRPr lang="ko-KR" altLang="en-US" sz="900" dirty="0"/>
          </a:p>
        </p:txBody>
      </p:sp>
      <p:sp>
        <p:nvSpPr>
          <p:cNvPr id="115" name="TextBox 114"/>
          <p:cNvSpPr txBox="1"/>
          <p:nvPr/>
        </p:nvSpPr>
        <p:spPr>
          <a:xfrm>
            <a:off x="5520425" y="2414892"/>
            <a:ext cx="58752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/>
              <a:t>E</a:t>
            </a:r>
            <a:r>
              <a:rPr lang="ko-KR" altLang="en-US" sz="900" dirty="0" smtClean="0"/>
              <a:t>버스</a:t>
            </a:r>
            <a:endParaRPr lang="ko-KR" altLang="en-US" sz="900" dirty="0"/>
          </a:p>
        </p:txBody>
      </p:sp>
      <p:sp>
        <p:nvSpPr>
          <p:cNvPr id="116" name="TextBox 115"/>
          <p:cNvSpPr txBox="1"/>
          <p:nvPr/>
        </p:nvSpPr>
        <p:spPr>
          <a:xfrm>
            <a:off x="4098819" y="2418522"/>
            <a:ext cx="514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상품</a:t>
            </a:r>
            <a:endParaRPr lang="ko-KR" altLang="en-US" sz="900" dirty="0"/>
          </a:p>
        </p:txBody>
      </p:sp>
      <p:sp>
        <p:nvSpPr>
          <p:cNvPr id="117" name="TextBox 116"/>
          <p:cNvSpPr txBox="1"/>
          <p:nvPr/>
        </p:nvSpPr>
        <p:spPr>
          <a:xfrm>
            <a:off x="4771837" y="2416838"/>
            <a:ext cx="5918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아이</a:t>
            </a:r>
            <a:r>
              <a:rPr lang="ko-KR" altLang="en-US" sz="900"/>
              <a:t>템</a:t>
            </a:r>
            <a:endParaRPr lang="ko-KR" altLang="en-US" sz="900" dirty="0"/>
          </a:p>
        </p:txBody>
      </p:sp>
      <p:cxnSp>
        <p:nvCxnSpPr>
          <p:cNvPr id="118" name="직선 연결선 117"/>
          <p:cNvCxnSpPr>
            <a:cxnSpLocks/>
          </p:cNvCxnSpPr>
          <p:nvPr/>
        </p:nvCxnSpPr>
        <p:spPr>
          <a:xfrm flipH="1">
            <a:off x="3916908" y="2187457"/>
            <a:ext cx="294361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연결선 118"/>
          <p:cNvCxnSpPr>
            <a:cxnSpLocks/>
          </p:cNvCxnSpPr>
          <p:nvPr/>
        </p:nvCxnSpPr>
        <p:spPr>
          <a:xfrm flipH="1">
            <a:off x="3916946" y="2861172"/>
            <a:ext cx="294361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직사각형 119"/>
          <p:cNvSpPr/>
          <p:nvPr/>
        </p:nvSpPr>
        <p:spPr>
          <a:xfrm>
            <a:off x="4320239" y="3080240"/>
            <a:ext cx="2085975" cy="2883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1" name="TextBox 120"/>
          <p:cNvSpPr txBox="1"/>
          <p:nvPr/>
        </p:nvSpPr>
        <p:spPr>
          <a:xfrm>
            <a:off x="4685099" y="3109023"/>
            <a:ext cx="114807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금액을 입력하세요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22" name="직선 연결선 121"/>
          <p:cNvCxnSpPr>
            <a:cxnSpLocks/>
          </p:cNvCxnSpPr>
          <p:nvPr/>
        </p:nvCxnSpPr>
        <p:spPr>
          <a:xfrm>
            <a:off x="4375152" y="3116526"/>
            <a:ext cx="0" cy="20675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4273519" y="2877983"/>
            <a:ext cx="6864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환전 금액</a:t>
            </a:r>
            <a:endParaRPr lang="ko-KR" altLang="en-US" sz="900" b="1" dirty="0"/>
          </a:p>
        </p:txBody>
      </p:sp>
      <p:sp>
        <p:nvSpPr>
          <p:cNvPr id="124" name="직사각형 123"/>
          <p:cNvSpPr/>
          <p:nvPr/>
        </p:nvSpPr>
        <p:spPr>
          <a:xfrm>
            <a:off x="4325209" y="3596727"/>
            <a:ext cx="2085975" cy="2883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5" name="TextBox 124"/>
          <p:cNvSpPr txBox="1"/>
          <p:nvPr/>
        </p:nvSpPr>
        <p:spPr>
          <a:xfrm>
            <a:off x="4690069" y="3625510"/>
            <a:ext cx="126348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예금주를 입력하세요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26" name="직선 연결선 125"/>
          <p:cNvCxnSpPr>
            <a:cxnSpLocks/>
          </p:cNvCxnSpPr>
          <p:nvPr/>
        </p:nvCxnSpPr>
        <p:spPr>
          <a:xfrm>
            <a:off x="4380122" y="3633013"/>
            <a:ext cx="0" cy="20675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4288014" y="3394470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예금주</a:t>
            </a:r>
            <a:endParaRPr lang="ko-KR" altLang="en-US" sz="900" b="1" dirty="0"/>
          </a:p>
        </p:txBody>
      </p:sp>
      <p:sp>
        <p:nvSpPr>
          <p:cNvPr id="128" name="직사각형 127"/>
          <p:cNvSpPr/>
          <p:nvPr/>
        </p:nvSpPr>
        <p:spPr>
          <a:xfrm>
            <a:off x="4333984" y="4074112"/>
            <a:ext cx="2085975" cy="2883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9" name="TextBox 128"/>
          <p:cNvSpPr txBox="1"/>
          <p:nvPr/>
        </p:nvSpPr>
        <p:spPr>
          <a:xfrm>
            <a:off x="4698844" y="4102895"/>
            <a:ext cx="130356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은행 명을 입력하세요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30" name="직선 연결선 129"/>
          <p:cNvCxnSpPr>
            <a:cxnSpLocks/>
          </p:cNvCxnSpPr>
          <p:nvPr/>
        </p:nvCxnSpPr>
        <p:spPr>
          <a:xfrm>
            <a:off x="4388897" y="4110398"/>
            <a:ext cx="0" cy="20675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/>
          <p:cNvSpPr txBox="1"/>
          <p:nvPr/>
        </p:nvSpPr>
        <p:spPr>
          <a:xfrm>
            <a:off x="4287264" y="3871855"/>
            <a:ext cx="57099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은행 명</a:t>
            </a:r>
            <a:endParaRPr lang="ko-KR" altLang="en-US" sz="900" b="1" dirty="0"/>
          </a:p>
        </p:txBody>
      </p:sp>
      <p:sp>
        <p:nvSpPr>
          <p:cNvPr id="132" name="직사각형 131"/>
          <p:cNvSpPr/>
          <p:nvPr/>
        </p:nvSpPr>
        <p:spPr>
          <a:xfrm>
            <a:off x="4333984" y="4547906"/>
            <a:ext cx="2085975" cy="2883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3" name="TextBox 132"/>
          <p:cNvSpPr txBox="1"/>
          <p:nvPr/>
        </p:nvSpPr>
        <p:spPr>
          <a:xfrm>
            <a:off x="4698844" y="4576689"/>
            <a:ext cx="141897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계좌 번호를 입력하세요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34" name="직선 연결선 133"/>
          <p:cNvCxnSpPr>
            <a:cxnSpLocks/>
          </p:cNvCxnSpPr>
          <p:nvPr/>
        </p:nvCxnSpPr>
        <p:spPr>
          <a:xfrm>
            <a:off x="4388897" y="4584192"/>
            <a:ext cx="0" cy="20675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/>
          <p:cNvSpPr txBox="1"/>
          <p:nvPr/>
        </p:nvSpPr>
        <p:spPr>
          <a:xfrm>
            <a:off x="4287264" y="4345649"/>
            <a:ext cx="6864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계좌 번호</a:t>
            </a:r>
            <a:endParaRPr lang="ko-KR" altLang="en-US" sz="900" b="1" dirty="0"/>
          </a:p>
        </p:txBody>
      </p:sp>
      <p:sp>
        <p:nvSpPr>
          <p:cNvPr id="136" name="직사각형 135"/>
          <p:cNvSpPr/>
          <p:nvPr/>
        </p:nvSpPr>
        <p:spPr>
          <a:xfrm>
            <a:off x="4342759" y="5034816"/>
            <a:ext cx="2085975" cy="2883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7" name="TextBox 136"/>
          <p:cNvSpPr txBox="1"/>
          <p:nvPr/>
        </p:nvSpPr>
        <p:spPr>
          <a:xfrm>
            <a:off x="4707619" y="5063599"/>
            <a:ext cx="176522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계정의 비밀번호를 입력하세요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38" name="직선 연결선 137"/>
          <p:cNvCxnSpPr>
            <a:cxnSpLocks/>
          </p:cNvCxnSpPr>
          <p:nvPr/>
        </p:nvCxnSpPr>
        <p:spPr>
          <a:xfrm>
            <a:off x="4397672" y="5071102"/>
            <a:ext cx="0" cy="20675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/>
          <p:cNvSpPr txBox="1"/>
          <p:nvPr/>
        </p:nvSpPr>
        <p:spPr>
          <a:xfrm>
            <a:off x="4296039" y="4832559"/>
            <a:ext cx="6864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비밀 번호</a:t>
            </a:r>
            <a:endParaRPr lang="ko-KR" altLang="en-US" sz="900" b="1" dirty="0"/>
          </a:p>
        </p:txBody>
      </p:sp>
      <p:sp>
        <p:nvSpPr>
          <p:cNvPr id="140" name="직사각형 139"/>
          <p:cNvSpPr/>
          <p:nvPr/>
        </p:nvSpPr>
        <p:spPr>
          <a:xfrm>
            <a:off x="4839255" y="5421354"/>
            <a:ext cx="958044" cy="2910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smtClean="0">
                <a:solidFill>
                  <a:schemeClr val="tx1"/>
                </a:solidFill>
              </a:rPr>
              <a:t>환전 신청</a:t>
            </a:r>
            <a:endParaRPr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4589100" y="3848307"/>
            <a:ext cx="1717441" cy="345477"/>
          </a:xfrm>
          <a:prstGeom prst="rect">
            <a:avLst/>
          </a:prstGeom>
          <a:solidFill>
            <a:srgbClr val="D9D9D9">
              <a:alpha val="89804"/>
            </a:srgb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TextBox 87"/>
          <p:cNvSpPr txBox="1"/>
          <p:nvPr/>
        </p:nvSpPr>
        <p:spPr>
          <a:xfrm>
            <a:off x="4774711" y="3906161"/>
            <a:ext cx="133402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정확히 입력해 주세요</a:t>
            </a:r>
            <a:r>
              <a:rPr lang="en-US" altLang="ko-KR" sz="900" b="1" dirty="0" smtClean="0"/>
              <a:t>.</a:t>
            </a:r>
            <a:endParaRPr lang="ko-KR" altLang="en-US" sz="900" b="1" dirty="0"/>
          </a:p>
        </p:txBody>
      </p:sp>
      <p:sp>
        <p:nvSpPr>
          <p:cNvPr id="89" name="직사각형 88"/>
          <p:cNvSpPr/>
          <p:nvPr/>
        </p:nvSpPr>
        <p:spPr>
          <a:xfrm>
            <a:off x="4595199" y="4394220"/>
            <a:ext cx="1717441" cy="345477"/>
          </a:xfrm>
          <a:prstGeom prst="rect">
            <a:avLst/>
          </a:prstGeom>
          <a:solidFill>
            <a:srgbClr val="D9D9D9">
              <a:alpha val="89804"/>
            </a:srgb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/>
          <p:cNvSpPr txBox="1"/>
          <p:nvPr/>
        </p:nvSpPr>
        <p:spPr>
          <a:xfrm>
            <a:off x="4618885" y="4452074"/>
            <a:ext cx="172034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입금이 정상 처리 되었습니다</a:t>
            </a:r>
            <a:r>
              <a:rPr lang="en-US" altLang="ko-KR" sz="900" b="1" dirty="0" smtClean="0"/>
              <a:t>.</a:t>
            </a:r>
            <a:endParaRPr lang="ko-KR" altLang="en-US" sz="900" b="1" dirty="0"/>
          </a:p>
        </p:txBody>
      </p:sp>
    </p:spTree>
    <p:extLst>
      <p:ext uri="{BB962C8B-B14F-4D97-AF65-F5344CB8AC3E}">
        <p14:creationId xmlns:p14="http://schemas.microsoft.com/office/powerpoint/2010/main" val="193271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>
            <a:cxnSpLocks/>
          </p:cNvCxnSpPr>
          <p:nvPr/>
        </p:nvCxnSpPr>
        <p:spPr>
          <a:xfrm>
            <a:off x="0" y="627709"/>
            <a:ext cx="121920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직선 연결선 5"/>
          <p:cNvCxnSpPr>
            <a:cxnSpLocks/>
          </p:cNvCxnSpPr>
          <p:nvPr/>
        </p:nvCxnSpPr>
        <p:spPr>
          <a:xfrm flipV="1">
            <a:off x="7553325" y="627708"/>
            <a:ext cx="0" cy="6230291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5151" y="122186"/>
            <a:ext cx="44582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#</a:t>
            </a:r>
            <a:r>
              <a:rPr lang="ko-KR" altLang="en-US" sz="2000" b="1" dirty="0" smtClean="0"/>
              <a:t>커뮤니티</a:t>
            </a:r>
            <a:endParaRPr lang="ko-KR" altLang="en-US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553325" y="647239"/>
            <a:ext cx="4638675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altLang="ko-KR" sz="1000" dirty="0" smtClean="0"/>
              <a:t># </a:t>
            </a:r>
            <a:r>
              <a:rPr lang="ko-KR" altLang="en-US" sz="1000" dirty="0" smtClean="0"/>
              <a:t>커뮤니티에 대해 설명한다</a:t>
            </a:r>
            <a:r>
              <a:rPr lang="en-US" altLang="ko-KR" sz="1000" dirty="0" smtClean="0"/>
              <a:t>.</a:t>
            </a:r>
          </a:p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endParaRPr lang="en-US" altLang="ko-KR" sz="1000" dirty="0" smtClean="0"/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000" b="1" dirty="0" smtClean="0"/>
              <a:t>클릭 시</a:t>
            </a:r>
            <a:endParaRPr lang="en-US" altLang="ko-KR" sz="1000" b="1" dirty="0" smtClean="0"/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//2</a:t>
            </a:r>
            <a:r>
              <a:rPr lang="ko-KR" altLang="en-US" sz="1000" dirty="0" smtClean="0"/>
              <a:t>가지 방식 중</a:t>
            </a:r>
            <a:r>
              <a:rPr lang="en-US" altLang="ko-KR" sz="1000" dirty="0" smtClean="0"/>
              <a:t>,</a:t>
            </a:r>
            <a:r>
              <a:rPr lang="ko-KR" altLang="en-US" sz="1000" dirty="0"/>
              <a:t> </a:t>
            </a:r>
            <a:r>
              <a:rPr lang="en-US" altLang="ko-KR" sz="1000" dirty="0" smtClean="0"/>
              <a:t>1</a:t>
            </a:r>
            <a:r>
              <a:rPr lang="ko-KR" altLang="en-US" sz="1000" dirty="0" smtClean="0"/>
              <a:t>번 방식이 가능하다면 </a:t>
            </a:r>
            <a:r>
              <a:rPr lang="en-US" altLang="ko-KR" sz="1000" dirty="0" smtClean="0"/>
              <a:t>1</a:t>
            </a:r>
            <a:r>
              <a:rPr lang="ko-KR" altLang="en-US" sz="1000" dirty="0" smtClean="0"/>
              <a:t>번으로 하되</a:t>
            </a:r>
            <a:r>
              <a:rPr lang="en-US" altLang="ko-KR" sz="1000" dirty="0" smtClean="0"/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작업 난이도가 있다면 </a:t>
            </a:r>
            <a:r>
              <a:rPr lang="en-US" altLang="ko-KR" sz="1000" dirty="0" smtClean="0"/>
              <a:t>2</a:t>
            </a:r>
            <a:r>
              <a:rPr lang="ko-KR" altLang="en-US" sz="1000" dirty="0" smtClean="0"/>
              <a:t>번 방식으로 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1</a:t>
            </a:r>
            <a:r>
              <a:rPr lang="ko-KR" altLang="en-US" sz="1000" dirty="0" smtClean="0"/>
              <a:t>번</a:t>
            </a:r>
            <a:r>
              <a:rPr lang="en-US" altLang="ko-KR" sz="1000" dirty="0" smtClean="0"/>
              <a:t>. </a:t>
            </a:r>
            <a:r>
              <a:rPr lang="ko-KR" altLang="en-US" sz="1000" dirty="0" smtClean="0"/>
              <a:t>커뮤니티 페이지 내에 </a:t>
            </a:r>
            <a:r>
              <a:rPr lang="ko-KR" altLang="en-US" sz="1000" dirty="0" err="1" smtClean="0"/>
              <a:t>웹페이지가</a:t>
            </a:r>
            <a:r>
              <a:rPr lang="ko-KR" altLang="en-US" sz="1000" dirty="0" smtClean="0"/>
              <a:t> 삽입되어 등장한다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       </a:t>
            </a:r>
            <a:r>
              <a:rPr lang="ko-KR" altLang="en-US" sz="1000" dirty="0" smtClean="0"/>
              <a:t>따라서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커뮤니티 페이지 내에서 </a:t>
            </a:r>
            <a:r>
              <a:rPr lang="ko-KR" altLang="en-US" sz="1000" dirty="0" err="1" smtClean="0"/>
              <a:t>게시글</a:t>
            </a:r>
            <a:r>
              <a:rPr lang="ko-KR" altLang="en-US" sz="1000" dirty="0" smtClean="0"/>
              <a:t> 목록이 보여지는 방식이다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 2</a:t>
            </a:r>
            <a:r>
              <a:rPr lang="ko-KR" altLang="en-US" sz="1000" dirty="0" smtClean="0"/>
              <a:t>번</a:t>
            </a:r>
            <a:r>
              <a:rPr lang="en-US" altLang="ko-KR" sz="1000" dirty="0" smtClean="0"/>
              <a:t>. </a:t>
            </a:r>
            <a:r>
              <a:rPr lang="ko-KR" altLang="en-US" sz="1000" dirty="0" smtClean="0"/>
              <a:t>커뮤니티 클릭 시</a:t>
            </a:r>
            <a:r>
              <a:rPr lang="en-US" altLang="ko-KR" sz="1000" dirty="0" smtClean="0"/>
              <a:t>, </a:t>
            </a:r>
            <a:r>
              <a:rPr lang="ko-KR" altLang="en-US" sz="1000" dirty="0" err="1" smtClean="0"/>
              <a:t>웹페이지로</a:t>
            </a:r>
            <a:r>
              <a:rPr lang="ko-KR" altLang="en-US" sz="1000" dirty="0" smtClean="0"/>
              <a:t> 연결하여</a:t>
            </a:r>
            <a:r>
              <a:rPr lang="en-US" altLang="ko-KR" sz="1000" dirty="0" smtClean="0"/>
              <a:t>, </a:t>
            </a:r>
            <a:r>
              <a:rPr lang="ko-KR" altLang="en-US" sz="1000" dirty="0" err="1" smtClean="0"/>
              <a:t>웹페이지가</a:t>
            </a:r>
            <a:r>
              <a:rPr lang="ko-KR" altLang="en-US" sz="1000" dirty="0" smtClean="0"/>
              <a:t> 실행된다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   </a:t>
            </a:r>
            <a:r>
              <a:rPr lang="ko-KR" altLang="en-US" sz="1000" dirty="0" smtClean="0"/>
              <a:t>다시 돌아오면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홈 페이지에 위치한다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   </a:t>
            </a:r>
            <a:r>
              <a:rPr lang="ko-KR" altLang="en-US" sz="1000" dirty="0" smtClean="0"/>
              <a:t>다시 말해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커뮤니티는 페이지가 없는 것이며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단순 링크 버튼 역할이다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-</a:t>
            </a:r>
            <a:r>
              <a:rPr lang="ko-KR" altLang="en-US" sz="1000" dirty="0" smtClean="0"/>
              <a:t>연결할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웹 주소는 아래와 같다</a:t>
            </a:r>
            <a:r>
              <a:rPr lang="en-US" altLang="ko-KR" sz="1000" dirty="0" smtClean="0"/>
              <a:t>.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b="1" dirty="0"/>
              <a:t> </a:t>
            </a:r>
            <a:r>
              <a:rPr lang="en-US" altLang="ko-KR" sz="1000" dirty="0">
                <a:hlinkClick r:id="rId2"/>
              </a:rPr>
              <a:t>http://gae9.com/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endParaRPr lang="en-US" altLang="ko-KR" sz="1000" dirty="0" smtClean="0"/>
          </a:p>
        </p:txBody>
      </p:sp>
      <p:sp>
        <p:nvSpPr>
          <p:cNvPr id="47" name="직사각형 46"/>
          <p:cNvSpPr/>
          <p:nvPr/>
        </p:nvSpPr>
        <p:spPr>
          <a:xfrm>
            <a:off x="2110490" y="1170606"/>
            <a:ext cx="2947701" cy="456769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8" name="그룹 47"/>
          <p:cNvGrpSpPr/>
          <p:nvPr/>
        </p:nvGrpSpPr>
        <p:grpSpPr>
          <a:xfrm>
            <a:off x="2824832" y="2267202"/>
            <a:ext cx="1311307" cy="1302204"/>
            <a:chOff x="3071133" y="2356671"/>
            <a:chExt cx="1453821" cy="1126384"/>
          </a:xfrm>
        </p:grpSpPr>
        <p:sp>
          <p:nvSpPr>
            <p:cNvPr id="49" name="직사각형 48"/>
            <p:cNvSpPr/>
            <p:nvPr/>
          </p:nvSpPr>
          <p:spPr>
            <a:xfrm>
              <a:off x="3071133" y="2356671"/>
              <a:ext cx="1453821" cy="112638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0" name="직선 연결선 49"/>
            <p:cNvCxnSpPr>
              <a:cxnSpLocks/>
            </p:cNvCxnSpPr>
            <p:nvPr/>
          </p:nvCxnSpPr>
          <p:spPr>
            <a:xfrm flipH="1">
              <a:off x="3071133" y="2356671"/>
              <a:ext cx="1453821" cy="1126384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TextBox 58"/>
          <p:cNvSpPr txBox="1"/>
          <p:nvPr/>
        </p:nvSpPr>
        <p:spPr>
          <a:xfrm>
            <a:off x="2145760" y="3854246"/>
            <a:ext cx="8643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/>
              <a:t>배</a:t>
            </a:r>
            <a:r>
              <a:rPr lang="ko-KR" altLang="en-US" sz="1100" b="1" dirty="0"/>
              <a:t>돌</a:t>
            </a:r>
            <a:r>
              <a:rPr lang="ko-KR" altLang="en-US" sz="1100" b="1" dirty="0" smtClean="0"/>
              <a:t> </a:t>
            </a:r>
            <a:r>
              <a:rPr lang="en-US" altLang="ko-KR" sz="1100" b="1" dirty="0" smtClean="0"/>
              <a:t>Lv.13</a:t>
            </a:r>
            <a:endParaRPr lang="ko-KR" altLang="en-US" sz="1100" b="1" dirty="0"/>
          </a:p>
        </p:txBody>
      </p:sp>
      <p:sp>
        <p:nvSpPr>
          <p:cNvPr id="60" name="TextBox 59"/>
          <p:cNvSpPr txBox="1"/>
          <p:nvPr/>
        </p:nvSpPr>
        <p:spPr>
          <a:xfrm>
            <a:off x="3993951" y="1796668"/>
            <a:ext cx="10374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/>
              <a:t>13,000</a:t>
            </a:r>
            <a:r>
              <a:rPr lang="ko-KR" altLang="en-US" sz="1600" b="1" dirty="0" smtClean="0"/>
              <a:t>원</a:t>
            </a:r>
            <a:endParaRPr lang="ko-KR" altLang="en-US" sz="1600" b="1" dirty="0"/>
          </a:p>
        </p:txBody>
      </p:sp>
      <p:pic>
        <p:nvPicPr>
          <p:cNvPr id="71" name="Picture 1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6153" y="5071901"/>
            <a:ext cx="395846" cy="3502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" name="Picture 1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3434" y="5119526"/>
            <a:ext cx="435598" cy="298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6" name="TextBox 75"/>
          <p:cNvSpPr txBox="1"/>
          <p:nvPr/>
        </p:nvSpPr>
        <p:spPr>
          <a:xfrm>
            <a:off x="2290312" y="5407587"/>
            <a:ext cx="798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/>
              <a:t>고액 보상</a:t>
            </a:r>
            <a:endParaRPr lang="ko-KR" altLang="en-US" sz="1100" b="1" dirty="0"/>
          </a:p>
        </p:txBody>
      </p:sp>
      <p:sp>
        <p:nvSpPr>
          <p:cNvPr id="77" name="TextBox 76"/>
          <p:cNvSpPr txBox="1"/>
          <p:nvPr/>
        </p:nvSpPr>
        <p:spPr>
          <a:xfrm>
            <a:off x="3200028" y="5415479"/>
            <a:ext cx="798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/>
              <a:t>쿠폰 받기</a:t>
            </a:r>
            <a:endParaRPr lang="ko-KR" altLang="en-US" sz="1100" b="1" dirty="0"/>
          </a:p>
        </p:txBody>
      </p:sp>
      <p:grpSp>
        <p:nvGrpSpPr>
          <p:cNvPr id="78" name="그룹 77"/>
          <p:cNvGrpSpPr/>
          <p:nvPr/>
        </p:nvGrpSpPr>
        <p:grpSpPr>
          <a:xfrm flipV="1">
            <a:off x="2114159" y="4092997"/>
            <a:ext cx="2947701" cy="45719"/>
            <a:chOff x="628650" y="876300"/>
            <a:chExt cx="1910678" cy="133350"/>
          </a:xfrm>
        </p:grpSpPr>
        <p:sp>
          <p:nvSpPr>
            <p:cNvPr id="82" name="직사각형 81"/>
            <p:cNvSpPr/>
            <p:nvPr/>
          </p:nvSpPr>
          <p:spPr>
            <a:xfrm>
              <a:off x="628650" y="876300"/>
              <a:ext cx="1910678" cy="133350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634166" y="876300"/>
              <a:ext cx="1127426" cy="13335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89" name="Picture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6413" y="2684174"/>
            <a:ext cx="525306" cy="563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0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8802" y="1819406"/>
            <a:ext cx="288426" cy="293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1" name="직사각형 90"/>
          <p:cNvSpPr/>
          <p:nvPr/>
        </p:nvSpPr>
        <p:spPr>
          <a:xfrm>
            <a:off x="2110490" y="4143402"/>
            <a:ext cx="2951370" cy="7143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이등변 삼각형 91"/>
          <p:cNvSpPr/>
          <p:nvPr/>
        </p:nvSpPr>
        <p:spPr>
          <a:xfrm rot="5400000">
            <a:off x="2624302" y="4228994"/>
            <a:ext cx="506402" cy="543164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/>
          <p:nvPr/>
        </p:nvSpPr>
        <p:spPr>
          <a:xfrm>
            <a:off x="3319136" y="4314680"/>
            <a:ext cx="14879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/>
              <a:t>광고 바로보기</a:t>
            </a:r>
            <a:endParaRPr lang="ko-KR" altLang="en-US" sz="1600" b="1" dirty="0"/>
          </a:p>
        </p:txBody>
      </p:sp>
      <p:sp>
        <p:nvSpPr>
          <p:cNvPr id="98" name="직사각형 97"/>
          <p:cNvSpPr/>
          <p:nvPr/>
        </p:nvSpPr>
        <p:spPr>
          <a:xfrm>
            <a:off x="3480517" y="1170587"/>
            <a:ext cx="646331" cy="55921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9" name="직선 연결선 98"/>
          <p:cNvCxnSpPr>
            <a:stCxn id="98" idx="3"/>
          </p:cNvCxnSpPr>
          <p:nvPr/>
        </p:nvCxnSpPr>
        <p:spPr>
          <a:xfrm flipV="1">
            <a:off x="4126848" y="1375785"/>
            <a:ext cx="3524362" cy="7441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4031849" y="5409480"/>
            <a:ext cx="9396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smtClean="0"/>
              <a:t>광고 나누기</a:t>
            </a:r>
            <a:endParaRPr lang="ko-KR" altLang="en-US" sz="1100" b="1" dirty="0"/>
          </a:p>
        </p:txBody>
      </p:sp>
      <p:sp>
        <p:nvSpPr>
          <p:cNvPr id="52" name="직사각형 51"/>
          <p:cNvSpPr/>
          <p:nvPr/>
        </p:nvSpPr>
        <p:spPr>
          <a:xfrm>
            <a:off x="2112172" y="1170587"/>
            <a:ext cx="2947701" cy="55611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2191434" y="1467768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홈</a:t>
            </a:r>
            <a:endParaRPr lang="ko-KR" altLang="en-US" sz="900"/>
          </a:p>
        </p:txBody>
      </p:sp>
      <p:sp>
        <p:nvSpPr>
          <p:cNvPr id="54" name="TextBox 53"/>
          <p:cNvSpPr txBox="1"/>
          <p:nvPr/>
        </p:nvSpPr>
        <p:spPr>
          <a:xfrm>
            <a:off x="2944624" y="1469130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캐시상점</a:t>
            </a:r>
            <a:endParaRPr lang="ko-KR" altLang="en-US" sz="900" dirty="0"/>
          </a:p>
        </p:txBody>
      </p:sp>
      <p:sp>
        <p:nvSpPr>
          <p:cNvPr id="61" name="TextBox 60"/>
          <p:cNvSpPr txBox="1"/>
          <p:nvPr/>
        </p:nvSpPr>
        <p:spPr>
          <a:xfrm>
            <a:off x="2520602" y="1466309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모으기</a:t>
            </a:r>
            <a:endParaRPr lang="ko-KR" altLang="en-US" sz="900" dirty="0"/>
          </a:p>
        </p:txBody>
      </p:sp>
      <p:pic>
        <p:nvPicPr>
          <p:cNvPr id="64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3549" y="1237231"/>
            <a:ext cx="295275" cy="285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7572" y="1229246"/>
            <a:ext cx="288426" cy="293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" name="Picture 7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8172" y="1254848"/>
            <a:ext cx="305324" cy="29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3" name="Picture 8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8570" y="1264373"/>
            <a:ext cx="278025" cy="237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" name="Picture 12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4371" y="1254848"/>
            <a:ext cx="261216" cy="265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" name="덧셈 기호 74"/>
          <p:cNvSpPr/>
          <p:nvPr/>
        </p:nvSpPr>
        <p:spPr>
          <a:xfrm>
            <a:off x="4171835" y="1237231"/>
            <a:ext cx="281083" cy="308565"/>
          </a:xfrm>
          <a:prstGeom prst="mathPlus">
            <a:avLst>
              <a:gd name="adj1" fmla="val 10925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/>
          <p:nvPr/>
        </p:nvSpPr>
        <p:spPr>
          <a:xfrm>
            <a:off x="3480517" y="1470951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커뮤니티</a:t>
            </a:r>
            <a:endParaRPr lang="ko-KR" altLang="en-US" sz="900" dirty="0"/>
          </a:p>
        </p:txBody>
      </p:sp>
      <p:sp>
        <p:nvSpPr>
          <p:cNvPr id="88" name="TextBox 87"/>
          <p:cNvSpPr txBox="1"/>
          <p:nvPr/>
        </p:nvSpPr>
        <p:spPr>
          <a:xfrm>
            <a:off x="4533899" y="1471221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프로필</a:t>
            </a:r>
            <a:endParaRPr lang="ko-KR" altLang="en-US" sz="900" dirty="0"/>
          </a:p>
        </p:txBody>
      </p:sp>
      <p:sp>
        <p:nvSpPr>
          <p:cNvPr id="96" name="TextBox 95"/>
          <p:cNvSpPr txBox="1"/>
          <p:nvPr/>
        </p:nvSpPr>
        <p:spPr>
          <a:xfrm>
            <a:off x="4001551" y="1469130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친구추</a:t>
            </a:r>
            <a:r>
              <a:rPr lang="ko-KR" altLang="en-US" sz="900"/>
              <a:t>천</a:t>
            </a:r>
            <a:endParaRPr lang="ko-KR" altLang="en-US" sz="900" dirty="0"/>
          </a:p>
        </p:txBody>
      </p:sp>
      <p:sp>
        <p:nvSpPr>
          <p:cNvPr id="40" name="TextBox 39"/>
          <p:cNvSpPr txBox="1"/>
          <p:nvPr/>
        </p:nvSpPr>
        <p:spPr>
          <a:xfrm>
            <a:off x="4117920" y="3270867"/>
            <a:ext cx="9396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smtClean="0"/>
              <a:t>보너스 상품</a:t>
            </a:r>
            <a:endParaRPr lang="ko-KR" alt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2146660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110490" y="1170606"/>
            <a:ext cx="2947701" cy="456769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이등변 삼각형 4"/>
          <p:cNvSpPr/>
          <p:nvPr/>
        </p:nvSpPr>
        <p:spPr>
          <a:xfrm rot="5400000">
            <a:off x="3331140" y="3218070"/>
            <a:ext cx="506402" cy="543164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>
            <a:cxnSpLocks/>
          </p:cNvCxnSpPr>
          <p:nvPr/>
        </p:nvCxnSpPr>
        <p:spPr>
          <a:xfrm flipH="1">
            <a:off x="2110490" y="1170606"/>
            <a:ext cx="2947702" cy="456769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>
            <a:cxnSpLocks/>
          </p:cNvCxnSpPr>
          <p:nvPr/>
        </p:nvCxnSpPr>
        <p:spPr>
          <a:xfrm>
            <a:off x="0" y="627709"/>
            <a:ext cx="121920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직선 연결선 9"/>
          <p:cNvCxnSpPr>
            <a:cxnSpLocks/>
          </p:cNvCxnSpPr>
          <p:nvPr/>
        </p:nvCxnSpPr>
        <p:spPr>
          <a:xfrm flipV="1">
            <a:off x="7553325" y="627708"/>
            <a:ext cx="0" cy="6230291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5151" y="122186"/>
            <a:ext cx="44582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# AD</a:t>
            </a:r>
            <a:endParaRPr lang="ko-KR" altLang="en-US" sz="20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7553325" y="647239"/>
            <a:ext cx="4638675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altLang="ko-KR" sz="1000" dirty="0" smtClean="0"/>
              <a:t># </a:t>
            </a:r>
            <a:r>
              <a:rPr lang="ko-KR" altLang="en-US" sz="1000" dirty="0" smtClean="0"/>
              <a:t>광고 보기에 대해 설명한다</a:t>
            </a:r>
            <a:r>
              <a:rPr lang="en-US" altLang="ko-KR" sz="1000" dirty="0" smtClean="0"/>
              <a:t>.</a:t>
            </a:r>
          </a:p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1) </a:t>
            </a:r>
            <a:r>
              <a:rPr lang="ko-KR" altLang="en-US" sz="1000" b="1" dirty="0" smtClean="0"/>
              <a:t>광고 보기</a:t>
            </a:r>
            <a:endParaRPr lang="en-US" altLang="ko-KR" sz="1000" b="1" dirty="0" smtClean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00" dirty="0" smtClean="0"/>
              <a:t>시작 </a:t>
            </a:r>
            <a:r>
              <a:rPr lang="en-US" altLang="ko-KR" sz="1000" dirty="0" smtClean="0"/>
              <a:t>: </a:t>
            </a:r>
            <a:r>
              <a:rPr lang="ko-KR" altLang="en-US" sz="1000" dirty="0" smtClean="0"/>
              <a:t>광고 샘플 목록 </a:t>
            </a:r>
            <a:r>
              <a:rPr lang="en-US" altLang="ko-KR" sz="1000" dirty="0" smtClean="0"/>
              <a:t>5</a:t>
            </a:r>
            <a:r>
              <a:rPr lang="ko-KR" altLang="en-US" sz="1000" dirty="0" smtClean="0"/>
              <a:t>종 중</a:t>
            </a:r>
            <a:r>
              <a:rPr lang="en-US" altLang="ko-KR" sz="1000" dirty="0" smtClean="0"/>
              <a:t>, 1</a:t>
            </a:r>
            <a:r>
              <a:rPr lang="ko-KR" altLang="en-US" sz="1000" dirty="0" smtClean="0"/>
              <a:t>종을 랜덤으로 </a:t>
            </a:r>
            <a:r>
              <a:rPr lang="ko-KR" altLang="en-US" sz="1000" dirty="0" err="1" smtClean="0"/>
              <a:t>플레이한다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000" dirty="0" smtClean="0"/>
              <a:t>   </a:t>
            </a:r>
            <a:r>
              <a:rPr lang="en-US" altLang="ko-KR" sz="1000" dirty="0" smtClean="0"/>
              <a:t>!! </a:t>
            </a:r>
            <a:r>
              <a:rPr lang="ko-KR" altLang="en-US" sz="1000" dirty="0" err="1" smtClean="0"/>
              <a:t>플레이할</a:t>
            </a:r>
            <a:r>
              <a:rPr lang="ko-KR" altLang="en-US" sz="1000" dirty="0" smtClean="0"/>
              <a:t> 광고의 내용은 문서 </a:t>
            </a:r>
            <a:r>
              <a:rPr lang="en-US" altLang="ko-KR" sz="1000" dirty="0" smtClean="0"/>
              <a:t>[</a:t>
            </a:r>
            <a:r>
              <a:rPr lang="ko-KR" altLang="en-US" sz="1000" b="1" dirty="0" err="1" smtClean="0"/>
              <a:t>다머니</a:t>
            </a:r>
            <a:r>
              <a:rPr lang="en-US" altLang="ko-KR" sz="1000" b="1" dirty="0"/>
              <a:t>_</a:t>
            </a:r>
            <a:r>
              <a:rPr lang="ko-KR" altLang="en-US" sz="1000" b="1" dirty="0"/>
              <a:t>액션 광고</a:t>
            </a:r>
            <a:r>
              <a:rPr lang="en-US" altLang="ko-KR" sz="1000" b="1" dirty="0"/>
              <a:t>_</a:t>
            </a:r>
            <a:r>
              <a:rPr lang="en-US" altLang="ko-KR" sz="1000" b="1" dirty="0" smtClean="0"/>
              <a:t>v1.0.one</a:t>
            </a:r>
            <a:r>
              <a:rPr lang="en-US" altLang="ko-KR" sz="1000" dirty="0" smtClean="0"/>
              <a:t>] </a:t>
            </a:r>
            <a:r>
              <a:rPr lang="ko-KR" altLang="en-US" sz="1000" dirty="0" smtClean="0"/>
              <a:t>을 확인 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 smtClean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00" dirty="0" smtClean="0"/>
              <a:t>종료 </a:t>
            </a:r>
            <a:r>
              <a:rPr lang="en-US" altLang="ko-KR" sz="1000" dirty="0" smtClean="0"/>
              <a:t>: </a:t>
            </a:r>
            <a:r>
              <a:rPr lang="ko-KR" altLang="en-US" sz="1000" dirty="0" smtClean="0"/>
              <a:t>광고 종료 후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결과 보기 페이지로 이동한다</a:t>
            </a:r>
            <a:r>
              <a:rPr lang="en-US" altLang="ko-KR" sz="1000" dirty="0" smtClean="0"/>
              <a:t>.</a:t>
            </a:r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3584562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5" name="그룹 254"/>
          <p:cNvGrpSpPr/>
          <p:nvPr/>
        </p:nvGrpSpPr>
        <p:grpSpPr>
          <a:xfrm>
            <a:off x="497462" y="127251"/>
            <a:ext cx="11583911" cy="6654549"/>
            <a:chOff x="497462" y="127251"/>
            <a:chExt cx="11583911" cy="6654549"/>
          </a:xfrm>
        </p:grpSpPr>
        <p:sp>
          <p:nvSpPr>
            <p:cNvPr id="4" name="직사각형 3"/>
            <p:cNvSpPr/>
            <p:nvPr/>
          </p:nvSpPr>
          <p:spPr>
            <a:xfrm>
              <a:off x="819072" y="744603"/>
              <a:ext cx="745272" cy="4140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#1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페이지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INTRO</a:t>
              </a: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819275" y="2378850"/>
              <a:ext cx="745272" cy="4140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#2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페이지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LOG IN</a:t>
              </a:r>
            </a:p>
          </p:txBody>
        </p:sp>
        <p:sp>
          <p:nvSpPr>
            <p:cNvPr id="7" name="순서도: 판단 6"/>
            <p:cNvSpPr/>
            <p:nvPr/>
          </p:nvSpPr>
          <p:spPr>
            <a:xfrm>
              <a:off x="552613" y="1434714"/>
              <a:ext cx="1282685" cy="563590"/>
            </a:xfrm>
            <a:prstGeom prst="flowChartDecision">
              <a:avLst/>
            </a:prstGeom>
            <a:solidFill>
              <a:schemeClr val="accent1">
                <a:lumMod val="40000"/>
                <a:lumOff val="60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자동 계정 로그인</a:t>
              </a:r>
              <a:r>
                <a:rPr lang="en-US" altLang="ko-KR" sz="900" dirty="0" smtClean="0">
                  <a:solidFill>
                    <a:schemeClr val="tx1"/>
                  </a:solidFill>
                </a:rPr>
                <a:t>?</a:t>
              </a:r>
              <a:endParaRPr lang="en-US" altLang="ko-KR" sz="900" dirty="0">
                <a:solidFill>
                  <a:schemeClr val="tx1"/>
                </a:solidFill>
              </a:endParaRPr>
            </a:p>
          </p:txBody>
        </p:sp>
        <p:sp>
          <p:nvSpPr>
            <p:cNvPr id="8" name="순서도: 수행의 시작/종료 7"/>
            <p:cNvSpPr/>
            <p:nvPr/>
          </p:nvSpPr>
          <p:spPr>
            <a:xfrm>
              <a:off x="828597" y="127251"/>
              <a:ext cx="726425" cy="265893"/>
            </a:xfrm>
            <a:prstGeom prst="flowChartTerminator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앱 실행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819072" y="4734410"/>
              <a:ext cx="745272" cy="4140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#3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페이지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가입 동의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4619788" y="1509475"/>
              <a:ext cx="745272" cy="4140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#8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페이지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로비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819072" y="5508451"/>
              <a:ext cx="745272" cy="4140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#4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페이지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휴대폰 인증</a:t>
              </a: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2126722" y="4719970"/>
              <a:ext cx="745272" cy="4140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#6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페이지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닉네임 설정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819072" y="6269793"/>
              <a:ext cx="745272" cy="4140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#5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페이지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관심 분야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2126960" y="5491150"/>
              <a:ext cx="745272" cy="4140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#7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페이지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캐릭터 선택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7" name="순서도: 수행의 시작/종료 16"/>
            <p:cNvSpPr/>
            <p:nvPr/>
          </p:nvSpPr>
          <p:spPr>
            <a:xfrm>
              <a:off x="10967378" y="6376896"/>
              <a:ext cx="726425" cy="265893"/>
            </a:xfrm>
            <a:prstGeom prst="flowChartTerminator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앱 종료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4619254" y="3662075"/>
              <a:ext cx="745272" cy="4140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#9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페이지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프로필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5741613" y="3649717"/>
              <a:ext cx="745272" cy="4140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#10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페이지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설정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6877339" y="3649717"/>
              <a:ext cx="745272" cy="4140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#11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페이지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아이템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8038071" y="3656409"/>
              <a:ext cx="745272" cy="4140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#12</a:t>
              </a:r>
              <a:r>
                <a:rPr lang="ko-KR" altLang="en-US" sz="900" dirty="0">
                  <a:solidFill>
                    <a:schemeClr val="tx1"/>
                  </a:solidFill>
                </a:rPr>
                <a:t>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페이지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샵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10274908" y="5626264"/>
              <a:ext cx="745272" cy="4140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#14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페이지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결과 보기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9185212" y="3656409"/>
              <a:ext cx="745272" cy="4140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#13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페이지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캐릭터 변경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27" name="직선 화살표 연결선 26"/>
            <p:cNvCxnSpPr>
              <a:stCxn id="8" idx="2"/>
              <a:endCxn id="4" idx="0"/>
            </p:cNvCxnSpPr>
            <p:nvPr/>
          </p:nvCxnSpPr>
          <p:spPr>
            <a:xfrm flipH="1">
              <a:off x="1191708" y="393144"/>
              <a:ext cx="102" cy="351459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1865733" y="1500270"/>
              <a:ext cx="24718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 dirty="0"/>
                <a:t>Y</a:t>
              </a:r>
              <a:endParaRPr lang="en-US" altLang="ko-KR" sz="800" b="1" dirty="0" smtClean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191708" y="2034182"/>
              <a:ext cx="26642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 dirty="0" smtClean="0"/>
                <a:t>N</a:t>
              </a: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10194754" y="4052209"/>
              <a:ext cx="905580" cy="51925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AD</a:t>
              </a:r>
            </a:p>
          </p:txBody>
        </p:sp>
        <p:cxnSp>
          <p:nvCxnSpPr>
            <p:cNvPr id="33" name="직선 화살표 연결선 32"/>
            <p:cNvCxnSpPr>
              <a:stCxn id="4" idx="2"/>
              <a:endCxn id="7" idx="0"/>
            </p:cNvCxnSpPr>
            <p:nvPr/>
          </p:nvCxnSpPr>
          <p:spPr>
            <a:xfrm>
              <a:off x="1191708" y="1073828"/>
              <a:ext cx="2248" cy="36088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화살표 연결선 35"/>
            <p:cNvCxnSpPr>
              <a:stCxn id="7" idx="3"/>
              <a:endCxn id="10" idx="1"/>
            </p:cNvCxnSpPr>
            <p:nvPr/>
          </p:nvCxnSpPr>
          <p:spPr>
            <a:xfrm>
              <a:off x="1835298" y="1716509"/>
              <a:ext cx="2784490" cy="0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화살표 연결선 38"/>
            <p:cNvCxnSpPr>
              <a:stCxn id="7" idx="2"/>
              <a:endCxn id="6" idx="0"/>
            </p:cNvCxnSpPr>
            <p:nvPr/>
          </p:nvCxnSpPr>
          <p:spPr>
            <a:xfrm flipH="1">
              <a:off x="1191911" y="1998304"/>
              <a:ext cx="2045" cy="38054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/>
            <p:cNvCxnSpPr>
              <a:stCxn id="9" idx="2"/>
              <a:endCxn id="11" idx="0"/>
            </p:cNvCxnSpPr>
            <p:nvPr/>
          </p:nvCxnSpPr>
          <p:spPr>
            <a:xfrm>
              <a:off x="1191708" y="5148478"/>
              <a:ext cx="0" cy="359973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화살표 연결선 47"/>
            <p:cNvCxnSpPr>
              <a:stCxn id="11" idx="2"/>
              <a:endCxn id="13" idx="0"/>
            </p:cNvCxnSpPr>
            <p:nvPr/>
          </p:nvCxnSpPr>
          <p:spPr>
            <a:xfrm>
              <a:off x="1191708" y="5922519"/>
              <a:ext cx="0" cy="347274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화살표 연결선 50"/>
            <p:cNvCxnSpPr>
              <a:stCxn id="12" idx="2"/>
              <a:endCxn id="14" idx="0"/>
            </p:cNvCxnSpPr>
            <p:nvPr/>
          </p:nvCxnSpPr>
          <p:spPr>
            <a:xfrm>
              <a:off x="2499358" y="5134038"/>
              <a:ext cx="238" cy="357112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꺾인 연결선 70"/>
            <p:cNvCxnSpPr>
              <a:stCxn id="6" idx="2"/>
              <a:endCxn id="61" idx="1"/>
            </p:cNvCxnSpPr>
            <p:nvPr/>
          </p:nvCxnSpPr>
          <p:spPr>
            <a:xfrm rot="16200000" flipH="1">
              <a:off x="1089518" y="2895310"/>
              <a:ext cx="829123" cy="624337"/>
            </a:xfrm>
            <a:prstGeom prst="bentConnector2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0" name="그룹 79"/>
            <p:cNvGrpSpPr/>
            <p:nvPr/>
          </p:nvGrpSpPr>
          <p:grpSpPr>
            <a:xfrm>
              <a:off x="1764862" y="2994763"/>
              <a:ext cx="734496" cy="215444"/>
              <a:chOff x="85725" y="3111956"/>
              <a:chExt cx="734496" cy="215444"/>
            </a:xfrm>
          </p:grpSpPr>
          <p:sp>
            <p:nvSpPr>
              <p:cNvPr id="59" name="TextBox 58"/>
              <p:cNvSpPr txBox="1"/>
              <p:nvPr/>
            </p:nvSpPr>
            <p:spPr>
              <a:xfrm>
                <a:off x="85725" y="3111956"/>
                <a:ext cx="73449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 smtClean="0"/>
                  <a:t>계정 로그인</a:t>
                </a:r>
                <a:endParaRPr lang="en-US" altLang="ko-KR" sz="800" dirty="0" smtClean="0"/>
              </a:p>
            </p:txBody>
          </p:sp>
          <p:cxnSp>
            <p:nvCxnSpPr>
              <p:cNvPr id="75" name="직선 연결선 74"/>
              <p:cNvCxnSpPr/>
              <p:nvPr/>
            </p:nvCxnSpPr>
            <p:spPr>
              <a:xfrm>
                <a:off x="157698" y="3327400"/>
                <a:ext cx="590550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1" name="그룹 80"/>
            <p:cNvGrpSpPr/>
            <p:nvPr/>
          </p:nvGrpSpPr>
          <p:grpSpPr>
            <a:xfrm>
              <a:off x="875756" y="4111967"/>
              <a:ext cx="631904" cy="215444"/>
              <a:chOff x="877293" y="3111956"/>
              <a:chExt cx="631904" cy="215444"/>
            </a:xfrm>
          </p:grpSpPr>
          <p:sp>
            <p:nvSpPr>
              <p:cNvPr id="60" name="TextBox 59"/>
              <p:cNvSpPr txBox="1"/>
              <p:nvPr/>
            </p:nvSpPr>
            <p:spPr>
              <a:xfrm>
                <a:off x="877293" y="3111956"/>
                <a:ext cx="63190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 smtClean="0"/>
                  <a:t>회원 가입</a:t>
                </a:r>
                <a:endParaRPr lang="en-US" altLang="ko-KR" sz="800" dirty="0" smtClean="0"/>
              </a:p>
            </p:txBody>
          </p:sp>
          <p:cxnSp>
            <p:nvCxnSpPr>
              <p:cNvPr id="78" name="직선 연결선 77"/>
              <p:cNvCxnSpPr/>
              <p:nvPr/>
            </p:nvCxnSpPr>
            <p:spPr>
              <a:xfrm>
                <a:off x="896433" y="3327400"/>
                <a:ext cx="590550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2" name="그룹 81"/>
            <p:cNvGrpSpPr/>
            <p:nvPr/>
          </p:nvGrpSpPr>
          <p:grpSpPr>
            <a:xfrm>
              <a:off x="1816248" y="3514319"/>
              <a:ext cx="631904" cy="215444"/>
              <a:chOff x="1605071" y="3111956"/>
              <a:chExt cx="631904" cy="215444"/>
            </a:xfrm>
          </p:grpSpPr>
          <p:sp>
            <p:nvSpPr>
              <p:cNvPr id="61" name="TextBox 60"/>
              <p:cNvSpPr txBox="1"/>
              <p:nvPr/>
            </p:nvSpPr>
            <p:spPr>
              <a:xfrm>
                <a:off x="1605071" y="3111956"/>
                <a:ext cx="63190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 smtClean="0"/>
                  <a:t>바로 시작</a:t>
                </a:r>
                <a:endParaRPr lang="en-US" altLang="ko-KR" sz="800" dirty="0" smtClean="0"/>
              </a:p>
            </p:txBody>
          </p:sp>
          <p:cxnSp>
            <p:nvCxnSpPr>
              <p:cNvPr id="79" name="직선 연결선 78"/>
              <p:cNvCxnSpPr/>
              <p:nvPr/>
            </p:nvCxnSpPr>
            <p:spPr>
              <a:xfrm>
                <a:off x="1616223" y="3321050"/>
                <a:ext cx="590550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5" name="꺾인 연결선 84"/>
            <p:cNvCxnSpPr>
              <a:stCxn id="6" idx="2"/>
              <a:endCxn id="59" idx="1"/>
            </p:cNvCxnSpPr>
            <p:nvPr/>
          </p:nvCxnSpPr>
          <p:spPr>
            <a:xfrm rot="16200000" flipH="1">
              <a:off x="1323603" y="2661225"/>
              <a:ext cx="309567" cy="572951"/>
            </a:xfrm>
            <a:prstGeom prst="bentConnector2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꺾인 연결선 87"/>
            <p:cNvCxnSpPr>
              <a:stCxn id="59" idx="3"/>
              <a:endCxn id="10" idx="1"/>
            </p:cNvCxnSpPr>
            <p:nvPr/>
          </p:nvCxnSpPr>
          <p:spPr>
            <a:xfrm flipV="1">
              <a:off x="2499358" y="1716509"/>
              <a:ext cx="2120430" cy="1385976"/>
            </a:xfrm>
            <a:prstGeom prst="bentConnector3">
              <a:avLst>
                <a:gd name="adj1" fmla="val 27540"/>
              </a:avLst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화살표 연결선 90"/>
            <p:cNvCxnSpPr>
              <a:stCxn id="6" idx="2"/>
              <a:endCxn id="60" idx="0"/>
            </p:cNvCxnSpPr>
            <p:nvPr/>
          </p:nvCxnSpPr>
          <p:spPr>
            <a:xfrm flipH="1">
              <a:off x="1191708" y="2792918"/>
              <a:ext cx="203" cy="1319049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화살표 연결선 93"/>
            <p:cNvCxnSpPr>
              <a:stCxn id="60" idx="2"/>
              <a:endCxn id="9" idx="0"/>
            </p:cNvCxnSpPr>
            <p:nvPr/>
          </p:nvCxnSpPr>
          <p:spPr>
            <a:xfrm>
              <a:off x="1191708" y="4327411"/>
              <a:ext cx="0" cy="406999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구부러진 연결선 105"/>
            <p:cNvCxnSpPr>
              <a:stCxn id="13" idx="3"/>
              <a:endCxn id="12" idx="1"/>
            </p:cNvCxnSpPr>
            <p:nvPr/>
          </p:nvCxnSpPr>
          <p:spPr>
            <a:xfrm flipV="1">
              <a:off x="1564344" y="4927004"/>
              <a:ext cx="562378" cy="1549823"/>
            </a:xfrm>
            <a:prstGeom prst="curvedConnector3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구부러진 연결선 106"/>
            <p:cNvCxnSpPr>
              <a:stCxn id="61" idx="2"/>
              <a:endCxn id="12" idx="0"/>
            </p:cNvCxnSpPr>
            <p:nvPr/>
          </p:nvCxnSpPr>
          <p:spPr>
            <a:xfrm rot="16200000" flipH="1">
              <a:off x="1820676" y="4041287"/>
              <a:ext cx="990207" cy="367158"/>
            </a:xfrm>
            <a:prstGeom prst="curvedConnector3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꺾인 연결선 109"/>
            <p:cNvCxnSpPr>
              <a:stCxn id="14" idx="3"/>
              <a:endCxn id="10" idx="1"/>
            </p:cNvCxnSpPr>
            <p:nvPr/>
          </p:nvCxnSpPr>
          <p:spPr>
            <a:xfrm flipV="1">
              <a:off x="2872232" y="1716509"/>
              <a:ext cx="1747556" cy="3981675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3" name="그룹 132"/>
            <p:cNvGrpSpPr/>
            <p:nvPr/>
          </p:nvGrpSpPr>
          <p:grpSpPr>
            <a:xfrm>
              <a:off x="4693298" y="2701662"/>
              <a:ext cx="590550" cy="222819"/>
              <a:chOff x="157698" y="3104581"/>
              <a:chExt cx="590550" cy="222819"/>
            </a:xfrm>
          </p:grpSpPr>
          <p:sp>
            <p:nvSpPr>
              <p:cNvPr id="134" name="TextBox 133"/>
              <p:cNvSpPr txBox="1"/>
              <p:nvPr/>
            </p:nvSpPr>
            <p:spPr>
              <a:xfrm>
                <a:off x="208270" y="3104581"/>
                <a:ext cx="492443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800" dirty="0" smtClean="0"/>
                  <a:t>프로필</a:t>
                </a:r>
                <a:endParaRPr lang="en-US" altLang="ko-KR" sz="800" dirty="0" smtClean="0"/>
              </a:p>
            </p:txBody>
          </p:sp>
          <p:cxnSp>
            <p:nvCxnSpPr>
              <p:cNvPr id="135" name="직선 연결선 134"/>
              <p:cNvCxnSpPr/>
              <p:nvPr/>
            </p:nvCxnSpPr>
            <p:spPr>
              <a:xfrm>
                <a:off x="157698" y="3327400"/>
                <a:ext cx="590550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9" name="그룹 138"/>
            <p:cNvGrpSpPr/>
            <p:nvPr/>
          </p:nvGrpSpPr>
          <p:grpSpPr>
            <a:xfrm>
              <a:off x="10331592" y="2709037"/>
              <a:ext cx="631904" cy="215444"/>
              <a:chOff x="1605071" y="3111956"/>
              <a:chExt cx="631904" cy="215444"/>
            </a:xfrm>
          </p:grpSpPr>
          <p:sp>
            <p:nvSpPr>
              <p:cNvPr id="140" name="TextBox 139"/>
              <p:cNvSpPr txBox="1"/>
              <p:nvPr/>
            </p:nvSpPr>
            <p:spPr>
              <a:xfrm>
                <a:off x="1605071" y="3111956"/>
                <a:ext cx="63190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 smtClean="0"/>
                  <a:t>광고 보기</a:t>
                </a:r>
                <a:endParaRPr lang="en-US" altLang="ko-KR" sz="800" dirty="0" smtClean="0"/>
              </a:p>
            </p:txBody>
          </p:sp>
          <p:cxnSp>
            <p:nvCxnSpPr>
              <p:cNvPr id="141" name="직선 연결선 140"/>
              <p:cNvCxnSpPr/>
              <p:nvPr/>
            </p:nvCxnSpPr>
            <p:spPr>
              <a:xfrm>
                <a:off x="1616223" y="3321050"/>
                <a:ext cx="590550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2" name="그룹 141"/>
            <p:cNvGrpSpPr/>
            <p:nvPr/>
          </p:nvGrpSpPr>
          <p:grpSpPr>
            <a:xfrm>
              <a:off x="9262573" y="2701662"/>
              <a:ext cx="590550" cy="222819"/>
              <a:chOff x="157698" y="3104581"/>
              <a:chExt cx="590550" cy="222819"/>
            </a:xfrm>
          </p:grpSpPr>
          <p:sp>
            <p:nvSpPr>
              <p:cNvPr id="143" name="TextBox 142"/>
              <p:cNvSpPr txBox="1"/>
              <p:nvPr/>
            </p:nvSpPr>
            <p:spPr>
              <a:xfrm>
                <a:off x="208270" y="3104581"/>
                <a:ext cx="49244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800" dirty="0" smtClean="0"/>
                  <a:t>캐릭터</a:t>
                </a:r>
                <a:endParaRPr lang="en-US" altLang="ko-KR" sz="800" dirty="0" smtClean="0"/>
              </a:p>
            </p:txBody>
          </p:sp>
          <p:cxnSp>
            <p:nvCxnSpPr>
              <p:cNvPr id="144" name="직선 연결선 143"/>
              <p:cNvCxnSpPr/>
              <p:nvPr/>
            </p:nvCxnSpPr>
            <p:spPr>
              <a:xfrm>
                <a:off x="157698" y="3327400"/>
                <a:ext cx="590550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5" name="그룹 144"/>
            <p:cNvGrpSpPr/>
            <p:nvPr/>
          </p:nvGrpSpPr>
          <p:grpSpPr>
            <a:xfrm>
              <a:off x="5812735" y="2701662"/>
              <a:ext cx="590550" cy="222819"/>
              <a:chOff x="157698" y="3104581"/>
              <a:chExt cx="590550" cy="222819"/>
            </a:xfrm>
          </p:grpSpPr>
          <p:sp>
            <p:nvSpPr>
              <p:cNvPr id="146" name="TextBox 145"/>
              <p:cNvSpPr txBox="1"/>
              <p:nvPr/>
            </p:nvSpPr>
            <p:spPr>
              <a:xfrm>
                <a:off x="259567" y="3104581"/>
                <a:ext cx="389851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800" dirty="0" smtClean="0"/>
                  <a:t>설정</a:t>
                </a:r>
                <a:endParaRPr lang="en-US" altLang="ko-KR" sz="800" dirty="0" smtClean="0"/>
              </a:p>
            </p:txBody>
          </p:sp>
          <p:cxnSp>
            <p:nvCxnSpPr>
              <p:cNvPr id="147" name="직선 연결선 146"/>
              <p:cNvCxnSpPr/>
              <p:nvPr/>
            </p:nvCxnSpPr>
            <p:spPr>
              <a:xfrm>
                <a:off x="157698" y="3327400"/>
                <a:ext cx="590550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8" name="그룹 147"/>
            <p:cNvGrpSpPr/>
            <p:nvPr/>
          </p:nvGrpSpPr>
          <p:grpSpPr>
            <a:xfrm>
              <a:off x="6948226" y="2701662"/>
              <a:ext cx="590550" cy="222819"/>
              <a:chOff x="157698" y="3104581"/>
              <a:chExt cx="590550" cy="222819"/>
            </a:xfrm>
          </p:grpSpPr>
          <p:sp>
            <p:nvSpPr>
              <p:cNvPr id="149" name="TextBox 148"/>
              <p:cNvSpPr txBox="1"/>
              <p:nvPr/>
            </p:nvSpPr>
            <p:spPr>
              <a:xfrm>
                <a:off x="208271" y="3104581"/>
                <a:ext cx="49244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800" dirty="0" smtClean="0"/>
                  <a:t>아이템</a:t>
                </a:r>
                <a:endParaRPr lang="en-US" altLang="ko-KR" sz="800" dirty="0" smtClean="0"/>
              </a:p>
            </p:txBody>
          </p:sp>
          <p:cxnSp>
            <p:nvCxnSpPr>
              <p:cNvPr id="150" name="직선 연결선 149"/>
              <p:cNvCxnSpPr/>
              <p:nvPr/>
            </p:nvCxnSpPr>
            <p:spPr>
              <a:xfrm>
                <a:off x="157698" y="3327400"/>
                <a:ext cx="590550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1" name="그룹 150"/>
            <p:cNvGrpSpPr/>
            <p:nvPr/>
          </p:nvGrpSpPr>
          <p:grpSpPr>
            <a:xfrm>
              <a:off x="8109049" y="2701662"/>
              <a:ext cx="590550" cy="222819"/>
              <a:chOff x="157698" y="3104581"/>
              <a:chExt cx="590550" cy="222819"/>
            </a:xfrm>
          </p:grpSpPr>
          <p:sp>
            <p:nvSpPr>
              <p:cNvPr id="152" name="TextBox 151"/>
              <p:cNvSpPr txBox="1"/>
              <p:nvPr/>
            </p:nvSpPr>
            <p:spPr>
              <a:xfrm>
                <a:off x="310864" y="3104581"/>
                <a:ext cx="287259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800" dirty="0"/>
                  <a:t>샵</a:t>
                </a:r>
                <a:endParaRPr lang="en-US" altLang="ko-KR" sz="800" dirty="0" smtClean="0"/>
              </a:p>
            </p:txBody>
          </p:sp>
          <p:cxnSp>
            <p:nvCxnSpPr>
              <p:cNvPr id="153" name="직선 연결선 152"/>
              <p:cNvCxnSpPr/>
              <p:nvPr/>
            </p:nvCxnSpPr>
            <p:spPr>
              <a:xfrm>
                <a:off x="157698" y="3327400"/>
                <a:ext cx="590550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7" name="직선 화살표 연결선 156"/>
            <p:cNvCxnSpPr>
              <a:stCxn id="10" idx="2"/>
              <a:endCxn id="134" idx="0"/>
            </p:cNvCxnSpPr>
            <p:nvPr/>
          </p:nvCxnSpPr>
          <p:spPr>
            <a:xfrm flipH="1">
              <a:off x="4990092" y="1923543"/>
              <a:ext cx="2332" cy="778119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직선 화살표 연결선 160"/>
            <p:cNvCxnSpPr>
              <a:stCxn id="134" idx="2"/>
              <a:endCxn id="18" idx="0"/>
            </p:cNvCxnSpPr>
            <p:nvPr/>
          </p:nvCxnSpPr>
          <p:spPr>
            <a:xfrm>
              <a:off x="4990092" y="2917106"/>
              <a:ext cx="1798" cy="744969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화살표 연결선 163"/>
            <p:cNvCxnSpPr>
              <a:stCxn id="146" idx="2"/>
              <a:endCxn id="19" idx="0"/>
            </p:cNvCxnSpPr>
            <p:nvPr/>
          </p:nvCxnSpPr>
          <p:spPr>
            <a:xfrm>
              <a:off x="6109530" y="2917106"/>
              <a:ext cx="4719" cy="732611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화살표 연결선 166"/>
            <p:cNvCxnSpPr>
              <a:stCxn id="149" idx="2"/>
              <a:endCxn id="20" idx="0"/>
            </p:cNvCxnSpPr>
            <p:nvPr/>
          </p:nvCxnSpPr>
          <p:spPr>
            <a:xfrm>
              <a:off x="7245021" y="2917106"/>
              <a:ext cx="4954" cy="732611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직선 화살표 연결선 169"/>
            <p:cNvCxnSpPr>
              <a:stCxn id="152" idx="2"/>
              <a:endCxn id="21" idx="0"/>
            </p:cNvCxnSpPr>
            <p:nvPr/>
          </p:nvCxnSpPr>
          <p:spPr>
            <a:xfrm>
              <a:off x="8405845" y="2917106"/>
              <a:ext cx="4862" cy="739303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직선 화살표 연결선 172"/>
            <p:cNvCxnSpPr>
              <a:stCxn id="143" idx="2"/>
              <a:endCxn id="23" idx="0"/>
            </p:cNvCxnSpPr>
            <p:nvPr/>
          </p:nvCxnSpPr>
          <p:spPr>
            <a:xfrm flipH="1">
              <a:off x="9557848" y="2917106"/>
              <a:ext cx="1519" cy="739303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직선 화살표 연결선 175"/>
            <p:cNvCxnSpPr>
              <a:stCxn id="140" idx="2"/>
              <a:endCxn id="30" idx="0"/>
            </p:cNvCxnSpPr>
            <p:nvPr/>
          </p:nvCxnSpPr>
          <p:spPr>
            <a:xfrm>
              <a:off x="10647544" y="2924481"/>
              <a:ext cx="0" cy="1127728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0" name="그룹 179"/>
            <p:cNvGrpSpPr/>
            <p:nvPr/>
          </p:nvGrpSpPr>
          <p:grpSpPr>
            <a:xfrm>
              <a:off x="4558321" y="619758"/>
              <a:ext cx="864339" cy="215444"/>
              <a:chOff x="1509821" y="3111956"/>
              <a:chExt cx="864339" cy="215444"/>
            </a:xfrm>
          </p:grpSpPr>
          <p:sp>
            <p:nvSpPr>
              <p:cNvPr id="181" name="TextBox 180"/>
              <p:cNvSpPr txBox="1"/>
              <p:nvPr/>
            </p:nvSpPr>
            <p:spPr>
              <a:xfrm>
                <a:off x="1509821" y="3111956"/>
                <a:ext cx="864339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 smtClean="0"/>
                  <a:t>출석체크</a:t>
                </a:r>
                <a:r>
                  <a:rPr lang="en-US" altLang="ko-KR" sz="800" dirty="0" smtClean="0"/>
                  <a:t>(</a:t>
                </a:r>
                <a:r>
                  <a:rPr lang="ko-KR" altLang="en-US" sz="800" dirty="0" smtClean="0"/>
                  <a:t>팝업</a:t>
                </a:r>
                <a:r>
                  <a:rPr lang="en-US" altLang="ko-KR" sz="800" dirty="0" smtClean="0"/>
                  <a:t>)</a:t>
                </a:r>
              </a:p>
            </p:txBody>
          </p:sp>
          <p:cxnSp>
            <p:nvCxnSpPr>
              <p:cNvPr id="182" name="직선 연결선 181"/>
              <p:cNvCxnSpPr/>
              <p:nvPr/>
            </p:nvCxnSpPr>
            <p:spPr>
              <a:xfrm>
                <a:off x="1616223" y="3321050"/>
                <a:ext cx="590550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3" name="그룹 182"/>
            <p:cNvGrpSpPr/>
            <p:nvPr/>
          </p:nvGrpSpPr>
          <p:grpSpPr>
            <a:xfrm>
              <a:off x="5890530" y="616331"/>
              <a:ext cx="734496" cy="215444"/>
              <a:chOff x="1547921" y="3111956"/>
              <a:chExt cx="734496" cy="215444"/>
            </a:xfrm>
          </p:grpSpPr>
          <p:sp>
            <p:nvSpPr>
              <p:cNvPr id="184" name="TextBox 183"/>
              <p:cNvSpPr txBox="1"/>
              <p:nvPr/>
            </p:nvSpPr>
            <p:spPr>
              <a:xfrm>
                <a:off x="1547921" y="3111956"/>
                <a:ext cx="73449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 smtClean="0"/>
                  <a:t>누적 포인트</a:t>
                </a:r>
                <a:endParaRPr lang="en-US" altLang="ko-KR" sz="800" dirty="0" smtClean="0"/>
              </a:p>
            </p:txBody>
          </p:sp>
          <p:cxnSp>
            <p:nvCxnSpPr>
              <p:cNvPr id="185" name="직선 연결선 184"/>
              <p:cNvCxnSpPr/>
              <p:nvPr/>
            </p:nvCxnSpPr>
            <p:spPr>
              <a:xfrm>
                <a:off x="1616223" y="3321050"/>
                <a:ext cx="590550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93" name="직선 화살표 연결선 192"/>
            <p:cNvCxnSpPr>
              <a:stCxn id="30" idx="2"/>
              <a:endCxn id="22" idx="0"/>
            </p:cNvCxnSpPr>
            <p:nvPr/>
          </p:nvCxnSpPr>
          <p:spPr>
            <a:xfrm>
              <a:off x="10647544" y="4571461"/>
              <a:ext cx="0" cy="1054803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꺾인 연결선 195"/>
            <p:cNvCxnSpPr>
              <a:stCxn id="10" idx="2"/>
              <a:endCxn id="146" idx="0"/>
            </p:cNvCxnSpPr>
            <p:nvPr/>
          </p:nvCxnSpPr>
          <p:spPr>
            <a:xfrm rot="16200000" flipH="1">
              <a:off x="5161918" y="1754049"/>
              <a:ext cx="778119" cy="1117106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꺾인 연결선 198"/>
            <p:cNvCxnSpPr>
              <a:stCxn id="10" idx="2"/>
              <a:endCxn id="149" idx="0"/>
            </p:cNvCxnSpPr>
            <p:nvPr/>
          </p:nvCxnSpPr>
          <p:spPr>
            <a:xfrm rot="16200000" flipH="1">
              <a:off x="5729663" y="1186303"/>
              <a:ext cx="778119" cy="2252597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꺾인 연결선 201"/>
            <p:cNvCxnSpPr>
              <a:stCxn id="10" idx="2"/>
              <a:endCxn id="152" idx="0"/>
            </p:cNvCxnSpPr>
            <p:nvPr/>
          </p:nvCxnSpPr>
          <p:spPr>
            <a:xfrm rot="16200000" flipH="1">
              <a:off x="6310075" y="605891"/>
              <a:ext cx="778119" cy="3413421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꺾인 연결선 204"/>
            <p:cNvCxnSpPr>
              <a:stCxn id="10" idx="2"/>
              <a:endCxn id="143" idx="0"/>
            </p:cNvCxnSpPr>
            <p:nvPr/>
          </p:nvCxnSpPr>
          <p:spPr>
            <a:xfrm rot="16200000" flipH="1">
              <a:off x="6886836" y="29130"/>
              <a:ext cx="778119" cy="4566943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꺾인 연결선 207"/>
            <p:cNvCxnSpPr>
              <a:stCxn id="10" idx="2"/>
              <a:endCxn id="140" idx="0"/>
            </p:cNvCxnSpPr>
            <p:nvPr/>
          </p:nvCxnSpPr>
          <p:spPr>
            <a:xfrm rot="16200000" flipH="1">
              <a:off x="7427237" y="-511270"/>
              <a:ext cx="785494" cy="5655120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꺾인 연결선 210"/>
            <p:cNvCxnSpPr>
              <a:stCxn id="22" idx="3"/>
              <a:endCxn id="10" idx="3"/>
            </p:cNvCxnSpPr>
            <p:nvPr/>
          </p:nvCxnSpPr>
          <p:spPr>
            <a:xfrm flipH="1" flipV="1">
              <a:off x="5365060" y="1716509"/>
              <a:ext cx="5655120" cy="4116789"/>
            </a:xfrm>
            <a:prstGeom prst="bentConnector3">
              <a:avLst>
                <a:gd name="adj1" fmla="val -11958"/>
              </a:avLst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직선 화살표 연결선 214"/>
            <p:cNvCxnSpPr>
              <a:stCxn id="10" idx="0"/>
              <a:endCxn id="181" idx="2"/>
            </p:cNvCxnSpPr>
            <p:nvPr/>
          </p:nvCxnSpPr>
          <p:spPr>
            <a:xfrm flipH="1" flipV="1">
              <a:off x="4990491" y="835202"/>
              <a:ext cx="1933" cy="674273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꺾인 연결선 218"/>
            <p:cNvCxnSpPr>
              <a:stCxn id="10" idx="0"/>
              <a:endCxn id="184" idx="2"/>
            </p:cNvCxnSpPr>
            <p:nvPr/>
          </p:nvCxnSpPr>
          <p:spPr>
            <a:xfrm rot="5400000" flipH="1" flipV="1">
              <a:off x="5286251" y="537948"/>
              <a:ext cx="677700" cy="1265354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4" name="직사각형 223"/>
            <p:cNvSpPr/>
            <p:nvPr/>
          </p:nvSpPr>
          <p:spPr>
            <a:xfrm>
              <a:off x="7781179" y="6229781"/>
              <a:ext cx="905580" cy="51925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앱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외부 연결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225" name="구부러진 연결선 224"/>
            <p:cNvCxnSpPr>
              <a:stCxn id="224" idx="0"/>
              <a:endCxn id="30" idx="1"/>
            </p:cNvCxnSpPr>
            <p:nvPr/>
          </p:nvCxnSpPr>
          <p:spPr>
            <a:xfrm rot="5400000" flipH="1" flipV="1">
              <a:off x="8255388" y="4290416"/>
              <a:ext cx="1917946" cy="1960785"/>
            </a:xfrm>
            <a:prstGeom prst="curvedConnector2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9" name="직사각형 228"/>
            <p:cNvSpPr/>
            <p:nvPr/>
          </p:nvSpPr>
          <p:spPr>
            <a:xfrm>
              <a:off x="497462" y="2279305"/>
              <a:ext cx="3501491" cy="4502495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30" name="TextBox 229"/>
            <p:cNvSpPr txBox="1"/>
            <p:nvPr/>
          </p:nvSpPr>
          <p:spPr>
            <a:xfrm>
              <a:off x="4371440" y="5913628"/>
              <a:ext cx="69442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75000"/>
                    </a:schemeClr>
                  </a:solidFill>
                </a:rPr>
                <a:t>#</a:t>
              </a:r>
              <a:r>
                <a:rPr lang="ko-KR" altLang="en-US" sz="800" dirty="0" smtClean="0">
                  <a:solidFill>
                    <a:schemeClr val="bg1">
                      <a:lumMod val="75000"/>
                    </a:schemeClr>
                  </a:solidFill>
                </a:rPr>
                <a:t>세부 그룹</a:t>
              </a:r>
              <a:endParaRPr lang="en-US" altLang="ko-KR" sz="800" dirty="0" smtClean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231" name="직사각형 230"/>
            <p:cNvSpPr/>
            <p:nvPr/>
          </p:nvSpPr>
          <p:spPr>
            <a:xfrm>
              <a:off x="497463" y="509247"/>
              <a:ext cx="2054202" cy="1522330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32" name="직사각형 231"/>
            <p:cNvSpPr/>
            <p:nvPr/>
          </p:nvSpPr>
          <p:spPr>
            <a:xfrm>
              <a:off x="4374134" y="3479780"/>
              <a:ext cx="7636891" cy="2645226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33" name="TextBox 232"/>
            <p:cNvSpPr txBox="1"/>
            <p:nvPr/>
          </p:nvSpPr>
          <p:spPr>
            <a:xfrm>
              <a:off x="3302674" y="6566356"/>
              <a:ext cx="69442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75000"/>
                    </a:schemeClr>
                  </a:solidFill>
                </a:rPr>
                <a:t>#</a:t>
              </a:r>
              <a:r>
                <a:rPr lang="ko-KR" altLang="en-US" sz="800" dirty="0" smtClean="0">
                  <a:solidFill>
                    <a:schemeClr val="bg1">
                      <a:lumMod val="75000"/>
                    </a:schemeClr>
                  </a:solidFill>
                </a:rPr>
                <a:t>가입 그룹</a:t>
              </a:r>
              <a:endParaRPr lang="en-US" altLang="ko-KR" sz="800" dirty="0" smtClean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234" name="직사각형 233"/>
            <p:cNvSpPr/>
            <p:nvPr/>
          </p:nvSpPr>
          <p:spPr>
            <a:xfrm>
              <a:off x="4374134" y="499591"/>
              <a:ext cx="7636891" cy="2645226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35" name="TextBox 234"/>
            <p:cNvSpPr txBox="1"/>
            <p:nvPr/>
          </p:nvSpPr>
          <p:spPr>
            <a:xfrm>
              <a:off x="11386952" y="509247"/>
              <a:ext cx="69442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75000"/>
                    </a:schemeClr>
                  </a:solidFill>
                </a:rPr>
                <a:t>#</a:t>
              </a:r>
              <a:r>
                <a:rPr lang="ko-KR" altLang="en-US" sz="800" dirty="0" smtClean="0">
                  <a:solidFill>
                    <a:schemeClr val="bg1">
                      <a:lumMod val="75000"/>
                    </a:schemeClr>
                  </a:solidFill>
                </a:rPr>
                <a:t>로비 그룹</a:t>
              </a:r>
              <a:endParaRPr lang="en-US" altLang="ko-KR" sz="800" dirty="0" smtClean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236" name="TextBox 235"/>
            <p:cNvSpPr txBox="1"/>
            <p:nvPr/>
          </p:nvSpPr>
          <p:spPr>
            <a:xfrm>
              <a:off x="1764406" y="550178"/>
              <a:ext cx="79220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75000"/>
                    </a:schemeClr>
                  </a:solidFill>
                </a:rPr>
                <a:t>#INTRO</a:t>
              </a:r>
              <a:r>
                <a:rPr lang="ko-KR" altLang="en-US" sz="800" dirty="0" smtClean="0">
                  <a:solidFill>
                    <a:schemeClr val="bg1">
                      <a:lumMod val="75000"/>
                    </a:schemeClr>
                  </a:solidFill>
                </a:rPr>
                <a:t> 그룹</a:t>
              </a:r>
              <a:endParaRPr lang="en-US" altLang="ko-KR" sz="800" dirty="0" smtClean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grpSp>
          <p:nvGrpSpPr>
            <p:cNvPr id="240" name="그룹 239"/>
            <p:cNvGrpSpPr/>
            <p:nvPr/>
          </p:nvGrpSpPr>
          <p:grpSpPr>
            <a:xfrm>
              <a:off x="9832446" y="6402354"/>
              <a:ext cx="631904" cy="215444"/>
              <a:chOff x="1595546" y="3111956"/>
              <a:chExt cx="631904" cy="215444"/>
            </a:xfrm>
          </p:grpSpPr>
          <p:sp>
            <p:nvSpPr>
              <p:cNvPr id="241" name="TextBox 240"/>
              <p:cNvSpPr txBox="1"/>
              <p:nvPr/>
            </p:nvSpPr>
            <p:spPr>
              <a:xfrm>
                <a:off x="1595546" y="3111956"/>
                <a:ext cx="63190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 smtClean="0"/>
                  <a:t>종료 요청</a:t>
                </a:r>
                <a:endParaRPr lang="en-US" altLang="ko-KR" sz="800" dirty="0" smtClean="0"/>
              </a:p>
            </p:txBody>
          </p:sp>
          <p:cxnSp>
            <p:nvCxnSpPr>
              <p:cNvPr id="242" name="직선 연결선 241"/>
              <p:cNvCxnSpPr/>
              <p:nvPr/>
            </p:nvCxnSpPr>
            <p:spPr>
              <a:xfrm>
                <a:off x="1616223" y="3321050"/>
                <a:ext cx="590550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43" name="직선 화살표 연결선 242"/>
            <p:cNvCxnSpPr>
              <a:stCxn id="241" idx="3"/>
              <a:endCxn id="17" idx="1"/>
            </p:cNvCxnSpPr>
            <p:nvPr/>
          </p:nvCxnSpPr>
          <p:spPr>
            <a:xfrm flipV="1">
              <a:off x="10464350" y="6509843"/>
              <a:ext cx="503028" cy="233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7" name="그룹 246"/>
          <p:cNvGrpSpPr/>
          <p:nvPr/>
        </p:nvGrpSpPr>
        <p:grpSpPr>
          <a:xfrm>
            <a:off x="197179" y="-507690"/>
            <a:ext cx="631904" cy="222819"/>
            <a:chOff x="138541" y="3104581"/>
            <a:chExt cx="631904" cy="222819"/>
          </a:xfrm>
        </p:grpSpPr>
        <p:sp>
          <p:nvSpPr>
            <p:cNvPr id="248" name="TextBox 247"/>
            <p:cNvSpPr txBox="1"/>
            <p:nvPr/>
          </p:nvSpPr>
          <p:spPr>
            <a:xfrm>
              <a:off x="138541" y="3104581"/>
              <a:ext cx="63190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800" dirty="0" smtClean="0"/>
                <a:t>내부 항목</a:t>
              </a:r>
              <a:endParaRPr lang="en-US" altLang="ko-KR" sz="800" dirty="0" smtClean="0"/>
            </a:p>
          </p:txBody>
        </p:sp>
        <p:cxnSp>
          <p:nvCxnSpPr>
            <p:cNvPr id="249" name="직선 연결선 248"/>
            <p:cNvCxnSpPr/>
            <p:nvPr/>
          </p:nvCxnSpPr>
          <p:spPr>
            <a:xfrm>
              <a:off x="157698" y="3327400"/>
              <a:ext cx="590550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0" name="순서도: 판단 249"/>
          <p:cNvSpPr/>
          <p:nvPr/>
        </p:nvSpPr>
        <p:spPr>
          <a:xfrm>
            <a:off x="1004460" y="-519162"/>
            <a:ext cx="641783" cy="253392"/>
          </a:xfrm>
          <a:prstGeom prst="flowChartDecision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선택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251" name="직사각형 250"/>
          <p:cNvSpPr/>
          <p:nvPr/>
        </p:nvSpPr>
        <p:spPr>
          <a:xfrm>
            <a:off x="1883349" y="-519162"/>
            <a:ext cx="533839" cy="26438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페이지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52" name="직사각형 251"/>
          <p:cNvSpPr/>
          <p:nvPr/>
        </p:nvSpPr>
        <p:spPr>
          <a:xfrm>
            <a:off x="2652102" y="-519162"/>
            <a:ext cx="533206" cy="26231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외부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253" name="직사각형 252"/>
          <p:cNvSpPr/>
          <p:nvPr/>
        </p:nvSpPr>
        <p:spPr>
          <a:xfrm>
            <a:off x="0" y="-719446"/>
            <a:ext cx="3417313" cy="691389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54" name="TextBox 253"/>
          <p:cNvSpPr txBox="1"/>
          <p:nvPr/>
        </p:nvSpPr>
        <p:spPr>
          <a:xfrm>
            <a:off x="-30971" y="-935122"/>
            <a:ext cx="45236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schemeClr val="bg1">
                    <a:lumMod val="75000"/>
                  </a:schemeClr>
                </a:solidFill>
              </a:rPr>
              <a:t>#</a:t>
            </a:r>
            <a:r>
              <a:rPr lang="ko-KR" altLang="en-US" sz="800" dirty="0" smtClean="0">
                <a:solidFill>
                  <a:schemeClr val="bg1">
                    <a:lumMod val="75000"/>
                  </a:schemeClr>
                </a:solidFill>
              </a:rPr>
              <a:t>범주</a:t>
            </a:r>
            <a:endParaRPr lang="en-US" altLang="ko-KR" sz="80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56" name="TextBox 255"/>
          <p:cNvSpPr txBox="1"/>
          <p:nvPr/>
        </p:nvSpPr>
        <p:spPr>
          <a:xfrm>
            <a:off x="9805589" y="63811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▼앱 페이지 흐름도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710091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>
            <a:cxnSpLocks/>
          </p:cNvCxnSpPr>
          <p:nvPr/>
        </p:nvCxnSpPr>
        <p:spPr>
          <a:xfrm>
            <a:off x="0" y="627709"/>
            <a:ext cx="121920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직선 연결선 7"/>
          <p:cNvCxnSpPr>
            <a:cxnSpLocks/>
          </p:cNvCxnSpPr>
          <p:nvPr/>
        </p:nvCxnSpPr>
        <p:spPr>
          <a:xfrm flipV="1">
            <a:off x="7553325" y="627708"/>
            <a:ext cx="0" cy="6230291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2282361" y="1227509"/>
            <a:ext cx="2947701" cy="456769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" name="그룹 10"/>
          <p:cNvGrpSpPr/>
          <p:nvPr/>
        </p:nvGrpSpPr>
        <p:grpSpPr>
          <a:xfrm>
            <a:off x="3078758" y="2674663"/>
            <a:ext cx="1311307" cy="1302204"/>
            <a:chOff x="3071133" y="2397866"/>
            <a:chExt cx="1453821" cy="1126384"/>
          </a:xfrm>
        </p:grpSpPr>
        <p:sp>
          <p:nvSpPr>
            <p:cNvPr id="12" name="직사각형 11"/>
            <p:cNvSpPr/>
            <p:nvPr/>
          </p:nvSpPr>
          <p:spPr>
            <a:xfrm>
              <a:off x="3071133" y="2397866"/>
              <a:ext cx="1453821" cy="112638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" name="직선 연결선 12"/>
            <p:cNvCxnSpPr>
              <a:cxnSpLocks/>
            </p:cNvCxnSpPr>
            <p:nvPr/>
          </p:nvCxnSpPr>
          <p:spPr>
            <a:xfrm flipH="1">
              <a:off x="3071133" y="2397866"/>
              <a:ext cx="1453821" cy="1126384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/>
          <p:cNvSpPr txBox="1"/>
          <p:nvPr/>
        </p:nvSpPr>
        <p:spPr>
          <a:xfrm>
            <a:off x="2299019" y="4198606"/>
            <a:ext cx="10282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배</a:t>
            </a:r>
            <a:r>
              <a:rPr lang="ko-KR" altLang="en-US" sz="1400" b="1" dirty="0"/>
              <a:t>돌</a:t>
            </a:r>
            <a:r>
              <a:rPr lang="ko-KR" altLang="en-US" sz="1400" b="1" dirty="0" smtClean="0"/>
              <a:t> </a:t>
            </a:r>
            <a:r>
              <a:rPr lang="en-US" altLang="ko-KR" sz="1400" b="1" dirty="0" smtClean="0"/>
              <a:t>Lv.13</a:t>
            </a:r>
            <a:endParaRPr lang="ko-KR" altLang="en-US" sz="14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4124826" y="1860933"/>
            <a:ext cx="10374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/>
              <a:t>13,000</a:t>
            </a:r>
            <a:r>
              <a:rPr lang="ko-KR" altLang="en-US" sz="1600" b="1" dirty="0" smtClean="0"/>
              <a:t>원</a:t>
            </a:r>
            <a:endParaRPr lang="ko-KR" altLang="en-US" sz="1600" b="1" dirty="0"/>
          </a:p>
        </p:txBody>
      </p:sp>
      <p:pic>
        <p:nvPicPr>
          <p:cNvPr id="28" name="Picture 1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7079" y="5078086"/>
            <a:ext cx="480395" cy="425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4061" y="5093015"/>
            <a:ext cx="528638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이등변 삼각형 30"/>
          <p:cNvSpPr/>
          <p:nvPr/>
        </p:nvSpPr>
        <p:spPr>
          <a:xfrm rot="5400000">
            <a:off x="4598024" y="3127748"/>
            <a:ext cx="506402" cy="543164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덧셈 기호 31"/>
          <p:cNvSpPr/>
          <p:nvPr/>
        </p:nvSpPr>
        <p:spPr>
          <a:xfrm>
            <a:off x="4440270" y="4984437"/>
            <a:ext cx="561974" cy="616919"/>
          </a:xfrm>
          <a:prstGeom prst="mathPlus">
            <a:avLst>
              <a:gd name="adj1" fmla="val 10925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4270395" y="5475908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/>
              <a:t>친구 추천</a:t>
            </a:r>
            <a:endParaRPr lang="ko-KR" altLang="en-US" sz="12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2490758" y="5454965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/>
              <a:t>고액 보상</a:t>
            </a:r>
            <a:endParaRPr lang="ko-KR" altLang="en-US" sz="12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3371899" y="5462857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err="1" smtClean="0"/>
              <a:t>쿠폰받기</a:t>
            </a:r>
            <a:endParaRPr lang="ko-KR" altLang="en-US" sz="1200" b="1" dirty="0"/>
          </a:p>
        </p:txBody>
      </p:sp>
      <p:grpSp>
        <p:nvGrpSpPr>
          <p:cNvPr id="36" name="그룹 35"/>
          <p:cNvGrpSpPr/>
          <p:nvPr/>
        </p:nvGrpSpPr>
        <p:grpSpPr>
          <a:xfrm flipV="1">
            <a:off x="2282360" y="4490933"/>
            <a:ext cx="2947701" cy="45719"/>
            <a:chOff x="628650" y="876300"/>
            <a:chExt cx="1910678" cy="133350"/>
          </a:xfrm>
        </p:grpSpPr>
        <p:sp>
          <p:nvSpPr>
            <p:cNvPr id="37" name="직사각형 36"/>
            <p:cNvSpPr/>
            <p:nvPr/>
          </p:nvSpPr>
          <p:spPr>
            <a:xfrm>
              <a:off x="628650" y="876300"/>
              <a:ext cx="1910678" cy="133350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634166" y="876300"/>
              <a:ext cx="1127426" cy="13335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41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7511" y="3044010"/>
            <a:ext cx="525306" cy="563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2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9677" y="1883671"/>
            <a:ext cx="288426" cy="293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8287" y="3318197"/>
            <a:ext cx="1135848" cy="12184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" name="TextBox 81"/>
          <p:cNvSpPr txBox="1"/>
          <p:nvPr/>
        </p:nvSpPr>
        <p:spPr>
          <a:xfrm>
            <a:off x="85151" y="122186"/>
            <a:ext cx="44582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#14 </a:t>
            </a:r>
            <a:r>
              <a:rPr lang="ko-KR" altLang="en-US" sz="2000" b="1" dirty="0" smtClean="0"/>
              <a:t>결과 보기 페이지</a:t>
            </a:r>
            <a:endParaRPr lang="ko-KR" altLang="en-US" sz="2000" b="1" dirty="0"/>
          </a:p>
        </p:txBody>
      </p:sp>
      <p:sp>
        <p:nvSpPr>
          <p:cNvPr id="83" name="TextBox 82"/>
          <p:cNvSpPr txBox="1"/>
          <p:nvPr/>
        </p:nvSpPr>
        <p:spPr>
          <a:xfrm>
            <a:off x="7553325" y="647239"/>
            <a:ext cx="46386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altLang="ko-KR" sz="1000" dirty="0" smtClean="0"/>
              <a:t>#14 </a:t>
            </a:r>
            <a:r>
              <a:rPr lang="ko-KR" altLang="en-US" sz="1000" dirty="0" smtClean="0"/>
              <a:t>결과 보기 페이지로 이동한다</a:t>
            </a:r>
            <a:r>
              <a:rPr lang="en-US" altLang="ko-KR" sz="1000" dirty="0" smtClean="0"/>
              <a:t>.</a:t>
            </a:r>
          </a:p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endParaRPr lang="en-US" altLang="ko-KR" sz="1000" dirty="0" smtClean="0"/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000" b="1" dirty="0" smtClean="0"/>
              <a:t>아이템 아이콘</a:t>
            </a:r>
            <a:endParaRPr lang="en-US" altLang="ko-KR" sz="1000" b="1" dirty="0" smtClean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00" dirty="0" smtClean="0"/>
              <a:t>클릭 가능한 아이템 아이콘을 표시한다</a:t>
            </a:r>
            <a:r>
              <a:rPr lang="en-US" altLang="ko-KR" sz="1000" dirty="0" smtClean="0"/>
              <a:t>.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00" dirty="0" smtClean="0"/>
              <a:t>해당 상태에서 클릭하면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아이템 열기가 재생 된다</a:t>
            </a:r>
            <a:r>
              <a:rPr lang="en-US" altLang="ko-KR" sz="1000" dirty="0" smtClean="0"/>
              <a:t>.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endParaRPr lang="en-US" altLang="ko-KR" sz="1000" dirty="0"/>
          </a:p>
        </p:txBody>
      </p:sp>
      <p:sp>
        <p:nvSpPr>
          <p:cNvPr id="45" name="직사각형 44"/>
          <p:cNvSpPr/>
          <p:nvPr/>
        </p:nvSpPr>
        <p:spPr>
          <a:xfrm>
            <a:off x="2293147" y="1246787"/>
            <a:ext cx="2947701" cy="55611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2372409" y="1543968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홈</a:t>
            </a:r>
            <a:endParaRPr lang="ko-KR" altLang="en-US" sz="900"/>
          </a:p>
        </p:txBody>
      </p:sp>
      <p:sp>
        <p:nvSpPr>
          <p:cNvPr id="47" name="TextBox 46"/>
          <p:cNvSpPr txBox="1"/>
          <p:nvPr/>
        </p:nvSpPr>
        <p:spPr>
          <a:xfrm>
            <a:off x="3125599" y="1545330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캐시상점</a:t>
            </a:r>
            <a:endParaRPr lang="ko-KR" altLang="en-US" sz="900" dirty="0"/>
          </a:p>
        </p:txBody>
      </p:sp>
      <p:sp>
        <p:nvSpPr>
          <p:cNvPr id="48" name="TextBox 47"/>
          <p:cNvSpPr txBox="1"/>
          <p:nvPr/>
        </p:nvSpPr>
        <p:spPr>
          <a:xfrm>
            <a:off x="2701577" y="1542509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모으기</a:t>
            </a:r>
            <a:endParaRPr lang="ko-KR" altLang="en-US" sz="900" dirty="0"/>
          </a:p>
        </p:txBody>
      </p:sp>
      <p:pic>
        <p:nvPicPr>
          <p:cNvPr id="49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4524" y="1313431"/>
            <a:ext cx="295275" cy="285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8547" y="1305446"/>
            <a:ext cx="288426" cy="293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" name="Picture 7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9147" y="1331048"/>
            <a:ext cx="305324" cy="29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" name="Picture 8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9545" y="1340573"/>
            <a:ext cx="278025" cy="237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" name="Picture 1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5346" y="1331048"/>
            <a:ext cx="261216" cy="265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" name="덧셈 기호 53"/>
          <p:cNvSpPr/>
          <p:nvPr/>
        </p:nvSpPr>
        <p:spPr>
          <a:xfrm>
            <a:off x="4352810" y="1313431"/>
            <a:ext cx="281083" cy="308565"/>
          </a:xfrm>
          <a:prstGeom prst="mathPlus">
            <a:avLst>
              <a:gd name="adj1" fmla="val 10925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/>
          <p:cNvSpPr txBox="1"/>
          <p:nvPr/>
        </p:nvSpPr>
        <p:spPr>
          <a:xfrm>
            <a:off x="3661492" y="1547151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커뮤니티</a:t>
            </a:r>
            <a:endParaRPr lang="ko-KR" altLang="en-US" sz="900" dirty="0"/>
          </a:p>
        </p:txBody>
      </p:sp>
      <p:sp>
        <p:nvSpPr>
          <p:cNvPr id="56" name="TextBox 55"/>
          <p:cNvSpPr txBox="1"/>
          <p:nvPr/>
        </p:nvSpPr>
        <p:spPr>
          <a:xfrm>
            <a:off x="4714874" y="1547421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프로필</a:t>
            </a:r>
            <a:endParaRPr lang="ko-KR" altLang="en-US" sz="900" dirty="0"/>
          </a:p>
        </p:txBody>
      </p:sp>
      <p:sp>
        <p:nvSpPr>
          <p:cNvPr id="57" name="TextBox 56"/>
          <p:cNvSpPr txBox="1"/>
          <p:nvPr/>
        </p:nvSpPr>
        <p:spPr>
          <a:xfrm>
            <a:off x="4182526" y="1545330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친구추</a:t>
            </a:r>
            <a:r>
              <a:rPr lang="ko-KR" altLang="en-US" sz="900"/>
              <a:t>천</a:t>
            </a:r>
            <a:endParaRPr lang="ko-KR" altLang="en-US" sz="900" dirty="0"/>
          </a:p>
        </p:txBody>
      </p:sp>
      <p:sp>
        <p:nvSpPr>
          <p:cNvPr id="43" name="직사각형 42"/>
          <p:cNvSpPr/>
          <p:nvPr/>
        </p:nvSpPr>
        <p:spPr>
          <a:xfrm>
            <a:off x="2292301" y="1227779"/>
            <a:ext cx="2947701" cy="4567698"/>
          </a:xfrm>
          <a:prstGeom prst="rect">
            <a:avLst/>
          </a:prstGeom>
          <a:solidFill>
            <a:schemeClr val="tx1">
              <a:lumMod val="50000"/>
              <a:lumOff val="50000"/>
              <a:alpha val="87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10313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5" name="그룹 254"/>
          <p:cNvGrpSpPr/>
          <p:nvPr/>
        </p:nvGrpSpPr>
        <p:grpSpPr>
          <a:xfrm>
            <a:off x="497462" y="127251"/>
            <a:ext cx="11583911" cy="6654549"/>
            <a:chOff x="497462" y="127251"/>
            <a:chExt cx="11583911" cy="6654549"/>
          </a:xfrm>
        </p:grpSpPr>
        <p:sp>
          <p:nvSpPr>
            <p:cNvPr id="4" name="직사각형 3"/>
            <p:cNvSpPr/>
            <p:nvPr/>
          </p:nvSpPr>
          <p:spPr>
            <a:xfrm>
              <a:off x="819072" y="744603"/>
              <a:ext cx="745272" cy="4140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#1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페이지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INTRO</a:t>
              </a: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819275" y="2378850"/>
              <a:ext cx="745272" cy="4140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#2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페이지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LOG IN</a:t>
              </a:r>
            </a:p>
          </p:txBody>
        </p:sp>
        <p:sp>
          <p:nvSpPr>
            <p:cNvPr id="7" name="순서도: 판단 6"/>
            <p:cNvSpPr/>
            <p:nvPr/>
          </p:nvSpPr>
          <p:spPr>
            <a:xfrm>
              <a:off x="552613" y="1434714"/>
              <a:ext cx="1282685" cy="563590"/>
            </a:xfrm>
            <a:prstGeom prst="flowChartDecision">
              <a:avLst/>
            </a:prstGeom>
            <a:solidFill>
              <a:schemeClr val="accent1">
                <a:lumMod val="40000"/>
                <a:lumOff val="60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자동 계정 로그인</a:t>
              </a:r>
              <a:r>
                <a:rPr lang="en-US" altLang="ko-KR" sz="900" dirty="0" smtClean="0">
                  <a:solidFill>
                    <a:schemeClr val="tx1"/>
                  </a:solidFill>
                </a:rPr>
                <a:t>?</a:t>
              </a:r>
              <a:endParaRPr lang="en-US" altLang="ko-KR" sz="900" dirty="0">
                <a:solidFill>
                  <a:schemeClr val="tx1"/>
                </a:solidFill>
              </a:endParaRPr>
            </a:p>
          </p:txBody>
        </p:sp>
        <p:sp>
          <p:nvSpPr>
            <p:cNvPr id="8" name="순서도: 수행의 시작/종료 7"/>
            <p:cNvSpPr/>
            <p:nvPr/>
          </p:nvSpPr>
          <p:spPr>
            <a:xfrm>
              <a:off x="828597" y="127251"/>
              <a:ext cx="726425" cy="265893"/>
            </a:xfrm>
            <a:prstGeom prst="flowChartTerminator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앱 실행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819072" y="4734410"/>
              <a:ext cx="745272" cy="4140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#3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페이지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가입 동의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4619788" y="1509475"/>
              <a:ext cx="745272" cy="4140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#8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페이지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로비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819072" y="5508451"/>
              <a:ext cx="745272" cy="41406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#4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페이지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휴대폰 인증</a:t>
              </a: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2126722" y="4719970"/>
              <a:ext cx="745272" cy="41406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#6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페이지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닉네임 설정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819072" y="6269793"/>
              <a:ext cx="745272" cy="41406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#5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페이지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관심 분야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2126960" y="5491150"/>
              <a:ext cx="745272" cy="4140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#7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페이지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캐릭터 선택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7" name="순서도: 수행의 시작/종료 16"/>
            <p:cNvSpPr/>
            <p:nvPr/>
          </p:nvSpPr>
          <p:spPr>
            <a:xfrm>
              <a:off x="10967378" y="6376896"/>
              <a:ext cx="726425" cy="265893"/>
            </a:xfrm>
            <a:prstGeom prst="flowChartTerminator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앱 종료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4619254" y="3662075"/>
              <a:ext cx="745272" cy="4140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#9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페이지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프로필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5741613" y="3649717"/>
              <a:ext cx="745272" cy="4140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#10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페이지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설정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6877339" y="3649717"/>
              <a:ext cx="745272" cy="4140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#11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페이지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아이템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8038071" y="3656409"/>
              <a:ext cx="745272" cy="4140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#12</a:t>
              </a:r>
              <a:r>
                <a:rPr lang="ko-KR" altLang="en-US" sz="900" dirty="0">
                  <a:solidFill>
                    <a:schemeClr val="tx1"/>
                  </a:solidFill>
                </a:rPr>
                <a:t>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페이지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샵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10274908" y="5626264"/>
              <a:ext cx="745272" cy="4140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#14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페이지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결과 보기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9185212" y="3656409"/>
              <a:ext cx="745272" cy="4140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#13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페이지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캐릭터 변경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27" name="직선 화살표 연결선 26"/>
            <p:cNvCxnSpPr>
              <a:stCxn id="8" idx="2"/>
              <a:endCxn id="4" idx="0"/>
            </p:cNvCxnSpPr>
            <p:nvPr/>
          </p:nvCxnSpPr>
          <p:spPr>
            <a:xfrm flipH="1">
              <a:off x="1191708" y="393144"/>
              <a:ext cx="102" cy="351459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1865733" y="1500270"/>
              <a:ext cx="24718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 dirty="0"/>
                <a:t>Y</a:t>
              </a:r>
              <a:endParaRPr lang="en-US" altLang="ko-KR" sz="800" b="1" dirty="0" smtClean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191708" y="2034182"/>
              <a:ext cx="26642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 dirty="0" smtClean="0"/>
                <a:t>N</a:t>
              </a: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10194754" y="4052209"/>
              <a:ext cx="905580" cy="51925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AD</a:t>
              </a:r>
            </a:p>
          </p:txBody>
        </p:sp>
        <p:cxnSp>
          <p:nvCxnSpPr>
            <p:cNvPr id="33" name="직선 화살표 연결선 32"/>
            <p:cNvCxnSpPr>
              <a:stCxn id="4" idx="2"/>
              <a:endCxn id="7" idx="0"/>
            </p:cNvCxnSpPr>
            <p:nvPr/>
          </p:nvCxnSpPr>
          <p:spPr>
            <a:xfrm>
              <a:off x="1191708" y="1073828"/>
              <a:ext cx="2248" cy="36088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화살표 연결선 35"/>
            <p:cNvCxnSpPr>
              <a:stCxn id="7" idx="3"/>
              <a:endCxn id="10" idx="1"/>
            </p:cNvCxnSpPr>
            <p:nvPr/>
          </p:nvCxnSpPr>
          <p:spPr>
            <a:xfrm>
              <a:off x="1835298" y="1716509"/>
              <a:ext cx="2784490" cy="0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화살표 연결선 38"/>
            <p:cNvCxnSpPr>
              <a:stCxn id="7" idx="2"/>
              <a:endCxn id="6" idx="0"/>
            </p:cNvCxnSpPr>
            <p:nvPr/>
          </p:nvCxnSpPr>
          <p:spPr>
            <a:xfrm flipH="1">
              <a:off x="1191911" y="1998304"/>
              <a:ext cx="2045" cy="38054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/>
            <p:cNvCxnSpPr>
              <a:stCxn id="9" idx="2"/>
              <a:endCxn id="11" idx="0"/>
            </p:cNvCxnSpPr>
            <p:nvPr/>
          </p:nvCxnSpPr>
          <p:spPr>
            <a:xfrm>
              <a:off x="1191708" y="5148478"/>
              <a:ext cx="0" cy="359973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화살표 연결선 47"/>
            <p:cNvCxnSpPr>
              <a:stCxn id="11" idx="2"/>
              <a:endCxn id="13" idx="0"/>
            </p:cNvCxnSpPr>
            <p:nvPr/>
          </p:nvCxnSpPr>
          <p:spPr>
            <a:xfrm>
              <a:off x="1191708" y="5922519"/>
              <a:ext cx="0" cy="347274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화살표 연결선 50"/>
            <p:cNvCxnSpPr>
              <a:stCxn id="12" idx="2"/>
              <a:endCxn id="14" idx="0"/>
            </p:cNvCxnSpPr>
            <p:nvPr/>
          </p:nvCxnSpPr>
          <p:spPr>
            <a:xfrm>
              <a:off x="2499358" y="5134038"/>
              <a:ext cx="238" cy="357112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꺾인 연결선 70"/>
            <p:cNvCxnSpPr>
              <a:stCxn id="6" idx="2"/>
              <a:endCxn id="61" idx="1"/>
            </p:cNvCxnSpPr>
            <p:nvPr/>
          </p:nvCxnSpPr>
          <p:spPr>
            <a:xfrm rot="16200000" flipH="1">
              <a:off x="1089518" y="2895310"/>
              <a:ext cx="829123" cy="624337"/>
            </a:xfrm>
            <a:prstGeom prst="bentConnector2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0" name="그룹 79"/>
            <p:cNvGrpSpPr/>
            <p:nvPr/>
          </p:nvGrpSpPr>
          <p:grpSpPr>
            <a:xfrm>
              <a:off x="1764862" y="2994763"/>
              <a:ext cx="734496" cy="215444"/>
              <a:chOff x="85725" y="3111956"/>
              <a:chExt cx="734496" cy="215444"/>
            </a:xfrm>
          </p:grpSpPr>
          <p:sp>
            <p:nvSpPr>
              <p:cNvPr id="59" name="TextBox 58"/>
              <p:cNvSpPr txBox="1"/>
              <p:nvPr/>
            </p:nvSpPr>
            <p:spPr>
              <a:xfrm>
                <a:off x="85725" y="3111956"/>
                <a:ext cx="73449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smtClean="0"/>
                  <a:t>계정 로그인</a:t>
                </a:r>
                <a:endParaRPr lang="en-US" altLang="ko-KR" sz="800" dirty="0" smtClean="0"/>
              </a:p>
            </p:txBody>
          </p:sp>
          <p:cxnSp>
            <p:nvCxnSpPr>
              <p:cNvPr id="75" name="직선 연결선 74"/>
              <p:cNvCxnSpPr/>
              <p:nvPr/>
            </p:nvCxnSpPr>
            <p:spPr>
              <a:xfrm>
                <a:off x="157698" y="3327400"/>
                <a:ext cx="590550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1" name="그룹 80"/>
            <p:cNvGrpSpPr/>
            <p:nvPr/>
          </p:nvGrpSpPr>
          <p:grpSpPr>
            <a:xfrm>
              <a:off x="875756" y="4111967"/>
              <a:ext cx="631904" cy="215444"/>
              <a:chOff x="877293" y="3111956"/>
              <a:chExt cx="631904" cy="215444"/>
            </a:xfrm>
          </p:grpSpPr>
          <p:sp>
            <p:nvSpPr>
              <p:cNvPr id="60" name="TextBox 59"/>
              <p:cNvSpPr txBox="1"/>
              <p:nvPr/>
            </p:nvSpPr>
            <p:spPr>
              <a:xfrm>
                <a:off x="877293" y="3111956"/>
                <a:ext cx="63190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 smtClean="0"/>
                  <a:t>회원 가입</a:t>
                </a:r>
                <a:endParaRPr lang="en-US" altLang="ko-KR" sz="800" dirty="0" smtClean="0"/>
              </a:p>
            </p:txBody>
          </p:sp>
          <p:cxnSp>
            <p:nvCxnSpPr>
              <p:cNvPr id="78" name="직선 연결선 77"/>
              <p:cNvCxnSpPr/>
              <p:nvPr/>
            </p:nvCxnSpPr>
            <p:spPr>
              <a:xfrm>
                <a:off x="896433" y="3327400"/>
                <a:ext cx="590550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2" name="그룹 81"/>
            <p:cNvGrpSpPr/>
            <p:nvPr/>
          </p:nvGrpSpPr>
          <p:grpSpPr>
            <a:xfrm>
              <a:off x="1816248" y="3514319"/>
              <a:ext cx="631904" cy="215444"/>
              <a:chOff x="1605071" y="3111956"/>
              <a:chExt cx="631904" cy="215444"/>
            </a:xfrm>
          </p:grpSpPr>
          <p:sp>
            <p:nvSpPr>
              <p:cNvPr id="61" name="TextBox 60"/>
              <p:cNvSpPr txBox="1"/>
              <p:nvPr/>
            </p:nvSpPr>
            <p:spPr>
              <a:xfrm>
                <a:off x="1605071" y="3111956"/>
                <a:ext cx="63190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 smtClean="0"/>
                  <a:t>바로 시작</a:t>
                </a:r>
                <a:endParaRPr lang="en-US" altLang="ko-KR" sz="800" dirty="0" smtClean="0"/>
              </a:p>
            </p:txBody>
          </p:sp>
          <p:cxnSp>
            <p:nvCxnSpPr>
              <p:cNvPr id="79" name="직선 연결선 78"/>
              <p:cNvCxnSpPr/>
              <p:nvPr/>
            </p:nvCxnSpPr>
            <p:spPr>
              <a:xfrm>
                <a:off x="1616223" y="3321050"/>
                <a:ext cx="590550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5" name="꺾인 연결선 84"/>
            <p:cNvCxnSpPr>
              <a:stCxn id="6" idx="2"/>
              <a:endCxn id="59" idx="1"/>
            </p:cNvCxnSpPr>
            <p:nvPr/>
          </p:nvCxnSpPr>
          <p:spPr>
            <a:xfrm rot="16200000" flipH="1">
              <a:off x="1323603" y="2661225"/>
              <a:ext cx="309567" cy="572951"/>
            </a:xfrm>
            <a:prstGeom prst="bentConnector2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꺾인 연결선 87"/>
            <p:cNvCxnSpPr>
              <a:stCxn id="59" idx="3"/>
              <a:endCxn id="10" idx="1"/>
            </p:cNvCxnSpPr>
            <p:nvPr/>
          </p:nvCxnSpPr>
          <p:spPr>
            <a:xfrm flipV="1">
              <a:off x="2499358" y="1716509"/>
              <a:ext cx="2120430" cy="1385976"/>
            </a:xfrm>
            <a:prstGeom prst="bentConnector3">
              <a:avLst>
                <a:gd name="adj1" fmla="val 27540"/>
              </a:avLst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화살표 연결선 90"/>
            <p:cNvCxnSpPr>
              <a:stCxn id="6" idx="2"/>
              <a:endCxn id="60" idx="0"/>
            </p:cNvCxnSpPr>
            <p:nvPr/>
          </p:nvCxnSpPr>
          <p:spPr>
            <a:xfrm flipH="1">
              <a:off x="1191708" y="2792918"/>
              <a:ext cx="203" cy="1319049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화살표 연결선 93"/>
            <p:cNvCxnSpPr>
              <a:stCxn id="60" idx="2"/>
              <a:endCxn id="9" idx="0"/>
            </p:cNvCxnSpPr>
            <p:nvPr/>
          </p:nvCxnSpPr>
          <p:spPr>
            <a:xfrm>
              <a:off x="1191708" y="4327411"/>
              <a:ext cx="0" cy="406999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구부러진 연결선 105"/>
            <p:cNvCxnSpPr>
              <a:stCxn id="13" idx="3"/>
              <a:endCxn id="12" idx="1"/>
            </p:cNvCxnSpPr>
            <p:nvPr/>
          </p:nvCxnSpPr>
          <p:spPr>
            <a:xfrm flipV="1">
              <a:off x="1564344" y="4927004"/>
              <a:ext cx="562378" cy="1549823"/>
            </a:xfrm>
            <a:prstGeom prst="curvedConnector3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구부러진 연결선 106"/>
            <p:cNvCxnSpPr>
              <a:stCxn id="61" idx="2"/>
              <a:endCxn id="12" idx="0"/>
            </p:cNvCxnSpPr>
            <p:nvPr/>
          </p:nvCxnSpPr>
          <p:spPr>
            <a:xfrm rot="16200000" flipH="1">
              <a:off x="1820676" y="4041287"/>
              <a:ext cx="990207" cy="367158"/>
            </a:xfrm>
            <a:prstGeom prst="curvedConnector3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꺾인 연결선 109"/>
            <p:cNvCxnSpPr>
              <a:stCxn id="14" idx="3"/>
              <a:endCxn id="10" idx="1"/>
            </p:cNvCxnSpPr>
            <p:nvPr/>
          </p:nvCxnSpPr>
          <p:spPr>
            <a:xfrm flipV="1">
              <a:off x="2872232" y="1716509"/>
              <a:ext cx="1747556" cy="3981675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3" name="그룹 132"/>
            <p:cNvGrpSpPr/>
            <p:nvPr/>
          </p:nvGrpSpPr>
          <p:grpSpPr>
            <a:xfrm>
              <a:off x="4693298" y="2701662"/>
              <a:ext cx="590550" cy="222819"/>
              <a:chOff x="157698" y="3104581"/>
              <a:chExt cx="590550" cy="222819"/>
            </a:xfrm>
          </p:grpSpPr>
          <p:sp>
            <p:nvSpPr>
              <p:cNvPr id="134" name="TextBox 133"/>
              <p:cNvSpPr txBox="1"/>
              <p:nvPr/>
            </p:nvSpPr>
            <p:spPr>
              <a:xfrm>
                <a:off x="208270" y="3104581"/>
                <a:ext cx="492443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800" dirty="0" smtClean="0"/>
                  <a:t>프로필</a:t>
                </a:r>
                <a:endParaRPr lang="en-US" altLang="ko-KR" sz="800" dirty="0" smtClean="0"/>
              </a:p>
            </p:txBody>
          </p:sp>
          <p:cxnSp>
            <p:nvCxnSpPr>
              <p:cNvPr id="135" name="직선 연결선 134"/>
              <p:cNvCxnSpPr/>
              <p:nvPr/>
            </p:nvCxnSpPr>
            <p:spPr>
              <a:xfrm>
                <a:off x="157698" y="3327400"/>
                <a:ext cx="590550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9" name="그룹 138"/>
            <p:cNvGrpSpPr/>
            <p:nvPr/>
          </p:nvGrpSpPr>
          <p:grpSpPr>
            <a:xfrm>
              <a:off x="10331592" y="2709037"/>
              <a:ext cx="631904" cy="215444"/>
              <a:chOff x="1605071" y="3111956"/>
              <a:chExt cx="631904" cy="215444"/>
            </a:xfrm>
          </p:grpSpPr>
          <p:sp>
            <p:nvSpPr>
              <p:cNvPr id="140" name="TextBox 139"/>
              <p:cNvSpPr txBox="1"/>
              <p:nvPr/>
            </p:nvSpPr>
            <p:spPr>
              <a:xfrm>
                <a:off x="1605071" y="3111956"/>
                <a:ext cx="63190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 smtClean="0"/>
                  <a:t>광고 보기</a:t>
                </a:r>
                <a:endParaRPr lang="en-US" altLang="ko-KR" sz="800" dirty="0" smtClean="0"/>
              </a:p>
            </p:txBody>
          </p:sp>
          <p:cxnSp>
            <p:nvCxnSpPr>
              <p:cNvPr id="141" name="직선 연결선 140"/>
              <p:cNvCxnSpPr/>
              <p:nvPr/>
            </p:nvCxnSpPr>
            <p:spPr>
              <a:xfrm>
                <a:off x="1616223" y="3321050"/>
                <a:ext cx="590550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2" name="그룹 141"/>
            <p:cNvGrpSpPr/>
            <p:nvPr/>
          </p:nvGrpSpPr>
          <p:grpSpPr>
            <a:xfrm>
              <a:off x="9262573" y="2701662"/>
              <a:ext cx="590550" cy="222819"/>
              <a:chOff x="157698" y="3104581"/>
              <a:chExt cx="590550" cy="222819"/>
            </a:xfrm>
          </p:grpSpPr>
          <p:sp>
            <p:nvSpPr>
              <p:cNvPr id="143" name="TextBox 142"/>
              <p:cNvSpPr txBox="1"/>
              <p:nvPr/>
            </p:nvSpPr>
            <p:spPr>
              <a:xfrm>
                <a:off x="208270" y="3104581"/>
                <a:ext cx="49244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800" dirty="0" smtClean="0"/>
                  <a:t>캐릭터</a:t>
                </a:r>
                <a:endParaRPr lang="en-US" altLang="ko-KR" sz="800" dirty="0" smtClean="0"/>
              </a:p>
            </p:txBody>
          </p:sp>
          <p:cxnSp>
            <p:nvCxnSpPr>
              <p:cNvPr id="144" name="직선 연결선 143"/>
              <p:cNvCxnSpPr/>
              <p:nvPr/>
            </p:nvCxnSpPr>
            <p:spPr>
              <a:xfrm>
                <a:off x="157698" y="3327400"/>
                <a:ext cx="590550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5" name="그룹 144"/>
            <p:cNvGrpSpPr/>
            <p:nvPr/>
          </p:nvGrpSpPr>
          <p:grpSpPr>
            <a:xfrm>
              <a:off x="5812735" y="2701662"/>
              <a:ext cx="590550" cy="222819"/>
              <a:chOff x="157698" y="3104581"/>
              <a:chExt cx="590550" cy="222819"/>
            </a:xfrm>
          </p:grpSpPr>
          <p:sp>
            <p:nvSpPr>
              <p:cNvPr id="146" name="TextBox 145"/>
              <p:cNvSpPr txBox="1"/>
              <p:nvPr/>
            </p:nvSpPr>
            <p:spPr>
              <a:xfrm>
                <a:off x="259567" y="3104581"/>
                <a:ext cx="389851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800" dirty="0" smtClean="0"/>
                  <a:t>설정</a:t>
                </a:r>
                <a:endParaRPr lang="en-US" altLang="ko-KR" sz="800" dirty="0" smtClean="0"/>
              </a:p>
            </p:txBody>
          </p:sp>
          <p:cxnSp>
            <p:nvCxnSpPr>
              <p:cNvPr id="147" name="직선 연결선 146"/>
              <p:cNvCxnSpPr/>
              <p:nvPr/>
            </p:nvCxnSpPr>
            <p:spPr>
              <a:xfrm>
                <a:off x="157698" y="3327400"/>
                <a:ext cx="590550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8" name="그룹 147"/>
            <p:cNvGrpSpPr/>
            <p:nvPr/>
          </p:nvGrpSpPr>
          <p:grpSpPr>
            <a:xfrm>
              <a:off x="6948226" y="2701662"/>
              <a:ext cx="590550" cy="222819"/>
              <a:chOff x="157698" y="3104581"/>
              <a:chExt cx="590550" cy="222819"/>
            </a:xfrm>
          </p:grpSpPr>
          <p:sp>
            <p:nvSpPr>
              <p:cNvPr id="149" name="TextBox 148"/>
              <p:cNvSpPr txBox="1"/>
              <p:nvPr/>
            </p:nvSpPr>
            <p:spPr>
              <a:xfrm>
                <a:off x="208271" y="3104581"/>
                <a:ext cx="49244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800" dirty="0" smtClean="0"/>
                  <a:t>아이템</a:t>
                </a:r>
                <a:endParaRPr lang="en-US" altLang="ko-KR" sz="800" dirty="0" smtClean="0"/>
              </a:p>
            </p:txBody>
          </p:sp>
          <p:cxnSp>
            <p:nvCxnSpPr>
              <p:cNvPr id="150" name="직선 연결선 149"/>
              <p:cNvCxnSpPr/>
              <p:nvPr/>
            </p:nvCxnSpPr>
            <p:spPr>
              <a:xfrm>
                <a:off x="157698" y="3327400"/>
                <a:ext cx="590550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1" name="그룹 150"/>
            <p:cNvGrpSpPr/>
            <p:nvPr/>
          </p:nvGrpSpPr>
          <p:grpSpPr>
            <a:xfrm>
              <a:off x="8109049" y="2701662"/>
              <a:ext cx="590550" cy="222819"/>
              <a:chOff x="157698" y="3104581"/>
              <a:chExt cx="590550" cy="222819"/>
            </a:xfrm>
          </p:grpSpPr>
          <p:sp>
            <p:nvSpPr>
              <p:cNvPr id="152" name="TextBox 151"/>
              <p:cNvSpPr txBox="1"/>
              <p:nvPr/>
            </p:nvSpPr>
            <p:spPr>
              <a:xfrm>
                <a:off x="310864" y="3104581"/>
                <a:ext cx="287259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800" dirty="0"/>
                  <a:t>샵</a:t>
                </a:r>
                <a:endParaRPr lang="en-US" altLang="ko-KR" sz="800" dirty="0" smtClean="0"/>
              </a:p>
            </p:txBody>
          </p:sp>
          <p:cxnSp>
            <p:nvCxnSpPr>
              <p:cNvPr id="153" name="직선 연결선 152"/>
              <p:cNvCxnSpPr/>
              <p:nvPr/>
            </p:nvCxnSpPr>
            <p:spPr>
              <a:xfrm>
                <a:off x="157698" y="3327400"/>
                <a:ext cx="590550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7" name="직선 화살표 연결선 156"/>
            <p:cNvCxnSpPr>
              <a:stCxn id="10" idx="2"/>
              <a:endCxn id="134" idx="0"/>
            </p:cNvCxnSpPr>
            <p:nvPr/>
          </p:nvCxnSpPr>
          <p:spPr>
            <a:xfrm flipH="1">
              <a:off x="4990092" y="1923543"/>
              <a:ext cx="2332" cy="778119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직선 화살표 연결선 160"/>
            <p:cNvCxnSpPr>
              <a:stCxn id="134" idx="2"/>
              <a:endCxn id="18" idx="0"/>
            </p:cNvCxnSpPr>
            <p:nvPr/>
          </p:nvCxnSpPr>
          <p:spPr>
            <a:xfrm>
              <a:off x="4990092" y="2917106"/>
              <a:ext cx="1798" cy="744969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화살표 연결선 163"/>
            <p:cNvCxnSpPr>
              <a:stCxn id="146" idx="2"/>
              <a:endCxn id="19" idx="0"/>
            </p:cNvCxnSpPr>
            <p:nvPr/>
          </p:nvCxnSpPr>
          <p:spPr>
            <a:xfrm>
              <a:off x="6109530" y="2917106"/>
              <a:ext cx="4719" cy="732611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화살표 연결선 166"/>
            <p:cNvCxnSpPr>
              <a:stCxn id="149" idx="2"/>
              <a:endCxn id="20" idx="0"/>
            </p:cNvCxnSpPr>
            <p:nvPr/>
          </p:nvCxnSpPr>
          <p:spPr>
            <a:xfrm>
              <a:off x="7245021" y="2917106"/>
              <a:ext cx="4954" cy="732611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직선 화살표 연결선 169"/>
            <p:cNvCxnSpPr>
              <a:stCxn id="152" idx="2"/>
              <a:endCxn id="21" idx="0"/>
            </p:cNvCxnSpPr>
            <p:nvPr/>
          </p:nvCxnSpPr>
          <p:spPr>
            <a:xfrm>
              <a:off x="8405845" y="2917106"/>
              <a:ext cx="4862" cy="739303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직선 화살표 연결선 172"/>
            <p:cNvCxnSpPr>
              <a:stCxn id="143" idx="2"/>
              <a:endCxn id="23" idx="0"/>
            </p:cNvCxnSpPr>
            <p:nvPr/>
          </p:nvCxnSpPr>
          <p:spPr>
            <a:xfrm flipH="1">
              <a:off x="9557848" y="2917106"/>
              <a:ext cx="1519" cy="739303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직선 화살표 연결선 175"/>
            <p:cNvCxnSpPr>
              <a:stCxn id="140" idx="2"/>
              <a:endCxn id="30" idx="0"/>
            </p:cNvCxnSpPr>
            <p:nvPr/>
          </p:nvCxnSpPr>
          <p:spPr>
            <a:xfrm>
              <a:off x="10647544" y="2924481"/>
              <a:ext cx="0" cy="1127728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0" name="그룹 179"/>
            <p:cNvGrpSpPr/>
            <p:nvPr/>
          </p:nvGrpSpPr>
          <p:grpSpPr>
            <a:xfrm>
              <a:off x="4558321" y="619758"/>
              <a:ext cx="864339" cy="215444"/>
              <a:chOff x="1509821" y="3111956"/>
              <a:chExt cx="864339" cy="215444"/>
            </a:xfrm>
          </p:grpSpPr>
          <p:sp>
            <p:nvSpPr>
              <p:cNvPr id="181" name="TextBox 180"/>
              <p:cNvSpPr txBox="1"/>
              <p:nvPr/>
            </p:nvSpPr>
            <p:spPr>
              <a:xfrm>
                <a:off x="1509821" y="3111956"/>
                <a:ext cx="864339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 smtClean="0"/>
                  <a:t>출석체크</a:t>
                </a:r>
                <a:r>
                  <a:rPr lang="en-US" altLang="ko-KR" sz="800" dirty="0" smtClean="0"/>
                  <a:t>(</a:t>
                </a:r>
                <a:r>
                  <a:rPr lang="ko-KR" altLang="en-US" sz="800" dirty="0" smtClean="0"/>
                  <a:t>팝업</a:t>
                </a:r>
                <a:r>
                  <a:rPr lang="en-US" altLang="ko-KR" sz="800" dirty="0" smtClean="0"/>
                  <a:t>)</a:t>
                </a:r>
              </a:p>
            </p:txBody>
          </p:sp>
          <p:cxnSp>
            <p:nvCxnSpPr>
              <p:cNvPr id="182" name="직선 연결선 181"/>
              <p:cNvCxnSpPr/>
              <p:nvPr/>
            </p:nvCxnSpPr>
            <p:spPr>
              <a:xfrm>
                <a:off x="1616223" y="3321050"/>
                <a:ext cx="590550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3" name="그룹 182"/>
            <p:cNvGrpSpPr/>
            <p:nvPr/>
          </p:nvGrpSpPr>
          <p:grpSpPr>
            <a:xfrm>
              <a:off x="5890530" y="616331"/>
              <a:ext cx="734496" cy="215444"/>
              <a:chOff x="1547921" y="3111956"/>
              <a:chExt cx="734496" cy="215444"/>
            </a:xfrm>
          </p:grpSpPr>
          <p:sp>
            <p:nvSpPr>
              <p:cNvPr id="184" name="TextBox 183"/>
              <p:cNvSpPr txBox="1"/>
              <p:nvPr/>
            </p:nvSpPr>
            <p:spPr>
              <a:xfrm>
                <a:off x="1547921" y="3111956"/>
                <a:ext cx="73449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 smtClean="0"/>
                  <a:t>누적 포인트</a:t>
                </a:r>
                <a:endParaRPr lang="en-US" altLang="ko-KR" sz="800" dirty="0" smtClean="0"/>
              </a:p>
            </p:txBody>
          </p:sp>
          <p:cxnSp>
            <p:nvCxnSpPr>
              <p:cNvPr id="185" name="직선 연결선 184"/>
              <p:cNvCxnSpPr/>
              <p:nvPr/>
            </p:nvCxnSpPr>
            <p:spPr>
              <a:xfrm>
                <a:off x="1616223" y="3321050"/>
                <a:ext cx="590550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93" name="직선 화살표 연결선 192"/>
            <p:cNvCxnSpPr>
              <a:stCxn id="30" idx="2"/>
              <a:endCxn id="22" idx="0"/>
            </p:cNvCxnSpPr>
            <p:nvPr/>
          </p:nvCxnSpPr>
          <p:spPr>
            <a:xfrm>
              <a:off x="10647544" y="4571461"/>
              <a:ext cx="0" cy="1054803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꺾인 연결선 195"/>
            <p:cNvCxnSpPr>
              <a:stCxn id="10" idx="2"/>
              <a:endCxn id="146" idx="0"/>
            </p:cNvCxnSpPr>
            <p:nvPr/>
          </p:nvCxnSpPr>
          <p:spPr>
            <a:xfrm rot="16200000" flipH="1">
              <a:off x="5161918" y="1754049"/>
              <a:ext cx="778119" cy="1117106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꺾인 연결선 198"/>
            <p:cNvCxnSpPr>
              <a:stCxn id="10" idx="2"/>
              <a:endCxn id="149" idx="0"/>
            </p:cNvCxnSpPr>
            <p:nvPr/>
          </p:nvCxnSpPr>
          <p:spPr>
            <a:xfrm rot="16200000" flipH="1">
              <a:off x="5729663" y="1186303"/>
              <a:ext cx="778119" cy="2252597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꺾인 연결선 201"/>
            <p:cNvCxnSpPr>
              <a:stCxn id="10" idx="2"/>
              <a:endCxn id="152" idx="0"/>
            </p:cNvCxnSpPr>
            <p:nvPr/>
          </p:nvCxnSpPr>
          <p:spPr>
            <a:xfrm rot="16200000" flipH="1">
              <a:off x="6310075" y="605891"/>
              <a:ext cx="778119" cy="3413421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꺾인 연결선 204"/>
            <p:cNvCxnSpPr>
              <a:stCxn id="10" idx="2"/>
              <a:endCxn id="143" idx="0"/>
            </p:cNvCxnSpPr>
            <p:nvPr/>
          </p:nvCxnSpPr>
          <p:spPr>
            <a:xfrm rot="16200000" flipH="1">
              <a:off x="6886836" y="29130"/>
              <a:ext cx="778119" cy="4566943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꺾인 연결선 207"/>
            <p:cNvCxnSpPr>
              <a:stCxn id="10" idx="2"/>
              <a:endCxn id="140" idx="0"/>
            </p:cNvCxnSpPr>
            <p:nvPr/>
          </p:nvCxnSpPr>
          <p:spPr>
            <a:xfrm rot="16200000" flipH="1">
              <a:off x="7427237" y="-511270"/>
              <a:ext cx="785494" cy="5655120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꺾인 연결선 210"/>
            <p:cNvCxnSpPr>
              <a:stCxn id="22" idx="3"/>
              <a:endCxn id="10" idx="3"/>
            </p:cNvCxnSpPr>
            <p:nvPr/>
          </p:nvCxnSpPr>
          <p:spPr>
            <a:xfrm flipH="1" flipV="1">
              <a:off x="5365060" y="1716509"/>
              <a:ext cx="5655120" cy="4116789"/>
            </a:xfrm>
            <a:prstGeom prst="bentConnector3">
              <a:avLst>
                <a:gd name="adj1" fmla="val -11958"/>
              </a:avLst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직선 화살표 연결선 214"/>
            <p:cNvCxnSpPr>
              <a:stCxn id="10" idx="0"/>
              <a:endCxn id="181" idx="2"/>
            </p:cNvCxnSpPr>
            <p:nvPr/>
          </p:nvCxnSpPr>
          <p:spPr>
            <a:xfrm flipH="1" flipV="1">
              <a:off x="4990491" y="835202"/>
              <a:ext cx="1933" cy="674273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꺾인 연결선 218"/>
            <p:cNvCxnSpPr>
              <a:stCxn id="10" idx="0"/>
              <a:endCxn id="184" idx="2"/>
            </p:cNvCxnSpPr>
            <p:nvPr/>
          </p:nvCxnSpPr>
          <p:spPr>
            <a:xfrm rot="5400000" flipH="1" flipV="1">
              <a:off x="5286251" y="537948"/>
              <a:ext cx="677700" cy="1265354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4" name="직사각형 223"/>
            <p:cNvSpPr/>
            <p:nvPr/>
          </p:nvSpPr>
          <p:spPr>
            <a:xfrm>
              <a:off x="7781179" y="6229781"/>
              <a:ext cx="905580" cy="51925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앱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외부 연결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225" name="구부러진 연결선 224"/>
            <p:cNvCxnSpPr>
              <a:stCxn id="224" idx="0"/>
              <a:endCxn id="30" idx="1"/>
            </p:cNvCxnSpPr>
            <p:nvPr/>
          </p:nvCxnSpPr>
          <p:spPr>
            <a:xfrm rot="5400000" flipH="1" flipV="1">
              <a:off x="8255388" y="4290416"/>
              <a:ext cx="1917946" cy="1960785"/>
            </a:xfrm>
            <a:prstGeom prst="curvedConnector2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9" name="직사각형 228"/>
            <p:cNvSpPr/>
            <p:nvPr/>
          </p:nvSpPr>
          <p:spPr>
            <a:xfrm>
              <a:off x="497462" y="2279305"/>
              <a:ext cx="3501491" cy="4502495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30" name="TextBox 229"/>
            <p:cNvSpPr txBox="1"/>
            <p:nvPr/>
          </p:nvSpPr>
          <p:spPr>
            <a:xfrm>
              <a:off x="4371440" y="5913628"/>
              <a:ext cx="69442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75000"/>
                    </a:schemeClr>
                  </a:solidFill>
                </a:rPr>
                <a:t>#</a:t>
              </a:r>
              <a:r>
                <a:rPr lang="ko-KR" altLang="en-US" sz="800" dirty="0" smtClean="0">
                  <a:solidFill>
                    <a:schemeClr val="bg1">
                      <a:lumMod val="75000"/>
                    </a:schemeClr>
                  </a:solidFill>
                </a:rPr>
                <a:t>세부 그룹</a:t>
              </a:r>
              <a:endParaRPr lang="en-US" altLang="ko-KR" sz="800" dirty="0" smtClean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231" name="직사각형 230"/>
            <p:cNvSpPr/>
            <p:nvPr/>
          </p:nvSpPr>
          <p:spPr>
            <a:xfrm>
              <a:off x="497463" y="509247"/>
              <a:ext cx="2054202" cy="1522330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32" name="직사각형 231"/>
            <p:cNvSpPr/>
            <p:nvPr/>
          </p:nvSpPr>
          <p:spPr>
            <a:xfrm>
              <a:off x="4374134" y="3479780"/>
              <a:ext cx="7636891" cy="2645226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33" name="TextBox 232"/>
            <p:cNvSpPr txBox="1"/>
            <p:nvPr/>
          </p:nvSpPr>
          <p:spPr>
            <a:xfrm>
              <a:off x="3302674" y="6566356"/>
              <a:ext cx="69442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75000"/>
                    </a:schemeClr>
                  </a:solidFill>
                </a:rPr>
                <a:t>#</a:t>
              </a:r>
              <a:r>
                <a:rPr lang="ko-KR" altLang="en-US" sz="800" dirty="0" smtClean="0">
                  <a:solidFill>
                    <a:schemeClr val="bg1">
                      <a:lumMod val="75000"/>
                    </a:schemeClr>
                  </a:solidFill>
                </a:rPr>
                <a:t>가입 그룹</a:t>
              </a:r>
              <a:endParaRPr lang="en-US" altLang="ko-KR" sz="800" dirty="0" smtClean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234" name="직사각형 233"/>
            <p:cNvSpPr/>
            <p:nvPr/>
          </p:nvSpPr>
          <p:spPr>
            <a:xfrm>
              <a:off x="4374134" y="499591"/>
              <a:ext cx="7636891" cy="2645226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35" name="TextBox 234"/>
            <p:cNvSpPr txBox="1"/>
            <p:nvPr/>
          </p:nvSpPr>
          <p:spPr>
            <a:xfrm>
              <a:off x="11386952" y="509247"/>
              <a:ext cx="69442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75000"/>
                    </a:schemeClr>
                  </a:solidFill>
                </a:rPr>
                <a:t>#</a:t>
              </a:r>
              <a:r>
                <a:rPr lang="ko-KR" altLang="en-US" sz="800" dirty="0" smtClean="0">
                  <a:solidFill>
                    <a:schemeClr val="bg1">
                      <a:lumMod val="75000"/>
                    </a:schemeClr>
                  </a:solidFill>
                </a:rPr>
                <a:t>로비 그룹</a:t>
              </a:r>
              <a:endParaRPr lang="en-US" altLang="ko-KR" sz="800" dirty="0" smtClean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236" name="TextBox 235"/>
            <p:cNvSpPr txBox="1"/>
            <p:nvPr/>
          </p:nvSpPr>
          <p:spPr>
            <a:xfrm>
              <a:off x="1764406" y="550178"/>
              <a:ext cx="79220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75000"/>
                    </a:schemeClr>
                  </a:solidFill>
                </a:rPr>
                <a:t>#INTRO</a:t>
              </a:r>
              <a:r>
                <a:rPr lang="ko-KR" altLang="en-US" sz="800" dirty="0" smtClean="0">
                  <a:solidFill>
                    <a:schemeClr val="bg1">
                      <a:lumMod val="75000"/>
                    </a:schemeClr>
                  </a:solidFill>
                </a:rPr>
                <a:t> 그룹</a:t>
              </a:r>
              <a:endParaRPr lang="en-US" altLang="ko-KR" sz="800" dirty="0" smtClean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grpSp>
          <p:nvGrpSpPr>
            <p:cNvPr id="240" name="그룹 239"/>
            <p:cNvGrpSpPr/>
            <p:nvPr/>
          </p:nvGrpSpPr>
          <p:grpSpPr>
            <a:xfrm>
              <a:off x="9832446" y="6402354"/>
              <a:ext cx="631904" cy="215444"/>
              <a:chOff x="1595546" y="3111956"/>
              <a:chExt cx="631904" cy="215444"/>
            </a:xfrm>
          </p:grpSpPr>
          <p:sp>
            <p:nvSpPr>
              <p:cNvPr id="241" name="TextBox 240"/>
              <p:cNvSpPr txBox="1"/>
              <p:nvPr/>
            </p:nvSpPr>
            <p:spPr>
              <a:xfrm>
                <a:off x="1595546" y="3111956"/>
                <a:ext cx="63190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smtClean="0"/>
                  <a:t>종료 요청</a:t>
                </a:r>
                <a:endParaRPr lang="en-US" altLang="ko-KR" sz="800" dirty="0" smtClean="0"/>
              </a:p>
            </p:txBody>
          </p:sp>
          <p:cxnSp>
            <p:nvCxnSpPr>
              <p:cNvPr id="242" name="직선 연결선 241"/>
              <p:cNvCxnSpPr/>
              <p:nvPr/>
            </p:nvCxnSpPr>
            <p:spPr>
              <a:xfrm>
                <a:off x="1616223" y="3321050"/>
                <a:ext cx="590550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43" name="직선 화살표 연결선 242"/>
            <p:cNvCxnSpPr>
              <a:stCxn id="241" idx="3"/>
              <a:endCxn id="17" idx="1"/>
            </p:cNvCxnSpPr>
            <p:nvPr/>
          </p:nvCxnSpPr>
          <p:spPr>
            <a:xfrm flipV="1">
              <a:off x="10464350" y="6509843"/>
              <a:ext cx="503028" cy="233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7" name="그룹 246"/>
          <p:cNvGrpSpPr/>
          <p:nvPr/>
        </p:nvGrpSpPr>
        <p:grpSpPr>
          <a:xfrm>
            <a:off x="197179" y="-507690"/>
            <a:ext cx="631904" cy="222819"/>
            <a:chOff x="138541" y="3104581"/>
            <a:chExt cx="631904" cy="222819"/>
          </a:xfrm>
        </p:grpSpPr>
        <p:sp>
          <p:nvSpPr>
            <p:cNvPr id="248" name="TextBox 247"/>
            <p:cNvSpPr txBox="1"/>
            <p:nvPr/>
          </p:nvSpPr>
          <p:spPr>
            <a:xfrm>
              <a:off x="138541" y="3104581"/>
              <a:ext cx="63190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800" dirty="0" smtClean="0"/>
                <a:t>내부 항목</a:t>
              </a:r>
              <a:endParaRPr lang="en-US" altLang="ko-KR" sz="800" dirty="0" smtClean="0"/>
            </a:p>
          </p:txBody>
        </p:sp>
        <p:cxnSp>
          <p:nvCxnSpPr>
            <p:cNvPr id="249" name="직선 연결선 248"/>
            <p:cNvCxnSpPr/>
            <p:nvPr/>
          </p:nvCxnSpPr>
          <p:spPr>
            <a:xfrm>
              <a:off x="157698" y="3327400"/>
              <a:ext cx="590550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0" name="순서도: 판단 249"/>
          <p:cNvSpPr/>
          <p:nvPr/>
        </p:nvSpPr>
        <p:spPr>
          <a:xfrm>
            <a:off x="1004460" y="-519162"/>
            <a:ext cx="641783" cy="253392"/>
          </a:xfrm>
          <a:prstGeom prst="flowChartDecision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900" smtClean="0">
                <a:solidFill>
                  <a:schemeClr val="tx1"/>
                </a:solidFill>
              </a:rPr>
              <a:t>선택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251" name="직사각형 250"/>
          <p:cNvSpPr/>
          <p:nvPr/>
        </p:nvSpPr>
        <p:spPr>
          <a:xfrm>
            <a:off x="1883349" y="-519162"/>
            <a:ext cx="533839" cy="26438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페이지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52" name="직사각형 251"/>
          <p:cNvSpPr/>
          <p:nvPr/>
        </p:nvSpPr>
        <p:spPr>
          <a:xfrm>
            <a:off x="2652102" y="-519162"/>
            <a:ext cx="533206" cy="26231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외부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253" name="직사각형 252"/>
          <p:cNvSpPr/>
          <p:nvPr/>
        </p:nvSpPr>
        <p:spPr>
          <a:xfrm>
            <a:off x="0" y="-719446"/>
            <a:ext cx="3417313" cy="691389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54" name="TextBox 253"/>
          <p:cNvSpPr txBox="1"/>
          <p:nvPr/>
        </p:nvSpPr>
        <p:spPr>
          <a:xfrm>
            <a:off x="-30971" y="-935122"/>
            <a:ext cx="45236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smtClean="0">
                <a:solidFill>
                  <a:schemeClr val="bg1">
                    <a:lumMod val="75000"/>
                  </a:schemeClr>
                </a:solidFill>
              </a:rPr>
              <a:t>#</a:t>
            </a:r>
            <a:r>
              <a:rPr lang="ko-KR" altLang="en-US" sz="800" dirty="0" smtClean="0">
                <a:solidFill>
                  <a:schemeClr val="bg1">
                    <a:lumMod val="75000"/>
                  </a:schemeClr>
                </a:solidFill>
              </a:rPr>
              <a:t>범주</a:t>
            </a:r>
            <a:endParaRPr lang="en-US" altLang="ko-KR" sz="80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56" name="TextBox 255"/>
          <p:cNvSpPr txBox="1"/>
          <p:nvPr/>
        </p:nvSpPr>
        <p:spPr>
          <a:xfrm>
            <a:off x="9805589" y="63811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▼앱 페이지 흐름도</a:t>
            </a:r>
            <a:endParaRPr lang="ko-KR" altLang="en-US" b="1" dirty="0"/>
          </a:p>
        </p:txBody>
      </p:sp>
      <p:sp>
        <p:nvSpPr>
          <p:cNvPr id="111" name="직사각형 110"/>
          <p:cNvSpPr/>
          <p:nvPr/>
        </p:nvSpPr>
        <p:spPr>
          <a:xfrm>
            <a:off x="4374134" y="0"/>
            <a:ext cx="7817866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4" name="직선 연결선 113"/>
          <p:cNvCxnSpPr>
            <a:cxnSpLocks/>
          </p:cNvCxnSpPr>
          <p:nvPr/>
        </p:nvCxnSpPr>
        <p:spPr>
          <a:xfrm flipH="1">
            <a:off x="835773" y="5508451"/>
            <a:ext cx="688791" cy="41406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연결선 114"/>
          <p:cNvCxnSpPr>
            <a:cxnSpLocks/>
          </p:cNvCxnSpPr>
          <p:nvPr/>
        </p:nvCxnSpPr>
        <p:spPr>
          <a:xfrm flipH="1">
            <a:off x="2140765" y="4734410"/>
            <a:ext cx="688791" cy="41406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연결선 115"/>
          <p:cNvCxnSpPr>
            <a:cxnSpLocks/>
          </p:cNvCxnSpPr>
          <p:nvPr/>
        </p:nvCxnSpPr>
        <p:spPr>
          <a:xfrm flipH="1" flipV="1">
            <a:off x="2122675" y="4734410"/>
            <a:ext cx="749557" cy="41406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연결선 118"/>
          <p:cNvCxnSpPr>
            <a:cxnSpLocks/>
          </p:cNvCxnSpPr>
          <p:nvPr/>
        </p:nvCxnSpPr>
        <p:spPr>
          <a:xfrm flipH="1" flipV="1">
            <a:off x="819072" y="5515958"/>
            <a:ext cx="721725" cy="36445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연결선 122"/>
          <p:cNvCxnSpPr>
            <a:cxnSpLocks/>
          </p:cNvCxnSpPr>
          <p:nvPr/>
        </p:nvCxnSpPr>
        <p:spPr>
          <a:xfrm flipH="1">
            <a:off x="799056" y="6262286"/>
            <a:ext cx="688791" cy="41406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연결선 123"/>
          <p:cNvCxnSpPr>
            <a:cxnSpLocks/>
          </p:cNvCxnSpPr>
          <p:nvPr/>
        </p:nvCxnSpPr>
        <p:spPr>
          <a:xfrm flipH="1" flipV="1">
            <a:off x="782355" y="6269793"/>
            <a:ext cx="721725" cy="36445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9890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110490" y="1170606"/>
            <a:ext cx="2947701" cy="456769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>
            <a:cxnSpLocks/>
          </p:cNvCxnSpPr>
          <p:nvPr/>
        </p:nvCxnSpPr>
        <p:spPr>
          <a:xfrm>
            <a:off x="0" y="627709"/>
            <a:ext cx="121920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직선 연결선 5"/>
          <p:cNvCxnSpPr>
            <a:cxnSpLocks/>
          </p:cNvCxnSpPr>
          <p:nvPr/>
        </p:nvCxnSpPr>
        <p:spPr>
          <a:xfrm flipV="1">
            <a:off x="7553325" y="627708"/>
            <a:ext cx="0" cy="6230291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5151" y="122186"/>
            <a:ext cx="44582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#1 </a:t>
            </a:r>
            <a:r>
              <a:rPr lang="ko-KR" altLang="en-US" sz="2000" b="1" dirty="0" err="1" smtClean="0"/>
              <a:t>인트로</a:t>
            </a:r>
            <a:r>
              <a:rPr lang="ko-KR" altLang="en-US" sz="2000" b="1" dirty="0" smtClean="0"/>
              <a:t> 페이지</a:t>
            </a:r>
            <a:endParaRPr lang="ko-KR" altLang="en-US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553325" y="647239"/>
            <a:ext cx="4638675" cy="1727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altLang="ko-KR" sz="900" dirty="0" smtClean="0"/>
              <a:t># </a:t>
            </a:r>
            <a:r>
              <a:rPr lang="ko-KR" altLang="en-US" sz="900" dirty="0" err="1" smtClean="0"/>
              <a:t>인트</a:t>
            </a:r>
            <a:r>
              <a:rPr lang="ko-KR" altLang="en-US" sz="900" dirty="0" err="1"/>
              <a:t>로</a:t>
            </a:r>
            <a:r>
              <a:rPr lang="ko-KR" altLang="en-US" sz="900" dirty="0" smtClean="0"/>
              <a:t> 페이지에 대해 설명한다</a:t>
            </a:r>
            <a:r>
              <a:rPr lang="en-US" altLang="ko-KR" sz="900" dirty="0" smtClean="0"/>
              <a:t>.</a:t>
            </a:r>
          </a:p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endParaRPr lang="en-US" altLang="ko-KR" sz="900" dirty="0" smtClean="0"/>
          </a:p>
          <a:p>
            <a:pPr>
              <a:lnSpc>
                <a:spcPct val="150000"/>
              </a:lnSpc>
            </a:pPr>
            <a:r>
              <a:rPr lang="en-US" altLang="ko-KR" sz="900" b="1" dirty="0" smtClean="0"/>
              <a:t>1) </a:t>
            </a:r>
            <a:r>
              <a:rPr lang="ko-KR" altLang="en-US" sz="900" b="1" dirty="0" smtClean="0"/>
              <a:t>페이지 입장</a:t>
            </a:r>
            <a:endParaRPr lang="en-US" altLang="ko-KR" sz="900" b="1" dirty="0" smtClean="0"/>
          </a:p>
          <a:p>
            <a:pPr>
              <a:lnSpc>
                <a:spcPct val="150000"/>
              </a:lnSpc>
            </a:pPr>
            <a:r>
              <a:rPr lang="en-US" altLang="ko-KR" sz="900" dirty="0" smtClean="0"/>
              <a:t> - </a:t>
            </a:r>
            <a:r>
              <a:rPr lang="ko-KR" altLang="en-US" sz="900" dirty="0" smtClean="0"/>
              <a:t>어플리케이션 실행 시</a:t>
            </a:r>
            <a:r>
              <a:rPr lang="en-US" altLang="ko-KR" sz="900" dirty="0" smtClean="0"/>
              <a:t>, </a:t>
            </a:r>
            <a:r>
              <a:rPr lang="ko-KR" altLang="en-US" sz="900" dirty="0" err="1" smtClean="0"/>
              <a:t>인트로</a:t>
            </a:r>
            <a:r>
              <a:rPr lang="ko-KR" altLang="en-US" sz="900" dirty="0" smtClean="0"/>
              <a:t> 페이지 입장한다</a:t>
            </a:r>
            <a:r>
              <a:rPr lang="en-US" altLang="ko-KR" sz="9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- 3</a:t>
            </a:r>
            <a:r>
              <a:rPr lang="ko-KR" altLang="en-US" sz="900" dirty="0" smtClean="0"/>
              <a:t>초 가량의 애니메이션이 재생된다</a:t>
            </a:r>
            <a:r>
              <a:rPr lang="en-US" altLang="ko-KR" sz="9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900" dirty="0" smtClean="0"/>
          </a:p>
          <a:p>
            <a:pPr>
              <a:lnSpc>
                <a:spcPct val="150000"/>
              </a:lnSpc>
            </a:pPr>
            <a:r>
              <a:rPr lang="en-US" altLang="ko-KR" sz="900" b="1" dirty="0" smtClean="0"/>
              <a:t>2) </a:t>
            </a:r>
            <a:r>
              <a:rPr lang="ko-KR" altLang="en-US" sz="900" b="1" dirty="0" smtClean="0"/>
              <a:t>페이지 종료</a:t>
            </a:r>
            <a:endParaRPr lang="en-US" altLang="ko-KR" sz="900" b="1" dirty="0" smtClean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- </a:t>
            </a:r>
            <a:r>
              <a:rPr lang="ko-KR" altLang="en-US" sz="900" dirty="0" smtClean="0"/>
              <a:t>재생 종료 후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로그인 페이지로 이동한다</a:t>
            </a:r>
            <a:r>
              <a:rPr lang="en-US" altLang="ko-KR" sz="900" dirty="0" smtClean="0"/>
              <a:t>.</a:t>
            </a:r>
            <a:endParaRPr lang="en-US" altLang="ko-KR" sz="900" dirty="0"/>
          </a:p>
        </p:txBody>
      </p:sp>
      <p:cxnSp>
        <p:nvCxnSpPr>
          <p:cNvPr id="15" name="직선 연결선 14"/>
          <p:cNvCxnSpPr>
            <a:cxnSpLocks/>
          </p:cNvCxnSpPr>
          <p:nvPr/>
        </p:nvCxnSpPr>
        <p:spPr>
          <a:xfrm flipH="1">
            <a:off x="2110490" y="1170606"/>
            <a:ext cx="2947702" cy="456769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21116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110490" y="1170606"/>
            <a:ext cx="2947701" cy="456769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>
            <a:cxnSpLocks/>
          </p:cNvCxnSpPr>
          <p:nvPr/>
        </p:nvCxnSpPr>
        <p:spPr>
          <a:xfrm>
            <a:off x="0" y="627709"/>
            <a:ext cx="121920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직선 연결선 5"/>
          <p:cNvCxnSpPr>
            <a:cxnSpLocks/>
          </p:cNvCxnSpPr>
          <p:nvPr/>
        </p:nvCxnSpPr>
        <p:spPr>
          <a:xfrm flipV="1">
            <a:off x="7553325" y="627708"/>
            <a:ext cx="0" cy="6230291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5151" y="122186"/>
            <a:ext cx="44582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#2 </a:t>
            </a:r>
            <a:r>
              <a:rPr lang="ko-KR" altLang="en-US" sz="2000" b="1" dirty="0" smtClean="0"/>
              <a:t>로그인 페이지 </a:t>
            </a:r>
            <a:endParaRPr lang="ko-KR" altLang="en-US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553325" y="647239"/>
            <a:ext cx="4638675" cy="63248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altLang="ko-KR" sz="900" dirty="0" smtClean="0"/>
              <a:t># </a:t>
            </a:r>
            <a:r>
              <a:rPr lang="ko-KR" altLang="en-US" sz="900" dirty="0" smtClean="0"/>
              <a:t>로그</a:t>
            </a:r>
            <a:r>
              <a:rPr lang="ko-KR" altLang="en-US" sz="900" dirty="0"/>
              <a:t>인</a:t>
            </a:r>
            <a:r>
              <a:rPr lang="ko-KR" altLang="en-US" sz="900" dirty="0" smtClean="0"/>
              <a:t> 페이지에 대해 설명한다</a:t>
            </a:r>
            <a:r>
              <a:rPr lang="en-US" altLang="ko-KR" sz="900" dirty="0" smtClean="0"/>
              <a:t>.</a:t>
            </a:r>
          </a:p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endParaRPr lang="en-US" altLang="ko-KR" sz="900" dirty="0" smtClean="0"/>
          </a:p>
          <a:p>
            <a:pPr>
              <a:lnSpc>
                <a:spcPct val="150000"/>
              </a:lnSpc>
            </a:pPr>
            <a:r>
              <a:rPr lang="en-US" altLang="ko-KR" sz="900" b="1" dirty="0" smtClean="0"/>
              <a:t>1) </a:t>
            </a:r>
            <a:r>
              <a:rPr lang="ko-KR" altLang="en-US" sz="900" b="1" dirty="0" smtClean="0"/>
              <a:t>페이지 입장</a:t>
            </a:r>
            <a:endParaRPr lang="en-US" altLang="ko-KR" sz="900" b="1" dirty="0" smtClean="0"/>
          </a:p>
          <a:p>
            <a:pPr>
              <a:lnSpc>
                <a:spcPct val="150000"/>
              </a:lnSpc>
            </a:pPr>
            <a:r>
              <a:rPr lang="en-US" altLang="ko-KR" sz="900" dirty="0" smtClean="0"/>
              <a:t> - </a:t>
            </a:r>
            <a:r>
              <a:rPr lang="ko-KR" altLang="en-US" sz="900" dirty="0" err="1" smtClean="0"/>
              <a:t>인트로</a:t>
            </a:r>
            <a:r>
              <a:rPr lang="ko-KR" altLang="en-US" sz="900" dirty="0" smtClean="0"/>
              <a:t> 페이지 종료 후</a:t>
            </a:r>
            <a:r>
              <a:rPr lang="en-US" altLang="ko-KR" sz="900" dirty="0" smtClean="0"/>
              <a:t>, </a:t>
            </a:r>
            <a:r>
              <a:rPr lang="ko-KR" altLang="en-US" sz="900" dirty="0" err="1" smtClean="0"/>
              <a:t>로그인이</a:t>
            </a:r>
            <a:r>
              <a:rPr lang="ko-KR" altLang="en-US" sz="900" dirty="0" smtClean="0"/>
              <a:t> 되어 있다면</a:t>
            </a:r>
            <a:r>
              <a:rPr lang="en-US" altLang="ko-KR" sz="900" dirty="0" smtClean="0"/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  </a:t>
            </a:r>
            <a:r>
              <a:rPr lang="ko-KR" altLang="en-US" sz="900" dirty="0" smtClean="0"/>
              <a:t>즉시 로비 페이지로 이동한다</a:t>
            </a:r>
            <a:r>
              <a:rPr lang="en-US" altLang="ko-KR" sz="9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- </a:t>
            </a:r>
            <a:r>
              <a:rPr lang="ko-KR" altLang="en-US" sz="900" dirty="0" smtClean="0"/>
              <a:t>로그인 되어 있지 않다면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로그인 페이지로 입장한다</a:t>
            </a:r>
            <a:r>
              <a:rPr lang="en-US" altLang="ko-KR" sz="9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900" dirty="0" smtClean="0"/>
          </a:p>
          <a:p>
            <a:pPr>
              <a:lnSpc>
                <a:spcPct val="150000"/>
              </a:lnSpc>
            </a:pPr>
            <a:r>
              <a:rPr lang="en-US" altLang="ko-KR" sz="900" b="1" dirty="0" smtClean="0"/>
              <a:t>2) </a:t>
            </a:r>
            <a:r>
              <a:rPr lang="ko-KR" altLang="en-US" sz="900" b="1" dirty="0" smtClean="0"/>
              <a:t>아이디</a:t>
            </a:r>
            <a:r>
              <a:rPr lang="en-US" altLang="ko-KR" sz="900" b="1" dirty="0"/>
              <a:t> </a:t>
            </a:r>
            <a:r>
              <a:rPr lang="en-US" altLang="ko-KR" sz="900" b="1" dirty="0" smtClean="0"/>
              <a:t>&amp; </a:t>
            </a:r>
            <a:r>
              <a:rPr lang="ko-KR" altLang="en-US" sz="900" b="1" dirty="0" smtClean="0"/>
              <a:t>비밀 번호</a:t>
            </a:r>
            <a:endParaRPr lang="en-US" altLang="ko-KR" sz="900" b="1" dirty="0" smtClean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- </a:t>
            </a:r>
            <a:r>
              <a:rPr lang="ko-KR" altLang="en-US" sz="900" dirty="0" smtClean="0"/>
              <a:t>타</a:t>
            </a:r>
            <a:r>
              <a:rPr lang="ko-KR" altLang="en-US" sz="900" dirty="0"/>
              <a:t>입</a:t>
            </a:r>
            <a:r>
              <a:rPr lang="ko-KR" altLang="en-US" sz="900" dirty="0" smtClean="0"/>
              <a:t> </a:t>
            </a:r>
            <a:r>
              <a:rPr lang="en-US" altLang="ko-KR" sz="900" dirty="0" smtClean="0"/>
              <a:t>: </a:t>
            </a:r>
            <a:r>
              <a:rPr lang="ko-KR" altLang="en-US" sz="900" dirty="0" smtClean="0"/>
              <a:t>텍스트 </a:t>
            </a:r>
            <a:r>
              <a:rPr lang="ko-KR" altLang="en-US" sz="900" dirty="0" err="1" smtClean="0"/>
              <a:t>입력창</a:t>
            </a:r>
            <a:endParaRPr lang="en-US" altLang="ko-KR" sz="900" dirty="0" smtClean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- </a:t>
            </a:r>
            <a:r>
              <a:rPr lang="ko-KR" altLang="en-US" sz="900" dirty="0" smtClean="0"/>
              <a:t>클릭 시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텍스트 입력이 가능해야 한다</a:t>
            </a:r>
            <a:r>
              <a:rPr lang="en-US" altLang="ko-KR" sz="9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 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클릭 시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해당 기기에서 사용중인 입력 키보드를 노출 시킨다</a:t>
            </a:r>
            <a:r>
              <a:rPr lang="en-US" altLang="ko-KR" sz="9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- </a:t>
            </a:r>
            <a:r>
              <a:rPr lang="ko-KR" altLang="en-US" sz="900" dirty="0" smtClean="0"/>
              <a:t>클릭 상태에서 뒤로 가기 버튼 입력 시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키보드를 닫는다</a:t>
            </a:r>
            <a:r>
              <a:rPr lang="en-US" altLang="ko-KR" sz="9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 smtClean="0"/>
              <a:t> </a:t>
            </a:r>
            <a:r>
              <a:rPr lang="en-US" altLang="ko-KR" sz="900" dirty="0"/>
              <a:t>- </a:t>
            </a:r>
            <a:r>
              <a:rPr lang="ko-KR" altLang="en-US" sz="900" dirty="0"/>
              <a:t>다른 텍스트 </a:t>
            </a:r>
            <a:r>
              <a:rPr lang="ko-KR" altLang="en-US" sz="900" dirty="0" err="1"/>
              <a:t>입력창</a:t>
            </a:r>
            <a:r>
              <a:rPr lang="ko-KR" altLang="en-US" sz="900" dirty="0"/>
              <a:t> 클릭 시</a:t>
            </a:r>
            <a:r>
              <a:rPr lang="en-US" altLang="ko-KR" sz="900" dirty="0"/>
              <a:t>, </a:t>
            </a:r>
            <a:r>
              <a:rPr lang="ko-KR" altLang="en-US" sz="900" dirty="0"/>
              <a:t>커서 위치가 전환된다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b="1" dirty="0" smtClean="0"/>
              <a:t>3) </a:t>
            </a:r>
            <a:r>
              <a:rPr lang="ko-KR" altLang="en-US" sz="900" b="1" dirty="0" smtClean="0"/>
              <a:t>로그인 버튼</a:t>
            </a:r>
            <a:endParaRPr lang="en-US" altLang="ko-KR" sz="900" b="1" dirty="0" smtClean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- </a:t>
            </a:r>
            <a:r>
              <a:rPr lang="ko-KR" altLang="en-US" sz="900" dirty="0" smtClean="0"/>
              <a:t>형식 </a:t>
            </a:r>
            <a:r>
              <a:rPr lang="en-US" altLang="ko-KR" sz="900" dirty="0" smtClean="0"/>
              <a:t>: </a:t>
            </a:r>
            <a:r>
              <a:rPr lang="ko-KR" altLang="en-US" sz="900" dirty="0" smtClean="0"/>
              <a:t>버튼</a:t>
            </a:r>
            <a:endParaRPr lang="en-US" altLang="ko-KR" sz="900" dirty="0" smtClean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- </a:t>
            </a:r>
            <a:r>
              <a:rPr lang="ko-KR" altLang="en-US" sz="900" dirty="0" smtClean="0"/>
              <a:t>클릭 시 </a:t>
            </a:r>
            <a:r>
              <a:rPr lang="en-US" altLang="ko-KR" sz="900" dirty="0" smtClean="0"/>
              <a:t>: </a:t>
            </a:r>
            <a:r>
              <a:rPr lang="ko-KR" altLang="en-US" sz="900" dirty="0" smtClean="0"/>
              <a:t>아이디</a:t>
            </a:r>
            <a:r>
              <a:rPr lang="en-US" altLang="ko-KR" sz="900" dirty="0" smtClean="0"/>
              <a:t>&amp;</a:t>
            </a:r>
            <a:r>
              <a:rPr lang="ko-KR" altLang="en-US" sz="900" dirty="0" smtClean="0"/>
              <a:t>비밀번호 유효 여부를 확인 한다</a:t>
            </a:r>
            <a:r>
              <a:rPr lang="en-US" altLang="ko-KR" sz="9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 </a:t>
            </a:r>
            <a:r>
              <a:rPr lang="en-US" altLang="ko-KR" sz="900" dirty="0" smtClean="0"/>
              <a:t> A. </a:t>
            </a:r>
            <a:r>
              <a:rPr lang="ko-KR" altLang="en-US" sz="900" dirty="0" smtClean="0"/>
              <a:t>아이디가 없거나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비밀번호가 맞지 않을 경우</a:t>
            </a:r>
            <a:endParaRPr lang="en-US" altLang="ko-KR" sz="900" dirty="0" smtClean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    &gt; </a:t>
            </a:r>
            <a:r>
              <a:rPr lang="ko-KR" altLang="en-US" sz="900" dirty="0" smtClean="0"/>
              <a:t>텍스트 메시지 노출</a:t>
            </a:r>
            <a:r>
              <a:rPr lang="en-US" altLang="ko-KR" sz="900" dirty="0"/>
              <a:t> </a:t>
            </a:r>
            <a:r>
              <a:rPr lang="en-US" altLang="ko-KR" sz="900" dirty="0" smtClean="0"/>
              <a:t>: “</a:t>
            </a:r>
            <a:r>
              <a:rPr lang="ko-KR" altLang="en-US" sz="900" dirty="0" smtClean="0"/>
              <a:t>아이디가 없거나 비밀번호가 맞지 않습니다</a:t>
            </a:r>
            <a:r>
              <a:rPr lang="en-US" altLang="ko-KR" sz="900" dirty="0" smtClean="0"/>
              <a:t>.”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  B. </a:t>
            </a:r>
            <a:r>
              <a:rPr lang="ko-KR" altLang="en-US" sz="900" dirty="0" smtClean="0"/>
              <a:t>아이디와 비밀번호가 유효할 경우</a:t>
            </a:r>
            <a:endParaRPr lang="en-US" altLang="ko-KR" sz="900" dirty="0" smtClean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    &gt; </a:t>
            </a:r>
            <a:r>
              <a:rPr lang="ko-KR" altLang="en-US" sz="900" dirty="0" smtClean="0"/>
              <a:t>계정 로그인</a:t>
            </a:r>
            <a:endParaRPr lang="en-US" altLang="ko-KR" sz="900" dirty="0" smtClean="0"/>
          </a:p>
          <a:p>
            <a:pPr>
              <a:lnSpc>
                <a:spcPct val="150000"/>
              </a:lnSpc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b="1" dirty="0" smtClean="0"/>
              <a:t> 4) </a:t>
            </a:r>
            <a:r>
              <a:rPr lang="ko-KR" altLang="en-US" sz="900" b="1" dirty="0" smtClean="0"/>
              <a:t>회원가입 버튼</a:t>
            </a:r>
            <a:endParaRPr lang="en-US" altLang="ko-KR" sz="900" b="1" dirty="0" smtClean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 - </a:t>
            </a:r>
            <a:r>
              <a:rPr lang="ko-KR" altLang="en-US" sz="900" dirty="0" smtClean="0"/>
              <a:t>형식 </a:t>
            </a:r>
            <a:r>
              <a:rPr lang="en-US" altLang="ko-KR" sz="900" dirty="0" smtClean="0"/>
              <a:t>: </a:t>
            </a:r>
            <a:r>
              <a:rPr lang="ko-KR" altLang="en-US" sz="900" dirty="0" smtClean="0"/>
              <a:t>버튼</a:t>
            </a:r>
            <a:endParaRPr lang="en-US" altLang="ko-KR" sz="900" dirty="0" smtClean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 - </a:t>
            </a:r>
            <a:r>
              <a:rPr lang="ko-KR" altLang="en-US" sz="900" dirty="0" smtClean="0"/>
              <a:t>클릭 시 </a:t>
            </a:r>
            <a:r>
              <a:rPr lang="en-US" altLang="ko-KR" sz="900" dirty="0" smtClean="0"/>
              <a:t>: #3</a:t>
            </a:r>
            <a:r>
              <a:rPr lang="ko-KR" altLang="en-US" sz="900" dirty="0" smtClean="0"/>
              <a:t>가입 동의 페이지로 이동</a:t>
            </a:r>
            <a:endParaRPr lang="en-US" altLang="ko-KR" sz="900" dirty="0" smtClean="0"/>
          </a:p>
          <a:p>
            <a:pPr>
              <a:lnSpc>
                <a:spcPct val="150000"/>
              </a:lnSpc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b="1" dirty="0" smtClean="0"/>
              <a:t> 5) </a:t>
            </a:r>
            <a:r>
              <a:rPr lang="ko-KR" altLang="en-US" sz="900" b="1" dirty="0" smtClean="0"/>
              <a:t>바로 시작하기 버튼</a:t>
            </a:r>
            <a:endParaRPr lang="en-US" altLang="ko-KR" sz="900" b="1" dirty="0" smtClean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 - </a:t>
            </a:r>
            <a:r>
              <a:rPr lang="ko-KR" altLang="en-US" sz="900" dirty="0" smtClean="0"/>
              <a:t>형식 </a:t>
            </a:r>
            <a:r>
              <a:rPr lang="en-US" altLang="ko-KR" sz="900" dirty="0" smtClean="0"/>
              <a:t>: </a:t>
            </a:r>
            <a:r>
              <a:rPr lang="ko-KR" altLang="en-US" sz="900" dirty="0" smtClean="0"/>
              <a:t>버튼</a:t>
            </a:r>
            <a:endParaRPr lang="en-US" altLang="ko-KR" sz="900" dirty="0" smtClean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 - </a:t>
            </a:r>
            <a:r>
              <a:rPr lang="ko-KR" altLang="en-US" sz="900" dirty="0" smtClean="0"/>
              <a:t>클릭 시 </a:t>
            </a:r>
            <a:r>
              <a:rPr lang="en-US" altLang="ko-KR" sz="900" dirty="0" smtClean="0"/>
              <a:t>: #7</a:t>
            </a:r>
            <a:r>
              <a:rPr lang="ko-KR" altLang="en-US" sz="900" dirty="0" smtClean="0"/>
              <a:t>캐릭터 선택 페이지로 이동</a:t>
            </a:r>
            <a:endParaRPr lang="en-US" altLang="ko-KR" sz="900" dirty="0"/>
          </a:p>
        </p:txBody>
      </p:sp>
      <p:cxnSp>
        <p:nvCxnSpPr>
          <p:cNvPr id="13" name="직선 연결선 12"/>
          <p:cNvCxnSpPr>
            <a:cxnSpLocks/>
          </p:cNvCxnSpPr>
          <p:nvPr/>
        </p:nvCxnSpPr>
        <p:spPr>
          <a:xfrm flipH="1">
            <a:off x="2110490" y="1170606"/>
            <a:ext cx="2947702" cy="456769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2541350" y="4061787"/>
            <a:ext cx="2085975" cy="2883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2541350" y="4518987"/>
            <a:ext cx="2085975" cy="2883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318879" y="4090570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아이</a:t>
            </a:r>
            <a:r>
              <a:rPr lang="ko-KR" altLang="en-US" sz="900">
                <a:solidFill>
                  <a:schemeClr val="tx1">
                    <a:lumMod val="50000"/>
                    <a:lumOff val="50000"/>
                  </a:schemeClr>
                </a:solidFill>
              </a:rPr>
              <a:t>디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261730" y="4547770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비밀번</a:t>
            </a:r>
            <a:r>
              <a:rPr lang="ko-KR" altLang="en-US" sz="900">
                <a:solidFill>
                  <a:schemeClr val="tx1">
                    <a:lumMod val="50000"/>
                    <a:lumOff val="50000"/>
                  </a:schemeClr>
                </a:solidFill>
              </a:rPr>
              <a:t>호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6" name="직선 연결선 15"/>
          <p:cNvCxnSpPr>
            <a:cxnSpLocks/>
          </p:cNvCxnSpPr>
          <p:nvPr/>
        </p:nvCxnSpPr>
        <p:spPr>
          <a:xfrm>
            <a:off x="2596263" y="4098073"/>
            <a:ext cx="0" cy="20675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106055" y="5362540"/>
            <a:ext cx="9172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바로 시작하기</a:t>
            </a:r>
            <a:endParaRPr lang="ko-KR" altLang="en-US" sz="900" dirty="0"/>
          </a:p>
        </p:txBody>
      </p:sp>
      <p:cxnSp>
        <p:nvCxnSpPr>
          <p:cNvPr id="18" name="직선 연결선 17"/>
          <p:cNvCxnSpPr>
            <a:cxnSpLocks/>
          </p:cNvCxnSpPr>
          <p:nvPr/>
        </p:nvCxnSpPr>
        <p:spPr>
          <a:xfrm flipH="1">
            <a:off x="3144580" y="5597626"/>
            <a:ext cx="79463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762852" y="4908717"/>
            <a:ext cx="6864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회원 가입</a:t>
            </a:r>
            <a:endParaRPr lang="ko-KR" altLang="en-US" sz="900" dirty="0"/>
          </a:p>
        </p:txBody>
      </p:sp>
      <p:cxnSp>
        <p:nvCxnSpPr>
          <p:cNvPr id="21" name="직선 연결선 20"/>
          <p:cNvCxnSpPr>
            <a:cxnSpLocks/>
          </p:cNvCxnSpPr>
          <p:nvPr/>
        </p:nvCxnSpPr>
        <p:spPr>
          <a:xfrm flipH="1">
            <a:off x="2727788" y="5150254"/>
            <a:ext cx="74052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803286" y="4905340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로그인</a:t>
            </a:r>
            <a:endParaRPr lang="ko-KR" altLang="en-US" sz="900" dirty="0"/>
          </a:p>
        </p:txBody>
      </p:sp>
      <p:cxnSp>
        <p:nvCxnSpPr>
          <p:cNvPr id="23" name="직선 연결선 22"/>
          <p:cNvCxnSpPr>
            <a:cxnSpLocks/>
          </p:cNvCxnSpPr>
          <p:nvPr/>
        </p:nvCxnSpPr>
        <p:spPr>
          <a:xfrm flipH="1">
            <a:off x="3796797" y="5156402"/>
            <a:ext cx="556128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flipV="1">
            <a:off x="4705350" y="3172648"/>
            <a:ext cx="2818194" cy="80880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2487537" y="3981450"/>
            <a:ext cx="2217813" cy="92389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3748843" y="4807385"/>
            <a:ext cx="689807" cy="42129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" name="직선 연결선 30"/>
          <p:cNvCxnSpPr>
            <a:stCxn id="30" idx="3"/>
          </p:cNvCxnSpPr>
          <p:nvPr/>
        </p:nvCxnSpPr>
        <p:spPr>
          <a:xfrm flipV="1">
            <a:off x="4438650" y="3848100"/>
            <a:ext cx="3114675" cy="116993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2718263" y="4813484"/>
            <a:ext cx="823634" cy="42129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3039986" y="5317006"/>
            <a:ext cx="1025185" cy="42129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" name="직선 연결선 35"/>
          <p:cNvCxnSpPr>
            <a:stCxn id="35" idx="3"/>
          </p:cNvCxnSpPr>
          <p:nvPr/>
        </p:nvCxnSpPr>
        <p:spPr>
          <a:xfrm>
            <a:off x="4065171" y="5527655"/>
            <a:ext cx="3429798" cy="5397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>
            <a:stCxn id="34" idx="3"/>
          </p:cNvCxnSpPr>
          <p:nvPr/>
        </p:nvCxnSpPr>
        <p:spPr>
          <a:xfrm>
            <a:off x="3541897" y="5024133"/>
            <a:ext cx="4011428" cy="45062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/>
          <p:cNvSpPr/>
          <p:nvPr/>
        </p:nvSpPr>
        <p:spPr>
          <a:xfrm>
            <a:off x="2401002" y="3115325"/>
            <a:ext cx="2366668" cy="345477"/>
          </a:xfrm>
          <a:prstGeom prst="rect">
            <a:avLst/>
          </a:prstGeom>
          <a:solidFill>
            <a:srgbClr val="D9D9D9">
              <a:alpha val="89804"/>
            </a:srgb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2378720" y="3172648"/>
            <a:ext cx="24481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아이디가 없거나 비밀번호가 맞지 않습니다</a:t>
            </a:r>
            <a:r>
              <a:rPr lang="en-US" altLang="ko-KR" sz="900" b="1" dirty="0" smtClean="0"/>
              <a:t>.</a:t>
            </a:r>
            <a:endParaRPr lang="ko-KR" altLang="en-US" sz="900" b="1" dirty="0"/>
          </a:p>
        </p:txBody>
      </p:sp>
    </p:spTree>
    <p:extLst>
      <p:ext uri="{BB962C8B-B14F-4D97-AF65-F5344CB8AC3E}">
        <p14:creationId xmlns:p14="http://schemas.microsoft.com/office/powerpoint/2010/main" val="5615149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110490" y="1170606"/>
            <a:ext cx="2947701" cy="456769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>
            <a:cxnSpLocks/>
          </p:cNvCxnSpPr>
          <p:nvPr/>
        </p:nvCxnSpPr>
        <p:spPr>
          <a:xfrm>
            <a:off x="0" y="627709"/>
            <a:ext cx="121920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직선 연결선 5"/>
          <p:cNvCxnSpPr>
            <a:cxnSpLocks/>
          </p:cNvCxnSpPr>
          <p:nvPr/>
        </p:nvCxnSpPr>
        <p:spPr>
          <a:xfrm flipV="1">
            <a:off x="7553325" y="627708"/>
            <a:ext cx="0" cy="6230291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5151" y="122186"/>
            <a:ext cx="44582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#3 </a:t>
            </a:r>
            <a:r>
              <a:rPr lang="ko-KR" altLang="en-US" sz="2000" b="1" dirty="0" smtClean="0"/>
              <a:t>가입</a:t>
            </a:r>
            <a:r>
              <a:rPr lang="en-US" altLang="ko-KR" sz="2000" b="1" dirty="0" smtClean="0"/>
              <a:t>&amp;</a:t>
            </a:r>
            <a:r>
              <a:rPr lang="ko-KR" altLang="en-US" sz="2000" b="1" dirty="0" smtClean="0"/>
              <a:t>동의 페이지</a:t>
            </a:r>
            <a:endParaRPr lang="ko-KR" altLang="en-US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553325" y="647239"/>
            <a:ext cx="4638675" cy="6117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altLang="ko-KR" sz="900" dirty="0" smtClean="0"/>
              <a:t># </a:t>
            </a:r>
            <a:r>
              <a:rPr lang="ko-KR" altLang="en-US" sz="900" dirty="0" smtClean="0"/>
              <a:t>가입 동의 페이지에 대해 설명한다</a:t>
            </a:r>
            <a:r>
              <a:rPr lang="en-US" altLang="ko-KR" sz="900" dirty="0" smtClean="0"/>
              <a:t>.</a:t>
            </a:r>
          </a:p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endParaRPr lang="en-US" altLang="ko-KR" sz="900" dirty="0" smtClean="0"/>
          </a:p>
          <a:p>
            <a:pPr>
              <a:lnSpc>
                <a:spcPct val="150000"/>
              </a:lnSpc>
            </a:pPr>
            <a:r>
              <a:rPr lang="en-US" altLang="ko-KR" sz="900" b="1" dirty="0" smtClean="0"/>
              <a:t>1) </a:t>
            </a:r>
            <a:r>
              <a:rPr lang="ko-KR" altLang="en-US" sz="900" b="1" dirty="0" smtClean="0"/>
              <a:t>페이지 입장</a:t>
            </a:r>
            <a:endParaRPr lang="en-US" altLang="ko-KR" sz="900" b="1" dirty="0" smtClean="0"/>
          </a:p>
          <a:p>
            <a:pPr>
              <a:lnSpc>
                <a:spcPct val="150000"/>
              </a:lnSpc>
            </a:pPr>
            <a:r>
              <a:rPr lang="en-US" altLang="ko-KR" sz="900" dirty="0" smtClean="0"/>
              <a:t> - </a:t>
            </a:r>
            <a:r>
              <a:rPr lang="ko-KR" altLang="en-US" sz="900" dirty="0" smtClean="0"/>
              <a:t>로그인 페이지에서 회원 가입 버튼 입력 시</a:t>
            </a:r>
            <a:endParaRPr lang="en-US" altLang="ko-KR" sz="900" dirty="0" smtClean="0"/>
          </a:p>
          <a:p>
            <a:pPr>
              <a:lnSpc>
                <a:spcPct val="150000"/>
              </a:lnSpc>
            </a:pPr>
            <a:endParaRPr lang="en-US" altLang="ko-KR" sz="900" dirty="0" smtClean="0"/>
          </a:p>
          <a:p>
            <a:pPr>
              <a:lnSpc>
                <a:spcPct val="150000"/>
              </a:lnSpc>
            </a:pPr>
            <a:r>
              <a:rPr lang="en-US" altLang="ko-KR" sz="900" b="1" dirty="0" smtClean="0"/>
              <a:t>2) </a:t>
            </a:r>
            <a:r>
              <a:rPr lang="ko-KR" altLang="en-US" sz="900" b="1" dirty="0" smtClean="0"/>
              <a:t>각 텍스트 입력 창</a:t>
            </a:r>
            <a:endParaRPr lang="en-US" altLang="ko-KR" sz="900" b="1" dirty="0" smtClean="0"/>
          </a:p>
          <a:p>
            <a:pPr>
              <a:lnSpc>
                <a:spcPct val="150000"/>
              </a:lnSpc>
            </a:pPr>
            <a:r>
              <a:rPr lang="en-US" altLang="ko-KR" sz="900" b="1" dirty="0"/>
              <a:t> </a:t>
            </a:r>
            <a:r>
              <a:rPr lang="en-US" altLang="ko-KR" sz="900" b="1" dirty="0" smtClean="0"/>
              <a:t>- </a:t>
            </a:r>
            <a:r>
              <a:rPr lang="ko-KR" altLang="en-US" sz="900" dirty="0" smtClean="0"/>
              <a:t>타입 </a:t>
            </a:r>
            <a:r>
              <a:rPr lang="en-US" altLang="ko-KR" sz="900" dirty="0"/>
              <a:t>: </a:t>
            </a:r>
            <a:r>
              <a:rPr lang="ko-KR" altLang="en-US" sz="900" dirty="0"/>
              <a:t>텍스트 </a:t>
            </a:r>
            <a:r>
              <a:rPr lang="ko-KR" altLang="en-US" sz="900" dirty="0" err="1"/>
              <a:t>입력창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- </a:t>
            </a:r>
            <a:r>
              <a:rPr lang="ko-KR" altLang="en-US" sz="900" dirty="0"/>
              <a:t>클릭 시</a:t>
            </a:r>
            <a:r>
              <a:rPr lang="en-US" altLang="ko-KR" sz="900" dirty="0"/>
              <a:t>, </a:t>
            </a:r>
            <a:r>
              <a:rPr lang="ko-KR" altLang="en-US" sz="900" dirty="0"/>
              <a:t>텍스트 입력이 가능해야 한다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  </a:t>
            </a:r>
            <a:r>
              <a:rPr lang="ko-KR" altLang="en-US" sz="900" dirty="0"/>
              <a:t>클릭 시</a:t>
            </a:r>
            <a:r>
              <a:rPr lang="en-US" altLang="ko-KR" sz="900" dirty="0"/>
              <a:t>, </a:t>
            </a:r>
            <a:r>
              <a:rPr lang="ko-KR" altLang="en-US" sz="900" dirty="0"/>
              <a:t>해당 기기에서 사용중인 입력 키보드를 노출 시킨다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- </a:t>
            </a:r>
            <a:r>
              <a:rPr lang="ko-KR" altLang="en-US" sz="900" dirty="0"/>
              <a:t>클릭 상태에서 뒤로 가기 버튼 입력 시</a:t>
            </a:r>
            <a:r>
              <a:rPr lang="en-US" altLang="ko-KR" sz="900" dirty="0"/>
              <a:t>, </a:t>
            </a:r>
            <a:r>
              <a:rPr lang="ko-KR" altLang="en-US" sz="900" dirty="0"/>
              <a:t>키보드를 닫는다</a:t>
            </a:r>
            <a:r>
              <a:rPr lang="en-US" altLang="ko-KR" sz="9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- </a:t>
            </a:r>
            <a:r>
              <a:rPr lang="ko-KR" altLang="en-US" sz="900" dirty="0" smtClean="0"/>
              <a:t>다른 텍스트 </a:t>
            </a:r>
            <a:r>
              <a:rPr lang="ko-KR" altLang="en-US" sz="900" dirty="0" err="1" smtClean="0"/>
              <a:t>입력창</a:t>
            </a:r>
            <a:r>
              <a:rPr lang="ko-KR" altLang="en-US" sz="900" dirty="0" smtClean="0"/>
              <a:t> 클릭 시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커서 위치가 전환된다</a:t>
            </a:r>
            <a:r>
              <a:rPr lang="en-US" altLang="ko-KR" sz="9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b="1" dirty="0" smtClean="0"/>
              <a:t>3) </a:t>
            </a:r>
            <a:r>
              <a:rPr lang="ko-KR" altLang="en-US" sz="900" b="1" dirty="0" smtClean="0"/>
              <a:t>아이디</a:t>
            </a:r>
            <a:endParaRPr lang="en-US" altLang="ko-KR" sz="900" b="1" dirty="0" smtClean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- </a:t>
            </a:r>
            <a:r>
              <a:rPr lang="ko-KR" altLang="en-US" sz="900" dirty="0" smtClean="0"/>
              <a:t>유효 조건 </a:t>
            </a:r>
            <a:r>
              <a:rPr lang="en-US" altLang="ko-KR" sz="900" dirty="0" smtClean="0"/>
              <a:t>: </a:t>
            </a:r>
            <a:r>
              <a:rPr lang="ko-KR" altLang="en-US" sz="900" dirty="0" smtClean="0"/>
              <a:t>최소 </a:t>
            </a:r>
            <a:r>
              <a:rPr lang="en-US" altLang="ko-KR" sz="900" dirty="0" smtClean="0"/>
              <a:t>4byte ~</a:t>
            </a:r>
            <a:r>
              <a:rPr lang="ko-KR" altLang="en-US" sz="900" dirty="0" smtClean="0"/>
              <a:t>최대 </a:t>
            </a:r>
            <a:r>
              <a:rPr lang="en-US" altLang="ko-KR" sz="900" dirty="0" smtClean="0"/>
              <a:t>10byte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b="1" dirty="0" smtClean="0"/>
              <a:t>4) </a:t>
            </a:r>
            <a:r>
              <a:rPr lang="ko-KR" altLang="en-US" sz="900" b="1" dirty="0" smtClean="0"/>
              <a:t>비밀번호</a:t>
            </a:r>
            <a:endParaRPr lang="en-US" altLang="ko-KR" sz="900" b="1" dirty="0" smtClean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- </a:t>
            </a:r>
            <a:r>
              <a:rPr lang="ko-KR" altLang="en-US" sz="900" dirty="0"/>
              <a:t>유효 조건 </a:t>
            </a:r>
            <a:r>
              <a:rPr lang="en-US" altLang="ko-KR" sz="900" dirty="0"/>
              <a:t>: </a:t>
            </a:r>
            <a:r>
              <a:rPr lang="ko-KR" altLang="en-US" sz="900" dirty="0" smtClean="0"/>
              <a:t>최소 </a:t>
            </a:r>
            <a:r>
              <a:rPr lang="en-US" altLang="ko-KR" sz="900" dirty="0" smtClean="0"/>
              <a:t>6byte </a:t>
            </a:r>
            <a:r>
              <a:rPr lang="en-US" altLang="ko-KR" sz="900" dirty="0"/>
              <a:t>~</a:t>
            </a:r>
            <a:r>
              <a:rPr lang="ko-KR" altLang="en-US" sz="900" dirty="0"/>
              <a:t>최대 </a:t>
            </a:r>
            <a:r>
              <a:rPr lang="en-US" altLang="ko-KR" sz="900" dirty="0" smtClean="0"/>
              <a:t>10byte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- </a:t>
            </a:r>
            <a:r>
              <a:rPr lang="ko-KR" altLang="en-US" sz="900" dirty="0"/>
              <a:t>유효 조건 </a:t>
            </a:r>
            <a:r>
              <a:rPr lang="en-US" altLang="ko-KR" sz="900" dirty="0"/>
              <a:t>: </a:t>
            </a:r>
            <a:r>
              <a:rPr lang="ko-KR" altLang="en-US" sz="900" dirty="0" smtClean="0"/>
              <a:t>문자</a:t>
            </a:r>
            <a:r>
              <a:rPr lang="en-US" altLang="ko-KR" sz="900" dirty="0" smtClean="0"/>
              <a:t>&amp;</a:t>
            </a:r>
            <a:r>
              <a:rPr lang="ko-KR" altLang="en-US" sz="900" dirty="0" smtClean="0"/>
              <a:t>숫자 조합되도록 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당장은 이 조건 없어도 무관</a:t>
            </a:r>
            <a:r>
              <a:rPr lang="en-US" altLang="ko-KR" sz="900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- </a:t>
            </a:r>
            <a:r>
              <a:rPr lang="ko-KR" altLang="en-US" sz="900" dirty="0" smtClean="0"/>
              <a:t>유효 조건 </a:t>
            </a:r>
            <a:r>
              <a:rPr lang="en-US" altLang="ko-KR" sz="900" dirty="0" smtClean="0"/>
              <a:t>: 1</a:t>
            </a:r>
            <a:r>
              <a:rPr lang="ko-KR" altLang="en-US" sz="900" dirty="0" smtClean="0"/>
              <a:t>차 입력</a:t>
            </a:r>
            <a:r>
              <a:rPr lang="en-US" altLang="ko-KR" sz="900" dirty="0" smtClean="0"/>
              <a:t>, 2</a:t>
            </a:r>
            <a:r>
              <a:rPr lang="ko-KR" altLang="en-US" sz="900" dirty="0" smtClean="0"/>
              <a:t>차 입력이 동일해야 함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b="1" dirty="0" smtClean="0"/>
              <a:t>5) </a:t>
            </a:r>
            <a:r>
              <a:rPr lang="ko-KR" altLang="en-US" sz="900" b="1" dirty="0" smtClean="0"/>
              <a:t>인증번호 받기</a:t>
            </a:r>
            <a:endParaRPr lang="en-US" altLang="ko-KR" sz="900" b="1" dirty="0" smtClean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- </a:t>
            </a:r>
            <a:r>
              <a:rPr lang="ko-KR" altLang="en-US" sz="900" dirty="0" smtClean="0"/>
              <a:t>타입 </a:t>
            </a:r>
            <a:r>
              <a:rPr lang="en-US" altLang="ko-KR" sz="900" dirty="0" smtClean="0"/>
              <a:t>: </a:t>
            </a:r>
            <a:r>
              <a:rPr lang="ko-KR" altLang="en-US" sz="900" dirty="0" smtClean="0"/>
              <a:t>버튼</a:t>
            </a:r>
            <a:endParaRPr lang="en-US" altLang="ko-KR" sz="900" dirty="0" smtClean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- </a:t>
            </a:r>
            <a:r>
              <a:rPr lang="ko-KR" altLang="en-US" sz="900" dirty="0" smtClean="0"/>
              <a:t>클릭 시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인증번호 입력 </a:t>
            </a:r>
            <a:r>
              <a:rPr lang="ko-KR" altLang="en-US" sz="900" dirty="0" err="1" smtClean="0"/>
              <a:t>란에</a:t>
            </a:r>
            <a:r>
              <a:rPr lang="ko-KR" altLang="en-US" sz="900" dirty="0" smtClean="0"/>
              <a:t> 자동으로 </a:t>
            </a:r>
            <a:r>
              <a:rPr lang="en-US" altLang="ko-KR" sz="900" dirty="0" smtClean="0"/>
              <a:t>4</a:t>
            </a:r>
            <a:r>
              <a:rPr lang="ko-KR" altLang="en-US" sz="900" dirty="0" smtClean="0"/>
              <a:t>자리 숫자 랜덤 생성하여 넣기</a:t>
            </a:r>
            <a:endParaRPr lang="en-US" altLang="ko-KR" sz="900" dirty="0" smtClean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  (</a:t>
            </a:r>
            <a:r>
              <a:rPr lang="ko-KR" altLang="en-US" sz="900" dirty="0" smtClean="0"/>
              <a:t>실제와는 다르게 </a:t>
            </a:r>
            <a:r>
              <a:rPr lang="en-US" altLang="ko-KR" sz="900" dirty="0" smtClean="0"/>
              <a:t>11</a:t>
            </a:r>
            <a:r>
              <a:rPr lang="ko-KR" altLang="en-US" sz="900" dirty="0" smtClean="0"/>
              <a:t>월 버전에는 이렇게 처리한다</a:t>
            </a:r>
            <a:r>
              <a:rPr lang="en-US" altLang="ko-KR" sz="900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900" dirty="0" smtClean="0"/>
              <a:t> </a:t>
            </a:r>
            <a:r>
              <a:rPr lang="en-US" altLang="ko-KR" sz="900" dirty="0" smtClean="0"/>
              <a:t>- </a:t>
            </a:r>
            <a:r>
              <a:rPr lang="ko-KR" altLang="en-US" sz="900" dirty="0" smtClean="0"/>
              <a:t>유효 </a:t>
            </a:r>
            <a:r>
              <a:rPr lang="ko-KR" altLang="en-US" sz="900" dirty="0"/>
              <a:t>조건 </a:t>
            </a:r>
            <a:r>
              <a:rPr lang="en-US" altLang="ko-KR" sz="900" dirty="0" smtClean="0"/>
              <a:t>: </a:t>
            </a:r>
            <a:r>
              <a:rPr lang="ko-KR" altLang="en-US" sz="900" dirty="0" smtClean="0"/>
              <a:t>휴대폰 번호 </a:t>
            </a:r>
            <a:r>
              <a:rPr lang="en-US" altLang="ko-KR" sz="900" dirty="0" smtClean="0"/>
              <a:t>&amp; </a:t>
            </a:r>
            <a:r>
              <a:rPr lang="ko-KR" altLang="en-US" sz="900" dirty="0" smtClean="0"/>
              <a:t>인증번호가 아무거나 있으면 됨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b="1" dirty="0" smtClean="0"/>
              <a:t>6) </a:t>
            </a:r>
            <a:r>
              <a:rPr lang="ko-KR" altLang="en-US" sz="900" b="1" dirty="0" smtClean="0"/>
              <a:t>동의 체크박스</a:t>
            </a:r>
            <a:endParaRPr lang="en-US" altLang="ko-KR" sz="900" b="1" dirty="0" smtClean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 - </a:t>
            </a:r>
            <a:r>
              <a:rPr lang="ko-KR" altLang="en-US" sz="900" dirty="0" smtClean="0"/>
              <a:t>타입 </a:t>
            </a:r>
            <a:r>
              <a:rPr lang="en-US" altLang="ko-KR" sz="900" dirty="0" smtClean="0"/>
              <a:t>: </a:t>
            </a:r>
            <a:r>
              <a:rPr lang="ko-KR" altLang="en-US" sz="900" dirty="0" smtClean="0"/>
              <a:t>체크박스</a:t>
            </a:r>
            <a:endParaRPr lang="en-US" altLang="ko-KR" sz="900" dirty="0" smtClean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 - </a:t>
            </a:r>
            <a:r>
              <a:rPr lang="ko-KR" altLang="en-US" sz="900" dirty="0" smtClean="0"/>
              <a:t>클릭 시</a:t>
            </a:r>
            <a:r>
              <a:rPr lang="en-US" altLang="ko-KR" sz="900" dirty="0" smtClean="0"/>
              <a:t>, on / off</a:t>
            </a:r>
            <a:r>
              <a:rPr lang="ko-KR" altLang="en-US" sz="900" dirty="0" smtClean="0"/>
              <a:t>가 전환된다</a:t>
            </a:r>
            <a:r>
              <a:rPr lang="en-US" altLang="ko-KR" sz="9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 smtClean="0"/>
              <a:t>  - </a:t>
            </a:r>
            <a:r>
              <a:rPr lang="ko-KR" altLang="en-US" sz="900" dirty="0" smtClean="0"/>
              <a:t>유효 조건 </a:t>
            </a:r>
            <a:r>
              <a:rPr lang="en-US" altLang="ko-KR" sz="900" dirty="0" smtClean="0"/>
              <a:t>: </a:t>
            </a:r>
            <a:r>
              <a:rPr lang="ko-KR" altLang="en-US" sz="900" dirty="0" smtClean="0"/>
              <a:t>두 개의 동의 모두 체크 </a:t>
            </a:r>
            <a:r>
              <a:rPr lang="en-US" altLang="ko-KR" sz="900" dirty="0" smtClean="0"/>
              <a:t>on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b="1" dirty="0" smtClean="0"/>
              <a:t>7) </a:t>
            </a:r>
            <a:r>
              <a:rPr lang="ko-KR" altLang="en-US" sz="900" b="1" dirty="0" smtClean="0"/>
              <a:t>약관 보기</a:t>
            </a:r>
            <a:endParaRPr lang="en-US" altLang="ko-KR" sz="900" b="1" dirty="0" smtClean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 - </a:t>
            </a:r>
            <a:r>
              <a:rPr lang="ko-KR" altLang="en-US" sz="900" dirty="0" smtClean="0"/>
              <a:t>클릭해도 </a:t>
            </a:r>
            <a:r>
              <a:rPr lang="ko-KR" altLang="en-US" sz="900" dirty="0" err="1" smtClean="0"/>
              <a:t>아무일도</a:t>
            </a:r>
            <a:r>
              <a:rPr lang="ko-KR" altLang="en-US" sz="900" dirty="0" smtClean="0"/>
              <a:t> 일어나지 않는다</a:t>
            </a:r>
            <a:r>
              <a:rPr lang="en-US" altLang="ko-KR" sz="900" dirty="0" smtClean="0"/>
              <a:t>.</a:t>
            </a:r>
            <a:endParaRPr lang="en-US" altLang="ko-KR" sz="900" dirty="0"/>
          </a:p>
        </p:txBody>
      </p:sp>
      <p:sp>
        <p:nvSpPr>
          <p:cNvPr id="9" name="직사각형 8"/>
          <p:cNvSpPr/>
          <p:nvPr/>
        </p:nvSpPr>
        <p:spPr>
          <a:xfrm>
            <a:off x="2541350" y="1832937"/>
            <a:ext cx="2085975" cy="2883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906210" y="1861720"/>
            <a:ext cx="126348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아이디를 입력하세요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1" name="직선 연결선 10"/>
          <p:cNvCxnSpPr>
            <a:cxnSpLocks/>
          </p:cNvCxnSpPr>
          <p:nvPr/>
        </p:nvCxnSpPr>
        <p:spPr>
          <a:xfrm>
            <a:off x="2596263" y="1869223"/>
            <a:ext cx="0" cy="20675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2541350" y="2377830"/>
            <a:ext cx="2085975" cy="2883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906210" y="2406613"/>
            <a:ext cx="141897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비밀 번호를 입력하세요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541350" y="2772291"/>
            <a:ext cx="2085975" cy="2883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906210" y="2801074"/>
            <a:ext cx="145905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비밀 번호 재 입력하세요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419649" y="1293570"/>
            <a:ext cx="6864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회원 가입</a:t>
            </a:r>
            <a:endParaRPr lang="ko-KR" altLang="en-US" sz="900" dirty="0"/>
          </a:p>
        </p:txBody>
      </p:sp>
      <p:sp>
        <p:nvSpPr>
          <p:cNvPr id="2" name="왼쪽 화살표 1"/>
          <p:cNvSpPr/>
          <p:nvPr/>
        </p:nvSpPr>
        <p:spPr>
          <a:xfrm>
            <a:off x="2200574" y="1319614"/>
            <a:ext cx="219075" cy="180975"/>
          </a:xfrm>
          <a:prstGeom prst="lef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2494630" y="1602105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아이디</a:t>
            </a:r>
            <a:endParaRPr lang="ko-KR" altLang="en-US" sz="9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2486010" y="2146998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비밀번호</a:t>
            </a:r>
            <a:endParaRPr lang="ko-KR" altLang="en-US" sz="900" b="1" dirty="0"/>
          </a:p>
        </p:txBody>
      </p:sp>
      <p:sp>
        <p:nvSpPr>
          <p:cNvPr id="22" name="직사각형 21"/>
          <p:cNvSpPr/>
          <p:nvPr/>
        </p:nvSpPr>
        <p:spPr>
          <a:xfrm>
            <a:off x="2549090" y="3323260"/>
            <a:ext cx="1365685" cy="2883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2549090" y="3717721"/>
            <a:ext cx="2085975" cy="2883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913950" y="3746504"/>
            <a:ext cx="141897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인증 번호를 입력하세요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493750" y="3092428"/>
            <a:ext cx="8018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휴대폰 인증</a:t>
            </a:r>
            <a:endParaRPr lang="ko-KR" altLang="en-US" sz="9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3948659" y="3352043"/>
            <a:ext cx="9172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인증번호 받기</a:t>
            </a:r>
            <a:endParaRPr lang="ko-KR" altLang="en-US" sz="900" dirty="0"/>
          </a:p>
        </p:txBody>
      </p:sp>
      <p:cxnSp>
        <p:nvCxnSpPr>
          <p:cNvPr id="28" name="직선 연결선 27"/>
          <p:cNvCxnSpPr>
            <a:cxnSpLocks/>
          </p:cNvCxnSpPr>
          <p:nvPr/>
        </p:nvCxnSpPr>
        <p:spPr>
          <a:xfrm flipH="1">
            <a:off x="4037420" y="3593580"/>
            <a:ext cx="74052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522300" y="4035403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추천인</a:t>
            </a:r>
            <a:endParaRPr lang="ko-KR" altLang="en-US" sz="900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2777331" y="3357454"/>
            <a:ext cx="8018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휴대폰 번호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2549090" y="4263038"/>
            <a:ext cx="2085975" cy="2883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2790125" y="4291821"/>
            <a:ext cx="164981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추천인 아이디를 입력하세요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273895" y="5380868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smtClean="0"/>
              <a:t>가입하기</a:t>
            </a:r>
            <a:endParaRPr lang="ko-KR" altLang="en-US" sz="900" b="1" dirty="0"/>
          </a:p>
        </p:txBody>
      </p:sp>
      <p:cxnSp>
        <p:nvCxnSpPr>
          <p:cNvPr id="35" name="직선 연결선 34"/>
          <p:cNvCxnSpPr>
            <a:cxnSpLocks/>
          </p:cNvCxnSpPr>
          <p:nvPr/>
        </p:nvCxnSpPr>
        <p:spPr>
          <a:xfrm flipH="1">
            <a:off x="3219781" y="5622405"/>
            <a:ext cx="74052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764019" y="4733168"/>
            <a:ext cx="130356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서비스 이용약관 동의</a:t>
            </a:r>
            <a:endParaRPr lang="ko-KR" altLang="en-US" sz="900" dirty="0"/>
          </a:p>
        </p:txBody>
      </p:sp>
      <p:sp>
        <p:nvSpPr>
          <p:cNvPr id="37" name="TextBox 36"/>
          <p:cNvSpPr txBox="1"/>
          <p:nvPr/>
        </p:nvSpPr>
        <p:spPr>
          <a:xfrm>
            <a:off x="2761514" y="5016686"/>
            <a:ext cx="141897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개인정보 취급방침 동의</a:t>
            </a:r>
            <a:endParaRPr lang="ko-KR" altLang="en-US" sz="900" dirty="0"/>
          </a:p>
        </p:txBody>
      </p:sp>
      <p:sp>
        <p:nvSpPr>
          <p:cNvPr id="38" name="직사각형 37"/>
          <p:cNvSpPr/>
          <p:nvPr/>
        </p:nvSpPr>
        <p:spPr>
          <a:xfrm>
            <a:off x="2562044" y="4749380"/>
            <a:ext cx="206262" cy="2146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직사각형 38"/>
          <p:cNvSpPr/>
          <p:nvPr/>
        </p:nvSpPr>
        <p:spPr>
          <a:xfrm>
            <a:off x="2562044" y="5046736"/>
            <a:ext cx="206262" cy="2146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4332066" y="4739855"/>
            <a:ext cx="6864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약관 보기</a:t>
            </a:r>
            <a:endParaRPr lang="ko-KR" altLang="en-US" sz="900" dirty="0"/>
          </a:p>
        </p:txBody>
      </p:sp>
      <p:cxnSp>
        <p:nvCxnSpPr>
          <p:cNvPr id="42" name="직선 연결선 41"/>
          <p:cNvCxnSpPr>
            <a:cxnSpLocks/>
          </p:cNvCxnSpPr>
          <p:nvPr/>
        </p:nvCxnSpPr>
        <p:spPr>
          <a:xfrm flipH="1">
            <a:off x="4439936" y="4969061"/>
            <a:ext cx="454538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4332066" y="5000283"/>
            <a:ext cx="6864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약관 보기</a:t>
            </a:r>
            <a:endParaRPr lang="ko-KR" altLang="en-US" sz="900" dirty="0"/>
          </a:p>
        </p:txBody>
      </p:sp>
      <p:cxnSp>
        <p:nvCxnSpPr>
          <p:cNvPr id="45" name="직선 연결선 44"/>
          <p:cNvCxnSpPr>
            <a:cxnSpLocks/>
          </p:cNvCxnSpPr>
          <p:nvPr/>
        </p:nvCxnSpPr>
        <p:spPr>
          <a:xfrm flipH="1">
            <a:off x="4439936" y="5229489"/>
            <a:ext cx="454538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2475433" y="1602105"/>
            <a:ext cx="2419041" cy="306828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3972542" y="3301818"/>
            <a:ext cx="843498" cy="34210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8" name="직선 연결선 47"/>
          <p:cNvCxnSpPr>
            <a:stCxn id="47" idx="3"/>
          </p:cNvCxnSpPr>
          <p:nvPr/>
        </p:nvCxnSpPr>
        <p:spPr>
          <a:xfrm>
            <a:off x="4816040" y="3472870"/>
            <a:ext cx="2745604" cy="127651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 flipV="1">
            <a:off x="4894474" y="1869223"/>
            <a:ext cx="2629070" cy="65280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/>
          <p:cNvSpPr/>
          <p:nvPr/>
        </p:nvSpPr>
        <p:spPr>
          <a:xfrm>
            <a:off x="2455683" y="4670394"/>
            <a:ext cx="409748" cy="66030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6" name="직선 연결선 55"/>
          <p:cNvCxnSpPr>
            <a:stCxn id="55" idx="3"/>
          </p:cNvCxnSpPr>
          <p:nvPr/>
        </p:nvCxnSpPr>
        <p:spPr>
          <a:xfrm>
            <a:off x="2865431" y="5000549"/>
            <a:ext cx="4687894" cy="73775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/>
          <p:cNvSpPr/>
          <p:nvPr/>
        </p:nvSpPr>
        <p:spPr>
          <a:xfrm>
            <a:off x="4325187" y="4709117"/>
            <a:ext cx="733003" cy="66030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0" name="직선 연결선 59"/>
          <p:cNvCxnSpPr>
            <a:stCxn id="59" idx="3"/>
          </p:cNvCxnSpPr>
          <p:nvPr/>
        </p:nvCxnSpPr>
        <p:spPr>
          <a:xfrm>
            <a:off x="5058190" y="5039272"/>
            <a:ext cx="2495135" cy="155202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61699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823610" y="1157869"/>
            <a:ext cx="2947701" cy="456769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>
            <a:cxnSpLocks/>
          </p:cNvCxnSpPr>
          <p:nvPr/>
        </p:nvCxnSpPr>
        <p:spPr>
          <a:xfrm>
            <a:off x="0" y="627709"/>
            <a:ext cx="121920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직선 연결선 5"/>
          <p:cNvCxnSpPr>
            <a:cxnSpLocks/>
          </p:cNvCxnSpPr>
          <p:nvPr/>
        </p:nvCxnSpPr>
        <p:spPr>
          <a:xfrm flipV="1">
            <a:off x="7553325" y="627708"/>
            <a:ext cx="0" cy="6230291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5151" y="122186"/>
            <a:ext cx="44582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#3 </a:t>
            </a:r>
            <a:r>
              <a:rPr lang="ko-KR" altLang="en-US" sz="2000" b="1" dirty="0" smtClean="0"/>
              <a:t>가입</a:t>
            </a:r>
            <a:r>
              <a:rPr lang="en-US" altLang="ko-KR" sz="2000" b="1" dirty="0" smtClean="0"/>
              <a:t>&amp;</a:t>
            </a:r>
            <a:r>
              <a:rPr lang="ko-KR" altLang="en-US" sz="2000" b="1" dirty="0" smtClean="0"/>
              <a:t>동의 페이지</a:t>
            </a:r>
            <a:endParaRPr lang="ko-KR" altLang="en-US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553325" y="647239"/>
            <a:ext cx="4638675" cy="5493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altLang="ko-KR" sz="900" dirty="0" smtClean="0"/>
              <a:t># </a:t>
            </a:r>
            <a:r>
              <a:rPr lang="ko-KR" altLang="en-US" sz="900" dirty="0" smtClean="0"/>
              <a:t>가입 동의 페이지에 대해 설명한다</a:t>
            </a:r>
            <a:r>
              <a:rPr lang="en-US" altLang="ko-KR" sz="900" dirty="0" smtClean="0"/>
              <a:t>.</a:t>
            </a:r>
          </a:p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endParaRPr lang="en-US" altLang="ko-KR" sz="900" dirty="0" smtClean="0"/>
          </a:p>
          <a:p>
            <a:pPr>
              <a:lnSpc>
                <a:spcPct val="150000"/>
              </a:lnSpc>
            </a:pPr>
            <a:r>
              <a:rPr lang="en-US" altLang="ko-KR" sz="900" b="1" dirty="0" smtClean="0"/>
              <a:t>8) </a:t>
            </a:r>
            <a:r>
              <a:rPr lang="ko-KR" altLang="en-US" sz="900" b="1" dirty="0"/>
              <a:t>뒤로 가기 버튼</a:t>
            </a:r>
            <a:endParaRPr lang="en-US" altLang="ko-KR" sz="900" b="1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- </a:t>
            </a:r>
            <a:r>
              <a:rPr lang="ko-KR" altLang="en-US" sz="900" dirty="0"/>
              <a:t>타입 </a:t>
            </a:r>
            <a:r>
              <a:rPr lang="en-US" altLang="ko-KR" sz="900" dirty="0"/>
              <a:t>: </a:t>
            </a:r>
            <a:r>
              <a:rPr lang="ko-KR" altLang="en-US" sz="900" dirty="0"/>
              <a:t>버튼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- </a:t>
            </a:r>
            <a:r>
              <a:rPr lang="ko-KR" altLang="en-US" sz="900" dirty="0"/>
              <a:t>직전 페이지로 이동한다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900" dirty="0" smtClean="0"/>
          </a:p>
          <a:p>
            <a:pPr>
              <a:lnSpc>
                <a:spcPct val="150000"/>
              </a:lnSpc>
            </a:pPr>
            <a:r>
              <a:rPr lang="en-US" altLang="ko-KR" sz="900" b="1" dirty="0" smtClean="0"/>
              <a:t>9) </a:t>
            </a:r>
            <a:r>
              <a:rPr lang="ko-KR" altLang="en-US" sz="900" b="1" dirty="0"/>
              <a:t>가입하기 버튼</a:t>
            </a:r>
            <a:endParaRPr lang="en-US" altLang="ko-KR" sz="900" b="1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- </a:t>
            </a:r>
            <a:r>
              <a:rPr lang="ko-KR" altLang="en-US" sz="900" dirty="0"/>
              <a:t>타입 </a:t>
            </a:r>
            <a:r>
              <a:rPr lang="en-US" altLang="ko-KR" sz="900" dirty="0"/>
              <a:t>: </a:t>
            </a:r>
            <a:r>
              <a:rPr lang="ko-KR" altLang="en-US" sz="900" dirty="0"/>
              <a:t>버튼</a:t>
            </a:r>
            <a:r>
              <a:rPr lang="en-US" altLang="ko-KR" sz="900" dirty="0"/>
              <a:t>  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- </a:t>
            </a:r>
            <a:r>
              <a:rPr lang="ko-KR" altLang="en-US" sz="900" dirty="0"/>
              <a:t>클릭 시</a:t>
            </a:r>
            <a:r>
              <a:rPr lang="en-US" altLang="ko-KR" sz="900" dirty="0"/>
              <a:t>, </a:t>
            </a:r>
            <a:r>
              <a:rPr lang="ko-KR" altLang="en-US" sz="900" dirty="0" smtClean="0"/>
              <a:t>조건을 체크하여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유효하다면 계정을 생성</a:t>
            </a:r>
            <a:r>
              <a:rPr lang="en-US" altLang="ko-KR" sz="900" dirty="0"/>
              <a:t> </a:t>
            </a:r>
            <a:r>
              <a:rPr lang="ko-KR" altLang="en-US" sz="900" dirty="0" smtClean="0"/>
              <a:t>한다</a:t>
            </a:r>
            <a:r>
              <a:rPr lang="en-US" altLang="ko-KR" sz="9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- </a:t>
            </a:r>
            <a:r>
              <a:rPr lang="ko-KR" altLang="en-US" sz="900" dirty="0" smtClean="0"/>
              <a:t>유효하지 않다면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유효하지 않은 위치 대해 텍스트로 표시한다</a:t>
            </a:r>
            <a:r>
              <a:rPr lang="en-US" altLang="ko-KR" sz="9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- </a:t>
            </a:r>
            <a:r>
              <a:rPr lang="ko-KR" altLang="en-US" sz="900" dirty="0" smtClean="0"/>
              <a:t>중복으로 유효하지 않을 경우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위에서부터 순서대로 우선순위 높은 </a:t>
            </a:r>
            <a:r>
              <a:rPr lang="en-US" altLang="ko-KR" sz="900" dirty="0" smtClean="0"/>
              <a:t>1</a:t>
            </a:r>
            <a:r>
              <a:rPr lang="ko-KR" altLang="en-US" sz="900" dirty="0" smtClean="0"/>
              <a:t>종에 대해서만 표시한다</a:t>
            </a:r>
            <a:r>
              <a:rPr lang="en-US" altLang="ko-KR" sz="9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 </a:t>
            </a:r>
            <a:r>
              <a:rPr lang="en-US" altLang="ko-KR" sz="900" dirty="0" smtClean="0"/>
              <a:t> A. </a:t>
            </a:r>
            <a:r>
              <a:rPr lang="ko-KR" altLang="en-US" sz="900" dirty="0" smtClean="0"/>
              <a:t>아이디</a:t>
            </a:r>
            <a:endParaRPr lang="en-US" altLang="ko-KR" sz="900" dirty="0" smtClean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   &gt; </a:t>
            </a:r>
            <a:r>
              <a:rPr lang="ko-KR" altLang="en-US" sz="900" dirty="0" smtClean="0"/>
              <a:t>모든 유효 조건 </a:t>
            </a:r>
            <a:r>
              <a:rPr lang="ko-KR" altLang="en-US" sz="900" dirty="0" err="1" smtClean="0"/>
              <a:t>불충족</a:t>
            </a:r>
            <a:r>
              <a:rPr lang="ko-KR" altLang="en-US" sz="900" dirty="0" smtClean="0"/>
              <a:t> 메시지 </a:t>
            </a:r>
            <a:r>
              <a:rPr lang="en-US" altLang="ko-KR" sz="900" dirty="0" smtClean="0"/>
              <a:t>: </a:t>
            </a:r>
            <a:r>
              <a:rPr lang="ko-KR" altLang="en-US" sz="900" dirty="0" smtClean="0"/>
              <a:t>아이디는 </a:t>
            </a:r>
            <a:r>
              <a:rPr lang="en-US" altLang="ko-KR" sz="900" dirty="0"/>
              <a:t>4</a:t>
            </a:r>
            <a:r>
              <a:rPr lang="ko-KR" altLang="en-US" sz="900" dirty="0" smtClean="0"/>
              <a:t>글자</a:t>
            </a:r>
            <a:r>
              <a:rPr lang="en-US" altLang="ko-KR" sz="900" dirty="0" smtClean="0"/>
              <a:t>~10</a:t>
            </a:r>
            <a:r>
              <a:rPr lang="ko-KR" altLang="en-US" sz="900" dirty="0" smtClean="0"/>
              <a:t>글자 사이여야 합니다</a:t>
            </a:r>
            <a:r>
              <a:rPr lang="en-US" altLang="ko-KR" sz="9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  B. </a:t>
            </a:r>
            <a:r>
              <a:rPr lang="ko-KR" altLang="en-US" sz="900" dirty="0" smtClean="0"/>
              <a:t> 비밀번호</a:t>
            </a:r>
            <a:endParaRPr lang="en-US" altLang="ko-KR" sz="900" dirty="0" smtClean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   &gt; </a:t>
            </a:r>
            <a:r>
              <a:rPr lang="ko-KR" altLang="en-US" sz="900" dirty="0" smtClean="0"/>
              <a:t>모든 비밀 번호 </a:t>
            </a:r>
            <a:r>
              <a:rPr lang="ko-KR" altLang="en-US" sz="900" dirty="0" err="1" smtClean="0"/>
              <a:t>불충족</a:t>
            </a:r>
            <a:r>
              <a:rPr lang="ko-KR" altLang="en-US" sz="900" dirty="0" smtClean="0"/>
              <a:t> 메시지 </a:t>
            </a:r>
            <a:r>
              <a:rPr lang="en-US" altLang="ko-KR" sz="900" dirty="0" smtClean="0"/>
              <a:t>: </a:t>
            </a:r>
            <a:r>
              <a:rPr lang="ko-KR" altLang="en-US" sz="900" dirty="0" smtClean="0"/>
              <a:t>비밀번호는 </a:t>
            </a:r>
            <a:r>
              <a:rPr lang="en-US" altLang="ko-KR" sz="900" dirty="0" smtClean="0"/>
              <a:t>6</a:t>
            </a:r>
            <a:r>
              <a:rPr lang="ko-KR" altLang="en-US" sz="900" dirty="0" smtClean="0"/>
              <a:t>글자</a:t>
            </a:r>
            <a:r>
              <a:rPr lang="en-US" altLang="ko-KR" sz="900" dirty="0" smtClean="0"/>
              <a:t>~10</a:t>
            </a:r>
            <a:r>
              <a:rPr lang="ko-KR" altLang="en-US" sz="900" dirty="0" smtClean="0"/>
              <a:t>글자 사이여야 합니다</a:t>
            </a:r>
            <a:r>
              <a:rPr lang="en-US" altLang="ko-KR" sz="9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  C. </a:t>
            </a:r>
            <a:r>
              <a:rPr lang="ko-KR" altLang="en-US" sz="900" dirty="0" smtClean="0"/>
              <a:t>휴대폰 번호</a:t>
            </a:r>
            <a:endParaRPr lang="en-US" altLang="ko-KR" sz="900" dirty="0" smtClean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   &gt; </a:t>
            </a:r>
            <a:r>
              <a:rPr lang="ko-KR" altLang="en-US" sz="900" dirty="0"/>
              <a:t>모든 </a:t>
            </a:r>
            <a:r>
              <a:rPr lang="ko-KR" altLang="en-US" sz="900" dirty="0" smtClean="0"/>
              <a:t>휴대폰 번호 </a:t>
            </a:r>
            <a:r>
              <a:rPr lang="ko-KR" altLang="en-US" sz="900" dirty="0" err="1" smtClean="0"/>
              <a:t>불충족</a:t>
            </a:r>
            <a:r>
              <a:rPr lang="ko-KR" altLang="en-US" sz="900" dirty="0" smtClean="0"/>
              <a:t> </a:t>
            </a:r>
            <a:r>
              <a:rPr lang="ko-KR" altLang="en-US" sz="900" dirty="0"/>
              <a:t>메시지 </a:t>
            </a:r>
            <a:r>
              <a:rPr lang="en-US" altLang="ko-KR" sz="900" dirty="0" smtClean="0"/>
              <a:t>: </a:t>
            </a:r>
            <a:r>
              <a:rPr lang="ko-KR" altLang="en-US" sz="900" dirty="0" smtClean="0"/>
              <a:t>휴대폰 번호를 입력하세요</a:t>
            </a:r>
            <a:r>
              <a:rPr lang="en-US" altLang="ko-KR" sz="9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  D. </a:t>
            </a:r>
            <a:r>
              <a:rPr lang="ko-KR" altLang="en-US" sz="900" dirty="0" smtClean="0"/>
              <a:t>인증 번호</a:t>
            </a:r>
            <a:endParaRPr lang="en-US" altLang="ko-KR" sz="900" dirty="0" smtClean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   &gt;</a:t>
            </a:r>
            <a:r>
              <a:rPr lang="ko-KR" altLang="en-US" sz="900" dirty="0" smtClean="0"/>
              <a:t>모든 인증 번호 </a:t>
            </a:r>
            <a:r>
              <a:rPr lang="ko-KR" altLang="en-US" sz="900" dirty="0" err="1" smtClean="0"/>
              <a:t>불충족</a:t>
            </a:r>
            <a:r>
              <a:rPr lang="ko-KR" altLang="en-US" sz="900" dirty="0" smtClean="0"/>
              <a:t> 메시지 </a:t>
            </a:r>
            <a:r>
              <a:rPr lang="en-US" altLang="ko-KR" sz="900" dirty="0" smtClean="0"/>
              <a:t>: </a:t>
            </a:r>
            <a:r>
              <a:rPr lang="ko-KR" altLang="en-US" sz="900" dirty="0" smtClean="0"/>
              <a:t>인증 번호가 올바르지 않습니다</a:t>
            </a:r>
            <a:r>
              <a:rPr lang="en-US" altLang="ko-KR" sz="9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  E. </a:t>
            </a:r>
            <a:r>
              <a:rPr lang="ko-KR" altLang="en-US" sz="900" dirty="0" smtClean="0"/>
              <a:t>약관 동의</a:t>
            </a:r>
            <a:endParaRPr lang="en-US" altLang="ko-KR" sz="900" dirty="0" smtClean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   &gt; </a:t>
            </a:r>
            <a:r>
              <a:rPr lang="ko-KR" altLang="en-US" sz="900" dirty="0"/>
              <a:t>동</a:t>
            </a:r>
            <a:r>
              <a:rPr lang="ko-KR" altLang="en-US" sz="900" dirty="0" smtClean="0"/>
              <a:t>의 </a:t>
            </a:r>
            <a:r>
              <a:rPr lang="ko-KR" altLang="en-US" sz="900" dirty="0" err="1" smtClean="0"/>
              <a:t>불충족</a:t>
            </a:r>
            <a:r>
              <a:rPr lang="ko-KR" altLang="en-US" sz="900" dirty="0" smtClean="0"/>
              <a:t> 메시지 </a:t>
            </a:r>
            <a:r>
              <a:rPr lang="en-US" altLang="ko-KR" sz="900" dirty="0" smtClean="0"/>
              <a:t>: </a:t>
            </a:r>
            <a:r>
              <a:rPr lang="ko-KR" altLang="en-US" sz="900" dirty="0" smtClean="0"/>
              <a:t>약관에 동의해야 가입 가능합니다</a:t>
            </a:r>
            <a:r>
              <a:rPr lang="en-US" altLang="ko-KR" sz="9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 smtClean="0"/>
              <a:t> - </a:t>
            </a:r>
            <a:r>
              <a:rPr lang="ko-KR" altLang="en-US" sz="900" dirty="0" smtClean="0"/>
              <a:t>메시지 표시 </a:t>
            </a:r>
            <a:r>
              <a:rPr lang="en-US" altLang="ko-KR" sz="900" dirty="0" smtClean="0"/>
              <a:t>: </a:t>
            </a:r>
            <a:r>
              <a:rPr lang="ko-KR" altLang="en-US" sz="900" dirty="0" smtClean="0"/>
              <a:t>표시 후 </a:t>
            </a:r>
            <a:r>
              <a:rPr lang="en-US" altLang="ko-KR" sz="900" dirty="0"/>
              <a:t>3</a:t>
            </a:r>
            <a:r>
              <a:rPr lang="ko-KR" altLang="en-US" sz="900" dirty="0" smtClean="0"/>
              <a:t>초 뒤 종료</a:t>
            </a:r>
            <a:endParaRPr lang="en-US" altLang="ko-KR" sz="900" dirty="0" smtClean="0"/>
          </a:p>
          <a:p>
            <a:pPr>
              <a:lnSpc>
                <a:spcPct val="150000"/>
              </a:lnSpc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 smtClean="0"/>
              <a:t> - </a:t>
            </a:r>
            <a:r>
              <a:rPr lang="ko-KR" altLang="en-US" sz="900" dirty="0" smtClean="0"/>
              <a:t>가입 하기 이후</a:t>
            </a:r>
            <a:r>
              <a:rPr lang="en-US" altLang="ko-KR" sz="900" dirty="0" smtClean="0"/>
              <a:t>, #7</a:t>
            </a:r>
            <a:r>
              <a:rPr lang="ko-KR" altLang="en-US" sz="900" dirty="0" smtClean="0"/>
              <a:t>캐릭터 선택 페이지로 이동</a:t>
            </a:r>
            <a:endParaRPr lang="en-US" altLang="ko-KR" sz="900" dirty="0" smtClean="0"/>
          </a:p>
        </p:txBody>
      </p:sp>
      <p:sp>
        <p:nvSpPr>
          <p:cNvPr id="9" name="직사각형 8"/>
          <p:cNvSpPr/>
          <p:nvPr/>
        </p:nvSpPr>
        <p:spPr>
          <a:xfrm>
            <a:off x="4254470" y="1820200"/>
            <a:ext cx="2085975" cy="2883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619330" y="1848983"/>
            <a:ext cx="126348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아이디를 입력하세요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1" name="직선 연결선 10"/>
          <p:cNvCxnSpPr>
            <a:cxnSpLocks/>
          </p:cNvCxnSpPr>
          <p:nvPr/>
        </p:nvCxnSpPr>
        <p:spPr>
          <a:xfrm>
            <a:off x="4309383" y="1856486"/>
            <a:ext cx="0" cy="20675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4254470" y="2365093"/>
            <a:ext cx="2085975" cy="2883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619330" y="2393876"/>
            <a:ext cx="141897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비밀 번호를 입력하세요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254470" y="2759554"/>
            <a:ext cx="2085975" cy="2883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619330" y="2788337"/>
            <a:ext cx="145905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비밀 번호 재 입력하세요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132769" y="1280833"/>
            <a:ext cx="6864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회원 가입</a:t>
            </a:r>
            <a:endParaRPr lang="ko-KR" altLang="en-US" sz="900" dirty="0"/>
          </a:p>
        </p:txBody>
      </p:sp>
      <p:sp>
        <p:nvSpPr>
          <p:cNvPr id="2" name="왼쪽 화살표 1"/>
          <p:cNvSpPr/>
          <p:nvPr/>
        </p:nvSpPr>
        <p:spPr>
          <a:xfrm>
            <a:off x="3913694" y="1306877"/>
            <a:ext cx="219075" cy="180975"/>
          </a:xfrm>
          <a:prstGeom prst="lef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4207750" y="1589368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아이디</a:t>
            </a:r>
            <a:endParaRPr lang="ko-KR" altLang="en-US" sz="9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4199130" y="2134261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비밀번호</a:t>
            </a:r>
            <a:endParaRPr lang="ko-KR" altLang="en-US" sz="900" b="1" dirty="0"/>
          </a:p>
        </p:txBody>
      </p:sp>
      <p:sp>
        <p:nvSpPr>
          <p:cNvPr id="22" name="직사각형 21"/>
          <p:cNvSpPr/>
          <p:nvPr/>
        </p:nvSpPr>
        <p:spPr>
          <a:xfrm>
            <a:off x="4262210" y="3310523"/>
            <a:ext cx="1365685" cy="2883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4262210" y="3704984"/>
            <a:ext cx="2085975" cy="2883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4627070" y="3733767"/>
            <a:ext cx="141897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인증 번호를 입력하세요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206870" y="3079691"/>
            <a:ext cx="8018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휴대폰 인증</a:t>
            </a:r>
            <a:endParaRPr lang="ko-KR" altLang="en-US" sz="9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5661779" y="3339306"/>
            <a:ext cx="9172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인증번호 받기</a:t>
            </a:r>
            <a:endParaRPr lang="ko-KR" altLang="en-US" sz="900" dirty="0"/>
          </a:p>
        </p:txBody>
      </p:sp>
      <p:cxnSp>
        <p:nvCxnSpPr>
          <p:cNvPr id="28" name="직선 연결선 27"/>
          <p:cNvCxnSpPr>
            <a:cxnSpLocks/>
          </p:cNvCxnSpPr>
          <p:nvPr/>
        </p:nvCxnSpPr>
        <p:spPr>
          <a:xfrm flipH="1">
            <a:off x="5750540" y="3580843"/>
            <a:ext cx="74052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235420" y="4022666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추천인</a:t>
            </a:r>
            <a:endParaRPr lang="ko-KR" altLang="en-US" sz="900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4490451" y="3344717"/>
            <a:ext cx="8018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휴대폰 번호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4262210" y="4250301"/>
            <a:ext cx="2085975" cy="2883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4503245" y="4279084"/>
            <a:ext cx="164981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추천인 아이디를 입력하세요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987015" y="5368131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smtClean="0"/>
              <a:t>가입하기</a:t>
            </a:r>
            <a:endParaRPr lang="ko-KR" altLang="en-US" sz="900" b="1" dirty="0"/>
          </a:p>
        </p:txBody>
      </p:sp>
      <p:cxnSp>
        <p:nvCxnSpPr>
          <p:cNvPr id="35" name="직선 연결선 34"/>
          <p:cNvCxnSpPr>
            <a:cxnSpLocks/>
          </p:cNvCxnSpPr>
          <p:nvPr/>
        </p:nvCxnSpPr>
        <p:spPr>
          <a:xfrm flipH="1">
            <a:off x="4932901" y="5609668"/>
            <a:ext cx="74052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477139" y="4720431"/>
            <a:ext cx="130356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서비스 이용약관 동의</a:t>
            </a:r>
            <a:endParaRPr lang="ko-KR" altLang="en-US" sz="900" dirty="0"/>
          </a:p>
        </p:txBody>
      </p:sp>
      <p:sp>
        <p:nvSpPr>
          <p:cNvPr id="37" name="TextBox 36"/>
          <p:cNvSpPr txBox="1"/>
          <p:nvPr/>
        </p:nvSpPr>
        <p:spPr>
          <a:xfrm>
            <a:off x="4474634" y="5003949"/>
            <a:ext cx="141897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개인정보 취급방침 동의</a:t>
            </a:r>
            <a:endParaRPr lang="ko-KR" altLang="en-US" sz="900" dirty="0"/>
          </a:p>
        </p:txBody>
      </p:sp>
      <p:sp>
        <p:nvSpPr>
          <p:cNvPr id="38" name="직사각형 37"/>
          <p:cNvSpPr/>
          <p:nvPr/>
        </p:nvSpPr>
        <p:spPr>
          <a:xfrm>
            <a:off x="4275164" y="4736643"/>
            <a:ext cx="206262" cy="2146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직사각형 38"/>
          <p:cNvSpPr/>
          <p:nvPr/>
        </p:nvSpPr>
        <p:spPr>
          <a:xfrm>
            <a:off x="4275164" y="5033999"/>
            <a:ext cx="206262" cy="2146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6045186" y="4727118"/>
            <a:ext cx="6864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약관 보기</a:t>
            </a:r>
            <a:endParaRPr lang="ko-KR" altLang="en-US" sz="900" dirty="0"/>
          </a:p>
        </p:txBody>
      </p:sp>
      <p:cxnSp>
        <p:nvCxnSpPr>
          <p:cNvPr id="42" name="직선 연결선 41"/>
          <p:cNvCxnSpPr>
            <a:cxnSpLocks/>
          </p:cNvCxnSpPr>
          <p:nvPr/>
        </p:nvCxnSpPr>
        <p:spPr>
          <a:xfrm flipH="1">
            <a:off x="6153056" y="4956324"/>
            <a:ext cx="454538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045186" y="4987546"/>
            <a:ext cx="6864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약관 보기</a:t>
            </a:r>
            <a:endParaRPr lang="ko-KR" altLang="en-US" sz="900" dirty="0"/>
          </a:p>
        </p:txBody>
      </p:sp>
      <p:cxnSp>
        <p:nvCxnSpPr>
          <p:cNvPr id="45" name="직선 연결선 44"/>
          <p:cNvCxnSpPr>
            <a:cxnSpLocks/>
          </p:cNvCxnSpPr>
          <p:nvPr/>
        </p:nvCxnSpPr>
        <p:spPr>
          <a:xfrm flipH="1">
            <a:off x="6153056" y="5216752"/>
            <a:ext cx="454538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/>
          <p:cNvSpPr/>
          <p:nvPr/>
        </p:nvSpPr>
        <p:spPr>
          <a:xfrm>
            <a:off x="4431934" y="3152756"/>
            <a:ext cx="1717441" cy="345477"/>
          </a:xfrm>
          <a:prstGeom prst="rect">
            <a:avLst/>
          </a:prstGeom>
          <a:solidFill>
            <a:srgbClr val="D9D9D9">
              <a:alpha val="89804"/>
            </a:srgb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4512770" y="3210610"/>
            <a:ext cx="167545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아이디가 올바르지 않습니다</a:t>
            </a:r>
            <a:r>
              <a:rPr lang="en-US" altLang="ko-KR" sz="900" b="1" dirty="0" smtClean="0"/>
              <a:t>.</a:t>
            </a:r>
            <a:endParaRPr lang="ko-KR" altLang="en-US" sz="900" b="1" dirty="0"/>
          </a:p>
        </p:txBody>
      </p:sp>
      <p:sp>
        <p:nvSpPr>
          <p:cNvPr id="97" name="직사각형 96"/>
          <p:cNvSpPr/>
          <p:nvPr/>
        </p:nvSpPr>
        <p:spPr>
          <a:xfrm>
            <a:off x="518435" y="1157593"/>
            <a:ext cx="2947701" cy="456769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직사각형 97"/>
          <p:cNvSpPr/>
          <p:nvPr/>
        </p:nvSpPr>
        <p:spPr>
          <a:xfrm>
            <a:off x="949295" y="1819924"/>
            <a:ext cx="2085975" cy="2883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9" name="TextBox 98"/>
          <p:cNvSpPr txBox="1"/>
          <p:nvPr/>
        </p:nvSpPr>
        <p:spPr>
          <a:xfrm>
            <a:off x="1314155" y="1848707"/>
            <a:ext cx="126348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아이디를 입력하세요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00" name="직선 연결선 99"/>
          <p:cNvCxnSpPr>
            <a:cxnSpLocks/>
          </p:cNvCxnSpPr>
          <p:nvPr/>
        </p:nvCxnSpPr>
        <p:spPr>
          <a:xfrm>
            <a:off x="1004208" y="1856210"/>
            <a:ext cx="0" cy="20675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직사각형 100"/>
          <p:cNvSpPr/>
          <p:nvPr/>
        </p:nvSpPr>
        <p:spPr>
          <a:xfrm>
            <a:off x="949295" y="2364817"/>
            <a:ext cx="2085975" cy="2883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2" name="TextBox 101"/>
          <p:cNvSpPr txBox="1"/>
          <p:nvPr/>
        </p:nvSpPr>
        <p:spPr>
          <a:xfrm>
            <a:off x="1314155" y="2393600"/>
            <a:ext cx="141897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비밀 번호를 입력하세요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949295" y="2759278"/>
            <a:ext cx="2085975" cy="2883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4" name="TextBox 103"/>
          <p:cNvSpPr txBox="1"/>
          <p:nvPr/>
        </p:nvSpPr>
        <p:spPr>
          <a:xfrm>
            <a:off x="1314155" y="2788061"/>
            <a:ext cx="157447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비밀 번호를 재 입력하세요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827594" y="1280557"/>
            <a:ext cx="6864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회원 가입</a:t>
            </a:r>
            <a:endParaRPr lang="ko-KR" altLang="en-US" sz="900" dirty="0"/>
          </a:p>
        </p:txBody>
      </p:sp>
      <p:sp>
        <p:nvSpPr>
          <p:cNvPr id="106" name="왼쪽 화살표 105"/>
          <p:cNvSpPr/>
          <p:nvPr/>
        </p:nvSpPr>
        <p:spPr>
          <a:xfrm>
            <a:off x="608519" y="1306601"/>
            <a:ext cx="219075" cy="180975"/>
          </a:xfrm>
          <a:prstGeom prst="lef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TextBox 106"/>
          <p:cNvSpPr txBox="1"/>
          <p:nvPr/>
        </p:nvSpPr>
        <p:spPr>
          <a:xfrm>
            <a:off x="902575" y="1589092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아이디</a:t>
            </a:r>
            <a:endParaRPr lang="ko-KR" altLang="en-US" sz="900" b="1" dirty="0"/>
          </a:p>
        </p:txBody>
      </p:sp>
      <p:sp>
        <p:nvSpPr>
          <p:cNvPr id="108" name="TextBox 107"/>
          <p:cNvSpPr txBox="1"/>
          <p:nvPr/>
        </p:nvSpPr>
        <p:spPr>
          <a:xfrm>
            <a:off x="893955" y="2133985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비밀번호</a:t>
            </a:r>
            <a:endParaRPr lang="ko-KR" altLang="en-US" sz="900" b="1" dirty="0"/>
          </a:p>
        </p:txBody>
      </p:sp>
      <p:sp>
        <p:nvSpPr>
          <p:cNvPr id="109" name="직사각형 108"/>
          <p:cNvSpPr/>
          <p:nvPr/>
        </p:nvSpPr>
        <p:spPr>
          <a:xfrm>
            <a:off x="957035" y="3310247"/>
            <a:ext cx="1365685" cy="2883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0" name="직사각형 109"/>
          <p:cNvSpPr/>
          <p:nvPr/>
        </p:nvSpPr>
        <p:spPr>
          <a:xfrm>
            <a:off x="957035" y="3704708"/>
            <a:ext cx="2085975" cy="2883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1" name="TextBox 110"/>
          <p:cNvSpPr txBox="1"/>
          <p:nvPr/>
        </p:nvSpPr>
        <p:spPr>
          <a:xfrm>
            <a:off x="1321895" y="3733491"/>
            <a:ext cx="141897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인증 번호를 입력하세요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901695" y="3079415"/>
            <a:ext cx="8018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휴대폰 인증</a:t>
            </a:r>
            <a:endParaRPr lang="ko-KR" altLang="en-US" sz="900" b="1" dirty="0"/>
          </a:p>
        </p:txBody>
      </p:sp>
      <p:sp>
        <p:nvSpPr>
          <p:cNvPr id="113" name="TextBox 112"/>
          <p:cNvSpPr txBox="1"/>
          <p:nvPr/>
        </p:nvSpPr>
        <p:spPr>
          <a:xfrm>
            <a:off x="2356604" y="3339030"/>
            <a:ext cx="9172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인증번호 받기</a:t>
            </a:r>
            <a:endParaRPr lang="ko-KR" altLang="en-US" sz="900" dirty="0"/>
          </a:p>
        </p:txBody>
      </p:sp>
      <p:cxnSp>
        <p:nvCxnSpPr>
          <p:cNvPr id="114" name="직선 연결선 113"/>
          <p:cNvCxnSpPr>
            <a:cxnSpLocks/>
          </p:cNvCxnSpPr>
          <p:nvPr/>
        </p:nvCxnSpPr>
        <p:spPr>
          <a:xfrm flipH="1">
            <a:off x="2445365" y="3580567"/>
            <a:ext cx="74052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930245" y="4022390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추천인</a:t>
            </a:r>
            <a:endParaRPr lang="ko-KR" altLang="en-US" sz="900" b="1" dirty="0"/>
          </a:p>
        </p:txBody>
      </p:sp>
      <p:sp>
        <p:nvSpPr>
          <p:cNvPr id="116" name="TextBox 115"/>
          <p:cNvSpPr txBox="1"/>
          <p:nvPr/>
        </p:nvSpPr>
        <p:spPr>
          <a:xfrm>
            <a:off x="1185276" y="3344441"/>
            <a:ext cx="8018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휴대폰 번호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7" name="직사각형 116"/>
          <p:cNvSpPr/>
          <p:nvPr/>
        </p:nvSpPr>
        <p:spPr>
          <a:xfrm>
            <a:off x="957035" y="4250025"/>
            <a:ext cx="2085975" cy="2883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8" name="TextBox 117"/>
          <p:cNvSpPr txBox="1"/>
          <p:nvPr/>
        </p:nvSpPr>
        <p:spPr>
          <a:xfrm>
            <a:off x="1198070" y="4278808"/>
            <a:ext cx="164981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추천인 아이디를 입력하세요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1681840" y="5367855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smtClean="0"/>
              <a:t>가입하기</a:t>
            </a:r>
            <a:endParaRPr lang="ko-KR" altLang="en-US" sz="900" b="1" dirty="0"/>
          </a:p>
        </p:txBody>
      </p:sp>
      <p:cxnSp>
        <p:nvCxnSpPr>
          <p:cNvPr id="120" name="직선 연결선 119"/>
          <p:cNvCxnSpPr>
            <a:cxnSpLocks/>
          </p:cNvCxnSpPr>
          <p:nvPr/>
        </p:nvCxnSpPr>
        <p:spPr>
          <a:xfrm flipH="1">
            <a:off x="1627726" y="5609392"/>
            <a:ext cx="74052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1171964" y="4720155"/>
            <a:ext cx="130356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서비스 이용약관 동의</a:t>
            </a:r>
            <a:endParaRPr lang="ko-KR" altLang="en-US" sz="900" dirty="0"/>
          </a:p>
        </p:txBody>
      </p:sp>
      <p:sp>
        <p:nvSpPr>
          <p:cNvPr id="122" name="TextBox 121"/>
          <p:cNvSpPr txBox="1"/>
          <p:nvPr/>
        </p:nvSpPr>
        <p:spPr>
          <a:xfrm>
            <a:off x="1169459" y="5003673"/>
            <a:ext cx="141897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개인정보 취급방침 동의</a:t>
            </a:r>
            <a:endParaRPr lang="ko-KR" altLang="en-US" sz="900" dirty="0"/>
          </a:p>
        </p:txBody>
      </p:sp>
      <p:sp>
        <p:nvSpPr>
          <p:cNvPr id="123" name="직사각형 122"/>
          <p:cNvSpPr/>
          <p:nvPr/>
        </p:nvSpPr>
        <p:spPr>
          <a:xfrm>
            <a:off x="969989" y="4736367"/>
            <a:ext cx="206262" cy="2146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4" name="직사각형 123"/>
          <p:cNvSpPr/>
          <p:nvPr/>
        </p:nvSpPr>
        <p:spPr>
          <a:xfrm>
            <a:off x="969989" y="5033723"/>
            <a:ext cx="206262" cy="2146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5" name="TextBox 124"/>
          <p:cNvSpPr txBox="1"/>
          <p:nvPr/>
        </p:nvSpPr>
        <p:spPr>
          <a:xfrm>
            <a:off x="2740011" y="4726842"/>
            <a:ext cx="6864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약관 보기</a:t>
            </a:r>
            <a:endParaRPr lang="ko-KR" altLang="en-US" sz="900" dirty="0"/>
          </a:p>
        </p:txBody>
      </p:sp>
      <p:cxnSp>
        <p:nvCxnSpPr>
          <p:cNvPr id="126" name="직선 연결선 125"/>
          <p:cNvCxnSpPr>
            <a:cxnSpLocks/>
          </p:cNvCxnSpPr>
          <p:nvPr/>
        </p:nvCxnSpPr>
        <p:spPr>
          <a:xfrm flipH="1">
            <a:off x="2847881" y="4956048"/>
            <a:ext cx="454538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2740011" y="4987270"/>
            <a:ext cx="6864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약관 보기</a:t>
            </a:r>
            <a:endParaRPr lang="ko-KR" altLang="en-US" sz="900" dirty="0"/>
          </a:p>
        </p:txBody>
      </p:sp>
      <p:cxnSp>
        <p:nvCxnSpPr>
          <p:cNvPr id="128" name="직선 연결선 127"/>
          <p:cNvCxnSpPr>
            <a:cxnSpLocks/>
          </p:cNvCxnSpPr>
          <p:nvPr/>
        </p:nvCxnSpPr>
        <p:spPr>
          <a:xfrm flipH="1">
            <a:off x="2847881" y="5216476"/>
            <a:ext cx="454538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직사각형 128"/>
          <p:cNvSpPr/>
          <p:nvPr/>
        </p:nvSpPr>
        <p:spPr>
          <a:xfrm>
            <a:off x="1558028" y="5317690"/>
            <a:ext cx="887337" cy="40760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0" name="직선 연결선 59"/>
          <p:cNvCxnSpPr>
            <a:stCxn id="129" idx="3"/>
          </p:cNvCxnSpPr>
          <p:nvPr/>
        </p:nvCxnSpPr>
        <p:spPr>
          <a:xfrm flipV="1">
            <a:off x="2445365" y="2249401"/>
            <a:ext cx="5107960" cy="327209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연결선 133"/>
          <p:cNvCxnSpPr/>
          <p:nvPr/>
        </p:nvCxnSpPr>
        <p:spPr>
          <a:xfrm flipV="1">
            <a:off x="4275164" y="1157871"/>
            <a:ext cx="3278161" cy="23949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직사각형 139"/>
          <p:cNvSpPr/>
          <p:nvPr/>
        </p:nvSpPr>
        <p:spPr>
          <a:xfrm>
            <a:off x="3799491" y="1200163"/>
            <a:ext cx="435929" cy="36987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95787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110490" y="1170606"/>
            <a:ext cx="2947701" cy="456769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>
            <a:cxnSpLocks/>
          </p:cNvCxnSpPr>
          <p:nvPr/>
        </p:nvCxnSpPr>
        <p:spPr>
          <a:xfrm>
            <a:off x="0" y="627709"/>
            <a:ext cx="121920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직선 연결선 5"/>
          <p:cNvCxnSpPr>
            <a:cxnSpLocks/>
          </p:cNvCxnSpPr>
          <p:nvPr/>
        </p:nvCxnSpPr>
        <p:spPr>
          <a:xfrm flipV="1">
            <a:off x="7553325" y="627708"/>
            <a:ext cx="0" cy="6230291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5151" y="122186"/>
            <a:ext cx="44582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#8 </a:t>
            </a:r>
            <a:r>
              <a:rPr lang="ko-KR" altLang="en-US" sz="2000" b="1" dirty="0" smtClean="0"/>
              <a:t>캐릭터 생성 페이지</a:t>
            </a:r>
            <a:endParaRPr lang="ko-KR" altLang="en-US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553325" y="647239"/>
            <a:ext cx="4638675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 smtClean="0"/>
              <a:t># </a:t>
            </a:r>
            <a:r>
              <a:rPr lang="ko-KR" altLang="en-US" sz="900" dirty="0" smtClean="0"/>
              <a:t>캐릭터 생성 페이지에 대해 설명한다</a:t>
            </a:r>
            <a:r>
              <a:rPr lang="en-US" altLang="ko-KR" sz="900" dirty="0" smtClean="0"/>
              <a:t>.</a:t>
            </a:r>
          </a:p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endParaRPr lang="en-US" altLang="ko-KR" sz="900" dirty="0" smtClean="0"/>
          </a:p>
          <a:p>
            <a:pPr>
              <a:lnSpc>
                <a:spcPct val="150000"/>
              </a:lnSpc>
            </a:pPr>
            <a:r>
              <a:rPr lang="en-US" altLang="ko-KR" sz="900" b="1" dirty="0" smtClean="0"/>
              <a:t>1) </a:t>
            </a:r>
            <a:r>
              <a:rPr lang="ko-KR" altLang="en-US" sz="900" b="1" dirty="0" smtClean="0"/>
              <a:t>페이지 입장</a:t>
            </a:r>
            <a:endParaRPr lang="en-US" altLang="ko-KR" sz="900" b="1" dirty="0" smtClean="0"/>
          </a:p>
          <a:p>
            <a:pPr>
              <a:lnSpc>
                <a:spcPct val="150000"/>
              </a:lnSpc>
            </a:pPr>
            <a:r>
              <a:rPr lang="en-US" altLang="ko-KR" sz="900" dirty="0" smtClean="0"/>
              <a:t> - </a:t>
            </a:r>
            <a:r>
              <a:rPr lang="ko-KR" altLang="en-US" sz="900" dirty="0" smtClean="0"/>
              <a:t>회원 가입 페이지 혹은 로그인 페이지에서 입장한다</a:t>
            </a:r>
            <a:r>
              <a:rPr lang="en-US" altLang="ko-KR" sz="9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900" dirty="0" smtClean="0"/>
          </a:p>
          <a:p>
            <a:pPr>
              <a:lnSpc>
                <a:spcPct val="150000"/>
              </a:lnSpc>
            </a:pPr>
            <a:r>
              <a:rPr lang="en-US" altLang="ko-KR" sz="900" b="1" dirty="0"/>
              <a:t>2) </a:t>
            </a:r>
            <a:r>
              <a:rPr lang="ko-KR" altLang="en-US" sz="900" b="1" dirty="0" smtClean="0"/>
              <a:t>캐릭터</a:t>
            </a:r>
            <a:endParaRPr lang="en-US" altLang="ko-KR" sz="900" b="1" dirty="0" smtClean="0"/>
          </a:p>
          <a:p>
            <a:pPr>
              <a:lnSpc>
                <a:spcPct val="150000"/>
              </a:lnSpc>
            </a:pPr>
            <a:r>
              <a:rPr lang="en-US" altLang="ko-KR" sz="900" b="1" dirty="0" smtClean="0"/>
              <a:t> </a:t>
            </a:r>
            <a:r>
              <a:rPr lang="en-US" altLang="ko-KR" sz="900" b="1" dirty="0"/>
              <a:t>- </a:t>
            </a:r>
            <a:r>
              <a:rPr lang="ko-KR" altLang="en-US" sz="900" dirty="0"/>
              <a:t>타입 </a:t>
            </a:r>
            <a:r>
              <a:rPr lang="en-US" altLang="ko-KR" sz="900" dirty="0"/>
              <a:t>: </a:t>
            </a:r>
            <a:r>
              <a:rPr lang="ko-KR" altLang="en-US" sz="900" dirty="0" smtClean="0"/>
              <a:t>이미</a:t>
            </a:r>
            <a:r>
              <a:rPr lang="ko-KR" altLang="en-US" sz="900" dirty="0"/>
              <a:t>지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- 1</a:t>
            </a:r>
            <a:r>
              <a:rPr lang="ko-KR" altLang="en-US" sz="900" dirty="0" smtClean="0"/>
              <a:t>종의 캐릭터 이미지가 노출된다</a:t>
            </a:r>
            <a:r>
              <a:rPr lang="en-US" altLang="ko-KR" sz="9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b="1" dirty="0" smtClean="0"/>
              <a:t>3) </a:t>
            </a:r>
            <a:r>
              <a:rPr lang="ko-KR" altLang="en-US" sz="900" b="1" dirty="0" smtClean="0"/>
              <a:t>캐릭터 이름 텍스트 입력 창</a:t>
            </a:r>
            <a:endParaRPr lang="en-US" altLang="ko-KR" sz="900" b="1" dirty="0" smtClean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- </a:t>
            </a:r>
            <a:r>
              <a:rPr lang="ko-KR" altLang="en-US" sz="900" dirty="0" smtClean="0"/>
              <a:t>타입 </a:t>
            </a:r>
            <a:r>
              <a:rPr lang="en-US" altLang="ko-KR" sz="900" dirty="0" smtClean="0"/>
              <a:t>: </a:t>
            </a:r>
            <a:r>
              <a:rPr lang="ko-KR" altLang="en-US" sz="900" dirty="0" smtClean="0"/>
              <a:t>텍스트 입력 창</a:t>
            </a:r>
            <a:endParaRPr lang="en-US" altLang="ko-KR" sz="900" dirty="0" smtClean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- </a:t>
            </a:r>
            <a:r>
              <a:rPr lang="ko-KR" altLang="en-US" sz="900" dirty="0" smtClean="0"/>
              <a:t>캐릭터 이름을 입력 가능한 텍스트 </a:t>
            </a:r>
            <a:r>
              <a:rPr lang="ko-KR" altLang="en-US" sz="900" dirty="0" err="1" smtClean="0"/>
              <a:t>입력창이다</a:t>
            </a:r>
            <a:r>
              <a:rPr lang="en-US" altLang="ko-KR" sz="9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- </a:t>
            </a:r>
            <a:r>
              <a:rPr lang="ko-KR" altLang="en-US" sz="900" dirty="0" smtClean="0"/>
              <a:t>유효 조건 </a:t>
            </a:r>
            <a:r>
              <a:rPr lang="en-US" altLang="ko-KR" sz="900" dirty="0" smtClean="0"/>
              <a:t>: 2byte~8byte </a:t>
            </a:r>
            <a:r>
              <a:rPr lang="ko-KR" altLang="en-US" sz="900" dirty="0" smtClean="0"/>
              <a:t>내의 텍스트 길이</a:t>
            </a:r>
            <a:endParaRPr lang="en-US" altLang="ko-KR" sz="900" dirty="0" smtClean="0"/>
          </a:p>
          <a:p>
            <a:pPr>
              <a:lnSpc>
                <a:spcPct val="150000"/>
              </a:lnSpc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b="1" dirty="0" smtClean="0"/>
              <a:t>4) </a:t>
            </a:r>
            <a:r>
              <a:rPr lang="ko-KR" altLang="en-US" sz="900" b="1" dirty="0" smtClean="0"/>
              <a:t>시작하기</a:t>
            </a:r>
            <a:endParaRPr lang="en-US" altLang="ko-KR" sz="900" b="1" dirty="0" smtClean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- </a:t>
            </a:r>
            <a:r>
              <a:rPr lang="ko-KR" altLang="en-US" sz="900" dirty="0" smtClean="0"/>
              <a:t>타입 </a:t>
            </a:r>
            <a:r>
              <a:rPr lang="en-US" altLang="ko-KR" sz="900" dirty="0" smtClean="0"/>
              <a:t>: </a:t>
            </a:r>
            <a:r>
              <a:rPr lang="ko-KR" altLang="en-US" sz="900" dirty="0" smtClean="0"/>
              <a:t>버튼</a:t>
            </a:r>
            <a:endParaRPr lang="en-US" altLang="ko-KR" sz="900" dirty="0" smtClean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- </a:t>
            </a:r>
            <a:r>
              <a:rPr lang="ko-KR" altLang="en-US" sz="900" dirty="0" smtClean="0"/>
              <a:t>클릭 시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유효할 경우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캐릭터를 생성한다</a:t>
            </a:r>
            <a:r>
              <a:rPr lang="en-US" altLang="ko-KR" sz="9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- </a:t>
            </a:r>
            <a:r>
              <a:rPr lang="ko-KR" altLang="en-US" sz="900" dirty="0" smtClean="0"/>
              <a:t>캐릭터 이름 유효조건을 만족하지 못 할 경우 아래의 텍스트를 표시한다</a:t>
            </a:r>
            <a:r>
              <a:rPr lang="en-US" altLang="ko-KR" sz="9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 </a:t>
            </a:r>
            <a:r>
              <a:rPr lang="en-US" altLang="ko-KR" sz="900" dirty="0" smtClean="0"/>
              <a:t> &gt; </a:t>
            </a:r>
            <a:r>
              <a:rPr lang="ko-KR" altLang="en-US" sz="900" dirty="0" smtClean="0"/>
              <a:t>캐릭터 이름은 </a:t>
            </a:r>
            <a:r>
              <a:rPr lang="en-US" altLang="ko-KR" sz="900" dirty="0" smtClean="0"/>
              <a:t>2</a:t>
            </a:r>
            <a:r>
              <a:rPr lang="ko-KR" altLang="en-US" sz="900" dirty="0" smtClean="0"/>
              <a:t>글자</a:t>
            </a:r>
            <a:r>
              <a:rPr lang="en-US" altLang="ko-KR" sz="900" dirty="0" smtClean="0"/>
              <a:t>~8</a:t>
            </a:r>
            <a:r>
              <a:rPr lang="ko-KR" altLang="en-US" sz="900" dirty="0" smtClean="0"/>
              <a:t>글자 이내여야 합니다</a:t>
            </a:r>
            <a:r>
              <a:rPr lang="en-US" altLang="ko-KR" sz="9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- </a:t>
            </a:r>
            <a:r>
              <a:rPr lang="ko-KR" altLang="en-US" sz="900" dirty="0" smtClean="0"/>
              <a:t>캐릭터와 계정 생성에 성공할 경우</a:t>
            </a:r>
            <a:r>
              <a:rPr lang="en-US" altLang="ko-KR" sz="900" dirty="0" smtClean="0"/>
              <a:t>, #8</a:t>
            </a:r>
            <a:r>
              <a:rPr lang="ko-KR" altLang="en-US" sz="900" dirty="0" smtClean="0"/>
              <a:t>로비 페이지로 이동한다</a:t>
            </a:r>
            <a:r>
              <a:rPr lang="en-US" altLang="ko-KR" sz="9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900" dirty="0" smtClean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</a:p>
        </p:txBody>
      </p:sp>
      <p:sp>
        <p:nvSpPr>
          <p:cNvPr id="10" name="왼쪽 화살표 9"/>
          <p:cNvSpPr/>
          <p:nvPr/>
        </p:nvSpPr>
        <p:spPr>
          <a:xfrm>
            <a:off x="2189669" y="1279702"/>
            <a:ext cx="219075" cy="180975"/>
          </a:xfrm>
          <a:prstGeom prst="lef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2541352" y="4696474"/>
            <a:ext cx="2085975" cy="2883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772862" y="4725257"/>
            <a:ext cx="164981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캐릭터의 이름을 </a:t>
            </a:r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입력하세요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3" name="직선 연결선 12"/>
          <p:cNvCxnSpPr>
            <a:cxnSpLocks/>
          </p:cNvCxnSpPr>
          <p:nvPr/>
        </p:nvCxnSpPr>
        <p:spPr>
          <a:xfrm>
            <a:off x="2596265" y="4732760"/>
            <a:ext cx="0" cy="20675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494632" y="4465642"/>
            <a:ext cx="8018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캐릭터 이름</a:t>
            </a:r>
            <a:endParaRPr lang="ko-KR" altLang="en-US" sz="9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3186790" y="5270592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시작하기</a:t>
            </a:r>
            <a:endParaRPr lang="ko-KR" altLang="en-US" sz="900" b="1" dirty="0"/>
          </a:p>
        </p:txBody>
      </p:sp>
      <p:cxnSp>
        <p:nvCxnSpPr>
          <p:cNvPr id="17" name="직선 연결선 16"/>
          <p:cNvCxnSpPr>
            <a:cxnSpLocks/>
          </p:cNvCxnSpPr>
          <p:nvPr/>
        </p:nvCxnSpPr>
        <p:spPr>
          <a:xfrm flipH="1">
            <a:off x="3132676" y="5512129"/>
            <a:ext cx="74052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3059267" y="5182207"/>
            <a:ext cx="887337" cy="40760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>
            <a:cxnSpLocks/>
          </p:cNvCxnSpPr>
          <p:nvPr/>
        </p:nvCxnSpPr>
        <p:spPr>
          <a:xfrm flipH="1">
            <a:off x="2596265" y="1697601"/>
            <a:ext cx="2031062" cy="228384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2596265" y="1697601"/>
            <a:ext cx="2023360" cy="2283849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2494632" y="4632336"/>
            <a:ext cx="2229768" cy="40760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2469455" y="1532299"/>
            <a:ext cx="2229768" cy="26015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2308858" y="3198936"/>
            <a:ext cx="2621916" cy="345477"/>
          </a:xfrm>
          <a:prstGeom prst="rect">
            <a:avLst/>
          </a:prstGeom>
          <a:solidFill>
            <a:srgbClr val="D9D9D9">
              <a:alpha val="89804"/>
            </a:srgb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2389694" y="3256790"/>
            <a:ext cx="2541080" cy="2732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dirty="0"/>
              <a:t>캐릭터 이름은 </a:t>
            </a:r>
            <a:r>
              <a:rPr lang="en-US" altLang="ko-KR" sz="900" dirty="0"/>
              <a:t>2</a:t>
            </a:r>
            <a:r>
              <a:rPr lang="ko-KR" altLang="en-US" sz="900" dirty="0"/>
              <a:t>글자</a:t>
            </a:r>
            <a:r>
              <a:rPr lang="en-US" altLang="ko-KR" sz="900" dirty="0"/>
              <a:t>~8</a:t>
            </a:r>
            <a:r>
              <a:rPr lang="ko-KR" altLang="en-US" sz="900" dirty="0"/>
              <a:t>글자 이내여야 합니다</a:t>
            </a:r>
            <a:r>
              <a:rPr lang="en-US" altLang="ko-KR" sz="9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381135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5" name="그룹 254"/>
          <p:cNvGrpSpPr/>
          <p:nvPr/>
        </p:nvGrpSpPr>
        <p:grpSpPr>
          <a:xfrm>
            <a:off x="497462" y="127251"/>
            <a:ext cx="11583911" cy="6654549"/>
            <a:chOff x="497462" y="127251"/>
            <a:chExt cx="11583911" cy="6654549"/>
          </a:xfrm>
        </p:grpSpPr>
        <p:sp>
          <p:nvSpPr>
            <p:cNvPr id="4" name="직사각형 3"/>
            <p:cNvSpPr/>
            <p:nvPr/>
          </p:nvSpPr>
          <p:spPr>
            <a:xfrm>
              <a:off x="819072" y="744603"/>
              <a:ext cx="745272" cy="4140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#1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페이지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INTRO</a:t>
              </a: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819275" y="2378850"/>
              <a:ext cx="745272" cy="4140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#2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페이지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LOG IN</a:t>
              </a:r>
            </a:p>
          </p:txBody>
        </p:sp>
        <p:sp>
          <p:nvSpPr>
            <p:cNvPr id="7" name="순서도: 판단 6"/>
            <p:cNvSpPr/>
            <p:nvPr/>
          </p:nvSpPr>
          <p:spPr>
            <a:xfrm>
              <a:off x="552613" y="1434714"/>
              <a:ext cx="1282685" cy="563590"/>
            </a:xfrm>
            <a:prstGeom prst="flowChartDecision">
              <a:avLst/>
            </a:prstGeom>
            <a:solidFill>
              <a:schemeClr val="accent1">
                <a:lumMod val="40000"/>
                <a:lumOff val="60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자동 계정 로그인</a:t>
              </a:r>
              <a:r>
                <a:rPr lang="en-US" altLang="ko-KR" sz="900" dirty="0" smtClean="0">
                  <a:solidFill>
                    <a:schemeClr val="tx1"/>
                  </a:solidFill>
                </a:rPr>
                <a:t>?</a:t>
              </a:r>
              <a:endParaRPr lang="en-US" altLang="ko-KR" sz="900" dirty="0">
                <a:solidFill>
                  <a:schemeClr val="tx1"/>
                </a:solidFill>
              </a:endParaRPr>
            </a:p>
          </p:txBody>
        </p:sp>
        <p:sp>
          <p:nvSpPr>
            <p:cNvPr id="8" name="순서도: 수행의 시작/종료 7"/>
            <p:cNvSpPr/>
            <p:nvPr/>
          </p:nvSpPr>
          <p:spPr>
            <a:xfrm>
              <a:off x="828597" y="127251"/>
              <a:ext cx="726425" cy="265893"/>
            </a:xfrm>
            <a:prstGeom prst="flowChartTerminator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앱 실행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819072" y="4734410"/>
              <a:ext cx="745272" cy="4140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#3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페이지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가입 동의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4619788" y="1509475"/>
              <a:ext cx="745272" cy="4140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#8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페이지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로비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819072" y="5508451"/>
              <a:ext cx="745272" cy="4140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#4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페이지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휴대폰 인증</a:t>
              </a: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2126722" y="4719970"/>
              <a:ext cx="745272" cy="4140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#6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페이지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닉네임 설정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819072" y="6269793"/>
              <a:ext cx="745272" cy="4140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#5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페이지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관심 분야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2126960" y="5491150"/>
              <a:ext cx="745272" cy="4140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#7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페이지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캐릭터 선택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7" name="순서도: 수행의 시작/종료 16"/>
            <p:cNvSpPr/>
            <p:nvPr/>
          </p:nvSpPr>
          <p:spPr>
            <a:xfrm>
              <a:off x="10967378" y="6376896"/>
              <a:ext cx="726425" cy="265893"/>
            </a:xfrm>
            <a:prstGeom prst="flowChartTerminator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앱 종료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4619254" y="3662075"/>
              <a:ext cx="745272" cy="4140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#9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페이지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프로필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5741613" y="3649717"/>
              <a:ext cx="745272" cy="4140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#10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페이지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설정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6877339" y="3649717"/>
              <a:ext cx="745272" cy="4140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#11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페이지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아이템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8038071" y="3656409"/>
              <a:ext cx="745272" cy="4140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#12</a:t>
              </a:r>
              <a:r>
                <a:rPr lang="ko-KR" altLang="en-US" sz="900" dirty="0">
                  <a:solidFill>
                    <a:schemeClr val="tx1"/>
                  </a:solidFill>
                </a:rPr>
                <a:t>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페이지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샵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10274908" y="5626264"/>
              <a:ext cx="745272" cy="4140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#14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페이지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결과 보기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9185212" y="3656409"/>
              <a:ext cx="745272" cy="4140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#13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페이지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캐릭터 변경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27" name="직선 화살표 연결선 26"/>
            <p:cNvCxnSpPr>
              <a:stCxn id="8" idx="2"/>
              <a:endCxn id="4" idx="0"/>
            </p:cNvCxnSpPr>
            <p:nvPr/>
          </p:nvCxnSpPr>
          <p:spPr>
            <a:xfrm flipH="1">
              <a:off x="1191708" y="393144"/>
              <a:ext cx="102" cy="351459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1865733" y="1500270"/>
              <a:ext cx="24718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 dirty="0"/>
                <a:t>Y</a:t>
              </a:r>
              <a:endParaRPr lang="en-US" altLang="ko-KR" sz="800" b="1" dirty="0" smtClean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191708" y="2034182"/>
              <a:ext cx="26642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 dirty="0" smtClean="0"/>
                <a:t>N</a:t>
              </a: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10194754" y="4052209"/>
              <a:ext cx="905580" cy="51925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AD</a:t>
              </a:r>
            </a:p>
          </p:txBody>
        </p:sp>
        <p:cxnSp>
          <p:nvCxnSpPr>
            <p:cNvPr id="33" name="직선 화살표 연결선 32"/>
            <p:cNvCxnSpPr>
              <a:stCxn id="4" idx="2"/>
              <a:endCxn id="7" idx="0"/>
            </p:cNvCxnSpPr>
            <p:nvPr/>
          </p:nvCxnSpPr>
          <p:spPr>
            <a:xfrm>
              <a:off x="1191708" y="1073828"/>
              <a:ext cx="2248" cy="36088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화살표 연결선 35"/>
            <p:cNvCxnSpPr>
              <a:stCxn id="7" idx="3"/>
              <a:endCxn id="10" idx="1"/>
            </p:cNvCxnSpPr>
            <p:nvPr/>
          </p:nvCxnSpPr>
          <p:spPr>
            <a:xfrm>
              <a:off x="1835298" y="1716509"/>
              <a:ext cx="2784490" cy="0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화살표 연결선 38"/>
            <p:cNvCxnSpPr>
              <a:stCxn id="7" idx="2"/>
              <a:endCxn id="6" idx="0"/>
            </p:cNvCxnSpPr>
            <p:nvPr/>
          </p:nvCxnSpPr>
          <p:spPr>
            <a:xfrm flipH="1">
              <a:off x="1191911" y="1998304"/>
              <a:ext cx="2045" cy="38054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/>
            <p:cNvCxnSpPr>
              <a:stCxn id="9" idx="2"/>
              <a:endCxn id="11" idx="0"/>
            </p:cNvCxnSpPr>
            <p:nvPr/>
          </p:nvCxnSpPr>
          <p:spPr>
            <a:xfrm>
              <a:off x="1191708" y="5148478"/>
              <a:ext cx="0" cy="359973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화살표 연결선 47"/>
            <p:cNvCxnSpPr>
              <a:stCxn id="11" idx="2"/>
              <a:endCxn id="13" idx="0"/>
            </p:cNvCxnSpPr>
            <p:nvPr/>
          </p:nvCxnSpPr>
          <p:spPr>
            <a:xfrm>
              <a:off x="1191708" y="5922519"/>
              <a:ext cx="0" cy="347274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화살표 연결선 50"/>
            <p:cNvCxnSpPr>
              <a:stCxn id="12" idx="2"/>
              <a:endCxn id="14" idx="0"/>
            </p:cNvCxnSpPr>
            <p:nvPr/>
          </p:nvCxnSpPr>
          <p:spPr>
            <a:xfrm>
              <a:off x="2499358" y="5134038"/>
              <a:ext cx="238" cy="357112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꺾인 연결선 70"/>
            <p:cNvCxnSpPr>
              <a:stCxn id="6" idx="2"/>
              <a:endCxn id="61" idx="1"/>
            </p:cNvCxnSpPr>
            <p:nvPr/>
          </p:nvCxnSpPr>
          <p:spPr>
            <a:xfrm rot="16200000" flipH="1">
              <a:off x="1089518" y="2895310"/>
              <a:ext cx="829123" cy="624337"/>
            </a:xfrm>
            <a:prstGeom prst="bentConnector2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0" name="그룹 79"/>
            <p:cNvGrpSpPr/>
            <p:nvPr/>
          </p:nvGrpSpPr>
          <p:grpSpPr>
            <a:xfrm>
              <a:off x="1764862" y="2994763"/>
              <a:ext cx="734496" cy="215444"/>
              <a:chOff x="85725" y="3111956"/>
              <a:chExt cx="734496" cy="215444"/>
            </a:xfrm>
          </p:grpSpPr>
          <p:sp>
            <p:nvSpPr>
              <p:cNvPr id="59" name="TextBox 58"/>
              <p:cNvSpPr txBox="1"/>
              <p:nvPr/>
            </p:nvSpPr>
            <p:spPr>
              <a:xfrm>
                <a:off x="85725" y="3111956"/>
                <a:ext cx="73449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 smtClean="0"/>
                  <a:t>계정 로그인</a:t>
                </a:r>
                <a:endParaRPr lang="en-US" altLang="ko-KR" sz="800" dirty="0" smtClean="0"/>
              </a:p>
            </p:txBody>
          </p:sp>
          <p:cxnSp>
            <p:nvCxnSpPr>
              <p:cNvPr id="75" name="직선 연결선 74"/>
              <p:cNvCxnSpPr/>
              <p:nvPr/>
            </p:nvCxnSpPr>
            <p:spPr>
              <a:xfrm>
                <a:off x="157698" y="3327400"/>
                <a:ext cx="590550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1" name="그룹 80"/>
            <p:cNvGrpSpPr/>
            <p:nvPr/>
          </p:nvGrpSpPr>
          <p:grpSpPr>
            <a:xfrm>
              <a:off x="875756" y="4111967"/>
              <a:ext cx="631904" cy="215444"/>
              <a:chOff x="877293" y="3111956"/>
              <a:chExt cx="631904" cy="215444"/>
            </a:xfrm>
          </p:grpSpPr>
          <p:sp>
            <p:nvSpPr>
              <p:cNvPr id="60" name="TextBox 59"/>
              <p:cNvSpPr txBox="1"/>
              <p:nvPr/>
            </p:nvSpPr>
            <p:spPr>
              <a:xfrm>
                <a:off x="877293" y="3111956"/>
                <a:ext cx="63190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 smtClean="0"/>
                  <a:t>회원 가입</a:t>
                </a:r>
                <a:endParaRPr lang="en-US" altLang="ko-KR" sz="800" dirty="0" smtClean="0"/>
              </a:p>
            </p:txBody>
          </p:sp>
          <p:cxnSp>
            <p:nvCxnSpPr>
              <p:cNvPr id="78" name="직선 연결선 77"/>
              <p:cNvCxnSpPr/>
              <p:nvPr/>
            </p:nvCxnSpPr>
            <p:spPr>
              <a:xfrm>
                <a:off x="896433" y="3327400"/>
                <a:ext cx="590550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2" name="그룹 81"/>
            <p:cNvGrpSpPr/>
            <p:nvPr/>
          </p:nvGrpSpPr>
          <p:grpSpPr>
            <a:xfrm>
              <a:off x="1816248" y="3514319"/>
              <a:ext cx="631904" cy="215444"/>
              <a:chOff x="1605071" y="3111956"/>
              <a:chExt cx="631904" cy="215444"/>
            </a:xfrm>
          </p:grpSpPr>
          <p:sp>
            <p:nvSpPr>
              <p:cNvPr id="61" name="TextBox 60"/>
              <p:cNvSpPr txBox="1"/>
              <p:nvPr/>
            </p:nvSpPr>
            <p:spPr>
              <a:xfrm>
                <a:off x="1605071" y="3111956"/>
                <a:ext cx="63190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 smtClean="0"/>
                  <a:t>바로 시작</a:t>
                </a:r>
                <a:endParaRPr lang="en-US" altLang="ko-KR" sz="800" dirty="0" smtClean="0"/>
              </a:p>
            </p:txBody>
          </p:sp>
          <p:cxnSp>
            <p:nvCxnSpPr>
              <p:cNvPr id="79" name="직선 연결선 78"/>
              <p:cNvCxnSpPr/>
              <p:nvPr/>
            </p:nvCxnSpPr>
            <p:spPr>
              <a:xfrm>
                <a:off x="1616223" y="3321050"/>
                <a:ext cx="590550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5" name="꺾인 연결선 84"/>
            <p:cNvCxnSpPr>
              <a:stCxn id="6" idx="2"/>
              <a:endCxn id="59" idx="1"/>
            </p:cNvCxnSpPr>
            <p:nvPr/>
          </p:nvCxnSpPr>
          <p:spPr>
            <a:xfrm rot="16200000" flipH="1">
              <a:off x="1323603" y="2661225"/>
              <a:ext cx="309567" cy="572951"/>
            </a:xfrm>
            <a:prstGeom prst="bentConnector2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꺾인 연결선 87"/>
            <p:cNvCxnSpPr>
              <a:stCxn id="59" idx="3"/>
              <a:endCxn id="10" idx="1"/>
            </p:cNvCxnSpPr>
            <p:nvPr/>
          </p:nvCxnSpPr>
          <p:spPr>
            <a:xfrm flipV="1">
              <a:off x="2499358" y="1716509"/>
              <a:ext cx="2120430" cy="1385976"/>
            </a:xfrm>
            <a:prstGeom prst="bentConnector3">
              <a:avLst>
                <a:gd name="adj1" fmla="val 27540"/>
              </a:avLst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화살표 연결선 90"/>
            <p:cNvCxnSpPr>
              <a:stCxn id="6" idx="2"/>
              <a:endCxn id="60" idx="0"/>
            </p:cNvCxnSpPr>
            <p:nvPr/>
          </p:nvCxnSpPr>
          <p:spPr>
            <a:xfrm flipH="1">
              <a:off x="1191708" y="2792918"/>
              <a:ext cx="203" cy="1319049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화살표 연결선 93"/>
            <p:cNvCxnSpPr>
              <a:stCxn id="60" idx="2"/>
              <a:endCxn id="9" idx="0"/>
            </p:cNvCxnSpPr>
            <p:nvPr/>
          </p:nvCxnSpPr>
          <p:spPr>
            <a:xfrm>
              <a:off x="1191708" y="4327411"/>
              <a:ext cx="0" cy="406999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구부러진 연결선 105"/>
            <p:cNvCxnSpPr>
              <a:stCxn id="13" idx="3"/>
              <a:endCxn id="12" idx="1"/>
            </p:cNvCxnSpPr>
            <p:nvPr/>
          </p:nvCxnSpPr>
          <p:spPr>
            <a:xfrm flipV="1">
              <a:off x="1564344" y="4927004"/>
              <a:ext cx="562378" cy="1549823"/>
            </a:xfrm>
            <a:prstGeom prst="curvedConnector3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구부러진 연결선 106"/>
            <p:cNvCxnSpPr>
              <a:stCxn id="61" idx="2"/>
              <a:endCxn id="12" idx="0"/>
            </p:cNvCxnSpPr>
            <p:nvPr/>
          </p:nvCxnSpPr>
          <p:spPr>
            <a:xfrm rot="16200000" flipH="1">
              <a:off x="1820676" y="4041287"/>
              <a:ext cx="990207" cy="367158"/>
            </a:xfrm>
            <a:prstGeom prst="curvedConnector3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꺾인 연결선 109"/>
            <p:cNvCxnSpPr>
              <a:stCxn id="14" idx="3"/>
              <a:endCxn id="10" idx="1"/>
            </p:cNvCxnSpPr>
            <p:nvPr/>
          </p:nvCxnSpPr>
          <p:spPr>
            <a:xfrm flipV="1">
              <a:off x="2872232" y="1716509"/>
              <a:ext cx="1747556" cy="3981675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3" name="그룹 132"/>
            <p:cNvGrpSpPr/>
            <p:nvPr/>
          </p:nvGrpSpPr>
          <p:grpSpPr>
            <a:xfrm>
              <a:off x="4693298" y="2701662"/>
              <a:ext cx="590550" cy="222819"/>
              <a:chOff x="157698" y="3104581"/>
              <a:chExt cx="590550" cy="222819"/>
            </a:xfrm>
          </p:grpSpPr>
          <p:sp>
            <p:nvSpPr>
              <p:cNvPr id="134" name="TextBox 133"/>
              <p:cNvSpPr txBox="1"/>
              <p:nvPr/>
            </p:nvSpPr>
            <p:spPr>
              <a:xfrm>
                <a:off x="208270" y="3104581"/>
                <a:ext cx="492443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800" dirty="0" smtClean="0"/>
                  <a:t>프로필</a:t>
                </a:r>
                <a:endParaRPr lang="en-US" altLang="ko-KR" sz="800" dirty="0" smtClean="0"/>
              </a:p>
            </p:txBody>
          </p:sp>
          <p:cxnSp>
            <p:nvCxnSpPr>
              <p:cNvPr id="135" name="직선 연결선 134"/>
              <p:cNvCxnSpPr/>
              <p:nvPr/>
            </p:nvCxnSpPr>
            <p:spPr>
              <a:xfrm>
                <a:off x="157698" y="3327400"/>
                <a:ext cx="590550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9" name="그룹 138"/>
            <p:cNvGrpSpPr/>
            <p:nvPr/>
          </p:nvGrpSpPr>
          <p:grpSpPr>
            <a:xfrm>
              <a:off x="10331592" y="2709037"/>
              <a:ext cx="631904" cy="215444"/>
              <a:chOff x="1605071" y="3111956"/>
              <a:chExt cx="631904" cy="215444"/>
            </a:xfrm>
          </p:grpSpPr>
          <p:sp>
            <p:nvSpPr>
              <p:cNvPr id="140" name="TextBox 139"/>
              <p:cNvSpPr txBox="1"/>
              <p:nvPr/>
            </p:nvSpPr>
            <p:spPr>
              <a:xfrm>
                <a:off x="1605071" y="3111956"/>
                <a:ext cx="63190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 smtClean="0"/>
                  <a:t>광고 보기</a:t>
                </a:r>
                <a:endParaRPr lang="en-US" altLang="ko-KR" sz="800" dirty="0" smtClean="0"/>
              </a:p>
            </p:txBody>
          </p:sp>
          <p:cxnSp>
            <p:nvCxnSpPr>
              <p:cNvPr id="141" name="직선 연결선 140"/>
              <p:cNvCxnSpPr/>
              <p:nvPr/>
            </p:nvCxnSpPr>
            <p:spPr>
              <a:xfrm>
                <a:off x="1616223" y="3321050"/>
                <a:ext cx="590550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2" name="그룹 141"/>
            <p:cNvGrpSpPr/>
            <p:nvPr/>
          </p:nvGrpSpPr>
          <p:grpSpPr>
            <a:xfrm>
              <a:off x="9262573" y="2701662"/>
              <a:ext cx="590550" cy="222819"/>
              <a:chOff x="157698" y="3104581"/>
              <a:chExt cx="590550" cy="222819"/>
            </a:xfrm>
          </p:grpSpPr>
          <p:sp>
            <p:nvSpPr>
              <p:cNvPr id="143" name="TextBox 142"/>
              <p:cNvSpPr txBox="1"/>
              <p:nvPr/>
            </p:nvSpPr>
            <p:spPr>
              <a:xfrm>
                <a:off x="208270" y="3104581"/>
                <a:ext cx="49244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800" dirty="0" smtClean="0"/>
                  <a:t>캐릭터</a:t>
                </a:r>
                <a:endParaRPr lang="en-US" altLang="ko-KR" sz="800" dirty="0" smtClean="0"/>
              </a:p>
            </p:txBody>
          </p:sp>
          <p:cxnSp>
            <p:nvCxnSpPr>
              <p:cNvPr id="144" name="직선 연결선 143"/>
              <p:cNvCxnSpPr/>
              <p:nvPr/>
            </p:nvCxnSpPr>
            <p:spPr>
              <a:xfrm>
                <a:off x="157698" y="3327400"/>
                <a:ext cx="590550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5" name="그룹 144"/>
            <p:cNvGrpSpPr/>
            <p:nvPr/>
          </p:nvGrpSpPr>
          <p:grpSpPr>
            <a:xfrm>
              <a:off x="5812735" y="2701662"/>
              <a:ext cx="590550" cy="222819"/>
              <a:chOff x="157698" y="3104581"/>
              <a:chExt cx="590550" cy="222819"/>
            </a:xfrm>
          </p:grpSpPr>
          <p:sp>
            <p:nvSpPr>
              <p:cNvPr id="146" name="TextBox 145"/>
              <p:cNvSpPr txBox="1"/>
              <p:nvPr/>
            </p:nvSpPr>
            <p:spPr>
              <a:xfrm>
                <a:off x="259567" y="3104581"/>
                <a:ext cx="389851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800" dirty="0" smtClean="0"/>
                  <a:t>설정</a:t>
                </a:r>
                <a:endParaRPr lang="en-US" altLang="ko-KR" sz="800" dirty="0" smtClean="0"/>
              </a:p>
            </p:txBody>
          </p:sp>
          <p:cxnSp>
            <p:nvCxnSpPr>
              <p:cNvPr id="147" name="직선 연결선 146"/>
              <p:cNvCxnSpPr/>
              <p:nvPr/>
            </p:nvCxnSpPr>
            <p:spPr>
              <a:xfrm>
                <a:off x="157698" y="3327400"/>
                <a:ext cx="590550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8" name="그룹 147"/>
            <p:cNvGrpSpPr/>
            <p:nvPr/>
          </p:nvGrpSpPr>
          <p:grpSpPr>
            <a:xfrm>
              <a:off x="6948226" y="2701662"/>
              <a:ext cx="590550" cy="222819"/>
              <a:chOff x="157698" y="3104581"/>
              <a:chExt cx="590550" cy="222819"/>
            </a:xfrm>
          </p:grpSpPr>
          <p:sp>
            <p:nvSpPr>
              <p:cNvPr id="149" name="TextBox 148"/>
              <p:cNvSpPr txBox="1"/>
              <p:nvPr/>
            </p:nvSpPr>
            <p:spPr>
              <a:xfrm>
                <a:off x="208271" y="3104581"/>
                <a:ext cx="49244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800" dirty="0" smtClean="0"/>
                  <a:t>아이템</a:t>
                </a:r>
                <a:endParaRPr lang="en-US" altLang="ko-KR" sz="800" dirty="0" smtClean="0"/>
              </a:p>
            </p:txBody>
          </p:sp>
          <p:cxnSp>
            <p:nvCxnSpPr>
              <p:cNvPr id="150" name="직선 연결선 149"/>
              <p:cNvCxnSpPr/>
              <p:nvPr/>
            </p:nvCxnSpPr>
            <p:spPr>
              <a:xfrm>
                <a:off x="157698" y="3327400"/>
                <a:ext cx="590550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1" name="그룹 150"/>
            <p:cNvGrpSpPr/>
            <p:nvPr/>
          </p:nvGrpSpPr>
          <p:grpSpPr>
            <a:xfrm>
              <a:off x="8109049" y="2701662"/>
              <a:ext cx="590550" cy="222819"/>
              <a:chOff x="157698" y="3104581"/>
              <a:chExt cx="590550" cy="222819"/>
            </a:xfrm>
          </p:grpSpPr>
          <p:sp>
            <p:nvSpPr>
              <p:cNvPr id="152" name="TextBox 151"/>
              <p:cNvSpPr txBox="1"/>
              <p:nvPr/>
            </p:nvSpPr>
            <p:spPr>
              <a:xfrm>
                <a:off x="310864" y="3104581"/>
                <a:ext cx="287259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800" dirty="0"/>
                  <a:t>샵</a:t>
                </a:r>
                <a:endParaRPr lang="en-US" altLang="ko-KR" sz="800" dirty="0" smtClean="0"/>
              </a:p>
            </p:txBody>
          </p:sp>
          <p:cxnSp>
            <p:nvCxnSpPr>
              <p:cNvPr id="153" name="직선 연결선 152"/>
              <p:cNvCxnSpPr/>
              <p:nvPr/>
            </p:nvCxnSpPr>
            <p:spPr>
              <a:xfrm>
                <a:off x="157698" y="3327400"/>
                <a:ext cx="590550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7" name="직선 화살표 연결선 156"/>
            <p:cNvCxnSpPr>
              <a:stCxn id="10" idx="2"/>
              <a:endCxn id="134" idx="0"/>
            </p:cNvCxnSpPr>
            <p:nvPr/>
          </p:nvCxnSpPr>
          <p:spPr>
            <a:xfrm flipH="1">
              <a:off x="4990092" y="1923543"/>
              <a:ext cx="2332" cy="778119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직선 화살표 연결선 160"/>
            <p:cNvCxnSpPr>
              <a:stCxn id="134" idx="2"/>
              <a:endCxn id="18" idx="0"/>
            </p:cNvCxnSpPr>
            <p:nvPr/>
          </p:nvCxnSpPr>
          <p:spPr>
            <a:xfrm>
              <a:off x="4990092" y="2917106"/>
              <a:ext cx="1798" cy="744969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화살표 연결선 163"/>
            <p:cNvCxnSpPr>
              <a:stCxn id="146" idx="2"/>
              <a:endCxn id="19" idx="0"/>
            </p:cNvCxnSpPr>
            <p:nvPr/>
          </p:nvCxnSpPr>
          <p:spPr>
            <a:xfrm>
              <a:off x="6109530" y="2917106"/>
              <a:ext cx="4719" cy="732611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화살표 연결선 166"/>
            <p:cNvCxnSpPr>
              <a:stCxn id="149" idx="2"/>
              <a:endCxn id="20" idx="0"/>
            </p:cNvCxnSpPr>
            <p:nvPr/>
          </p:nvCxnSpPr>
          <p:spPr>
            <a:xfrm>
              <a:off x="7245021" y="2917106"/>
              <a:ext cx="4954" cy="732611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직선 화살표 연결선 169"/>
            <p:cNvCxnSpPr>
              <a:stCxn id="152" idx="2"/>
              <a:endCxn id="21" idx="0"/>
            </p:cNvCxnSpPr>
            <p:nvPr/>
          </p:nvCxnSpPr>
          <p:spPr>
            <a:xfrm>
              <a:off x="8405845" y="2917106"/>
              <a:ext cx="4862" cy="739303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직선 화살표 연결선 172"/>
            <p:cNvCxnSpPr>
              <a:stCxn id="143" idx="2"/>
              <a:endCxn id="23" idx="0"/>
            </p:cNvCxnSpPr>
            <p:nvPr/>
          </p:nvCxnSpPr>
          <p:spPr>
            <a:xfrm flipH="1">
              <a:off x="9557848" y="2917106"/>
              <a:ext cx="1519" cy="739303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직선 화살표 연결선 175"/>
            <p:cNvCxnSpPr>
              <a:stCxn id="140" idx="2"/>
              <a:endCxn id="30" idx="0"/>
            </p:cNvCxnSpPr>
            <p:nvPr/>
          </p:nvCxnSpPr>
          <p:spPr>
            <a:xfrm>
              <a:off x="10647544" y="2924481"/>
              <a:ext cx="0" cy="1127728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0" name="그룹 179"/>
            <p:cNvGrpSpPr/>
            <p:nvPr/>
          </p:nvGrpSpPr>
          <p:grpSpPr>
            <a:xfrm>
              <a:off x="4558321" y="619758"/>
              <a:ext cx="864339" cy="215444"/>
              <a:chOff x="1509821" y="3111956"/>
              <a:chExt cx="864339" cy="215444"/>
            </a:xfrm>
          </p:grpSpPr>
          <p:sp>
            <p:nvSpPr>
              <p:cNvPr id="181" name="TextBox 180"/>
              <p:cNvSpPr txBox="1"/>
              <p:nvPr/>
            </p:nvSpPr>
            <p:spPr>
              <a:xfrm>
                <a:off x="1509821" y="3111956"/>
                <a:ext cx="864339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 smtClean="0"/>
                  <a:t>출석체크</a:t>
                </a:r>
                <a:r>
                  <a:rPr lang="en-US" altLang="ko-KR" sz="800" dirty="0" smtClean="0"/>
                  <a:t>(</a:t>
                </a:r>
                <a:r>
                  <a:rPr lang="ko-KR" altLang="en-US" sz="800" dirty="0" smtClean="0"/>
                  <a:t>팝업</a:t>
                </a:r>
                <a:r>
                  <a:rPr lang="en-US" altLang="ko-KR" sz="800" dirty="0" smtClean="0"/>
                  <a:t>)</a:t>
                </a:r>
              </a:p>
            </p:txBody>
          </p:sp>
          <p:cxnSp>
            <p:nvCxnSpPr>
              <p:cNvPr id="182" name="직선 연결선 181"/>
              <p:cNvCxnSpPr/>
              <p:nvPr/>
            </p:nvCxnSpPr>
            <p:spPr>
              <a:xfrm>
                <a:off x="1616223" y="3321050"/>
                <a:ext cx="590550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3" name="그룹 182"/>
            <p:cNvGrpSpPr/>
            <p:nvPr/>
          </p:nvGrpSpPr>
          <p:grpSpPr>
            <a:xfrm>
              <a:off x="5890530" y="616331"/>
              <a:ext cx="734496" cy="215444"/>
              <a:chOff x="1547921" y="3111956"/>
              <a:chExt cx="734496" cy="215444"/>
            </a:xfrm>
          </p:grpSpPr>
          <p:sp>
            <p:nvSpPr>
              <p:cNvPr id="184" name="TextBox 183"/>
              <p:cNvSpPr txBox="1"/>
              <p:nvPr/>
            </p:nvSpPr>
            <p:spPr>
              <a:xfrm>
                <a:off x="1547921" y="3111956"/>
                <a:ext cx="73449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 smtClean="0"/>
                  <a:t>누적 포인트</a:t>
                </a:r>
                <a:endParaRPr lang="en-US" altLang="ko-KR" sz="800" dirty="0" smtClean="0"/>
              </a:p>
            </p:txBody>
          </p:sp>
          <p:cxnSp>
            <p:nvCxnSpPr>
              <p:cNvPr id="185" name="직선 연결선 184"/>
              <p:cNvCxnSpPr/>
              <p:nvPr/>
            </p:nvCxnSpPr>
            <p:spPr>
              <a:xfrm>
                <a:off x="1616223" y="3321050"/>
                <a:ext cx="590550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93" name="직선 화살표 연결선 192"/>
            <p:cNvCxnSpPr>
              <a:stCxn id="30" idx="2"/>
              <a:endCxn id="22" idx="0"/>
            </p:cNvCxnSpPr>
            <p:nvPr/>
          </p:nvCxnSpPr>
          <p:spPr>
            <a:xfrm>
              <a:off x="10647544" y="4571461"/>
              <a:ext cx="0" cy="1054803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꺾인 연결선 195"/>
            <p:cNvCxnSpPr>
              <a:stCxn id="10" idx="2"/>
              <a:endCxn id="146" idx="0"/>
            </p:cNvCxnSpPr>
            <p:nvPr/>
          </p:nvCxnSpPr>
          <p:spPr>
            <a:xfrm rot="16200000" flipH="1">
              <a:off x="5161918" y="1754049"/>
              <a:ext cx="778119" cy="1117106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꺾인 연결선 198"/>
            <p:cNvCxnSpPr>
              <a:stCxn id="10" idx="2"/>
              <a:endCxn id="149" idx="0"/>
            </p:cNvCxnSpPr>
            <p:nvPr/>
          </p:nvCxnSpPr>
          <p:spPr>
            <a:xfrm rot="16200000" flipH="1">
              <a:off x="5729663" y="1186303"/>
              <a:ext cx="778119" cy="2252597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꺾인 연결선 201"/>
            <p:cNvCxnSpPr>
              <a:stCxn id="10" idx="2"/>
              <a:endCxn id="152" idx="0"/>
            </p:cNvCxnSpPr>
            <p:nvPr/>
          </p:nvCxnSpPr>
          <p:spPr>
            <a:xfrm rot="16200000" flipH="1">
              <a:off x="6310075" y="605891"/>
              <a:ext cx="778119" cy="3413421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꺾인 연결선 204"/>
            <p:cNvCxnSpPr>
              <a:stCxn id="10" idx="2"/>
              <a:endCxn id="143" idx="0"/>
            </p:cNvCxnSpPr>
            <p:nvPr/>
          </p:nvCxnSpPr>
          <p:spPr>
            <a:xfrm rot="16200000" flipH="1">
              <a:off x="6886836" y="29130"/>
              <a:ext cx="778119" cy="4566943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꺾인 연결선 207"/>
            <p:cNvCxnSpPr>
              <a:stCxn id="10" idx="2"/>
              <a:endCxn id="140" idx="0"/>
            </p:cNvCxnSpPr>
            <p:nvPr/>
          </p:nvCxnSpPr>
          <p:spPr>
            <a:xfrm rot="16200000" flipH="1">
              <a:off x="7427237" y="-511270"/>
              <a:ext cx="785494" cy="5655120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꺾인 연결선 210"/>
            <p:cNvCxnSpPr>
              <a:stCxn id="22" idx="3"/>
              <a:endCxn id="10" idx="3"/>
            </p:cNvCxnSpPr>
            <p:nvPr/>
          </p:nvCxnSpPr>
          <p:spPr>
            <a:xfrm flipH="1" flipV="1">
              <a:off x="5365060" y="1716509"/>
              <a:ext cx="5655120" cy="4116789"/>
            </a:xfrm>
            <a:prstGeom prst="bentConnector3">
              <a:avLst>
                <a:gd name="adj1" fmla="val -11958"/>
              </a:avLst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직선 화살표 연결선 214"/>
            <p:cNvCxnSpPr>
              <a:stCxn id="10" idx="0"/>
              <a:endCxn id="181" idx="2"/>
            </p:cNvCxnSpPr>
            <p:nvPr/>
          </p:nvCxnSpPr>
          <p:spPr>
            <a:xfrm flipH="1" flipV="1">
              <a:off x="4990491" y="835202"/>
              <a:ext cx="1933" cy="674273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꺾인 연결선 218"/>
            <p:cNvCxnSpPr>
              <a:stCxn id="10" idx="0"/>
              <a:endCxn id="184" idx="2"/>
            </p:cNvCxnSpPr>
            <p:nvPr/>
          </p:nvCxnSpPr>
          <p:spPr>
            <a:xfrm rot="5400000" flipH="1" flipV="1">
              <a:off x="5286251" y="537948"/>
              <a:ext cx="677700" cy="1265354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4" name="직사각형 223"/>
            <p:cNvSpPr/>
            <p:nvPr/>
          </p:nvSpPr>
          <p:spPr>
            <a:xfrm>
              <a:off x="7781179" y="6229781"/>
              <a:ext cx="905580" cy="51925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앱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외부 연결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225" name="구부러진 연결선 224"/>
            <p:cNvCxnSpPr>
              <a:stCxn id="224" idx="0"/>
              <a:endCxn id="30" idx="1"/>
            </p:cNvCxnSpPr>
            <p:nvPr/>
          </p:nvCxnSpPr>
          <p:spPr>
            <a:xfrm rot="5400000" flipH="1" flipV="1">
              <a:off x="8255388" y="4290416"/>
              <a:ext cx="1917946" cy="1960785"/>
            </a:xfrm>
            <a:prstGeom prst="curvedConnector2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9" name="직사각형 228"/>
            <p:cNvSpPr/>
            <p:nvPr/>
          </p:nvSpPr>
          <p:spPr>
            <a:xfrm>
              <a:off x="497462" y="2279305"/>
              <a:ext cx="3501491" cy="4502495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30" name="TextBox 229"/>
            <p:cNvSpPr txBox="1"/>
            <p:nvPr/>
          </p:nvSpPr>
          <p:spPr>
            <a:xfrm>
              <a:off x="4371440" y="5913628"/>
              <a:ext cx="69442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rgbClr val="FF0000"/>
                  </a:solidFill>
                </a:rPr>
                <a:t>#</a:t>
              </a:r>
              <a:r>
                <a:rPr lang="ko-KR" altLang="en-US" sz="800" dirty="0" smtClean="0">
                  <a:solidFill>
                    <a:srgbClr val="FF0000"/>
                  </a:solidFill>
                </a:rPr>
                <a:t>세부 그룹</a:t>
              </a:r>
              <a:endParaRPr lang="en-US" altLang="ko-KR" sz="800" dirty="0" smtClean="0">
                <a:solidFill>
                  <a:srgbClr val="FF0000"/>
                </a:solidFill>
              </a:endParaRPr>
            </a:p>
          </p:txBody>
        </p:sp>
        <p:sp>
          <p:nvSpPr>
            <p:cNvPr id="231" name="직사각형 230"/>
            <p:cNvSpPr/>
            <p:nvPr/>
          </p:nvSpPr>
          <p:spPr>
            <a:xfrm>
              <a:off x="497463" y="509247"/>
              <a:ext cx="2054202" cy="1522330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32" name="직사각형 231"/>
            <p:cNvSpPr/>
            <p:nvPr/>
          </p:nvSpPr>
          <p:spPr>
            <a:xfrm>
              <a:off x="4374134" y="3479780"/>
              <a:ext cx="7636891" cy="2645226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33" name="TextBox 232"/>
            <p:cNvSpPr txBox="1"/>
            <p:nvPr/>
          </p:nvSpPr>
          <p:spPr>
            <a:xfrm>
              <a:off x="3302674" y="6566356"/>
              <a:ext cx="69442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75000"/>
                    </a:schemeClr>
                  </a:solidFill>
                </a:rPr>
                <a:t>#</a:t>
              </a:r>
              <a:r>
                <a:rPr lang="ko-KR" altLang="en-US" sz="800" dirty="0" smtClean="0">
                  <a:solidFill>
                    <a:schemeClr val="bg1">
                      <a:lumMod val="75000"/>
                    </a:schemeClr>
                  </a:solidFill>
                </a:rPr>
                <a:t>가입 그룹</a:t>
              </a:r>
              <a:endParaRPr lang="en-US" altLang="ko-KR" sz="800" dirty="0" smtClean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234" name="직사각형 233"/>
            <p:cNvSpPr/>
            <p:nvPr/>
          </p:nvSpPr>
          <p:spPr>
            <a:xfrm>
              <a:off x="4374134" y="518640"/>
              <a:ext cx="7636891" cy="5610431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35" name="TextBox 234"/>
            <p:cNvSpPr txBox="1"/>
            <p:nvPr/>
          </p:nvSpPr>
          <p:spPr>
            <a:xfrm>
              <a:off x="11386952" y="509247"/>
              <a:ext cx="69442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rgbClr val="FF0000"/>
                  </a:solidFill>
                </a:rPr>
                <a:t>#</a:t>
              </a:r>
              <a:r>
                <a:rPr lang="ko-KR" altLang="en-US" sz="800" dirty="0" smtClean="0">
                  <a:solidFill>
                    <a:srgbClr val="FF0000"/>
                  </a:solidFill>
                </a:rPr>
                <a:t>로비 그룹</a:t>
              </a:r>
              <a:endParaRPr lang="en-US" altLang="ko-KR" sz="800" dirty="0" smtClean="0">
                <a:solidFill>
                  <a:srgbClr val="FF0000"/>
                </a:solidFill>
              </a:endParaRPr>
            </a:p>
          </p:txBody>
        </p:sp>
        <p:sp>
          <p:nvSpPr>
            <p:cNvPr id="236" name="TextBox 235"/>
            <p:cNvSpPr txBox="1"/>
            <p:nvPr/>
          </p:nvSpPr>
          <p:spPr>
            <a:xfrm>
              <a:off x="1764406" y="550178"/>
              <a:ext cx="79220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75000"/>
                    </a:schemeClr>
                  </a:solidFill>
                </a:rPr>
                <a:t>#INTRO</a:t>
              </a:r>
              <a:r>
                <a:rPr lang="ko-KR" altLang="en-US" sz="800" dirty="0" smtClean="0">
                  <a:solidFill>
                    <a:schemeClr val="bg1">
                      <a:lumMod val="75000"/>
                    </a:schemeClr>
                  </a:solidFill>
                </a:rPr>
                <a:t> 그룹</a:t>
              </a:r>
              <a:endParaRPr lang="en-US" altLang="ko-KR" sz="800" dirty="0" smtClean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grpSp>
          <p:nvGrpSpPr>
            <p:cNvPr id="240" name="그룹 239"/>
            <p:cNvGrpSpPr/>
            <p:nvPr/>
          </p:nvGrpSpPr>
          <p:grpSpPr>
            <a:xfrm>
              <a:off x="9832446" y="6402354"/>
              <a:ext cx="631904" cy="215444"/>
              <a:chOff x="1595546" y="3111956"/>
              <a:chExt cx="631904" cy="215444"/>
            </a:xfrm>
          </p:grpSpPr>
          <p:sp>
            <p:nvSpPr>
              <p:cNvPr id="241" name="TextBox 240"/>
              <p:cNvSpPr txBox="1"/>
              <p:nvPr/>
            </p:nvSpPr>
            <p:spPr>
              <a:xfrm>
                <a:off x="1595546" y="3111956"/>
                <a:ext cx="63190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 smtClean="0"/>
                  <a:t>종료 요청</a:t>
                </a:r>
                <a:endParaRPr lang="en-US" altLang="ko-KR" sz="800" dirty="0" smtClean="0"/>
              </a:p>
            </p:txBody>
          </p:sp>
          <p:cxnSp>
            <p:nvCxnSpPr>
              <p:cNvPr id="242" name="직선 연결선 241"/>
              <p:cNvCxnSpPr/>
              <p:nvPr/>
            </p:nvCxnSpPr>
            <p:spPr>
              <a:xfrm>
                <a:off x="1616223" y="3321050"/>
                <a:ext cx="590550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43" name="직선 화살표 연결선 242"/>
            <p:cNvCxnSpPr>
              <a:stCxn id="241" idx="3"/>
              <a:endCxn id="17" idx="1"/>
            </p:cNvCxnSpPr>
            <p:nvPr/>
          </p:nvCxnSpPr>
          <p:spPr>
            <a:xfrm flipV="1">
              <a:off x="10464350" y="6509843"/>
              <a:ext cx="503028" cy="233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6" name="TextBox 255"/>
          <p:cNvSpPr txBox="1"/>
          <p:nvPr/>
        </p:nvSpPr>
        <p:spPr>
          <a:xfrm>
            <a:off x="9805589" y="63811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▼앱 페이지 흐름도</a:t>
            </a:r>
            <a:endParaRPr lang="ko-KR" altLang="en-US" b="1" dirty="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437144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1" name="직사각형 110"/>
          <p:cNvSpPr/>
          <p:nvPr/>
        </p:nvSpPr>
        <p:spPr>
          <a:xfrm>
            <a:off x="4373007" y="6129072"/>
            <a:ext cx="7638018" cy="725937"/>
          </a:xfrm>
          <a:prstGeom prst="rect">
            <a:avLst/>
          </a:prstGeom>
          <a:solidFill>
            <a:schemeClr val="tx1">
              <a:lumMod val="50000"/>
              <a:lumOff val="50000"/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2" name="직사각형 111"/>
          <p:cNvSpPr/>
          <p:nvPr/>
        </p:nvSpPr>
        <p:spPr>
          <a:xfrm>
            <a:off x="4373006" y="0"/>
            <a:ext cx="7818993" cy="509247"/>
          </a:xfrm>
          <a:prstGeom prst="rect">
            <a:avLst/>
          </a:prstGeom>
          <a:solidFill>
            <a:schemeClr val="tx1">
              <a:lumMod val="50000"/>
              <a:lumOff val="50000"/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3" name="직사각형 112"/>
          <p:cNvSpPr/>
          <p:nvPr/>
        </p:nvSpPr>
        <p:spPr>
          <a:xfrm>
            <a:off x="12011025" y="501431"/>
            <a:ext cx="182323" cy="6356569"/>
          </a:xfrm>
          <a:prstGeom prst="rect">
            <a:avLst/>
          </a:prstGeom>
          <a:solidFill>
            <a:schemeClr val="tx1">
              <a:lumMod val="50000"/>
              <a:lumOff val="50000"/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59746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5" name="그룹 254"/>
          <p:cNvGrpSpPr/>
          <p:nvPr/>
        </p:nvGrpSpPr>
        <p:grpSpPr>
          <a:xfrm>
            <a:off x="497462" y="127251"/>
            <a:ext cx="11583911" cy="6654549"/>
            <a:chOff x="497462" y="127251"/>
            <a:chExt cx="11583911" cy="6654549"/>
          </a:xfrm>
        </p:grpSpPr>
        <p:sp>
          <p:nvSpPr>
            <p:cNvPr id="4" name="직사각형 3"/>
            <p:cNvSpPr/>
            <p:nvPr/>
          </p:nvSpPr>
          <p:spPr>
            <a:xfrm>
              <a:off x="819072" y="744603"/>
              <a:ext cx="745272" cy="4140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#1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페이지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INTRO</a:t>
              </a: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819275" y="2378850"/>
              <a:ext cx="745272" cy="4140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#2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페이지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LOG IN</a:t>
              </a:r>
            </a:p>
          </p:txBody>
        </p:sp>
        <p:sp>
          <p:nvSpPr>
            <p:cNvPr id="7" name="순서도: 판단 6"/>
            <p:cNvSpPr/>
            <p:nvPr/>
          </p:nvSpPr>
          <p:spPr>
            <a:xfrm>
              <a:off x="552613" y="1434714"/>
              <a:ext cx="1282685" cy="563590"/>
            </a:xfrm>
            <a:prstGeom prst="flowChartDecision">
              <a:avLst/>
            </a:prstGeom>
            <a:solidFill>
              <a:schemeClr val="accent1">
                <a:lumMod val="40000"/>
                <a:lumOff val="60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자동 계정 로그인</a:t>
              </a:r>
              <a:r>
                <a:rPr lang="en-US" altLang="ko-KR" sz="900" dirty="0" smtClean="0">
                  <a:solidFill>
                    <a:schemeClr val="tx1"/>
                  </a:solidFill>
                </a:rPr>
                <a:t>?</a:t>
              </a:r>
              <a:endParaRPr lang="en-US" altLang="ko-KR" sz="900" dirty="0">
                <a:solidFill>
                  <a:schemeClr val="tx1"/>
                </a:solidFill>
              </a:endParaRPr>
            </a:p>
          </p:txBody>
        </p:sp>
        <p:sp>
          <p:nvSpPr>
            <p:cNvPr id="8" name="순서도: 수행의 시작/종료 7"/>
            <p:cNvSpPr/>
            <p:nvPr/>
          </p:nvSpPr>
          <p:spPr>
            <a:xfrm>
              <a:off x="828597" y="127251"/>
              <a:ext cx="726425" cy="265893"/>
            </a:xfrm>
            <a:prstGeom prst="flowChartTerminator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앱 실행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819072" y="4734410"/>
              <a:ext cx="745272" cy="4140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#3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페이지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가입 동의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4619788" y="1509475"/>
              <a:ext cx="745272" cy="4140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#8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페이지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로비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819072" y="5508451"/>
              <a:ext cx="745272" cy="4140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#4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페이지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휴대폰 인증</a:t>
              </a: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2126722" y="4719970"/>
              <a:ext cx="745272" cy="4140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#6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페이지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닉네임 설정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819072" y="6269793"/>
              <a:ext cx="745272" cy="4140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#5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페이지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관심 분야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2126960" y="5491150"/>
              <a:ext cx="745272" cy="4140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#7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페이지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캐릭터 선택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7" name="순서도: 수행의 시작/종료 16"/>
            <p:cNvSpPr/>
            <p:nvPr/>
          </p:nvSpPr>
          <p:spPr>
            <a:xfrm>
              <a:off x="10967378" y="6376896"/>
              <a:ext cx="726425" cy="265893"/>
            </a:xfrm>
            <a:prstGeom prst="flowChartTerminator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앱 종료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4619254" y="3662075"/>
              <a:ext cx="745272" cy="4140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#9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페이지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프로필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5741613" y="3649717"/>
              <a:ext cx="745272" cy="4140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#10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페이지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설정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6877339" y="3649717"/>
              <a:ext cx="745272" cy="4140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#11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페이지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아이템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8038071" y="3656409"/>
              <a:ext cx="745272" cy="4140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#12</a:t>
              </a:r>
              <a:r>
                <a:rPr lang="ko-KR" altLang="en-US" sz="900" dirty="0">
                  <a:solidFill>
                    <a:schemeClr val="tx1"/>
                  </a:solidFill>
                </a:rPr>
                <a:t>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페이지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샵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10274908" y="5626264"/>
              <a:ext cx="745272" cy="4140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#14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페이지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결과 보기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9185212" y="3656409"/>
              <a:ext cx="745272" cy="4140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#13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페이지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캐릭터 변경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27" name="직선 화살표 연결선 26"/>
            <p:cNvCxnSpPr>
              <a:stCxn id="8" idx="2"/>
              <a:endCxn id="4" idx="0"/>
            </p:cNvCxnSpPr>
            <p:nvPr/>
          </p:nvCxnSpPr>
          <p:spPr>
            <a:xfrm flipH="1">
              <a:off x="1191708" y="393144"/>
              <a:ext cx="102" cy="351459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1865733" y="1500270"/>
              <a:ext cx="24718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 dirty="0"/>
                <a:t>Y</a:t>
              </a:r>
              <a:endParaRPr lang="en-US" altLang="ko-KR" sz="800" b="1" dirty="0" smtClean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191708" y="2034182"/>
              <a:ext cx="26642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 dirty="0" smtClean="0"/>
                <a:t>N</a:t>
              </a: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10194754" y="4052209"/>
              <a:ext cx="905580" cy="51925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AD</a:t>
              </a:r>
            </a:p>
          </p:txBody>
        </p:sp>
        <p:cxnSp>
          <p:nvCxnSpPr>
            <p:cNvPr id="33" name="직선 화살표 연결선 32"/>
            <p:cNvCxnSpPr>
              <a:stCxn id="4" idx="2"/>
              <a:endCxn id="7" idx="0"/>
            </p:cNvCxnSpPr>
            <p:nvPr/>
          </p:nvCxnSpPr>
          <p:spPr>
            <a:xfrm>
              <a:off x="1191708" y="1073828"/>
              <a:ext cx="2248" cy="36088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화살표 연결선 35"/>
            <p:cNvCxnSpPr>
              <a:stCxn id="7" idx="3"/>
              <a:endCxn id="10" idx="1"/>
            </p:cNvCxnSpPr>
            <p:nvPr/>
          </p:nvCxnSpPr>
          <p:spPr>
            <a:xfrm>
              <a:off x="1835298" y="1716509"/>
              <a:ext cx="2784490" cy="0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화살표 연결선 38"/>
            <p:cNvCxnSpPr>
              <a:stCxn id="7" idx="2"/>
              <a:endCxn id="6" idx="0"/>
            </p:cNvCxnSpPr>
            <p:nvPr/>
          </p:nvCxnSpPr>
          <p:spPr>
            <a:xfrm flipH="1">
              <a:off x="1191911" y="1998304"/>
              <a:ext cx="2045" cy="38054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/>
            <p:cNvCxnSpPr>
              <a:stCxn id="9" idx="2"/>
              <a:endCxn id="11" idx="0"/>
            </p:cNvCxnSpPr>
            <p:nvPr/>
          </p:nvCxnSpPr>
          <p:spPr>
            <a:xfrm>
              <a:off x="1191708" y="5148478"/>
              <a:ext cx="0" cy="359973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화살표 연결선 47"/>
            <p:cNvCxnSpPr>
              <a:stCxn id="11" idx="2"/>
              <a:endCxn id="13" idx="0"/>
            </p:cNvCxnSpPr>
            <p:nvPr/>
          </p:nvCxnSpPr>
          <p:spPr>
            <a:xfrm>
              <a:off x="1191708" y="5922519"/>
              <a:ext cx="0" cy="347274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화살표 연결선 50"/>
            <p:cNvCxnSpPr>
              <a:stCxn id="12" idx="2"/>
              <a:endCxn id="14" idx="0"/>
            </p:cNvCxnSpPr>
            <p:nvPr/>
          </p:nvCxnSpPr>
          <p:spPr>
            <a:xfrm>
              <a:off x="2499358" y="5134038"/>
              <a:ext cx="238" cy="357112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꺾인 연결선 70"/>
            <p:cNvCxnSpPr>
              <a:stCxn id="6" idx="2"/>
              <a:endCxn id="61" idx="1"/>
            </p:cNvCxnSpPr>
            <p:nvPr/>
          </p:nvCxnSpPr>
          <p:spPr>
            <a:xfrm rot="16200000" flipH="1">
              <a:off x="1089518" y="2895310"/>
              <a:ext cx="829123" cy="624337"/>
            </a:xfrm>
            <a:prstGeom prst="bentConnector2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0" name="그룹 79"/>
            <p:cNvGrpSpPr/>
            <p:nvPr/>
          </p:nvGrpSpPr>
          <p:grpSpPr>
            <a:xfrm>
              <a:off x="1764862" y="2994763"/>
              <a:ext cx="734496" cy="215444"/>
              <a:chOff x="85725" y="3111956"/>
              <a:chExt cx="734496" cy="215444"/>
            </a:xfrm>
          </p:grpSpPr>
          <p:sp>
            <p:nvSpPr>
              <p:cNvPr id="59" name="TextBox 58"/>
              <p:cNvSpPr txBox="1"/>
              <p:nvPr/>
            </p:nvSpPr>
            <p:spPr>
              <a:xfrm>
                <a:off x="85725" y="3111956"/>
                <a:ext cx="73449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 smtClean="0"/>
                  <a:t>계정 로그인</a:t>
                </a:r>
                <a:endParaRPr lang="en-US" altLang="ko-KR" sz="800" dirty="0" smtClean="0"/>
              </a:p>
            </p:txBody>
          </p:sp>
          <p:cxnSp>
            <p:nvCxnSpPr>
              <p:cNvPr id="75" name="직선 연결선 74"/>
              <p:cNvCxnSpPr/>
              <p:nvPr/>
            </p:nvCxnSpPr>
            <p:spPr>
              <a:xfrm>
                <a:off x="157698" y="3327400"/>
                <a:ext cx="590550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1" name="그룹 80"/>
            <p:cNvGrpSpPr/>
            <p:nvPr/>
          </p:nvGrpSpPr>
          <p:grpSpPr>
            <a:xfrm>
              <a:off x="875756" y="4111967"/>
              <a:ext cx="631904" cy="215444"/>
              <a:chOff x="877293" y="3111956"/>
              <a:chExt cx="631904" cy="215444"/>
            </a:xfrm>
          </p:grpSpPr>
          <p:sp>
            <p:nvSpPr>
              <p:cNvPr id="60" name="TextBox 59"/>
              <p:cNvSpPr txBox="1"/>
              <p:nvPr/>
            </p:nvSpPr>
            <p:spPr>
              <a:xfrm>
                <a:off x="877293" y="3111956"/>
                <a:ext cx="63190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 smtClean="0"/>
                  <a:t>회원 가입</a:t>
                </a:r>
                <a:endParaRPr lang="en-US" altLang="ko-KR" sz="800" dirty="0" smtClean="0"/>
              </a:p>
            </p:txBody>
          </p:sp>
          <p:cxnSp>
            <p:nvCxnSpPr>
              <p:cNvPr id="78" name="직선 연결선 77"/>
              <p:cNvCxnSpPr/>
              <p:nvPr/>
            </p:nvCxnSpPr>
            <p:spPr>
              <a:xfrm>
                <a:off x="896433" y="3327400"/>
                <a:ext cx="590550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2" name="그룹 81"/>
            <p:cNvGrpSpPr/>
            <p:nvPr/>
          </p:nvGrpSpPr>
          <p:grpSpPr>
            <a:xfrm>
              <a:off x="1816248" y="3514319"/>
              <a:ext cx="631904" cy="215444"/>
              <a:chOff x="1605071" y="3111956"/>
              <a:chExt cx="631904" cy="215444"/>
            </a:xfrm>
          </p:grpSpPr>
          <p:sp>
            <p:nvSpPr>
              <p:cNvPr id="61" name="TextBox 60"/>
              <p:cNvSpPr txBox="1"/>
              <p:nvPr/>
            </p:nvSpPr>
            <p:spPr>
              <a:xfrm>
                <a:off x="1605071" y="3111956"/>
                <a:ext cx="63190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 smtClean="0"/>
                  <a:t>바로 시작</a:t>
                </a:r>
                <a:endParaRPr lang="en-US" altLang="ko-KR" sz="800" dirty="0" smtClean="0"/>
              </a:p>
            </p:txBody>
          </p:sp>
          <p:cxnSp>
            <p:nvCxnSpPr>
              <p:cNvPr id="79" name="직선 연결선 78"/>
              <p:cNvCxnSpPr/>
              <p:nvPr/>
            </p:nvCxnSpPr>
            <p:spPr>
              <a:xfrm>
                <a:off x="1616223" y="3321050"/>
                <a:ext cx="590550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5" name="꺾인 연결선 84"/>
            <p:cNvCxnSpPr>
              <a:stCxn id="6" idx="2"/>
              <a:endCxn id="59" idx="1"/>
            </p:cNvCxnSpPr>
            <p:nvPr/>
          </p:nvCxnSpPr>
          <p:spPr>
            <a:xfrm rot="16200000" flipH="1">
              <a:off x="1323603" y="2661225"/>
              <a:ext cx="309567" cy="572951"/>
            </a:xfrm>
            <a:prstGeom prst="bentConnector2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꺾인 연결선 87"/>
            <p:cNvCxnSpPr>
              <a:stCxn id="59" idx="3"/>
              <a:endCxn id="10" idx="1"/>
            </p:cNvCxnSpPr>
            <p:nvPr/>
          </p:nvCxnSpPr>
          <p:spPr>
            <a:xfrm flipV="1">
              <a:off x="2499358" y="1716509"/>
              <a:ext cx="2120430" cy="1385976"/>
            </a:xfrm>
            <a:prstGeom prst="bentConnector3">
              <a:avLst>
                <a:gd name="adj1" fmla="val 27540"/>
              </a:avLst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화살표 연결선 90"/>
            <p:cNvCxnSpPr>
              <a:stCxn id="6" idx="2"/>
              <a:endCxn id="60" idx="0"/>
            </p:cNvCxnSpPr>
            <p:nvPr/>
          </p:nvCxnSpPr>
          <p:spPr>
            <a:xfrm flipH="1">
              <a:off x="1191708" y="2792918"/>
              <a:ext cx="203" cy="1319049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화살표 연결선 93"/>
            <p:cNvCxnSpPr>
              <a:stCxn id="60" idx="2"/>
              <a:endCxn id="9" idx="0"/>
            </p:cNvCxnSpPr>
            <p:nvPr/>
          </p:nvCxnSpPr>
          <p:spPr>
            <a:xfrm>
              <a:off x="1191708" y="4327411"/>
              <a:ext cx="0" cy="406999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구부러진 연결선 105"/>
            <p:cNvCxnSpPr>
              <a:stCxn id="13" idx="3"/>
              <a:endCxn id="12" idx="1"/>
            </p:cNvCxnSpPr>
            <p:nvPr/>
          </p:nvCxnSpPr>
          <p:spPr>
            <a:xfrm flipV="1">
              <a:off x="1564344" y="4927004"/>
              <a:ext cx="562378" cy="1549823"/>
            </a:xfrm>
            <a:prstGeom prst="curvedConnector3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구부러진 연결선 106"/>
            <p:cNvCxnSpPr>
              <a:stCxn id="61" idx="2"/>
              <a:endCxn id="12" idx="0"/>
            </p:cNvCxnSpPr>
            <p:nvPr/>
          </p:nvCxnSpPr>
          <p:spPr>
            <a:xfrm rot="16200000" flipH="1">
              <a:off x="1820676" y="4041287"/>
              <a:ext cx="990207" cy="367158"/>
            </a:xfrm>
            <a:prstGeom prst="curvedConnector3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꺾인 연결선 109"/>
            <p:cNvCxnSpPr>
              <a:stCxn id="14" idx="3"/>
              <a:endCxn id="10" idx="1"/>
            </p:cNvCxnSpPr>
            <p:nvPr/>
          </p:nvCxnSpPr>
          <p:spPr>
            <a:xfrm flipV="1">
              <a:off x="2872232" y="1716509"/>
              <a:ext cx="1747556" cy="3981675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3" name="그룹 132"/>
            <p:cNvGrpSpPr/>
            <p:nvPr/>
          </p:nvGrpSpPr>
          <p:grpSpPr>
            <a:xfrm>
              <a:off x="4693298" y="2701662"/>
              <a:ext cx="590550" cy="222819"/>
              <a:chOff x="157698" y="3104581"/>
              <a:chExt cx="590550" cy="222819"/>
            </a:xfrm>
          </p:grpSpPr>
          <p:sp>
            <p:nvSpPr>
              <p:cNvPr id="134" name="TextBox 133"/>
              <p:cNvSpPr txBox="1"/>
              <p:nvPr/>
            </p:nvSpPr>
            <p:spPr>
              <a:xfrm>
                <a:off x="208270" y="3104581"/>
                <a:ext cx="492443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800" dirty="0" smtClean="0"/>
                  <a:t>프로필</a:t>
                </a:r>
                <a:endParaRPr lang="en-US" altLang="ko-KR" sz="800" dirty="0" smtClean="0"/>
              </a:p>
            </p:txBody>
          </p:sp>
          <p:cxnSp>
            <p:nvCxnSpPr>
              <p:cNvPr id="135" name="직선 연결선 134"/>
              <p:cNvCxnSpPr/>
              <p:nvPr/>
            </p:nvCxnSpPr>
            <p:spPr>
              <a:xfrm>
                <a:off x="157698" y="3327400"/>
                <a:ext cx="590550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9" name="그룹 138"/>
            <p:cNvGrpSpPr/>
            <p:nvPr/>
          </p:nvGrpSpPr>
          <p:grpSpPr>
            <a:xfrm>
              <a:off x="10331592" y="2709037"/>
              <a:ext cx="631904" cy="215444"/>
              <a:chOff x="1605071" y="3111956"/>
              <a:chExt cx="631904" cy="215444"/>
            </a:xfrm>
          </p:grpSpPr>
          <p:sp>
            <p:nvSpPr>
              <p:cNvPr id="140" name="TextBox 139"/>
              <p:cNvSpPr txBox="1"/>
              <p:nvPr/>
            </p:nvSpPr>
            <p:spPr>
              <a:xfrm>
                <a:off x="1605071" y="3111956"/>
                <a:ext cx="63190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 smtClean="0"/>
                  <a:t>광고 보기</a:t>
                </a:r>
                <a:endParaRPr lang="en-US" altLang="ko-KR" sz="800" dirty="0" smtClean="0"/>
              </a:p>
            </p:txBody>
          </p:sp>
          <p:cxnSp>
            <p:nvCxnSpPr>
              <p:cNvPr id="141" name="직선 연결선 140"/>
              <p:cNvCxnSpPr/>
              <p:nvPr/>
            </p:nvCxnSpPr>
            <p:spPr>
              <a:xfrm>
                <a:off x="1616223" y="3321050"/>
                <a:ext cx="590550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2" name="그룹 141"/>
            <p:cNvGrpSpPr/>
            <p:nvPr/>
          </p:nvGrpSpPr>
          <p:grpSpPr>
            <a:xfrm>
              <a:off x="9262573" y="2701662"/>
              <a:ext cx="590550" cy="222819"/>
              <a:chOff x="157698" y="3104581"/>
              <a:chExt cx="590550" cy="222819"/>
            </a:xfrm>
          </p:grpSpPr>
          <p:sp>
            <p:nvSpPr>
              <p:cNvPr id="143" name="TextBox 142"/>
              <p:cNvSpPr txBox="1"/>
              <p:nvPr/>
            </p:nvSpPr>
            <p:spPr>
              <a:xfrm>
                <a:off x="208270" y="3104581"/>
                <a:ext cx="49244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800" dirty="0" smtClean="0"/>
                  <a:t>캐릭터</a:t>
                </a:r>
                <a:endParaRPr lang="en-US" altLang="ko-KR" sz="800" dirty="0" smtClean="0"/>
              </a:p>
            </p:txBody>
          </p:sp>
          <p:cxnSp>
            <p:nvCxnSpPr>
              <p:cNvPr id="144" name="직선 연결선 143"/>
              <p:cNvCxnSpPr/>
              <p:nvPr/>
            </p:nvCxnSpPr>
            <p:spPr>
              <a:xfrm>
                <a:off x="157698" y="3327400"/>
                <a:ext cx="590550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5" name="그룹 144"/>
            <p:cNvGrpSpPr/>
            <p:nvPr/>
          </p:nvGrpSpPr>
          <p:grpSpPr>
            <a:xfrm>
              <a:off x="5812735" y="2701662"/>
              <a:ext cx="590550" cy="222819"/>
              <a:chOff x="157698" y="3104581"/>
              <a:chExt cx="590550" cy="222819"/>
            </a:xfrm>
          </p:grpSpPr>
          <p:sp>
            <p:nvSpPr>
              <p:cNvPr id="146" name="TextBox 145"/>
              <p:cNvSpPr txBox="1"/>
              <p:nvPr/>
            </p:nvSpPr>
            <p:spPr>
              <a:xfrm>
                <a:off x="259567" y="3104581"/>
                <a:ext cx="389851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800" dirty="0" smtClean="0"/>
                  <a:t>설정</a:t>
                </a:r>
                <a:endParaRPr lang="en-US" altLang="ko-KR" sz="800" dirty="0" smtClean="0"/>
              </a:p>
            </p:txBody>
          </p:sp>
          <p:cxnSp>
            <p:nvCxnSpPr>
              <p:cNvPr id="147" name="직선 연결선 146"/>
              <p:cNvCxnSpPr/>
              <p:nvPr/>
            </p:nvCxnSpPr>
            <p:spPr>
              <a:xfrm>
                <a:off x="157698" y="3327400"/>
                <a:ext cx="590550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8" name="그룹 147"/>
            <p:cNvGrpSpPr/>
            <p:nvPr/>
          </p:nvGrpSpPr>
          <p:grpSpPr>
            <a:xfrm>
              <a:off x="6948226" y="2701662"/>
              <a:ext cx="590550" cy="222819"/>
              <a:chOff x="157698" y="3104581"/>
              <a:chExt cx="590550" cy="222819"/>
            </a:xfrm>
          </p:grpSpPr>
          <p:sp>
            <p:nvSpPr>
              <p:cNvPr id="149" name="TextBox 148"/>
              <p:cNvSpPr txBox="1"/>
              <p:nvPr/>
            </p:nvSpPr>
            <p:spPr>
              <a:xfrm>
                <a:off x="208271" y="3104581"/>
                <a:ext cx="49244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800" dirty="0" smtClean="0"/>
                  <a:t>아이템</a:t>
                </a:r>
                <a:endParaRPr lang="en-US" altLang="ko-KR" sz="800" dirty="0" smtClean="0"/>
              </a:p>
            </p:txBody>
          </p:sp>
          <p:cxnSp>
            <p:nvCxnSpPr>
              <p:cNvPr id="150" name="직선 연결선 149"/>
              <p:cNvCxnSpPr/>
              <p:nvPr/>
            </p:nvCxnSpPr>
            <p:spPr>
              <a:xfrm>
                <a:off x="157698" y="3327400"/>
                <a:ext cx="590550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1" name="그룹 150"/>
            <p:cNvGrpSpPr/>
            <p:nvPr/>
          </p:nvGrpSpPr>
          <p:grpSpPr>
            <a:xfrm>
              <a:off x="8109049" y="2701662"/>
              <a:ext cx="590550" cy="222819"/>
              <a:chOff x="157698" y="3104581"/>
              <a:chExt cx="590550" cy="222819"/>
            </a:xfrm>
          </p:grpSpPr>
          <p:sp>
            <p:nvSpPr>
              <p:cNvPr id="152" name="TextBox 151"/>
              <p:cNvSpPr txBox="1"/>
              <p:nvPr/>
            </p:nvSpPr>
            <p:spPr>
              <a:xfrm>
                <a:off x="310864" y="3104581"/>
                <a:ext cx="287259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800" dirty="0"/>
                  <a:t>샵</a:t>
                </a:r>
                <a:endParaRPr lang="en-US" altLang="ko-KR" sz="800" dirty="0" smtClean="0"/>
              </a:p>
            </p:txBody>
          </p:sp>
          <p:cxnSp>
            <p:nvCxnSpPr>
              <p:cNvPr id="153" name="직선 연결선 152"/>
              <p:cNvCxnSpPr/>
              <p:nvPr/>
            </p:nvCxnSpPr>
            <p:spPr>
              <a:xfrm>
                <a:off x="157698" y="3327400"/>
                <a:ext cx="590550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7" name="직선 화살표 연결선 156"/>
            <p:cNvCxnSpPr>
              <a:stCxn id="10" idx="2"/>
              <a:endCxn id="134" idx="0"/>
            </p:cNvCxnSpPr>
            <p:nvPr/>
          </p:nvCxnSpPr>
          <p:spPr>
            <a:xfrm flipH="1">
              <a:off x="4990092" y="1923543"/>
              <a:ext cx="2332" cy="778119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직선 화살표 연결선 160"/>
            <p:cNvCxnSpPr>
              <a:stCxn id="134" idx="2"/>
              <a:endCxn id="18" idx="0"/>
            </p:cNvCxnSpPr>
            <p:nvPr/>
          </p:nvCxnSpPr>
          <p:spPr>
            <a:xfrm>
              <a:off x="4990092" y="2917106"/>
              <a:ext cx="1798" cy="744969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화살표 연결선 163"/>
            <p:cNvCxnSpPr>
              <a:stCxn id="146" idx="2"/>
              <a:endCxn id="19" idx="0"/>
            </p:cNvCxnSpPr>
            <p:nvPr/>
          </p:nvCxnSpPr>
          <p:spPr>
            <a:xfrm>
              <a:off x="6109530" y="2917106"/>
              <a:ext cx="4719" cy="732611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화살표 연결선 166"/>
            <p:cNvCxnSpPr>
              <a:stCxn id="149" idx="2"/>
              <a:endCxn id="20" idx="0"/>
            </p:cNvCxnSpPr>
            <p:nvPr/>
          </p:nvCxnSpPr>
          <p:spPr>
            <a:xfrm>
              <a:off x="7245021" y="2917106"/>
              <a:ext cx="4954" cy="732611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직선 화살표 연결선 169"/>
            <p:cNvCxnSpPr>
              <a:stCxn id="152" idx="2"/>
              <a:endCxn id="21" idx="0"/>
            </p:cNvCxnSpPr>
            <p:nvPr/>
          </p:nvCxnSpPr>
          <p:spPr>
            <a:xfrm>
              <a:off x="8405845" y="2917106"/>
              <a:ext cx="4862" cy="739303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직선 화살표 연결선 172"/>
            <p:cNvCxnSpPr>
              <a:stCxn id="143" idx="2"/>
              <a:endCxn id="23" idx="0"/>
            </p:cNvCxnSpPr>
            <p:nvPr/>
          </p:nvCxnSpPr>
          <p:spPr>
            <a:xfrm flipH="1">
              <a:off x="9557848" y="2917106"/>
              <a:ext cx="1519" cy="739303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직선 화살표 연결선 175"/>
            <p:cNvCxnSpPr>
              <a:stCxn id="140" idx="2"/>
              <a:endCxn id="30" idx="0"/>
            </p:cNvCxnSpPr>
            <p:nvPr/>
          </p:nvCxnSpPr>
          <p:spPr>
            <a:xfrm>
              <a:off x="10647544" y="2924481"/>
              <a:ext cx="0" cy="1127728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0" name="그룹 179"/>
            <p:cNvGrpSpPr/>
            <p:nvPr/>
          </p:nvGrpSpPr>
          <p:grpSpPr>
            <a:xfrm>
              <a:off x="4558321" y="619758"/>
              <a:ext cx="864339" cy="215444"/>
              <a:chOff x="1509821" y="3111956"/>
              <a:chExt cx="864339" cy="215444"/>
            </a:xfrm>
          </p:grpSpPr>
          <p:sp>
            <p:nvSpPr>
              <p:cNvPr id="181" name="TextBox 180"/>
              <p:cNvSpPr txBox="1"/>
              <p:nvPr/>
            </p:nvSpPr>
            <p:spPr>
              <a:xfrm>
                <a:off x="1509821" y="3111956"/>
                <a:ext cx="864339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 smtClean="0"/>
                  <a:t>출석체크</a:t>
                </a:r>
                <a:r>
                  <a:rPr lang="en-US" altLang="ko-KR" sz="800" dirty="0" smtClean="0"/>
                  <a:t>(</a:t>
                </a:r>
                <a:r>
                  <a:rPr lang="ko-KR" altLang="en-US" sz="800" dirty="0" smtClean="0"/>
                  <a:t>팝업</a:t>
                </a:r>
                <a:r>
                  <a:rPr lang="en-US" altLang="ko-KR" sz="800" dirty="0" smtClean="0"/>
                  <a:t>)</a:t>
                </a:r>
              </a:p>
            </p:txBody>
          </p:sp>
          <p:cxnSp>
            <p:nvCxnSpPr>
              <p:cNvPr id="182" name="직선 연결선 181"/>
              <p:cNvCxnSpPr/>
              <p:nvPr/>
            </p:nvCxnSpPr>
            <p:spPr>
              <a:xfrm>
                <a:off x="1616223" y="3321050"/>
                <a:ext cx="590550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3" name="그룹 182"/>
            <p:cNvGrpSpPr/>
            <p:nvPr/>
          </p:nvGrpSpPr>
          <p:grpSpPr>
            <a:xfrm>
              <a:off x="5890530" y="616331"/>
              <a:ext cx="734496" cy="215444"/>
              <a:chOff x="1547921" y="3111956"/>
              <a:chExt cx="734496" cy="215444"/>
            </a:xfrm>
          </p:grpSpPr>
          <p:sp>
            <p:nvSpPr>
              <p:cNvPr id="184" name="TextBox 183"/>
              <p:cNvSpPr txBox="1"/>
              <p:nvPr/>
            </p:nvSpPr>
            <p:spPr>
              <a:xfrm>
                <a:off x="1547921" y="3111956"/>
                <a:ext cx="73449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 smtClean="0"/>
                  <a:t>누적 포인트</a:t>
                </a:r>
                <a:endParaRPr lang="en-US" altLang="ko-KR" sz="800" dirty="0" smtClean="0"/>
              </a:p>
            </p:txBody>
          </p:sp>
          <p:cxnSp>
            <p:nvCxnSpPr>
              <p:cNvPr id="185" name="직선 연결선 184"/>
              <p:cNvCxnSpPr/>
              <p:nvPr/>
            </p:nvCxnSpPr>
            <p:spPr>
              <a:xfrm>
                <a:off x="1616223" y="3321050"/>
                <a:ext cx="590550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93" name="직선 화살표 연결선 192"/>
            <p:cNvCxnSpPr>
              <a:stCxn id="30" idx="2"/>
              <a:endCxn id="22" idx="0"/>
            </p:cNvCxnSpPr>
            <p:nvPr/>
          </p:nvCxnSpPr>
          <p:spPr>
            <a:xfrm>
              <a:off x="10647544" y="4571461"/>
              <a:ext cx="0" cy="1054803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꺾인 연결선 195"/>
            <p:cNvCxnSpPr>
              <a:stCxn id="10" idx="2"/>
              <a:endCxn id="146" idx="0"/>
            </p:cNvCxnSpPr>
            <p:nvPr/>
          </p:nvCxnSpPr>
          <p:spPr>
            <a:xfrm rot="16200000" flipH="1">
              <a:off x="5161918" y="1754049"/>
              <a:ext cx="778119" cy="1117106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꺾인 연결선 198"/>
            <p:cNvCxnSpPr>
              <a:stCxn id="10" idx="2"/>
              <a:endCxn id="149" idx="0"/>
            </p:cNvCxnSpPr>
            <p:nvPr/>
          </p:nvCxnSpPr>
          <p:spPr>
            <a:xfrm rot="16200000" flipH="1">
              <a:off x="5729663" y="1186303"/>
              <a:ext cx="778119" cy="2252597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꺾인 연결선 201"/>
            <p:cNvCxnSpPr>
              <a:stCxn id="10" idx="2"/>
              <a:endCxn id="152" idx="0"/>
            </p:cNvCxnSpPr>
            <p:nvPr/>
          </p:nvCxnSpPr>
          <p:spPr>
            <a:xfrm rot="16200000" flipH="1">
              <a:off x="6310075" y="605891"/>
              <a:ext cx="778119" cy="3413421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꺾인 연결선 204"/>
            <p:cNvCxnSpPr>
              <a:stCxn id="10" idx="2"/>
              <a:endCxn id="143" idx="0"/>
            </p:cNvCxnSpPr>
            <p:nvPr/>
          </p:nvCxnSpPr>
          <p:spPr>
            <a:xfrm rot="16200000" flipH="1">
              <a:off x="6886836" y="29130"/>
              <a:ext cx="778119" cy="4566943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꺾인 연결선 207"/>
            <p:cNvCxnSpPr>
              <a:stCxn id="10" idx="2"/>
              <a:endCxn id="140" idx="0"/>
            </p:cNvCxnSpPr>
            <p:nvPr/>
          </p:nvCxnSpPr>
          <p:spPr>
            <a:xfrm rot="16200000" flipH="1">
              <a:off x="7427237" y="-511270"/>
              <a:ext cx="785494" cy="5655120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꺾인 연결선 210"/>
            <p:cNvCxnSpPr>
              <a:stCxn id="22" idx="3"/>
              <a:endCxn id="10" idx="3"/>
            </p:cNvCxnSpPr>
            <p:nvPr/>
          </p:nvCxnSpPr>
          <p:spPr>
            <a:xfrm flipH="1" flipV="1">
              <a:off x="5365060" y="1716509"/>
              <a:ext cx="5655120" cy="4116789"/>
            </a:xfrm>
            <a:prstGeom prst="bentConnector3">
              <a:avLst>
                <a:gd name="adj1" fmla="val -11958"/>
              </a:avLst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직선 화살표 연결선 214"/>
            <p:cNvCxnSpPr>
              <a:stCxn id="10" idx="0"/>
              <a:endCxn id="181" idx="2"/>
            </p:cNvCxnSpPr>
            <p:nvPr/>
          </p:nvCxnSpPr>
          <p:spPr>
            <a:xfrm flipH="1" flipV="1">
              <a:off x="4990491" y="835202"/>
              <a:ext cx="1933" cy="674273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꺾인 연결선 218"/>
            <p:cNvCxnSpPr>
              <a:stCxn id="10" idx="0"/>
              <a:endCxn id="184" idx="2"/>
            </p:cNvCxnSpPr>
            <p:nvPr/>
          </p:nvCxnSpPr>
          <p:spPr>
            <a:xfrm rot="5400000" flipH="1" flipV="1">
              <a:off x="5286251" y="537948"/>
              <a:ext cx="677700" cy="1265354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4" name="직사각형 223"/>
            <p:cNvSpPr/>
            <p:nvPr/>
          </p:nvSpPr>
          <p:spPr>
            <a:xfrm>
              <a:off x="7781179" y="6229781"/>
              <a:ext cx="905580" cy="51925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앱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외부 연결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225" name="구부러진 연결선 224"/>
            <p:cNvCxnSpPr>
              <a:stCxn id="224" idx="0"/>
              <a:endCxn id="30" idx="1"/>
            </p:cNvCxnSpPr>
            <p:nvPr/>
          </p:nvCxnSpPr>
          <p:spPr>
            <a:xfrm rot="5400000" flipH="1" flipV="1">
              <a:off x="8255388" y="4290416"/>
              <a:ext cx="1917946" cy="1960785"/>
            </a:xfrm>
            <a:prstGeom prst="curvedConnector2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9" name="직사각형 228"/>
            <p:cNvSpPr/>
            <p:nvPr/>
          </p:nvSpPr>
          <p:spPr>
            <a:xfrm>
              <a:off x="497462" y="2279305"/>
              <a:ext cx="3501491" cy="4502495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30" name="TextBox 229"/>
            <p:cNvSpPr txBox="1"/>
            <p:nvPr/>
          </p:nvSpPr>
          <p:spPr>
            <a:xfrm>
              <a:off x="4371440" y="5913628"/>
              <a:ext cx="69442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rgbClr val="FF0000"/>
                  </a:solidFill>
                </a:rPr>
                <a:t>#</a:t>
              </a:r>
              <a:r>
                <a:rPr lang="ko-KR" altLang="en-US" sz="800" dirty="0" smtClean="0">
                  <a:solidFill>
                    <a:srgbClr val="FF0000"/>
                  </a:solidFill>
                </a:rPr>
                <a:t>세부 그룹</a:t>
              </a:r>
              <a:endParaRPr lang="en-US" altLang="ko-KR" sz="800" dirty="0" smtClean="0">
                <a:solidFill>
                  <a:srgbClr val="FF0000"/>
                </a:solidFill>
              </a:endParaRPr>
            </a:p>
          </p:txBody>
        </p:sp>
        <p:sp>
          <p:nvSpPr>
            <p:cNvPr id="231" name="직사각형 230"/>
            <p:cNvSpPr/>
            <p:nvPr/>
          </p:nvSpPr>
          <p:spPr>
            <a:xfrm>
              <a:off x="497463" y="509247"/>
              <a:ext cx="2054202" cy="1522330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32" name="직사각형 231"/>
            <p:cNvSpPr/>
            <p:nvPr/>
          </p:nvSpPr>
          <p:spPr>
            <a:xfrm>
              <a:off x="4374134" y="3479780"/>
              <a:ext cx="7636891" cy="2645226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33" name="TextBox 232"/>
            <p:cNvSpPr txBox="1"/>
            <p:nvPr/>
          </p:nvSpPr>
          <p:spPr>
            <a:xfrm>
              <a:off x="3302674" y="6566356"/>
              <a:ext cx="69442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75000"/>
                    </a:schemeClr>
                  </a:solidFill>
                </a:rPr>
                <a:t>#</a:t>
              </a:r>
              <a:r>
                <a:rPr lang="ko-KR" altLang="en-US" sz="800" dirty="0" smtClean="0">
                  <a:solidFill>
                    <a:schemeClr val="bg1">
                      <a:lumMod val="75000"/>
                    </a:schemeClr>
                  </a:solidFill>
                </a:rPr>
                <a:t>가입 그룹</a:t>
              </a:r>
              <a:endParaRPr lang="en-US" altLang="ko-KR" sz="800" dirty="0" smtClean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234" name="직사각형 233"/>
            <p:cNvSpPr/>
            <p:nvPr/>
          </p:nvSpPr>
          <p:spPr>
            <a:xfrm>
              <a:off x="4374134" y="518640"/>
              <a:ext cx="7636891" cy="5610431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35" name="TextBox 234"/>
            <p:cNvSpPr txBox="1"/>
            <p:nvPr/>
          </p:nvSpPr>
          <p:spPr>
            <a:xfrm>
              <a:off x="11386952" y="509247"/>
              <a:ext cx="69442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rgbClr val="FF0000"/>
                  </a:solidFill>
                </a:rPr>
                <a:t>#</a:t>
              </a:r>
              <a:r>
                <a:rPr lang="ko-KR" altLang="en-US" sz="800" dirty="0" smtClean="0">
                  <a:solidFill>
                    <a:srgbClr val="FF0000"/>
                  </a:solidFill>
                </a:rPr>
                <a:t>로비 그룹</a:t>
              </a:r>
              <a:endParaRPr lang="en-US" altLang="ko-KR" sz="800" dirty="0" smtClean="0">
                <a:solidFill>
                  <a:srgbClr val="FF0000"/>
                </a:solidFill>
              </a:endParaRPr>
            </a:p>
          </p:txBody>
        </p:sp>
        <p:sp>
          <p:nvSpPr>
            <p:cNvPr id="236" name="TextBox 235"/>
            <p:cNvSpPr txBox="1"/>
            <p:nvPr/>
          </p:nvSpPr>
          <p:spPr>
            <a:xfrm>
              <a:off x="1764406" y="550178"/>
              <a:ext cx="79220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75000"/>
                    </a:schemeClr>
                  </a:solidFill>
                </a:rPr>
                <a:t>#INTRO</a:t>
              </a:r>
              <a:r>
                <a:rPr lang="ko-KR" altLang="en-US" sz="800" dirty="0" smtClean="0">
                  <a:solidFill>
                    <a:schemeClr val="bg1">
                      <a:lumMod val="75000"/>
                    </a:schemeClr>
                  </a:solidFill>
                </a:rPr>
                <a:t> 그룹</a:t>
              </a:r>
              <a:endParaRPr lang="en-US" altLang="ko-KR" sz="800" dirty="0" smtClean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grpSp>
          <p:nvGrpSpPr>
            <p:cNvPr id="240" name="그룹 239"/>
            <p:cNvGrpSpPr/>
            <p:nvPr/>
          </p:nvGrpSpPr>
          <p:grpSpPr>
            <a:xfrm>
              <a:off x="9832446" y="6402354"/>
              <a:ext cx="631904" cy="215444"/>
              <a:chOff x="1595546" y="3111956"/>
              <a:chExt cx="631904" cy="215444"/>
            </a:xfrm>
          </p:grpSpPr>
          <p:sp>
            <p:nvSpPr>
              <p:cNvPr id="241" name="TextBox 240"/>
              <p:cNvSpPr txBox="1"/>
              <p:nvPr/>
            </p:nvSpPr>
            <p:spPr>
              <a:xfrm>
                <a:off x="1595546" y="3111956"/>
                <a:ext cx="63190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 smtClean="0"/>
                  <a:t>종료 요청</a:t>
                </a:r>
                <a:endParaRPr lang="en-US" altLang="ko-KR" sz="800" dirty="0" smtClean="0"/>
              </a:p>
            </p:txBody>
          </p:sp>
          <p:cxnSp>
            <p:nvCxnSpPr>
              <p:cNvPr id="242" name="직선 연결선 241"/>
              <p:cNvCxnSpPr/>
              <p:nvPr/>
            </p:nvCxnSpPr>
            <p:spPr>
              <a:xfrm>
                <a:off x="1616223" y="3321050"/>
                <a:ext cx="590550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43" name="직선 화살표 연결선 242"/>
            <p:cNvCxnSpPr>
              <a:stCxn id="241" idx="3"/>
              <a:endCxn id="17" idx="1"/>
            </p:cNvCxnSpPr>
            <p:nvPr/>
          </p:nvCxnSpPr>
          <p:spPr>
            <a:xfrm flipV="1">
              <a:off x="10464350" y="6509843"/>
              <a:ext cx="503028" cy="233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6" name="TextBox 255"/>
          <p:cNvSpPr txBox="1"/>
          <p:nvPr/>
        </p:nvSpPr>
        <p:spPr>
          <a:xfrm>
            <a:off x="9805589" y="63811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▼앱 페이지 흐름도</a:t>
            </a:r>
            <a:endParaRPr lang="ko-KR" altLang="en-US" b="1" dirty="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437144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1" name="직사각형 110"/>
          <p:cNvSpPr/>
          <p:nvPr/>
        </p:nvSpPr>
        <p:spPr>
          <a:xfrm>
            <a:off x="4373007" y="6129072"/>
            <a:ext cx="7638018" cy="725937"/>
          </a:xfrm>
          <a:prstGeom prst="rect">
            <a:avLst/>
          </a:prstGeom>
          <a:solidFill>
            <a:schemeClr val="tx1">
              <a:lumMod val="50000"/>
              <a:lumOff val="50000"/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2" name="직사각형 111"/>
          <p:cNvSpPr/>
          <p:nvPr/>
        </p:nvSpPr>
        <p:spPr>
          <a:xfrm>
            <a:off x="4373006" y="0"/>
            <a:ext cx="7818993" cy="509247"/>
          </a:xfrm>
          <a:prstGeom prst="rect">
            <a:avLst/>
          </a:prstGeom>
          <a:solidFill>
            <a:schemeClr val="tx1">
              <a:lumMod val="50000"/>
              <a:lumOff val="50000"/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3" name="직사각형 112"/>
          <p:cNvSpPr/>
          <p:nvPr/>
        </p:nvSpPr>
        <p:spPr>
          <a:xfrm>
            <a:off x="12011025" y="501431"/>
            <a:ext cx="182323" cy="6356569"/>
          </a:xfrm>
          <a:prstGeom prst="rect">
            <a:avLst/>
          </a:prstGeom>
          <a:solidFill>
            <a:schemeClr val="tx1">
              <a:lumMod val="50000"/>
              <a:lumOff val="50000"/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18370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>
            <a:cxnSpLocks/>
          </p:cNvCxnSpPr>
          <p:nvPr/>
        </p:nvCxnSpPr>
        <p:spPr>
          <a:xfrm>
            <a:off x="0" y="627709"/>
            <a:ext cx="121920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직선 연결선 4"/>
          <p:cNvCxnSpPr>
            <a:cxnSpLocks/>
          </p:cNvCxnSpPr>
          <p:nvPr/>
        </p:nvCxnSpPr>
        <p:spPr>
          <a:xfrm flipV="1">
            <a:off x="7553325" y="627708"/>
            <a:ext cx="0" cy="6230291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553325" y="647239"/>
            <a:ext cx="463867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ko-KR" altLang="en-US" sz="1000" dirty="0" smtClean="0"/>
              <a:t>어플리케이션이 기기에 요청하는 허가 목록을 설명한다</a:t>
            </a:r>
            <a:r>
              <a:rPr lang="en-US" altLang="ko-KR" sz="1000" dirty="0" smtClean="0"/>
              <a:t>.</a:t>
            </a:r>
          </a:p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endParaRPr lang="en-US" altLang="ko-KR" sz="1000" dirty="0" smtClean="0"/>
          </a:p>
          <a:p>
            <a:r>
              <a:rPr lang="en-US" altLang="ko-KR" sz="1000" dirty="0" smtClean="0"/>
              <a:t>1) </a:t>
            </a:r>
            <a:r>
              <a:rPr lang="ko-KR" altLang="en-US" sz="1000" dirty="0" smtClean="0"/>
              <a:t>문자 메시지 보내기</a:t>
            </a:r>
            <a:endParaRPr lang="en-US" altLang="ko-KR" sz="1000" dirty="0" smtClean="0"/>
          </a:p>
          <a:p>
            <a:pPr marL="228600" indent="-228600">
              <a:buAutoNum type="arabicParenR"/>
            </a:pPr>
            <a:endParaRPr lang="en-US" altLang="ko-KR" sz="1000" dirty="0"/>
          </a:p>
          <a:p>
            <a:r>
              <a:rPr lang="en-US" altLang="ko-KR" sz="1000" dirty="0" smtClean="0"/>
              <a:t>2) </a:t>
            </a:r>
            <a:r>
              <a:rPr lang="ko-KR" altLang="en-US" sz="1000" dirty="0" smtClean="0"/>
              <a:t>주소록 열람</a:t>
            </a: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en-US" altLang="ko-KR" sz="1000" dirty="0" smtClean="0"/>
              <a:t>3) </a:t>
            </a:r>
            <a:r>
              <a:rPr lang="ko-KR" altLang="en-US" sz="1000" dirty="0" smtClean="0"/>
              <a:t>파일 </a:t>
            </a:r>
            <a:r>
              <a:rPr lang="ko-KR" altLang="en-US" sz="1000" dirty="0"/>
              <a:t>접근</a:t>
            </a:r>
            <a:r>
              <a:rPr lang="en-US" altLang="ko-KR" sz="1000" dirty="0"/>
              <a:t>, </a:t>
            </a:r>
            <a:r>
              <a:rPr lang="ko-KR" altLang="en-US" sz="1000" dirty="0"/>
              <a:t>사진</a:t>
            </a:r>
            <a:r>
              <a:rPr lang="en-US" altLang="ko-KR" sz="1000" dirty="0"/>
              <a:t>, </a:t>
            </a:r>
            <a:r>
              <a:rPr lang="ko-KR" altLang="en-US" sz="1000" dirty="0" smtClean="0"/>
              <a:t>미디어 열람</a:t>
            </a:r>
            <a:endParaRPr lang="ko-KR" altLang="en-US" sz="1000" dirty="0"/>
          </a:p>
        </p:txBody>
      </p:sp>
      <p:sp>
        <p:nvSpPr>
          <p:cNvPr id="7" name="TextBox 6"/>
          <p:cNvSpPr txBox="1"/>
          <p:nvPr/>
        </p:nvSpPr>
        <p:spPr>
          <a:xfrm>
            <a:off x="85152" y="122186"/>
            <a:ext cx="35317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/>
              <a:t>어플리케이션 허가 요청 목록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135223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110490" y="1170606"/>
            <a:ext cx="2947701" cy="456769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" name="직선 연결선 4"/>
          <p:cNvCxnSpPr>
            <a:cxnSpLocks/>
          </p:cNvCxnSpPr>
          <p:nvPr/>
        </p:nvCxnSpPr>
        <p:spPr>
          <a:xfrm>
            <a:off x="0" y="627709"/>
            <a:ext cx="121920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직선 연결선 5"/>
          <p:cNvCxnSpPr>
            <a:cxnSpLocks/>
          </p:cNvCxnSpPr>
          <p:nvPr/>
        </p:nvCxnSpPr>
        <p:spPr>
          <a:xfrm flipV="1">
            <a:off x="7553325" y="627708"/>
            <a:ext cx="0" cy="6230291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5151" y="122186"/>
            <a:ext cx="44582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#8 </a:t>
            </a:r>
            <a:r>
              <a:rPr lang="ko-KR" altLang="en-US" sz="2000" b="1" dirty="0" smtClean="0"/>
              <a:t>페이지 로비</a:t>
            </a:r>
            <a:endParaRPr lang="ko-KR" altLang="en-US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553325" y="647239"/>
            <a:ext cx="4638675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altLang="ko-KR" sz="1000" dirty="0" smtClean="0"/>
              <a:t># </a:t>
            </a:r>
            <a:r>
              <a:rPr lang="ko-KR" altLang="en-US" sz="1000" dirty="0" smtClean="0"/>
              <a:t>로비 페이지에 대해 설명한다</a:t>
            </a:r>
            <a:r>
              <a:rPr lang="en-US" altLang="ko-KR" sz="1000" dirty="0" smtClean="0"/>
              <a:t>.</a:t>
            </a:r>
          </a:p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1) </a:t>
            </a:r>
            <a:r>
              <a:rPr lang="ko-KR" altLang="en-US" sz="1000" b="1" dirty="0" smtClean="0"/>
              <a:t>페이지 입장</a:t>
            </a:r>
            <a:endParaRPr lang="en-US" altLang="ko-KR" sz="1000" b="1" dirty="0" smtClean="0"/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 - </a:t>
            </a:r>
            <a:r>
              <a:rPr lang="ko-KR" altLang="en-US" sz="1000" b="1" dirty="0" err="1" smtClean="0"/>
              <a:t>인트로</a:t>
            </a:r>
            <a:r>
              <a:rPr lang="ko-KR" altLang="en-US" sz="1000" b="1" dirty="0" smtClean="0"/>
              <a:t> 페이지 </a:t>
            </a:r>
            <a:r>
              <a:rPr lang="en-US" altLang="ko-KR" sz="1000" b="1" dirty="0" smtClean="0"/>
              <a:t>&gt; </a:t>
            </a:r>
            <a:r>
              <a:rPr lang="ko-KR" altLang="en-US" sz="1000" b="1" dirty="0" smtClean="0"/>
              <a:t>로그인 그룹 이후 입장한다</a:t>
            </a:r>
            <a:r>
              <a:rPr lang="en-US" altLang="ko-KR" sz="1000" b="1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b="1" dirty="0"/>
              <a:t> </a:t>
            </a:r>
            <a:r>
              <a:rPr lang="en-US" altLang="ko-KR" sz="1000" b="1" dirty="0" smtClean="0"/>
              <a:t>- </a:t>
            </a:r>
            <a:r>
              <a:rPr lang="ko-KR" altLang="en-US" sz="1000" b="1" dirty="0" smtClean="0"/>
              <a:t>홈의 역할을 하는 페이지로</a:t>
            </a:r>
            <a:r>
              <a:rPr lang="en-US" altLang="ko-KR" sz="1000" b="1" dirty="0" smtClean="0"/>
              <a:t>, </a:t>
            </a:r>
            <a:r>
              <a:rPr lang="ko-KR" altLang="en-US" sz="1000" b="1" dirty="0" smtClean="0"/>
              <a:t>다른 세부 페이지들을 연결하는 페이지이다</a:t>
            </a:r>
            <a:r>
              <a:rPr lang="en-US" altLang="ko-KR" sz="1000" b="1" dirty="0" smtClean="0"/>
              <a:t>.</a:t>
            </a:r>
            <a:endParaRPr lang="en-US" altLang="ko-KR" sz="1000" b="1" dirty="0"/>
          </a:p>
        </p:txBody>
      </p:sp>
      <p:grpSp>
        <p:nvGrpSpPr>
          <p:cNvPr id="14" name="그룹 13"/>
          <p:cNvGrpSpPr/>
          <p:nvPr/>
        </p:nvGrpSpPr>
        <p:grpSpPr>
          <a:xfrm>
            <a:off x="2824832" y="2295777"/>
            <a:ext cx="1311307" cy="1302204"/>
            <a:chOff x="3071133" y="2356671"/>
            <a:chExt cx="1453821" cy="1126384"/>
          </a:xfrm>
        </p:grpSpPr>
        <p:sp>
          <p:nvSpPr>
            <p:cNvPr id="9" name="직사각형 8"/>
            <p:cNvSpPr/>
            <p:nvPr/>
          </p:nvSpPr>
          <p:spPr>
            <a:xfrm>
              <a:off x="3071133" y="2356671"/>
              <a:ext cx="1453821" cy="112638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" name="직선 연결선 9"/>
            <p:cNvCxnSpPr>
              <a:cxnSpLocks/>
            </p:cNvCxnSpPr>
            <p:nvPr/>
          </p:nvCxnSpPr>
          <p:spPr>
            <a:xfrm flipH="1">
              <a:off x="3071133" y="2356671"/>
              <a:ext cx="1453821" cy="1126384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직사각형 14"/>
          <p:cNvSpPr/>
          <p:nvPr/>
        </p:nvSpPr>
        <p:spPr>
          <a:xfrm>
            <a:off x="2112172" y="1170587"/>
            <a:ext cx="2947701" cy="55611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2191434" y="1467768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홈</a:t>
            </a:r>
            <a:endParaRPr lang="ko-KR" altLang="en-US" sz="900"/>
          </a:p>
        </p:txBody>
      </p:sp>
      <p:sp>
        <p:nvSpPr>
          <p:cNvPr id="32" name="TextBox 31"/>
          <p:cNvSpPr txBox="1"/>
          <p:nvPr/>
        </p:nvSpPr>
        <p:spPr>
          <a:xfrm>
            <a:off x="2944624" y="1469130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캐시상점</a:t>
            </a:r>
            <a:endParaRPr lang="ko-KR" altLang="en-US" sz="900" dirty="0"/>
          </a:p>
        </p:txBody>
      </p:sp>
      <p:sp>
        <p:nvSpPr>
          <p:cNvPr id="33" name="TextBox 32"/>
          <p:cNvSpPr txBox="1"/>
          <p:nvPr/>
        </p:nvSpPr>
        <p:spPr>
          <a:xfrm>
            <a:off x="2520602" y="1466309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모으기</a:t>
            </a:r>
            <a:endParaRPr lang="ko-KR" altLang="en-US" sz="900" dirty="0"/>
          </a:p>
        </p:txBody>
      </p:sp>
      <p:sp>
        <p:nvSpPr>
          <p:cNvPr id="62" name="TextBox 61"/>
          <p:cNvSpPr txBox="1"/>
          <p:nvPr/>
        </p:nvSpPr>
        <p:spPr>
          <a:xfrm>
            <a:off x="2145760" y="3882821"/>
            <a:ext cx="8643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/>
              <a:t>배</a:t>
            </a:r>
            <a:r>
              <a:rPr lang="ko-KR" altLang="en-US" sz="1100" b="1" dirty="0"/>
              <a:t>돌</a:t>
            </a:r>
            <a:r>
              <a:rPr lang="ko-KR" altLang="en-US" sz="1100" b="1" dirty="0" smtClean="0"/>
              <a:t> </a:t>
            </a:r>
            <a:r>
              <a:rPr lang="en-US" altLang="ko-KR" sz="1100" b="1" dirty="0" smtClean="0"/>
              <a:t>Lv.13</a:t>
            </a:r>
            <a:endParaRPr lang="ko-KR" altLang="en-US" sz="1100" b="1" dirty="0"/>
          </a:p>
        </p:txBody>
      </p:sp>
      <p:sp>
        <p:nvSpPr>
          <p:cNvPr id="63" name="TextBox 62"/>
          <p:cNvSpPr txBox="1"/>
          <p:nvPr/>
        </p:nvSpPr>
        <p:spPr>
          <a:xfrm>
            <a:off x="3993951" y="1825243"/>
            <a:ext cx="10374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/>
              <a:t>13,000</a:t>
            </a:r>
            <a:r>
              <a:rPr lang="ko-KR" altLang="en-US" sz="1600" b="1" dirty="0" smtClean="0"/>
              <a:t>원</a:t>
            </a:r>
            <a:endParaRPr lang="ko-KR" altLang="en-US" sz="16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3549" y="1237231"/>
            <a:ext cx="295275" cy="285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7572" y="1229246"/>
            <a:ext cx="288426" cy="293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8172" y="1254848"/>
            <a:ext cx="305324" cy="29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8570" y="1264373"/>
            <a:ext cx="278025" cy="237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6153" y="5100476"/>
            <a:ext cx="395846" cy="3502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3434" y="5148101"/>
            <a:ext cx="435598" cy="298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4371" y="1254848"/>
            <a:ext cx="261216" cy="265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" name="덧셈 기호 65"/>
          <p:cNvSpPr/>
          <p:nvPr/>
        </p:nvSpPr>
        <p:spPr>
          <a:xfrm>
            <a:off x="4171835" y="1237231"/>
            <a:ext cx="281083" cy="308565"/>
          </a:xfrm>
          <a:prstGeom prst="mathPlus">
            <a:avLst>
              <a:gd name="adj1" fmla="val 10925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/>
          <p:cNvSpPr txBox="1"/>
          <p:nvPr/>
        </p:nvSpPr>
        <p:spPr>
          <a:xfrm>
            <a:off x="4031849" y="5438055"/>
            <a:ext cx="9396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smtClean="0"/>
              <a:t>광고 나누기</a:t>
            </a:r>
            <a:endParaRPr lang="ko-KR" altLang="en-US" sz="1100" b="1" dirty="0"/>
          </a:p>
        </p:txBody>
      </p:sp>
      <p:sp>
        <p:nvSpPr>
          <p:cNvPr id="80" name="TextBox 79"/>
          <p:cNvSpPr txBox="1"/>
          <p:nvPr/>
        </p:nvSpPr>
        <p:spPr>
          <a:xfrm>
            <a:off x="2290312" y="5436162"/>
            <a:ext cx="798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/>
              <a:t>고액 보상</a:t>
            </a:r>
            <a:endParaRPr lang="ko-KR" altLang="en-US" sz="1100" b="1" dirty="0"/>
          </a:p>
        </p:txBody>
      </p:sp>
      <p:sp>
        <p:nvSpPr>
          <p:cNvPr id="81" name="TextBox 80"/>
          <p:cNvSpPr txBox="1"/>
          <p:nvPr/>
        </p:nvSpPr>
        <p:spPr>
          <a:xfrm>
            <a:off x="3200028" y="5444054"/>
            <a:ext cx="798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/>
              <a:t>쿠폰 받기</a:t>
            </a:r>
            <a:endParaRPr lang="ko-KR" altLang="en-US" sz="1100" b="1" dirty="0"/>
          </a:p>
        </p:txBody>
      </p:sp>
      <p:grpSp>
        <p:nvGrpSpPr>
          <p:cNvPr id="68" name="그룹 67"/>
          <p:cNvGrpSpPr/>
          <p:nvPr/>
        </p:nvGrpSpPr>
        <p:grpSpPr>
          <a:xfrm flipV="1">
            <a:off x="2114159" y="4121572"/>
            <a:ext cx="2947701" cy="45719"/>
            <a:chOff x="628650" y="876300"/>
            <a:chExt cx="1910678" cy="133350"/>
          </a:xfrm>
        </p:grpSpPr>
        <p:sp>
          <p:nvSpPr>
            <p:cNvPr id="67" name="직사각형 66"/>
            <p:cNvSpPr/>
            <p:nvPr/>
          </p:nvSpPr>
          <p:spPr>
            <a:xfrm>
              <a:off x="628650" y="876300"/>
              <a:ext cx="1910678" cy="133350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634166" y="876300"/>
              <a:ext cx="1127426" cy="13335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5" name="TextBox 84"/>
          <p:cNvSpPr txBox="1"/>
          <p:nvPr/>
        </p:nvSpPr>
        <p:spPr>
          <a:xfrm>
            <a:off x="3480517" y="1470951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커뮤니티</a:t>
            </a:r>
            <a:endParaRPr lang="ko-KR" altLang="en-US" sz="900" dirty="0"/>
          </a:p>
        </p:txBody>
      </p:sp>
      <p:sp>
        <p:nvSpPr>
          <p:cNvPr id="86" name="TextBox 85"/>
          <p:cNvSpPr txBox="1"/>
          <p:nvPr/>
        </p:nvSpPr>
        <p:spPr>
          <a:xfrm>
            <a:off x="4533899" y="1471221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프로필</a:t>
            </a:r>
            <a:endParaRPr lang="ko-KR" altLang="en-US" sz="900" dirty="0"/>
          </a:p>
        </p:txBody>
      </p:sp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6413" y="2712749"/>
            <a:ext cx="525306" cy="563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9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8802" y="1847981"/>
            <a:ext cx="288426" cy="293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1" name="직사각형 90"/>
          <p:cNvSpPr/>
          <p:nvPr/>
        </p:nvSpPr>
        <p:spPr>
          <a:xfrm>
            <a:off x="2110490" y="4171977"/>
            <a:ext cx="2951370" cy="7143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이등변 삼각형 64"/>
          <p:cNvSpPr/>
          <p:nvPr/>
        </p:nvSpPr>
        <p:spPr>
          <a:xfrm rot="5400000">
            <a:off x="2624302" y="4257569"/>
            <a:ext cx="506402" cy="543164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/>
          <p:nvPr/>
        </p:nvSpPr>
        <p:spPr>
          <a:xfrm>
            <a:off x="3319136" y="4343255"/>
            <a:ext cx="14879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/>
              <a:t>광고 바로보기</a:t>
            </a:r>
            <a:endParaRPr lang="ko-KR" altLang="en-US" sz="16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4001551" y="1469130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친구추</a:t>
            </a:r>
            <a:r>
              <a:rPr lang="ko-KR" altLang="en-US" sz="900"/>
              <a:t>천</a:t>
            </a:r>
            <a:endParaRPr lang="ko-KR" altLang="en-US" sz="900" dirty="0"/>
          </a:p>
        </p:txBody>
      </p:sp>
      <p:sp>
        <p:nvSpPr>
          <p:cNvPr id="38" name="TextBox 37"/>
          <p:cNvSpPr txBox="1"/>
          <p:nvPr/>
        </p:nvSpPr>
        <p:spPr>
          <a:xfrm>
            <a:off x="4117920" y="3270867"/>
            <a:ext cx="9396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smtClean="0"/>
              <a:t>보너스 상품</a:t>
            </a:r>
            <a:endParaRPr lang="ko-KR" alt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4240186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110490" y="1170606"/>
            <a:ext cx="2947701" cy="456769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>
            <a:cxnSpLocks/>
          </p:cNvCxnSpPr>
          <p:nvPr/>
        </p:nvCxnSpPr>
        <p:spPr>
          <a:xfrm>
            <a:off x="0" y="627709"/>
            <a:ext cx="121920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직선 연결선 5"/>
          <p:cNvCxnSpPr>
            <a:cxnSpLocks/>
          </p:cNvCxnSpPr>
          <p:nvPr/>
        </p:nvCxnSpPr>
        <p:spPr>
          <a:xfrm flipV="1">
            <a:off x="7553325" y="627708"/>
            <a:ext cx="0" cy="6230291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5151" y="122186"/>
            <a:ext cx="44582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#8 </a:t>
            </a:r>
            <a:r>
              <a:rPr lang="ko-KR" altLang="en-US" sz="2000" b="1" dirty="0" smtClean="0"/>
              <a:t>페이지 로비</a:t>
            </a:r>
            <a:endParaRPr lang="ko-KR" altLang="en-US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553325" y="647239"/>
            <a:ext cx="4638675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altLang="ko-KR" sz="1000" dirty="0" smtClean="0"/>
              <a:t># </a:t>
            </a:r>
            <a:r>
              <a:rPr lang="ko-KR" altLang="en-US" sz="1000" dirty="0" smtClean="0"/>
              <a:t>로비 페이지에 대해 설명한다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1) </a:t>
            </a:r>
            <a:r>
              <a:rPr lang="ko-KR" altLang="en-US" sz="1000" b="1" dirty="0" smtClean="0"/>
              <a:t>캐릭터</a:t>
            </a:r>
            <a:endParaRPr lang="en-US" altLang="ko-KR" sz="1000" b="1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- </a:t>
            </a:r>
            <a:r>
              <a:rPr lang="ko-KR" altLang="en-US" sz="1000" dirty="0" smtClean="0"/>
              <a:t>내 캐릭터의 이미지를 보여준다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- </a:t>
            </a:r>
            <a:r>
              <a:rPr lang="ko-KR" altLang="en-US" sz="1000" dirty="0" smtClean="0"/>
              <a:t>입력 시 </a:t>
            </a:r>
            <a:r>
              <a:rPr lang="en-US" altLang="ko-KR" sz="1000" dirty="0" smtClean="0"/>
              <a:t>: </a:t>
            </a:r>
            <a:r>
              <a:rPr lang="ko-KR" altLang="en-US" sz="1000" dirty="0" smtClean="0"/>
              <a:t>캐릭터 페이지로 이동한다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b="1" dirty="0"/>
              <a:t>2) </a:t>
            </a:r>
            <a:r>
              <a:rPr lang="ko-KR" altLang="en-US" sz="1000" b="1" dirty="0"/>
              <a:t>아이템</a:t>
            </a:r>
            <a:endParaRPr lang="en-US" altLang="ko-KR" sz="1000" b="1" dirty="0"/>
          </a:p>
          <a:p>
            <a:pPr>
              <a:lnSpc>
                <a:spcPct val="150000"/>
              </a:lnSpc>
            </a:pPr>
            <a:r>
              <a:rPr lang="en-US" altLang="ko-KR" sz="1000" b="1" dirty="0"/>
              <a:t>   </a:t>
            </a:r>
            <a:r>
              <a:rPr lang="en-US" altLang="ko-KR" sz="1000" dirty="0"/>
              <a:t>- </a:t>
            </a:r>
            <a:r>
              <a:rPr lang="ko-KR" altLang="en-US" sz="1000" dirty="0"/>
              <a:t>입력 시 </a:t>
            </a:r>
            <a:r>
              <a:rPr lang="en-US" altLang="ko-KR" sz="1000" dirty="0"/>
              <a:t>:</a:t>
            </a:r>
            <a:r>
              <a:rPr lang="ko-KR" altLang="en-US" sz="1000" dirty="0"/>
              <a:t>아이템 페이지로 이동한다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3) </a:t>
            </a:r>
            <a:r>
              <a:rPr lang="ko-KR" altLang="en-US" sz="1000" b="1" dirty="0" smtClean="0"/>
              <a:t>이름 표시</a:t>
            </a:r>
            <a:endParaRPr lang="en-US" altLang="ko-KR" sz="1000" b="1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- </a:t>
            </a:r>
            <a:r>
              <a:rPr lang="ko-KR" altLang="en-US" sz="1000" dirty="0" smtClean="0"/>
              <a:t>닉네임을 표시한다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- </a:t>
            </a:r>
            <a:r>
              <a:rPr lang="ko-KR" altLang="en-US" sz="1000" dirty="0" smtClean="0"/>
              <a:t>레벨을 </a:t>
            </a:r>
            <a:r>
              <a:rPr lang="en-US" altLang="ko-KR" sz="1000" dirty="0" smtClean="0"/>
              <a:t>[Lv.</a:t>
            </a:r>
            <a:r>
              <a:rPr lang="ko-KR" altLang="en-US" sz="1000" dirty="0" smtClean="0"/>
              <a:t>값</a:t>
            </a:r>
            <a:r>
              <a:rPr lang="en-US" altLang="ko-KR" sz="1000" dirty="0" smtClean="0"/>
              <a:t>] </a:t>
            </a:r>
            <a:r>
              <a:rPr lang="ko-KR" altLang="en-US" sz="1000" dirty="0" smtClean="0"/>
              <a:t>으로 표시한다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- </a:t>
            </a:r>
            <a:r>
              <a:rPr lang="ko-KR" altLang="en-US" sz="1000" dirty="0" smtClean="0"/>
              <a:t>레벨은 레벨 변경 시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갱신한다</a:t>
            </a:r>
            <a:r>
              <a:rPr lang="en-US" altLang="ko-KR" sz="1000" dirty="0" smtClean="0"/>
              <a:t>.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4) </a:t>
            </a:r>
            <a:r>
              <a:rPr lang="ko-KR" altLang="en-US" sz="1000" b="1" dirty="0"/>
              <a:t>광고 재생</a:t>
            </a:r>
            <a:endParaRPr lang="en-US" altLang="ko-KR" sz="1000" b="1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  - </a:t>
            </a:r>
            <a:r>
              <a:rPr lang="ko-KR" altLang="en-US" sz="1000" dirty="0"/>
              <a:t>입력 시</a:t>
            </a:r>
            <a:r>
              <a:rPr lang="en-US" altLang="ko-KR" sz="1000" dirty="0"/>
              <a:t> : </a:t>
            </a:r>
            <a:r>
              <a:rPr lang="ko-KR" altLang="en-US" sz="1000" dirty="0"/>
              <a:t>플레이 가능한 광고 리스트 중</a:t>
            </a:r>
            <a:r>
              <a:rPr lang="en-US" altLang="ko-KR" sz="1000" dirty="0"/>
              <a:t>, </a:t>
            </a:r>
            <a:r>
              <a:rPr lang="ko-KR" altLang="en-US" sz="1000" dirty="0"/>
              <a:t>하나를 플레이 한다</a:t>
            </a:r>
            <a:r>
              <a:rPr lang="en-US" altLang="ko-KR" sz="10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  - </a:t>
            </a:r>
            <a:r>
              <a:rPr lang="ko-KR" altLang="en-US" sz="1000" dirty="0"/>
              <a:t>광고 목록 </a:t>
            </a:r>
            <a:r>
              <a:rPr lang="en-US" altLang="ko-KR" sz="1000" dirty="0"/>
              <a:t>: </a:t>
            </a:r>
            <a:r>
              <a:rPr lang="ko-KR" altLang="en-US" sz="1000" dirty="0"/>
              <a:t>샘플 리스트 </a:t>
            </a:r>
            <a:r>
              <a:rPr lang="en-US" altLang="ko-KR" sz="1000" dirty="0"/>
              <a:t>5</a:t>
            </a:r>
            <a:r>
              <a:rPr lang="ko-KR" altLang="en-US" sz="1000" dirty="0"/>
              <a:t>개 중</a:t>
            </a:r>
            <a:r>
              <a:rPr lang="en-US" altLang="ko-KR" sz="1000" dirty="0"/>
              <a:t>, </a:t>
            </a:r>
            <a:r>
              <a:rPr lang="ko-KR" altLang="en-US" sz="1000" dirty="0"/>
              <a:t>랜덤으로 </a:t>
            </a:r>
            <a:r>
              <a:rPr lang="en-US" altLang="ko-KR" sz="1000" dirty="0"/>
              <a:t>1</a:t>
            </a:r>
            <a:r>
              <a:rPr lang="ko-KR" altLang="en-US" sz="1000" dirty="0"/>
              <a:t>종을 플레이 한다</a:t>
            </a:r>
            <a:r>
              <a:rPr lang="en-US" altLang="ko-KR" sz="10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b="1" dirty="0" smtClean="0"/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5) </a:t>
            </a:r>
            <a:r>
              <a:rPr lang="ko-KR" altLang="en-US" sz="1000" b="1" dirty="0" smtClean="0"/>
              <a:t>고액 보상</a:t>
            </a:r>
            <a:endParaRPr lang="en-US" altLang="ko-KR" sz="1000" b="1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- </a:t>
            </a:r>
            <a:r>
              <a:rPr lang="ko-KR" altLang="en-US" sz="1000" dirty="0"/>
              <a:t>입력 시 </a:t>
            </a:r>
            <a:r>
              <a:rPr lang="en-US" altLang="ko-KR" sz="1000" dirty="0"/>
              <a:t>: </a:t>
            </a:r>
            <a:r>
              <a:rPr lang="ko-KR" altLang="en-US" sz="1000" dirty="0" smtClean="0"/>
              <a:t>고액 보상 페이지로 이동한다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b="1" dirty="0"/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6) </a:t>
            </a:r>
            <a:r>
              <a:rPr lang="ko-KR" altLang="en-US" sz="1000" b="1" dirty="0" smtClean="0"/>
              <a:t>쿠폰 받기</a:t>
            </a:r>
            <a:endParaRPr lang="en-US" altLang="ko-KR" sz="1000" b="1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- </a:t>
            </a:r>
            <a:r>
              <a:rPr lang="ko-KR" altLang="en-US" sz="1000" dirty="0"/>
              <a:t>입력 시 </a:t>
            </a:r>
            <a:r>
              <a:rPr lang="en-US" altLang="ko-KR" sz="1000" dirty="0"/>
              <a:t>: </a:t>
            </a:r>
            <a:r>
              <a:rPr lang="ko-KR" altLang="en-US" sz="1000" dirty="0" smtClean="0"/>
              <a:t>쿠폰 받기 페이지로 이동한다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000" b="1" dirty="0" smtClean="0">
                <a:solidFill>
                  <a:srgbClr val="FF0000"/>
                </a:solidFill>
              </a:rPr>
              <a:t>7) </a:t>
            </a:r>
            <a:r>
              <a:rPr lang="ko-KR" altLang="en-US" sz="1000" b="1" dirty="0" smtClean="0">
                <a:solidFill>
                  <a:srgbClr val="FF0000"/>
                </a:solidFill>
              </a:rPr>
              <a:t>광고 나누기 </a:t>
            </a:r>
            <a:r>
              <a:rPr lang="en-US" altLang="ko-KR" sz="1000" b="1" dirty="0" smtClean="0">
                <a:solidFill>
                  <a:srgbClr val="FF0000"/>
                </a:solidFill>
              </a:rPr>
              <a:t>(</a:t>
            </a:r>
            <a:r>
              <a:rPr lang="ko-KR" altLang="en-US" sz="1000" b="1" dirty="0" smtClean="0">
                <a:solidFill>
                  <a:srgbClr val="FF0000"/>
                </a:solidFill>
              </a:rPr>
              <a:t>추가 건</a:t>
            </a:r>
            <a:r>
              <a:rPr lang="en-US" altLang="ko-KR" sz="1000" b="1" dirty="0" smtClean="0">
                <a:solidFill>
                  <a:srgbClr val="FF0000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   - </a:t>
            </a:r>
            <a:r>
              <a:rPr lang="ko-KR" altLang="en-US" sz="1000" dirty="0"/>
              <a:t>입력 시 </a:t>
            </a:r>
            <a:r>
              <a:rPr lang="en-US" altLang="ko-KR" sz="1000" dirty="0"/>
              <a:t>: </a:t>
            </a:r>
            <a:r>
              <a:rPr lang="ko-KR" altLang="en-US" sz="1000" dirty="0" smtClean="0"/>
              <a:t>광고 나누기페이지로 이동한다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b="1" dirty="0" smtClean="0"/>
          </a:p>
          <a:p>
            <a:pPr>
              <a:lnSpc>
                <a:spcPct val="150000"/>
              </a:lnSpc>
            </a:pPr>
            <a:endParaRPr lang="en-US" altLang="ko-KR" sz="1000" b="1" dirty="0"/>
          </a:p>
        </p:txBody>
      </p:sp>
      <p:grpSp>
        <p:nvGrpSpPr>
          <p:cNvPr id="14" name="그룹 13"/>
          <p:cNvGrpSpPr/>
          <p:nvPr/>
        </p:nvGrpSpPr>
        <p:grpSpPr>
          <a:xfrm>
            <a:off x="2824832" y="2295777"/>
            <a:ext cx="1311307" cy="1302204"/>
            <a:chOff x="3071133" y="2356671"/>
            <a:chExt cx="1453821" cy="1126384"/>
          </a:xfrm>
        </p:grpSpPr>
        <p:sp>
          <p:nvSpPr>
            <p:cNvPr id="9" name="직사각형 8"/>
            <p:cNvSpPr/>
            <p:nvPr/>
          </p:nvSpPr>
          <p:spPr>
            <a:xfrm>
              <a:off x="3071133" y="2356671"/>
              <a:ext cx="1453821" cy="112638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" name="직선 연결선 9"/>
            <p:cNvCxnSpPr>
              <a:cxnSpLocks/>
            </p:cNvCxnSpPr>
            <p:nvPr/>
          </p:nvCxnSpPr>
          <p:spPr>
            <a:xfrm flipH="1">
              <a:off x="3071133" y="2356671"/>
              <a:ext cx="1453821" cy="1126384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TextBox 61"/>
          <p:cNvSpPr txBox="1"/>
          <p:nvPr/>
        </p:nvSpPr>
        <p:spPr>
          <a:xfrm>
            <a:off x="2145760" y="3882821"/>
            <a:ext cx="8643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/>
              <a:t>배</a:t>
            </a:r>
            <a:r>
              <a:rPr lang="ko-KR" altLang="en-US" sz="1100" b="1" dirty="0"/>
              <a:t>돌</a:t>
            </a:r>
            <a:r>
              <a:rPr lang="ko-KR" altLang="en-US" sz="1100" b="1" dirty="0" smtClean="0"/>
              <a:t> </a:t>
            </a:r>
            <a:r>
              <a:rPr lang="en-US" altLang="ko-KR" sz="1100" b="1" dirty="0" smtClean="0"/>
              <a:t>Lv.13</a:t>
            </a:r>
            <a:endParaRPr lang="ko-KR" altLang="en-US" sz="1100" b="1" dirty="0"/>
          </a:p>
        </p:txBody>
      </p:sp>
      <p:sp>
        <p:nvSpPr>
          <p:cNvPr id="63" name="TextBox 62"/>
          <p:cNvSpPr txBox="1"/>
          <p:nvPr/>
        </p:nvSpPr>
        <p:spPr>
          <a:xfrm>
            <a:off x="3993951" y="1825243"/>
            <a:ext cx="10374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/>
              <a:t>13,000</a:t>
            </a:r>
            <a:r>
              <a:rPr lang="ko-KR" altLang="en-US" sz="1600" b="1" dirty="0" smtClean="0"/>
              <a:t>원</a:t>
            </a:r>
            <a:endParaRPr lang="ko-KR" altLang="en-US" sz="1600" b="1" dirty="0"/>
          </a:p>
        </p:txBody>
      </p:sp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6153" y="5100476"/>
            <a:ext cx="395846" cy="3502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3434" y="5148101"/>
            <a:ext cx="435598" cy="298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" name="TextBox 79"/>
          <p:cNvSpPr txBox="1"/>
          <p:nvPr/>
        </p:nvSpPr>
        <p:spPr>
          <a:xfrm>
            <a:off x="2290312" y="5436162"/>
            <a:ext cx="798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/>
              <a:t>고액 보상</a:t>
            </a:r>
            <a:endParaRPr lang="ko-KR" altLang="en-US" sz="1100" b="1" dirty="0"/>
          </a:p>
        </p:txBody>
      </p:sp>
      <p:sp>
        <p:nvSpPr>
          <p:cNvPr id="81" name="TextBox 80"/>
          <p:cNvSpPr txBox="1"/>
          <p:nvPr/>
        </p:nvSpPr>
        <p:spPr>
          <a:xfrm>
            <a:off x="3200028" y="5444054"/>
            <a:ext cx="798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/>
              <a:t>쿠폰 받기</a:t>
            </a:r>
            <a:endParaRPr lang="ko-KR" altLang="en-US" sz="1100" b="1" dirty="0"/>
          </a:p>
        </p:txBody>
      </p:sp>
      <p:grpSp>
        <p:nvGrpSpPr>
          <p:cNvPr id="68" name="그룹 67"/>
          <p:cNvGrpSpPr/>
          <p:nvPr/>
        </p:nvGrpSpPr>
        <p:grpSpPr>
          <a:xfrm flipV="1">
            <a:off x="2114159" y="4121572"/>
            <a:ext cx="2947701" cy="45719"/>
            <a:chOff x="628650" y="876300"/>
            <a:chExt cx="1910678" cy="133350"/>
          </a:xfrm>
        </p:grpSpPr>
        <p:sp>
          <p:nvSpPr>
            <p:cNvPr id="67" name="직사각형 66"/>
            <p:cNvSpPr/>
            <p:nvPr/>
          </p:nvSpPr>
          <p:spPr>
            <a:xfrm>
              <a:off x="628650" y="876300"/>
              <a:ext cx="1910678" cy="133350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634166" y="876300"/>
              <a:ext cx="1127426" cy="13335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6413" y="2712749"/>
            <a:ext cx="525306" cy="563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9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8802" y="1847981"/>
            <a:ext cx="288426" cy="293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1" name="직사각형 90"/>
          <p:cNvSpPr/>
          <p:nvPr/>
        </p:nvSpPr>
        <p:spPr>
          <a:xfrm>
            <a:off x="2110490" y="4171977"/>
            <a:ext cx="2951370" cy="7143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이등변 삼각형 64"/>
          <p:cNvSpPr/>
          <p:nvPr/>
        </p:nvSpPr>
        <p:spPr>
          <a:xfrm rot="5400000">
            <a:off x="2624302" y="4257569"/>
            <a:ext cx="506402" cy="543164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/>
          <p:nvPr/>
        </p:nvSpPr>
        <p:spPr>
          <a:xfrm>
            <a:off x="3319136" y="4343255"/>
            <a:ext cx="14879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/>
              <a:t>광고 바로보기</a:t>
            </a:r>
            <a:endParaRPr lang="ko-KR" altLang="en-US" sz="1600" b="1" dirty="0"/>
          </a:p>
        </p:txBody>
      </p:sp>
      <p:sp>
        <p:nvSpPr>
          <p:cNvPr id="94" name="직사각형 93"/>
          <p:cNvSpPr/>
          <p:nvPr/>
        </p:nvSpPr>
        <p:spPr>
          <a:xfrm>
            <a:off x="2063968" y="4207534"/>
            <a:ext cx="3074530" cy="65397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5" name="직선 연결선 94"/>
          <p:cNvCxnSpPr/>
          <p:nvPr/>
        </p:nvCxnSpPr>
        <p:spPr>
          <a:xfrm flipV="1">
            <a:off x="4136139" y="1274713"/>
            <a:ext cx="3417186" cy="122559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직사각형 96"/>
          <p:cNvSpPr/>
          <p:nvPr/>
        </p:nvSpPr>
        <p:spPr>
          <a:xfrm>
            <a:off x="4208004" y="2667517"/>
            <a:ext cx="747042" cy="65397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직사각형 97"/>
          <p:cNvSpPr/>
          <p:nvPr/>
        </p:nvSpPr>
        <p:spPr>
          <a:xfrm>
            <a:off x="2877502" y="2385763"/>
            <a:ext cx="1221021" cy="110991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1" name="직선 연결선 100"/>
          <p:cNvCxnSpPr/>
          <p:nvPr/>
        </p:nvCxnSpPr>
        <p:spPr>
          <a:xfrm flipV="1">
            <a:off x="5031414" y="2162175"/>
            <a:ext cx="2521911" cy="67627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연결선 103"/>
          <p:cNvCxnSpPr>
            <a:stCxn id="107" idx="3"/>
          </p:cNvCxnSpPr>
          <p:nvPr/>
        </p:nvCxnSpPr>
        <p:spPr>
          <a:xfrm flipV="1">
            <a:off x="3010099" y="3597981"/>
            <a:ext cx="4543226" cy="41645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직사각형 106"/>
          <p:cNvSpPr/>
          <p:nvPr/>
        </p:nvSpPr>
        <p:spPr>
          <a:xfrm>
            <a:off x="2122669" y="3884444"/>
            <a:ext cx="887430" cy="25998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9" name="직선 연결선 108"/>
          <p:cNvCxnSpPr>
            <a:stCxn id="94" idx="3"/>
            <a:endCxn id="8" idx="1"/>
          </p:cNvCxnSpPr>
          <p:nvPr/>
        </p:nvCxnSpPr>
        <p:spPr>
          <a:xfrm flipV="1">
            <a:off x="5138498" y="3925060"/>
            <a:ext cx="2414827" cy="60946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연결선 111"/>
          <p:cNvCxnSpPr/>
          <p:nvPr/>
        </p:nvCxnSpPr>
        <p:spPr>
          <a:xfrm>
            <a:off x="5108684" y="4637441"/>
            <a:ext cx="2444641" cy="29135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직사각형 112"/>
          <p:cNvSpPr/>
          <p:nvPr/>
        </p:nvSpPr>
        <p:spPr>
          <a:xfrm>
            <a:off x="2044326" y="5077967"/>
            <a:ext cx="3074530" cy="65397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5" name="직선 연결선 114"/>
          <p:cNvCxnSpPr/>
          <p:nvPr/>
        </p:nvCxnSpPr>
        <p:spPr>
          <a:xfrm>
            <a:off x="5108684" y="4637441"/>
            <a:ext cx="2444641" cy="166810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연결선 117"/>
          <p:cNvCxnSpPr/>
          <p:nvPr/>
        </p:nvCxnSpPr>
        <p:spPr>
          <a:xfrm>
            <a:off x="5108684" y="4637441"/>
            <a:ext cx="2444641" cy="97802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4031849" y="5438055"/>
            <a:ext cx="9396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smtClean="0"/>
              <a:t>광고 나누기</a:t>
            </a:r>
            <a:endParaRPr lang="ko-KR" altLang="en-US" sz="1100" b="1" dirty="0"/>
          </a:p>
        </p:txBody>
      </p:sp>
      <p:sp>
        <p:nvSpPr>
          <p:cNvPr id="66" name="직사각형 65"/>
          <p:cNvSpPr/>
          <p:nvPr/>
        </p:nvSpPr>
        <p:spPr>
          <a:xfrm>
            <a:off x="2112172" y="1170587"/>
            <a:ext cx="2947701" cy="55611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/>
          <p:cNvSpPr txBox="1"/>
          <p:nvPr/>
        </p:nvSpPr>
        <p:spPr>
          <a:xfrm>
            <a:off x="2191434" y="1467768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홈</a:t>
            </a:r>
            <a:endParaRPr lang="ko-KR" altLang="en-US" sz="900"/>
          </a:p>
        </p:txBody>
      </p:sp>
      <p:sp>
        <p:nvSpPr>
          <p:cNvPr id="73" name="TextBox 72"/>
          <p:cNvSpPr txBox="1"/>
          <p:nvPr/>
        </p:nvSpPr>
        <p:spPr>
          <a:xfrm>
            <a:off x="2944624" y="1469130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캐시상점</a:t>
            </a:r>
            <a:endParaRPr lang="ko-KR" altLang="en-US" sz="900" dirty="0"/>
          </a:p>
        </p:txBody>
      </p:sp>
      <p:sp>
        <p:nvSpPr>
          <p:cNvPr id="74" name="TextBox 73"/>
          <p:cNvSpPr txBox="1"/>
          <p:nvPr/>
        </p:nvSpPr>
        <p:spPr>
          <a:xfrm>
            <a:off x="2520602" y="1466309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모으기</a:t>
            </a:r>
            <a:endParaRPr lang="ko-KR" altLang="en-US" sz="900" dirty="0"/>
          </a:p>
        </p:txBody>
      </p:sp>
      <p:pic>
        <p:nvPicPr>
          <p:cNvPr id="75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3549" y="1237231"/>
            <a:ext cx="295275" cy="285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6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7572" y="1229246"/>
            <a:ext cx="288426" cy="293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" name="Picture 7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8172" y="1254848"/>
            <a:ext cx="305324" cy="29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" name="Picture 8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8570" y="1264373"/>
            <a:ext cx="278025" cy="237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9" name="Picture 1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4371" y="1254848"/>
            <a:ext cx="261216" cy="265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" name="덧셈 기호 81"/>
          <p:cNvSpPr/>
          <p:nvPr/>
        </p:nvSpPr>
        <p:spPr>
          <a:xfrm>
            <a:off x="4171835" y="1237231"/>
            <a:ext cx="281083" cy="308565"/>
          </a:xfrm>
          <a:prstGeom prst="mathPlus">
            <a:avLst>
              <a:gd name="adj1" fmla="val 10925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TextBox 83"/>
          <p:cNvSpPr txBox="1"/>
          <p:nvPr/>
        </p:nvSpPr>
        <p:spPr>
          <a:xfrm>
            <a:off x="3480517" y="1470951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커뮤니티</a:t>
            </a:r>
            <a:endParaRPr lang="ko-KR" altLang="en-US" sz="900" dirty="0"/>
          </a:p>
        </p:txBody>
      </p:sp>
      <p:sp>
        <p:nvSpPr>
          <p:cNvPr id="85" name="TextBox 84"/>
          <p:cNvSpPr txBox="1"/>
          <p:nvPr/>
        </p:nvSpPr>
        <p:spPr>
          <a:xfrm>
            <a:off x="4533899" y="1471221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프로필</a:t>
            </a:r>
            <a:endParaRPr lang="ko-KR" altLang="en-US" sz="900" dirty="0"/>
          </a:p>
        </p:txBody>
      </p:sp>
      <p:sp>
        <p:nvSpPr>
          <p:cNvPr id="86" name="TextBox 85"/>
          <p:cNvSpPr txBox="1"/>
          <p:nvPr/>
        </p:nvSpPr>
        <p:spPr>
          <a:xfrm>
            <a:off x="4001551" y="1469130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친구추</a:t>
            </a:r>
            <a:r>
              <a:rPr lang="ko-KR" altLang="en-US" sz="900"/>
              <a:t>천</a:t>
            </a:r>
            <a:endParaRPr lang="ko-KR" altLang="en-US" sz="900" dirty="0"/>
          </a:p>
        </p:txBody>
      </p:sp>
      <p:sp>
        <p:nvSpPr>
          <p:cNvPr id="50" name="TextBox 49"/>
          <p:cNvSpPr txBox="1"/>
          <p:nvPr/>
        </p:nvSpPr>
        <p:spPr>
          <a:xfrm>
            <a:off x="4117920" y="3270867"/>
            <a:ext cx="9396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smtClean="0"/>
              <a:t>보너스 상품</a:t>
            </a:r>
            <a:endParaRPr lang="ko-KR" alt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2231253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>
            <a:cxnSpLocks/>
          </p:cNvCxnSpPr>
          <p:nvPr/>
        </p:nvCxnSpPr>
        <p:spPr>
          <a:xfrm>
            <a:off x="0" y="627709"/>
            <a:ext cx="121920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직선 연결선 5"/>
          <p:cNvCxnSpPr>
            <a:cxnSpLocks/>
          </p:cNvCxnSpPr>
          <p:nvPr/>
        </p:nvCxnSpPr>
        <p:spPr>
          <a:xfrm flipV="1">
            <a:off x="7553325" y="627708"/>
            <a:ext cx="0" cy="6230291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5151" y="122186"/>
            <a:ext cx="44582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#8 </a:t>
            </a:r>
            <a:r>
              <a:rPr lang="ko-KR" altLang="en-US" sz="2000" b="1" dirty="0" smtClean="0"/>
              <a:t>페이지 로비</a:t>
            </a:r>
            <a:endParaRPr lang="ko-KR" altLang="en-US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553325" y="647239"/>
            <a:ext cx="4638675" cy="58631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altLang="ko-KR" sz="1000" dirty="0" smtClean="0"/>
              <a:t># </a:t>
            </a:r>
            <a:r>
              <a:rPr lang="ko-KR" altLang="en-US" sz="1000" dirty="0" smtClean="0"/>
              <a:t>로비 페이지에 대해 설명한다</a:t>
            </a:r>
            <a:r>
              <a:rPr lang="en-US" altLang="ko-KR" sz="1000" dirty="0" smtClean="0"/>
              <a:t>.</a:t>
            </a:r>
          </a:p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8) </a:t>
            </a:r>
            <a:r>
              <a:rPr lang="ko-KR" altLang="en-US" sz="1000" b="1" dirty="0"/>
              <a:t>보유 캐시</a:t>
            </a:r>
            <a:endParaRPr lang="en-US" altLang="ko-KR" sz="1000" b="1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   - </a:t>
            </a:r>
            <a:r>
              <a:rPr lang="ko-KR" altLang="en-US" sz="1000" dirty="0"/>
              <a:t>입력 시 </a:t>
            </a:r>
            <a:r>
              <a:rPr lang="en-US" altLang="ko-KR" sz="1000" dirty="0"/>
              <a:t>: </a:t>
            </a:r>
            <a:r>
              <a:rPr lang="ko-KR" altLang="en-US" sz="1000" dirty="0"/>
              <a:t>보유 캐시 페이지로 이동한다</a:t>
            </a:r>
            <a:r>
              <a:rPr lang="en-US" altLang="ko-KR" sz="10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b="1" dirty="0"/>
          </a:p>
          <a:p>
            <a:pPr>
              <a:lnSpc>
                <a:spcPct val="150000"/>
              </a:lnSpc>
            </a:pPr>
            <a:r>
              <a:rPr lang="en-US" altLang="ko-KR" sz="1000" b="1" dirty="0" smtClean="0">
                <a:solidFill>
                  <a:schemeClr val="bg1">
                    <a:lumMod val="75000"/>
                  </a:schemeClr>
                </a:solidFill>
              </a:rPr>
              <a:t>9) </a:t>
            </a:r>
            <a:r>
              <a:rPr lang="ko-KR" altLang="en-US" sz="1000" b="1" dirty="0" smtClean="0">
                <a:solidFill>
                  <a:schemeClr val="bg1">
                    <a:lumMod val="75000"/>
                  </a:schemeClr>
                </a:solidFill>
              </a:rPr>
              <a:t>요약</a:t>
            </a:r>
            <a:r>
              <a:rPr lang="en-US" altLang="ko-KR" sz="1000" b="1" dirty="0" smtClean="0">
                <a:solidFill>
                  <a:schemeClr val="bg1">
                    <a:lumMod val="75000"/>
                  </a:schemeClr>
                </a:solidFill>
              </a:rPr>
              <a:t>(</a:t>
            </a:r>
            <a:r>
              <a:rPr lang="ko-KR" altLang="en-US" sz="1000" b="1" dirty="0" smtClean="0">
                <a:solidFill>
                  <a:schemeClr val="bg1">
                    <a:lumMod val="75000"/>
                  </a:schemeClr>
                </a:solidFill>
              </a:rPr>
              <a:t>삭제</a:t>
            </a:r>
            <a:r>
              <a:rPr lang="en-US" altLang="ko-KR" sz="1000" b="1" dirty="0" smtClean="0">
                <a:solidFill>
                  <a:schemeClr val="bg1">
                    <a:lumMod val="75000"/>
                  </a:schemeClr>
                </a:solidFill>
              </a:rPr>
              <a:t>)</a:t>
            </a:r>
            <a:endParaRPr lang="en-US" altLang="ko-KR" sz="1000" b="1" dirty="0">
              <a:solidFill>
                <a:schemeClr val="bg1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</a:rPr>
              <a:t>    - </a:t>
            </a:r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입력 시 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</a:rPr>
              <a:t>: </a:t>
            </a:r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요약 페이지로 이동한다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10) </a:t>
            </a:r>
            <a:r>
              <a:rPr lang="ko-KR" altLang="en-US" sz="1000" b="1" dirty="0" smtClean="0"/>
              <a:t>홈</a:t>
            </a:r>
            <a:endParaRPr lang="en-US" altLang="ko-KR" sz="1000" b="1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- </a:t>
            </a:r>
            <a:r>
              <a:rPr lang="ko-KR" altLang="en-US" sz="1000" dirty="0"/>
              <a:t>입력 시 </a:t>
            </a:r>
            <a:r>
              <a:rPr lang="en-US" altLang="ko-KR" sz="1000" dirty="0"/>
              <a:t>: </a:t>
            </a:r>
            <a:r>
              <a:rPr lang="en-US" altLang="ko-KR" sz="1000" dirty="0" smtClean="0"/>
              <a:t>#</a:t>
            </a:r>
            <a:r>
              <a:rPr lang="ko-KR" altLang="en-US" sz="1000" dirty="0" smtClean="0"/>
              <a:t>로비 페이지로 돌아온다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b="1" dirty="0"/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11) </a:t>
            </a:r>
            <a:r>
              <a:rPr lang="ko-KR" altLang="en-US" sz="1000" b="1" dirty="0" smtClean="0"/>
              <a:t>모으기</a:t>
            </a:r>
            <a:endParaRPr lang="en-US" altLang="ko-KR" sz="1000" b="1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- </a:t>
            </a:r>
            <a:r>
              <a:rPr lang="ko-KR" altLang="en-US" sz="1000" dirty="0"/>
              <a:t>입력 시 </a:t>
            </a:r>
            <a:r>
              <a:rPr lang="en-US" altLang="ko-KR" sz="1000" dirty="0"/>
              <a:t>: </a:t>
            </a:r>
            <a:r>
              <a:rPr lang="ko-KR" altLang="en-US" sz="1000" dirty="0" smtClean="0"/>
              <a:t>모으기 페이지로 이동한다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b="1" dirty="0"/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12) </a:t>
            </a:r>
            <a:r>
              <a:rPr lang="ko-KR" altLang="en-US" sz="1000" b="1" dirty="0" smtClean="0"/>
              <a:t>캐시 상점</a:t>
            </a:r>
            <a:endParaRPr lang="en-US" altLang="ko-KR" sz="1000" b="1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- </a:t>
            </a:r>
            <a:r>
              <a:rPr lang="ko-KR" altLang="en-US" sz="1000" dirty="0"/>
              <a:t>입력 시 </a:t>
            </a:r>
            <a:r>
              <a:rPr lang="en-US" altLang="ko-KR" sz="1000" dirty="0"/>
              <a:t>: </a:t>
            </a:r>
            <a:r>
              <a:rPr lang="ko-KR" altLang="en-US" sz="1000" dirty="0" smtClean="0"/>
              <a:t>상점 페이지로 이동한다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b="1" dirty="0"/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13) </a:t>
            </a:r>
            <a:r>
              <a:rPr lang="ko-KR" altLang="en-US" sz="1000" b="1" dirty="0" smtClean="0"/>
              <a:t>커뮤니티</a:t>
            </a:r>
            <a:endParaRPr lang="en-US" altLang="ko-KR" sz="1000" b="1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- </a:t>
            </a:r>
            <a:r>
              <a:rPr lang="ko-KR" altLang="en-US" sz="1000" dirty="0"/>
              <a:t>입력 시 </a:t>
            </a:r>
            <a:r>
              <a:rPr lang="en-US" altLang="ko-KR" sz="1000" dirty="0"/>
              <a:t>: </a:t>
            </a:r>
            <a:r>
              <a:rPr lang="ko-KR" altLang="en-US" sz="1000" dirty="0" smtClean="0"/>
              <a:t>커뮤니티 페이지로 이동한다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b="1" dirty="0"/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14) </a:t>
            </a:r>
            <a:r>
              <a:rPr lang="ko-KR" altLang="en-US" sz="1000" b="1" dirty="0" smtClean="0"/>
              <a:t>프로필</a:t>
            </a:r>
            <a:endParaRPr lang="en-US" altLang="ko-KR" sz="1000" b="1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- </a:t>
            </a:r>
            <a:r>
              <a:rPr lang="ko-KR" altLang="en-US" sz="1000" dirty="0"/>
              <a:t>입력 시 </a:t>
            </a:r>
            <a:r>
              <a:rPr lang="en-US" altLang="ko-KR" sz="1000" dirty="0"/>
              <a:t>: </a:t>
            </a:r>
            <a:r>
              <a:rPr lang="ko-KR" altLang="en-US" sz="1000" dirty="0" smtClean="0"/>
              <a:t>프로필 페이지로 이동한다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b="1" dirty="0" smtClean="0">
                <a:solidFill>
                  <a:srgbClr val="FF0000"/>
                </a:solidFill>
              </a:rPr>
              <a:t>15) </a:t>
            </a:r>
            <a:r>
              <a:rPr lang="ko-KR" altLang="en-US" sz="1000" b="1" dirty="0" smtClean="0">
                <a:solidFill>
                  <a:srgbClr val="FF0000"/>
                </a:solidFill>
              </a:rPr>
              <a:t>친구 추천 </a:t>
            </a:r>
            <a:r>
              <a:rPr lang="en-US" altLang="ko-KR" sz="1000" b="1" dirty="0" smtClean="0">
                <a:solidFill>
                  <a:srgbClr val="FF0000"/>
                </a:solidFill>
              </a:rPr>
              <a:t>(</a:t>
            </a:r>
            <a:r>
              <a:rPr lang="ko-KR" altLang="en-US" sz="1000" b="1" dirty="0" smtClean="0">
                <a:solidFill>
                  <a:srgbClr val="FF0000"/>
                </a:solidFill>
              </a:rPr>
              <a:t>위치 </a:t>
            </a:r>
            <a:r>
              <a:rPr lang="ko-KR" altLang="en-US" sz="1000" b="1" dirty="0" err="1" smtClean="0">
                <a:solidFill>
                  <a:srgbClr val="FF0000"/>
                </a:solidFill>
              </a:rPr>
              <a:t>수정건</a:t>
            </a:r>
            <a:r>
              <a:rPr lang="en-US" altLang="ko-KR" sz="1000" b="1" dirty="0" smtClean="0">
                <a:solidFill>
                  <a:srgbClr val="FF0000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 - </a:t>
            </a:r>
            <a:r>
              <a:rPr lang="ko-KR" altLang="en-US" sz="1000" dirty="0" smtClean="0"/>
              <a:t>입력 시 </a:t>
            </a:r>
            <a:r>
              <a:rPr lang="en-US" altLang="ko-KR" sz="1000" dirty="0" smtClean="0"/>
              <a:t>: </a:t>
            </a:r>
            <a:r>
              <a:rPr lang="ko-KR" altLang="en-US" sz="1000" dirty="0" smtClean="0"/>
              <a:t>친구 추천 페이지로 이동한다</a:t>
            </a:r>
            <a:r>
              <a:rPr lang="en-US" altLang="ko-KR" sz="1000" dirty="0" smtClean="0"/>
              <a:t>.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2110490" y="1170606"/>
            <a:ext cx="2947701" cy="456769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8" name="그룹 47"/>
          <p:cNvGrpSpPr/>
          <p:nvPr/>
        </p:nvGrpSpPr>
        <p:grpSpPr>
          <a:xfrm>
            <a:off x="2824832" y="2267202"/>
            <a:ext cx="1311307" cy="1302204"/>
            <a:chOff x="3071133" y="2356671"/>
            <a:chExt cx="1453821" cy="1126384"/>
          </a:xfrm>
        </p:grpSpPr>
        <p:sp>
          <p:nvSpPr>
            <p:cNvPr id="49" name="직사각형 48"/>
            <p:cNvSpPr/>
            <p:nvPr/>
          </p:nvSpPr>
          <p:spPr>
            <a:xfrm>
              <a:off x="3071133" y="2356671"/>
              <a:ext cx="1453821" cy="112638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0" name="직선 연결선 49"/>
            <p:cNvCxnSpPr>
              <a:cxnSpLocks/>
            </p:cNvCxnSpPr>
            <p:nvPr/>
          </p:nvCxnSpPr>
          <p:spPr>
            <a:xfrm flipH="1">
              <a:off x="3071133" y="2356671"/>
              <a:ext cx="1453821" cy="1126384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TextBox 58"/>
          <p:cNvSpPr txBox="1"/>
          <p:nvPr/>
        </p:nvSpPr>
        <p:spPr>
          <a:xfrm>
            <a:off x="2145760" y="3854246"/>
            <a:ext cx="8643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/>
              <a:t>배</a:t>
            </a:r>
            <a:r>
              <a:rPr lang="ko-KR" altLang="en-US" sz="1100" b="1" dirty="0"/>
              <a:t>돌</a:t>
            </a:r>
            <a:r>
              <a:rPr lang="ko-KR" altLang="en-US" sz="1100" b="1" dirty="0" smtClean="0"/>
              <a:t> </a:t>
            </a:r>
            <a:r>
              <a:rPr lang="en-US" altLang="ko-KR" sz="1100" b="1" dirty="0" smtClean="0"/>
              <a:t>Lv.13</a:t>
            </a:r>
            <a:endParaRPr lang="ko-KR" altLang="en-US" sz="1100" b="1" dirty="0"/>
          </a:p>
        </p:txBody>
      </p:sp>
      <p:sp>
        <p:nvSpPr>
          <p:cNvPr id="60" name="TextBox 59"/>
          <p:cNvSpPr txBox="1"/>
          <p:nvPr/>
        </p:nvSpPr>
        <p:spPr>
          <a:xfrm>
            <a:off x="3993951" y="1796668"/>
            <a:ext cx="10374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/>
              <a:t>13,000</a:t>
            </a:r>
            <a:r>
              <a:rPr lang="ko-KR" altLang="en-US" sz="1600" b="1" dirty="0" smtClean="0"/>
              <a:t>원</a:t>
            </a:r>
            <a:endParaRPr lang="ko-KR" altLang="en-US" sz="1600" b="1" dirty="0"/>
          </a:p>
        </p:txBody>
      </p:sp>
      <p:pic>
        <p:nvPicPr>
          <p:cNvPr id="71" name="Picture 1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6153" y="5071901"/>
            <a:ext cx="395846" cy="3502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" name="Picture 1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3434" y="5119526"/>
            <a:ext cx="435598" cy="298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6" name="TextBox 75"/>
          <p:cNvSpPr txBox="1"/>
          <p:nvPr/>
        </p:nvSpPr>
        <p:spPr>
          <a:xfrm>
            <a:off x="2290312" y="5407587"/>
            <a:ext cx="798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/>
              <a:t>고액 보상</a:t>
            </a:r>
            <a:endParaRPr lang="ko-KR" altLang="en-US" sz="1100" b="1" dirty="0"/>
          </a:p>
        </p:txBody>
      </p:sp>
      <p:sp>
        <p:nvSpPr>
          <p:cNvPr id="77" name="TextBox 76"/>
          <p:cNvSpPr txBox="1"/>
          <p:nvPr/>
        </p:nvSpPr>
        <p:spPr>
          <a:xfrm>
            <a:off x="3200028" y="5415479"/>
            <a:ext cx="798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/>
              <a:t>쿠폰 받기</a:t>
            </a:r>
            <a:endParaRPr lang="ko-KR" altLang="en-US" sz="1100" b="1" dirty="0"/>
          </a:p>
        </p:txBody>
      </p:sp>
      <p:grpSp>
        <p:nvGrpSpPr>
          <p:cNvPr id="78" name="그룹 77"/>
          <p:cNvGrpSpPr/>
          <p:nvPr/>
        </p:nvGrpSpPr>
        <p:grpSpPr>
          <a:xfrm flipV="1">
            <a:off x="2114159" y="4092997"/>
            <a:ext cx="2947701" cy="45719"/>
            <a:chOff x="628650" y="876300"/>
            <a:chExt cx="1910678" cy="133350"/>
          </a:xfrm>
        </p:grpSpPr>
        <p:sp>
          <p:nvSpPr>
            <p:cNvPr id="82" name="직사각형 81"/>
            <p:cNvSpPr/>
            <p:nvPr/>
          </p:nvSpPr>
          <p:spPr>
            <a:xfrm>
              <a:off x="628650" y="876300"/>
              <a:ext cx="1910678" cy="133350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634166" y="876300"/>
              <a:ext cx="1127426" cy="13335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89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6413" y="2684174"/>
            <a:ext cx="525306" cy="563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0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8802" y="1819406"/>
            <a:ext cx="288426" cy="293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1" name="직사각형 90"/>
          <p:cNvSpPr/>
          <p:nvPr/>
        </p:nvSpPr>
        <p:spPr>
          <a:xfrm>
            <a:off x="2110490" y="4143402"/>
            <a:ext cx="2951370" cy="7143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이등변 삼각형 91"/>
          <p:cNvSpPr/>
          <p:nvPr/>
        </p:nvSpPr>
        <p:spPr>
          <a:xfrm rot="5400000">
            <a:off x="2624302" y="4228994"/>
            <a:ext cx="506402" cy="543164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/>
          <p:nvPr/>
        </p:nvSpPr>
        <p:spPr>
          <a:xfrm>
            <a:off x="3319136" y="4314680"/>
            <a:ext cx="14879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/>
              <a:t>광고 바로보기</a:t>
            </a:r>
            <a:endParaRPr lang="ko-KR" altLang="en-US" sz="1600" b="1" dirty="0"/>
          </a:p>
        </p:txBody>
      </p:sp>
      <p:sp>
        <p:nvSpPr>
          <p:cNvPr id="94" name="직사각형 93"/>
          <p:cNvSpPr/>
          <p:nvPr/>
        </p:nvSpPr>
        <p:spPr>
          <a:xfrm>
            <a:off x="3663032" y="1717813"/>
            <a:ext cx="1395159" cy="49626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직사각형 97"/>
          <p:cNvSpPr/>
          <p:nvPr/>
        </p:nvSpPr>
        <p:spPr>
          <a:xfrm>
            <a:off x="2047075" y="1116968"/>
            <a:ext cx="3074530" cy="65397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9" name="직선 연결선 98"/>
          <p:cNvCxnSpPr>
            <a:stCxn id="98" idx="3"/>
          </p:cNvCxnSpPr>
          <p:nvPr/>
        </p:nvCxnSpPr>
        <p:spPr>
          <a:xfrm>
            <a:off x="5121605" y="1443954"/>
            <a:ext cx="2431720" cy="12402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/>
          <p:cNvCxnSpPr>
            <a:stCxn id="94" idx="3"/>
          </p:cNvCxnSpPr>
          <p:nvPr/>
        </p:nvCxnSpPr>
        <p:spPr>
          <a:xfrm flipV="1">
            <a:off x="5058191" y="1522324"/>
            <a:ext cx="2495134" cy="44362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연결선 104"/>
          <p:cNvCxnSpPr>
            <a:stCxn id="98" idx="3"/>
          </p:cNvCxnSpPr>
          <p:nvPr/>
        </p:nvCxnSpPr>
        <p:spPr>
          <a:xfrm>
            <a:off x="5121605" y="1443954"/>
            <a:ext cx="2431720" cy="460442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4031849" y="5409480"/>
            <a:ext cx="9396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smtClean="0"/>
              <a:t>광고 나누기</a:t>
            </a:r>
            <a:endParaRPr lang="ko-KR" altLang="en-US" sz="1100" b="1" dirty="0"/>
          </a:p>
        </p:txBody>
      </p:sp>
      <p:sp>
        <p:nvSpPr>
          <p:cNvPr id="52" name="직사각형 51"/>
          <p:cNvSpPr/>
          <p:nvPr/>
        </p:nvSpPr>
        <p:spPr>
          <a:xfrm>
            <a:off x="2112172" y="1170587"/>
            <a:ext cx="2947701" cy="55611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2191434" y="1467768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홈</a:t>
            </a:r>
            <a:endParaRPr lang="ko-KR" altLang="en-US" sz="900"/>
          </a:p>
        </p:txBody>
      </p:sp>
      <p:sp>
        <p:nvSpPr>
          <p:cNvPr id="54" name="TextBox 53"/>
          <p:cNvSpPr txBox="1"/>
          <p:nvPr/>
        </p:nvSpPr>
        <p:spPr>
          <a:xfrm>
            <a:off x="2944624" y="1469130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캐시상점</a:t>
            </a:r>
            <a:endParaRPr lang="ko-KR" altLang="en-US" sz="900" dirty="0"/>
          </a:p>
        </p:txBody>
      </p:sp>
      <p:sp>
        <p:nvSpPr>
          <p:cNvPr id="61" name="TextBox 60"/>
          <p:cNvSpPr txBox="1"/>
          <p:nvPr/>
        </p:nvSpPr>
        <p:spPr>
          <a:xfrm>
            <a:off x="2520602" y="1466309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모으기</a:t>
            </a:r>
            <a:endParaRPr lang="ko-KR" altLang="en-US" sz="900" dirty="0"/>
          </a:p>
        </p:txBody>
      </p:sp>
      <p:pic>
        <p:nvPicPr>
          <p:cNvPr id="64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3549" y="1237231"/>
            <a:ext cx="295275" cy="285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7572" y="1229246"/>
            <a:ext cx="288426" cy="293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" name="Picture 7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8172" y="1254848"/>
            <a:ext cx="305324" cy="29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3" name="Picture 8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8570" y="1264373"/>
            <a:ext cx="278025" cy="237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" name="Picture 1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4371" y="1254848"/>
            <a:ext cx="261216" cy="265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" name="덧셈 기호 74"/>
          <p:cNvSpPr/>
          <p:nvPr/>
        </p:nvSpPr>
        <p:spPr>
          <a:xfrm>
            <a:off x="4171835" y="1237231"/>
            <a:ext cx="281083" cy="308565"/>
          </a:xfrm>
          <a:prstGeom prst="mathPlus">
            <a:avLst>
              <a:gd name="adj1" fmla="val 10925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/>
          <p:nvPr/>
        </p:nvSpPr>
        <p:spPr>
          <a:xfrm>
            <a:off x="3480517" y="1470951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커뮤니티</a:t>
            </a:r>
            <a:endParaRPr lang="ko-KR" altLang="en-US" sz="900" dirty="0"/>
          </a:p>
        </p:txBody>
      </p:sp>
      <p:sp>
        <p:nvSpPr>
          <p:cNvPr id="88" name="TextBox 87"/>
          <p:cNvSpPr txBox="1"/>
          <p:nvPr/>
        </p:nvSpPr>
        <p:spPr>
          <a:xfrm>
            <a:off x="4533899" y="1471221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프로필</a:t>
            </a:r>
            <a:endParaRPr lang="ko-KR" altLang="en-US" sz="900" dirty="0"/>
          </a:p>
        </p:txBody>
      </p:sp>
      <p:sp>
        <p:nvSpPr>
          <p:cNvPr id="96" name="TextBox 95"/>
          <p:cNvSpPr txBox="1"/>
          <p:nvPr/>
        </p:nvSpPr>
        <p:spPr>
          <a:xfrm>
            <a:off x="4001551" y="1469130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친구추</a:t>
            </a:r>
            <a:r>
              <a:rPr lang="ko-KR" altLang="en-US" sz="900"/>
              <a:t>천</a:t>
            </a:r>
            <a:endParaRPr lang="ko-KR" altLang="en-US" sz="900" dirty="0"/>
          </a:p>
        </p:txBody>
      </p:sp>
      <p:sp>
        <p:nvSpPr>
          <p:cNvPr id="43" name="TextBox 42"/>
          <p:cNvSpPr txBox="1"/>
          <p:nvPr/>
        </p:nvSpPr>
        <p:spPr>
          <a:xfrm>
            <a:off x="4117920" y="3270867"/>
            <a:ext cx="9396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smtClean="0"/>
              <a:t>보너스 상품</a:t>
            </a:r>
            <a:endParaRPr lang="ko-KR" alt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2083330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>
            <a:cxnSpLocks/>
          </p:cNvCxnSpPr>
          <p:nvPr/>
        </p:nvCxnSpPr>
        <p:spPr>
          <a:xfrm>
            <a:off x="0" y="627709"/>
            <a:ext cx="121920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직선 연결선 5"/>
          <p:cNvCxnSpPr>
            <a:cxnSpLocks/>
          </p:cNvCxnSpPr>
          <p:nvPr/>
        </p:nvCxnSpPr>
        <p:spPr>
          <a:xfrm flipV="1">
            <a:off x="3486150" y="625247"/>
            <a:ext cx="0" cy="6230291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5151" y="122186"/>
            <a:ext cx="44582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# </a:t>
            </a:r>
            <a:r>
              <a:rPr lang="ko-KR" altLang="en-US" sz="2000" b="1" dirty="0" smtClean="0"/>
              <a:t>고액 보상</a:t>
            </a:r>
            <a:r>
              <a:rPr lang="en-US" altLang="ko-KR" sz="2000" b="1" dirty="0" smtClean="0"/>
              <a:t>1</a:t>
            </a:r>
            <a:endParaRPr lang="ko-KR" altLang="en-US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486151" y="647239"/>
            <a:ext cx="8705850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altLang="ko-KR" sz="1000" dirty="0" smtClean="0"/>
              <a:t># </a:t>
            </a:r>
            <a:r>
              <a:rPr lang="ko-KR" altLang="en-US" sz="1000" dirty="0" smtClean="0"/>
              <a:t>고액 보상 페이지에 대해 설명한다</a:t>
            </a:r>
            <a:r>
              <a:rPr lang="en-US" altLang="ko-KR" sz="1000" dirty="0" smtClean="0"/>
              <a:t>.</a:t>
            </a:r>
          </a:p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endParaRPr lang="en-US" altLang="ko-KR" sz="1000" dirty="0" smtClean="0"/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000" b="1" dirty="0" smtClean="0"/>
              <a:t>설명</a:t>
            </a:r>
            <a:endParaRPr lang="en-US" altLang="ko-KR" sz="1000" b="1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- </a:t>
            </a:r>
            <a:r>
              <a:rPr lang="ko-KR" altLang="en-US" sz="1000" dirty="0" smtClean="0"/>
              <a:t>고액 보상은 </a:t>
            </a:r>
            <a:r>
              <a:rPr lang="ko-KR" altLang="en-US" sz="1000" dirty="0" err="1" smtClean="0"/>
              <a:t>설치형</a:t>
            </a:r>
            <a:r>
              <a:rPr lang="en-US" altLang="ko-KR" sz="1000" dirty="0" smtClean="0"/>
              <a:t>, </a:t>
            </a:r>
            <a:r>
              <a:rPr lang="ko-KR" altLang="en-US" sz="1000" dirty="0" err="1" smtClean="0"/>
              <a:t>실행형</a:t>
            </a:r>
            <a:r>
              <a:rPr lang="en-US" altLang="ko-KR" sz="1000" dirty="0" smtClean="0"/>
              <a:t>, </a:t>
            </a:r>
            <a:r>
              <a:rPr lang="ko-KR" altLang="en-US" sz="1000" dirty="0" err="1" smtClean="0"/>
              <a:t>가입형</a:t>
            </a:r>
            <a:r>
              <a:rPr lang="ko-KR" altLang="en-US" sz="1000" dirty="0" smtClean="0"/>
              <a:t> 광고를 포함한다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- </a:t>
            </a:r>
            <a:r>
              <a:rPr lang="ko-KR" altLang="en-US" sz="1000" dirty="0" smtClean="0"/>
              <a:t>해당 페이지를 통해서만 고액 보상을 받을 수 있다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- </a:t>
            </a:r>
            <a:r>
              <a:rPr lang="ko-KR" altLang="en-US" sz="1000" dirty="0" smtClean="0"/>
              <a:t>상단 </a:t>
            </a:r>
            <a:r>
              <a:rPr lang="ko-KR" altLang="en-US" sz="1000" dirty="0" err="1" smtClean="0"/>
              <a:t>네비게이션</a:t>
            </a:r>
            <a:r>
              <a:rPr lang="ko-KR" altLang="en-US" sz="1000" dirty="0" smtClean="0"/>
              <a:t> 바를 통해 언제든지 다른 페이지로 이동할 수 있다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b="1" dirty="0"/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2) </a:t>
            </a:r>
            <a:r>
              <a:rPr lang="ko-KR" altLang="en-US" sz="1000" b="1" dirty="0" smtClean="0"/>
              <a:t>고액 보상 페이지 입장</a:t>
            </a:r>
            <a:endParaRPr lang="en-US" altLang="ko-KR" sz="1000" b="1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- </a:t>
            </a:r>
            <a:r>
              <a:rPr lang="ko-KR" altLang="en-US" sz="1000" dirty="0" smtClean="0"/>
              <a:t>메인 페이지에서 고액 보상 아이콘 클릭 시</a:t>
            </a:r>
            <a:r>
              <a:rPr lang="en-US" altLang="ko-KR" sz="1000" dirty="0"/>
              <a:t> </a:t>
            </a:r>
            <a:r>
              <a:rPr lang="ko-KR" altLang="en-US" sz="1000" dirty="0" smtClean="0"/>
              <a:t>입장한다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b="1" dirty="0"/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3) </a:t>
            </a:r>
            <a:r>
              <a:rPr lang="ko-KR" altLang="en-US" sz="1000" b="1" dirty="0" smtClean="0"/>
              <a:t>목록 관리</a:t>
            </a:r>
            <a:endParaRPr lang="en-US" altLang="ko-KR" sz="1000" b="1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- </a:t>
            </a:r>
            <a:r>
              <a:rPr lang="ko-KR" altLang="en-US" sz="1000" dirty="0" smtClean="0"/>
              <a:t>보상 데이터에서 관리하여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추후 지속 추가할 수 있도록 처리한다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- </a:t>
            </a:r>
            <a:r>
              <a:rPr lang="ko-KR" altLang="en-US" sz="1000" dirty="0" smtClean="0"/>
              <a:t>관리 데이터는 아래와 같으며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어플리케이션에 데이터 경로에 저장되어 있다</a:t>
            </a:r>
            <a:r>
              <a:rPr lang="en-US" altLang="ko-KR" sz="1000" dirty="0" smtClean="0"/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//</a:t>
            </a:r>
            <a:r>
              <a:rPr lang="ko-KR" altLang="en-US" sz="1000" dirty="0" smtClean="0"/>
              <a:t>데이터 경로는 프로그래머가 지정하며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전체 목록은 별도의 </a:t>
            </a:r>
            <a:r>
              <a:rPr lang="en-US" altLang="ko-KR" sz="1000" dirty="0" smtClean="0"/>
              <a:t>[</a:t>
            </a:r>
            <a:r>
              <a:rPr lang="ko-KR" altLang="en-US" sz="1000" b="1" dirty="0" smtClean="0"/>
              <a:t>광고 데이터</a:t>
            </a:r>
            <a:r>
              <a:rPr lang="en-US" altLang="ko-KR" sz="1000" b="1" dirty="0" smtClean="0"/>
              <a:t>.</a:t>
            </a:r>
            <a:r>
              <a:rPr lang="en-US" altLang="ko-KR" sz="1000" b="1" dirty="0" err="1" smtClean="0"/>
              <a:t>xlsx</a:t>
            </a:r>
            <a:r>
              <a:rPr lang="en-US" altLang="ko-KR" sz="1000" dirty="0" smtClean="0"/>
              <a:t>] </a:t>
            </a:r>
            <a:r>
              <a:rPr lang="ko-KR" altLang="en-US" sz="1000" dirty="0" smtClean="0"/>
              <a:t>파일을 확인한다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/>
          </a:p>
          <a:p>
            <a:pPr>
              <a:lnSpc>
                <a:spcPct val="150000"/>
              </a:lnSpc>
            </a:pPr>
            <a:endParaRPr lang="en-US" altLang="ko-KR" sz="1000" dirty="0" smtClean="0"/>
          </a:p>
          <a:p>
            <a:pPr>
              <a:lnSpc>
                <a:spcPct val="150000"/>
              </a:lnSpc>
            </a:pPr>
            <a:endParaRPr lang="en-US" altLang="ko-KR" sz="1000" dirty="0"/>
          </a:p>
          <a:p>
            <a:pPr>
              <a:lnSpc>
                <a:spcPct val="150000"/>
              </a:lnSpc>
            </a:pPr>
            <a:endParaRPr lang="en-US" altLang="ko-KR" sz="1000" dirty="0" smtClean="0"/>
          </a:p>
          <a:p>
            <a:pPr>
              <a:lnSpc>
                <a:spcPct val="150000"/>
              </a:lnSpc>
            </a:pPr>
            <a:endParaRPr lang="en-US" altLang="ko-KR" sz="1000" dirty="0"/>
          </a:p>
          <a:p>
            <a:pPr>
              <a:lnSpc>
                <a:spcPct val="150000"/>
              </a:lnSpc>
            </a:pPr>
            <a:endParaRPr lang="en-US" altLang="ko-KR" sz="1000" dirty="0" smtClean="0"/>
          </a:p>
          <a:p>
            <a:pPr>
              <a:lnSpc>
                <a:spcPct val="150000"/>
              </a:lnSpc>
            </a:pPr>
            <a:endParaRPr lang="en-US" altLang="ko-KR" sz="1000" dirty="0"/>
          </a:p>
          <a:p>
            <a:pPr>
              <a:lnSpc>
                <a:spcPct val="150000"/>
              </a:lnSpc>
            </a:pPr>
            <a:endParaRPr lang="en-US" altLang="ko-KR" sz="1000" dirty="0" smtClean="0"/>
          </a:p>
          <a:p>
            <a:pPr>
              <a:lnSpc>
                <a:spcPct val="150000"/>
              </a:lnSpc>
            </a:pPr>
            <a:endParaRPr lang="en-US" altLang="ko-KR" sz="1000" dirty="0"/>
          </a:p>
          <a:p>
            <a:pPr>
              <a:lnSpc>
                <a:spcPct val="150000"/>
              </a:lnSpc>
            </a:pPr>
            <a:endParaRPr lang="en-US" altLang="ko-KR" sz="1000" dirty="0" smtClean="0"/>
          </a:p>
          <a:p>
            <a:pPr>
              <a:lnSpc>
                <a:spcPct val="150000"/>
              </a:lnSpc>
            </a:pPr>
            <a:endParaRPr lang="en-US" altLang="ko-KR" sz="1000" b="1" dirty="0"/>
          </a:p>
          <a:p>
            <a:pPr>
              <a:lnSpc>
                <a:spcPct val="150000"/>
              </a:lnSpc>
            </a:pPr>
            <a:endParaRPr lang="en-US" altLang="ko-KR" sz="1000" b="1" dirty="0" smtClean="0"/>
          </a:p>
        </p:txBody>
      </p:sp>
      <p:sp>
        <p:nvSpPr>
          <p:cNvPr id="47" name="직사각형 46"/>
          <p:cNvSpPr/>
          <p:nvPr/>
        </p:nvSpPr>
        <p:spPr>
          <a:xfrm>
            <a:off x="229145" y="1104235"/>
            <a:ext cx="2947701" cy="456769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1" name="Picture 1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2577" y="1725429"/>
            <a:ext cx="395846" cy="3502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6" name="TextBox 75"/>
          <p:cNvSpPr txBox="1"/>
          <p:nvPr/>
        </p:nvSpPr>
        <p:spPr>
          <a:xfrm>
            <a:off x="2302890" y="1826805"/>
            <a:ext cx="798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/>
              <a:t>고액 보상</a:t>
            </a:r>
            <a:endParaRPr lang="ko-KR" altLang="en-US" sz="1100" b="1" dirty="0"/>
          </a:p>
        </p:txBody>
      </p:sp>
      <p:sp>
        <p:nvSpPr>
          <p:cNvPr id="52" name="왼쪽 화살표 51"/>
          <p:cNvSpPr/>
          <p:nvPr/>
        </p:nvSpPr>
        <p:spPr>
          <a:xfrm>
            <a:off x="352996" y="1825394"/>
            <a:ext cx="219075" cy="180975"/>
          </a:xfrm>
          <a:prstGeom prst="lef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3" name="직선 연결선 52"/>
          <p:cNvCxnSpPr>
            <a:cxnSpLocks/>
          </p:cNvCxnSpPr>
          <p:nvPr/>
        </p:nvCxnSpPr>
        <p:spPr>
          <a:xfrm flipH="1">
            <a:off x="233231" y="2181529"/>
            <a:ext cx="294361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/>
          <p:cNvCxnSpPr>
            <a:cxnSpLocks/>
          </p:cNvCxnSpPr>
          <p:nvPr/>
        </p:nvCxnSpPr>
        <p:spPr>
          <a:xfrm flipH="1">
            <a:off x="233231" y="3605422"/>
            <a:ext cx="294361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/>
          <p:cNvGrpSpPr/>
          <p:nvPr/>
        </p:nvGrpSpPr>
        <p:grpSpPr>
          <a:xfrm>
            <a:off x="230258" y="2181528"/>
            <a:ext cx="2946588" cy="2905126"/>
            <a:chOff x="2111603" y="1697613"/>
            <a:chExt cx="2957441" cy="3564774"/>
          </a:xfrm>
        </p:grpSpPr>
        <p:sp>
          <p:nvSpPr>
            <p:cNvPr id="61" name="직사각형 60"/>
            <p:cNvSpPr/>
            <p:nvPr/>
          </p:nvSpPr>
          <p:spPr>
            <a:xfrm>
              <a:off x="2117674" y="1697613"/>
              <a:ext cx="2951370" cy="71434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2111604" y="2411961"/>
              <a:ext cx="2957439" cy="71434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2117674" y="3119343"/>
              <a:ext cx="2951370" cy="7143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2111604" y="3833691"/>
              <a:ext cx="2957439" cy="7143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2111603" y="4548039"/>
              <a:ext cx="2957440" cy="7143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315084" y="2200578"/>
            <a:ext cx="582510" cy="542925"/>
            <a:chOff x="2196429" y="1714499"/>
            <a:chExt cx="582510" cy="542925"/>
          </a:xfrm>
        </p:grpSpPr>
        <p:sp>
          <p:nvSpPr>
            <p:cNvPr id="9" name="모서리가 둥근 직사각형 8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5" name="직선 연결선 74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7" name="TextBox 86"/>
          <p:cNvSpPr txBox="1"/>
          <p:nvPr/>
        </p:nvSpPr>
        <p:spPr>
          <a:xfrm>
            <a:off x="952182" y="2221765"/>
            <a:ext cx="9685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Syrup Wallet</a:t>
            </a:r>
            <a:endParaRPr lang="ko-KR" altLang="en-US" sz="1000" b="1" dirty="0"/>
          </a:p>
        </p:txBody>
      </p:sp>
      <p:sp>
        <p:nvSpPr>
          <p:cNvPr id="88" name="직사각형 87"/>
          <p:cNvSpPr/>
          <p:nvPr/>
        </p:nvSpPr>
        <p:spPr>
          <a:xfrm>
            <a:off x="229722" y="5086112"/>
            <a:ext cx="2946587" cy="5821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6" name="그룹 95"/>
          <p:cNvGrpSpPr/>
          <p:nvPr/>
        </p:nvGrpSpPr>
        <p:grpSpPr>
          <a:xfrm>
            <a:off x="315083" y="2783306"/>
            <a:ext cx="582510" cy="542925"/>
            <a:chOff x="2196429" y="1714499"/>
            <a:chExt cx="582510" cy="542925"/>
          </a:xfrm>
        </p:grpSpPr>
        <p:sp>
          <p:nvSpPr>
            <p:cNvPr id="97" name="모서리가 둥근 직사각형 96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6" name="직선 연결선 105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7" name="그룹 106"/>
          <p:cNvGrpSpPr/>
          <p:nvPr/>
        </p:nvGrpSpPr>
        <p:grpSpPr>
          <a:xfrm>
            <a:off x="314896" y="3359789"/>
            <a:ext cx="582510" cy="542925"/>
            <a:chOff x="2196429" y="1714499"/>
            <a:chExt cx="582510" cy="542925"/>
          </a:xfrm>
        </p:grpSpPr>
        <p:sp>
          <p:nvSpPr>
            <p:cNvPr id="109" name="모서리가 둥근 직사각형 108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0" name="직선 연결선 109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1" name="그룹 110"/>
          <p:cNvGrpSpPr/>
          <p:nvPr/>
        </p:nvGrpSpPr>
        <p:grpSpPr>
          <a:xfrm>
            <a:off x="314895" y="3942517"/>
            <a:ext cx="582510" cy="542925"/>
            <a:chOff x="2196429" y="1714499"/>
            <a:chExt cx="582510" cy="542925"/>
          </a:xfrm>
        </p:grpSpPr>
        <p:sp>
          <p:nvSpPr>
            <p:cNvPr id="112" name="모서리가 둥근 직사각형 111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3" name="직선 연결선 112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4" name="그룹 113"/>
          <p:cNvGrpSpPr/>
          <p:nvPr/>
        </p:nvGrpSpPr>
        <p:grpSpPr>
          <a:xfrm>
            <a:off x="314896" y="4524144"/>
            <a:ext cx="582510" cy="542925"/>
            <a:chOff x="2196429" y="1714499"/>
            <a:chExt cx="582510" cy="542925"/>
          </a:xfrm>
        </p:grpSpPr>
        <p:sp>
          <p:nvSpPr>
            <p:cNvPr id="115" name="모서리가 둥근 직사각형 114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6" name="직선 연결선 115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7" name="그룹 116"/>
          <p:cNvGrpSpPr/>
          <p:nvPr/>
        </p:nvGrpSpPr>
        <p:grpSpPr>
          <a:xfrm>
            <a:off x="314895" y="5106872"/>
            <a:ext cx="582510" cy="542925"/>
            <a:chOff x="2196429" y="1714499"/>
            <a:chExt cx="582510" cy="542925"/>
          </a:xfrm>
        </p:grpSpPr>
        <p:sp>
          <p:nvSpPr>
            <p:cNvPr id="118" name="모서리가 둥근 직사각형 117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9" name="직선 연결선 118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0" name="TextBox 119"/>
          <p:cNvSpPr txBox="1"/>
          <p:nvPr/>
        </p:nvSpPr>
        <p:spPr>
          <a:xfrm>
            <a:off x="954627" y="2487743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err="1" smtClean="0"/>
              <a:t>설치형</a:t>
            </a:r>
            <a:endParaRPr lang="ko-KR" altLang="en-US" sz="900" dirty="0"/>
          </a:p>
        </p:txBody>
      </p:sp>
      <p:sp>
        <p:nvSpPr>
          <p:cNvPr id="121" name="TextBox 120"/>
          <p:cNvSpPr txBox="1"/>
          <p:nvPr/>
        </p:nvSpPr>
        <p:spPr>
          <a:xfrm>
            <a:off x="955348" y="2802535"/>
            <a:ext cx="5469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err="1" smtClean="0"/>
              <a:t>Daum</a:t>
            </a:r>
            <a:endParaRPr lang="ko-KR" altLang="en-US" sz="1000" b="1" dirty="0"/>
          </a:p>
        </p:txBody>
      </p:sp>
      <p:sp>
        <p:nvSpPr>
          <p:cNvPr id="122" name="TextBox 121"/>
          <p:cNvSpPr txBox="1"/>
          <p:nvPr/>
        </p:nvSpPr>
        <p:spPr>
          <a:xfrm>
            <a:off x="957793" y="3068513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err="1" smtClean="0"/>
              <a:t>실행형</a:t>
            </a:r>
            <a:endParaRPr lang="ko-KR" altLang="en-US" sz="900" dirty="0"/>
          </a:p>
        </p:txBody>
      </p:sp>
      <p:sp>
        <p:nvSpPr>
          <p:cNvPr id="123" name="TextBox 122"/>
          <p:cNvSpPr txBox="1"/>
          <p:nvPr/>
        </p:nvSpPr>
        <p:spPr>
          <a:xfrm>
            <a:off x="2334395" y="2346027"/>
            <a:ext cx="6976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1100</a:t>
            </a:r>
            <a:r>
              <a:rPr lang="ko-KR" altLang="en-US" sz="1200" b="1" dirty="0" smtClean="0"/>
              <a:t>원</a:t>
            </a:r>
            <a:endParaRPr lang="ko-KR" altLang="en-US" sz="1200" b="1" dirty="0"/>
          </a:p>
        </p:txBody>
      </p:sp>
      <p:sp>
        <p:nvSpPr>
          <p:cNvPr id="124" name="TextBox 123"/>
          <p:cNvSpPr txBox="1"/>
          <p:nvPr/>
        </p:nvSpPr>
        <p:spPr>
          <a:xfrm>
            <a:off x="2334395" y="2930823"/>
            <a:ext cx="6976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1500</a:t>
            </a:r>
            <a:r>
              <a:rPr lang="ko-KR" altLang="en-US" sz="1200" b="1" dirty="0" smtClean="0"/>
              <a:t>원</a:t>
            </a:r>
            <a:endParaRPr lang="ko-KR" altLang="en-US" sz="1200" b="1" dirty="0"/>
          </a:p>
        </p:txBody>
      </p:sp>
      <p:sp>
        <p:nvSpPr>
          <p:cNvPr id="125" name="TextBox 124"/>
          <p:cNvSpPr txBox="1"/>
          <p:nvPr/>
        </p:nvSpPr>
        <p:spPr>
          <a:xfrm>
            <a:off x="954992" y="3391084"/>
            <a:ext cx="6367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CJ ONE</a:t>
            </a:r>
            <a:endParaRPr lang="ko-KR" altLang="en-US" sz="1000" b="1" dirty="0"/>
          </a:p>
        </p:txBody>
      </p:sp>
      <p:sp>
        <p:nvSpPr>
          <p:cNvPr id="126" name="TextBox 125"/>
          <p:cNvSpPr txBox="1"/>
          <p:nvPr/>
        </p:nvSpPr>
        <p:spPr>
          <a:xfrm>
            <a:off x="947912" y="3647537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err="1" smtClean="0"/>
              <a:t>설치형</a:t>
            </a:r>
            <a:endParaRPr lang="ko-KR" altLang="en-US" sz="900" dirty="0"/>
          </a:p>
        </p:txBody>
      </p:sp>
      <p:sp>
        <p:nvSpPr>
          <p:cNvPr id="127" name="TextBox 126"/>
          <p:cNvSpPr txBox="1"/>
          <p:nvPr/>
        </p:nvSpPr>
        <p:spPr>
          <a:xfrm>
            <a:off x="948633" y="3962329"/>
            <a:ext cx="1082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err="1" smtClean="0"/>
              <a:t>캔디크러쉬사가</a:t>
            </a:r>
            <a:endParaRPr lang="ko-KR" altLang="en-US" sz="1000" b="1" dirty="0"/>
          </a:p>
        </p:txBody>
      </p:sp>
      <p:sp>
        <p:nvSpPr>
          <p:cNvPr id="128" name="TextBox 127"/>
          <p:cNvSpPr txBox="1"/>
          <p:nvPr/>
        </p:nvSpPr>
        <p:spPr>
          <a:xfrm>
            <a:off x="951078" y="4228307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err="1" smtClean="0"/>
              <a:t>설치형</a:t>
            </a:r>
            <a:endParaRPr lang="ko-KR" altLang="en-US" sz="900" dirty="0"/>
          </a:p>
        </p:txBody>
      </p:sp>
      <p:sp>
        <p:nvSpPr>
          <p:cNvPr id="129" name="TextBox 128"/>
          <p:cNvSpPr txBox="1"/>
          <p:nvPr/>
        </p:nvSpPr>
        <p:spPr>
          <a:xfrm>
            <a:off x="2327680" y="3505821"/>
            <a:ext cx="6976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1100</a:t>
            </a:r>
            <a:r>
              <a:rPr lang="ko-KR" altLang="en-US" sz="1200" b="1" dirty="0" smtClean="0"/>
              <a:t>원</a:t>
            </a:r>
            <a:endParaRPr lang="ko-KR" altLang="en-US" sz="1200" b="1" dirty="0"/>
          </a:p>
        </p:txBody>
      </p:sp>
      <p:sp>
        <p:nvSpPr>
          <p:cNvPr id="131" name="TextBox 130"/>
          <p:cNvSpPr txBox="1"/>
          <p:nvPr/>
        </p:nvSpPr>
        <p:spPr>
          <a:xfrm>
            <a:off x="948231" y="4545644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err="1" smtClean="0"/>
              <a:t>쿠팡</a:t>
            </a:r>
            <a:endParaRPr lang="ko-KR" altLang="en-US" sz="1000" b="1" dirty="0"/>
          </a:p>
        </p:txBody>
      </p:sp>
      <p:sp>
        <p:nvSpPr>
          <p:cNvPr id="132" name="TextBox 131"/>
          <p:cNvSpPr txBox="1"/>
          <p:nvPr/>
        </p:nvSpPr>
        <p:spPr>
          <a:xfrm>
            <a:off x="950676" y="4811622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err="1" smtClean="0"/>
              <a:t>가입형</a:t>
            </a:r>
            <a:endParaRPr lang="ko-KR" altLang="en-US" sz="900" dirty="0"/>
          </a:p>
        </p:txBody>
      </p:sp>
      <p:sp>
        <p:nvSpPr>
          <p:cNvPr id="133" name="TextBox 132"/>
          <p:cNvSpPr txBox="1"/>
          <p:nvPr/>
        </p:nvSpPr>
        <p:spPr>
          <a:xfrm>
            <a:off x="951397" y="5126414"/>
            <a:ext cx="14654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err="1" smtClean="0"/>
              <a:t>세븐나이츠</a:t>
            </a:r>
            <a:r>
              <a:rPr lang="ko-KR" altLang="en-US" sz="1000" b="1" dirty="0" smtClean="0"/>
              <a:t> </a:t>
            </a:r>
            <a:r>
              <a:rPr lang="en-US" altLang="ko-KR" sz="1000" b="1" dirty="0" smtClean="0"/>
              <a:t>for </a:t>
            </a:r>
            <a:r>
              <a:rPr lang="en-US" altLang="ko-KR" sz="1000" b="1" dirty="0" err="1" smtClean="0"/>
              <a:t>Kakao</a:t>
            </a:r>
            <a:endParaRPr lang="ko-KR" altLang="en-US" sz="1000" b="1" dirty="0"/>
          </a:p>
        </p:txBody>
      </p:sp>
      <p:sp>
        <p:nvSpPr>
          <p:cNvPr id="134" name="TextBox 133"/>
          <p:cNvSpPr txBox="1"/>
          <p:nvPr/>
        </p:nvSpPr>
        <p:spPr>
          <a:xfrm>
            <a:off x="953842" y="5392392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err="1" smtClean="0"/>
              <a:t>실행</a:t>
            </a:r>
            <a:r>
              <a:rPr lang="ko-KR" altLang="en-US" sz="900" dirty="0" err="1"/>
              <a:t>형</a:t>
            </a:r>
            <a:endParaRPr lang="ko-KR" altLang="en-US" sz="900" dirty="0"/>
          </a:p>
        </p:txBody>
      </p:sp>
      <p:sp>
        <p:nvSpPr>
          <p:cNvPr id="135" name="TextBox 134"/>
          <p:cNvSpPr txBox="1"/>
          <p:nvPr/>
        </p:nvSpPr>
        <p:spPr>
          <a:xfrm>
            <a:off x="2330444" y="4669906"/>
            <a:ext cx="6976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2000</a:t>
            </a:r>
            <a:r>
              <a:rPr lang="ko-KR" altLang="en-US" sz="1200" b="1" dirty="0" smtClean="0"/>
              <a:t>원</a:t>
            </a:r>
            <a:endParaRPr lang="ko-KR" altLang="en-US" sz="1200" b="1" dirty="0"/>
          </a:p>
        </p:txBody>
      </p:sp>
      <p:sp>
        <p:nvSpPr>
          <p:cNvPr id="136" name="TextBox 135"/>
          <p:cNvSpPr txBox="1"/>
          <p:nvPr/>
        </p:nvSpPr>
        <p:spPr>
          <a:xfrm>
            <a:off x="2330444" y="5254702"/>
            <a:ext cx="6976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1500</a:t>
            </a:r>
            <a:r>
              <a:rPr lang="ko-KR" altLang="en-US" sz="1200" b="1" dirty="0" smtClean="0"/>
              <a:t>원</a:t>
            </a:r>
            <a:endParaRPr lang="ko-KR" altLang="en-US" sz="1200" b="1" dirty="0"/>
          </a:p>
        </p:txBody>
      </p:sp>
      <p:grpSp>
        <p:nvGrpSpPr>
          <p:cNvPr id="140" name="그룹 139"/>
          <p:cNvGrpSpPr/>
          <p:nvPr/>
        </p:nvGrpSpPr>
        <p:grpSpPr>
          <a:xfrm rot="5400000" flipV="1">
            <a:off x="1411321" y="3902041"/>
            <a:ext cx="3486744" cy="45719"/>
            <a:chOff x="628650" y="876300"/>
            <a:chExt cx="1910678" cy="133350"/>
          </a:xfrm>
        </p:grpSpPr>
        <p:sp>
          <p:nvSpPr>
            <p:cNvPr id="141" name="직사각형 140"/>
            <p:cNvSpPr/>
            <p:nvPr/>
          </p:nvSpPr>
          <p:spPr>
            <a:xfrm>
              <a:off x="628650" y="876300"/>
              <a:ext cx="1910678" cy="1333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2" name="직사각형 141"/>
            <p:cNvSpPr/>
            <p:nvPr/>
          </p:nvSpPr>
          <p:spPr>
            <a:xfrm>
              <a:off x="634166" y="876300"/>
              <a:ext cx="1127426" cy="13335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7739860"/>
              </p:ext>
            </p:extLst>
          </p:nvPr>
        </p:nvGraphicFramePr>
        <p:xfrm>
          <a:off x="3533777" y="4068627"/>
          <a:ext cx="8658224" cy="2074545"/>
        </p:xfrm>
        <a:graphic>
          <a:graphicData uri="http://schemas.openxmlformats.org/drawingml/2006/table">
            <a:tbl>
              <a:tblPr/>
              <a:tblGrid>
                <a:gridCol w="333139"/>
                <a:gridCol w="561577"/>
                <a:gridCol w="875679"/>
                <a:gridCol w="406112"/>
                <a:gridCol w="520331"/>
                <a:gridCol w="533022"/>
                <a:gridCol w="520331"/>
                <a:gridCol w="1091426"/>
                <a:gridCol w="3816607"/>
              </a:tblGrid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no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name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icon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type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reward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state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period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link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설명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광고 번호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광고 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아이콘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광고타입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보상금액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완료여부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등록기간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링크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type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lstr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img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str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bool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yymmdd - yymmdd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link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Syrup Wallet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설치형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1100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FALSE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000101 - 991201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sng" strike="noStrike">
                          <a:solidFill>
                            <a:srgbClr val="0000FF"/>
                          </a:solidFill>
                          <a:effectLst/>
                          <a:latin typeface="맑은 고딕"/>
                          <a:hlinkClick r:id="rId3"/>
                        </a:rPr>
                        <a:t>https://play.google.com/store/apps/details?id=com.skt.skaf.OA00026910</a:t>
                      </a:r>
                      <a:endParaRPr lang="en-US" sz="900" b="0" i="0" u="sng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Daum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실행형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1500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FALSE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000101 - 991201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sng" strike="noStrike">
                          <a:solidFill>
                            <a:srgbClr val="0000FF"/>
                          </a:solidFill>
                          <a:effectLst/>
                          <a:latin typeface="맑은 고딕"/>
                          <a:hlinkClick r:id="rId4"/>
                        </a:rPr>
                        <a:t>https://play.google.com/store/apps/details?id=net.daum.android.daum</a:t>
                      </a:r>
                      <a:endParaRPr lang="en-US" sz="900" b="0" i="0" u="sng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CJ ONE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설치형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1100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FALSE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000101 - 991201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sng" strike="noStrike">
                          <a:solidFill>
                            <a:srgbClr val="0000FF"/>
                          </a:solidFill>
                          <a:effectLst/>
                          <a:latin typeface="맑은 고딕"/>
                          <a:hlinkClick r:id="rId5"/>
                        </a:rPr>
                        <a:t>https://play.google.com/store/apps/details?id=kr.co.ivlog.mobile.app.cjonecard.</a:t>
                      </a:r>
                      <a:endParaRPr lang="en-US" sz="900" b="0" i="0" u="sng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캔디크러쉬사가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설치형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1100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FALSE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000101 - 991201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sng" strike="noStrike">
                          <a:solidFill>
                            <a:srgbClr val="0000FF"/>
                          </a:solidFill>
                          <a:effectLst/>
                          <a:latin typeface="맑은 고딕"/>
                          <a:hlinkClick r:id="rId6"/>
                        </a:rPr>
                        <a:t>https://play.google.com/store/apps/details?id=com.king.candycrushsaga</a:t>
                      </a:r>
                      <a:endParaRPr lang="en-US" sz="900" b="0" i="0" u="sng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쿠팡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가입형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FALSE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000101 - 991201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sng" strike="noStrike">
                          <a:solidFill>
                            <a:srgbClr val="0000FF"/>
                          </a:solidFill>
                          <a:effectLst/>
                          <a:latin typeface="맑은 고딕"/>
                          <a:hlinkClick r:id="rId7"/>
                        </a:rPr>
                        <a:t>https://play.google.com/store/apps/details?id=com.coupang.mobile</a:t>
                      </a:r>
                      <a:endParaRPr lang="en-US" sz="900" b="0" i="0" u="sng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세븐나이츠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for </a:t>
                      </a:r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Kakao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실행형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1500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FALSE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000101 - 991201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sng" strike="noStrike" dirty="0">
                          <a:solidFill>
                            <a:srgbClr val="0000FF"/>
                          </a:solidFill>
                          <a:effectLst/>
                          <a:latin typeface="맑은 고딕"/>
                          <a:hlinkClick r:id="rId8"/>
                        </a:rPr>
                        <a:t>https://play.google.com/store/apps/details?id=com.cjenm.sknights</a:t>
                      </a:r>
                      <a:endParaRPr lang="en-US" sz="900" b="0" i="0" u="sng" strike="noStrike" dirty="0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46" name="직사각형 145"/>
          <p:cNvSpPr/>
          <p:nvPr/>
        </p:nvSpPr>
        <p:spPr>
          <a:xfrm>
            <a:off x="224027" y="1102418"/>
            <a:ext cx="2947701" cy="55611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7" name="TextBox 146"/>
          <p:cNvSpPr txBox="1"/>
          <p:nvPr/>
        </p:nvSpPr>
        <p:spPr>
          <a:xfrm>
            <a:off x="303289" y="1399599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홈</a:t>
            </a:r>
            <a:endParaRPr lang="ko-KR" altLang="en-US" sz="900"/>
          </a:p>
        </p:txBody>
      </p:sp>
      <p:sp>
        <p:nvSpPr>
          <p:cNvPr id="148" name="TextBox 147"/>
          <p:cNvSpPr txBox="1"/>
          <p:nvPr/>
        </p:nvSpPr>
        <p:spPr>
          <a:xfrm>
            <a:off x="1056479" y="1400961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캐시상점</a:t>
            </a:r>
            <a:endParaRPr lang="ko-KR" altLang="en-US" sz="900" dirty="0"/>
          </a:p>
        </p:txBody>
      </p:sp>
      <p:sp>
        <p:nvSpPr>
          <p:cNvPr id="149" name="TextBox 148"/>
          <p:cNvSpPr txBox="1"/>
          <p:nvPr/>
        </p:nvSpPr>
        <p:spPr>
          <a:xfrm>
            <a:off x="632457" y="1398140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모으기</a:t>
            </a:r>
            <a:endParaRPr lang="ko-KR" altLang="en-US" sz="900" dirty="0"/>
          </a:p>
        </p:txBody>
      </p:sp>
      <p:pic>
        <p:nvPicPr>
          <p:cNvPr id="150" name="Picture 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404" y="1169062"/>
            <a:ext cx="295275" cy="285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1" name="Picture 5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427" y="1161077"/>
            <a:ext cx="288426" cy="293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2" name="Picture 7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0027" y="1186679"/>
            <a:ext cx="305324" cy="29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" name="Picture 8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0425" y="1196204"/>
            <a:ext cx="278025" cy="237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4" name="Picture 12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6226" y="1186679"/>
            <a:ext cx="261216" cy="265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5" name="덧셈 기호 154"/>
          <p:cNvSpPr/>
          <p:nvPr/>
        </p:nvSpPr>
        <p:spPr>
          <a:xfrm>
            <a:off x="2283690" y="1169062"/>
            <a:ext cx="281083" cy="308565"/>
          </a:xfrm>
          <a:prstGeom prst="mathPlus">
            <a:avLst>
              <a:gd name="adj1" fmla="val 10925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6" name="TextBox 155"/>
          <p:cNvSpPr txBox="1"/>
          <p:nvPr/>
        </p:nvSpPr>
        <p:spPr>
          <a:xfrm>
            <a:off x="1592372" y="1402782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커뮤니티</a:t>
            </a:r>
            <a:endParaRPr lang="ko-KR" altLang="en-US" sz="900" dirty="0"/>
          </a:p>
        </p:txBody>
      </p:sp>
      <p:sp>
        <p:nvSpPr>
          <p:cNvPr id="157" name="TextBox 156"/>
          <p:cNvSpPr txBox="1"/>
          <p:nvPr/>
        </p:nvSpPr>
        <p:spPr>
          <a:xfrm>
            <a:off x="2645754" y="1403052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프로필</a:t>
            </a:r>
            <a:endParaRPr lang="ko-KR" altLang="en-US" sz="900" dirty="0"/>
          </a:p>
        </p:txBody>
      </p:sp>
      <p:sp>
        <p:nvSpPr>
          <p:cNvPr id="158" name="TextBox 157"/>
          <p:cNvSpPr txBox="1"/>
          <p:nvPr/>
        </p:nvSpPr>
        <p:spPr>
          <a:xfrm>
            <a:off x="2113406" y="1400961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친구추</a:t>
            </a:r>
            <a:r>
              <a:rPr lang="ko-KR" altLang="en-US" sz="900"/>
              <a:t>천</a:t>
            </a:r>
            <a:endParaRPr lang="ko-KR" altLang="en-US" sz="900" dirty="0"/>
          </a:p>
        </p:txBody>
      </p:sp>
      <p:sp>
        <p:nvSpPr>
          <p:cNvPr id="159" name="TextBox 158"/>
          <p:cNvSpPr txBox="1"/>
          <p:nvPr/>
        </p:nvSpPr>
        <p:spPr>
          <a:xfrm>
            <a:off x="2327680" y="4098175"/>
            <a:ext cx="6976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1100</a:t>
            </a:r>
            <a:r>
              <a:rPr lang="ko-KR" altLang="en-US" sz="1200" b="1" dirty="0" smtClean="0"/>
              <a:t>원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3020469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>
            <a:cxnSpLocks/>
          </p:cNvCxnSpPr>
          <p:nvPr/>
        </p:nvCxnSpPr>
        <p:spPr>
          <a:xfrm>
            <a:off x="0" y="627709"/>
            <a:ext cx="121920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직선 연결선 5"/>
          <p:cNvCxnSpPr>
            <a:cxnSpLocks/>
          </p:cNvCxnSpPr>
          <p:nvPr/>
        </p:nvCxnSpPr>
        <p:spPr>
          <a:xfrm flipV="1">
            <a:off x="7762875" y="627709"/>
            <a:ext cx="0" cy="6230291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5151" y="122186"/>
            <a:ext cx="44582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# </a:t>
            </a:r>
            <a:r>
              <a:rPr lang="ko-KR" altLang="en-US" sz="2000" b="1" dirty="0" smtClean="0"/>
              <a:t>고액 보상</a:t>
            </a:r>
            <a:r>
              <a:rPr lang="en-US" altLang="ko-KR" sz="2000" b="1" dirty="0" smtClean="0"/>
              <a:t>2</a:t>
            </a:r>
            <a:endParaRPr lang="ko-KR" altLang="en-US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762875" y="647239"/>
            <a:ext cx="4429125" cy="63248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altLang="ko-KR" sz="1000" dirty="0" smtClean="0"/>
              <a:t># </a:t>
            </a:r>
            <a:r>
              <a:rPr lang="ko-KR" altLang="en-US" sz="1000" dirty="0" smtClean="0"/>
              <a:t>고액 보상 페이지에 대해 설명한다</a:t>
            </a:r>
            <a:r>
              <a:rPr lang="en-US" altLang="ko-KR" sz="1000" dirty="0" smtClean="0"/>
              <a:t>.</a:t>
            </a:r>
          </a:p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4) UI</a:t>
            </a:r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 A. </a:t>
            </a:r>
            <a:r>
              <a:rPr lang="ko-KR" altLang="en-US" sz="1000" b="1" dirty="0" err="1" smtClean="0"/>
              <a:t>뒤로가기</a:t>
            </a:r>
            <a:r>
              <a:rPr lang="ko-KR" altLang="en-US" sz="1000" b="1" dirty="0" smtClean="0"/>
              <a:t> 버튼</a:t>
            </a:r>
            <a:endParaRPr lang="en-US" altLang="ko-KR" sz="1000" b="1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- </a:t>
            </a:r>
            <a:r>
              <a:rPr lang="ko-KR" altLang="en-US" sz="1000" dirty="0" smtClean="0"/>
              <a:t>형태 </a:t>
            </a:r>
            <a:r>
              <a:rPr lang="en-US" altLang="ko-KR" sz="1000" dirty="0" smtClean="0"/>
              <a:t>: </a:t>
            </a:r>
            <a:r>
              <a:rPr lang="ko-KR" altLang="en-US" sz="1000" dirty="0" smtClean="0"/>
              <a:t>버튼</a:t>
            </a: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- </a:t>
            </a:r>
            <a:r>
              <a:rPr lang="ko-KR" altLang="en-US" sz="1000" dirty="0" smtClean="0"/>
              <a:t>입력 </a:t>
            </a:r>
            <a:r>
              <a:rPr lang="en-US" altLang="ko-KR" sz="1000" dirty="0" smtClean="0"/>
              <a:t>: </a:t>
            </a:r>
            <a:r>
              <a:rPr lang="ko-KR" altLang="en-US" sz="1000" dirty="0" smtClean="0"/>
              <a:t>클릭 시 홈 페이지로 이동</a:t>
            </a:r>
            <a:endParaRPr lang="en-US" altLang="ko-KR" sz="1000" dirty="0" smtClean="0"/>
          </a:p>
          <a:p>
            <a:pPr>
              <a:lnSpc>
                <a:spcPct val="150000"/>
              </a:lnSpc>
            </a:pPr>
            <a:endParaRPr lang="en-US" altLang="ko-KR" sz="1000" b="1" dirty="0"/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 B. </a:t>
            </a:r>
            <a:r>
              <a:rPr lang="ko-KR" altLang="en-US" sz="1000" b="1" dirty="0" smtClean="0"/>
              <a:t>페이지 제목</a:t>
            </a:r>
            <a:endParaRPr lang="en-US" altLang="ko-KR" sz="1000" b="1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- </a:t>
            </a:r>
            <a:r>
              <a:rPr lang="ko-KR" altLang="en-US" sz="1000" dirty="0" smtClean="0"/>
              <a:t>형태 </a:t>
            </a:r>
            <a:r>
              <a:rPr lang="en-US" altLang="ko-KR" sz="1000" dirty="0" smtClean="0"/>
              <a:t>: </a:t>
            </a:r>
            <a:r>
              <a:rPr lang="ko-KR" altLang="en-US" sz="1000" dirty="0" smtClean="0"/>
              <a:t>아이콘 </a:t>
            </a:r>
            <a:r>
              <a:rPr lang="en-US" altLang="ko-KR" sz="1000" dirty="0" smtClean="0"/>
              <a:t>+ </a:t>
            </a:r>
            <a:r>
              <a:rPr lang="ko-KR" altLang="en-US" sz="1000" dirty="0" smtClean="0"/>
              <a:t>텍스트</a:t>
            </a:r>
            <a:endParaRPr lang="en-US" altLang="ko-KR" sz="1000" dirty="0" smtClean="0"/>
          </a:p>
          <a:p>
            <a:pPr>
              <a:lnSpc>
                <a:spcPct val="150000"/>
              </a:lnSpc>
            </a:pPr>
            <a:endParaRPr lang="en-US" altLang="ko-KR" sz="1000" b="1" dirty="0"/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 C. </a:t>
            </a:r>
            <a:r>
              <a:rPr lang="ko-KR" altLang="en-US" sz="1000" b="1" dirty="0" smtClean="0"/>
              <a:t>광고 목록</a:t>
            </a:r>
            <a:endParaRPr lang="en-US" altLang="ko-KR" sz="1000" b="1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-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‘</a:t>
            </a:r>
            <a:r>
              <a:rPr lang="ko-KR" altLang="en-US" sz="1000" b="1" dirty="0" smtClean="0"/>
              <a:t>광고 데이터</a:t>
            </a:r>
            <a:r>
              <a:rPr lang="en-US" altLang="ko-KR" sz="1000" dirty="0" smtClean="0"/>
              <a:t>’</a:t>
            </a:r>
            <a:r>
              <a:rPr lang="ko-KR" altLang="en-US" sz="1000" dirty="0" smtClean="0"/>
              <a:t>에서 </a:t>
            </a:r>
            <a:r>
              <a:rPr lang="en-US" altLang="ko-KR" sz="1000" dirty="0" smtClean="0"/>
              <a:t>‘type’</a:t>
            </a:r>
            <a:r>
              <a:rPr lang="ko-KR" altLang="en-US" sz="1000" dirty="0" smtClean="0"/>
              <a:t>이 </a:t>
            </a:r>
            <a:r>
              <a:rPr lang="ko-KR" altLang="en-US" sz="1000" dirty="0" err="1" smtClean="0"/>
              <a:t>설치형</a:t>
            </a:r>
            <a:r>
              <a:rPr lang="en-US" altLang="ko-KR" sz="1000" dirty="0" smtClean="0"/>
              <a:t>, </a:t>
            </a:r>
            <a:r>
              <a:rPr lang="ko-KR" altLang="en-US" sz="1000" dirty="0" err="1" smtClean="0"/>
              <a:t>실행형</a:t>
            </a:r>
            <a:r>
              <a:rPr lang="en-US" altLang="ko-KR" sz="1000" dirty="0" smtClean="0"/>
              <a:t>, </a:t>
            </a:r>
            <a:r>
              <a:rPr lang="ko-KR" altLang="en-US" sz="1000" dirty="0" err="1" smtClean="0"/>
              <a:t>가입형이면서</a:t>
            </a:r>
            <a:r>
              <a:rPr lang="en-US" altLang="ko-KR" sz="1000" dirty="0" smtClean="0"/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‘state’</a:t>
            </a:r>
            <a:r>
              <a:rPr lang="ko-KR" altLang="en-US" sz="1000" dirty="0" smtClean="0"/>
              <a:t>가 </a:t>
            </a:r>
            <a:r>
              <a:rPr lang="en-US" altLang="ko-KR" sz="1000" dirty="0" smtClean="0"/>
              <a:t>FALSE</a:t>
            </a:r>
            <a:r>
              <a:rPr lang="ko-KR" altLang="en-US" sz="1000" dirty="0" smtClean="0"/>
              <a:t>이면서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현재 날짜가 </a:t>
            </a:r>
            <a:r>
              <a:rPr lang="en-US" altLang="ko-KR" sz="1000" dirty="0" smtClean="0"/>
              <a:t>‘period’</a:t>
            </a:r>
            <a:r>
              <a:rPr lang="ko-KR" altLang="en-US" sz="1000" dirty="0" smtClean="0"/>
              <a:t>에 포함된</a:t>
            </a:r>
            <a:r>
              <a:rPr lang="en-US" altLang="ko-KR" sz="1000" dirty="0" smtClean="0"/>
              <a:t>, 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     </a:t>
            </a:r>
            <a:r>
              <a:rPr lang="ko-KR" altLang="en-US" sz="1000" dirty="0" smtClean="0"/>
              <a:t>광고 목록을 불러와 목록화 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- </a:t>
            </a:r>
            <a:r>
              <a:rPr lang="ko-KR" altLang="en-US" sz="1000" dirty="0" err="1" smtClean="0"/>
              <a:t>목록내</a:t>
            </a:r>
            <a:r>
              <a:rPr lang="ko-KR" altLang="en-US" sz="1000" dirty="0" smtClean="0"/>
              <a:t> 표시될 정보는 아래와 같다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   a. </a:t>
            </a:r>
            <a:r>
              <a:rPr lang="ko-KR" altLang="en-US" sz="1000" dirty="0" smtClean="0"/>
              <a:t>아이콘 </a:t>
            </a:r>
            <a:r>
              <a:rPr lang="en-US" altLang="ko-KR" sz="1000" dirty="0" smtClean="0"/>
              <a:t>:</a:t>
            </a:r>
            <a:r>
              <a:rPr lang="ko-KR" altLang="en-US" sz="1000" dirty="0"/>
              <a:t> </a:t>
            </a:r>
            <a:r>
              <a:rPr lang="en-US" altLang="ko-KR" sz="1000" dirty="0" smtClean="0"/>
              <a:t>icon </a:t>
            </a:r>
            <a:r>
              <a:rPr lang="ko-KR" altLang="en-US" sz="1000" dirty="0" smtClean="0"/>
              <a:t>데이터의 이미지를 표시한다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b. </a:t>
            </a:r>
            <a:r>
              <a:rPr lang="ko-KR" altLang="en-US" sz="1000" dirty="0" smtClean="0"/>
              <a:t>이름 </a:t>
            </a:r>
            <a:r>
              <a:rPr lang="en-US" altLang="ko-KR" sz="1000" dirty="0" smtClean="0"/>
              <a:t>: name </a:t>
            </a:r>
            <a:r>
              <a:rPr lang="ko-KR" altLang="en-US" sz="1000" dirty="0" smtClean="0"/>
              <a:t>데이터의 값을 표시한다</a:t>
            </a:r>
            <a:r>
              <a:rPr lang="en-US" altLang="ko-KR" sz="1000" dirty="0" smtClean="0"/>
              <a:t>. </a:t>
            </a:r>
            <a:r>
              <a:rPr lang="ko-KR" altLang="en-US" sz="1000" dirty="0" smtClean="0"/>
              <a:t>왼쪽 맞춤 정렬한다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c. </a:t>
            </a:r>
            <a:r>
              <a:rPr lang="ko-KR" altLang="en-US" sz="1000" dirty="0" smtClean="0"/>
              <a:t>타입 </a:t>
            </a:r>
            <a:r>
              <a:rPr lang="en-US" altLang="ko-KR" sz="1000" dirty="0" smtClean="0"/>
              <a:t>: type </a:t>
            </a:r>
            <a:r>
              <a:rPr lang="ko-KR" altLang="en-US" sz="1000" dirty="0" smtClean="0"/>
              <a:t>데이터의 값을 표시한다</a:t>
            </a:r>
            <a:r>
              <a:rPr lang="en-US" altLang="ko-KR" sz="1000" dirty="0" smtClean="0"/>
              <a:t>. </a:t>
            </a:r>
            <a:r>
              <a:rPr lang="ko-KR" altLang="en-US" sz="1000" dirty="0" smtClean="0"/>
              <a:t>왼쪽 맞춤 정렬한다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d. </a:t>
            </a:r>
            <a:r>
              <a:rPr lang="ko-KR" altLang="en-US" sz="1000" dirty="0" smtClean="0"/>
              <a:t>보상 금액 </a:t>
            </a:r>
            <a:r>
              <a:rPr lang="en-US" altLang="ko-KR" sz="1000" dirty="0" smtClean="0"/>
              <a:t>: reward </a:t>
            </a:r>
            <a:r>
              <a:rPr lang="ko-KR" altLang="en-US" sz="1000" dirty="0" smtClean="0"/>
              <a:t>데이터의 값을 표시한다</a:t>
            </a:r>
            <a:r>
              <a:rPr lang="en-US" altLang="ko-KR" sz="1000" dirty="0" smtClean="0"/>
              <a:t>. </a:t>
            </a:r>
            <a:r>
              <a:rPr lang="ko-KR" altLang="en-US" sz="1000" dirty="0" smtClean="0"/>
              <a:t>오른쪽 맞춤 정렬한다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 - </a:t>
            </a:r>
            <a:r>
              <a:rPr lang="ko-KR" altLang="en-US" sz="1000" dirty="0" smtClean="0"/>
              <a:t>스크롤 개수가 </a:t>
            </a:r>
            <a:r>
              <a:rPr lang="en-US" altLang="ko-KR" sz="1000" dirty="0" smtClean="0"/>
              <a:t>6</a:t>
            </a:r>
            <a:r>
              <a:rPr lang="ko-KR" altLang="en-US" sz="1000" dirty="0" smtClean="0"/>
              <a:t>개를 넘어갈 경우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스크롤이 된다</a:t>
            </a:r>
            <a:r>
              <a:rPr lang="en-US" altLang="ko-KR" sz="1000" dirty="0" smtClean="0"/>
              <a:t>.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 D. </a:t>
            </a:r>
            <a:r>
              <a:rPr lang="ko-KR" altLang="en-US" sz="1000" b="1" dirty="0" smtClean="0"/>
              <a:t>광고 클릭 시 </a:t>
            </a:r>
            <a:r>
              <a:rPr lang="en-US" altLang="ko-KR" sz="1000" dirty="0" smtClean="0"/>
              <a:t>//11</a:t>
            </a:r>
            <a:r>
              <a:rPr lang="ko-KR" altLang="en-US" sz="1000" dirty="0" smtClean="0"/>
              <a:t>월 버전 처리 방식</a:t>
            </a: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- </a:t>
            </a:r>
            <a:r>
              <a:rPr lang="ko-KR" altLang="en-US" sz="1000" dirty="0" smtClean="0"/>
              <a:t>각 광고 클릭 시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각 광고의 </a:t>
            </a:r>
            <a:r>
              <a:rPr lang="en-US" altLang="ko-KR" sz="1000" dirty="0" smtClean="0"/>
              <a:t>link</a:t>
            </a:r>
            <a:r>
              <a:rPr lang="ko-KR" altLang="en-US" sz="1000" dirty="0" smtClean="0"/>
              <a:t>를 </a:t>
            </a:r>
            <a:r>
              <a:rPr lang="ko-KR" altLang="en-US" sz="1000" dirty="0" err="1" smtClean="0"/>
              <a:t>웹페이지로</a:t>
            </a:r>
            <a:r>
              <a:rPr lang="ko-KR" altLang="en-US" sz="1000" dirty="0" smtClean="0"/>
              <a:t> 열기 처리한다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  - </a:t>
            </a:r>
            <a:r>
              <a:rPr lang="ko-KR" altLang="en-US" sz="1000" dirty="0" smtClean="0"/>
              <a:t>이후</a:t>
            </a:r>
            <a:r>
              <a:rPr lang="en-US" altLang="ko-KR" sz="1000" dirty="0" smtClean="0"/>
              <a:t>, </a:t>
            </a:r>
            <a:r>
              <a:rPr lang="ko-KR" altLang="en-US" sz="1000" dirty="0" err="1" smtClean="0"/>
              <a:t>다머니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어플로</a:t>
            </a:r>
            <a:r>
              <a:rPr lang="ko-KR" altLang="en-US" sz="1000" dirty="0" smtClean="0"/>
              <a:t> 돌아오면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해당 광고의 </a:t>
            </a:r>
            <a:r>
              <a:rPr lang="en-US" altLang="ko-KR" sz="1000" dirty="0" smtClean="0"/>
              <a:t>‘state’</a:t>
            </a:r>
            <a:r>
              <a:rPr lang="ko-KR" altLang="en-US" sz="1000" dirty="0" smtClean="0"/>
              <a:t>를 </a:t>
            </a:r>
            <a:r>
              <a:rPr lang="en-US" altLang="ko-KR" sz="1000" dirty="0" smtClean="0"/>
              <a:t>TRUE</a:t>
            </a:r>
            <a:r>
              <a:rPr lang="ko-KR" altLang="en-US" sz="1000" dirty="0" smtClean="0"/>
              <a:t>로 처리하고</a:t>
            </a:r>
            <a:r>
              <a:rPr lang="en-US" altLang="ko-KR" sz="1000" dirty="0" smtClean="0"/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</a:t>
            </a:r>
            <a:r>
              <a:rPr lang="ko-KR" altLang="en-US" sz="1000" dirty="0" smtClean="0"/>
              <a:t>목록을 갱신하여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목록에서 제외 처리 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- </a:t>
            </a:r>
            <a:r>
              <a:rPr lang="ko-KR" altLang="en-US" sz="1000" dirty="0" smtClean="0"/>
              <a:t>내 </a:t>
            </a:r>
            <a:r>
              <a:rPr lang="en-US" altLang="ko-KR" sz="1000" dirty="0" smtClean="0"/>
              <a:t>cash </a:t>
            </a:r>
            <a:r>
              <a:rPr lang="ko-KR" altLang="en-US" sz="1000" dirty="0" smtClean="0"/>
              <a:t>적립금을 해당 광고의 </a:t>
            </a:r>
            <a:r>
              <a:rPr lang="en-US" altLang="ko-KR" sz="1000" dirty="0" smtClean="0"/>
              <a:t>reward </a:t>
            </a:r>
            <a:r>
              <a:rPr lang="ko-KR" altLang="en-US" sz="1000" dirty="0" smtClean="0"/>
              <a:t>만큼 더해준다</a:t>
            </a:r>
            <a:r>
              <a:rPr lang="en-US" altLang="ko-KR" sz="1000" dirty="0" smtClean="0"/>
              <a:t>.</a:t>
            </a:r>
          </a:p>
        </p:txBody>
      </p:sp>
      <p:sp>
        <p:nvSpPr>
          <p:cNvPr id="143" name="직사각형 142"/>
          <p:cNvSpPr/>
          <p:nvPr/>
        </p:nvSpPr>
        <p:spPr>
          <a:xfrm>
            <a:off x="4091844" y="1717133"/>
            <a:ext cx="1254925" cy="48247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직사각형 143"/>
          <p:cNvSpPr/>
          <p:nvPr/>
        </p:nvSpPr>
        <p:spPr>
          <a:xfrm>
            <a:off x="2557756" y="1797901"/>
            <a:ext cx="329168" cy="32250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/>
          <p:cNvSpPr/>
          <p:nvPr/>
        </p:nvSpPr>
        <p:spPr>
          <a:xfrm>
            <a:off x="2390775" y="2133469"/>
            <a:ext cx="3152775" cy="375298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4" name="직선 연결선 83"/>
          <p:cNvCxnSpPr/>
          <p:nvPr/>
        </p:nvCxnSpPr>
        <p:spPr>
          <a:xfrm flipV="1">
            <a:off x="2914068" y="1457335"/>
            <a:ext cx="4848807" cy="40673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/>
          <p:cNvCxnSpPr>
            <a:stCxn id="93" idx="3"/>
          </p:cNvCxnSpPr>
          <p:nvPr/>
        </p:nvCxnSpPr>
        <p:spPr>
          <a:xfrm>
            <a:off x="5373593" y="1996285"/>
            <a:ext cx="2389282" cy="48268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/>
          <p:cNvCxnSpPr/>
          <p:nvPr/>
        </p:nvCxnSpPr>
        <p:spPr>
          <a:xfrm>
            <a:off x="5543550" y="3060263"/>
            <a:ext cx="2219325" cy="27557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직사각형 90"/>
          <p:cNvSpPr/>
          <p:nvPr/>
        </p:nvSpPr>
        <p:spPr>
          <a:xfrm>
            <a:off x="2501231" y="1142910"/>
            <a:ext cx="2947701" cy="456769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2" name="Picture 1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4663" y="1764104"/>
            <a:ext cx="395846" cy="3502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3" name="TextBox 92"/>
          <p:cNvSpPr txBox="1"/>
          <p:nvPr/>
        </p:nvSpPr>
        <p:spPr>
          <a:xfrm>
            <a:off x="4574976" y="1865480"/>
            <a:ext cx="798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/>
              <a:t>고액 보상</a:t>
            </a:r>
            <a:endParaRPr lang="ko-KR" altLang="en-US" sz="1100" b="1" dirty="0"/>
          </a:p>
        </p:txBody>
      </p:sp>
      <p:sp>
        <p:nvSpPr>
          <p:cNvPr id="94" name="왼쪽 화살표 93"/>
          <p:cNvSpPr/>
          <p:nvPr/>
        </p:nvSpPr>
        <p:spPr>
          <a:xfrm>
            <a:off x="2625082" y="1864069"/>
            <a:ext cx="219075" cy="180975"/>
          </a:xfrm>
          <a:prstGeom prst="lef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5" name="직선 연결선 94"/>
          <p:cNvCxnSpPr>
            <a:cxnSpLocks/>
          </p:cNvCxnSpPr>
          <p:nvPr/>
        </p:nvCxnSpPr>
        <p:spPr>
          <a:xfrm flipH="1">
            <a:off x="2505317" y="2220204"/>
            <a:ext cx="294361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/>
          <p:cNvCxnSpPr>
            <a:cxnSpLocks/>
          </p:cNvCxnSpPr>
          <p:nvPr/>
        </p:nvCxnSpPr>
        <p:spPr>
          <a:xfrm flipH="1">
            <a:off x="2505317" y="3644097"/>
            <a:ext cx="294361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0" name="그룹 99"/>
          <p:cNvGrpSpPr/>
          <p:nvPr/>
        </p:nvGrpSpPr>
        <p:grpSpPr>
          <a:xfrm>
            <a:off x="2502344" y="2220203"/>
            <a:ext cx="2946588" cy="2905126"/>
            <a:chOff x="2111603" y="1697613"/>
            <a:chExt cx="2957441" cy="3564774"/>
          </a:xfrm>
        </p:grpSpPr>
        <p:sp>
          <p:nvSpPr>
            <p:cNvPr id="101" name="직사각형 100"/>
            <p:cNvSpPr/>
            <p:nvPr/>
          </p:nvSpPr>
          <p:spPr>
            <a:xfrm>
              <a:off x="2117674" y="1697613"/>
              <a:ext cx="2951370" cy="71434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직사각형 101"/>
            <p:cNvSpPr/>
            <p:nvPr/>
          </p:nvSpPr>
          <p:spPr>
            <a:xfrm>
              <a:off x="2111604" y="2411961"/>
              <a:ext cx="2957439" cy="71434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직사각형 102"/>
            <p:cNvSpPr/>
            <p:nvPr/>
          </p:nvSpPr>
          <p:spPr>
            <a:xfrm>
              <a:off x="2117674" y="3119343"/>
              <a:ext cx="2951370" cy="7143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직사각형 103"/>
            <p:cNvSpPr/>
            <p:nvPr/>
          </p:nvSpPr>
          <p:spPr>
            <a:xfrm>
              <a:off x="2111604" y="3833691"/>
              <a:ext cx="2957439" cy="7143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직사각형 104"/>
            <p:cNvSpPr/>
            <p:nvPr/>
          </p:nvSpPr>
          <p:spPr>
            <a:xfrm>
              <a:off x="2111603" y="4548039"/>
              <a:ext cx="2957440" cy="7143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8" name="그룹 107"/>
          <p:cNvGrpSpPr/>
          <p:nvPr/>
        </p:nvGrpSpPr>
        <p:grpSpPr>
          <a:xfrm>
            <a:off x="2587170" y="2239253"/>
            <a:ext cx="582510" cy="542925"/>
            <a:chOff x="2196429" y="1714499"/>
            <a:chExt cx="582510" cy="542925"/>
          </a:xfrm>
        </p:grpSpPr>
        <p:sp>
          <p:nvSpPr>
            <p:cNvPr id="145" name="모서리가 둥근 직사각형 144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6" name="직선 연결선 145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7" name="TextBox 146"/>
          <p:cNvSpPr txBox="1"/>
          <p:nvPr/>
        </p:nvSpPr>
        <p:spPr>
          <a:xfrm>
            <a:off x="3224268" y="2260440"/>
            <a:ext cx="9685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Syrup Wallet</a:t>
            </a:r>
            <a:endParaRPr lang="ko-KR" altLang="en-US" sz="1000" b="1" dirty="0"/>
          </a:p>
        </p:txBody>
      </p:sp>
      <p:sp>
        <p:nvSpPr>
          <p:cNvPr id="148" name="직사각형 147"/>
          <p:cNvSpPr/>
          <p:nvPr/>
        </p:nvSpPr>
        <p:spPr>
          <a:xfrm>
            <a:off x="2501808" y="5124787"/>
            <a:ext cx="2946587" cy="5821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9" name="그룹 148"/>
          <p:cNvGrpSpPr/>
          <p:nvPr/>
        </p:nvGrpSpPr>
        <p:grpSpPr>
          <a:xfrm>
            <a:off x="2587169" y="2821981"/>
            <a:ext cx="582510" cy="542925"/>
            <a:chOff x="2196429" y="1714499"/>
            <a:chExt cx="582510" cy="542925"/>
          </a:xfrm>
        </p:grpSpPr>
        <p:sp>
          <p:nvSpPr>
            <p:cNvPr id="150" name="모서리가 둥근 직사각형 149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51" name="직선 연결선 150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2" name="그룹 151"/>
          <p:cNvGrpSpPr/>
          <p:nvPr/>
        </p:nvGrpSpPr>
        <p:grpSpPr>
          <a:xfrm>
            <a:off x="2586982" y="3398464"/>
            <a:ext cx="582510" cy="542925"/>
            <a:chOff x="2196429" y="1714499"/>
            <a:chExt cx="582510" cy="542925"/>
          </a:xfrm>
        </p:grpSpPr>
        <p:sp>
          <p:nvSpPr>
            <p:cNvPr id="153" name="모서리가 둥근 직사각형 152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54" name="직선 연결선 153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5" name="그룹 154"/>
          <p:cNvGrpSpPr/>
          <p:nvPr/>
        </p:nvGrpSpPr>
        <p:grpSpPr>
          <a:xfrm>
            <a:off x="2586981" y="3981192"/>
            <a:ext cx="582510" cy="542925"/>
            <a:chOff x="2196429" y="1714499"/>
            <a:chExt cx="582510" cy="542925"/>
          </a:xfrm>
        </p:grpSpPr>
        <p:sp>
          <p:nvSpPr>
            <p:cNvPr id="156" name="모서리가 둥근 직사각형 155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57" name="직선 연결선 156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8" name="그룹 157"/>
          <p:cNvGrpSpPr/>
          <p:nvPr/>
        </p:nvGrpSpPr>
        <p:grpSpPr>
          <a:xfrm>
            <a:off x="2586982" y="4562819"/>
            <a:ext cx="582510" cy="542925"/>
            <a:chOff x="2196429" y="1714499"/>
            <a:chExt cx="582510" cy="542925"/>
          </a:xfrm>
        </p:grpSpPr>
        <p:sp>
          <p:nvSpPr>
            <p:cNvPr id="159" name="모서리가 둥근 직사각형 158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60" name="직선 연결선 159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1" name="그룹 160"/>
          <p:cNvGrpSpPr/>
          <p:nvPr/>
        </p:nvGrpSpPr>
        <p:grpSpPr>
          <a:xfrm>
            <a:off x="2586981" y="5145547"/>
            <a:ext cx="582510" cy="542925"/>
            <a:chOff x="2196429" y="1714499"/>
            <a:chExt cx="582510" cy="542925"/>
          </a:xfrm>
        </p:grpSpPr>
        <p:sp>
          <p:nvSpPr>
            <p:cNvPr id="162" name="모서리가 둥근 직사각형 161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63" name="직선 연결선 162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4" name="TextBox 163"/>
          <p:cNvSpPr txBox="1"/>
          <p:nvPr/>
        </p:nvSpPr>
        <p:spPr>
          <a:xfrm>
            <a:off x="3226713" y="2526418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err="1" smtClean="0"/>
              <a:t>설치형</a:t>
            </a:r>
            <a:endParaRPr lang="ko-KR" altLang="en-US" sz="900" dirty="0"/>
          </a:p>
        </p:txBody>
      </p:sp>
      <p:sp>
        <p:nvSpPr>
          <p:cNvPr id="165" name="TextBox 164"/>
          <p:cNvSpPr txBox="1"/>
          <p:nvPr/>
        </p:nvSpPr>
        <p:spPr>
          <a:xfrm>
            <a:off x="3227434" y="2841210"/>
            <a:ext cx="5469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err="1" smtClean="0"/>
              <a:t>Daum</a:t>
            </a:r>
            <a:endParaRPr lang="ko-KR" altLang="en-US" sz="1000" b="1" dirty="0"/>
          </a:p>
        </p:txBody>
      </p:sp>
      <p:sp>
        <p:nvSpPr>
          <p:cNvPr id="166" name="TextBox 165"/>
          <p:cNvSpPr txBox="1"/>
          <p:nvPr/>
        </p:nvSpPr>
        <p:spPr>
          <a:xfrm>
            <a:off x="3229879" y="3107188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err="1" smtClean="0"/>
              <a:t>실행형</a:t>
            </a:r>
            <a:endParaRPr lang="ko-KR" altLang="en-US" sz="900" dirty="0"/>
          </a:p>
        </p:txBody>
      </p:sp>
      <p:sp>
        <p:nvSpPr>
          <p:cNvPr id="167" name="TextBox 166"/>
          <p:cNvSpPr txBox="1"/>
          <p:nvPr/>
        </p:nvSpPr>
        <p:spPr>
          <a:xfrm>
            <a:off x="4606481" y="2384702"/>
            <a:ext cx="6976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1100</a:t>
            </a:r>
            <a:r>
              <a:rPr lang="ko-KR" altLang="en-US" sz="1200" b="1" dirty="0" smtClean="0"/>
              <a:t>원</a:t>
            </a:r>
            <a:endParaRPr lang="ko-KR" altLang="en-US" sz="1200" b="1" dirty="0"/>
          </a:p>
        </p:txBody>
      </p:sp>
      <p:sp>
        <p:nvSpPr>
          <p:cNvPr id="168" name="TextBox 167"/>
          <p:cNvSpPr txBox="1"/>
          <p:nvPr/>
        </p:nvSpPr>
        <p:spPr>
          <a:xfrm>
            <a:off x="4606481" y="2969498"/>
            <a:ext cx="6976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1500</a:t>
            </a:r>
            <a:r>
              <a:rPr lang="ko-KR" altLang="en-US" sz="1200" b="1" dirty="0" smtClean="0"/>
              <a:t>원</a:t>
            </a:r>
            <a:endParaRPr lang="ko-KR" altLang="en-US" sz="1200" b="1" dirty="0"/>
          </a:p>
        </p:txBody>
      </p:sp>
      <p:sp>
        <p:nvSpPr>
          <p:cNvPr id="169" name="TextBox 168"/>
          <p:cNvSpPr txBox="1"/>
          <p:nvPr/>
        </p:nvSpPr>
        <p:spPr>
          <a:xfrm>
            <a:off x="3227078" y="3429759"/>
            <a:ext cx="6367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CJ ONE</a:t>
            </a:r>
            <a:endParaRPr lang="ko-KR" altLang="en-US" sz="1000" b="1" dirty="0"/>
          </a:p>
        </p:txBody>
      </p:sp>
      <p:sp>
        <p:nvSpPr>
          <p:cNvPr id="170" name="TextBox 169"/>
          <p:cNvSpPr txBox="1"/>
          <p:nvPr/>
        </p:nvSpPr>
        <p:spPr>
          <a:xfrm>
            <a:off x="3219998" y="3686212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err="1" smtClean="0"/>
              <a:t>설치형</a:t>
            </a:r>
            <a:endParaRPr lang="ko-KR" altLang="en-US" sz="900" dirty="0"/>
          </a:p>
        </p:txBody>
      </p:sp>
      <p:sp>
        <p:nvSpPr>
          <p:cNvPr id="171" name="TextBox 170"/>
          <p:cNvSpPr txBox="1"/>
          <p:nvPr/>
        </p:nvSpPr>
        <p:spPr>
          <a:xfrm>
            <a:off x="3220719" y="4001004"/>
            <a:ext cx="1082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err="1" smtClean="0"/>
              <a:t>캔디크러쉬사가</a:t>
            </a:r>
            <a:endParaRPr lang="ko-KR" altLang="en-US" sz="1000" b="1" dirty="0"/>
          </a:p>
        </p:txBody>
      </p:sp>
      <p:sp>
        <p:nvSpPr>
          <p:cNvPr id="172" name="TextBox 171"/>
          <p:cNvSpPr txBox="1"/>
          <p:nvPr/>
        </p:nvSpPr>
        <p:spPr>
          <a:xfrm>
            <a:off x="3223164" y="4266982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err="1" smtClean="0"/>
              <a:t>설치형</a:t>
            </a:r>
            <a:endParaRPr lang="ko-KR" altLang="en-US" sz="900" dirty="0"/>
          </a:p>
        </p:txBody>
      </p:sp>
      <p:sp>
        <p:nvSpPr>
          <p:cNvPr id="173" name="TextBox 172"/>
          <p:cNvSpPr txBox="1"/>
          <p:nvPr/>
        </p:nvSpPr>
        <p:spPr>
          <a:xfrm>
            <a:off x="4599766" y="3544496"/>
            <a:ext cx="6976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1100</a:t>
            </a:r>
            <a:r>
              <a:rPr lang="ko-KR" altLang="en-US" sz="1200" b="1" dirty="0" smtClean="0"/>
              <a:t>원</a:t>
            </a:r>
            <a:endParaRPr lang="ko-KR" altLang="en-US" sz="1200" b="1" dirty="0"/>
          </a:p>
        </p:txBody>
      </p:sp>
      <p:sp>
        <p:nvSpPr>
          <p:cNvPr id="174" name="TextBox 173"/>
          <p:cNvSpPr txBox="1"/>
          <p:nvPr/>
        </p:nvSpPr>
        <p:spPr>
          <a:xfrm>
            <a:off x="3220317" y="4584319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err="1" smtClean="0"/>
              <a:t>쿠팡</a:t>
            </a:r>
            <a:endParaRPr lang="ko-KR" altLang="en-US" sz="1000" b="1" dirty="0"/>
          </a:p>
        </p:txBody>
      </p:sp>
      <p:sp>
        <p:nvSpPr>
          <p:cNvPr id="175" name="TextBox 174"/>
          <p:cNvSpPr txBox="1"/>
          <p:nvPr/>
        </p:nvSpPr>
        <p:spPr>
          <a:xfrm>
            <a:off x="3222762" y="4850297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err="1" smtClean="0"/>
              <a:t>가입형</a:t>
            </a:r>
            <a:endParaRPr lang="ko-KR" altLang="en-US" sz="900" dirty="0"/>
          </a:p>
        </p:txBody>
      </p:sp>
      <p:sp>
        <p:nvSpPr>
          <p:cNvPr id="176" name="TextBox 175"/>
          <p:cNvSpPr txBox="1"/>
          <p:nvPr/>
        </p:nvSpPr>
        <p:spPr>
          <a:xfrm>
            <a:off x="3223483" y="5165089"/>
            <a:ext cx="14654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err="1" smtClean="0"/>
              <a:t>세븐나이츠</a:t>
            </a:r>
            <a:r>
              <a:rPr lang="ko-KR" altLang="en-US" sz="1000" b="1" dirty="0" smtClean="0"/>
              <a:t> </a:t>
            </a:r>
            <a:r>
              <a:rPr lang="en-US" altLang="ko-KR" sz="1000" b="1" dirty="0" smtClean="0"/>
              <a:t>for </a:t>
            </a:r>
            <a:r>
              <a:rPr lang="en-US" altLang="ko-KR" sz="1000" b="1" dirty="0" err="1" smtClean="0"/>
              <a:t>Kakao</a:t>
            </a:r>
            <a:endParaRPr lang="ko-KR" altLang="en-US" sz="1000" b="1" dirty="0"/>
          </a:p>
        </p:txBody>
      </p:sp>
      <p:sp>
        <p:nvSpPr>
          <p:cNvPr id="177" name="TextBox 176"/>
          <p:cNvSpPr txBox="1"/>
          <p:nvPr/>
        </p:nvSpPr>
        <p:spPr>
          <a:xfrm>
            <a:off x="3225928" y="5431067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err="1" smtClean="0"/>
              <a:t>실행</a:t>
            </a:r>
            <a:r>
              <a:rPr lang="ko-KR" altLang="en-US" sz="900" dirty="0" err="1"/>
              <a:t>형</a:t>
            </a:r>
            <a:endParaRPr lang="ko-KR" altLang="en-US" sz="900" dirty="0"/>
          </a:p>
        </p:txBody>
      </p:sp>
      <p:sp>
        <p:nvSpPr>
          <p:cNvPr id="178" name="TextBox 177"/>
          <p:cNvSpPr txBox="1"/>
          <p:nvPr/>
        </p:nvSpPr>
        <p:spPr>
          <a:xfrm>
            <a:off x="4602530" y="4708581"/>
            <a:ext cx="6976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2000</a:t>
            </a:r>
            <a:r>
              <a:rPr lang="ko-KR" altLang="en-US" sz="1200" b="1" dirty="0" smtClean="0"/>
              <a:t>원</a:t>
            </a:r>
            <a:endParaRPr lang="ko-KR" altLang="en-US" sz="1200" b="1" dirty="0"/>
          </a:p>
        </p:txBody>
      </p:sp>
      <p:sp>
        <p:nvSpPr>
          <p:cNvPr id="179" name="TextBox 178"/>
          <p:cNvSpPr txBox="1"/>
          <p:nvPr/>
        </p:nvSpPr>
        <p:spPr>
          <a:xfrm>
            <a:off x="4602530" y="5293377"/>
            <a:ext cx="6976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1500</a:t>
            </a:r>
            <a:r>
              <a:rPr lang="ko-KR" altLang="en-US" sz="1200" b="1" dirty="0" smtClean="0"/>
              <a:t>원</a:t>
            </a:r>
            <a:endParaRPr lang="ko-KR" altLang="en-US" sz="1200" b="1" dirty="0"/>
          </a:p>
        </p:txBody>
      </p:sp>
      <p:sp>
        <p:nvSpPr>
          <p:cNvPr id="180" name="직사각형 179"/>
          <p:cNvSpPr/>
          <p:nvPr/>
        </p:nvSpPr>
        <p:spPr>
          <a:xfrm>
            <a:off x="4641376" y="4122965"/>
            <a:ext cx="627835" cy="28332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1" name="그룹 180"/>
          <p:cNvGrpSpPr/>
          <p:nvPr/>
        </p:nvGrpSpPr>
        <p:grpSpPr>
          <a:xfrm rot="5400000" flipV="1">
            <a:off x="3683407" y="3940716"/>
            <a:ext cx="3486744" cy="45719"/>
            <a:chOff x="628650" y="876300"/>
            <a:chExt cx="1910678" cy="133350"/>
          </a:xfrm>
        </p:grpSpPr>
        <p:sp>
          <p:nvSpPr>
            <p:cNvPr id="182" name="직사각형 181"/>
            <p:cNvSpPr/>
            <p:nvPr/>
          </p:nvSpPr>
          <p:spPr>
            <a:xfrm>
              <a:off x="628650" y="876300"/>
              <a:ext cx="1910678" cy="1333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3" name="직사각형 182"/>
            <p:cNvSpPr/>
            <p:nvPr/>
          </p:nvSpPr>
          <p:spPr>
            <a:xfrm>
              <a:off x="634166" y="876300"/>
              <a:ext cx="1127426" cy="13335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4" name="직사각형 183"/>
          <p:cNvSpPr/>
          <p:nvPr/>
        </p:nvSpPr>
        <p:spPr>
          <a:xfrm>
            <a:off x="2505638" y="1141093"/>
            <a:ext cx="2947701" cy="55611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5" name="TextBox 184"/>
          <p:cNvSpPr txBox="1"/>
          <p:nvPr/>
        </p:nvSpPr>
        <p:spPr>
          <a:xfrm>
            <a:off x="2584900" y="1438274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홈</a:t>
            </a:r>
            <a:endParaRPr lang="ko-KR" altLang="en-US" sz="900"/>
          </a:p>
        </p:txBody>
      </p:sp>
      <p:sp>
        <p:nvSpPr>
          <p:cNvPr id="186" name="TextBox 185"/>
          <p:cNvSpPr txBox="1"/>
          <p:nvPr/>
        </p:nvSpPr>
        <p:spPr>
          <a:xfrm>
            <a:off x="3338090" y="1439636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캐시상점</a:t>
            </a:r>
            <a:endParaRPr lang="ko-KR" altLang="en-US" sz="900" dirty="0"/>
          </a:p>
        </p:txBody>
      </p:sp>
      <p:sp>
        <p:nvSpPr>
          <p:cNvPr id="187" name="TextBox 186"/>
          <p:cNvSpPr txBox="1"/>
          <p:nvPr/>
        </p:nvSpPr>
        <p:spPr>
          <a:xfrm>
            <a:off x="2914068" y="1436815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모으기</a:t>
            </a:r>
            <a:endParaRPr lang="ko-KR" altLang="en-US" sz="900" dirty="0"/>
          </a:p>
        </p:txBody>
      </p:sp>
      <p:pic>
        <p:nvPicPr>
          <p:cNvPr id="18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7015" y="1207737"/>
            <a:ext cx="295275" cy="285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9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1038" y="1199752"/>
            <a:ext cx="288426" cy="293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0" name="Picture 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1638" y="1225354"/>
            <a:ext cx="305324" cy="29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1" name="Picture 8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2036" y="1234879"/>
            <a:ext cx="278025" cy="237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2" name="Picture 1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7837" y="1225354"/>
            <a:ext cx="261216" cy="265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3" name="덧셈 기호 192"/>
          <p:cNvSpPr/>
          <p:nvPr/>
        </p:nvSpPr>
        <p:spPr>
          <a:xfrm>
            <a:off x="4565301" y="1207737"/>
            <a:ext cx="281083" cy="308565"/>
          </a:xfrm>
          <a:prstGeom prst="mathPlus">
            <a:avLst>
              <a:gd name="adj1" fmla="val 10925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4" name="TextBox 193"/>
          <p:cNvSpPr txBox="1"/>
          <p:nvPr/>
        </p:nvSpPr>
        <p:spPr>
          <a:xfrm>
            <a:off x="3873983" y="1441457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커뮤니티</a:t>
            </a:r>
            <a:endParaRPr lang="ko-KR" altLang="en-US" sz="900" dirty="0"/>
          </a:p>
        </p:txBody>
      </p:sp>
      <p:sp>
        <p:nvSpPr>
          <p:cNvPr id="195" name="TextBox 194"/>
          <p:cNvSpPr txBox="1"/>
          <p:nvPr/>
        </p:nvSpPr>
        <p:spPr>
          <a:xfrm>
            <a:off x="4927365" y="1441727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프로필</a:t>
            </a:r>
            <a:endParaRPr lang="ko-KR" altLang="en-US" sz="900" dirty="0"/>
          </a:p>
        </p:txBody>
      </p:sp>
      <p:sp>
        <p:nvSpPr>
          <p:cNvPr id="196" name="TextBox 195"/>
          <p:cNvSpPr txBox="1"/>
          <p:nvPr/>
        </p:nvSpPr>
        <p:spPr>
          <a:xfrm>
            <a:off x="4395017" y="1439636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친구추</a:t>
            </a:r>
            <a:r>
              <a:rPr lang="ko-KR" altLang="en-US" sz="900"/>
              <a:t>천</a:t>
            </a:r>
            <a:endParaRPr lang="ko-KR" altLang="en-US" sz="900" dirty="0"/>
          </a:p>
        </p:txBody>
      </p:sp>
      <p:sp>
        <p:nvSpPr>
          <p:cNvPr id="197" name="TextBox 196"/>
          <p:cNvSpPr txBox="1"/>
          <p:nvPr/>
        </p:nvSpPr>
        <p:spPr>
          <a:xfrm>
            <a:off x="4599765" y="4129292"/>
            <a:ext cx="6976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1100</a:t>
            </a:r>
            <a:r>
              <a:rPr lang="ko-KR" altLang="en-US" sz="1200" b="1" dirty="0" smtClean="0"/>
              <a:t>원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922670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732</TotalTime>
  <Words>4643</Words>
  <Application>Microsoft Office PowerPoint</Application>
  <PresentationFormat>사용자 지정</PresentationFormat>
  <Paragraphs>1371</Paragraphs>
  <Slides>27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28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이경준 [gssk]</dc:creator>
  <cp:lastModifiedBy>gssk</cp:lastModifiedBy>
  <cp:revision>64</cp:revision>
  <dcterms:created xsi:type="dcterms:W3CDTF">2017-10-05T11:15:24Z</dcterms:created>
  <dcterms:modified xsi:type="dcterms:W3CDTF">2017-11-16T16:24:38Z</dcterms:modified>
</cp:coreProperties>
</file>