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kintailmoitukset.fi/fi/notice/view/2019-0180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kintailmoitukset.fi/fi/notice/view/2019-01798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kintailmoitukset.fi/fi/notice/view/2019-01475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Julkisia Hankitoja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795658" y="3956279"/>
            <a:ext cx="2081348" cy="1086237"/>
          </a:xfrm>
        </p:spPr>
        <p:txBody>
          <a:bodyPr/>
          <a:lstStyle/>
          <a:p>
            <a:r>
              <a:rPr lang="fi-FI" smtClean="0"/>
              <a:t>Noa Julkunen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23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Pienhankinta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Hankintalain mukaan hankintoja, jotka alittavat edellisen dian kynnysarvot, kutsutaan pienhankinnoiksi.</a:t>
            </a:r>
          </a:p>
          <a:p>
            <a:r>
              <a:rPr lang="fi-FI" smtClean="0"/>
              <a:t>Pienhankintojen kilpailutus on jätetty hankitalain soveltamisen ulkopuolelle, jonka takia pienhankinnat voi toteuttaa kevyemmillä menettelyillä. Tämä ei kuitenkaan tarkoita että pienhankintoja ei pitäisi kilpailuttaa, tulee muistaa periaatteet avoimuudesta ja tasapuolisesta kohtelusta.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00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Hilma- Ensimmäinen </a:t>
            </a:r>
            <a:r>
              <a:rPr lang="fi-FI" smtClean="0"/>
              <a:t>hankinta,</a:t>
            </a:r>
            <a:r>
              <a:rPr lang="fi-FI" smtClean="0"/>
              <a:t/>
            </a:r>
            <a:br>
              <a:rPr lang="fi-FI" smtClean="0"/>
            </a:br>
            <a:r>
              <a:rPr lang="fi-FI" smtClean="0"/>
              <a:t>Palvelu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Ensimmäisen hankkija on Ylioppilaiden terveydenhoitosäätiö.</a:t>
            </a:r>
          </a:p>
          <a:p>
            <a:r>
              <a:rPr lang="fi-FI" smtClean="0"/>
              <a:t>Hankinna kohteena on ICT-palvelut: käyttäjätuki päätelaitteiden hankinta, rahoitus ja elinkaaripelvelut, käyttö- ja kapasiteettipalvelut, tietoliikennepalvelut, mobiililiittymät sekä niihin asiantuntijapalvelut.</a:t>
            </a:r>
          </a:p>
          <a:p>
            <a:pPr marL="0" indent="0">
              <a:buNone/>
            </a:pPr>
            <a:r>
              <a:rPr lang="fi-FI" smtClean="0">
                <a:hlinkClick r:id="rId2"/>
              </a:rPr>
              <a:t>Linkki</a:t>
            </a:r>
            <a:r>
              <a:rPr lang="fi-FI" smtClean="0"/>
              <a:t> ilmoitukseen Hilmassa.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51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Hilma- Toinen hankinta, Henkilökuntasovellus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Toisen hankinnan hankkija on Helsingin Kaupungin liikennelaitos.</a:t>
            </a:r>
          </a:p>
          <a:p>
            <a:r>
              <a:rPr lang="fi-FI" smtClean="0"/>
              <a:t>Hankinnan kohteena on henkilökuntasovellus, josta voi hankkia asiantuntijapalveluita sekä sovelluksen ylläpitopalveluita.</a:t>
            </a:r>
          </a:p>
          <a:p>
            <a:r>
              <a:rPr lang="fi-FI" smtClean="0">
                <a:hlinkClick r:id="rId2"/>
              </a:rPr>
              <a:t>Linkki</a:t>
            </a:r>
            <a:r>
              <a:rPr lang="fi-FI" smtClean="0"/>
              <a:t> ilmoitukseen Hilmassa.</a:t>
            </a:r>
          </a:p>
        </p:txBody>
      </p:sp>
    </p:spTree>
    <p:extLst>
      <p:ext uri="{BB962C8B-B14F-4D97-AF65-F5344CB8AC3E}">
        <p14:creationId xmlns:p14="http://schemas.microsoft.com/office/powerpoint/2010/main" val="19461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Hilma- Kolmas </a:t>
            </a:r>
            <a:r>
              <a:rPr lang="fi-FI" smtClean="0"/>
              <a:t>hankinta,</a:t>
            </a:r>
            <a:r>
              <a:rPr lang="fi-FI" smtClean="0"/>
              <a:t/>
            </a:r>
            <a:br>
              <a:rPr lang="fi-FI" smtClean="0"/>
            </a:br>
            <a:r>
              <a:rPr lang="fi-FI" smtClean="0"/>
              <a:t>Suorarekrytointipalvelu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Kolmannen ilmoituksen hankkija on 2M-IT Oy.</a:t>
            </a:r>
          </a:p>
          <a:p>
            <a:r>
              <a:rPr lang="fi-FI" smtClean="0"/>
              <a:t>Hankinnan kohteena on </a:t>
            </a:r>
            <a:r>
              <a:rPr lang="fi-FI" smtClean="0"/>
              <a:t>dynaaminen hankintajärjestelmä koskien suorarekrytointipalveluita.</a:t>
            </a:r>
            <a:endParaRPr lang="fi-FI" smtClean="0"/>
          </a:p>
          <a:p>
            <a:r>
              <a:rPr lang="fi-FI" smtClean="0">
                <a:hlinkClick r:id="rId2"/>
              </a:rPr>
              <a:t>Linkki</a:t>
            </a:r>
            <a:r>
              <a:rPr lang="fi-FI" smtClean="0"/>
              <a:t> </a:t>
            </a:r>
            <a:r>
              <a:rPr lang="fi-FI" smtClean="0"/>
              <a:t>Hilmaan.</a:t>
            </a: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52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Markkinaoikeuden päätökset,</a:t>
            </a:r>
            <a:br>
              <a:rPr lang="fi-FI" smtClean="0"/>
            </a:br>
            <a:r>
              <a:rPr lang="fi-FI" smtClean="0"/>
              <a:t>tiivistelmä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Avoimessa menettelyssä valittaja on valittanut hankintayksikön virheellisestä toiminnasta sulkiessaan valittajan tarjouskilpailun ulkopuolelle.</a:t>
            </a:r>
          </a:p>
          <a:p>
            <a:r>
              <a:rPr lang="fi-FI" smtClean="0"/>
              <a:t>Markkinaoikeus totesi, että valitus on perätön. Valittaja oli antanut tarjouspyynnön vastaisen tarjouksen. Tarjouspyynnössä oli vaadittu että hallintarekisteripalvelu sisältyy tarjoittuihin hintoihin. Valittajan tarjouksessa sitä oli tarjottu erillisenä palveluna. </a:t>
            </a:r>
          </a:p>
          <a:p>
            <a:r>
              <a:rPr lang="fi-FI" smtClean="0"/>
              <a:t>Markkinaoikeus hylkäsi valituksen. Markkinaoikeus velvoittaa myös valittajaa korvaamaan KL Kuntahankinnat Oy:n oikeudenkänytikulut viivästyskorkoineen.</a:t>
            </a:r>
          </a:p>
          <a:p>
            <a:r>
              <a:rPr lang="fi-FI" smtClean="0"/>
              <a:t> Valittaja oli Atea Finance Oy ja KL Kuntahankinnat Oy oli valituksen kohteena. </a:t>
            </a:r>
          </a:p>
        </p:txBody>
      </p:sp>
    </p:spTree>
    <p:extLst>
      <p:ext uri="{BB962C8B-B14F-4D97-AF65-F5344CB8AC3E}">
        <p14:creationId xmlns:p14="http://schemas.microsoft.com/office/powerpoint/2010/main" val="117401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Avoin menettely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Avoin menettely on tapa, jossa hankitayksikkö julkaisee hankintailmoituksen ja asettaa samalla sähköisesti ja avoimesti saatavilla tarjoyspyynnön.</a:t>
            </a:r>
            <a:br>
              <a:rPr lang="fi-FI" smtClean="0"/>
            </a:br>
            <a:r>
              <a:rPr lang="fi-FI" smtClean="0"/>
              <a:t>Hankitailmoituksen perusteella kuka tahansa toimittaja voi tehdä tarjouksen.</a:t>
            </a:r>
          </a:p>
          <a:p>
            <a:r>
              <a:rPr lang="fi-FI" smtClean="0"/>
              <a:t>Kun hankintailmoituksen julkaisia on saanut tarjouksia toimittajilta, he voivat lähettää tarjouspyynnön toimittajille.</a:t>
            </a:r>
          </a:p>
          <a:p>
            <a:r>
              <a:rPr lang="fi-FI" smtClean="0"/>
              <a:t>Kuvassa näkyy miten avoin menettely etenee.</a:t>
            </a:r>
            <a:r>
              <a:rPr lang="fi-FI"/>
              <a:t/>
            </a:r>
            <a:br>
              <a:rPr lang="fi-FI"/>
            </a:br>
            <a:r>
              <a:rPr lang="fi-FI" smtClean="0"/>
              <a:t>Kuva isompana seuraavalla dialla.</a:t>
            </a:r>
          </a:p>
        </p:txBody>
      </p:sp>
      <p:pic>
        <p:nvPicPr>
          <p:cNvPr id="1026" name="Picture 2" descr="https://s14-eu5.startpage.com/cgi-bin/serveimage?url=https%3A%2F%2Fimage.slidesharecdn.com%2Fhankintalainmahdollisuudetkohtalaorivesi24051777026011-170529130858%2F95%2Fsissi-kohtala-hankintalain-mahdollisuudet-33-638.jpg%3Fcb%3D1496063564&amp;sp=c7fc38d4ded16b3653bffb10014d9c97&amp;anticache=748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67" y="3817937"/>
            <a:ext cx="3861858" cy="24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2" descr="https://s14-eu5.startpage.com/cgi-bin/serveimage?url=https%3A%2F%2Fimage.slidesharecdn.com%2Fhankintalainmahdollisuudetkohtalaorivesi24051777026011-170529130858%2F95%2Fsissi-kohtala-hankintalain-mahdollisuudet-33-638.jpg%3Fcb%3D1496063564&amp;sp=c7fc38d4ded16b3653bffb10014d9c97&amp;anticache=7484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11" y="1122948"/>
            <a:ext cx="8791977" cy="54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/>
          <p:cNvSpPr txBox="1"/>
          <p:nvPr/>
        </p:nvSpPr>
        <p:spPr>
          <a:xfrm>
            <a:off x="1203158" y="2983832"/>
            <a:ext cx="195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Kuvassa näkyy miten avoin menettely etenee.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80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Puitejärjestely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Puitejärjestely on hankintayksikön ja toimittajan välinen sopimus, jossa vahvistetaan tietyn ajan sisällä tehtävät hankintasopimuksien hinnat, suunnitellut määrät ja muut ehdot.</a:t>
            </a:r>
          </a:p>
          <a:p>
            <a:r>
              <a:rPr lang="fi-FI" smtClean="0"/>
              <a:t>Puitejärjestelmä voi myös olla useamman hankintayksikön ja toimittajan välinen sopimus.</a:t>
            </a:r>
            <a:endParaRPr lang="fi-FI"/>
          </a:p>
        </p:txBody>
      </p:sp>
      <p:pic>
        <p:nvPicPr>
          <p:cNvPr id="2050" name="Picture 2" descr="https://s14-eu5.startpage.com/cgi-bin/serveimage?url=https%3A%2F%2Fimage.slidesharecdn.com%2Fhankintalainmahdollisuudetkohtalaorivesi24051777026011-170529130858%2F95%2Fsissi-kohtala-hankintalain-mahdollisuudet-45-638.jpg%3Fcb%3D1496063564&amp;sp=e0e5087350e73b77b8258236d3eab0fd&amp;anticache=948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85" y="3784071"/>
            <a:ext cx="4265373" cy="266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Suorahankinta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371600" y="3031067"/>
            <a:ext cx="7006046" cy="3581400"/>
          </a:xfrm>
        </p:spPr>
        <p:txBody>
          <a:bodyPr/>
          <a:lstStyle/>
          <a:p>
            <a:r>
              <a:rPr lang="fi-FI" smtClean="0"/>
              <a:t>Suorahankinta on hankintatapa, jossa hankintayksikkö </a:t>
            </a:r>
            <a:r>
              <a:rPr lang="fi-FI" smtClean="0"/>
              <a:t>valitsee </a:t>
            </a:r>
            <a:r>
              <a:rPr lang="fi-FI" smtClean="0"/>
              <a:t>toimittajia taikka toimittajan,  ja alkaa neuvottelemaan sopimuksen ehdoista.</a:t>
            </a:r>
          </a:p>
          <a:p>
            <a:r>
              <a:rPr lang="fi-FI" smtClean="0"/>
              <a:t>Suoranahankinta on siis hankinta ilman tarjouskilpailua. </a:t>
            </a:r>
          </a:p>
          <a:p>
            <a:r>
              <a:rPr lang="fi-FI" smtClean="0"/>
              <a:t>Jotta julkinenhankinta voi olla suorahankinta, se täytyy perustella hankintapäätöksessä.</a:t>
            </a:r>
            <a:endParaRPr lang="fi-FI"/>
          </a:p>
        </p:txBody>
      </p:sp>
      <p:pic>
        <p:nvPicPr>
          <p:cNvPr id="3074" name="Picture 2" descr="https://s14-eu5.startpage.com/cgi-bin/serveimage?url=https%3A%2F%2Fslideplayer.fi%2Fslide%2F1962661%2F7%2Fimages%2F10%2FSuorahankintailmoitus.jpg&amp;sp=4a75658d4dc71e978fe4a19614cb954c&amp;anticache=905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75" y="3319780"/>
            <a:ext cx="4005296" cy="300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>
          <a:xfrm>
            <a:off x="1371600" y="2286000"/>
            <a:ext cx="1788695" cy="3581400"/>
          </a:xfrm>
        </p:spPr>
        <p:txBody>
          <a:bodyPr/>
          <a:lstStyle/>
          <a:p>
            <a:pPr marL="0" indent="0">
              <a:buNone/>
            </a:pPr>
            <a:r>
              <a:rPr lang="fi-FI" smtClean="0"/>
              <a:t>Tietoa suorahankintailmoituksesta.</a:t>
            </a:r>
            <a:endParaRPr lang="fi-FI"/>
          </a:p>
        </p:txBody>
      </p:sp>
      <p:pic>
        <p:nvPicPr>
          <p:cNvPr id="6" name="Picture 2" descr="https://s14-eu5.startpage.com/cgi-bin/serveimage?url=https%3A%2F%2Fslideplayer.fi%2Fslide%2F1962661%2F7%2Fimages%2F10%2FSuorahankintailmoitus.jpg&amp;sp=4a75658d4dc71e978fe4a19614cb954c&amp;anticache=905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31" y="229552"/>
            <a:ext cx="8189766" cy="614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Osallistumishakemus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371600" y="2286000"/>
            <a:ext cx="7451558" cy="3581400"/>
          </a:xfrm>
        </p:spPr>
        <p:txBody>
          <a:bodyPr/>
          <a:lstStyle/>
          <a:p>
            <a:r>
              <a:rPr lang="fi-FI" smtClean="0"/>
              <a:t>Osallistumishakemus on toimittajan tarjous päästä mukaan kilpailuun, jossa kilpaillaan kuka toimittaa tuotteet.</a:t>
            </a:r>
          </a:p>
          <a:p>
            <a:r>
              <a:rPr lang="fi-FI" smtClean="0"/>
              <a:t>Osallistumishakemuksessa pitää tulla ilmi mitkä vaatimukset tuote esittää hankinta-asiakirjoista</a:t>
            </a:r>
            <a:r>
              <a:rPr lang="fi-FI" smtClean="0"/>
              <a:t>.</a:t>
            </a:r>
          </a:p>
          <a:p>
            <a:r>
              <a:rPr lang="fi-FI" smtClean="0"/>
              <a:t>Osallistumishakemuksessa tulee olla kaikki pyydetyt tiedot ja liitteet kuten kaupparekisteriote ja verotodistus.</a:t>
            </a:r>
            <a:endParaRPr lang="fi-FI"/>
          </a:p>
        </p:txBody>
      </p:sp>
      <p:pic>
        <p:nvPicPr>
          <p:cNvPr id="1026" name="Picture 2" descr="https://s14-eu5.startpage.com/cgi-bin/serveimage?url=https%3A%2F%2Fslideplayer.fi%2Fslide%2F1887764%2F7%2Fimages%2F9%2FTarjoajan%2Btarkistuslista%2B%25E2%2580%2593%2Bosallistumishakemus.jpg&amp;sp=7ada654a9946e51212c96ba8deb25859&amp;anticache=478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53" y="4076700"/>
            <a:ext cx="3616658" cy="27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2050" name="Picture 2" descr="https://s14-eu5.startpage.com/cgi-bin/serveimage?url=https%3A%2F%2Fslideplayer.fi%2Fslide%2F1887764%2F7%2Fimages%2F9%2FTarjoajan%2Btarkistuslista%2B%25E2%2580%2593%2Bosallistumishakemus.jpg&amp;sp=7ada654a9946e51212c96ba8deb25859&amp;anticache=4783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979" y="898358"/>
            <a:ext cx="6908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1371599" y="2171700"/>
            <a:ext cx="312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Tietoa osallistumishakemukesta.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97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Kynnysarvo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Jos hankinnan hinta ylittää tietyn summan, joka on eri summa joka hankinnan kohteella, silloin hankintaan sovelletaan hankintalakia.</a:t>
            </a:r>
            <a:endParaRPr lang="fi-FI"/>
          </a:p>
        </p:txBody>
      </p:sp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15228"/>
              </p:ext>
            </p:extLst>
          </p:nvPr>
        </p:nvGraphicFramePr>
        <p:xfrm>
          <a:off x="1371600" y="4076700"/>
          <a:ext cx="9342220" cy="2194560"/>
        </p:xfrm>
        <a:graphic>
          <a:graphicData uri="http://schemas.openxmlformats.org/drawingml/2006/table">
            <a:tbl>
              <a:tblPr/>
              <a:tblGrid>
                <a:gridCol w="4671110">
                  <a:extLst>
                    <a:ext uri="{9D8B030D-6E8A-4147-A177-3AD203B41FA5}">
                      <a16:colId xmlns:a16="http://schemas.microsoft.com/office/drawing/2014/main" val="461050668"/>
                    </a:ext>
                  </a:extLst>
                </a:gridCol>
                <a:gridCol w="4671110">
                  <a:extLst>
                    <a:ext uri="{9D8B030D-6E8A-4147-A177-3AD203B41FA5}">
                      <a16:colId xmlns:a16="http://schemas.microsoft.com/office/drawing/2014/main" val="1406014389"/>
                    </a:ext>
                  </a:extLst>
                </a:gridCol>
              </a:tblGrid>
              <a:tr h="349785">
                <a:tc>
                  <a:txBody>
                    <a:bodyPr/>
                    <a:lstStyle/>
                    <a:p>
                      <a:pPr algn="l"/>
                      <a:r>
                        <a:rPr lang="fi-FI" b="1">
                          <a:solidFill>
                            <a:srgbClr val="7B9D29"/>
                          </a:solidFill>
                          <a:effectLst/>
                        </a:rPr>
                        <a:t>Hankinnan laji</a:t>
                      </a:r>
                      <a:endParaRPr lang="fi-FI">
                        <a:solidFill>
                          <a:srgbClr val="7B9D29"/>
                        </a:solidFill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b="1">
                          <a:solidFill>
                            <a:srgbClr val="7B9D29"/>
                          </a:solidFill>
                          <a:effectLst/>
                        </a:rPr>
                        <a:t> Euroa</a:t>
                      </a:r>
                      <a:endParaRPr lang="fi-FI">
                        <a:solidFill>
                          <a:srgbClr val="7B9D29"/>
                        </a:solidFill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64320"/>
                  </a:ext>
                </a:extLst>
              </a:tr>
              <a:tr h="349785"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Tavarat, palvelut ja suunnittelukilpailut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 60 000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45680"/>
                  </a:ext>
                </a:extLst>
              </a:tr>
              <a:tr h="349785"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Rakennusurakat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 150 000 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17263"/>
                  </a:ext>
                </a:extLst>
              </a:tr>
              <a:tr h="349785"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Sosiaali- ja terveyspalvelut (Liite E kohdat 1-4)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 400 000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39240"/>
                  </a:ext>
                </a:extLst>
              </a:tr>
              <a:tr h="349785"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Muut erityiset palvelut (Liite E kohdat 5-15)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 300 000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25332"/>
                  </a:ext>
                </a:extLst>
              </a:tr>
              <a:tr h="349785"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Käyttöoikeussopimukset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chemeClr val="bg1"/>
                          </a:solidFill>
                          <a:effectLst/>
                        </a:rPr>
                        <a:t> 500 000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1067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71600" y="3411230"/>
            <a:ext cx="934222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1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Roboto"/>
              </a:rPr>
              <a:t>Kansalliset kynnysarvot (ilman arvonlisäveroa) 1.1.2017 alkaen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200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Roboto"/>
              </a:rPr>
              <a:t>Hankintalain 25 §</a:t>
            </a:r>
            <a:endParaRPr kumimoji="0" lang="fi-FI" altLang="fi-F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TM10001105[[fn=Rajattu]]</Template>
  <TotalTime>420</TotalTime>
  <Words>420</Words>
  <Application>Microsoft Office PowerPoint</Application>
  <PresentationFormat>Laajakuva</PresentationFormat>
  <Paragraphs>56</Paragraphs>
  <Slides>14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Roboto</vt:lpstr>
      <vt:lpstr>Crop</vt:lpstr>
      <vt:lpstr>Julkisia Hankitoja</vt:lpstr>
      <vt:lpstr>Avoin menettely</vt:lpstr>
      <vt:lpstr>PowerPoint-esitys</vt:lpstr>
      <vt:lpstr>Puitejärjestely</vt:lpstr>
      <vt:lpstr>Suorahankinta</vt:lpstr>
      <vt:lpstr>PowerPoint-esitys</vt:lpstr>
      <vt:lpstr>Osallistumishakemus</vt:lpstr>
      <vt:lpstr>PowerPoint-esitys</vt:lpstr>
      <vt:lpstr>Kynnysarvo</vt:lpstr>
      <vt:lpstr>Pienhankinta</vt:lpstr>
      <vt:lpstr>Hilma- Ensimmäinen hankinta, Palvelu</vt:lpstr>
      <vt:lpstr>Hilma- Toinen hankinta, Henkilökuntasovellus</vt:lpstr>
      <vt:lpstr>Hilma- Kolmas hankinta, Suorarekrytointipalvelu</vt:lpstr>
      <vt:lpstr>Markkinaoikeuden päätökset, tiivistelmä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Julkisia Hankitoja</dc:title>
  <dc:creator>Julkunen Noa</dc:creator>
  <cp:lastModifiedBy>Julkunen Noa</cp:lastModifiedBy>
  <cp:revision>23</cp:revision>
  <dcterms:created xsi:type="dcterms:W3CDTF">2019-09-28T07:52:07Z</dcterms:created>
  <dcterms:modified xsi:type="dcterms:W3CDTF">2019-10-01T08:22:09Z</dcterms:modified>
</cp:coreProperties>
</file>