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handoutMasterIdLst>
    <p:handoutMasterId r:id="rId10"/>
  </p:handoutMasterIdLst>
  <p:sldIdLst>
    <p:sldId id="597" r:id="rId2"/>
    <p:sldId id="598" r:id="rId3"/>
    <p:sldId id="384" r:id="rId4"/>
    <p:sldId id="385" r:id="rId5"/>
    <p:sldId id="601" r:id="rId6"/>
    <p:sldId id="602" r:id="rId7"/>
    <p:sldId id="59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38" autoAdjust="0"/>
    <p:restoredTop sz="94715" autoAdjust="0"/>
  </p:normalViewPr>
  <p:slideViewPr>
    <p:cSldViewPr>
      <p:cViewPr varScale="1">
        <p:scale>
          <a:sx n="119" d="100"/>
          <a:sy n="119" d="100"/>
        </p:scale>
        <p:origin x="232" y="240"/>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82" d="100"/>
          <a:sy n="82" d="100"/>
        </p:scale>
        <p:origin x="3852" y="78"/>
      </p:cViewPr>
      <p:guideLst/>
    </p:cSldViewPr>
  </p:notesViewPr>
  <p:gridSpacing cx="38100" cy="381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12/18/21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12/18/21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1 Source: https://</a:t>
            </a:r>
            <a:r>
              <a:rPr lang="en-US" dirty="0" err="1"/>
              <a:t>www.wayfair.com</a:t>
            </a:r>
            <a:r>
              <a:rPr lang="en-US" dirty="0"/>
              <a:t>/Wrought-Studio™--Lighted-Makeup-Mirror-Hollywood-Mirror-Vanity-Makeup-Mirror-With-Lights-Smart-Touch-Control-3Gear-Dimable-Light-360°Rotation-X117120506-L41-K~W006019495.html?refid=GX549028497019-W006019495&amp;device=</a:t>
            </a:r>
            <a:r>
              <a:rPr lang="en-US" dirty="0" err="1"/>
              <a:t>c&amp;ptid</a:t>
            </a:r>
            <a:r>
              <a:rPr lang="en-US" dirty="0"/>
              <a:t>=1433750947875&amp;network=</a:t>
            </a:r>
            <a:r>
              <a:rPr lang="en-US" dirty="0" err="1"/>
              <a:t>g&amp;targetid</a:t>
            </a:r>
            <a:r>
              <a:rPr lang="en-US" dirty="0"/>
              <a:t>=pla-1433750947875&amp;channel=</a:t>
            </a:r>
            <a:r>
              <a:rPr lang="en-US" dirty="0" err="1"/>
              <a:t>GooglePLA&amp;ireid</a:t>
            </a:r>
            <a:r>
              <a:rPr lang="en-US" dirty="0"/>
              <a:t>=154294577&amp;fdid=1817&amp;gclid=CjwKCAjw7--KBhAMEiwAxfpkWLjBEYm1Xq9WalA8pvTOkeKmulVKo5y5C-w93s0YvRn4ij1e_SkN7xoC8qQQAvD_BwE </a:t>
            </a:r>
          </a:p>
          <a:p>
            <a:endParaRPr lang="en-US" dirty="0"/>
          </a:p>
          <a:p>
            <a:r>
              <a:rPr lang="en-US" dirty="0"/>
              <a:t>Image 2 Source: https://</a:t>
            </a:r>
            <a:r>
              <a:rPr lang="en-US" dirty="0" err="1"/>
              <a:t>www.thisiswhyimbroke.com</a:t>
            </a:r>
            <a:r>
              <a:rPr lang="en-US" dirty="0"/>
              <a:t>/</a:t>
            </a:r>
            <a:r>
              <a:rPr lang="en-US" dirty="0" err="1"/>
              <a:t>uk</a:t>
            </a:r>
            <a:r>
              <a:rPr lang="en-US" dirty="0"/>
              <a:t>/allure-smart-makeup-mirror/</a:t>
            </a:r>
          </a:p>
          <a:p>
            <a:endParaRPr lang="en-US" dirty="0"/>
          </a:p>
          <a:p>
            <a:r>
              <a:rPr lang="en-US" dirty="0"/>
              <a:t>Image 3 Source: https://</a:t>
            </a:r>
            <a:r>
              <a:rPr lang="en-US" dirty="0" err="1"/>
              <a:t>www.hackster.io</a:t>
            </a:r>
            <a:r>
              <a:rPr lang="en-US" dirty="0"/>
              <a:t>/mprocter12/smart-mirror-using-beaglebone-black-e379a3</a:t>
            </a:r>
          </a:p>
          <a:p>
            <a:endParaRPr lang="en-US" dirty="0"/>
          </a:p>
          <a:p>
            <a:r>
              <a:rPr lang="en-US" dirty="0"/>
              <a:t>Image 4 Source: https://</a:t>
            </a:r>
            <a:r>
              <a:rPr lang="en-US" dirty="0" err="1"/>
              <a:t>www.hackster.io</a:t>
            </a:r>
            <a:r>
              <a:rPr lang="en-US" dirty="0"/>
              <a:t>/</a:t>
            </a:r>
            <a:r>
              <a:rPr lang="en-US" dirty="0" err="1"/>
              <a:t>eben-kouao</a:t>
            </a:r>
            <a:r>
              <a:rPr lang="en-US" dirty="0"/>
              <a:t>/smart-mirror-touchscreen-with-face-recognition-6c84cc </a:t>
            </a:r>
          </a:p>
          <a:p>
            <a:endParaRPr lang="en-US" dirty="0"/>
          </a:p>
          <a:p>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2</a:t>
            </a:fld>
            <a:endParaRPr lang="en-US"/>
          </a:p>
        </p:txBody>
      </p:sp>
    </p:spTree>
    <p:extLst>
      <p:ext uri="{BB962C8B-B14F-4D97-AF65-F5344CB8AC3E}">
        <p14:creationId xmlns:p14="http://schemas.microsoft.com/office/powerpoint/2010/main" val="2007788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3</a:t>
            </a:fld>
            <a:endParaRPr lang="en-US"/>
          </a:p>
        </p:txBody>
      </p:sp>
    </p:spTree>
    <p:extLst>
      <p:ext uri="{BB962C8B-B14F-4D97-AF65-F5344CB8AC3E}">
        <p14:creationId xmlns:p14="http://schemas.microsoft.com/office/powerpoint/2010/main" val="483496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12/18/21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12/18/21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1"/>
          </a:xfrm>
        </p:spPr>
        <p:txBody>
          <a:bodyPr/>
          <a:lstStyle/>
          <a:p>
            <a:r>
              <a:rPr lang="en-US"/>
              <a:t>Click to edit Master title style</a:t>
            </a:r>
          </a:p>
        </p:txBody>
      </p:sp>
      <p:sp>
        <p:nvSpPr>
          <p:cNvPr id="3" name="Content Placeholder 2"/>
          <p:cNvSpPr>
            <a:spLocks noGrp="1"/>
          </p:cNvSpPr>
          <p:nvPr>
            <p:ph idx="1"/>
          </p:nvPr>
        </p:nvSpPr>
        <p:spPr>
          <a:xfrm>
            <a:off x="609600" y="1295400"/>
            <a:ext cx="10972800" cy="47243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12/18/21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12/18/21</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12/18/21</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12/18/21</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12/18/21</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12/18/21</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12/18/21</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hackster.io/nome2/portable-smart-vanity-mirror-using-beaglebone-black-9d8d6f"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jpeg"/><Relationship Id="rId5" Type="http://schemas.openxmlformats.org/officeDocument/2006/relationships/image" Target="../media/image1.jpeg"/><Relationship Id="rId4" Type="http://schemas.openxmlformats.org/officeDocument/2006/relationships/hyperlink" Target="https://github.com/nnome/ENGI301/tree/main/project_01"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3844" y="1909346"/>
            <a:ext cx="9907555" cy="3383280"/>
          </a:xfrm>
        </p:spPr>
        <p:txBody>
          <a:bodyPr>
            <a:normAutofit/>
          </a:bodyPr>
          <a:lstStyle/>
          <a:p>
            <a:r>
              <a:rPr lang="en-US" sz="6000" dirty="0"/>
              <a:t>ENGI 301</a:t>
            </a:r>
            <a:br>
              <a:rPr lang="en-US" sz="6000" dirty="0"/>
            </a:br>
            <a:br>
              <a:rPr lang="en-US" dirty="0"/>
            </a:br>
            <a:r>
              <a:rPr lang="en-US" sz="6000" dirty="0"/>
              <a:t>Smart Vanity Mirror </a:t>
            </a:r>
            <a:br>
              <a:rPr lang="en-US" sz="6000" dirty="0"/>
            </a:br>
            <a:r>
              <a:rPr lang="en-US" sz="6000" dirty="0"/>
              <a:t>PCB Proposal</a:t>
            </a:r>
            <a:endParaRPr lang="en-US" dirty="0"/>
          </a:p>
        </p:txBody>
      </p:sp>
      <p:sp>
        <p:nvSpPr>
          <p:cNvPr id="3" name="Subtitle 2"/>
          <p:cNvSpPr>
            <a:spLocks noGrp="1"/>
          </p:cNvSpPr>
          <p:nvPr>
            <p:ph type="subTitle" idx="1"/>
          </p:nvPr>
        </p:nvSpPr>
        <p:spPr>
          <a:xfrm>
            <a:off x="1293845" y="5432564"/>
            <a:ext cx="9604310" cy="1120636"/>
          </a:xfrm>
        </p:spPr>
        <p:txBody>
          <a:bodyPr/>
          <a:lstStyle/>
          <a:p>
            <a:r>
              <a:rPr lang="en-US" dirty="0"/>
              <a:t>December 14, 2021</a:t>
            </a:r>
          </a:p>
          <a:p>
            <a:r>
              <a:rPr lang="en-US" dirty="0" err="1"/>
              <a:t>Nneoma</a:t>
            </a:r>
            <a:r>
              <a:rPr lang="en-US" dirty="0"/>
              <a:t> </a:t>
            </a:r>
            <a:r>
              <a:rPr lang="en-US" dirty="0" err="1"/>
              <a:t>Ome</a:t>
            </a:r>
            <a:endParaRPr lang="en-US" dirty="0"/>
          </a:p>
        </p:txBody>
      </p:sp>
    </p:spTree>
    <p:extLst>
      <p:ext uri="{BB962C8B-B14F-4D97-AF65-F5344CB8AC3E}">
        <p14:creationId xmlns:p14="http://schemas.microsoft.com/office/powerpoint/2010/main" val="4061679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39A49-57C9-4BE3-8B38-E944EB81906A}"/>
              </a:ext>
            </a:extLst>
          </p:cNvPr>
          <p:cNvSpPr>
            <a:spLocks noGrp="1"/>
          </p:cNvSpPr>
          <p:nvPr>
            <p:ph type="title"/>
          </p:nvPr>
        </p:nvSpPr>
        <p:spPr/>
        <p:txBody>
          <a:bodyPr/>
          <a:lstStyle/>
          <a:p>
            <a:r>
              <a:rPr lang="en-US" dirty="0"/>
              <a:t>Background Information</a:t>
            </a:r>
          </a:p>
        </p:txBody>
      </p:sp>
      <p:sp>
        <p:nvSpPr>
          <p:cNvPr id="3" name="Content Placeholder 2">
            <a:extLst>
              <a:ext uri="{FF2B5EF4-FFF2-40B4-BE49-F238E27FC236}">
                <a16:creationId xmlns:a16="http://schemas.microsoft.com/office/drawing/2014/main" id="{8ED8AE04-697D-4784-A672-E28DA6A47AB6}"/>
              </a:ext>
            </a:extLst>
          </p:cNvPr>
          <p:cNvSpPr>
            <a:spLocks noGrp="1"/>
          </p:cNvSpPr>
          <p:nvPr>
            <p:ph idx="1"/>
          </p:nvPr>
        </p:nvSpPr>
        <p:spPr>
          <a:xfrm>
            <a:off x="609600" y="1181100"/>
            <a:ext cx="6902450" cy="4648200"/>
          </a:xfrm>
        </p:spPr>
        <p:txBody>
          <a:bodyPr>
            <a:noAutofit/>
          </a:bodyPr>
          <a:lstStyle/>
          <a:p>
            <a:pPr>
              <a:lnSpc>
                <a:spcPct val="100000"/>
              </a:lnSpc>
            </a:pPr>
            <a:r>
              <a:rPr lang="en-US" sz="900" dirty="0"/>
              <a:t>The goal of this project is to develop a smart vanity/desk mirror that allows a user to view their appearance and displays information that may be relevant for daily use (i.e., calendar date, time, temperature, weather forecast etc. </a:t>
            </a:r>
          </a:p>
          <a:p>
            <a:pPr>
              <a:lnSpc>
                <a:spcPct val="100000"/>
              </a:lnSpc>
            </a:pPr>
            <a:r>
              <a:rPr lang="en-US" sz="900" dirty="0"/>
              <a:t>Although there are existing projects centered around developing smart mirrors, many of the projects have large monitors, mirrors, and frames that make it difficult for the vanity to be portable. Additionally, the mirrors made in the existing projects are not intended to be vanity mirrors, so they tend to lack a lighting component and those that do include lighting strips use them for backlighting and not for enabling the user to have better visibility of their image. </a:t>
            </a:r>
          </a:p>
          <a:p>
            <a:pPr>
              <a:lnSpc>
                <a:spcPct val="100000"/>
              </a:lnSpc>
            </a:pPr>
            <a:r>
              <a:rPr lang="en-US" sz="900" dirty="0"/>
              <a:t>Although the final version of my prototype was different from the original proposal, the following components will be included in the PCB to create an ideal circuit board for an ideal device:</a:t>
            </a:r>
          </a:p>
          <a:p>
            <a:pPr lvl="1">
              <a:lnSpc>
                <a:spcPct val="100000"/>
              </a:lnSpc>
            </a:pPr>
            <a:r>
              <a:rPr lang="en-US" sz="900" dirty="0"/>
              <a:t>Power button</a:t>
            </a:r>
          </a:p>
          <a:p>
            <a:pPr lvl="1">
              <a:lnSpc>
                <a:spcPct val="100000"/>
              </a:lnSpc>
            </a:pPr>
            <a:r>
              <a:rPr lang="en-US" sz="900" dirty="0"/>
              <a:t>LED power button</a:t>
            </a:r>
          </a:p>
          <a:p>
            <a:pPr lvl="1">
              <a:lnSpc>
                <a:spcPct val="100000"/>
              </a:lnSpc>
            </a:pPr>
            <a:r>
              <a:rPr lang="en-US" sz="900" dirty="0"/>
              <a:t>LED</a:t>
            </a:r>
          </a:p>
          <a:p>
            <a:pPr lvl="1">
              <a:lnSpc>
                <a:spcPct val="100000"/>
              </a:lnSpc>
            </a:pPr>
            <a:r>
              <a:rPr lang="en-US" sz="900" dirty="0"/>
              <a:t>Buzzer</a:t>
            </a:r>
          </a:p>
          <a:p>
            <a:pPr lvl="1">
              <a:lnSpc>
                <a:spcPct val="100000"/>
              </a:lnSpc>
            </a:pPr>
            <a:r>
              <a:rPr lang="en-US" sz="900" dirty="0"/>
              <a:t>LCD Display</a:t>
            </a:r>
          </a:p>
          <a:p>
            <a:pPr>
              <a:lnSpc>
                <a:spcPct val="100000"/>
              </a:lnSpc>
            </a:pPr>
            <a:r>
              <a:rPr lang="en-US" sz="900" dirty="0"/>
              <a:t>The features listed above will make the device particularly useful to students and people that move frequently as its portable size allows for it to be used on many surfaces as opposed to being mounted on a wall or to a table.</a:t>
            </a:r>
          </a:p>
          <a:p>
            <a:pPr>
              <a:lnSpc>
                <a:spcPct val="100000"/>
              </a:lnSpc>
            </a:pPr>
            <a:r>
              <a:rPr lang="en-US" sz="900" dirty="0"/>
              <a:t>Links:</a:t>
            </a:r>
          </a:p>
          <a:p>
            <a:pPr lvl="1"/>
            <a:r>
              <a:rPr lang="en-US" sz="900" dirty="0" err="1"/>
              <a:t>Hackster</a:t>
            </a:r>
            <a:r>
              <a:rPr lang="en-US" sz="900" dirty="0"/>
              <a:t> page: </a:t>
            </a:r>
            <a:r>
              <a:rPr lang="en-US" sz="900" dirty="0">
                <a:hlinkClick r:id="rId3"/>
              </a:rPr>
              <a:t>https://www.hackster.io/nome2/portable-smart-vanity-mirror-using-beaglebone-black-9d8d6f</a:t>
            </a:r>
            <a:endParaRPr lang="en-US" sz="900" dirty="0"/>
          </a:p>
          <a:p>
            <a:pPr lvl="1"/>
            <a:r>
              <a:rPr lang="en-US" sz="900" dirty="0"/>
              <a:t>GitHub page: </a:t>
            </a:r>
            <a:r>
              <a:rPr lang="en-US" sz="900" dirty="0">
                <a:hlinkClick r:id="rId4"/>
              </a:rPr>
              <a:t>https://github.com/nnome/ENGI301/tree/main/project_01</a:t>
            </a:r>
            <a:r>
              <a:rPr lang="en-US" sz="900" dirty="0"/>
              <a:t> </a:t>
            </a:r>
          </a:p>
          <a:p>
            <a:pPr marL="274320" lvl="1" indent="0">
              <a:buNone/>
            </a:pPr>
            <a:endParaRPr lang="en-US" sz="400" dirty="0"/>
          </a:p>
        </p:txBody>
      </p:sp>
      <p:pic>
        <p:nvPicPr>
          <p:cNvPr id="12" name="Picture 2" descr="Portable Smart Vanity Mirror using BeagleBone Black">
            <a:extLst>
              <a:ext uri="{FF2B5EF4-FFF2-40B4-BE49-F238E27FC236}">
                <a16:creationId xmlns:a16="http://schemas.microsoft.com/office/drawing/2014/main" id="{00A310BD-C856-4CD1-8C1B-AEBC1AE188E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39099" y="304800"/>
            <a:ext cx="3543301" cy="265747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Complete Device Setup">
            <a:extLst>
              <a:ext uri="{FF2B5EF4-FFF2-40B4-BE49-F238E27FC236}">
                <a16:creationId xmlns:a16="http://schemas.microsoft.com/office/drawing/2014/main" id="{13AAF317-35EE-4434-A812-83D48E2F1CE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6200000">
            <a:off x="8483078" y="2832624"/>
            <a:ext cx="2657475" cy="35454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1357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extBox 60">
            <a:extLst>
              <a:ext uri="{FF2B5EF4-FFF2-40B4-BE49-F238E27FC236}">
                <a16:creationId xmlns:a16="http://schemas.microsoft.com/office/drawing/2014/main" id="{CB23A000-A372-4503-B695-64E7B878CBB4}"/>
              </a:ext>
            </a:extLst>
          </p:cNvPr>
          <p:cNvSpPr txBox="1"/>
          <p:nvPr/>
        </p:nvSpPr>
        <p:spPr>
          <a:xfrm>
            <a:off x="4415575" y="5081532"/>
            <a:ext cx="632619" cy="276999"/>
          </a:xfrm>
          <a:prstGeom prst="rect">
            <a:avLst/>
          </a:prstGeom>
          <a:noFill/>
        </p:spPr>
        <p:txBody>
          <a:bodyPr wrap="square" rtlCol="0">
            <a:spAutoFit/>
          </a:bodyPr>
          <a:lstStyle/>
          <a:p>
            <a:r>
              <a:rPr lang="en-US" sz="1200" dirty="0" err="1"/>
              <a:t>WiFi</a:t>
            </a:r>
            <a:endParaRPr lang="en-US" sz="1200" dirty="0"/>
          </a:p>
        </p:txBody>
      </p:sp>
      <p:sp>
        <p:nvSpPr>
          <p:cNvPr id="2" name="Title 1">
            <a:extLst>
              <a:ext uri="{FF2B5EF4-FFF2-40B4-BE49-F238E27FC236}">
                <a16:creationId xmlns:a16="http://schemas.microsoft.com/office/drawing/2014/main" id="{562DFEA3-93A8-4943-9F3A-4798FB13F643}"/>
              </a:ext>
            </a:extLst>
          </p:cNvPr>
          <p:cNvSpPr>
            <a:spLocks noGrp="1"/>
          </p:cNvSpPr>
          <p:nvPr>
            <p:ph type="title"/>
          </p:nvPr>
        </p:nvSpPr>
        <p:spPr/>
        <p:txBody>
          <a:bodyPr/>
          <a:lstStyle/>
          <a:p>
            <a:r>
              <a:rPr lang="en-US" dirty="0"/>
              <a:t>System Block Diagram</a:t>
            </a:r>
          </a:p>
        </p:txBody>
      </p:sp>
      <p:sp>
        <p:nvSpPr>
          <p:cNvPr id="7" name="Rounded Rectangle 6">
            <a:extLst>
              <a:ext uri="{FF2B5EF4-FFF2-40B4-BE49-F238E27FC236}">
                <a16:creationId xmlns:a16="http://schemas.microsoft.com/office/drawing/2014/main" id="{6513790F-359E-6345-A334-94A666C29A4B}"/>
              </a:ext>
            </a:extLst>
          </p:cNvPr>
          <p:cNvSpPr/>
          <p:nvPr/>
        </p:nvSpPr>
        <p:spPr>
          <a:xfrm>
            <a:off x="4838700" y="1600202"/>
            <a:ext cx="2362200" cy="3238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EE6A69D4-6F1B-B441-AFB4-10EF85122845}"/>
              </a:ext>
            </a:extLst>
          </p:cNvPr>
          <p:cNvSpPr txBox="1"/>
          <p:nvPr/>
        </p:nvSpPr>
        <p:spPr>
          <a:xfrm>
            <a:off x="5448300" y="2696170"/>
            <a:ext cx="1104900" cy="923330"/>
          </a:xfrm>
          <a:prstGeom prst="rect">
            <a:avLst/>
          </a:prstGeom>
          <a:noFill/>
        </p:spPr>
        <p:txBody>
          <a:bodyPr wrap="square" rtlCol="0">
            <a:spAutoFit/>
          </a:bodyPr>
          <a:lstStyle/>
          <a:p>
            <a:pPr algn="ctr"/>
            <a:r>
              <a:rPr lang="en-US" dirty="0">
                <a:solidFill>
                  <a:schemeClr val="bg1"/>
                </a:solidFill>
              </a:rPr>
              <a:t>Beagle</a:t>
            </a:r>
          </a:p>
          <a:p>
            <a:pPr algn="ctr"/>
            <a:r>
              <a:rPr lang="en-US" dirty="0">
                <a:solidFill>
                  <a:schemeClr val="bg1"/>
                </a:solidFill>
              </a:rPr>
              <a:t>Bone</a:t>
            </a:r>
          </a:p>
          <a:p>
            <a:pPr algn="ctr"/>
            <a:r>
              <a:rPr lang="en-US" dirty="0">
                <a:solidFill>
                  <a:schemeClr val="bg1"/>
                </a:solidFill>
              </a:rPr>
              <a:t>Black</a:t>
            </a:r>
          </a:p>
        </p:txBody>
      </p:sp>
      <p:sp>
        <p:nvSpPr>
          <p:cNvPr id="17" name="TextBox 16">
            <a:extLst>
              <a:ext uri="{FF2B5EF4-FFF2-40B4-BE49-F238E27FC236}">
                <a16:creationId xmlns:a16="http://schemas.microsoft.com/office/drawing/2014/main" id="{7579FB39-9E72-8549-9DA8-67D9BB47F1FA}"/>
              </a:ext>
            </a:extLst>
          </p:cNvPr>
          <p:cNvSpPr txBox="1"/>
          <p:nvPr/>
        </p:nvSpPr>
        <p:spPr>
          <a:xfrm>
            <a:off x="6477023" y="1657290"/>
            <a:ext cx="647677" cy="400110"/>
          </a:xfrm>
          <a:prstGeom prst="rect">
            <a:avLst/>
          </a:prstGeom>
          <a:noFill/>
        </p:spPr>
        <p:txBody>
          <a:bodyPr wrap="square" rtlCol="0">
            <a:spAutoFit/>
          </a:bodyPr>
          <a:lstStyle/>
          <a:p>
            <a:pPr algn="ctr"/>
            <a:r>
              <a:rPr lang="en-US" sz="1000" dirty="0">
                <a:solidFill>
                  <a:schemeClr val="bg1"/>
                </a:solidFill>
              </a:rPr>
              <a:t>USB Client</a:t>
            </a:r>
          </a:p>
        </p:txBody>
      </p:sp>
      <p:cxnSp>
        <p:nvCxnSpPr>
          <p:cNvPr id="25" name="Straight Connector 24">
            <a:extLst>
              <a:ext uri="{FF2B5EF4-FFF2-40B4-BE49-F238E27FC236}">
                <a16:creationId xmlns:a16="http://schemas.microsoft.com/office/drawing/2014/main" id="{684AE091-2D89-594F-9D2F-7B9770FE2A7D}"/>
              </a:ext>
            </a:extLst>
          </p:cNvPr>
          <p:cNvCxnSpPr>
            <a:cxnSpLocks/>
          </p:cNvCxnSpPr>
          <p:nvPr/>
        </p:nvCxnSpPr>
        <p:spPr>
          <a:xfrm flipH="1" flipV="1">
            <a:off x="6781800" y="1326295"/>
            <a:ext cx="1" cy="274089"/>
          </a:xfrm>
          <a:prstGeom prst="line">
            <a:avLst/>
          </a:prstGeom>
          <a:ln w="12700"/>
        </p:spPr>
        <p:style>
          <a:lnRef idx="1">
            <a:schemeClr val="dk1"/>
          </a:lnRef>
          <a:fillRef idx="0">
            <a:schemeClr val="dk1"/>
          </a:fillRef>
          <a:effectRef idx="0">
            <a:schemeClr val="dk1"/>
          </a:effectRef>
          <a:fontRef idx="minor">
            <a:schemeClr val="tx1"/>
          </a:fontRef>
        </p:style>
      </p:cxnSp>
      <p:sp>
        <p:nvSpPr>
          <p:cNvPr id="30" name="Rounded Rectangle 29">
            <a:extLst>
              <a:ext uri="{FF2B5EF4-FFF2-40B4-BE49-F238E27FC236}">
                <a16:creationId xmlns:a16="http://schemas.microsoft.com/office/drawing/2014/main" id="{4EF604C2-A18E-604B-8689-0A96C874DE1A}"/>
              </a:ext>
            </a:extLst>
          </p:cNvPr>
          <p:cNvSpPr/>
          <p:nvPr/>
        </p:nvSpPr>
        <p:spPr>
          <a:xfrm>
            <a:off x="6406458" y="723899"/>
            <a:ext cx="719016" cy="6096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 name="TextBox 30">
            <a:extLst>
              <a:ext uri="{FF2B5EF4-FFF2-40B4-BE49-F238E27FC236}">
                <a16:creationId xmlns:a16="http://schemas.microsoft.com/office/drawing/2014/main" id="{E7BC4823-60EC-BA46-AED1-7BC6C2ECAF64}"/>
              </a:ext>
            </a:extLst>
          </p:cNvPr>
          <p:cNvSpPr txBox="1"/>
          <p:nvPr/>
        </p:nvSpPr>
        <p:spPr>
          <a:xfrm>
            <a:off x="6400800" y="838142"/>
            <a:ext cx="751609" cy="400110"/>
          </a:xfrm>
          <a:prstGeom prst="rect">
            <a:avLst/>
          </a:prstGeom>
          <a:noFill/>
        </p:spPr>
        <p:txBody>
          <a:bodyPr wrap="square" rtlCol="0">
            <a:spAutoFit/>
          </a:bodyPr>
          <a:lstStyle/>
          <a:p>
            <a:r>
              <a:rPr lang="en-US" sz="1000" dirty="0"/>
              <a:t>USB to Computer</a:t>
            </a:r>
          </a:p>
        </p:txBody>
      </p:sp>
      <p:sp>
        <p:nvSpPr>
          <p:cNvPr id="46" name="Rounded Rectangle 45">
            <a:extLst>
              <a:ext uri="{FF2B5EF4-FFF2-40B4-BE49-F238E27FC236}">
                <a16:creationId xmlns:a16="http://schemas.microsoft.com/office/drawing/2014/main" id="{75C84915-4B0D-4048-977D-9C37D710099D}"/>
              </a:ext>
            </a:extLst>
          </p:cNvPr>
          <p:cNvSpPr/>
          <p:nvPr/>
        </p:nvSpPr>
        <p:spPr>
          <a:xfrm>
            <a:off x="5888909" y="5087627"/>
            <a:ext cx="545769" cy="50642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7" name="TextBox 46">
            <a:extLst>
              <a:ext uri="{FF2B5EF4-FFF2-40B4-BE49-F238E27FC236}">
                <a16:creationId xmlns:a16="http://schemas.microsoft.com/office/drawing/2014/main" id="{75164A4C-5145-6E48-996D-C07A69606460}"/>
              </a:ext>
            </a:extLst>
          </p:cNvPr>
          <p:cNvSpPr txBox="1"/>
          <p:nvPr/>
        </p:nvSpPr>
        <p:spPr>
          <a:xfrm>
            <a:off x="5867400" y="5140231"/>
            <a:ext cx="639393" cy="400110"/>
          </a:xfrm>
          <a:prstGeom prst="rect">
            <a:avLst/>
          </a:prstGeom>
          <a:noFill/>
        </p:spPr>
        <p:txBody>
          <a:bodyPr wrap="square" rtlCol="0">
            <a:spAutoFit/>
          </a:bodyPr>
          <a:lstStyle/>
          <a:p>
            <a:pPr algn="ctr"/>
            <a:r>
              <a:rPr lang="en-US" sz="1000" dirty="0"/>
              <a:t>LCD Display</a:t>
            </a:r>
          </a:p>
        </p:txBody>
      </p:sp>
      <p:sp>
        <p:nvSpPr>
          <p:cNvPr id="51" name="Rounded Rectangle 50">
            <a:extLst>
              <a:ext uri="{FF2B5EF4-FFF2-40B4-BE49-F238E27FC236}">
                <a16:creationId xmlns:a16="http://schemas.microsoft.com/office/drawing/2014/main" id="{66AF1619-A30D-D645-A569-F175A830B1F3}"/>
              </a:ext>
            </a:extLst>
          </p:cNvPr>
          <p:cNvSpPr/>
          <p:nvPr/>
        </p:nvSpPr>
        <p:spPr>
          <a:xfrm>
            <a:off x="4885525" y="5097831"/>
            <a:ext cx="575584" cy="50286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t>USB Hub</a:t>
            </a:r>
          </a:p>
        </p:txBody>
      </p:sp>
      <p:sp>
        <p:nvSpPr>
          <p:cNvPr id="28" name="TextBox 27">
            <a:extLst>
              <a:ext uri="{FF2B5EF4-FFF2-40B4-BE49-F238E27FC236}">
                <a16:creationId xmlns:a16="http://schemas.microsoft.com/office/drawing/2014/main" id="{FAD201C8-1824-46CC-AED9-EA6BDE8E6D6E}"/>
              </a:ext>
            </a:extLst>
          </p:cNvPr>
          <p:cNvSpPr txBox="1"/>
          <p:nvPr/>
        </p:nvSpPr>
        <p:spPr>
          <a:xfrm>
            <a:off x="5067300" y="2151897"/>
            <a:ext cx="350258" cy="246222"/>
          </a:xfrm>
          <a:prstGeom prst="rect">
            <a:avLst/>
          </a:prstGeom>
          <a:noFill/>
        </p:spPr>
        <p:txBody>
          <a:bodyPr wrap="square" rtlCol="0">
            <a:spAutoFit/>
          </a:bodyPr>
          <a:lstStyle/>
          <a:p>
            <a:pPr algn="ctr"/>
            <a:r>
              <a:rPr lang="en-US" sz="1000" dirty="0"/>
              <a:t>P9</a:t>
            </a:r>
          </a:p>
        </p:txBody>
      </p:sp>
      <p:sp>
        <p:nvSpPr>
          <p:cNvPr id="29" name="TextBox 28">
            <a:extLst>
              <a:ext uri="{FF2B5EF4-FFF2-40B4-BE49-F238E27FC236}">
                <a16:creationId xmlns:a16="http://schemas.microsoft.com/office/drawing/2014/main" id="{A1EB7641-B9E7-437E-AF46-8047721309B8}"/>
              </a:ext>
            </a:extLst>
          </p:cNvPr>
          <p:cNvSpPr txBox="1"/>
          <p:nvPr/>
        </p:nvSpPr>
        <p:spPr>
          <a:xfrm>
            <a:off x="6610081" y="2154078"/>
            <a:ext cx="350258" cy="246222"/>
          </a:xfrm>
          <a:prstGeom prst="rect">
            <a:avLst/>
          </a:prstGeom>
          <a:noFill/>
        </p:spPr>
        <p:txBody>
          <a:bodyPr wrap="square" rtlCol="0">
            <a:spAutoFit/>
          </a:bodyPr>
          <a:lstStyle/>
          <a:p>
            <a:pPr algn="ctr"/>
            <a:r>
              <a:rPr lang="en-US" sz="1000" dirty="0"/>
              <a:t>P8</a:t>
            </a:r>
          </a:p>
        </p:txBody>
      </p:sp>
      <p:sp>
        <p:nvSpPr>
          <p:cNvPr id="33" name="TextBox 32">
            <a:extLst>
              <a:ext uri="{FF2B5EF4-FFF2-40B4-BE49-F238E27FC236}">
                <a16:creationId xmlns:a16="http://schemas.microsoft.com/office/drawing/2014/main" id="{1E9DB93B-4713-4773-983F-95E57B65B60C}"/>
              </a:ext>
            </a:extLst>
          </p:cNvPr>
          <p:cNvSpPr txBox="1"/>
          <p:nvPr/>
        </p:nvSpPr>
        <p:spPr>
          <a:xfrm>
            <a:off x="4952038" y="4390252"/>
            <a:ext cx="496262" cy="400110"/>
          </a:xfrm>
          <a:prstGeom prst="rect">
            <a:avLst/>
          </a:prstGeom>
          <a:noFill/>
        </p:spPr>
        <p:txBody>
          <a:bodyPr wrap="square" rtlCol="0">
            <a:spAutoFit/>
          </a:bodyPr>
          <a:lstStyle/>
          <a:p>
            <a:pPr algn="ctr"/>
            <a:r>
              <a:rPr lang="en-US" sz="1000" dirty="0">
                <a:solidFill>
                  <a:schemeClr val="bg1"/>
                </a:solidFill>
              </a:rPr>
              <a:t>USB Host</a:t>
            </a:r>
          </a:p>
        </p:txBody>
      </p:sp>
      <p:cxnSp>
        <p:nvCxnSpPr>
          <p:cNvPr id="34" name="Straight Connector 33">
            <a:extLst>
              <a:ext uri="{FF2B5EF4-FFF2-40B4-BE49-F238E27FC236}">
                <a16:creationId xmlns:a16="http://schemas.microsoft.com/office/drawing/2014/main" id="{6ED4F4D7-E3BF-4483-80E8-193FFAAA9811}"/>
              </a:ext>
            </a:extLst>
          </p:cNvPr>
          <p:cNvCxnSpPr>
            <a:cxnSpLocks/>
          </p:cNvCxnSpPr>
          <p:nvPr/>
        </p:nvCxnSpPr>
        <p:spPr>
          <a:xfrm flipH="1" flipV="1">
            <a:off x="6150047" y="4832054"/>
            <a:ext cx="1" cy="256022"/>
          </a:xfrm>
          <a:prstGeom prst="line">
            <a:avLst/>
          </a:prstGeom>
          <a:ln w="12700"/>
        </p:spPr>
        <p:style>
          <a:lnRef idx="1">
            <a:schemeClr val="dk1"/>
          </a:lnRef>
          <a:fillRef idx="0">
            <a:schemeClr val="dk1"/>
          </a:fillRef>
          <a:effectRef idx="0">
            <a:schemeClr val="dk1"/>
          </a:effectRef>
          <a:fontRef idx="minor">
            <a:schemeClr val="tx1"/>
          </a:fontRef>
        </p:style>
      </p:cxnSp>
      <p:sp>
        <p:nvSpPr>
          <p:cNvPr id="40" name="TextBox 39">
            <a:extLst>
              <a:ext uri="{FF2B5EF4-FFF2-40B4-BE49-F238E27FC236}">
                <a16:creationId xmlns:a16="http://schemas.microsoft.com/office/drawing/2014/main" id="{876C024A-0F44-481E-BB57-2257E02AED72}"/>
              </a:ext>
            </a:extLst>
          </p:cNvPr>
          <p:cNvSpPr txBox="1"/>
          <p:nvPr/>
        </p:nvSpPr>
        <p:spPr>
          <a:xfrm>
            <a:off x="5896960" y="4482392"/>
            <a:ext cx="517661" cy="246221"/>
          </a:xfrm>
          <a:prstGeom prst="rect">
            <a:avLst/>
          </a:prstGeom>
          <a:noFill/>
        </p:spPr>
        <p:txBody>
          <a:bodyPr wrap="square" rtlCol="0">
            <a:spAutoFit/>
          </a:bodyPr>
          <a:lstStyle/>
          <a:p>
            <a:pPr algn="ctr"/>
            <a:r>
              <a:rPr lang="en-US" sz="1000" dirty="0">
                <a:solidFill>
                  <a:schemeClr val="bg1"/>
                </a:solidFill>
              </a:rPr>
              <a:t>HDMI</a:t>
            </a:r>
          </a:p>
        </p:txBody>
      </p:sp>
      <p:sp>
        <p:nvSpPr>
          <p:cNvPr id="49" name="Rounded Rectangle 35">
            <a:extLst>
              <a:ext uri="{FF2B5EF4-FFF2-40B4-BE49-F238E27FC236}">
                <a16:creationId xmlns:a16="http://schemas.microsoft.com/office/drawing/2014/main" id="{B3C41E18-1FE7-4597-A394-C9494B279403}"/>
              </a:ext>
            </a:extLst>
          </p:cNvPr>
          <p:cNvSpPr/>
          <p:nvPr/>
        </p:nvSpPr>
        <p:spPr>
          <a:xfrm>
            <a:off x="3690580" y="5094273"/>
            <a:ext cx="729020" cy="50642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err="1"/>
              <a:t>WiFi</a:t>
            </a:r>
            <a:r>
              <a:rPr lang="en-US" sz="1000" dirty="0"/>
              <a:t> Adapter</a:t>
            </a:r>
          </a:p>
        </p:txBody>
      </p:sp>
      <p:cxnSp>
        <p:nvCxnSpPr>
          <p:cNvPr id="52" name="Straight Connector 51">
            <a:extLst>
              <a:ext uri="{FF2B5EF4-FFF2-40B4-BE49-F238E27FC236}">
                <a16:creationId xmlns:a16="http://schemas.microsoft.com/office/drawing/2014/main" id="{7CC05FB5-A80B-4BA7-9C29-CBED1A731ECD}"/>
              </a:ext>
            </a:extLst>
          </p:cNvPr>
          <p:cNvCxnSpPr>
            <a:cxnSpLocks/>
          </p:cNvCxnSpPr>
          <p:nvPr/>
        </p:nvCxnSpPr>
        <p:spPr>
          <a:xfrm flipH="1">
            <a:off x="4423974" y="5372099"/>
            <a:ext cx="444522" cy="0"/>
          </a:xfrm>
          <a:prstGeom prst="line">
            <a:avLst/>
          </a:prstGeom>
          <a:ln w="12700"/>
        </p:spPr>
        <p:style>
          <a:lnRef idx="1">
            <a:schemeClr val="dk1"/>
          </a:lnRef>
          <a:fillRef idx="0">
            <a:schemeClr val="dk1"/>
          </a:fillRef>
          <a:effectRef idx="0">
            <a:schemeClr val="dk1"/>
          </a:effectRef>
          <a:fontRef idx="minor">
            <a:schemeClr val="tx1"/>
          </a:fontRef>
        </p:style>
      </p:cxnSp>
      <p:sp>
        <p:nvSpPr>
          <p:cNvPr id="53" name="Rounded Rectangle 35">
            <a:extLst>
              <a:ext uri="{FF2B5EF4-FFF2-40B4-BE49-F238E27FC236}">
                <a16:creationId xmlns:a16="http://schemas.microsoft.com/office/drawing/2014/main" id="{60EEF136-EEC6-4F54-A654-BDE4CBE11244}"/>
              </a:ext>
            </a:extLst>
          </p:cNvPr>
          <p:cNvSpPr/>
          <p:nvPr/>
        </p:nvSpPr>
        <p:spPr>
          <a:xfrm>
            <a:off x="4873778" y="5991435"/>
            <a:ext cx="583248" cy="50286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t>Wall Outlet</a:t>
            </a:r>
          </a:p>
        </p:txBody>
      </p:sp>
      <p:cxnSp>
        <p:nvCxnSpPr>
          <p:cNvPr id="71" name="Straight Connector 70">
            <a:extLst>
              <a:ext uri="{FF2B5EF4-FFF2-40B4-BE49-F238E27FC236}">
                <a16:creationId xmlns:a16="http://schemas.microsoft.com/office/drawing/2014/main" id="{75C1223E-DEF7-413F-B5C3-AAB4948DD434}"/>
              </a:ext>
            </a:extLst>
          </p:cNvPr>
          <p:cNvCxnSpPr>
            <a:cxnSpLocks/>
          </p:cNvCxnSpPr>
          <p:nvPr/>
        </p:nvCxnSpPr>
        <p:spPr>
          <a:xfrm flipH="1" flipV="1">
            <a:off x="5173316" y="4828779"/>
            <a:ext cx="1" cy="256022"/>
          </a:xfrm>
          <a:prstGeom prst="line">
            <a:avLst/>
          </a:prstGeom>
          <a:ln w="12700"/>
        </p:spPr>
        <p:style>
          <a:lnRef idx="1">
            <a:schemeClr val="dk1"/>
          </a:lnRef>
          <a:fillRef idx="0">
            <a:schemeClr val="dk1"/>
          </a:fillRef>
          <a:effectRef idx="0">
            <a:schemeClr val="dk1"/>
          </a:effectRef>
          <a:fontRef idx="minor">
            <a:schemeClr val="tx1"/>
          </a:fontRef>
        </p:style>
      </p:cxnSp>
      <p:cxnSp>
        <p:nvCxnSpPr>
          <p:cNvPr id="80" name="Straight Connector 79">
            <a:extLst>
              <a:ext uri="{FF2B5EF4-FFF2-40B4-BE49-F238E27FC236}">
                <a16:creationId xmlns:a16="http://schemas.microsoft.com/office/drawing/2014/main" id="{B6520739-10B5-4E27-9342-7FCF21931AC3}"/>
              </a:ext>
            </a:extLst>
          </p:cNvPr>
          <p:cNvCxnSpPr>
            <a:cxnSpLocks/>
            <a:stCxn id="53" idx="0"/>
          </p:cNvCxnSpPr>
          <p:nvPr/>
        </p:nvCxnSpPr>
        <p:spPr>
          <a:xfrm flipV="1">
            <a:off x="5165402" y="5594055"/>
            <a:ext cx="0" cy="397380"/>
          </a:xfrm>
          <a:prstGeom prst="line">
            <a:avLst/>
          </a:prstGeom>
          <a:ln w="12700"/>
        </p:spPr>
        <p:style>
          <a:lnRef idx="1">
            <a:schemeClr val="dk1"/>
          </a:lnRef>
          <a:fillRef idx="0">
            <a:schemeClr val="dk1"/>
          </a:fillRef>
          <a:effectRef idx="0">
            <a:schemeClr val="dk1"/>
          </a:effectRef>
          <a:fontRef idx="minor">
            <a:schemeClr val="tx1"/>
          </a:fontRef>
        </p:style>
      </p:cxnSp>
      <p:sp>
        <p:nvSpPr>
          <p:cNvPr id="26" name="TextBox 25">
            <a:extLst>
              <a:ext uri="{FF2B5EF4-FFF2-40B4-BE49-F238E27FC236}">
                <a16:creationId xmlns:a16="http://schemas.microsoft.com/office/drawing/2014/main" id="{04E5B418-116C-4FD6-A9D2-9431DE56655D}"/>
              </a:ext>
            </a:extLst>
          </p:cNvPr>
          <p:cNvSpPr txBox="1"/>
          <p:nvPr/>
        </p:nvSpPr>
        <p:spPr>
          <a:xfrm>
            <a:off x="5372100" y="5063287"/>
            <a:ext cx="632619" cy="276999"/>
          </a:xfrm>
          <a:prstGeom prst="rect">
            <a:avLst/>
          </a:prstGeom>
          <a:noFill/>
        </p:spPr>
        <p:txBody>
          <a:bodyPr wrap="square" rtlCol="0">
            <a:spAutoFit/>
          </a:bodyPr>
          <a:lstStyle/>
          <a:p>
            <a:r>
              <a:rPr lang="en-US" sz="1200" dirty="0"/>
              <a:t>Touch</a:t>
            </a:r>
          </a:p>
        </p:txBody>
      </p:sp>
      <p:cxnSp>
        <p:nvCxnSpPr>
          <p:cNvPr id="19" name="Straight Connector 18">
            <a:extLst>
              <a:ext uri="{FF2B5EF4-FFF2-40B4-BE49-F238E27FC236}">
                <a16:creationId xmlns:a16="http://schemas.microsoft.com/office/drawing/2014/main" id="{9D2C3DA4-B4F4-46C0-ADD8-EB27A7BCBB56}"/>
              </a:ext>
            </a:extLst>
          </p:cNvPr>
          <p:cNvCxnSpPr>
            <a:stCxn id="31" idx="3"/>
            <a:endCxn id="31" idx="3"/>
          </p:cNvCxnSpPr>
          <p:nvPr/>
        </p:nvCxnSpPr>
        <p:spPr>
          <a:xfrm>
            <a:off x="7152409" y="1038197"/>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835D2CE-C5FE-404C-A49D-B2D0A2F0A7C4}"/>
              </a:ext>
            </a:extLst>
          </p:cNvPr>
          <p:cNvCxnSpPr>
            <a:cxnSpLocks/>
          </p:cNvCxnSpPr>
          <p:nvPr/>
        </p:nvCxnSpPr>
        <p:spPr>
          <a:xfrm>
            <a:off x="7124700" y="1038197"/>
            <a:ext cx="153439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0E38CAA-0546-4C8A-B34D-A02B2A6B42FC}"/>
              </a:ext>
            </a:extLst>
          </p:cNvPr>
          <p:cNvCxnSpPr>
            <a:cxnSpLocks/>
          </p:cNvCxnSpPr>
          <p:nvPr/>
        </p:nvCxnSpPr>
        <p:spPr>
          <a:xfrm>
            <a:off x="8659091" y="1038197"/>
            <a:ext cx="0" cy="48020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2AD2772-3012-4C00-98D7-63C7A147AC45}"/>
              </a:ext>
            </a:extLst>
          </p:cNvPr>
          <p:cNvCxnSpPr>
            <a:cxnSpLocks/>
          </p:cNvCxnSpPr>
          <p:nvPr/>
        </p:nvCxnSpPr>
        <p:spPr>
          <a:xfrm>
            <a:off x="5165402" y="5832265"/>
            <a:ext cx="3493689" cy="802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A3C889BC-758C-4339-A52A-31D1E6953739}"/>
              </a:ext>
            </a:extLst>
          </p:cNvPr>
          <p:cNvSpPr txBox="1"/>
          <p:nvPr/>
        </p:nvSpPr>
        <p:spPr>
          <a:xfrm>
            <a:off x="7034876" y="1280533"/>
            <a:ext cx="1082731" cy="461665"/>
          </a:xfrm>
          <a:prstGeom prst="rect">
            <a:avLst/>
          </a:prstGeom>
          <a:noFill/>
        </p:spPr>
        <p:txBody>
          <a:bodyPr wrap="square" rtlCol="0">
            <a:spAutoFit/>
          </a:bodyPr>
          <a:lstStyle/>
          <a:p>
            <a:r>
              <a:rPr lang="en-US" sz="1200" dirty="0"/>
              <a:t>For Development</a:t>
            </a:r>
          </a:p>
        </p:txBody>
      </p:sp>
      <p:cxnSp>
        <p:nvCxnSpPr>
          <p:cNvPr id="32" name="Straight Connector 31">
            <a:extLst>
              <a:ext uri="{FF2B5EF4-FFF2-40B4-BE49-F238E27FC236}">
                <a16:creationId xmlns:a16="http://schemas.microsoft.com/office/drawing/2014/main" id="{5DF78C38-8B18-4B9D-9ABA-EDF3064F5295}"/>
              </a:ext>
            </a:extLst>
          </p:cNvPr>
          <p:cNvCxnSpPr>
            <a:cxnSpLocks/>
          </p:cNvCxnSpPr>
          <p:nvPr/>
        </p:nvCxnSpPr>
        <p:spPr>
          <a:xfrm flipH="1">
            <a:off x="5448300" y="5372100"/>
            <a:ext cx="444522"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13474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a:extLst>
              <a:ext uri="{FF2B5EF4-FFF2-40B4-BE49-F238E27FC236}">
                <a16:creationId xmlns:a16="http://schemas.microsoft.com/office/drawing/2014/main" id="{6641F674-670E-46F8-8190-44D47AC01279}"/>
              </a:ext>
            </a:extLst>
          </p:cNvPr>
          <p:cNvSpPr txBox="1"/>
          <p:nvPr/>
        </p:nvSpPr>
        <p:spPr>
          <a:xfrm>
            <a:off x="4446135" y="5105404"/>
            <a:ext cx="495300" cy="276999"/>
          </a:xfrm>
          <a:prstGeom prst="rect">
            <a:avLst/>
          </a:prstGeom>
          <a:noFill/>
        </p:spPr>
        <p:txBody>
          <a:bodyPr wrap="square" rtlCol="0">
            <a:spAutoFit/>
          </a:bodyPr>
          <a:lstStyle/>
          <a:p>
            <a:r>
              <a:rPr lang="en-US" sz="1200" dirty="0"/>
              <a:t>5 V</a:t>
            </a:r>
          </a:p>
        </p:txBody>
      </p:sp>
      <p:sp>
        <p:nvSpPr>
          <p:cNvPr id="2" name="Title 1">
            <a:extLst>
              <a:ext uri="{FF2B5EF4-FFF2-40B4-BE49-F238E27FC236}">
                <a16:creationId xmlns:a16="http://schemas.microsoft.com/office/drawing/2014/main" id="{562DFEA3-93A8-4943-9F3A-4798FB13F643}"/>
              </a:ext>
            </a:extLst>
          </p:cNvPr>
          <p:cNvSpPr>
            <a:spLocks noGrp="1"/>
          </p:cNvSpPr>
          <p:nvPr>
            <p:ph type="title"/>
          </p:nvPr>
        </p:nvSpPr>
        <p:spPr/>
        <p:txBody>
          <a:bodyPr/>
          <a:lstStyle/>
          <a:p>
            <a:r>
              <a:rPr lang="en-US" dirty="0"/>
              <a:t>Power Block Diagram</a:t>
            </a:r>
          </a:p>
        </p:txBody>
      </p:sp>
      <p:sp>
        <p:nvSpPr>
          <p:cNvPr id="7" name="Rounded Rectangle 6">
            <a:extLst>
              <a:ext uri="{FF2B5EF4-FFF2-40B4-BE49-F238E27FC236}">
                <a16:creationId xmlns:a16="http://schemas.microsoft.com/office/drawing/2014/main" id="{6513790F-359E-6345-A334-94A666C29A4B}"/>
              </a:ext>
            </a:extLst>
          </p:cNvPr>
          <p:cNvSpPr/>
          <p:nvPr/>
        </p:nvSpPr>
        <p:spPr>
          <a:xfrm>
            <a:off x="4838700" y="1600202"/>
            <a:ext cx="2362200" cy="3238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EE6A69D4-6F1B-B441-AFB4-10EF85122845}"/>
              </a:ext>
            </a:extLst>
          </p:cNvPr>
          <p:cNvSpPr txBox="1"/>
          <p:nvPr/>
        </p:nvSpPr>
        <p:spPr>
          <a:xfrm>
            <a:off x="5448300" y="2696170"/>
            <a:ext cx="1104900" cy="923330"/>
          </a:xfrm>
          <a:prstGeom prst="rect">
            <a:avLst/>
          </a:prstGeom>
          <a:noFill/>
        </p:spPr>
        <p:txBody>
          <a:bodyPr wrap="square" rtlCol="0">
            <a:spAutoFit/>
          </a:bodyPr>
          <a:lstStyle/>
          <a:p>
            <a:pPr algn="ctr"/>
            <a:r>
              <a:rPr lang="en-US" dirty="0">
                <a:solidFill>
                  <a:schemeClr val="bg1"/>
                </a:solidFill>
              </a:rPr>
              <a:t>Beagle</a:t>
            </a:r>
          </a:p>
          <a:p>
            <a:pPr algn="ctr"/>
            <a:r>
              <a:rPr lang="en-US" dirty="0">
                <a:solidFill>
                  <a:schemeClr val="bg1"/>
                </a:solidFill>
              </a:rPr>
              <a:t>Bone</a:t>
            </a:r>
          </a:p>
          <a:p>
            <a:pPr algn="ctr"/>
            <a:r>
              <a:rPr lang="en-US" dirty="0">
                <a:solidFill>
                  <a:schemeClr val="bg1"/>
                </a:solidFill>
              </a:rPr>
              <a:t>Black</a:t>
            </a:r>
          </a:p>
        </p:txBody>
      </p:sp>
      <p:sp>
        <p:nvSpPr>
          <p:cNvPr id="17" name="TextBox 16">
            <a:extLst>
              <a:ext uri="{FF2B5EF4-FFF2-40B4-BE49-F238E27FC236}">
                <a16:creationId xmlns:a16="http://schemas.microsoft.com/office/drawing/2014/main" id="{7579FB39-9E72-8549-9DA8-67D9BB47F1FA}"/>
              </a:ext>
            </a:extLst>
          </p:cNvPr>
          <p:cNvSpPr txBox="1"/>
          <p:nvPr/>
        </p:nvSpPr>
        <p:spPr>
          <a:xfrm>
            <a:off x="6477023" y="1657290"/>
            <a:ext cx="647677" cy="400110"/>
          </a:xfrm>
          <a:prstGeom prst="rect">
            <a:avLst/>
          </a:prstGeom>
          <a:noFill/>
        </p:spPr>
        <p:txBody>
          <a:bodyPr wrap="square" rtlCol="0">
            <a:spAutoFit/>
          </a:bodyPr>
          <a:lstStyle/>
          <a:p>
            <a:pPr algn="ctr"/>
            <a:r>
              <a:rPr lang="en-US" sz="1000" dirty="0">
                <a:solidFill>
                  <a:schemeClr val="bg1"/>
                </a:solidFill>
              </a:rPr>
              <a:t>USB Client</a:t>
            </a:r>
          </a:p>
        </p:txBody>
      </p:sp>
      <p:cxnSp>
        <p:nvCxnSpPr>
          <p:cNvPr id="25" name="Straight Connector 24">
            <a:extLst>
              <a:ext uri="{FF2B5EF4-FFF2-40B4-BE49-F238E27FC236}">
                <a16:creationId xmlns:a16="http://schemas.microsoft.com/office/drawing/2014/main" id="{684AE091-2D89-594F-9D2F-7B9770FE2A7D}"/>
              </a:ext>
            </a:extLst>
          </p:cNvPr>
          <p:cNvCxnSpPr>
            <a:cxnSpLocks/>
          </p:cNvCxnSpPr>
          <p:nvPr/>
        </p:nvCxnSpPr>
        <p:spPr>
          <a:xfrm flipH="1" flipV="1">
            <a:off x="6781800" y="1326295"/>
            <a:ext cx="1" cy="274089"/>
          </a:xfrm>
          <a:prstGeom prst="line">
            <a:avLst/>
          </a:prstGeom>
          <a:ln w="12700"/>
        </p:spPr>
        <p:style>
          <a:lnRef idx="1">
            <a:schemeClr val="dk1"/>
          </a:lnRef>
          <a:fillRef idx="0">
            <a:schemeClr val="dk1"/>
          </a:fillRef>
          <a:effectRef idx="0">
            <a:schemeClr val="dk1"/>
          </a:effectRef>
          <a:fontRef idx="minor">
            <a:schemeClr val="tx1"/>
          </a:fontRef>
        </p:style>
      </p:cxnSp>
      <p:sp>
        <p:nvSpPr>
          <p:cNvPr id="30" name="Rounded Rectangle 29">
            <a:extLst>
              <a:ext uri="{FF2B5EF4-FFF2-40B4-BE49-F238E27FC236}">
                <a16:creationId xmlns:a16="http://schemas.microsoft.com/office/drawing/2014/main" id="{4EF604C2-A18E-604B-8689-0A96C874DE1A}"/>
              </a:ext>
            </a:extLst>
          </p:cNvPr>
          <p:cNvSpPr/>
          <p:nvPr/>
        </p:nvSpPr>
        <p:spPr>
          <a:xfrm>
            <a:off x="6406458" y="723899"/>
            <a:ext cx="719016" cy="6096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 name="TextBox 30">
            <a:extLst>
              <a:ext uri="{FF2B5EF4-FFF2-40B4-BE49-F238E27FC236}">
                <a16:creationId xmlns:a16="http://schemas.microsoft.com/office/drawing/2014/main" id="{E7BC4823-60EC-BA46-AED1-7BC6C2ECAF64}"/>
              </a:ext>
            </a:extLst>
          </p:cNvPr>
          <p:cNvSpPr txBox="1"/>
          <p:nvPr/>
        </p:nvSpPr>
        <p:spPr>
          <a:xfrm>
            <a:off x="6400800" y="838142"/>
            <a:ext cx="751609" cy="400110"/>
          </a:xfrm>
          <a:prstGeom prst="rect">
            <a:avLst/>
          </a:prstGeom>
          <a:noFill/>
        </p:spPr>
        <p:txBody>
          <a:bodyPr wrap="square" rtlCol="0">
            <a:spAutoFit/>
          </a:bodyPr>
          <a:lstStyle/>
          <a:p>
            <a:r>
              <a:rPr lang="en-US" sz="1000" dirty="0"/>
              <a:t>USB to Computer</a:t>
            </a:r>
          </a:p>
        </p:txBody>
      </p:sp>
      <p:sp>
        <p:nvSpPr>
          <p:cNvPr id="46" name="Rounded Rectangle 45">
            <a:extLst>
              <a:ext uri="{FF2B5EF4-FFF2-40B4-BE49-F238E27FC236}">
                <a16:creationId xmlns:a16="http://schemas.microsoft.com/office/drawing/2014/main" id="{75C84915-4B0D-4048-977D-9C37D710099D}"/>
              </a:ext>
            </a:extLst>
          </p:cNvPr>
          <p:cNvSpPr/>
          <p:nvPr/>
        </p:nvSpPr>
        <p:spPr>
          <a:xfrm>
            <a:off x="5897216" y="5087627"/>
            <a:ext cx="545769" cy="50642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7" name="TextBox 46">
            <a:extLst>
              <a:ext uri="{FF2B5EF4-FFF2-40B4-BE49-F238E27FC236}">
                <a16:creationId xmlns:a16="http://schemas.microsoft.com/office/drawing/2014/main" id="{75164A4C-5145-6E48-996D-C07A69606460}"/>
              </a:ext>
            </a:extLst>
          </p:cNvPr>
          <p:cNvSpPr txBox="1"/>
          <p:nvPr/>
        </p:nvSpPr>
        <p:spPr>
          <a:xfrm>
            <a:off x="5875707" y="5140231"/>
            <a:ext cx="639393" cy="400110"/>
          </a:xfrm>
          <a:prstGeom prst="rect">
            <a:avLst/>
          </a:prstGeom>
          <a:noFill/>
        </p:spPr>
        <p:txBody>
          <a:bodyPr wrap="square" rtlCol="0">
            <a:spAutoFit/>
          </a:bodyPr>
          <a:lstStyle/>
          <a:p>
            <a:pPr algn="ctr"/>
            <a:r>
              <a:rPr lang="en-US" sz="1000" dirty="0"/>
              <a:t>LCD Display</a:t>
            </a:r>
          </a:p>
        </p:txBody>
      </p:sp>
      <p:sp>
        <p:nvSpPr>
          <p:cNvPr id="51" name="Rounded Rectangle 50">
            <a:extLst>
              <a:ext uri="{FF2B5EF4-FFF2-40B4-BE49-F238E27FC236}">
                <a16:creationId xmlns:a16="http://schemas.microsoft.com/office/drawing/2014/main" id="{66AF1619-A30D-D645-A569-F175A830B1F3}"/>
              </a:ext>
            </a:extLst>
          </p:cNvPr>
          <p:cNvSpPr/>
          <p:nvPr/>
        </p:nvSpPr>
        <p:spPr>
          <a:xfrm>
            <a:off x="4885525" y="5097831"/>
            <a:ext cx="575584" cy="50286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t>USB Hub</a:t>
            </a:r>
          </a:p>
        </p:txBody>
      </p:sp>
      <p:sp>
        <p:nvSpPr>
          <p:cNvPr id="28" name="TextBox 27">
            <a:extLst>
              <a:ext uri="{FF2B5EF4-FFF2-40B4-BE49-F238E27FC236}">
                <a16:creationId xmlns:a16="http://schemas.microsoft.com/office/drawing/2014/main" id="{FAD201C8-1824-46CC-AED9-EA6BDE8E6D6E}"/>
              </a:ext>
            </a:extLst>
          </p:cNvPr>
          <p:cNvSpPr txBox="1"/>
          <p:nvPr/>
        </p:nvSpPr>
        <p:spPr>
          <a:xfrm>
            <a:off x="5067300" y="2151897"/>
            <a:ext cx="350258" cy="246222"/>
          </a:xfrm>
          <a:prstGeom prst="rect">
            <a:avLst/>
          </a:prstGeom>
          <a:noFill/>
        </p:spPr>
        <p:txBody>
          <a:bodyPr wrap="square" rtlCol="0">
            <a:spAutoFit/>
          </a:bodyPr>
          <a:lstStyle/>
          <a:p>
            <a:pPr algn="ctr"/>
            <a:r>
              <a:rPr lang="en-US" sz="1000" dirty="0"/>
              <a:t>P9</a:t>
            </a:r>
          </a:p>
        </p:txBody>
      </p:sp>
      <p:sp>
        <p:nvSpPr>
          <p:cNvPr id="29" name="TextBox 28">
            <a:extLst>
              <a:ext uri="{FF2B5EF4-FFF2-40B4-BE49-F238E27FC236}">
                <a16:creationId xmlns:a16="http://schemas.microsoft.com/office/drawing/2014/main" id="{A1EB7641-B9E7-437E-AF46-8047721309B8}"/>
              </a:ext>
            </a:extLst>
          </p:cNvPr>
          <p:cNvSpPr txBox="1"/>
          <p:nvPr/>
        </p:nvSpPr>
        <p:spPr>
          <a:xfrm>
            <a:off x="6610081" y="2154078"/>
            <a:ext cx="350258" cy="246222"/>
          </a:xfrm>
          <a:prstGeom prst="rect">
            <a:avLst/>
          </a:prstGeom>
          <a:noFill/>
        </p:spPr>
        <p:txBody>
          <a:bodyPr wrap="square" rtlCol="0">
            <a:spAutoFit/>
          </a:bodyPr>
          <a:lstStyle/>
          <a:p>
            <a:pPr algn="ctr"/>
            <a:r>
              <a:rPr lang="en-US" sz="1000" dirty="0"/>
              <a:t>P8</a:t>
            </a:r>
          </a:p>
        </p:txBody>
      </p:sp>
      <p:sp>
        <p:nvSpPr>
          <p:cNvPr id="33" name="TextBox 32">
            <a:extLst>
              <a:ext uri="{FF2B5EF4-FFF2-40B4-BE49-F238E27FC236}">
                <a16:creationId xmlns:a16="http://schemas.microsoft.com/office/drawing/2014/main" id="{1E9DB93B-4713-4773-983F-95E57B65B60C}"/>
              </a:ext>
            </a:extLst>
          </p:cNvPr>
          <p:cNvSpPr txBox="1"/>
          <p:nvPr/>
        </p:nvSpPr>
        <p:spPr>
          <a:xfrm>
            <a:off x="4952038" y="4390252"/>
            <a:ext cx="496262" cy="400110"/>
          </a:xfrm>
          <a:prstGeom prst="rect">
            <a:avLst/>
          </a:prstGeom>
          <a:noFill/>
        </p:spPr>
        <p:txBody>
          <a:bodyPr wrap="square" rtlCol="0">
            <a:spAutoFit/>
          </a:bodyPr>
          <a:lstStyle/>
          <a:p>
            <a:pPr algn="ctr"/>
            <a:r>
              <a:rPr lang="en-US" sz="1000" dirty="0">
                <a:solidFill>
                  <a:schemeClr val="bg1"/>
                </a:solidFill>
              </a:rPr>
              <a:t>USB Host</a:t>
            </a:r>
          </a:p>
        </p:txBody>
      </p:sp>
      <p:cxnSp>
        <p:nvCxnSpPr>
          <p:cNvPr id="34" name="Straight Connector 33">
            <a:extLst>
              <a:ext uri="{FF2B5EF4-FFF2-40B4-BE49-F238E27FC236}">
                <a16:creationId xmlns:a16="http://schemas.microsoft.com/office/drawing/2014/main" id="{6ED4F4D7-E3BF-4483-80E8-193FFAAA9811}"/>
              </a:ext>
            </a:extLst>
          </p:cNvPr>
          <p:cNvCxnSpPr>
            <a:cxnSpLocks/>
          </p:cNvCxnSpPr>
          <p:nvPr/>
        </p:nvCxnSpPr>
        <p:spPr>
          <a:xfrm flipH="1" flipV="1">
            <a:off x="6158354" y="4832054"/>
            <a:ext cx="1" cy="256022"/>
          </a:xfrm>
          <a:prstGeom prst="line">
            <a:avLst/>
          </a:prstGeom>
          <a:ln w="12700"/>
        </p:spPr>
        <p:style>
          <a:lnRef idx="1">
            <a:schemeClr val="dk1"/>
          </a:lnRef>
          <a:fillRef idx="0">
            <a:schemeClr val="dk1"/>
          </a:fillRef>
          <a:effectRef idx="0">
            <a:schemeClr val="dk1"/>
          </a:effectRef>
          <a:fontRef idx="minor">
            <a:schemeClr val="tx1"/>
          </a:fontRef>
        </p:style>
      </p:cxnSp>
      <p:sp>
        <p:nvSpPr>
          <p:cNvPr id="40" name="TextBox 39">
            <a:extLst>
              <a:ext uri="{FF2B5EF4-FFF2-40B4-BE49-F238E27FC236}">
                <a16:creationId xmlns:a16="http://schemas.microsoft.com/office/drawing/2014/main" id="{876C024A-0F44-481E-BB57-2257E02AED72}"/>
              </a:ext>
            </a:extLst>
          </p:cNvPr>
          <p:cNvSpPr txBox="1"/>
          <p:nvPr/>
        </p:nvSpPr>
        <p:spPr>
          <a:xfrm>
            <a:off x="5905267" y="4482392"/>
            <a:ext cx="517661" cy="246221"/>
          </a:xfrm>
          <a:prstGeom prst="rect">
            <a:avLst/>
          </a:prstGeom>
          <a:noFill/>
        </p:spPr>
        <p:txBody>
          <a:bodyPr wrap="square" rtlCol="0">
            <a:spAutoFit/>
          </a:bodyPr>
          <a:lstStyle/>
          <a:p>
            <a:pPr algn="ctr"/>
            <a:r>
              <a:rPr lang="en-US" sz="1000" dirty="0">
                <a:solidFill>
                  <a:schemeClr val="bg1"/>
                </a:solidFill>
              </a:rPr>
              <a:t>HDMI</a:t>
            </a:r>
          </a:p>
        </p:txBody>
      </p:sp>
      <p:sp>
        <p:nvSpPr>
          <p:cNvPr id="49" name="Rounded Rectangle 35">
            <a:extLst>
              <a:ext uri="{FF2B5EF4-FFF2-40B4-BE49-F238E27FC236}">
                <a16:creationId xmlns:a16="http://schemas.microsoft.com/office/drawing/2014/main" id="{B3C41E18-1FE7-4597-A394-C9494B279403}"/>
              </a:ext>
            </a:extLst>
          </p:cNvPr>
          <p:cNvSpPr/>
          <p:nvPr/>
        </p:nvSpPr>
        <p:spPr>
          <a:xfrm>
            <a:off x="3695700" y="5094273"/>
            <a:ext cx="729020" cy="50642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err="1"/>
              <a:t>WiFi</a:t>
            </a:r>
            <a:r>
              <a:rPr lang="en-US" sz="1000" dirty="0"/>
              <a:t> Adapter</a:t>
            </a:r>
          </a:p>
        </p:txBody>
      </p:sp>
      <p:cxnSp>
        <p:nvCxnSpPr>
          <p:cNvPr id="52" name="Straight Connector 51">
            <a:extLst>
              <a:ext uri="{FF2B5EF4-FFF2-40B4-BE49-F238E27FC236}">
                <a16:creationId xmlns:a16="http://schemas.microsoft.com/office/drawing/2014/main" id="{7CC05FB5-A80B-4BA7-9C29-CBED1A731ECD}"/>
              </a:ext>
            </a:extLst>
          </p:cNvPr>
          <p:cNvCxnSpPr>
            <a:cxnSpLocks/>
          </p:cNvCxnSpPr>
          <p:nvPr/>
        </p:nvCxnSpPr>
        <p:spPr>
          <a:xfrm flipH="1">
            <a:off x="4429094" y="5372099"/>
            <a:ext cx="444522" cy="0"/>
          </a:xfrm>
          <a:prstGeom prst="line">
            <a:avLst/>
          </a:prstGeom>
          <a:ln w="12700"/>
        </p:spPr>
        <p:style>
          <a:lnRef idx="1">
            <a:schemeClr val="dk1"/>
          </a:lnRef>
          <a:fillRef idx="0">
            <a:schemeClr val="dk1"/>
          </a:fillRef>
          <a:effectRef idx="0">
            <a:schemeClr val="dk1"/>
          </a:effectRef>
          <a:fontRef idx="minor">
            <a:schemeClr val="tx1"/>
          </a:fontRef>
        </p:style>
      </p:cxnSp>
      <p:sp>
        <p:nvSpPr>
          <p:cNvPr id="53" name="Rounded Rectangle 35">
            <a:extLst>
              <a:ext uri="{FF2B5EF4-FFF2-40B4-BE49-F238E27FC236}">
                <a16:creationId xmlns:a16="http://schemas.microsoft.com/office/drawing/2014/main" id="{60EEF136-EEC6-4F54-A654-BDE4CBE11244}"/>
              </a:ext>
            </a:extLst>
          </p:cNvPr>
          <p:cNvSpPr/>
          <p:nvPr/>
        </p:nvSpPr>
        <p:spPr>
          <a:xfrm>
            <a:off x="4873778" y="5991435"/>
            <a:ext cx="583248" cy="50286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t>Wall Outlet</a:t>
            </a:r>
          </a:p>
        </p:txBody>
      </p:sp>
      <p:cxnSp>
        <p:nvCxnSpPr>
          <p:cNvPr id="71" name="Straight Connector 70">
            <a:extLst>
              <a:ext uri="{FF2B5EF4-FFF2-40B4-BE49-F238E27FC236}">
                <a16:creationId xmlns:a16="http://schemas.microsoft.com/office/drawing/2014/main" id="{75C1223E-DEF7-413F-B5C3-AAB4948DD434}"/>
              </a:ext>
            </a:extLst>
          </p:cNvPr>
          <p:cNvCxnSpPr>
            <a:cxnSpLocks/>
          </p:cNvCxnSpPr>
          <p:nvPr/>
        </p:nvCxnSpPr>
        <p:spPr>
          <a:xfrm flipH="1" flipV="1">
            <a:off x="5173316" y="4828779"/>
            <a:ext cx="1" cy="256022"/>
          </a:xfrm>
          <a:prstGeom prst="line">
            <a:avLst/>
          </a:prstGeom>
          <a:ln w="12700"/>
        </p:spPr>
        <p:style>
          <a:lnRef idx="1">
            <a:schemeClr val="dk1"/>
          </a:lnRef>
          <a:fillRef idx="0">
            <a:schemeClr val="dk1"/>
          </a:fillRef>
          <a:effectRef idx="0">
            <a:schemeClr val="dk1"/>
          </a:effectRef>
          <a:fontRef idx="minor">
            <a:schemeClr val="tx1"/>
          </a:fontRef>
        </p:style>
      </p:cxnSp>
      <p:cxnSp>
        <p:nvCxnSpPr>
          <p:cNvPr id="80" name="Straight Connector 79">
            <a:extLst>
              <a:ext uri="{FF2B5EF4-FFF2-40B4-BE49-F238E27FC236}">
                <a16:creationId xmlns:a16="http://schemas.microsoft.com/office/drawing/2014/main" id="{B6520739-10B5-4E27-9342-7FCF21931AC3}"/>
              </a:ext>
            </a:extLst>
          </p:cNvPr>
          <p:cNvCxnSpPr>
            <a:cxnSpLocks/>
            <a:stCxn id="53" idx="0"/>
          </p:cNvCxnSpPr>
          <p:nvPr/>
        </p:nvCxnSpPr>
        <p:spPr>
          <a:xfrm flipV="1">
            <a:off x="5165402" y="5594055"/>
            <a:ext cx="0" cy="397380"/>
          </a:xfrm>
          <a:prstGeom prst="line">
            <a:avLst/>
          </a:prstGeom>
          <a:ln w="12700"/>
        </p:spPr>
        <p:style>
          <a:lnRef idx="1">
            <a:schemeClr val="dk1"/>
          </a:lnRef>
          <a:fillRef idx="0">
            <a:schemeClr val="dk1"/>
          </a:fillRef>
          <a:effectRef idx="0">
            <a:schemeClr val="dk1"/>
          </a:effectRef>
          <a:fontRef idx="minor">
            <a:schemeClr val="tx1"/>
          </a:fontRef>
        </p:style>
      </p:cxnSp>
      <p:sp>
        <p:nvSpPr>
          <p:cNvPr id="26" name="TextBox 25">
            <a:extLst>
              <a:ext uri="{FF2B5EF4-FFF2-40B4-BE49-F238E27FC236}">
                <a16:creationId xmlns:a16="http://schemas.microsoft.com/office/drawing/2014/main" id="{04E5B418-116C-4FD6-A9D2-9431DE56655D}"/>
              </a:ext>
            </a:extLst>
          </p:cNvPr>
          <p:cNvSpPr txBox="1"/>
          <p:nvPr/>
        </p:nvSpPr>
        <p:spPr>
          <a:xfrm>
            <a:off x="5448300" y="5063287"/>
            <a:ext cx="495300" cy="276999"/>
          </a:xfrm>
          <a:prstGeom prst="rect">
            <a:avLst/>
          </a:prstGeom>
          <a:noFill/>
        </p:spPr>
        <p:txBody>
          <a:bodyPr wrap="square" rtlCol="0">
            <a:spAutoFit/>
          </a:bodyPr>
          <a:lstStyle/>
          <a:p>
            <a:r>
              <a:rPr lang="en-US" sz="1200" dirty="0"/>
              <a:t>5 V</a:t>
            </a:r>
          </a:p>
        </p:txBody>
      </p:sp>
      <p:sp>
        <p:nvSpPr>
          <p:cNvPr id="27" name="TextBox 26">
            <a:extLst>
              <a:ext uri="{FF2B5EF4-FFF2-40B4-BE49-F238E27FC236}">
                <a16:creationId xmlns:a16="http://schemas.microsoft.com/office/drawing/2014/main" id="{7EF9BF00-9137-474A-8D7A-D69CFE52E033}"/>
              </a:ext>
            </a:extLst>
          </p:cNvPr>
          <p:cNvSpPr txBox="1"/>
          <p:nvPr/>
        </p:nvSpPr>
        <p:spPr>
          <a:xfrm>
            <a:off x="5448300" y="6052028"/>
            <a:ext cx="639391" cy="461665"/>
          </a:xfrm>
          <a:prstGeom prst="rect">
            <a:avLst/>
          </a:prstGeom>
          <a:noFill/>
        </p:spPr>
        <p:txBody>
          <a:bodyPr wrap="square" rtlCol="0">
            <a:spAutoFit/>
          </a:bodyPr>
          <a:lstStyle/>
          <a:p>
            <a:r>
              <a:rPr lang="en-US" sz="1200" dirty="0"/>
              <a:t>120 V</a:t>
            </a:r>
          </a:p>
          <a:p>
            <a:r>
              <a:rPr lang="en-US" sz="1200" dirty="0"/>
              <a:t>60 Hz</a:t>
            </a:r>
          </a:p>
        </p:txBody>
      </p:sp>
      <p:sp>
        <p:nvSpPr>
          <p:cNvPr id="36" name="TextBox 35">
            <a:extLst>
              <a:ext uri="{FF2B5EF4-FFF2-40B4-BE49-F238E27FC236}">
                <a16:creationId xmlns:a16="http://schemas.microsoft.com/office/drawing/2014/main" id="{CF0249CF-9B3A-4B78-8CEE-0EAF63C5EC5B}"/>
              </a:ext>
            </a:extLst>
          </p:cNvPr>
          <p:cNvSpPr txBox="1"/>
          <p:nvPr/>
        </p:nvSpPr>
        <p:spPr>
          <a:xfrm>
            <a:off x="4747129" y="5693765"/>
            <a:ext cx="495300" cy="276999"/>
          </a:xfrm>
          <a:prstGeom prst="rect">
            <a:avLst/>
          </a:prstGeom>
          <a:noFill/>
        </p:spPr>
        <p:txBody>
          <a:bodyPr wrap="square" rtlCol="0">
            <a:spAutoFit/>
          </a:bodyPr>
          <a:lstStyle/>
          <a:p>
            <a:r>
              <a:rPr lang="en-US" sz="1200" dirty="0"/>
              <a:t>5 V</a:t>
            </a:r>
          </a:p>
        </p:txBody>
      </p:sp>
      <p:cxnSp>
        <p:nvCxnSpPr>
          <p:cNvPr id="19" name="Straight Connector 18">
            <a:extLst>
              <a:ext uri="{FF2B5EF4-FFF2-40B4-BE49-F238E27FC236}">
                <a16:creationId xmlns:a16="http://schemas.microsoft.com/office/drawing/2014/main" id="{9D2C3DA4-B4F4-46C0-ADD8-EB27A7BCBB56}"/>
              </a:ext>
            </a:extLst>
          </p:cNvPr>
          <p:cNvCxnSpPr>
            <a:stCxn id="31" idx="3"/>
            <a:endCxn id="31" idx="3"/>
          </p:cNvCxnSpPr>
          <p:nvPr/>
        </p:nvCxnSpPr>
        <p:spPr>
          <a:xfrm>
            <a:off x="7152409" y="1038197"/>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835D2CE-C5FE-404C-A49D-B2D0A2F0A7C4}"/>
              </a:ext>
            </a:extLst>
          </p:cNvPr>
          <p:cNvCxnSpPr>
            <a:cxnSpLocks/>
          </p:cNvCxnSpPr>
          <p:nvPr/>
        </p:nvCxnSpPr>
        <p:spPr>
          <a:xfrm>
            <a:off x="7124700" y="1038197"/>
            <a:ext cx="153439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0E38CAA-0546-4C8A-B34D-A02B2A6B42FC}"/>
              </a:ext>
            </a:extLst>
          </p:cNvPr>
          <p:cNvCxnSpPr>
            <a:cxnSpLocks/>
          </p:cNvCxnSpPr>
          <p:nvPr/>
        </p:nvCxnSpPr>
        <p:spPr>
          <a:xfrm>
            <a:off x="8659091" y="1038197"/>
            <a:ext cx="0" cy="48020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2AD2772-3012-4C00-98D7-63C7A147AC45}"/>
              </a:ext>
            </a:extLst>
          </p:cNvPr>
          <p:cNvCxnSpPr>
            <a:cxnSpLocks/>
          </p:cNvCxnSpPr>
          <p:nvPr/>
        </p:nvCxnSpPr>
        <p:spPr>
          <a:xfrm>
            <a:off x="5165402" y="5832265"/>
            <a:ext cx="3493689" cy="802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EA7208D1-E325-4FE3-991B-BE9CFCB18484}"/>
              </a:ext>
            </a:extLst>
          </p:cNvPr>
          <p:cNvSpPr txBox="1"/>
          <p:nvPr/>
        </p:nvSpPr>
        <p:spPr>
          <a:xfrm>
            <a:off x="7205107" y="751700"/>
            <a:ext cx="495300" cy="276999"/>
          </a:xfrm>
          <a:prstGeom prst="rect">
            <a:avLst/>
          </a:prstGeom>
          <a:noFill/>
        </p:spPr>
        <p:txBody>
          <a:bodyPr wrap="square" rtlCol="0">
            <a:spAutoFit/>
          </a:bodyPr>
          <a:lstStyle/>
          <a:p>
            <a:r>
              <a:rPr lang="en-US" sz="1200" dirty="0"/>
              <a:t>5 V</a:t>
            </a:r>
          </a:p>
        </p:txBody>
      </p:sp>
      <p:sp>
        <p:nvSpPr>
          <p:cNvPr id="60" name="TextBox 59">
            <a:extLst>
              <a:ext uri="{FF2B5EF4-FFF2-40B4-BE49-F238E27FC236}">
                <a16:creationId xmlns:a16="http://schemas.microsoft.com/office/drawing/2014/main" id="{C46BF381-D28B-44E6-89A5-5931352FE6D9}"/>
              </a:ext>
            </a:extLst>
          </p:cNvPr>
          <p:cNvSpPr txBox="1"/>
          <p:nvPr/>
        </p:nvSpPr>
        <p:spPr>
          <a:xfrm>
            <a:off x="6952262" y="1341073"/>
            <a:ext cx="495300" cy="276999"/>
          </a:xfrm>
          <a:prstGeom prst="rect">
            <a:avLst/>
          </a:prstGeom>
          <a:noFill/>
        </p:spPr>
        <p:txBody>
          <a:bodyPr wrap="square" rtlCol="0">
            <a:spAutoFit/>
          </a:bodyPr>
          <a:lstStyle/>
          <a:p>
            <a:r>
              <a:rPr lang="en-US" sz="1200" dirty="0"/>
              <a:t>5 V</a:t>
            </a:r>
          </a:p>
        </p:txBody>
      </p:sp>
      <p:cxnSp>
        <p:nvCxnSpPr>
          <p:cNvPr id="37" name="Straight Connector 36">
            <a:extLst>
              <a:ext uri="{FF2B5EF4-FFF2-40B4-BE49-F238E27FC236}">
                <a16:creationId xmlns:a16="http://schemas.microsoft.com/office/drawing/2014/main" id="{72C486B5-5D10-495C-B121-5A8CC7646B72}"/>
              </a:ext>
            </a:extLst>
          </p:cNvPr>
          <p:cNvCxnSpPr>
            <a:cxnSpLocks/>
          </p:cNvCxnSpPr>
          <p:nvPr/>
        </p:nvCxnSpPr>
        <p:spPr>
          <a:xfrm flipH="1">
            <a:off x="5448300" y="5372100"/>
            <a:ext cx="444522"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35879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DFEA3-93A8-4943-9F3A-4798FB13F643}"/>
              </a:ext>
            </a:extLst>
          </p:cNvPr>
          <p:cNvSpPr>
            <a:spLocks noGrp="1"/>
          </p:cNvSpPr>
          <p:nvPr>
            <p:ph type="title"/>
          </p:nvPr>
        </p:nvSpPr>
        <p:spPr/>
        <p:txBody>
          <a:bodyPr/>
          <a:lstStyle/>
          <a:p>
            <a:r>
              <a:rPr lang="en-US" dirty="0"/>
              <a:t>Mechanical Block Diagram (Front)</a:t>
            </a:r>
          </a:p>
        </p:txBody>
      </p:sp>
      <p:sp>
        <p:nvSpPr>
          <p:cNvPr id="7" name="Rectangle 6">
            <a:extLst>
              <a:ext uri="{FF2B5EF4-FFF2-40B4-BE49-F238E27FC236}">
                <a16:creationId xmlns:a16="http://schemas.microsoft.com/office/drawing/2014/main" id="{99B2209A-914A-4E08-9945-0823D66FF484}"/>
              </a:ext>
            </a:extLst>
          </p:cNvPr>
          <p:cNvSpPr/>
          <p:nvPr/>
        </p:nvSpPr>
        <p:spPr>
          <a:xfrm>
            <a:off x="1142999" y="1600199"/>
            <a:ext cx="5422457" cy="362751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i="1" dirty="0"/>
          </a:p>
        </p:txBody>
      </p:sp>
      <p:cxnSp>
        <p:nvCxnSpPr>
          <p:cNvPr id="8" name="Straight Connector 7">
            <a:extLst>
              <a:ext uri="{FF2B5EF4-FFF2-40B4-BE49-F238E27FC236}">
                <a16:creationId xmlns:a16="http://schemas.microsoft.com/office/drawing/2014/main" id="{7CFB40A7-31B4-4522-93B4-ADFD9D113D64}"/>
              </a:ext>
            </a:extLst>
          </p:cNvPr>
          <p:cNvCxnSpPr>
            <a:cxnSpLocks/>
          </p:cNvCxnSpPr>
          <p:nvPr/>
        </p:nvCxnSpPr>
        <p:spPr>
          <a:xfrm>
            <a:off x="1143000" y="1371600"/>
            <a:ext cx="1919711" cy="0"/>
          </a:xfrm>
          <a:prstGeom prst="line">
            <a:avLst/>
          </a:prstGeom>
          <a:ln w="1270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C158070-5576-4A3D-BA5E-D76D8C5728AE}"/>
              </a:ext>
            </a:extLst>
          </p:cNvPr>
          <p:cNvCxnSpPr>
            <a:cxnSpLocks/>
          </p:cNvCxnSpPr>
          <p:nvPr/>
        </p:nvCxnSpPr>
        <p:spPr>
          <a:xfrm>
            <a:off x="4585890" y="1371600"/>
            <a:ext cx="1979566" cy="0"/>
          </a:xfrm>
          <a:prstGeom prst="line">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34EF27B-0C7E-4D77-806D-7C0A1DD578ED}"/>
              </a:ext>
            </a:extLst>
          </p:cNvPr>
          <p:cNvCxnSpPr>
            <a:cxnSpLocks/>
            <a:endCxn id="13" idx="3"/>
          </p:cNvCxnSpPr>
          <p:nvPr/>
        </p:nvCxnSpPr>
        <p:spPr>
          <a:xfrm flipH="1">
            <a:off x="6787634" y="1600200"/>
            <a:ext cx="5834" cy="1099572"/>
          </a:xfrm>
          <a:prstGeom prst="line">
            <a:avLst/>
          </a:prstGeom>
          <a:ln w="1270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509A425-BA5E-4D3A-99B4-18A0CFD9EEF3}"/>
              </a:ext>
            </a:extLst>
          </p:cNvPr>
          <p:cNvCxnSpPr>
            <a:cxnSpLocks/>
          </p:cNvCxnSpPr>
          <p:nvPr/>
        </p:nvCxnSpPr>
        <p:spPr>
          <a:xfrm>
            <a:off x="5867400" y="1600200"/>
            <a:ext cx="152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0D3804B-1C28-4914-9E7C-87A2E0322DC3}"/>
              </a:ext>
            </a:extLst>
          </p:cNvPr>
          <p:cNvCxnSpPr>
            <a:cxnSpLocks/>
            <a:endCxn id="13" idx="1"/>
          </p:cNvCxnSpPr>
          <p:nvPr/>
        </p:nvCxnSpPr>
        <p:spPr>
          <a:xfrm flipH="1" flipV="1">
            <a:off x="6787634" y="4038600"/>
            <a:ext cx="5834" cy="1189112"/>
          </a:xfrm>
          <a:prstGeom prst="line">
            <a:avLst/>
          </a:prstGeom>
          <a:ln w="12700">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058190DC-5FF9-46FE-AE8D-B29AC6698B56}"/>
              </a:ext>
            </a:extLst>
          </p:cNvPr>
          <p:cNvSpPr txBox="1"/>
          <p:nvPr/>
        </p:nvSpPr>
        <p:spPr>
          <a:xfrm rot="16200000">
            <a:off x="6118220" y="3184520"/>
            <a:ext cx="1338828" cy="369332"/>
          </a:xfrm>
          <a:prstGeom prst="rect">
            <a:avLst/>
          </a:prstGeom>
          <a:noFill/>
        </p:spPr>
        <p:txBody>
          <a:bodyPr wrap="none" rtlCol="0">
            <a:spAutoFit/>
          </a:bodyPr>
          <a:lstStyle/>
          <a:p>
            <a:r>
              <a:rPr lang="en-US" dirty="0"/>
              <a:t>121.92 mm</a:t>
            </a:r>
          </a:p>
        </p:txBody>
      </p:sp>
      <p:sp>
        <p:nvSpPr>
          <p:cNvPr id="14" name="Rectangle 13">
            <a:extLst>
              <a:ext uri="{FF2B5EF4-FFF2-40B4-BE49-F238E27FC236}">
                <a16:creationId xmlns:a16="http://schemas.microsoft.com/office/drawing/2014/main" id="{08A71F0D-4E7E-4109-B849-E40DA5DF18C9}"/>
              </a:ext>
            </a:extLst>
          </p:cNvPr>
          <p:cNvSpPr/>
          <p:nvPr/>
        </p:nvSpPr>
        <p:spPr>
          <a:xfrm>
            <a:off x="4248738" y="3742376"/>
            <a:ext cx="609600" cy="5810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Power Button</a:t>
            </a:r>
          </a:p>
        </p:txBody>
      </p:sp>
      <p:cxnSp>
        <p:nvCxnSpPr>
          <p:cNvPr id="17" name="Straight Connector 16">
            <a:extLst>
              <a:ext uri="{FF2B5EF4-FFF2-40B4-BE49-F238E27FC236}">
                <a16:creationId xmlns:a16="http://schemas.microsoft.com/office/drawing/2014/main" id="{E8196099-90E2-46EA-9B8E-E31EB4B20D93}"/>
              </a:ext>
            </a:extLst>
          </p:cNvPr>
          <p:cNvCxnSpPr>
            <a:cxnSpLocks/>
          </p:cNvCxnSpPr>
          <p:nvPr/>
        </p:nvCxnSpPr>
        <p:spPr>
          <a:xfrm>
            <a:off x="2743200" y="4876800"/>
            <a:ext cx="685800" cy="0"/>
          </a:xfrm>
          <a:prstGeom prst="line">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A858A8F-05DE-42E7-B0F3-5E693D9742A5}"/>
              </a:ext>
            </a:extLst>
          </p:cNvPr>
          <p:cNvCxnSpPr>
            <a:cxnSpLocks/>
          </p:cNvCxnSpPr>
          <p:nvPr/>
        </p:nvCxnSpPr>
        <p:spPr>
          <a:xfrm>
            <a:off x="3429000" y="4800600"/>
            <a:ext cx="0" cy="152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BDE1003-E7D6-4456-AAB0-74701BF686E5}"/>
              </a:ext>
            </a:extLst>
          </p:cNvPr>
          <p:cNvCxnSpPr>
            <a:cxnSpLocks/>
          </p:cNvCxnSpPr>
          <p:nvPr/>
        </p:nvCxnSpPr>
        <p:spPr>
          <a:xfrm>
            <a:off x="1143000" y="4800600"/>
            <a:ext cx="0" cy="152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61DCB8F9-9EF3-4E01-A0AE-CBB60326CEAE}"/>
              </a:ext>
            </a:extLst>
          </p:cNvPr>
          <p:cNvSpPr txBox="1"/>
          <p:nvPr/>
        </p:nvSpPr>
        <p:spPr>
          <a:xfrm>
            <a:off x="2168151" y="4722152"/>
            <a:ext cx="389850" cy="369332"/>
          </a:xfrm>
          <a:prstGeom prst="rect">
            <a:avLst/>
          </a:prstGeom>
          <a:noFill/>
        </p:spPr>
        <p:txBody>
          <a:bodyPr wrap="none" rtlCol="0">
            <a:spAutoFit/>
          </a:bodyPr>
          <a:lstStyle/>
          <a:p>
            <a:r>
              <a:rPr lang="en-US" dirty="0"/>
              <a:t>3”</a:t>
            </a:r>
          </a:p>
        </p:txBody>
      </p:sp>
      <p:sp>
        <p:nvSpPr>
          <p:cNvPr id="23" name="Rectangle 22">
            <a:extLst>
              <a:ext uri="{FF2B5EF4-FFF2-40B4-BE49-F238E27FC236}">
                <a16:creationId xmlns:a16="http://schemas.microsoft.com/office/drawing/2014/main" id="{BB866D97-85FD-43FA-B88A-9BED6876B53B}"/>
              </a:ext>
            </a:extLst>
          </p:cNvPr>
          <p:cNvSpPr/>
          <p:nvPr/>
        </p:nvSpPr>
        <p:spPr>
          <a:xfrm>
            <a:off x="1755416" y="4786317"/>
            <a:ext cx="4140350" cy="18573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LCD Display</a:t>
            </a:r>
          </a:p>
        </p:txBody>
      </p:sp>
      <p:cxnSp>
        <p:nvCxnSpPr>
          <p:cNvPr id="28" name="Straight Connector 27">
            <a:extLst>
              <a:ext uri="{FF2B5EF4-FFF2-40B4-BE49-F238E27FC236}">
                <a16:creationId xmlns:a16="http://schemas.microsoft.com/office/drawing/2014/main" id="{3A8401E0-07FD-4C4C-B8C1-5784428C0CC6}"/>
              </a:ext>
            </a:extLst>
          </p:cNvPr>
          <p:cNvCxnSpPr>
            <a:cxnSpLocks/>
          </p:cNvCxnSpPr>
          <p:nvPr/>
        </p:nvCxnSpPr>
        <p:spPr>
          <a:xfrm>
            <a:off x="6717268" y="5219700"/>
            <a:ext cx="152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141DE63-D5A8-43CE-9B20-39283E5A6895}"/>
              </a:ext>
            </a:extLst>
          </p:cNvPr>
          <p:cNvCxnSpPr>
            <a:cxnSpLocks/>
          </p:cNvCxnSpPr>
          <p:nvPr/>
        </p:nvCxnSpPr>
        <p:spPr>
          <a:xfrm>
            <a:off x="5921255" y="6653218"/>
            <a:ext cx="20701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2F243E9-00DA-452F-8C33-52C59E1CA404}"/>
              </a:ext>
            </a:extLst>
          </p:cNvPr>
          <p:cNvCxnSpPr>
            <a:cxnSpLocks/>
          </p:cNvCxnSpPr>
          <p:nvPr/>
        </p:nvCxnSpPr>
        <p:spPr>
          <a:xfrm>
            <a:off x="6052073" y="4798650"/>
            <a:ext cx="0" cy="429062"/>
          </a:xfrm>
          <a:prstGeom prst="line">
            <a:avLst/>
          </a:prstGeom>
          <a:ln w="1270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31CE3533-6C0C-4503-8735-3171E63F5095}"/>
              </a:ext>
            </a:extLst>
          </p:cNvPr>
          <p:cNvCxnSpPr>
            <a:cxnSpLocks/>
            <a:endCxn id="47" idx="1"/>
          </p:cNvCxnSpPr>
          <p:nvPr/>
        </p:nvCxnSpPr>
        <p:spPr>
          <a:xfrm flipV="1">
            <a:off x="6044002" y="6196005"/>
            <a:ext cx="0" cy="457213"/>
          </a:xfrm>
          <a:prstGeom prst="line">
            <a:avLst/>
          </a:prstGeom>
          <a:ln w="12700">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580ECF30-F51E-4C92-92FD-94E419A86E61}"/>
              </a:ext>
            </a:extLst>
          </p:cNvPr>
          <p:cNvSpPr txBox="1"/>
          <p:nvPr/>
        </p:nvSpPr>
        <p:spPr>
          <a:xfrm rot="16200000">
            <a:off x="5612999" y="5626503"/>
            <a:ext cx="862004" cy="276999"/>
          </a:xfrm>
          <a:prstGeom prst="rect">
            <a:avLst/>
          </a:prstGeom>
          <a:noFill/>
        </p:spPr>
        <p:txBody>
          <a:bodyPr wrap="square" rtlCol="0">
            <a:spAutoFit/>
          </a:bodyPr>
          <a:lstStyle/>
          <a:p>
            <a:r>
              <a:rPr lang="en-US" sz="1200" dirty="0"/>
              <a:t>77.93 mm</a:t>
            </a:r>
          </a:p>
        </p:txBody>
      </p:sp>
      <p:cxnSp>
        <p:nvCxnSpPr>
          <p:cNvPr id="48" name="Straight Connector 47">
            <a:extLst>
              <a:ext uri="{FF2B5EF4-FFF2-40B4-BE49-F238E27FC236}">
                <a16:creationId xmlns:a16="http://schemas.microsoft.com/office/drawing/2014/main" id="{E32058BC-768D-4906-A734-B29AB87DE5D4}"/>
              </a:ext>
            </a:extLst>
          </p:cNvPr>
          <p:cNvCxnSpPr>
            <a:cxnSpLocks/>
          </p:cNvCxnSpPr>
          <p:nvPr/>
        </p:nvCxnSpPr>
        <p:spPr>
          <a:xfrm>
            <a:off x="5924485" y="4798650"/>
            <a:ext cx="20701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892103BC-8C77-45E4-9747-F0A0B061A47A}"/>
              </a:ext>
            </a:extLst>
          </p:cNvPr>
          <p:cNvSpPr txBox="1"/>
          <p:nvPr/>
        </p:nvSpPr>
        <p:spPr>
          <a:xfrm>
            <a:off x="3399987" y="4528193"/>
            <a:ext cx="925992" cy="276999"/>
          </a:xfrm>
          <a:prstGeom prst="rect">
            <a:avLst/>
          </a:prstGeom>
          <a:noFill/>
        </p:spPr>
        <p:txBody>
          <a:bodyPr wrap="square" rtlCol="0">
            <a:spAutoFit/>
          </a:bodyPr>
          <a:lstStyle/>
          <a:p>
            <a:r>
              <a:rPr lang="en-US" sz="1200" dirty="0"/>
              <a:t>113.11 mm</a:t>
            </a:r>
          </a:p>
        </p:txBody>
      </p:sp>
      <p:cxnSp>
        <p:nvCxnSpPr>
          <p:cNvPr id="55" name="Straight Connector 54">
            <a:extLst>
              <a:ext uri="{FF2B5EF4-FFF2-40B4-BE49-F238E27FC236}">
                <a16:creationId xmlns:a16="http://schemas.microsoft.com/office/drawing/2014/main" id="{7C8C0A43-55C8-43EB-958F-6E334E9E7B1A}"/>
              </a:ext>
            </a:extLst>
          </p:cNvPr>
          <p:cNvCxnSpPr>
            <a:cxnSpLocks/>
          </p:cNvCxnSpPr>
          <p:nvPr/>
        </p:nvCxnSpPr>
        <p:spPr>
          <a:xfrm>
            <a:off x="1755416" y="4676397"/>
            <a:ext cx="1622934" cy="0"/>
          </a:xfrm>
          <a:prstGeom prst="line">
            <a:avLst/>
          </a:prstGeom>
          <a:ln w="1270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C172BDFC-AE02-4421-A0E7-449A4AF311A8}"/>
              </a:ext>
            </a:extLst>
          </p:cNvPr>
          <p:cNvCxnSpPr>
            <a:cxnSpLocks/>
            <a:stCxn id="54" idx="3"/>
          </p:cNvCxnSpPr>
          <p:nvPr/>
        </p:nvCxnSpPr>
        <p:spPr>
          <a:xfrm>
            <a:off x="4325979" y="4666693"/>
            <a:ext cx="1569787" cy="9704"/>
          </a:xfrm>
          <a:prstGeom prst="line">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71F18A12-3EA5-48CC-BC2B-B6801196B19A}"/>
              </a:ext>
            </a:extLst>
          </p:cNvPr>
          <p:cNvCxnSpPr>
            <a:cxnSpLocks/>
          </p:cNvCxnSpPr>
          <p:nvPr/>
        </p:nvCxnSpPr>
        <p:spPr>
          <a:xfrm>
            <a:off x="5905501" y="4600197"/>
            <a:ext cx="0" cy="152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5135A01-9607-4DA4-A87E-1064DDD340E3}"/>
              </a:ext>
            </a:extLst>
          </p:cNvPr>
          <p:cNvCxnSpPr>
            <a:cxnSpLocks/>
          </p:cNvCxnSpPr>
          <p:nvPr/>
        </p:nvCxnSpPr>
        <p:spPr>
          <a:xfrm>
            <a:off x="1757658" y="4583667"/>
            <a:ext cx="0" cy="152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6C59F1D7-DE36-4E5B-9328-C23DB8F72E37}"/>
              </a:ext>
            </a:extLst>
          </p:cNvPr>
          <p:cNvSpPr txBox="1"/>
          <p:nvPr/>
        </p:nvSpPr>
        <p:spPr>
          <a:xfrm>
            <a:off x="3195072" y="1156916"/>
            <a:ext cx="1338828" cy="369332"/>
          </a:xfrm>
          <a:prstGeom prst="rect">
            <a:avLst/>
          </a:prstGeom>
          <a:noFill/>
        </p:spPr>
        <p:txBody>
          <a:bodyPr wrap="none" rtlCol="0">
            <a:spAutoFit/>
          </a:bodyPr>
          <a:lstStyle/>
          <a:p>
            <a:r>
              <a:rPr lang="en-US" dirty="0"/>
              <a:t>129.54 mm</a:t>
            </a:r>
          </a:p>
        </p:txBody>
      </p:sp>
      <p:sp>
        <p:nvSpPr>
          <p:cNvPr id="83" name="Rectangle 82">
            <a:extLst>
              <a:ext uri="{FF2B5EF4-FFF2-40B4-BE49-F238E27FC236}">
                <a16:creationId xmlns:a16="http://schemas.microsoft.com/office/drawing/2014/main" id="{353AF256-814D-48EE-9C0E-21F2EFAE002C}"/>
              </a:ext>
            </a:extLst>
          </p:cNvPr>
          <p:cNvSpPr/>
          <p:nvPr/>
        </p:nvSpPr>
        <p:spPr>
          <a:xfrm>
            <a:off x="3279755" y="3740287"/>
            <a:ext cx="609600" cy="5852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LED Button</a:t>
            </a:r>
          </a:p>
        </p:txBody>
      </p:sp>
      <p:sp>
        <p:nvSpPr>
          <p:cNvPr id="85" name="Oval 84">
            <a:extLst>
              <a:ext uri="{FF2B5EF4-FFF2-40B4-BE49-F238E27FC236}">
                <a16:creationId xmlns:a16="http://schemas.microsoft.com/office/drawing/2014/main" id="{A40E9B21-CDD5-437C-A2A4-497018908310}"/>
              </a:ext>
            </a:extLst>
          </p:cNvPr>
          <p:cNvSpPr/>
          <p:nvPr/>
        </p:nvSpPr>
        <p:spPr>
          <a:xfrm>
            <a:off x="2199372" y="3726040"/>
            <a:ext cx="609594" cy="6284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Buzzer</a:t>
            </a:r>
          </a:p>
        </p:txBody>
      </p:sp>
      <p:cxnSp>
        <p:nvCxnSpPr>
          <p:cNvPr id="99" name="Straight Connector 98">
            <a:extLst>
              <a:ext uri="{FF2B5EF4-FFF2-40B4-BE49-F238E27FC236}">
                <a16:creationId xmlns:a16="http://schemas.microsoft.com/office/drawing/2014/main" id="{B4169B81-53EC-4D98-B22B-D459E2B5ECA3}"/>
              </a:ext>
            </a:extLst>
          </p:cNvPr>
          <p:cNvCxnSpPr>
            <a:cxnSpLocks/>
          </p:cNvCxnSpPr>
          <p:nvPr/>
        </p:nvCxnSpPr>
        <p:spPr>
          <a:xfrm>
            <a:off x="5258385" y="2927641"/>
            <a:ext cx="1307071" cy="21281"/>
          </a:xfrm>
          <a:prstGeom prst="line">
            <a:avLst/>
          </a:prstGeom>
          <a:ln w="1270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663FFA42-A4AC-440E-BB2F-1EF8BA9C334C}"/>
              </a:ext>
            </a:extLst>
          </p:cNvPr>
          <p:cNvCxnSpPr>
            <a:cxnSpLocks/>
          </p:cNvCxnSpPr>
          <p:nvPr/>
        </p:nvCxnSpPr>
        <p:spPr>
          <a:xfrm flipV="1">
            <a:off x="1143000" y="3609051"/>
            <a:ext cx="1361169" cy="10449"/>
          </a:xfrm>
          <a:prstGeom prst="line">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3" name="TextBox 102">
            <a:extLst>
              <a:ext uri="{FF2B5EF4-FFF2-40B4-BE49-F238E27FC236}">
                <a16:creationId xmlns:a16="http://schemas.microsoft.com/office/drawing/2014/main" id="{DE07DF27-8BA5-4391-AC81-DC896BE47073}"/>
              </a:ext>
            </a:extLst>
          </p:cNvPr>
          <p:cNvSpPr txBox="1"/>
          <p:nvPr/>
        </p:nvSpPr>
        <p:spPr>
          <a:xfrm>
            <a:off x="1384233" y="3312516"/>
            <a:ext cx="862580" cy="246221"/>
          </a:xfrm>
          <a:prstGeom prst="rect">
            <a:avLst/>
          </a:prstGeom>
          <a:noFill/>
        </p:spPr>
        <p:txBody>
          <a:bodyPr wrap="square" rtlCol="0">
            <a:spAutoFit/>
          </a:bodyPr>
          <a:lstStyle/>
          <a:p>
            <a:r>
              <a:rPr lang="en-US" sz="1000" b="1" dirty="0"/>
              <a:t>22.86 mm</a:t>
            </a:r>
          </a:p>
        </p:txBody>
      </p:sp>
      <p:sp>
        <p:nvSpPr>
          <p:cNvPr id="104" name="Oval 103">
            <a:extLst>
              <a:ext uri="{FF2B5EF4-FFF2-40B4-BE49-F238E27FC236}">
                <a16:creationId xmlns:a16="http://schemas.microsoft.com/office/drawing/2014/main" id="{B81C941C-A693-4182-B570-F05001F1D389}"/>
              </a:ext>
            </a:extLst>
          </p:cNvPr>
          <p:cNvSpPr/>
          <p:nvPr/>
        </p:nvSpPr>
        <p:spPr>
          <a:xfrm>
            <a:off x="4991106" y="2991026"/>
            <a:ext cx="595114" cy="4823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LED</a:t>
            </a:r>
          </a:p>
        </p:txBody>
      </p:sp>
      <p:sp>
        <p:nvSpPr>
          <p:cNvPr id="73" name="TextBox 72">
            <a:extLst>
              <a:ext uri="{FF2B5EF4-FFF2-40B4-BE49-F238E27FC236}">
                <a16:creationId xmlns:a16="http://schemas.microsoft.com/office/drawing/2014/main" id="{DCF70C3E-5432-D343-A25B-9E72921CFE15}"/>
              </a:ext>
            </a:extLst>
          </p:cNvPr>
          <p:cNvSpPr txBox="1"/>
          <p:nvPr/>
        </p:nvSpPr>
        <p:spPr>
          <a:xfrm>
            <a:off x="4327358" y="3561414"/>
            <a:ext cx="517064" cy="215444"/>
          </a:xfrm>
          <a:prstGeom prst="rect">
            <a:avLst/>
          </a:prstGeom>
          <a:noFill/>
        </p:spPr>
        <p:txBody>
          <a:bodyPr wrap="square" rtlCol="0">
            <a:spAutoFit/>
          </a:bodyPr>
          <a:lstStyle/>
          <a:p>
            <a:r>
              <a:rPr lang="en-US" sz="800" dirty="0"/>
              <a:t>12mm</a:t>
            </a:r>
          </a:p>
        </p:txBody>
      </p:sp>
      <p:cxnSp>
        <p:nvCxnSpPr>
          <p:cNvPr id="79" name="Straight Connector 78">
            <a:extLst>
              <a:ext uri="{FF2B5EF4-FFF2-40B4-BE49-F238E27FC236}">
                <a16:creationId xmlns:a16="http://schemas.microsoft.com/office/drawing/2014/main" id="{5E67953F-F4A1-9145-8768-41FA1564096D}"/>
              </a:ext>
            </a:extLst>
          </p:cNvPr>
          <p:cNvCxnSpPr>
            <a:cxnSpLocks/>
          </p:cNvCxnSpPr>
          <p:nvPr/>
        </p:nvCxnSpPr>
        <p:spPr>
          <a:xfrm>
            <a:off x="4248738" y="3675714"/>
            <a:ext cx="152400" cy="0"/>
          </a:xfrm>
          <a:prstGeom prst="line">
            <a:avLst/>
          </a:prstGeom>
          <a:ln w="1270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C56FA820-7FC2-7346-8A55-BC1ED9F4B606}"/>
              </a:ext>
            </a:extLst>
          </p:cNvPr>
          <p:cNvCxnSpPr>
            <a:cxnSpLocks/>
          </p:cNvCxnSpPr>
          <p:nvPr/>
        </p:nvCxnSpPr>
        <p:spPr>
          <a:xfrm>
            <a:off x="4248738" y="3609051"/>
            <a:ext cx="0" cy="152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65D96E40-E5B2-624E-ADA5-DD8EB543DB8A}"/>
              </a:ext>
            </a:extLst>
          </p:cNvPr>
          <p:cNvCxnSpPr>
            <a:cxnSpLocks/>
          </p:cNvCxnSpPr>
          <p:nvPr/>
        </p:nvCxnSpPr>
        <p:spPr>
          <a:xfrm>
            <a:off x="4858338" y="3589976"/>
            <a:ext cx="0" cy="152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B7DA0D5E-934E-8D44-86D7-64B4058FE595}"/>
              </a:ext>
            </a:extLst>
          </p:cNvPr>
          <p:cNvCxnSpPr>
            <a:cxnSpLocks/>
          </p:cNvCxnSpPr>
          <p:nvPr/>
        </p:nvCxnSpPr>
        <p:spPr>
          <a:xfrm flipH="1">
            <a:off x="4705938" y="3675714"/>
            <a:ext cx="152400" cy="0"/>
          </a:xfrm>
          <a:prstGeom prst="line">
            <a:avLst/>
          </a:prstGeom>
          <a:ln w="1270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75CC1AA9-B3B3-1046-BB2E-947BBF93F6D3}"/>
              </a:ext>
            </a:extLst>
          </p:cNvPr>
          <p:cNvCxnSpPr>
            <a:cxnSpLocks/>
          </p:cNvCxnSpPr>
          <p:nvPr/>
        </p:nvCxnSpPr>
        <p:spPr>
          <a:xfrm>
            <a:off x="6717268" y="1588609"/>
            <a:ext cx="152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Rectangle 97">
            <a:extLst>
              <a:ext uri="{FF2B5EF4-FFF2-40B4-BE49-F238E27FC236}">
                <a16:creationId xmlns:a16="http://schemas.microsoft.com/office/drawing/2014/main" id="{44AF0FE6-3467-A340-A063-0BF0E4DEA336}"/>
              </a:ext>
            </a:extLst>
          </p:cNvPr>
          <p:cNvSpPr/>
          <p:nvPr/>
        </p:nvSpPr>
        <p:spPr>
          <a:xfrm>
            <a:off x="3172540" y="1638300"/>
            <a:ext cx="2497096" cy="10033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Beagle Bone Black</a:t>
            </a:r>
          </a:p>
        </p:txBody>
      </p:sp>
      <p:sp>
        <p:nvSpPr>
          <p:cNvPr id="100" name="TextBox 99">
            <a:extLst>
              <a:ext uri="{FF2B5EF4-FFF2-40B4-BE49-F238E27FC236}">
                <a16:creationId xmlns:a16="http://schemas.microsoft.com/office/drawing/2014/main" id="{03DFDF07-CC6B-8049-BDB9-7153CEB29B01}"/>
              </a:ext>
            </a:extLst>
          </p:cNvPr>
          <p:cNvSpPr txBox="1"/>
          <p:nvPr/>
        </p:nvSpPr>
        <p:spPr>
          <a:xfrm rot="16200000">
            <a:off x="5297717" y="2235755"/>
            <a:ext cx="462380" cy="400110"/>
          </a:xfrm>
          <a:prstGeom prst="rect">
            <a:avLst/>
          </a:prstGeom>
          <a:noFill/>
        </p:spPr>
        <p:txBody>
          <a:bodyPr wrap="square" rtlCol="0">
            <a:spAutoFit/>
          </a:bodyPr>
          <a:lstStyle/>
          <a:p>
            <a:r>
              <a:rPr lang="en-US" sz="1000" dirty="0"/>
              <a:t>USB Host</a:t>
            </a:r>
          </a:p>
        </p:txBody>
      </p:sp>
      <p:cxnSp>
        <p:nvCxnSpPr>
          <p:cNvPr id="102" name="Straight Connector 101">
            <a:extLst>
              <a:ext uri="{FF2B5EF4-FFF2-40B4-BE49-F238E27FC236}">
                <a16:creationId xmlns:a16="http://schemas.microsoft.com/office/drawing/2014/main" id="{E029DE86-5BEE-D841-BB6E-97467F054595}"/>
              </a:ext>
            </a:extLst>
          </p:cNvPr>
          <p:cNvCxnSpPr>
            <a:cxnSpLocks/>
          </p:cNvCxnSpPr>
          <p:nvPr/>
        </p:nvCxnSpPr>
        <p:spPr>
          <a:xfrm>
            <a:off x="2910311" y="2628900"/>
            <a:ext cx="152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D4F7EEA8-41F6-374D-8290-159D2B213DB3}"/>
              </a:ext>
            </a:extLst>
          </p:cNvPr>
          <p:cNvCxnSpPr>
            <a:cxnSpLocks/>
          </p:cNvCxnSpPr>
          <p:nvPr/>
        </p:nvCxnSpPr>
        <p:spPr>
          <a:xfrm>
            <a:off x="2986511" y="1638300"/>
            <a:ext cx="0" cy="152400"/>
          </a:xfrm>
          <a:prstGeom prst="line">
            <a:avLst/>
          </a:prstGeom>
          <a:ln w="1270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92B77FE5-1012-DD44-A202-FB370AB15B0B}"/>
              </a:ext>
            </a:extLst>
          </p:cNvPr>
          <p:cNvCxnSpPr>
            <a:cxnSpLocks/>
          </p:cNvCxnSpPr>
          <p:nvPr/>
        </p:nvCxnSpPr>
        <p:spPr>
          <a:xfrm flipV="1">
            <a:off x="2986511" y="2476500"/>
            <a:ext cx="0" cy="152400"/>
          </a:xfrm>
          <a:prstGeom prst="line">
            <a:avLst/>
          </a:prstGeom>
          <a:ln w="12700">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16DB2708-32B6-1342-960D-870B8E441915}"/>
              </a:ext>
            </a:extLst>
          </p:cNvPr>
          <p:cNvSpPr txBox="1"/>
          <p:nvPr/>
        </p:nvSpPr>
        <p:spPr>
          <a:xfrm rot="16200000">
            <a:off x="2580743" y="1937951"/>
            <a:ext cx="787755" cy="276999"/>
          </a:xfrm>
          <a:prstGeom prst="rect">
            <a:avLst/>
          </a:prstGeom>
          <a:noFill/>
        </p:spPr>
        <p:txBody>
          <a:bodyPr wrap="square" rtlCol="0">
            <a:spAutoFit/>
          </a:bodyPr>
          <a:lstStyle/>
          <a:p>
            <a:r>
              <a:rPr lang="en-US" sz="1200" dirty="0"/>
              <a:t>53.3.mm</a:t>
            </a:r>
          </a:p>
        </p:txBody>
      </p:sp>
      <p:cxnSp>
        <p:nvCxnSpPr>
          <p:cNvPr id="111" name="Straight Connector 110">
            <a:extLst>
              <a:ext uri="{FF2B5EF4-FFF2-40B4-BE49-F238E27FC236}">
                <a16:creationId xmlns:a16="http://schemas.microsoft.com/office/drawing/2014/main" id="{70F8DE7D-4B0D-0449-BACD-F770E7023BA7}"/>
              </a:ext>
            </a:extLst>
          </p:cNvPr>
          <p:cNvCxnSpPr>
            <a:cxnSpLocks/>
          </p:cNvCxnSpPr>
          <p:nvPr/>
        </p:nvCxnSpPr>
        <p:spPr>
          <a:xfrm>
            <a:off x="2913541" y="1638300"/>
            <a:ext cx="152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id="{44756C1B-5165-7548-A3C9-6024DE9C58B8}"/>
              </a:ext>
            </a:extLst>
          </p:cNvPr>
          <p:cNvSpPr txBox="1"/>
          <p:nvPr/>
        </p:nvSpPr>
        <p:spPr>
          <a:xfrm rot="5400000">
            <a:off x="2964220" y="1906112"/>
            <a:ext cx="728326" cy="400110"/>
          </a:xfrm>
          <a:prstGeom prst="rect">
            <a:avLst/>
          </a:prstGeom>
          <a:noFill/>
        </p:spPr>
        <p:txBody>
          <a:bodyPr wrap="square" rtlCol="0">
            <a:spAutoFit/>
          </a:bodyPr>
          <a:lstStyle/>
          <a:p>
            <a:r>
              <a:rPr lang="en-US" sz="1000" dirty="0"/>
              <a:t>USB Client</a:t>
            </a:r>
          </a:p>
        </p:txBody>
      </p:sp>
      <p:sp>
        <p:nvSpPr>
          <p:cNvPr id="118" name="TextBox 117">
            <a:extLst>
              <a:ext uri="{FF2B5EF4-FFF2-40B4-BE49-F238E27FC236}">
                <a16:creationId xmlns:a16="http://schemas.microsoft.com/office/drawing/2014/main" id="{4C1FA5F1-0402-C04A-B1CC-AEA35DE40EDF}"/>
              </a:ext>
            </a:extLst>
          </p:cNvPr>
          <p:cNvSpPr txBox="1"/>
          <p:nvPr/>
        </p:nvSpPr>
        <p:spPr>
          <a:xfrm rot="16200000">
            <a:off x="5264574" y="1893481"/>
            <a:ext cx="549177" cy="246221"/>
          </a:xfrm>
          <a:prstGeom prst="rect">
            <a:avLst/>
          </a:prstGeom>
          <a:noFill/>
        </p:spPr>
        <p:txBody>
          <a:bodyPr wrap="square" rtlCol="0">
            <a:spAutoFit/>
          </a:bodyPr>
          <a:lstStyle/>
          <a:p>
            <a:r>
              <a:rPr lang="en-US" sz="1000" dirty="0"/>
              <a:t>HDMI</a:t>
            </a:r>
          </a:p>
        </p:txBody>
      </p:sp>
      <p:sp>
        <p:nvSpPr>
          <p:cNvPr id="119" name="TextBox 118">
            <a:extLst>
              <a:ext uri="{FF2B5EF4-FFF2-40B4-BE49-F238E27FC236}">
                <a16:creationId xmlns:a16="http://schemas.microsoft.com/office/drawing/2014/main" id="{609F1E05-44A7-844A-B18A-937DEAB40B65}"/>
              </a:ext>
            </a:extLst>
          </p:cNvPr>
          <p:cNvSpPr txBox="1"/>
          <p:nvPr/>
        </p:nvSpPr>
        <p:spPr>
          <a:xfrm>
            <a:off x="3954007" y="2646140"/>
            <a:ext cx="925701" cy="276999"/>
          </a:xfrm>
          <a:prstGeom prst="rect">
            <a:avLst/>
          </a:prstGeom>
          <a:noFill/>
        </p:spPr>
        <p:txBody>
          <a:bodyPr wrap="square" rtlCol="0">
            <a:spAutoFit/>
          </a:bodyPr>
          <a:lstStyle/>
          <a:p>
            <a:r>
              <a:rPr lang="en-US" sz="1200" dirty="0"/>
              <a:t>86.40 mm</a:t>
            </a:r>
          </a:p>
        </p:txBody>
      </p:sp>
      <p:cxnSp>
        <p:nvCxnSpPr>
          <p:cNvPr id="120" name="Straight Connector 119">
            <a:extLst>
              <a:ext uri="{FF2B5EF4-FFF2-40B4-BE49-F238E27FC236}">
                <a16:creationId xmlns:a16="http://schemas.microsoft.com/office/drawing/2014/main" id="{E3BE685B-AA66-7F45-A622-30484DAE38A9}"/>
              </a:ext>
            </a:extLst>
          </p:cNvPr>
          <p:cNvCxnSpPr>
            <a:cxnSpLocks/>
            <a:endCxn id="119" idx="1"/>
          </p:cNvCxnSpPr>
          <p:nvPr/>
        </p:nvCxnSpPr>
        <p:spPr>
          <a:xfrm>
            <a:off x="3165208" y="2784639"/>
            <a:ext cx="788799" cy="1"/>
          </a:xfrm>
          <a:prstGeom prst="line">
            <a:avLst/>
          </a:prstGeom>
          <a:ln w="1270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F427F310-A194-1848-82CF-47B05FA86DD6}"/>
              </a:ext>
            </a:extLst>
          </p:cNvPr>
          <p:cNvCxnSpPr>
            <a:cxnSpLocks/>
            <a:stCxn id="119" idx="3"/>
          </p:cNvCxnSpPr>
          <p:nvPr/>
        </p:nvCxnSpPr>
        <p:spPr>
          <a:xfrm>
            <a:off x="4879708" y="2784640"/>
            <a:ext cx="800100" cy="0"/>
          </a:xfrm>
          <a:prstGeom prst="line">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A8E7E1C2-5A21-BC48-BBD8-BADBBB8F8D68}"/>
              </a:ext>
            </a:extLst>
          </p:cNvPr>
          <p:cNvCxnSpPr>
            <a:cxnSpLocks/>
          </p:cNvCxnSpPr>
          <p:nvPr/>
        </p:nvCxnSpPr>
        <p:spPr>
          <a:xfrm>
            <a:off x="5679808" y="2705100"/>
            <a:ext cx="0" cy="152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83600484-01C4-9B48-815E-561A7E396344}"/>
              </a:ext>
            </a:extLst>
          </p:cNvPr>
          <p:cNvCxnSpPr>
            <a:cxnSpLocks/>
          </p:cNvCxnSpPr>
          <p:nvPr/>
        </p:nvCxnSpPr>
        <p:spPr>
          <a:xfrm>
            <a:off x="3165208" y="2705100"/>
            <a:ext cx="0" cy="152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4" name="TextBox 123">
            <a:extLst>
              <a:ext uri="{FF2B5EF4-FFF2-40B4-BE49-F238E27FC236}">
                <a16:creationId xmlns:a16="http://schemas.microsoft.com/office/drawing/2014/main" id="{419D2E59-3465-4D4E-A7C7-67AE37208E62}"/>
              </a:ext>
            </a:extLst>
          </p:cNvPr>
          <p:cNvSpPr txBox="1"/>
          <p:nvPr/>
        </p:nvSpPr>
        <p:spPr>
          <a:xfrm>
            <a:off x="3360428" y="3530175"/>
            <a:ext cx="517064" cy="215444"/>
          </a:xfrm>
          <a:prstGeom prst="rect">
            <a:avLst/>
          </a:prstGeom>
          <a:noFill/>
        </p:spPr>
        <p:txBody>
          <a:bodyPr wrap="square" rtlCol="0">
            <a:spAutoFit/>
          </a:bodyPr>
          <a:lstStyle/>
          <a:p>
            <a:r>
              <a:rPr lang="en-US" sz="800" dirty="0"/>
              <a:t>12mm</a:t>
            </a:r>
          </a:p>
        </p:txBody>
      </p:sp>
      <p:cxnSp>
        <p:nvCxnSpPr>
          <p:cNvPr id="125" name="Straight Connector 124">
            <a:extLst>
              <a:ext uri="{FF2B5EF4-FFF2-40B4-BE49-F238E27FC236}">
                <a16:creationId xmlns:a16="http://schemas.microsoft.com/office/drawing/2014/main" id="{46C85B26-4B93-6643-95F9-234FF0844FF1}"/>
              </a:ext>
            </a:extLst>
          </p:cNvPr>
          <p:cNvCxnSpPr>
            <a:cxnSpLocks/>
          </p:cNvCxnSpPr>
          <p:nvPr/>
        </p:nvCxnSpPr>
        <p:spPr>
          <a:xfrm>
            <a:off x="3281808" y="3644475"/>
            <a:ext cx="152400" cy="0"/>
          </a:xfrm>
          <a:prstGeom prst="line">
            <a:avLst/>
          </a:prstGeom>
          <a:ln w="1270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6EBAED9A-DB8E-A446-A12C-8A2086E364C1}"/>
              </a:ext>
            </a:extLst>
          </p:cNvPr>
          <p:cNvCxnSpPr>
            <a:cxnSpLocks/>
          </p:cNvCxnSpPr>
          <p:nvPr/>
        </p:nvCxnSpPr>
        <p:spPr>
          <a:xfrm>
            <a:off x="3281808" y="3577812"/>
            <a:ext cx="0" cy="152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326BAC1F-D018-8D4C-8E04-6E3384B70FC7}"/>
              </a:ext>
            </a:extLst>
          </p:cNvPr>
          <p:cNvCxnSpPr>
            <a:cxnSpLocks/>
          </p:cNvCxnSpPr>
          <p:nvPr/>
        </p:nvCxnSpPr>
        <p:spPr>
          <a:xfrm>
            <a:off x="3891408" y="3558737"/>
            <a:ext cx="0" cy="152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1008B6A9-83D2-5C4C-A05A-C4D628FD5E42}"/>
              </a:ext>
            </a:extLst>
          </p:cNvPr>
          <p:cNvCxnSpPr>
            <a:cxnSpLocks/>
          </p:cNvCxnSpPr>
          <p:nvPr/>
        </p:nvCxnSpPr>
        <p:spPr>
          <a:xfrm flipH="1">
            <a:off x="3739008" y="3644475"/>
            <a:ext cx="152400" cy="0"/>
          </a:xfrm>
          <a:prstGeom prst="line">
            <a:avLst/>
          </a:prstGeom>
          <a:ln w="1270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4FE4D7DC-3BEC-D64F-971F-58BD5A9EABE0}"/>
              </a:ext>
            </a:extLst>
          </p:cNvPr>
          <p:cNvCxnSpPr>
            <a:cxnSpLocks/>
          </p:cNvCxnSpPr>
          <p:nvPr/>
        </p:nvCxnSpPr>
        <p:spPr>
          <a:xfrm flipH="1">
            <a:off x="4876800" y="4305300"/>
            <a:ext cx="1327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5F58B5E-68A1-5F49-89C3-63FCAEFC82C2}"/>
              </a:ext>
            </a:extLst>
          </p:cNvPr>
          <p:cNvCxnSpPr>
            <a:cxnSpLocks/>
          </p:cNvCxnSpPr>
          <p:nvPr/>
        </p:nvCxnSpPr>
        <p:spPr>
          <a:xfrm flipH="1">
            <a:off x="4876800" y="3761451"/>
            <a:ext cx="1327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621971B4-EAD3-0847-9040-09C77D327817}"/>
              </a:ext>
            </a:extLst>
          </p:cNvPr>
          <p:cNvCxnSpPr>
            <a:cxnSpLocks/>
          </p:cNvCxnSpPr>
          <p:nvPr/>
        </p:nvCxnSpPr>
        <p:spPr>
          <a:xfrm>
            <a:off x="4953588" y="3776858"/>
            <a:ext cx="0" cy="147442"/>
          </a:xfrm>
          <a:prstGeom prst="line">
            <a:avLst/>
          </a:prstGeom>
          <a:ln w="1270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69F7FA61-2909-5647-ADDF-9A1B55CFDA25}"/>
              </a:ext>
            </a:extLst>
          </p:cNvPr>
          <p:cNvCxnSpPr>
            <a:cxnSpLocks/>
          </p:cNvCxnSpPr>
          <p:nvPr/>
        </p:nvCxnSpPr>
        <p:spPr>
          <a:xfrm flipV="1">
            <a:off x="4953588" y="4152900"/>
            <a:ext cx="0" cy="152400"/>
          </a:xfrm>
          <a:prstGeom prst="line">
            <a:avLst/>
          </a:prstGeom>
          <a:ln w="12700">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145" name="TextBox 144">
            <a:extLst>
              <a:ext uri="{FF2B5EF4-FFF2-40B4-BE49-F238E27FC236}">
                <a16:creationId xmlns:a16="http://schemas.microsoft.com/office/drawing/2014/main" id="{C2080941-36BE-6A40-A640-F7047B4DAA1B}"/>
              </a:ext>
            </a:extLst>
          </p:cNvPr>
          <p:cNvSpPr txBox="1"/>
          <p:nvPr/>
        </p:nvSpPr>
        <p:spPr>
          <a:xfrm rot="16200000">
            <a:off x="4789829" y="3902804"/>
            <a:ext cx="446474" cy="184667"/>
          </a:xfrm>
          <a:prstGeom prst="rect">
            <a:avLst/>
          </a:prstGeom>
          <a:noFill/>
        </p:spPr>
        <p:txBody>
          <a:bodyPr wrap="square" rtlCol="0">
            <a:spAutoFit/>
          </a:bodyPr>
          <a:lstStyle/>
          <a:p>
            <a:r>
              <a:rPr lang="en-US" sz="600" dirty="0"/>
              <a:t>12 mm</a:t>
            </a:r>
          </a:p>
        </p:txBody>
      </p:sp>
      <p:cxnSp>
        <p:nvCxnSpPr>
          <p:cNvPr id="146" name="Straight Connector 145">
            <a:extLst>
              <a:ext uri="{FF2B5EF4-FFF2-40B4-BE49-F238E27FC236}">
                <a16:creationId xmlns:a16="http://schemas.microsoft.com/office/drawing/2014/main" id="{63187C7B-E6EA-B343-A3F1-0E2A407F866C}"/>
              </a:ext>
            </a:extLst>
          </p:cNvPr>
          <p:cNvCxnSpPr>
            <a:cxnSpLocks/>
          </p:cNvCxnSpPr>
          <p:nvPr/>
        </p:nvCxnSpPr>
        <p:spPr>
          <a:xfrm flipH="1">
            <a:off x="3897479" y="4333619"/>
            <a:ext cx="1327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FE201F98-4D11-2746-9E85-AB0E0C1DCA65}"/>
              </a:ext>
            </a:extLst>
          </p:cNvPr>
          <p:cNvCxnSpPr>
            <a:cxnSpLocks/>
          </p:cNvCxnSpPr>
          <p:nvPr/>
        </p:nvCxnSpPr>
        <p:spPr>
          <a:xfrm flipV="1">
            <a:off x="3974267" y="4181219"/>
            <a:ext cx="0" cy="152400"/>
          </a:xfrm>
          <a:prstGeom prst="line">
            <a:avLst/>
          </a:prstGeom>
          <a:ln w="12700">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148" name="TextBox 147">
            <a:extLst>
              <a:ext uri="{FF2B5EF4-FFF2-40B4-BE49-F238E27FC236}">
                <a16:creationId xmlns:a16="http://schemas.microsoft.com/office/drawing/2014/main" id="{46DE7607-F2B3-9D41-8B2E-016F366CAB56}"/>
              </a:ext>
            </a:extLst>
          </p:cNvPr>
          <p:cNvSpPr txBox="1"/>
          <p:nvPr/>
        </p:nvSpPr>
        <p:spPr>
          <a:xfrm rot="16200000">
            <a:off x="3810508" y="3902804"/>
            <a:ext cx="446474" cy="184667"/>
          </a:xfrm>
          <a:prstGeom prst="rect">
            <a:avLst/>
          </a:prstGeom>
          <a:noFill/>
        </p:spPr>
        <p:txBody>
          <a:bodyPr wrap="square" rtlCol="0">
            <a:spAutoFit/>
          </a:bodyPr>
          <a:lstStyle/>
          <a:p>
            <a:r>
              <a:rPr lang="en-US" sz="600" dirty="0"/>
              <a:t>12 mm</a:t>
            </a:r>
          </a:p>
        </p:txBody>
      </p:sp>
      <p:cxnSp>
        <p:nvCxnSpPr>
          <p:cNvPr id="149" name="Straight Connector 148">
            <a:extLst>
              <a:ext uri="{FF2B5EF4-FFF2-40B4-BE49-F238E27FC236}">
                <a16:creationId xmlns:a16="http://schemas.microsoft.com/office/drawing/2014/main" id="{A91B14DA-9030-004C-ACA9-FE1C5C94068F}"/>
              </a:ext>
            </a:extLst>
          </p:cNvPr>
          <p:cNvCxnSpPr>
            <a:cxnSpLocks/>
          </p:cNvCxnSpPr>
          <p:nvPr/>
        </p:nvCxnSpPr>
        <p:spPr>
          <a:xfrm flipH="1">
            <a:off x="3958165" y="3733922"/>
            <a:ext cx="4823" cy="154050"/>
          </a:xfrm>
          <a:prstGeom prst="line">
            <a:avLst/>
          </a:prstGeom>
          <a:ln w="1270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C3035C1D-FDB3-E64B-A1AE-5DC4729771E6}"/>
              </a:ext>
            </a:extLst>
          </p:cNvPr>
          <p:cNvCxnSpPr>
            <a:cxnSpLocks/>
          </p:cNvCxnSpPr>
          <p:nvPr/>
        </p:nvCxnSpPr>
        <p:spPr>
          <a:xfrm flipH="1">
            <a:off x="3886200" y="3733800"/>
            <a:ext cx="1327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9BCC8248-154C-B642-8911-842890BA9DF9}"/>
              </a:ext>
            </a:extLst>
          </p:cNvPr>
          <p:cNvCxnSpPr>
            <a:cxnSpLocks/>
          </p:cNvCxnSpPr>
          <p:nvPr/>
        </p:nvCxnSpPr>
        <p:spPr>
          <a:xfrm>
            <a:off x="5258385" y="2838626"/>
            <a:ext cx="0" cy="152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53856F06-6EBA-BF4C-909E-A5E6303A6CF5}"/>
              </a:ext>
            </a:extLst>
          </p:cNvPr>
          <p:cNvCxnSpPr>
            <a:cxnSpLocks/>
          </p:cNvCxnSpPr>
          <p:nvPr/>
        </p:nvCxnSpPr>
        <p:spPr>
          <a:xfrm>
            <a:off x="2508422" y="3532864"/>
            <a:ext cx="0" cy="152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60" name="TextBox 159">
            <a:extLst>
              <a:ext uri="{FF2B5EF4-FFF2-40B4-BE49-F238E27FC236}">
                <a16:creationId xmlns:a16="http://schemas.microsoft.com/office/drawing/2014/main" id="{918B234B-8523-D548-92EF-E6EBC84B39FC}"/>
              </a:ext>
            </a:extLst>
          </p:cNvPr>
          <p:cNvSpPr txBox="1"/>
          <p:nvPr/>
        </p:nvSpPr>
        <p:spPr>
          <a:xfrm>
            <a:off x="5832397" y="3013088"/>
            <a:ext cx="609583" cy="400110"/>
          </a:xfrm>
          <a:prstGeom prst="rect">
            <a:avLst/>
          </a:prstGeom>
          <a:noFill/>
        </p:spPr>
        <p:txBody>
          <a:bodyPr wrap="square" rtlCol="0">
            <a:spAutoFit/>
          </a:bodyPr>
          <a:lstStyle/>
          <a:p>
            <a:r>
              <a:rPr lang="en-US" sz="1000" b="1" dirty="0"/>
              <a:t>35.56 mm</a:t>
            </a:r>
          </a:p>
        </p:txBody>
      </p:sp>
      <p:sp>
        <p:nvSpPr>
          <p:cNvPr id="161" name="TextBox 160">
            <a:extLst>
              <a:ext uri="{FF2B5EF4-FFF2-40B4-BE49-F238E27FC236}">
                <a16:creationId xmlns:a16="http://schemas.microsoft.com/office/drawing/2014/main" id="{C3D0749D-B9C3-204E-9155-D4CC35AB88B7}"/>
              </a:ext>
            </a:extLst>
          </p:cNvPr>
          <p:cNvSpPr txBox="1"/>
          <p:nvPr/>
        </p:nvSpPr>
        <p:spPr>
          <a:xfrm>
            <a:off x="5867400" y="2133600"/>
            <a:ext cx="609583" cy="400110"/>
          </a:xfrm>
          <a:prstGeom prst="rect">
            <a:avLst/>
          </a:prstGeom>
          <a:noFill/>
        </p:spPr>
        <p:txBody>
          <a:bodyPr wrap="square" rtlCol="0">
            <a:spAutoFit/>
          </a:bodyPr>
          <a:lstStyle/>
          <a:p>
            <a:r>
              <a:rPr lang="en-US" sz="1000" b="1" dirty="0"/>
              <a:t>15.24mm</a:t>
            </a:r>
          </a:p>
        </p:txBody>
      </p:sp>
      <p:cxnSp>
        <p:nvCxnSpPr>
          <p:cNvPr id="162" name="Straight Connector 161">
            <a:extLst>
              <a:ext uri="{FF2B5EF4-FFF2-40B4-BE49-F238E27FC236}">
                <a16:creationId xmlns:a16="http://schemas.microsoft.com/office/drawing/2014/main" id="{8932DCE8-6BA6-9843-AD84-35C05E65A785}"/>
              </a:ext>
            </a:extLst>
          </p:cNvPr>
          <p:cNvCxnSpPr>
            <a:cxnSpLocks/>
            <a:stCxn id="98" idx="3"/>
          </p:cNvCxnSpPr>
          <p:nvPr/>
        </p:nvCxnSpPr>
        <p:spPr>
          <a:xfrm>
            <a:off x="5669636" y="2139970"/>
            <a:ext cx="895820" cy="16134"/>
          </a:xfrm>
          <a:prstGeom prst="line">
            <a:avLst/>
          </a:prstGeom>
          <a:ln w="1270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80AEE0A9-5A0C-8D48-8BC9-4DCB89B22C96}"/>
              </a:ext>
            </a:extLst>
          </p:cNvPr>
          <p:cNvCxnSpPr>
            <a:cxnSpLocks/>
          </p:cNvCxnSpPr>
          <p:nvPr/>
        </p:nvCxnSpPr>
        <p:spPr>
          <a:xfrm flipH="1">
            <a:off x="2833844" y="4350402"/>
            <a:ext cx="1327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1C5A8542-A600-984F-B345-0149421C8670}"/>
              </a:ext>
            </a:extLst>
          </p:cNvPr>
          <p:cNvCxnSpPr>
            <a:cxnSpLocks/>
          </p:cNvCxnSpPr>
          <p:nvPr/>
        </p:nvCxnSpPr>
        <p:spPr>
          <a:xfrm flipV="1">
            <a:off x="2910632" y="4198002"/>
            <a:ext cx="0" cy="152400"/>
          </a:xfrm>
          <a:prstGeom prst="line">
            <a:avLst/>
          </a:prstGeom>
          <a:ln w="12700">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168" name="TextBox 167">
            <a:extLst>
              <a:ext uri="{FF2B5EF4-FFF2-40B4-BE49-F238E27FC236}">
                <a16:creationId xmlns:a16="http://schemas.microsoft.com/office/drawing/2014/main" id="{87A94CAC-572B-6F46-BEEB-08172321D899}"/>
              </a:ext>
            </a:extLst>
          </p:cNvPr>
          <p:cNvSpPr txBox="1"/>
          <p:nvPr/>
        </p:nvSpPr>
        <p:spPr>
          <a:xfrm rot="16200000">
            <a:off x="2708100" y="3912856"/>
            <a:ext cx="524021" cy="184666"/>
          </a:xfrm>
          <a:prstGeom prst="rect">
            <a:avLst/>
          </a:prstGeom>
          <a:noFill/>
        </p:spPr>
        <p:txBody>
          <a:bodyPr wrap="square" rtlCol="0">
            <a:spAutoFit/>
          </a:bodyPr>
          <a:lstStyle/>
          <a:p>
            <a:r>
              <a:rPr lang="en-US" sz="600" dirty="0"/>
              <a:t>12 .7mm</a:t>
            </a:r>
          </a:p>
        </p:txBody>
      </p:sp>
      <p:cxnSp>
        <p:nvCxnSpPr>
          <p:cNvPr id="169" name="Straight Connector 168">
            <a:extLst>
              <a:ext uri="{FF2B5EF4-FFF2-40B4-BE49-F238E27FC236}">
                <a16:creationId xmlns:a16="http://schemas.microsoft.com/office/drawing/2014/main" id="{E83EB22A-26B1-154B-8A4C-9A536DE5EBFA}"/>
              </a:ext>
            </a:extLst>
          </p:cNvPr>
          <p:cNvCxnSpPr>
            <a:cxnSpLocks/>
          </p:cNvCxnSpPr>
          <p:nvPr/>
        </p:nvCxnSpPr>
        <p:spPr>
          <a:xfrm flipH="1">
            <a:off x="2894530" y="3750705"/>
            <a:ext cx="4823" cy="154050"/>
          </a:xfrm>
          <a:prstGeom prst="line">
            <a:avLst/>
          </a:prstGeom>
          <a:ln w="1270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CE2C26AE-300C-774B-94D4-3E0B9143EC0F}"/>
              </a:ext>
            </a:extLst>
          </p:cNvPr>
          <p:cNvCxnSpPr>
            <a:cxnSpLocks/>
          </p:cNvCxnSpPr>
          <p:nvPr/>
        </p:nvCxnSpPr>
        <p:spPr>
          <a:xfrm flipH="1">
            <a:off x="2822565" y="3750583"/>
            <a:ext cx="1327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71" name="TextBox 170">
            <a:extLst>
              <a:ext uri="{FF2B5EF4-FFF2-40B4-BE49-F238E27FC236}">
                <a16:creationId xmlns:a16="http://schemas.microsoft.com/office/drawing/2014/main" id="{90888DF0-0C3A-D74C-BECD-59ACADC31D6B}"/>
              </a:ext>
            </a:extLst>
          </p:cNvPr>
          <p:cNvSpPr txBox="1"/>
          <p:nvPr/>
        </p:nvSpPr>
        <p:spPr>
          <a:xfrm rot="16200000">
            <a:off x="4675756" y="3172356"/>
            <a:ext cx="524021" cy="184666"/>
          </a:xfrm>
          <a:prstGeom prst="rect">
            <a:avLst/>
          </a:prstGeom>
          <a:noFill/>
        </p:spPr>
        <p:txBody>
          <a:bodyPr wrap="square" rtlCol="0">
            <a:spAutoFit/>
          </a:bodyPr>
          <a:lstStyle/>
          <a:p>
            <a:r>
              <a:rPr lang="en-US" sz="600" dirty="0"/>
              <a:t>1.27mm</a:t>
            </a:r>
          </a:p>
        </p:txBody>
      </p:sp>
      <p:cxnSp>
        <p:nvCxnSpPr>
          <p:cNvPr id="172" name="Straight Connector 171">
            <a:extLst>
              <a:ext uri="{FF2B5EF4-FFF2-40B4-BE49-F238E27FC236}">
                <a16:creationId xmlns:a16="http://schemas.microsoft.com/office/drawing/2014/main" id="{B697F27D-EB4E-1D44-B83C-33859C3653AC}"/>
              </a:ext>
            </a:extLst>
          </p:cNvPr>
          <p:cNvCxnSpPr>
            <a:cxnSpLocks/>
          </p:cNvCxnSpPr>
          <p:nvPr/>
        </p:nvCxnSpPr>
        <p:spPr>
          <a:xfrm flipH="1">
            <a:off x="4862186" y="3010205"/>
            <a:ext cx="4823" cy="154050"/>
          </a:xfrm>
          <a:prstGeom prst="line">
            <a:avLst/>
          </a:prstGeom>
          <a:ln w="1270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814FF3AF-77D1-6246-A540-7A6E5D60C42C}"/>
              </a:ext>
            </a:extLst>
          </p:cNvPr>
          <p:cNvCxnSpPr>
            <a:cxnSpLocks/>
          </p:cNvCxnSpPr>
          <p:nvPr/>
        </p:nvCxnSpPr>
        <p:spPr>
          <a:xfrm flipH="1">
            <a:off x="4790221" y="3010083"/>
            <a:ext cx="1327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78D4806A-CA70-9F4C-B0A1-4CE42D0BB064}"/>
              </a:ext>
            </a:extLst>
          </p:cNvPr>
          <p:cNvCxnSpPr>
            <a:cxnSpLocks/>
          </p:cNvCxnSpPr>
          <p:nvPr/>
        </p:nvCxnSpPr>
        <p:spPr>
          <a:xfrm flipH="1">
            <a:off x="4781550" y="3473362"/>
            <a:ext cx="1327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D3F54B14-599B-EA40-BB4E-4E34640E5088}"/>
              </a:ext>
            </a:extLst>
          </p:cNvPr>
          <p:cNvCxnSpPr>
            <a:cxnSpLocks/>
          </p:cNvCxnSpPr>
          <p:nvPr/>
        </p:nvCxnSpPr>
        <p:spPr>
          <a:xfrm flipV="1">
            <a:off x="4858338" y="3320962"/>
            <a:ext cx="0" cy="152400"/>
          </a:xfrm>
          <a:prstGeom prst="line">
            <a:avLst/>
          </a:prstGeom>
          <a:ln w="12700">
            <a:solidFill>
              <a:schemeClr val="tx1"/>
            </a:solidFill>
            <a:head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6575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DFEA3-93A8-4943-9F3A-4798FB13F643}"/>
              </a:ext>
            </a:extLst>
          </p:cNvPr>
          <p:cNvSpPr>
            <a:spLocks noGrp="1"/>
          </p:cNvSpPr>
          <p:nvPr>
            <p:ph type="title"/>
          </p:nvPr>
        </p:nvSpPr>
        <p:spPr/>
        <p:txBody>
          <a:bodyPr/>
          <a:lstStyle/>
          <a:p>
            <a:r>
              <a:rPr lang="en-US" dirty="0"/>
              <a:t>Mechanical Block Diagram (Back)</a:t>
            </a:r>
          </a:p>
        </p:txBody>
      </p:sp>
      <p:sp>
        <p:nvSpPr>
          <p:cNvPr id="7" name="Rectangle 6">
            <a:extLst>
              <a:ext uri="{FF2B5EF4-FFF2-40B4-BE49-F238E27FC236}">
                <a16:creationId xmlns:a16="http://schemas.microsoft.com/office/drawing/2014/main" id="{99B2209A-914A-4E08-9945-0823D66FF484}"/>
              </a:ext>
            </a:extLst>
          </p:cNvPr>
          <p:cNvSpPr/>
          <p:nvPr/>
        </p:nvSpPr>
        <p:spPr>
          <a:xfrm>
            <a:off x="1142999" y="1600199"/>
            <a:ext cx="5422457" cy="362751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i="1" dirty="0"/>
          </a:p>
        </p:txBody>
      </p:sp>
      <p:cxnSp>
        <p:nvCxnSpPr>
          <p:cNvPr id="8" name="Straight Connector 7">
            <a:extLst>
              <a:ext uri="{FF2B5EF4-FFF2-40B4-BE49-F238E27FC236}">
                <a16:creationId xmlns:a16="http://schemas.microsoft.com/office/drawing/2014/main" id="{7CFB40A7-31B4-4522-93B4-ADFD9D113D64}"/>
              </a:ext>
            </a:extLst>
          </p:cNvPr>
          <p:cNvCxnSpPr>
            <a:cxnSpLocks/>
          </p:cNvCxnSpPr>
          <p:nvPr/>
        </p:nvCxnSpPr>
        <p:spPr>
          <a:xfrm>
            <a:off x="1143000" y="1371600"/>
            <a:ext cx="1919711" cy="0"/>
          </a:xfrm>
          <a:prstGeom prst="line">
            <a:avLst/>
          </a:prstGeom>
          <a:ln w="1270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C158070-5576-4A3D-BA5E-D76D8C5728AE}"/>
              </a:ext>
            </a:extLst>
          </p:cNvPr>
          <p:cNvCxnSpPr>
            <a:cxnSpLocks/>
          </p:cNvCxnSpPr>
          <p:nvPr/>
        </p:nvCxnSpPr>
        <p:spPr>
          <a:xfrm>
            <a:off x="4585890" y="1371600"/>
            <a:ext cx="1979566" cy="0"/>
          </a:xfrm>
          <a:prstGeom prst="line">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34EF27B-0C7E-4D77-806D-7C0A1DD578ED}"/>
              </a:ext>
            </a:extLst>
          </p:cNvPr>
          <p:cNvCxnSpPr>
            <a:cxnSpLocks/>
            <a:endCxn id="13" idx="3"/>
          </p:cNvCxnSpPr>
          <p:nvPr/>
        </p:nvCxnSpPr>
        <p:spPr>
          <a:xfrm flipH="1">
            <a:off x="6787634" y="1600200"/>
            <a:ext cx="5834" cy="1099572"/>
          </a:xfrm>
          <a:prstGeom prst="line">
            <a:avLst/>
          </a:prstGeom>
          <a:ln w="1270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509A425-BA5E-4D3A-99B4-18A0CFD9EEF3}"/>
              </a:ext>
            </a:extLst>
          </p:cNvPr>
          <p:cNvCxnSpPr>
            <a:cxnSpLocks/>
          </p:cNvCxnSpPr>
          <p:nvPr/>
        </p:nvCxnSpPr>
        <p:spPr>
          <a:xfrm>
            <a:off x="5867400" y="1600200"/>
            <a:ext cx="152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0D3804B-1C28-4914-9E7C-87A2E0322DC3}"/>
              </a:ext>
            </a:extLst>
          </p:cNvPr>
          <p:cNvCxnSpPr>
            <a:cxnSpLocks/>
            <a:endCxn id="13" idx="1"/>
          </p:cNvCxnSpPr>
          <p:nvPr/>
        </p:nvCxnSpPr>
        <p:spPr>
          <a:xfrm flipH="1" flipV="1">
            <a:off x="6787634" y="4038600"/>
            <a:ext cx="5834" cy="1189112"/>
          </a:xfrm>
          <a:prstGeom prst="line">
            <a:avLst/>
          </a:prstGeom>
          <a:ln w="12700">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058190DC-5FF9-46FE-AE8D-B29AC6698B56}"/>
              </a:ext>
            </a:extLst>
          </p:cNvPr>
          <p:cNvSpPr txBox="1"/>
          <p:nvPr/>
        </p:nvSpPr>
        <p:spPr>
          <a:xfrm rot="16200000">
            <a:off x="6118220" y="3184520"/>
            <a:ext cx="1338828" cy="369332"/>
          </a:xfrm>
          <a:prstGeom prst="rect">
            <a:avLst/>
          </a:prstGeom>
          <a:noFill/>
        </p:spPr>
        <p:txBody>
          <a:bodyPr wrap="none" rtlCol="0">
            <a:spAutoFit/>
          </a:bodyPr>
          <a:lstStyle/>
          <a:p>
            <a:r>
              <a:rPr lang="en-US" dirty="0"/>
              <a:t>121.92 mm</a:t>
            </a:r>
          </a:p>
        </p:txBody>
      </p:sp>
      <p:cxnSp>
        <p:nvCxnSpPr>
          <p:cNvPr id="19" name="Straight Connector 18">
            <a:extLst>
              <a:ext uri="{FF2B5EF4-FFF2-40B4-BE49-F238E27FC236}">
                <a16:creationId xmlns:a16="http://schemas.microsoft.com/office/drawing/2014/main" id="{DBDE1003-E7D6-4456-AAB0-74701BF686E5}"/>
              </a:ext>
            </a:extLst>
          </p:cNvPr>
          <p:cNvCxnSpPr>
            <a:cxnSpLocks/>
          </p:cNvCxnSpPr>
          <p:nvPr/>
        </p:nvCxnSpPr>
        <p:spPr>
          <a:xfrm>
            <a:off x="1143000" y="4800600"/>
            <a:ext cx="0" cy="152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A8401E0-07FD-4C4C-B8C1-5784428C0CC6}"/>
              </a:ext>
            </a:extLst>
          </p:cNvPr>
          <p:cNvCxnSpPr>
            <a:cxnSpLocks/>
          </p:cNvCxnSpPr>
          <p:nvPr/>
        </p:nvCxnSpPr>
        <p:spPr>
          <a:xfrm>
            <a:off x="6717268" y="5219700"/>
            <a:ext cx="152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6C59F1D7-DE36-4E5B-9328-C23DB8F72E37}"/>
              </a:ext>
            </a:extLst>
          </p:cNvPr>
          <p:cNvSpPr txBox="1"/>
          <p:nvPr/>
        </p:nvSpPr>
        <p:spPr>
          <a:xfrm>
            <a:off x="3195072" y="1156916"/>
            <a:ext cx="1338828" cy="369332"/>
          </a:xfrm>
          <a:prstGeom prst="rect">
            <a:avLst/>
          </a:prstGeom>
          <a:noFill/>
        </p:spPr>
        <p:txBody>
          <a:bodyPr wrap="none" rtlCol="0">
            <a:spAutoFit/>
          </a:bodyPr>
          <a:lstStyle/>
          <a:p>
            <a:r>
              <a:rPr lang="en-US" dirty="0"/>
              <a:t>129.54 mm</a:t>
            </a:r>
          </a:p>
        </p:txBody>
      </p:sp>
      <p:cxnSp>
        <p:nvCxnSpPr>
          <p:cNvPr id="84" name="Straight Connector 83">
            <a:extLst>
              <a:ext uri="{FF2B5EF4-FFF2-40B4-BE49-F238E27FC236}">
                <a16:creationId xmlns:a16="http://schemas.microsoft.com/office/drawing/2014/main" id="{75CC1AA9-B3B3-1046-BB2E-947BBF93F6D3}"/>
              </a:ext>
            </a:extLst>
          </p:cNvPr>
          <p:cNvCxnSpPr>
            <a:cxnSpLocks/>
          </p:cNvCxnSpPr>
          <p:nvPr/>
        </p:nvCxnSpPr>
        <p:spPr>
          <a:xfrm>
            <a:off x="6717268" y="1588609"/>
            <a:ext cx="152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5917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D8ED3-5C6A-493B-9849-2BEF2D0953AA}"/>
              </a:ext>
            </a:extLst>
          </p:cNvPr>
          <p:cNvSpPr>
            <a:spLocks noGrp="1"/>
          </p:cNvSpPr>
          <p:nvPr>
            <p:ph type="title"/>
          </p:nvPr>
        </p:nvSpPr>
        <p:spPr/>
        <p:txBody>
          <a:bodyPr/>
          <a:lstStyle/>
          <a:p>
            <a:r>
              <a:rPr lang="en-US" dirty="0"/>
              <a:t>Components Required</a:t>
            </a:r>
          </a:p>
        </p:txBody>
      </p:sp>
      <p:sp>
        <p:nvSpPr>
          <p:cNvPr id="3" name="Content Placeholder 2">
            <a:extLst>
              <a:ext uri="{FF2B5EF4-FFF2-40B4-BE49-F238E27FC236}">
                <a16:creationId xmlns:a16="http://schemas.microsoft.com/office/drawing/2014/main" id="{E6DDD503-28C9-49AC-9D9E-5CD828AC534D}"/>
              </a:ext>
            </a:extLst>
          </p:cNvPr>
          <p:cNvSpPr>
            <a:spLocks noGrp="1"/>
          </p:cNvSpPr>
          <p:nvPr>
            <p:ph idx="1"/>
          </p:nvPr>
        </p:nvSpPr>
        <p:spPr/>
        <p:txBody>
          <a:bodyPr>
            <a:normAutofit/>
          </a:bodyPr>
          <a:lstStyle/>
          <a:p>
            <a:r>
              <a:rPr lang="en-US" dirty="0"/>
              <a:t>Create a list of all the components that you require for the PCB</a:t>
            </a:r>
          </a:p>
          <a:p>
            <a:r>
              <a:rPr lang="en-US" dirty="0"/>
              <a:t>List:</a:t>
            </a:r>
          </a:p>
          <a:p>
            <a:pPr lvl="1"/>
            <a:r>
              <a:rPr lang="en-US" dirty="0" err="1"/>
              <a:t>BeagleBone</a:t>
            </a:r>
            <a:r>
              <a:rPr lang="en-US" dirty="0"/>
              <a:t> Black</a:t>
            </a:r>
          </a:p>
          <a:p>
            <a:pPr lvl="1"/>
            <a:r>
              <a:rPr lang="en-US" dirty="0"/>
              <a:t>USB Client connector</a:t>
            </a:r>
          </a:p>
          <a:p>
            <a:pPr lvl="1"/>
            <a:r>
              <a:rPr lang="en-US" dirty="0"/>
              <a:t>USB Host connector</a:t>
            </a:r>
          </a:p>
          <a:p>
            <a:pPr lvl="1"/>
            <a:r>
              <a:rPr lang="en-US" dirty="0"/>
              <a:t>HDMI connector</a:t>
            </a:r>
          </a:p>
          <a:p>
            <a:pPr lvl="1"/>
            <a:r>
              <a:rPr lang="en-US" dirty="0"/>
              <a:t>LED</a:t>
            </a:r>
          </a:p>
          <a:p>
            <a:pPr lvl="1"/>
            <a:r>
              <a:rPr lang="en-US" dirty="0"/>
              <a:t>2 Buttons</a:t>
            </a:r>
          </a:p>
          <a:p>
            <a:pPr lvl="1"/>
            <a:r>
              <a:rPr lang="en-US" dirty="0"/>
              <a:t>Buzzer</a:t>
            </a:r>
          </a:p>
          <a:p>
            <a:pPr lvl="1"/>
            <a:r>
              <a:rPr lang="en-US" dirty="0"/>
              <a:t>LCD Display</a:t>
            </a:r>
          </a:p>
          <a:p>
            <a:pPr lvl="1"/>
            <a:endParaRPr lang="en-US" dirty="0"/>
          </a:p>
        </p:txBody>
      </p:sp>
    </p:spTree>
    <p:extLst>
      <p:ext uri="{BB962C8B-B14F-4D97-AF65-F5344CB8AC3E}">
        <p14:creationId xmlns:p14="http://schemas.microsoft.com/office/powerpoint/2010/main" val="1070417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Custom 3">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000000"/>
      </a:hlink>
      <a:folHlink>
        <a:srgbClr val="9F6715"/>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diamond grid presentation (widescreen)</Template>
  <TotalTime>25322</TotalTime>
  <Words>545</Words>
  <Application>Microsoft Macintosh PowerPoint</Application>
  <PresentationFormat>Widescreen</PresentationFormat>
  <Paragraphs>104</Paragraphs>
  <Slides>7</Slides>
  <Notes>3</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7</vt:i4>
      </vt:variant>
    </vt:vector>
  </HeadingPairs>
  <TitlesOfParts>
    <vt:vector size="9" baseType="lpstr">
      <vt:lpstr>Arial</vt:lpstr>
      <vt:lpstr>Diamond Grid 16x9</vt:lpstr>
      <vt:lpstr>ENGI 301  Smart Vanity Mirror  PCB Proposal</vt:lpstr>
      <vt:lpstr>Background Information</vt:lpstr>
      <vt:lpstr>System Block Diagram</vt:lpstr>
      <vt:lpstr>Power Block Diagram</vt:lpstr>
      <vt:lpstr>Mechanical Block Diagram (Front)</vt:lpstr>
      <vt:lpstr>Mechanical Block Diagram (Back)</vt:lpstr>
      <vt:lpstr>Components Required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Erik Welsh</dc:creator>
  <cp:lastModifiedBy>Microsoft Office User</cp:lastModifiedBy>
  <cp:revision>436</cp:revision>
  <dcterms:created xsi:type="dcterms:W3CDTF">2018-01-09T20:24:50Z</dcterms:created>
  <dcterms:modified xsi:type="dcterms:W3CDTF">2021-12-19T06:03:39Z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