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367" r:id="rId3"/>
    <p:sldId id="373" r:id="rId4"/>
    <p:sldId id="379" r:id="rId5"/>
    <p:sldId id="369" r:id="rId6"/>
    <p:sldId id="377" r:id="rId7"/>
    <p:sldId id="3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8" autoAdjust="0"/>
    <p:restoredTop sz="70264" autoAdjust="0"/>
  </p:normalViewPr>
  <p:slideViewPr>
    <p:cSldViewPr>
      <p:cViewPr varScale="1">
        <p:scale>
          <a:sx n="76" d="100"/>
          <a:sy n="76" d="100"/>
        </p:scale>
        <p:origin x="1880" y="19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10/14/21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1 Source: https://</a:t>
            </a:r>
            <a:r>
              <a:rPr lang="en-US" dirty="0" err="1"/>
              <a:t>www.wayfair.com</a:t>
            </a:r>
            <a:r>
              <a:rPr lang="en-US" dirty="0"/>
              <a:t>/Wrought-Studio™--Lighted-Makeup-Mirror-Hollywood-Mirror-Vanity-Makeup-Mirror-With-Lights-Smart-Touch-Control-3Gear-Dimable-Light-360°Rotation-X117120506-L41-K~W006019495.html?refid=GX549028497019-W006019495&amp;device=</a:t>
            </a:r>
            <a:r>
              <a:rPr lang="en-US" dirty="0" err="1"/>
              <a:t>c&amp;ptid</a:t>
            </a:r>
            <a:r>
              <a:rPr lang="en-US" dirty="0"/>
              <a:t>=1433750947875&amp;network=</a:t>
            </a:r>
            <a:r>
              <a:rPr lang="en-US" dirty="0" err="1"/>
              <a:t>g&amp;targetid</a:t>
            </a:r>
            <a:r>
              <a:rPr lang="en-US" dirty="0"/>
              <a:t>=pla-1433750947875&amp;channel=</a:t>
            </a:r>
            <a:r>
              <a:rPr lang="en-US" dirty="0" err="1"/>
              <a:t>GooglePLA&amp;ireid</a:t>
            </a:r>
            <a:r>
              <a:rPr lang="en-US" dirty="0"/>
              <a:t>=154294577&amp;fdid=1817&amp;gclid=CjwKCAjw7--KBhAMEiwAxfpkWLjBEYm1Xq9WalA8pvTOkeKmulVKo5y5C-w93s0YvRn4ij1e_SkN7xoC8qQQAvD_BwE </a:t>
            </a:r>
          </a:p>
          <a:p>
            <a:endParaRPr lang="en-US" dirty="0"/>
          </a:p>
          <a:p>
            <a:r>
              <a:rPr lang="en-US" dirty="0"/>
              <a:t>Image 2 Source: https://</a:t>
            </a:r>
            <a:r>
              <a:rPr lang="en-US" dirty="0" err="1"/>
              <a:t>www.thisiswhyimbroke.com</a:t>
            </a:r>
            <a:r>
              <a:rPr lang="en-US" dirty="0"/>
              <a:t>/</a:t>
            </a:r>
            <a:r>
              <a:rPr lang="en-US" dirty="0" err="1"/>
              <a:t>uk</a:t>
            </a:r>
            <a:r>
              <a:rPr lang="en-US" dirty="0"/>
              <a:t>/allure-smart-makeup-mirror/</a:t>
            </a:r>
          </a:p>
          <a:p>
            <a:endParaRPr lang="en-US" dirty="0"/>
          </a:p>
          <a:p>
            <a:r>
              <a:rPr lang="en-US" dirty="0"/>
              <a:t>Image 3 Source: https://</a:t>
            </a:r>
            <a:r>
              <a:rPr lang="en-US" dirty="0" err="1"/>
              <a:t>www.hackster.io</a:t>
            </a:r>
            <a:r>
              <a:rPr lang="en-US" dirty="0"/>
              <a:t>/mprocter12/smart-mirror-using-beaglebone-black-e379a3</a:t>
            </a:r>
          </a:p>
          <a:p>
            <a:endParaRPr lang="en-US" dirty="0"/>
          </a:p>
          <a:p>
            <a:r>
              <a:rPr lang="en-US" dirty="0"/>
              <a:t>Image 4 Source: https://</a:t>
            </a:r>
            <a:r>
              <a:rPr lang="en-US" dirty="0" err="1"/>
              <a:t>www.hackster.io</a:t>
            </a:r>
            <a:r>
              <a:rPr lang="en-US" dirty="0"/>
              <a:t>/</a:t>
            </a:r>
            <a:r>
              <a:rPr lang="en-US" dirty="0" err="1"/>
              <a:t>eben-kouao</a:t>
            </a:r>
            <a:r>
              <a:rPr lang="en-US" dirty="0"/>
              <a:t>/smart-mirror-touchscreen-with-face-recognition-6c84cc </a:t>
            </a:r>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200778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0987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582212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55009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92384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10/14/21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10/14/21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10/14/21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10/14/21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10/14/21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10/14/21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10/14/21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10/14/21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10/14/21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hackster.io/mprocter12/smart-mirror-using-beaglebone-black-e379a3" TargetMode="External"/><Relationship Id="rId7" Type="http://schemas.openxmlformats.org/officeDocument/2006/relationships/hyperlink" Target="https://www.wayfair.com/decor-pillows/pdp/wrought-studio-lighted-makeup-mirror-hollywood-mirror-vanity-makeup-mirror-with-lights-smart-touch-control-3-gear-dimable-light-360rotation-w006019495.html?pii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ithub.com/MichMich/MagicMirror" TargetMode="External"/><Relationship Id="rId10" Type="http://schemas.openxmlformats.org/officeDocument/2006/relationships/image" Target="../media/image4.jpeg"/><Relationship Id="rId4" Type="http://schemas.openxmlformats.org/officeDocument/2006/relationships/hyperlink" Target="https://www.hackster.io/eben-kouao/smart-mirror-touchscreen-with-face-recognition-6c84cc"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Smart Vanity Mirror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October 14, 2021</a:t>
            </a:r>
          </a:p>
          <a:p>
            <a:r>
              <a:rPr lang="en-US" dirty="0" err="1"/>
              <a:t>Nneoma</a:t>
            </a:r>
            <a:r>
              <a:rPr lang="en-US" dirty="0"/>
              <a:t> </a:t>
            </a:r>
            <a:r>
              <a:rPr lang="en-US" dirty="0" err="1"/>
              <a:t>Ome</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6902450" cy="4648200"/>
          </a:xfrm>
        </p:spPr>
        <p:txBody>
          <a:bodyPr>
            <a:noAutofit/>
          </a:bodyPr>
          <a:lstStyle/>
          <a:p>
            <a:r>
              <a:rPr lang="en-US" sz="750" dirty="0"/>
              <a:t>The goal of this project is to develop a smart vanity/desk mirror that allows a user to view their appearance and displays information that may be relevant for daily use (i.e., calendar date, time, temperature, weather forecast etc. </a:t>
            </a:r>
          </a:p>
          <a:p>
            <a:r>
              <a:rPr lang="en-US" sz="750" dirty="0"/>
              <a:t>Although there are existing projects centered around developing smart mirrors, many of the projects have large monitors, mirrors, and frames that make it difficult for the vanity to be portable. Additionally, the mirrors made in the existing projects are not intended to be vanity mirrors, so they tend to lack a lighting component and those that do include lighting strips use them for backlighting and not for enabling the user to have better visibility of their image. </a:t>
            </a:r>
          </a:p>
          <a:p>
            <a:r>
              <a:rPr lang="en-US" sz="750" dirty="0"/>
              <a:t>As such, my project will include the following features to match and improve upon the features in existing projects: </a:t>
            </a:r>
          </a:p>
          <a:p>
            <a:pPr lvl="1"/>
            <a:r>
              <a:rPr lang="en-US" sz="750" dirty="0"/>
              <a:t>Clean, aesthetic finish</a:t>
            </a:r>
          </a:p>
          <a:p>
            <a:pPr lvl="1"/>
            <a:r>
              <a:rPr lang="en-US" sz="750" dirty="0"/>
              <a:t>Easel stand</a:t>
            </a:r>
          </a:p>
          <a:p>
            <a:pPr lvl="1"/>
            <a:r>
              <a:rPr lang="en-US" sz="750" dirty="0"/>
              <a:t>Portable size</a:t>
            </a:r>
          </a:p>
          <a:p>
            <a:pPr lvl="1"/>
            <a:r>
              <a:rPr lang="en-US" sz="750" dirty="0"/>
              <a:t>LED lighting projected towards user with button to turn on/off</a:t>
            </a:r>
          </a:p>
          <a:p>
            <a:pPr lvl="1"/>
            <a:r>
              <a:rPr lang="en-US" sz="750" dirty="0"/>
              <a:t>Touchscreen functionality and modules for users to interact with</a:t>
            </a:r>
          </a:p>
          <a:p>
            <a:pPr lvl="2"/>
            <a:r>
              <a:rPr lang="en-US" sz="750" dirty="0"/>
              <a:t>Backup toggle/Navigation button in case touchscreen functionality does not cooperate</a:t>
            </a:r>
          </a:p>
          <a:p>
            <a:pPr lvl="1"/>
            <a:r>
              <a:rPr lang="en-US" sz="750" dirty="0"/>
              <a:t>Internet connection: video player, music, weather</a:t>
            </a:r>
          </a:p>
          <a:p>
            <a:r>
              <a:rPr lang="en-US" sz="750" dirty="0"/>
              <a:t>The features listed above will make the device particularly useful to students and people that move frequently as its portable size allows for it to be used on many surfaces as opposed to being mounted on a wall or to a table.</a:t>
            </a:r>
          </a:p>
          <a:p>
            <a:r>
              <a:rPr lang="en-US" sz="750" dirty="0"/>
              <a:t>Links to Existing Projects:</a:t>
            </a:r>
          </a:p>
          <a:p>
            <a:pPr lvl="1"/>
            <a:r>
              <a:rPr lang="en-US" sz="750" dirty="0">
                <a:hlinkClick r:id="rId3"/>
              </a:rPr>
              <a:t>https://www.hackster.io/mprocter12/smart-mirror-using-beaglebone-black-e379a3</a:t>
            </a:r>
            <a:r>
              <a:rPr lang="en-US" sz="750" dirty="0"/>
              <a:t> </a:t>
            </a:r>
          </a:p>
          <a:p>
            <a:pPr lvl="1"/>
            <a:r>
              <a:rPr lang="en-US" sz="750" dirty="0">
                <a:hlinkClick r:id="rId4"/>
              </a:rPr>
              <a:t>https://www.hackster.io/eben-kouao/smart-mirror-touchscreen-with-face-recognition-6c84cc</a:t>
            </a:r>
            <a:endParaRPr lang="en-US" sz="750" dirty="0"/>
          </a:p>
          <a:p>
            <a:r>
              <a:rPr lang="en-US" sz="750" dirty="0"/>
              <a:t>Links to Existing Libraries:  </a:t>
            </a:r>
          </a:p>
          <a:p>
            <a:pPr lvl="1"/>
            <a:r>
              <a:rPr lang="en-US" sz="750" dirty="0">
                <a:hlinkClick r:id="rId5"/>
              </a:rPr>
              <a:t>https://github.com/MichMich/MagicMirror</a:t>
            </a:r>
            <a:r>
              <a:rPr lang="en-US" sz="750" dirty="0"/>
              <a:t> </a:t>
            </a:r>
          </a:p>
          <a:p>
            <a:pPr lvl="1"/>
            <a:endParaRPr lang="en-US" sz="400" dirty="0"/>
          </a:p>
        </p:txBody>
      </p:sp>
      <p:pic>
        <p:nvPicPr>
          <p:cNvPr id="1026" name="Picture 2" descr="Lighted Makeup Mirror Hollywood Mirror Vanity Makeup Mirror With Lights Smart Touch Control 3-Gear Dimable Light 360°Rotation">
            <a:extLst>
              <a:ext uri="{FF2B5EF4-FFF2-40B4-BE49-F238E27FC236}">
                <a16:creationId xmlns:a16="http://schemas.microsoft.com/office/drawing/2014/main" id="{4D1DECCE-E728-ED48-B910-EA3A4096F6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6479" y="355677"/>
            <a:ext cx="2067742" cy="20677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97BEFD-D33F-1C4F-9C51-C222B1F22D17}"/>
              </a:ext>
            </a:extLst>
          </p:cNvPr>
          <p:cNvSpPr txBox="1"/>
          <p:nvPr/>
        </p:nvSpPr>
        <p:spPr>
          <a:xfrm>
            <a:off x="7512050" y="2615625"/>
            <a:ext cx="2330451" cy="584775"/>
          </a:xfrm>
          <a:prstGeom prst="rect">
            <a:avLst/>
          </a:prstGeom>
          <a:noFill/>
        </p:spPr>
        <p:txBody>
          <a:bodyPr wrap="square" rtlCol="0">
            <a:spAutoFit/>
          </a:bodyPr>
          <a:lstStyle/>
          <a:p>
            <a:r>
              <a:rPr lang="en-US" sz="800" dirty="0"/>
              <a:t>Wrought Studio</a:t>
            </a:r>
            <a:r>
              <a:rPr lang="en-US" sz="800" b="1" dirty="0">
                <a:hlinkClick r:id="rId7"/>
              </a:rPr>
              <a:t> Lighted Makeup Mirror Hollywood Mirror Vanity Makeup Mirror With Lights Smart Touch Control 3-Gear Dimable Light 360°Rotation</a:t>
            </a:r>
            <a:endParaRPr lang="en-US" sz="800" b="1" dirty="0"/>
          </a:p>
        </p:txBody>
      </p:sp>
      <p:pic>
        <p:nvPicPr>
          <p:cNvPr id="1028" name="Picture 4" descr="Smart Mirror Using BeagleBone Black">
            <a:extLst>
              <a:ext uri="{FF2B5EF4-FFF2-40B4-BE49-F238E27FC236}">
                <a16:creationId xmlns:a16="http://schemas.microsoft.com/office/drawing/2014/main" id="{36CD8E8F-7F0D-5F4D-83C4-3984D07F0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6208" y="3657600"/>
            <a:ext cx="1976892" cy="14826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mart Mirror Touchscreen (with Face Recognition)">
            <a:extLst>
              <a:ext uri="{FF2B5EF4-FFF2-40B4-BE49-F238E27FC236}">
                <a16:creationId xmlns:a16="http://schemas.microsoft.com/office/drawing/2014/main" id="{A6AD9076-721A-D645-9D50-21ECBB2C25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4101" y="3657600"/>
            <a:ext cx="1976892" cy="14826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F49545A-1CE8-1C49-8A0F-A6A6D344B2CE}"/>
              </a:ext>
            </a:extLst>
          </p:cNvPr>
          <p:cNvSpPr txBox="1"/>
          <p:nvPr/>
        </p:nvSpPr>
        <p:spPr>
          <a:xfrm>
            <a:off x="7586208" y="5295900"/>
            <a:ext cx="1976892" cy="461665"/>
          </a:xfrm>
          <a:prstGeom prst="rect">
            <a:avLst/>
          </a:prstGeom>
          <a:noFill/>
        </p:spPr>
        <p:txBody>
          <a:bodyPr wrap="square" rtlCol="0">
            <a:spAutoFit/>
          </a:bodyPr>
          <a:lstStyle/>
          <a:p>
            <a:r>
              <a:rPr lang="en-US" sz="800" b="1" dirty="0"/>
              <a:t>Image of Existing Project on </a:t>
            </a:r>
            <a:r>
              <a:rPr lang="en-US" sz="800" b="1" dirty="0" err="1"/>
              <a:t>Hackster</a:t>
            </a:r>
            <a:r>
              <a:rPr lang="en-US" sz="800" b="1" dirty="0"/>
              <a:t> </a:t>
            </a:r>
          </a:p>
          <a:p>
            <a:endParaRPr lang="en-US" sz="800" b="1" dirty="0"/>
          </a:p>
        </p:txBody>
      </p:sp>
      <p:sp>
        <p:nvSpPr>
          <p:cNvPr id="11" name="TextBox 10">
            <a:extLst>
              <a:ext uri="{FF2B5EF4-FFF2-40B4-BE49-F238E27FC236}">
                <a16:creationId xmlns:a16="http://schemas.microsoft.com/office/drawing/2014/main" id="{7AA77CA7-9C64-5149-B74C-A8CB5F6BEC16}"/>
              </a:ext>
            </a:extLst>
          </p:cNvPr>
          <p:cNvSpPr txBox="1"/>
          <p:nvPr/>
        </p:nvSpPr>
        <p:spPr>
          <a:xfrm>
            <a:off x="9944102" y="5257800"/>
            <a:ext cx="1976892" cy="338554"/>
          </a:xfrm>
          <a:prstGeom prst="rect">
            <a:avLst/>
          </a:prstGeom>
          <a:noFill/>
        </p:spPr>
        <p:txBody>
          <a:bodyPr wrap="square" rtlCol="0">
            <a:spAutoFit/>
          </a:bodyPr>
          <a:lstStyle/>
          <a:p>
            <a:r>
              <a:rPr lang="en-US" sz="800" b="1" dirty="0"/>
              <a:t>Image of Existing Project on </a:t>
            </a:r>
            <a:r>
              <a:rPr lang="en-US" sz="800" b="1" dirty="0" err="1"/>
              <a:t>Hackster</a:t>
            </a:r>
            <a:r>
              <a:rPr lang="en-US" sz="800" b="1" dirty="0"/>
              <a:t> </a:t>
            </a:r>
          </a:p>
        </p:txBody>
      </p:sp>
      <p:pic>
        <p:nvPicPr>
          <p:cNvPr id="1034" name="Picture 10" descr="Allure Smart Makeup Mirror">
            <a:extLst>
              <a:ext uri="{FF2B5EF4-FFF2-40B4-BE49-F238E27FC236}">
                <a16:creationId xmlns:a16="http://schemas.microsoft.com/office/drawing/2014/main" id="{5A7568DF-50B1-204F-8CB5-7E097F914E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13669" y="960291"/>
            <a:ext cx="1713152" cy="142673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DD1757B-B0B8-D643-A8FF-E56DDF3C862E}"/>
              </a:ext>
            </a:extLst>
          </p:cNvPr>
          <p:cNvSpPr txBox="1"/>
          <p:nvPr/>
        </p:nvSpPr>
        <p:spPr>
          <a:xfrm>
            <a:off x="10013669" y="2615625"/>
            <a:ext cx="1713152" cy="215444"/>
          </a:xfrm>
          <a:prstGeom prst="rect">
            <a:avLst/>
          </a:prstGeom>
          <a:noFill/>
        </p:spPr>
        <p:txBody>
          <a:bodyPr wrap="square" rtlCol="0">
            <a:spAutoFit/>
          </a:bodyPr>
          <a:lstStyle/>
          <a:p>
            <a:r>
              <a:rPr lang="en-US" sz="800" b="1" dirty="0"/>
              <a:t>Allure Smart Makeup Mirror</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System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5257800" y="2628900"/>
            <a:ext cx="19431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676900" y="369570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057923" y="2705101"/>
            <a:ext cx="647677" cy="400110"/>
          </a:xfrm>
          <a:prstGeom prst="rect">
            <a:avLst/>
          </a:prstGeom>
          <a:noFill/>
        </p:spPr>
        <p:txBody>
          <a:bodyPr wrap="square" rtlCol="0">
            <a:spAutoFit/>
          </a:bodyPr>
          <a:lstStyle/>
          <a:p>
            <a:pPr algn="ctr"/>
            <a:r>
              <a:rPr lang="en-US" sz="1000" dirty="0">
                <a:solidFill>
                  <a:schemeClr val="bg1"/>
                </a:solidFill>
              </a:rPr>
              <a:t>V_IN</a:t>
            </a:r>
          </a:p>
          <a:p>
            <a:pPr algn="ctr"/>
            <a:r>
              <a:rPr lang="en-US" sz="1000" dirty="0">
                <a:solidFill>
                  <a:schemeClr val="bg1"/>
                </a:solidFill>
              </a:rPr>
              <a:t>USB</a:t>
            </a:r>
          </a:p>
        </p:txBody>
      </p:sp>
      <p:sp>
        <p:nvSpPr>
          <p:cNvPr id="19" name="TextBox 18">
            <a:extLst>
              <a:ext uri="{FF2B5EF4-FFF2-40B4-BE49-F238E27FC236}">
                <a16:creationId xmlns:a16="http://schemas.microsoft.com/office/drawing/2014/main" id="{B6522FC6-9EF8-1A47-B30B-5A08288E3F84}"/>
              </a:ext>
            </a:extLst>
          </p:cNvPr>
          <p:cNvSpPr txBox="1"/>
          <p:nvPr/>
        </p:nvSpPr>
        <p:spPr>
          <a:xfrm>
            <a:off x="5287383" y="4704605"/>
            <a:ext cx="647677" cy="400110"/>
          </a:xfrm>
          <a:prstGeom prst="rect">
            <a:avLst/>
          </a:prstGeom>
          <a:noFill/>
        </p:spPr>
        <p:txBody>
          <a:bodyPr wrap="square" rtlCol="0">
            <a:spAutoFit/>
          </a:bodyPr>
          <a:lstStyle/>
          <a:p>
            <a:pPr algn="ctr"/>
            <a:r>
              <a:rPr lang="en-US" sz="1000" dirty="0">
                <a:solidFill>
                  <a:schemeClr val="bg1"/>
                </a:solidFill>
              </a:rPr>
              <a:t>5 V SYS</a:t>
            </a:r>
          </a:p>
        </p:txBody>
      </p:sp>
      <p:sp>
        <p:nvSpPr>
          <p:cNvPr id="20" name="TextBox 19">
            <a:extLst>
              <a:ext uri="{FF2B5EF4-FFF2-40B4-BE49-F238E27FC236}">
                <a16:creationId xmlns:a16="http://schemas.microsoft.com/office/drawing/2014/main" id="{3C886F85-5F5F-EE42-BF04-0EBF75AC7B30}"/>
              </a:ext>
            </a:extLst>
          </p:cNvPr>
          <p:cNvSpPr txBox="1"/>
          <p:nvPr/>
        </p:nvSpPr>
        <p:spPr>
          <a:xfrm>
            <a:off x="6539777" y="3311141"/>
            <a:ext cx="647677" cy="246221"/>
          </a:xfrm>
          <a:prstGeom prst="rect">
            <a:avLst/>
          </a:prstGeom>
          <a:noFill/>
        </p:spPr>
        <p:txBody>
          <a:bodyPr wrap="square" rtlCol="0">
            <a:spAutoFit/>
          </a:bodyPr>
          <a:lstStyle/>
          <a:p>
            <a:pPr algn="ctr"/>
            <a:r>
              <a:rPr lang="en-US" sz="1000" dirty="0">
                <a:solidFill>
                  <a:schemeClr val="bg1"/>
                </a:solidFill>
              </a:rPr>
              <a:t>USB</a:t>
            </a:r>
          </a:p>
        </p:txBody>
      </p:sp>
      <p:cxnSp>
        <p:nvCxnSpPr>
          <p:cNvPr id="21" name="Straight Connector 20">
            <a:extLst>
              <a:ext uri="{FF2B5EF4-FFF2-40B4-BE49-F238E27FC236}">
                <a16:creationId xmlns:a16="http://schemas.microsoft.com/office/drawing/2014/main" id="{E352557A-93B4-6847-BC35-763017262D84}"/>
              </a:ext>
            </a:extLst>
          </p:cNvPr>
          <p:cNvCxnSpPr>
            <a:cxnSpLocks/>
          </p:cNvCxnSpPr>
          <p:nvPr/>
        </p:nvCxnSpPr>
        <p:spPr>
          <a:xfrm flipH="1">
            <a:off x="7209205" y="3434251"/>
            <a:ext cx="639395" cy="356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54F364-9A6E-4349-B801-6EB2F576E2F9}"/>
              </a:ext>
            </a:extLst>
          </p:cNvPr>
          <p:cNvCxnSpPr>
            <a:cxnSpLocks/>
          </p:cNvCxnSpPr>
          <p:nvPr/>
        </p:nvCxnSpPr>
        <p:spPr>
          <a:xfrm flipH="1">
            <a:off x="4618405" y="4888935"/>
            <a:ext cx="639395" cy="356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362699" y="2008710"/>
            <a:ext cx="1" cy="620371"/>
          </a:xfrm>
          <a:prstGeom prst="line">
            <a:avLst/>
          </a:prstGeom>
          <a:ln w="12700"/>
        </p:spPr>
        <p:style>
          <a:lnRef idx="1">
            <a:schemeClr val="dk1"/>
          </a:lnRef>
          <a:fillRef idx="0">
            <a:schemeClr val="dk1"/>
          </a:fillRef>
          <a:effectRef idx="0">
            <a:schemeClr val="dk1"/>
          </a:effectRef>
          <a:fontRef idx="minor">
            <a:schemeClr val="tx1"/>
          </a:fontRef>
        </p:style>
      </p:cxnSp>
      <p:sp>
        <p:nvSpPr>
          <p:cNvPr id="27" name="Rounded Rectangle 26">
            <a:extLst>
              <a:ext uri="{FF2B5EF4-FFF2-40B4-BE49-F238E27FC236}">
                <a16:creationId xmlns:a16="http://schemas.microsoft.com/office/drawing/2014/main" id="{66356683-3548-2143-BD59-6033FF08F638}"/>
              </a:ext>
            </a:extLst>
          </p:cNvPr>
          <p:cNvSpPr/>
          <p:nvPr/>
        </p:nvSpPr>
        <p:spPr>
          <a:xfrm>
            <a:off x="7696200" y="3084165"/>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4EF604C2-A18E-604B-8689-0A96C874DE1A}"/>
              </a:ext>
            </a:extLst>
          </p:cNvPr>
          <p:cNvSpPr/>
          <p:nvPr/>
        </p:nvSpPr>
        <p:spPr>
          <a:xfrm>
            <a:off x="5935060" y="1409698"/>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5905500" y="1465302"/>
            <a:ext cx="838200" cy="553998"/>
          </a:xfrm>
          <a:prstGeom prst="rect">
            <a:avLst/>
          </a:prstGeom>
          <a:noFill/>
        </p:spPr>
        <p:txBody>
          <a:bodyPr wrap="square" rtlCol="0">
            <a:spAutoFit/>
          </a:bodyPr>
          <a:lstStyle/>
          <a:p>
            <a:r>
              <a:rPr lang="en-US" sz="1000" dirty="0"/>
              <a:t>Micro USB to Wall Adapter</a:t>
            </a:r>
          </a:p>
        </p:txBody>
      </p:sp>
      <p:sp>
        <p:nvSpPr>
          <p:cNvPr id="32" name="TextBox 31">
            <a:extLst>
              <a:ext uri="{FF2B5EF4-FFF2-40B4-BE49-F238E27FC236}">
                <a16:creationId xmlns:a16="http://schemas.microsoft.com/office/drawing/2014/main" id="{E9B4E457-87BC-534E-8DDC-2E73A0359805}"/>
              </a:ext>
            </a:extLst>
          </p:cNvPr>
          <p:cNvSpPr txBox="1"/>
          <p:nvPr/>
        </p:nvSpPr>
        <p:spPr>
          <a:xfrm>
            <a:off x="7767493" y="3272023"/>
            <a:ext cx="1028700" cy="246221"/>
          </a:xfrm>
          <a:prstGeom prst="rect">
            <a:avLst/>
          </a:prstGeom>
          <a:noFill/>
        </p:spPr>
        <p:txBody>
          <a:bodyPr wrap="square" rtlCol="0">
            <a:spAutoFit/>
          </a:bodyPr>
          <a:lstStyle/>
          <a:p>
            <a:r>
              <a:rPr lang="en-US" sz="1000" dirty="0"/>
              <a:t>WiFi Adapter </a:t>
            </a:r>
          </a:p>
        </p:txBody>
      </p:sp>
      <p:sp>
        <p:nvSpPr>
          <p:cNvPr id="39" name="TextBox 38">
            <a:extLst>
              <a:ext uri="{FF2B5EF4-FFF2-40B4-BE49-F238E27FC236}">
                <a16:creationId xmlns:a16="http://schemas.microsoft.com/office/drawing/2014/main" id="{774C080E-E034-2547-BAE4-9C157CFC1180}"/>
              </a:ext>
            </a:extLst>
          </p:cNvPr>
          <p:cNvSpPr txBox="1"/>
          <p:nvPr/>
        </p:nvSpPr>
        <p:spPr>
          <a:xfrm>
            <a:off x="5251903" y="2742883"/>
            <a:ext cx="647677" cy="246221"/>
          </a:xfrm>
          <a:prstGeom prst="rect">
            <a:avLst/>
          </a:prstGeom>
          <a:noFill/>
        </p:spPr>
        <p:txBody>
          <a:bodyPr wrap="square" rtlCol="0">
            <a:spAutoFit/>
          </a:bodyPr>
          <a:lstStyle/>
          <a:p>
            <a:pPr algn="ctr"/>
            <a:r>
              <a:rPr lang="en-US" sz="1000" dirty="0">
                <a:solidFill>
                  <a:schemeClr val="bg1"/>
                </a:solidFill>
              </a:rPr>
              <a:t>PWM</a:t>
            </a:r>
          </a:p>
        </p:txBody>
      </p:sp>
      <p:sp>
        <p:nvSpPr>
          <p:cNvPr id="41" name="Rounded Rectangle 40">
            <a:extLst>
              <a:ext uri="{FF2B5EF4-FFF2-40B4-BE49-F238E27FC236}">
                <a16:creationId xmlns:a16="http://schemas.microsoft.com/office/drawing/2014/main" id="{81B2AA2E-E785-1C44-9B69-B7DBC59ED430}"/>
              </a:ext>
            </a:extLst>
          </p:cNvPr>
          <p:cNvSpPr/>
          <p:nvPr/>
        </p:nvSpPr>
        <p:spPr>
          <a:xfrm>
            <a:off x="5132765" y="1449314"/>
            <a:ext cx="658435"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Switch</a:t>
            </a:r>
          </a:p>
        </p:txBody>
      </p:sp>
      <p:cxnSp>
        <p:nvCxnSpPr>
          <p:cNvPr id="44" name="Straight Arrow Connector 43">
            <a:extLst>
              <a:ext uri="{FF2B5EF4-FFF2-40B4-BE49-F238E27FC236}">
                <a16:creationId xmlns:a16="http://schemas.microsoft.com/office/drawing/2014/main" id="{2A11D71E-CD8F-0E44-B7BA-6AE3032479EA}"/>
              </a:ext>
            </a:extLst>
          </p:cNvPr>
          <p:cNvCxnSpPr/>
          <p:nvPr/>
        </p:nvCxnSpPr>
        <p:spPr>
          <a:xfrm>
            <a:off x="5197289" y="456231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5F8B15-E4D2-2742-9EE8-666965E0ABA4}"/>
              </a:ext>
            </a:extLst>
          </p:cNvPr>
          <p:cNvSpPr txBox="1"/>
          <p:nvPr/>
        </p:nvSpPr>
        <p:spPr>
          <a:xfrm>
            <a:off x="6512127" y="4091278"/>
            <a:ext cx="647677" cy="246221"/>
          </a:xfrm>
          <a:prstGeom prst="rect">
            <a:avLst/>
          </a:prstGeom>
          <a:noFill/>
        </p:spPr>
        <p:txBody>
          <a:bodyPr wrap="square" rtlCol="0">
            <a:spAutoFit/>
          </a:bodyPr>
          <a:lstStyle/>
          <a:p>
            <a:pPr algn="ctr"/>
            <a:r>
              <a:rPr lang="en-US" sz="1000" dirty="0">
                <a:solidFill>
                  <a:schemeClr val="bg1"/>
                </a:solidFill>
              </a:rPr>
              <a:t>GND</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3505200" y="4596485"/>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3657600" y="4683365"/>
            <a:ext cx="752621" cy="400110"/>
          </a:xfrm>
          <a:prstGeom prst="rect">
            <a:avLst/>
          </a:prstGeom>
          <a:noFill/>
        </p:spPr>
        <p:txBody>
          <a:bodyPr wrap="square" rtlCol="0">
            <a:spAutoFit/>
          </a:bodyPr>
          <a:lstStyle/>
          <a:p>
            <a:pPr algn="ctr"/>
            <a:r>
              <a:rPr lang="en-US" sz="1000" dirty="0"/>
              <a:t>LCD Display</a:t>
            </a:r>
          </a:p>
        </p:txBody>
      </p:sp>
      <p:cxnSp>
        <p:nvCxnSpPr>
          <p:cNvPr id="50" name="Straight Connector 49">
            <a:extLst>
              <a:ext uri="{FF2B5EF4-FFF2-40B4-BE49-F238E27FC236}">
                <a16:creationId xmlns:a16="http://schemas.microsoft.com/office/drawing/2014/main" id="{F4ED8781-D8E5-ED4A-B8FC-32F89DAB4A4B}"/>
              </a:ext>
            </a:extLst>
          </p:cNvPr>
          <p:cNvCxnSpPr>
            <a:cxnSpLocks/>
          </p:cNvCxnSpPr>
          <p:nvPr/>
        </p:nvCxnSpPr>
        <p:spPr>
          <a:xfrm flipH="1">
            <a:off x="7203590" y="4204205"/>
            <a:ext cx="639395" cy="3560"/>
          </a:xfrm>
          <a:prstGeom prst="line">
            <a:avLst/>
          </a:prstGeom>
          <a:ln w="12700"/>
        </p:spPr>
        <p:style>
          <a:lnRef idx="1">
            <a:schemeClr val="dk1"/>
          </a:lnRef>
          <a:fillRef idx="0">
            <a:schemeClr val="dk1"/>
          </a:fillRef>
          <a:effectRef idx="0">
            <a:schemeClr val="dk1"/>
          </a:effectRef>
          <a:fontRef idx="minor">
            <a:schemeClr val="tx1"/>
          </a:fontRef>
        </p:style>
      </p:cxnSp>
      <p:sp>
        <p:nvSpPr>
          <p:cNvPr id="51" name="Rounded Rectangle 50">
            <a:extLst>
              <a:ext uri="{FF2B5EF4-FFF2-40B4-BE49-F238E27FC236}">
                <a16:creationId xmlns:a16="http://schemas.microsoft.com/office/drawing/2014/main" id="{66AF1619-A30D-D645-A569-F175A830B1F3}"/>
              </a:ext>
            </a:extLst>
          </p:cNvPr>
          <p:cNvSpPr/>
          <p:nvPr/>
        </p:nvSpPr>
        <p:spPr>
          <a:xfrm>
            <a:off x="7822202" y="3894621"/>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External Ground</a:t>
            </a:r>
          </a:p>
        </p:txBody>
      </p:sp>
      <p:cxnSp>
        <p:nvCxnSpPr>
          <p:cNvPr id="42" name="Straight Connector 41">
            <a:extLst>
              <a:ext uri="{FF2B5EF4-FFF2-40B4-BE49-F238E27FC236}">
                <a16:creationId xmlns:a16="http://schemas.microsoft.com/office/drawing/2014/main" id="{5E98592A-962C-2147-BF92-8B80ED69F2A1}"/>
              </a:ext>
            </a:extLst>
          </p:cNvPr>
          <p:cNvCxnSpPr>
            <a:cxnSpLocks/>
          </p:cNvCxnSpPr>
          <p:nvPr/>
        </p:nvCxnSpPr>
        <p:spPr>
          <a:xfrm flipH="1" flipV="1">
            <a:off x="5524688" y="2044257"/>
            <a:ext cx="1" cy="620371"/>
          </a:xfrm>
          <a:prstGeom prst="line">
            <a:avLst/>
          </a:prstGeom>
          <a:ln w="12700"/>
        </p:spPr>
        <p:style>
          <a:lnRef idx="1">
            <a:schemeClr val="dk1"/>
          </a:lnRef>
          <a:fillRef idx="0">
            <a:schemeClr val="dk1"/>
          </a:fillRef>
          <a:effectRef idx="0">
            <a:schemeClr val="dk1"/>
          </a:effectRef>
          <a:fontRef idx="minor">
            <a:schemeClr val="tx1"/>
          </a:fontRef>
        </p:style>
      </p:cxnSp>
      <p:sp>
        <p:nvSpPr>
          <p:cNvPr id="36" name="Rounded Rectangle 35">
            <a:extLst>
              <a:ext uri="{FF2B5EF4-FFF2-40B4-BE49-F238E27FC236}">
                <a16:creationId xmlns:a16="http://schemas.microsoft.com/office/drawing/2014/main" id="{23C8296A-DFBF-1F42-B5CF-2302AB247A21}"/>
              </a:ext>
            </a:extLst>
          </p:cNvPr>
          <p:cNvSpPr/>
          <p:nvPr/>
        </p:nvSpPr>
        <p:spPr>
          <a:xfrm>
            <a:off x="3456554" y="1465302"/>
            <a:ext cx="1049981" cy="5920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LED Strips</a:t>
            </a:r>
          </a:p>
        </p:txBody>
      </p:sp>
      <p:cxnSp>
        <p:nvCxnSpPr>
          <p:cNvPr id="37" name="Straight Connector 36">
            <a:extLst>
              <a:ext uri="{FF2B5EF4-FFF2-40B4-BE49-F238E27FC236}">
                <a16:creationId xmlns:a16="http://schemas.microsoft.com/office/drawing/2014/main" id="{5F25F6F0-7776-5241-A128-D9AC95E3936A}"/>
              </a:ext>
            </a:extLst>
          </p:cNvPr>
          <p:cNvCxnSpPr>
            <a:cxnSpLocks/>
          </p:cNvCxnSpPr>
          <p:nvPr/>
        </p:nvCxnSpPr>
        <p:spPr>
          <a:xfrm flipH="1">
            <a:off x="4495800" y="1752600"/>
            <a:ext cx="639395" cy="3560"/>
          </a:xfrm>
          <a:prstGeom prst="line">
            <a:avLst/>
          </a:prstGeom>
          <a:ln w="12700"/>
        </p:spPr>
        <p:style>
          <a:lnRef idx="1">
            <a:schemeClr val="dk1"/>
          </a:lnRef>
          <a:fillRef idx="0">
            <a:schemeClr val="dk1"/>
          </a:fillRef>
          <a:effectRef idx="0">
            <a:schemeClr val="dk1"/>
          </a:effectRef>
          <a:fontRef idx="minor">
            <a:schemeClr val="tx1"/>
          </a:fontRef>
        </p:style>
      </p:cxnSp>
      <p:sp>
        <p:nvSpPr>
          <p:cNvPr id="43" name="Rounded Rectangle 42">
            <a:extLst>
              <a:ext uri="{FF2B5EF4-FFF2-40B4-BE49-F238E27FC236}">
                <a16:creationId xmlns:a16="http://schemas.microsoft.com/office/drawing/2014/main" id="{EE38002D-C87F-7B4B-8D5D-C94306B08D0A}"/>
              </a:ext>
            </a:extLst>
          </p:cNvPr>
          <p:cNvSpPr/>
          <p:nvPr/>
        </p:nvSpPr>
        <p:spPr>
          <a:xfrm>
            <a:off x="3580620" y="2649960"/>
            <a:ext cx="1049981" cy="5920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Button</a:t>
            </a:r>
          </a:p>
        </p:txBody>
      </p:sp>
      <p:cxnSp>
        <p:nvCxnSpPr>
          <p:cNvPr id="48" name="Straight Connector 47">
            <a:extLst>
              <a:ext uri="{FF2B5EF4-FFF2-40B4-BE49-F238E27FC236}">
                <a16:creationId xmlns:a16="http://schemas.microsoft.com/office/drawing/2014/main" id="{6F7F0A1A-A13F-F444-89F8-F27492B75E70}"/>
              </a:ext>
            </a:extLst>
          </p:cNvPr>
          <p:cNvCxnSpPr>
            <a:cxnSpLocks/>
          </p:cNvCxnSpPr>
          <p:nvPr/>
        </p:nvCxnSpPr>
        <p:spPr>
          <a:xfrm flipH="1">
            <a:off x="4619866" y="2937258"/>
            <a:ext cx="639395" cy="356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92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5257800" y="2628900"/>
            <a:ext cx="19431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676900" y="369570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057923" y="2705101"/>
            <a:ext cx="647677" cy="400110"/>
          </a:xfrm>
          <a:prstGeom prst="rect">
            <a:avLst/>
          </a:prstGeom>
          <a:noFill/>
        </p:spPr>
        <p:txBody>
          <a:bodyPr wrap="square" rtlCol="0">
            <a:spAutoFit/>
          </a:bodyPr>
          <a:lstStyle/>
          <a:p>
            <a:pPr algn="ctr"/>
            <a:r>
              <a:rPr lang="en-US" sz="1000" dirty="0">
                <a:solidFill>
                  <a:schemeClr val="bg1"/>
                </a:solidFill>
              </a:rPr>
              <a:t>V_IN</a:t>
            </a:r>
          </a:p>
          <a:p>
            <a:pPr algn="ctr"/>
            <a:r>
              <a:rPr lang="en-US" sz="1000" dirty="0">
                <a:solidFill>
                  <a:schemeClr val="bg1"/>
                </a:solidFill>
              </a:rPr>
              <a:t>USB</a:t>
            </a:r>
          </a:p>
        </p:txBody>
      </p:sp>
      <p:sp>
        <p:nvSpPr>
          <p:cNvPr id="19" name="TextBox 18">
            <a:extLst>
              <a:ext uri="{FF2B5EF4-FFF2-40B4-BE49-F238E27FC236}">
                <a16:creationId xmlns:a16="http://schemas.microsoft.com/office/drawing/2014/main" id="{B6522FC6-9EF8-1A47-B30B-5A08288E3F84}"/>
              </a:ext>
            </a:extLst>
          </p:cNvPr>
          <p:cNvSpPr txBox="1"/>
          <p:nvPr/>
        </p:nvSpPr>
        <p:spPr>
          <a:xfrm>
            <a:off x="5287383" y="4704605"/>
            <a:ext cx="647677" cy="400110"/>
          </a:xfrm>
          <a:prstGeom prst="rect">
            <a:avLst/>
          </a:prstGeom>
          <a:noFill/>
        </p:spPr>
        <p:txBody>
          <a:bodyPr wrap="square" rtlCol="0">
            <a:spAutoFit/>
          </a:bodyPr>
          <a:lstStyle/>
          <a:p>
            <a:pPr algn="ctr"/>
            <a:r>
              <a:rPr lang="en-US" sz="1000" dirty="0">
                <a:solidFill>
                  <a:schemeClr val="bg1"/>
                </a:solidFill>
              </a:rPr>
              <a:t>5 V SYS</a:t>
            </a:r>
          </a:p>
        </p:txBody>
      </p:sp>
      <p:sp>
        <p:nvSpPr>
          <p:cNvPr id="20" name="TextBox 19">
            <a:extLst>
              <a:ext uri="{FF2B5EF4-FFF2-40B4-BE49-F238E27FC236}">
                <a16:creationId xmlns:a16="http://schemas.microsoft.com/office/drawing/2014/main" id="{3C886F85-5F5F-EE42-BF04-0EBF75AC7B30}"/>
              </a:ext>
            </a:extLst>
          </p:cNvPr>
          <p:cNvSpPr txBox="1"/>
          <p:nvPr/>
        </p:nvSpPr>
        <p:spPr>
          <a:xfrm>
            <a:off x="6539777" y="3311141"/>
            <a:ext cx="647677" cy="246221"/>
          </a:xfrm>
          <a:prstGeom prst="rect">
            <a:avLst/>
          </a:prstGeom>
          <a:noFill/>
        </p:spPr>
        <p:txBody>
          <a:bodyPr wrap="square" rtlCol="0">
            <a:spAutoFit/>
          </a:bodyPr>
          <a:lstStyle/>
          <a:p>
            <a:pPr algn="ctr"/>
            <a:r>
              <a:rPr lang="en-US" sz="1000" dirty="0">
                <a:solidFill>
                  <a:schemeClr val="bg1"/>
                </a:solidFill>
              </a:rPr>
              <a:t>USB</a:t>
            </a:r>
          </a:p>
        </p:txBody>
      </p:sp>
      <p:cxnSp>
        <p:nvCxnSpPr>
          <p:cNvPr id="21" name="Straight Connector 20">
            <a:extLst>
              <a:ext uri="{FF2B5EF4-FFF2-40B4-BE49-F238E27FC236}">
                <a16:creationId xmlns:a16="http://schemas.microsoft.com/office/drawing/2014/main" id="{E352557A-93B4-6847-BC35-763017262D84}"/>
              </a:ext>
            </a:extLst>
          </p:cNvPr>
          <p:cNvCxnSpPr>
            <a:cxnSpLocks/>
          </p:cNvCxnSpPr>
          <p:nvPr/>
        </p:nvCxnSpPr>
        <p:spPr>
          <a:xfrm flipH="1">
            <a:off x="7209205" y="3434251"/>
            <a:ext cx="639395" cy="356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54F364-9A6E-4349-B801-6EB2F576E2F9}"/>
              </a:ext>
            </a:extLst>
          </p:cNvPr>
          <p:cNvCxnSpPr>
            <a:cxnSpLocks/>
          </p:cNvCxnSpPr>
          <p:nvPr/>
        </p:nvCxnSpPr>
        <p:spPr>
          <a:xfrm flipH="1">
            <a:off x="4618405" y="4888935"/>
            <a:ext cx="639395" cy="356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362699" y="2008710"/>
            <a:ext cx="1" cy="620371"/>
          </a:xfrm>
          <a:prstGeom prst="line">
            <a:avLst/>
          </a:prstGeom>
          <a:ln w="12700"/>
        </p:spPr>
        <p:style>
          <a:lnRef idx="1">
            <a:schemeClr val="dk1"/>
          </a:lnRef>
          <a:fillRef idx="0">
            <a:schemeClr val="dk1"/>
          </a:fillRef>
          <a:effectRef idx="0">
            <a:schemeClr val="dk1"/>
          </a:effectRef>
          <a:fontRef idx="minor">
            <a:schemeClr val="tx1"/>
          </a:fontRef>
        </p:style>
      </p:cxnSp>
      <p:sp>
        <p:nvSpPr>
          <p:cNvPr id="27" name="Rounded Rectangle 26">
            <a:extLst>
              <a:ext uri="{FF2B5EF4-FFF2-40B4-BE49-F238E27FC236}">
                <a16:creationId xmlns:a16="http://schemas.microsoft.com/office/drawing/2014/main" id="{66356683-3548-2143-BD59-6033FF08F638}"/>
              </a:ext>
            </a:extLst>
          </p:cNvPr>
          <p:cNvSpPr/>
          <p:nvPr/>
        </p:nvSpPr>
        <p:spPr>
          <a:xfrm>
            <a:off x="7696200" y="3084165"/>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4EF604C2-A18E-604B-8689-0A96C874DE1A}"/>
              </a:ext>
            </a:extLst>
          </p:cNvPr>
          <p:cNvSpPr/>
          <p:nvPr/>
        </p:nvSpPr>
        <p:spPr>
          <a:xfrm>
            <a:off x="5935060" y="1409698"/>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5905500" y="1465302"/>
            <a:ext cx="838200" cy="553998"/>
          </a:xfrm>
          <a:prstGeom prst="rect">
            <a:avLst/>
          </a:prstGeom>
          <a:noFill/>
        </p:spPr>
        <p:txBody>
          <a:bodyPr wrap="square" rtlCol="0">
            <a:spAutoFit/>
          </a:bodyPr>
          <a:lstStyle/>
          <a:p>
            <a:r>
              <a:rPr lang="en-US" sz="1000" dirty="0"/>
              <a:t>Micro USB to Wall Adapter</a:t>
            </a:r>
          </a:p>
        </p:txBody>
      </p:sp>
      <p:sp>
        <p:nvSpPr>
          <p:cNvPr id="32" name="TextBox 31">
            <a:extLst>
              <a:ext uri="{FF2B5EF4-FFF2-40B4-BE49-F238E27FC236}">
                <a16:creationId xmlns:a16="http://schemas.microsoft.com/office/drawing/2014/main" id="{E9B4E457-87BC-534E-8DDC-2E73A0359805}"/>
              </a:ext>
            </a:extLst>
          </p:cNvPr>
          <p:cNvSpPr txBox="1"/>
          <p:nvPr/>
        </p:nvSpPr>
        <p:spPr>
          <a:xfrm>
            <a:off x="7767493" y="3272023"/>
            <a:ext cx="1028700" cy="246221"/>
          </a:xfrm>
          <a:prstGeom prst="rect">
            <a:avLst/>
          </a:prstGeom>
          <a:noFill/>
        </p:spPr>
        <p:txBody>
          <a:bodyPr wrap="square" rtlCol="0">
            <a:spAutoFit/>
          </a:bodyPr>
          <a:lstStyle/>
          <a:p>
            <a:r>
              <a:rPr lang="en-US" sz="1000" dirty="0"/>
              <a:t>WiFi Adapter </a:t>
            </a:r>
          </a:p>
        </p:txBody>
      </p:sp>
      <p:sp>
        <p:nvSpPr>
          <p:cNvPr id="39" name="TextBox 38">
            <a:extLst>
              <a:ext uri="{FF2B5EF4-FFF2-40B4-BE49-F238E27FC236}">
                <a16:creationId xmlns:a16="http://schemas.microsoft.com/office/drawing/2014/main" id="{774C080E-E034-2547-BAE4-9C157CFC1180}"/>
              </a:ext>
            </a:extLst>
          </p:cNvPr>
          <p:cNvSpPr txBox="1"/>
          <p:nvPr/>
        </p:nvSpPr>
        <p:spPr>
          <a:xfrm>
            <a:off x="5251903" y="2742883"/>
            <a:ext cx="647677" cy="246221"/>
          </a:xfrm>
          <a:prstGeom prst="rect">
            <a:avLst/>
          </a:prstGeom>
          <a:noFill/>
        </p:spPr>
        <p:txBody>
          <a:bodyPr wrap="square" rtlCol="0">
            <a:spAutoFit/>
          </a:bodyPr>
          <a:lstStyle/>
          <a:p>
            <a:pPr algn="ctr"/>
            <a:r>
              <a:rPr lang="en-US" sz="1000" dirty="0">
                <a:solidFill>
                  <a:schemeClr val="bg1"/>
                </a:solidFill>
              </a:rPr>
              <a:t>PWM</a:t>
            </a:r>
          </a:p>
        </p:txBody>
      </p:sp>
      <p:sp>
        <p:nvSpPr>
          <p:cNvPr id="41" name="Rounded Rectangle 40">
            <a:extLst>
              <a:ext uri="{FF2B5EF4-FFF2-40B4-BE49-F238E27FC236}">
                <a16:creationId xmlns:a16="http://schemas.microsoft.com/office/drawing/2014/main" id="{81B2AA2E-E785-1C44-9B69-B7DBC59ED430}"/>
              </a:ext>
            </a:extLst>
          </p:cNvPr>
          <p:cNvSpPr/>
          <p:nvPr/>
        </p:nvSpPr>
        <p:spPr>
          <a:xfrm>
            <a:off x="5132765" y="1449314"/>
            <a:ext cx="658435"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Switch</a:t>
            </a:r>
          </a:p>
        </p:txBody>
      </p:sp>
      <p:cxnSp>
        <p:nvCxnSpPr>
          <p:cNvPr id="44" name="Straight Arrow Connector 43">
            <a:extLst>
              <a:ext uri="{FF2B5EF4-FFF2-40B4-BE49-F238E27FC236}">
                <a16:creationId xmlns:a16="http://schemas.microsoft.com/office/drawing/2014/main" id="{2A11D71E-CD8F-0E44-B7BA-6AE3032479EA}"/>
              </a:ext>
            </a:extLst>
          </p:cNvPr>
          <p:cNvCxnSpPr/>
          <p:nvPr/>
        </p:nvCxnSpPr>
        <p:spPr>
          <a:xfrm>
            <a:off x="5197289" y="456231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5F8B15-E4D2-2742-9EE8-666965E0ABA4}"/>
              </a:ext>
            </a:extLst>
          </p:cNvPr>
          <p:cNvSpPr txBox="1"/>
          <p:nvPr/>
        </p:nvSpPr>
        <p:spPr>
          <a:xfrm>
            <a:off x="6512127" y="4091278"/>
            <a:ext cx="647677" cy="246221"/>
          </a:xfrm>
          <a:prstGeom prst="rect">
            <a:avLst/>
          </a:prstGeom>
          <a:noFill/>
        </p:spPr>
        <p:txBody>
          <a:bodyPr wrap="square" rtlCol="0">
            <a:spAutoFit/>
          </a:bodyPr>
          <a:lstStyle/>
          <a:p>
            <a:pPr algn="ctr"/>
            <a:r>
              <a:rPr lang="en-US" sz="1000" dirty="0">
                <a:solidFill>
                  <a:schemeClr val="bg1"/>
                </a:solidFill>
              </a:rPr>
              <a:t>GND</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3505200" y="4596485"/>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3657600" y="4683365"/>
            <a:ext cx="752621" cy="400110"/>
          </a:xfrm>
          <a:prstGeom prst="rect">
            <a:avLst/>
          </a:prstGeom>
          <a:noFill/>
        </p:spPr>
        <p:txBody>
          <a:bodyPr wrap="square" rtlCol="0">
            <a:spAutoFit/>
          </a:bodyPr>
          <a:lstStyle/>
          <a:p>
            <a:pPr algn="ctr"/>
            <a:r>
              <a:rPr lang="en-US" sz="1000" dirty="0"/>
              <a:t>LCD Display</a:t>
            </a:r>
          </a:p>
        </p:txBody>
      </p:sp>
      <p:cxnSp>
        <p:nvCxnSpPr>
          <p:cNvPr id="50" name="Straight Connector 49">
            <a:extLst>
              <a:ext uri="{FF2B5EF4-FFF2-40B4-BE49-F238E27FC236}">
                <a16:creationId xmlns:a16="http://schemas.microsoft.com/office/drawing/2014/main" id="{F4ED8781-D8E5-ED4A-B8FC-32F89DAB4A4B}"/>
              </a:ext>
            </a:extLst>
          </p:cNvPr>
          <p:cNvCxnSpPr>
            <a:cxnSpLocks/>
          </p:cNvCxnSpPr>
          <p:nvPr/>
        </p:nvCxnSpPr>
        <p:spPr>
          <a:xfrm flipH="1">
            <a:off x="7203590" y="4204205"/>
            <a:ext cx="639395" cy="3560"/>
          </a:xfrm>
          <a:prstGeom prst="line">
            <a:avLst/>
          </a:prstGeom>
          <a:ln w="12700"/>
        </p:spPr>
        <p:style>
          <a:lnRef idx="1">
            <a:schemeClr val="dk1"/>
          </a:lnRef>
          <a:fillRef idx="0">
            <a:schemeClr val="dk1"/>
          </a:fillRef>
          <a:effectRef idx="0">
            <a:schemeClr val="dk1"/>
          </a:effectRef>
          <a:fontRef idx="minor">
            <a:schemeClr val="tx1"/>
          </a:fontRef>
        </p:style>
      </p:cxnSp>
      <p:sp>
        <p:nvSpPr>
          <p:cNvPr id="51" name="Rounded Rectangle 50">
            <a:extLst>
              <a:ext uri="{FF2B5EF4-FFF2-40B4-BE49-F238E27FC236}">
                <a16:creationId xmlns:a16="http://schemas.microsoft.com/office/drawing/2014/main" id="{66AF1619-A30D-D645-A569-F175A830B1F3}"/>
              </a:ext>
            </a:extLst>
          </p:cNvPr>
          <p:cNvSpPr/>
          <p:nvPr/>
        </p:nvSpPr>
        <p:spPr>
          <a:xfrm>
            <a:off x="7822202" y="3894621"/>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External Ground</a:t>
            </a:r>
          </a:p>
        </p:txBody>
      </p:sp>
      <p:cxnSp>
        <p:nvCxnSpPr>
          <p:cNvPr id="42" name="Straight Connector 41">
            <a:extLst>
              <a:ext uri="{FF2B5EF4-FFF2-40B4-BE49-F238E27FC236}">
                <a16:creationId xmlns:a16="http://schemas.microsoft.com/office/drawing/2014/main" id="{5E98592A-962C-2147-BF92-8B80ED69F2A1}"/>
              </a:ext>
            </a:extLst>
          </p:cNvPr>
          <p:cNvCxnSpPr>
            <a:cxnSpLocks/>
          </p:cNvCxnSpPr>
          <p:nvPr/>
        </p:nvCxnSpPr>
        <p:spPr>
          <a:xfrm flipH="1" flipV="1">
            <a:off x="5524688" y="2044257"/>
            <a:ext cx="1" cy="620371"/>
          </a:xfrm>
          <a:prstGeom prst="line">
            <a:avLst/>
          </a:prstGeom>
          <a:ln w="12700"/>
        </p:spPr>
        <p:style>
          <a:lnRef idx="1">
            <a:schemeClr val="dk1"/>
          </a:lnRef>
          <a:fillRef idx="0">
            <a:schemeClr val="dk1"/>
          </a:fillRef>
          <a:effectRef idx="0">
            <a:schemeClr val="dk1"/>
          </a:effectRef>
          <a:fontRef idx="minor">
            <a:schemeClr val="tx1"/>
          </a:fontRef>
        </p:style>
      </p:cxnSp>
      <p:sp>
        <p:nvSpPr>
          <p:cNvPr id="36" name="Rounded Rectangle 35">
            <a:extLst>
              <a:ext uri="{FF2B5EF4-FFF2-40B4-BE49-F238E27FC236}">
                <a16:creationId xmlns:a16="http://schemas.microsoft.com/office/drawing/2014/main" id="{23C8296A-DFBF-1F42-B5CF-2302AB247A21}"/>
              </a:ext>
            </a:extLst>
          </p:cNvPr>
          <p:cNvSpPr/>
          <p:nvPr/>
        </p:nvSpPr>
        <p:spPr>
          <a:xfrm>
            <a:off x="3456554" y="1465302"/>
            <a:ext cx="1049981" cy="5920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LED Strips</a:t>
            </a:r>
          </a:p>
        </p:txBody>
      </p:sp>
      <p:cxnSp>
        <p:nvCxnSpPr>
          <p:cNvPr id="37" name="Straight Connector 36">
            <a:extLst>
              <a:ext uri="{FF2B5EF4-FFF2-40B4-BE49-F238E27FC236}">
                <a16:creationId xmlns:a16="http://schemas.microsoft.com/office/drawing/2014/main" id="{5F25F6F0-7776-5241-A128-D9AC95E3936A}"/>
              </a:ext>
            </a:extLst>
          </p:cNvPr>
          <p:cNvCxnSpPr>
            <a:cxnSpLocks/>
          </p:cNvCxnSpPr>
          <p:nvPr/>
        </p:nvCxnSpPr>
        <p:spPr>
          <a:xfrm flipH="1">
            <a:off x="4495800" y="1752600"/>
            <a:ext cx="639395" cy="3560"/>
          </a:xfrm>
          <a:prstGeom prst="line">
            <a:avLst/>
          </a:prstGeom>
          <a:ln w="12700"/>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DA18670-D4F7-AF4D-AFEC-79024B6D6C08}"/>
              </a:ext>
            </a:extLst>
          </p:cNvPr>
          <p:cNvSpPr txBox="1"/>
          <p:nvPr/>
        </p:nvSpPr>
        <p:spPr>
          <a:xfrm>
            <a:off x="6553200" y="2190006"/>
            <a:ext cx="495300" cy="276999"/>
          </a:xfrm>
          <a:prstGeom prst="rect">
            <a:avLst/>
          </a:prstGeom>
          <a:noFill/>
        </p:spPr>
        <p:txBody>
          <a:bodyPr wrap="square" rtlCol="0">
            <a:spAutoFit/>
          </a:bodyPr>
          <a:lstStyle/>
          <a:p>
            <a:r>
              <a:rPr lang="en-US" sz="1200" dirty="0"/>
              <a:t>5 V</a:t>
            </a:r>
          </a:p>
        </p:txBody>
      </p:sp>
      <p:sp>
        <p:nvSpPr>
          <p:cNvPr id="29" name="TextBox 28">
            <a:extLst>
              <a:ext uri="{FF2B5EF4-FFF2-40B4-BE49-F238E27FC236}">
                <a16:creationId xmlns:a16="http://schemas.microsoft.com/office/drawing/2014/main" id="{0B2C9D55-7FDA-3E40-810A-8E389B0D8FDA}"/>
              </a:ext>
            </a:extLst>
          </p:cNvPr>
          <p:cNvSpPr txBox="1"/>
          <p:nvPr/>
        </p:nvSpPr>
        <p:spPr>
          <a:xfrm>
            <a:off x="4722645" y="5046104"/>
            <a:ext cx="495300" cy="276999"/>
          </a:xfrm>
          <a:prstGeom prst="rect">
            <a:avLst/>
          </a:prstGeom>
          <a:noFill/>
        </p:spPr>
        <p:txBody>
          <a:bodyPr wrap="square" rtlCol="0">
            <a:spAutoFit/>
          </a:bodyPr>
          <a:lstStyle/>
          <a:p>
            <a:r>
              <a:rPr lang="en-US" sz="1200" dirty="0"/>
              <a:t>5 V</a:t>
            </a:r>
          </a:p>
        </p:txBody>
      </p:sp>
      <p:sp>
        <p:nvSpPr>
          <p:cNvPr id="33" name="Rounded Rectangle 32">
            <a:extLst>
              <a:ext uri="{FF2B5EF4-FFF2-40B4-BE49-F238E27FC236}">
                <a16:creationId xmlns:a16="http://schemas.microsoft.com/office/drawing/2014/main" id="{3E527715-A366-6646-8B93-9C8D7A3FB5EF}"/>
              </a:ext>
            </a:extLst>
          </p:cNvPr>
          <p:cNvSpPr/>
          <p:nvPr/>
        </p:nvSpPr>
        <p:spPr>
          <a:xfrm>
            <a:off x="3580620" y="2649960"/>
            <a:ext cx="1049981" cy="5920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Button</a:t>
            </a:r>
          </a:p>
        </p:txBody>
      </p:sp>
      <p:cxnSp>
        <p:nvCxnSpPr>
          <p:cNvPr id="34" name="Straight Connector 33">
            <a:extLst>
              <a:ext uri="{FF2B5EF4-FFF2-40B4-BE49-F238E27FC236}">
                <a16:creationId xmlns:a16="http://schemas.microsoft.com/office/drawing/2014/main" id="{3A60491A-B127-7D40-B989-09D929B3C919}"/>
              </a:ext>
            </a:extLst>
          </p:cNvPr>
          <p:cNvCxnSpPr>
            <a:cxnSpLocks/>
          </p:cNvCxnSpPr>
          <p:nvPr/>
        </p:nvCxnSpPr>
        <p:spPr>
          <a:xfrm flipH="1">
            <a:off x="4619866" y="2937258"/>
            <a:ext cx="639395" cy="356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050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 (I/II)</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794480535"/>
              </p:ext>
            </p:extLst>
          </p:nvPr>
        </p:nvGraphicFramePr>
        <p:xfrm>
          <a:off x="609600" y="1295400"/>
          <a:ext cx="10972800" cy="5067300"/>
        </p:xfrm>
        <a:graphic>
          <a:graphicData uri="http://schemas.openxmlformats.org/drawingml/2006/table">
            <a:tbl>
              <a:tblPr firstRow="1" bandRow="1">
                <a:tableStyleId>{BC89EF96-8CEA-46FF-86C4-4CE0E7609802}</a:tableStyleId>
              </a:tblPr>
              <a:tblGrid>
                <a:gridCol w="7048500">
                  <a:extLst>
                    <a:ext uri="{9D8B030D-6E8A-4147-A177-3AD203B41FA5}">
                      <a16:colId xmlns:a16="http://schemas.microsoft.com/office/drawing/2014/main" val="3675253430"/>
                    </a:ext>
                  </a:extLst>
                </a:gridCol>
                <a:gridCol w="2356757">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3272">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1564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One-Way Mirror film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https://</a:t>
                      </a:r>
                      <a:r>
                        <a:rPr lang="en-US" sz="800" dirty="0" err="1"/>
                        <a:t>www.amazon.com</a:t>
                      </a:r>
                      <a:r>
                        <a:rPr lang="en-US" sz="800" dirty="0"/>
                        <a:t>/Daytime-Privacy-Non-Adhesive-Decorative-Control/</a:t>
                      </a:r>
                      <a:r>
                        <a:rPr lang="en-US" sz="800" dirty="0" err="1"/>
                        <a:t>dp</a:t>
                      </a:r>
                      <a:r>
                        <a:rPr lang="en-US" sz="800" dirty="0"/>
                        <a:t>/B07P9Q4ZP8/ref=sxin_14_ac_d_mf_br?ac_md=2-1-V1BDVEVW-ac_d_mf_br_br&amp;cv_ct_cx=mirror%2Bfilm&amp;dchild=1&amp;keywords=mirror%2Bfilm&amp;pd_rd_i=B07P9Q4ZP8&amp;pd_rd_r=1d7b05f1-2ad4-4cfa-9307-6f72e0a1a4f0&amp;pd_rd_w=</a:t>
                      </a:r>
                      <a:r>
                        <a:rPr lang="en-US" sz="800" dirty="0" err="1"/>
                        <a:t>tlXqf&amp;pd_rd_wg</a:t>
                      </a:r>
                      <a:r>
                        <a:rPr lang="en-US" sz="800" dirty="0"/>
                        <a:t>=</a:t>
                      </a:r>
                      <a:r>
                        <a:rPr lang="en-US" sz="800" dirty="0" err="1"/>
                        <a:t>bZenC&amp;pf_rd_p</a:t>
                      </a:r>
                      <a:r>
                        <a:rPr lang="en-US" sz="800" dirty="0"/>
                        <a:t>=b0c493d8-5fdd-4188-b852-c552a4a3abdb&amp;pf_rd_r=88DXCJXG7DY87SM0PR38&amp;qid=1634229290&amp;sr=1-1-ed8a42d3-65f1-4884-a3a2-0dd6e83b6876&amp;th=1</a:t>
                      </a:r>
                    </a:p>
                  </a:txBody>
                  <a:tcPr/>
                </a:tc>
                <a:tc>
                  <a:txBody>
                    <a:bodyPr/>
                    <a:lstStyle/>
                    <a:p>
                      <a:r>
                        <a:rPr lang="en-US" dirty="0"/>
                        <a:t>$11.99</a:t>
                      </a:r>
                    </a:p>
                  </a:txBody>
                  <a:tcPr/>
                </a:tc>
                <a:extLst>
                  <a:ext uri="{0D108BD9-81ED-4DB2-BD59-A6C34878D82A}">
                    <a16:rowId xmlns:a16="http://schemas.microsoft.com/office/drawing/2014/main" val="33313506"/>
                  </a:ext>
                </a:extLst>
              </a:tr>
              <a:tr h="1564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ELECROW 5 Inch Touchscreen 800x480 TFT LCD Display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tx1"/>
                        </a:solidFill>
                        <a:effectLst/>
                        <a:latin typeface="+mn-lt"/>
                        <a:ea typeface="+mn-ea"/>
                        <a:cs typeface="+mn-cs"/>
                      </a:endParaRPr>
                    </a:p>
                  </a:txBody>
                  <a:tcPr/>
                </a:tc>
                <a:tc>
                  <a:txBody>
                    <a:bodyPr/>
                    <a:lstStyle/>
                    <a:p>
                      <a:pPr algn="ctr"/>
                      <a:r>
                        <a:rPr lang="en-US" sz="800" dirty="0"/>
                        <a:t>https://</a:t>
                      </a:r>
                      <a:r>
                        <a:rPr lang="en-US" sz="800" dirty="0" err="1"/>
                        <a:t>www.amazon.com</a:t>
                      </a:r>
                      <a:r>
                        <a:rPr lang="en-US" sz="800" dirty="0"/>
                        <a:t>/Elecrow-800x480-Interface-Supports-Raspberry/</a:t>
                      </a:r>
                      <a:r>
                        <a:rPr lang="en-US" sz="800" dirty="0" err="1"/>
                        <a:t>dp</a:t>
                      </a:r>
                      <a:r>
                        <a:rPr lang="en-US" sz="800" dirty="0"/>
                        <a:t>/B013JECYF2/ref=sr_1_1_sspa?dchild=1&amp;keywords=Elecrow+3.5%27%27&amp;qid=1634230384&amp;s=</a:t>
                      </a:r>
                      <a:r>
                        <a:rPr lang="en-US" sz="800" dirty="0" err="1"/>
                        <a:t>electronics&amp;sr</a:t>
                      </a:r>
                      <a:r>
                        <a:rPr lang="en-US" sz="800" dirty="0"/>
                        <a:t>=1-1-spons&amp;psc=1&amp;spLa=ZW5jcnlwdGVkUXVhbGlmaWVyPUEzQks5U01JWTNDMFZDJmVuY3J5cHRlZElkPUEwOTg2MzUwM0hITjNTNFpUS1VCWSZlbmNyeXB0ZWRBZElkPUExMDMxMjUwTTFaMTk3U1lUOENTJndpZGdldE5hbWU9c3BfYXRmJmFjdGlvbj1jbGlja1JlZGlyZWN0JmRvTm90TG9nQ2xpY2s9dHJ1ZQ==</a:t>
                      </a:r>
                    </a:p>
                  </a:txBody>
                  <a:tcPr/>
                </a:tc>
                <a:tc>
                  <a:txBody>
                    <a:bodyPr/>
                    <a:lstStyle/>
                    <a:p>
                      <a:r>
                        <a:rPr lang="en-US" dirty="0"/>
                        <a:t>$46.99</a:t>
                      </a:r>
                    </a:p>
                  </a:txBody>
                  <a:tcPr/>
                </a:tc>
                <a:extLst>
                  <a:ext uri="{0D108BD9-81ED-4DB2-BD59-A6C34878D82A}">
                    <a16:rowId xmlns:a16="http://schemas.microsoft.com/office/drawing/2014/main" val="2595126612"/>
                  </a:ext>
                </a:extLst>
              </a:tr>
              <a:tr h="1564676">
                <a:tc>
                  <a:txBody>
                    <a:bodyPr/>
                    <a:lstStyle/>
                    <a:p>
                      <a:r>
                        <a:rPr lang="en-US" sz="1800" b="0" i="0" u="none" strike="noStrike" kern="1200" dirty="0">
                          <a:solidFill>
                            <a:schemeClr val="tx1"/>
                          </a:solidFill>
                          <a:effectLst/>
                          <a:latin typeface="+mn-lt"/>
                          <a:ea typeface="+mn-ea"/>
                          <a:cs typeface="+mn-cs"/>
                        </a:rPr>
                        <a:t>WS2812B RGB 5050SMD Individual Addressable 3.3FT 144(2X72) Pixels/m Flexible White PCB Full Color LED Pixel Strip</a:t>
                      </a:r>
                    </a:p>
                  </a:txBody>
                  <a:tcPr/>
                </a:tc>
                <a:tc>
                  <a:txBody>
                    <a:bodyPr/>
                    <a:lstStyle/>
                    <a:p>
                      <a:pPr algn="ctr"/>
                      <a:r>
                        <a:rPr lang="en-US" sz="800" dirty="0"/>
                        <a:t>https://</a:t>
                      </a:r>
                      <a:r>
                        <a:rPr lang="en-US" sz="800" dirty="0" err="1"/>
                        <a:t>www.amazon.com</a:t>
                      </a:r>
                      <a:r>
                        <a:rPr lang="en-US" sz="800" dirty="0"/>
                        <a:t>/BTF-LIGHTING-WS2812B-Individual-Addressable-Waterproof/</a:t>
                      </a:r>
                      <a:r>
                        <a:rPr lang="en-US" sz="800" dirty="0" err="1"/>
                        <a:t>dp</a:t>
                      </a:r>
                      <a:r>
                        <a:rPr lang="en-US" sz="800" dirty="0"/>
                        <a:t>/B01CDTEHRC/ref=sr_1_1_sspa?dchild=1&amp;keywords=ws2812%2Bled%2Bstrip%2Bblackboard&amp;qid=1634231790&amp;sr=8-1-spons&amp;spLa=ZW5jcnlwdGVkUXVhbGlmaWVyPUEzT0NMSzU1RzY2T1k3JmVuY3J5cHRlZElkPUEwNDkxMzQyMTJQQTJLSEtQWThPNSZlbmNyeXB0ZWRBZElkPUEwNDYyMzI3MkgyNE5SRkRaM0FLRyZ3aWRnZXROYW1lPXNwX2F0ZiZhY3Rpb249Y2xpY2tSZWRpcmVjdCZkb05vdExvZ0NsaWNrPXRydWU&amp;th=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$22.88</a:t>
                      </a:r>
                    </a:p>
                  </a:txBody>
                  <a:tcPr/>
                </a:tc>
                <a:extLst>
                  <a:ext uri="{0D108BD9-81ED-4DB2-BD59-A6C34878D82A}">
                    <a16:rowId xmlns:a16="http://schemas.microsoft.com/office/drawing/2014/main" val="1364489299"/>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 (II/II)</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nvPr>
        </p:nvGraphicFramePr>
        <p:xfrm>
          <a:off x="609600" y="1295400"/>
          <a:ext cx="10972800" cy="20472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Micro USB to Wall Charger Power Adapter (5V 2A)</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https://</a:t>
                      </a:r>
                      <a:r>
                        <a:rPr lang="en-US" sz="800" dirty="0" err="1"/>
                        <a:t>www.amazon.com</a:t>
                      </a:r>
                      <a:r>
                        <a:rPr lang="en-US" sz="800" dirty="0"/>
                        <a:t>/Travel-Charger-Adapter-Samsung-Galaxy/</a:t>
                      </a:r>
                      <a:r>
                        <a:rPr lang="en-US" sz="800" dirty="0" err="1"/>
                        <a:t>dp</a:t>
                      </a:r>
                      <a:r>
                        <a:rPr lang="en-US" sz="800" dirty="0"/>
                        <a:t>/B0117O020U/ref=asc_df_B0117O020U/?tag=hyprod-20&amp;linkCode=df0&amp;hvadid=309812019776&amp;hvpos=&amp;</a:t>
                      </a:r>
                      <a:r>
                        <a:rPr lang="en-US" sz="800" dirty="0" err="1"/>
                        <a:t>hvnetw</a:t>
                      </a:r>
                      <a:r>
                        <a:rPr lang="en-US" sz="800" dirty="0"/>
                        <a:t>=</a:t>
                      </a:r>
                      <a:r>
                        <a:rPr lang="en-US" sz="800" dirty="0" err="1"/>
                        <a:t>g&amp;hvrand</a:t>
                      </a:r>
                      <a:r>
                        <a:rPr lang="en-US" sz="800" dirty="0"/>
                        <a:t>=1582723768149803960&amp;hvpone=&amp;</a:t>
                      </a:r>
                      <a:r>
                        <a:rPr lang="en-US" sz="800" dirty="0" err="1"/>
                        <a:t>hvptwo</a:t>
                      </a:r>
                      <a:r>
                        <a:rPr lang="en-US" sz="800" dirty="0"/>
                        <a:t>=&amp;</a:t>
                      </a:r>
                      <a:r>
                        <a:rPr lang="en-US" sz="800" dirty="0" err="1"/>
                        <a:t>hvqmt</a:t>
                      </a:r>
                      <a:r>
                        <a:rPr lang="en-US" sz="800" dirty="0"/>
                        <a:t>=&amp;</a:t>
                      </a:r>
                      <a:r>
                        <a:rPr lang="en-US" sz="800" dirty="0" err="1"/>
                        <a:t>hvdev</a:t>
                      </a:r>
                      <a:r>
                        <a:rPr lang="en-US" sz="800" dirty="0"/>
                        <a:t>=</a:t>
                      </a:r>
                      <a:r>
                        <a:rPr lang="en-US" sz="800" dirty="0" err="1"/>
                        <a:t>c&amp;hvdvcmdl</a:t>
                      </a:r>
                      <a:r>
                        <a:rPr lang="en-US" sz="800" dirty="0"/>
                        <a:t>=&amp;</a:t>
                      </a:r>
                      <a:r>
                        <a:rPr lang="en-US" sz="800" dirty="0" err="1"/>
                        <a:t>hvlocint</a:t>
                      </a:r>
                      <a:r>
                        <a:rPr lang="en-US" sz="800" dirty="0"/>
                        <a:t>=&amp;</a:t>
                      </a:r>
                      <a:r>
                        <a:rPr lang="en-US" sz="800" dirty="0" err="1"/>
                        <a:t>hvlocphy</a:t>
                      </a:r>
                      <a:r>
                        <a:rPr lang="en-US" sz="800" dirty="0"/>
                        <a:t>=9061124&amp;hvtargid=pla-599718956044&amp;psc=1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$7.88</a:t>
                      </a:r>
                    </a:p>
                  </a:txBody>
                  <a:tcPr/>
                </a:tc>
                <a:extLst>
                  <a:ext uri="{0D108BD9-81ED-4DB2-BD59-A6C34878D82A}">
                    <a16:rowId xmlns:a16="http://schemas.microsoft.com/office/drawing/2014/main" val="233770840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154231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BDCF-0F8C-0E4F-9EB3-A48A05D0CBDF}"/>
              </a:ext>
            </a:extLst>
          </p:cNvPr>
          <p:cNvSpPr>
            <a:spLocks noGrp="1"/>
          </p:cNvSpPr>
          <p:nvPr>
            <p:ph type="title"/>
          </p:nvPr>
        </p:nvSpPr>
        <p:spPr/>
        <p:txBody>
          <a:bodyPr/>
          <a:lstStyle/>
          <a:p>
            <a:r>
              <a:rPr lang="en-US" dirty="0"/>
              <a:t>Summary of Modifications Made to Original Proposal</a:t>
            </a:r>
          </a:p>
        </p:txBody>
      </p:sp>
      <p:sp>
        <p:nvSpPr>
          <p:cNvPr id="3" name="Content Placeholder 2">
            <a:extLst>
              <a:ext uri="{FF2B5EF4-FFF2-40B4-BE49-F238E27FC236}">
                <a16:creationId xmlns:a16="http://schemas.microsoft.com/office/drawing/2014/main" id="{FD0D81DA-3BED-AF45-84BD-C2D71E9455A8}"/>
              </a:ext>
            </a:extLst>
          </p:cNvPr>
          <p:cNvSpPr>
            <a:spLocks noGrp="1"/>
          </p:cNvSpPr>
          <p:nvPr>
            <p:ph idx="1"/>
          </p:nvPr>
        </p:nvSpPr>
        <p:spPr/>
        <p:txBody>
          <a:bodyPr>
            <a:normAutofit/>
          </a:bodyPr>
          <a:lstStyle/>
          <a:p>
            <a:r>
              <a:rPr lang="en-US" dirty="0"/>
              <a:t>Switched from using </a:t>
            </a:r>
            <a:r>
              <a:rPr lang="en-US" dirty="0" err="1"/>
              <a:t>PocketBeagle</a:t>
            </a:r>
            <a:r>
              <a:rPr lang="en-US" dirty="0"/>
              <a:t> to Beagle Bone Black to supply adequate 5V power connection to LCD display screen </a:t>
            </a:r>
          </a:p>
          <a:p>
            <a:r>
              <a:rPr lang="en-US" dirty="0"/>
              <a:t>Switched from LED strip to individually addressable LEDs (WS2812) so there can also be data connection as opposed to just power connection for LEDs</a:t>
            </a:r>
          </a:p>
          <a:p>
            <a:r>
              <a:rPr lang="en-US" dirty="0"/>
              <a:t>Added power switch to turn on/off LEDs </a:t>
            </a:r>
          </a:p>
          <a:p>
            <a:r>
              <a:rPr lang="en-US" dirty="0"/>
              <a:t>Added button to toggle settings because touchscreen capability might not be feasible given that a mirror film will be placed over the screen</a:t>
            </a:r>
          </a:p>
          <a:p>
            <a:pPr marL="171450" indent="-171450">
              <a:buFont typeface="Arial" panose="020B0604020202020204" pitchFamily="34" charset="0"/>
              <a:buChar char="•"/>
            </a:pPr>
            <a:r>
              <a:rPr lang="en-US" dirty="0"/>
              <a:t>Removed V_IN AC connection as there is no need for </a:t>
            </a:r>
            <a:r>
              <a:rPr lang="en-US" dirty="0" err="1"/>
              <a:t>MicroUSB</a:t>
            </a:r>
            <a:r>
              <a:rPr lang="en-US" dirty="0"/>
              <a:t> to Host Computer connection. Revised to only have V_IN USB pin  connected to the Wall Adapter</a:t>
            </a:r>
          </a:p>
          <a:p>
            <a:endParaRPr lang="en-US" dirty="0"/>
          </a:p>
        </p:txBody>
      </p:sp>
    </p:spTree>
    <p:extLst>
      <p:ext uri="{BB962C8B-B14F-4D97-AF65-F5344CB8AC3E}">
        <p14:creationId xmlns:p14="http://schemas.microsoft.com/office/powerpoint/2010/main" val="371972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9409</TotalTime>
  <Words>1036</Words>
  <Application>Microsoft Macintosh PowerPoint</Application>
  <PresentationFormat>Widescreen</PresentationFormat>
  <Paragraphs>102</Paragraphs>
  <Slides>7</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Diamond Grid 16x9</vt:lpstr>
      <vt:lpstr>ENGI 301  Smart Vanity Mirror Proposal</vt:lpstr>
      <vt:lpstr>Background Information</vt:lpstr>
      <vt:lpstr>System Block Diagram</vt:lpstr>
      <vt:lpstr>Power Block Diagram</vt:lpstr>
      <vt:lpstr>Components / Budget (I/II)</vt:lpstr>
      <vt:lpstr>Components / Budget (II/II)</vt:lpstr>
      <vt:lpstr>Summary of Modifications Made to Original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Nneoma C Ome</cp:lastModifiedBy>
  <cp:revision>429</cp:revision>
  <dcterms:created xsi:type="dcterms:W3CDTF">2018-01-09T20:24:50Z</dcterms:created>
  <dcterms:modified xsi:type="dcterms:W3CDTF">2021-10-14T22:46:51Z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