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597" r:id="rId2"/>
    <p:sldId id="598" r:id="rId3"/>
    <p:sldId id="384" r:id="rId4"/>
    <p:sldId id="385" r:id="rId5"/>
    <p:sldId id="600" r:id="rId6"/>
    <p:sldId id="59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120" d="100"/>
          <a:sy n="120" d="100"/>
        </p:scale>
        <p:origin x="114" y="24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Source: https://</a:t>
            </a:r>
            <a:r>
              <a:rPr lang="en-US" dirty="0" err="1"/>
              <a:t>www.wayfair.com</a:t>
            </a:r>
            <a:r>
              <a:rPr lang="en-US" dirty="0"/>
              <a:t>/Wrought-Studio™--Lighted-Makeup-Mirror-Hollywood-Mirror-Vanity-Makeup-Mirror-With-Lights-Smart-Touch-Control-3Gear-Dimable-Light-360°Rotation-X117120506-L41-K~W006019495.html?refid=GX549028497019-W006019495&amp;device=</a:t>
            </a:r>
            <a:r>
              <a:rPr lang="en-US" dirty="0" err="1"/>
              <a:t>c&amp;ptid</a:t>
            </a:r>
            <a:r>
              <a:rPr lang="en-US" dirty="0"/>
              <a:t>=1433750947875&amp;network=</a:t>
            </a:r>
            <a:r>
              <a:rPr lang="en-US" dirty="0" err="1"/>
              <a:t>g&amp;targetid</a:t>
            </a:r>
            <a:r>
              <a:rPr lang="en-US" dirty="0"/>
              <a:t>=pla-1433750947875&amp;channel=</a:t>
            </a:r>
            <a:r>
              <a:rPr lang="en-US" dirty="0" err="1"/>
              <a:t>GooglePLA&amp;ireid</a:t>
            </a:r>
            <a:r>
              <a:rPr lang="en-US" dirty="0"/>
              <a:t>=154294577&amp;fdid=1817&amp;gclid=CjwKCAjw7--KBhAMEiwAxfpkWLjBEYm1Xq9WalA8pvTOkeKmulVKo5y5C-w93s0YvRn4ij1e_SkN7xoC8qQQAvD_BwE </a:t>
            </a:r>
          </a:p>
          <a:p>
            <a:endParaRPr lang="en-US" dirty="0"/>
          </a:p>
          <a:p>
            <a:r>
              <a:rPr lang="en-US" dirty="0"/>
              <a:t>Image 2 Source: https://</a:t>
            </a:r>
            <a:r>
              <a:rPr lang="en-US" dirty="0" err="1"/>
              <a:t>www.thisiswhyimbroke.com</a:t>
            </a:r>
            <a:r>
              <a:rPr lang="en-US" dirty="0"/>
              <a:t>/</a:t>
            </a:r>
            <a:r>
              <a:rPr lang="en-US" dirty="0" err="1"/>
              <a:t>uk</a:t>
            </a:r>
            <a:r>
              <a:rPr lang="en-US" dirty="0"/>
              <a:t>/allure-smart-makeup-mirror/</a:t>
            </a:r>
          </a:p>
          <a:p>
            <a:endParaRPr lang="en-US" dirty="0"/>
          </a:p>
          <a:p>
            <a:r>
              <a:rPr lang="en-US" dirty="0"/>
              <a:t>Image 3 Source: https://</a:t>
            </a:r>
            <a:r>
              <a:rPr lang="en-US" dirty="0" err="1"/>
              <a:t>www.hackster.io</a:t>
            </a:r>
            <a:r>
              <a:rPr lang="en-US" dirty="0"/>
              <a:t>/mprocter12/smart-mirror-using-beaglebone-black-e379a3</a:t>
            </a:r>
          </a:p>
          <a:p>
            <a:endParaRPr lang="en-US" dirty="0"/>
          </a:p>
          <a:p>
            <a:r>
              <a:rPr lang="en-US" dirty="0"/>
              <a:t>Image 4 Source: https://</a:t>
            </a:r>
            <a:r>
              <a:rPr lang="en-US" dirty="0" err="1"/>
              <a:t>www.hackster.io</a:t>
            </a:r>
            <a:r>
              <a:rPr lang="en-US" dirty="0"/>
              <a:t>/</a:t>
            </a:r>
            <a:r>
              <a:rPr lang="en-US" dirty="0" err="1"/>
              <a:t>eben-kouao</a:t>
            </a:r>
            <a:r>
              <a:rPr lang="en-US" dirty="0"/>
              <a:t>/smart-mirror-touchscreen-with-face-recognition-6c84cc </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200778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48349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11/17/2021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11/17/2021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11/17/2021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11/17/2021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11/17/2021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nome2/portable-smart-vanity-mirror-using-beaglebone-black-9d8d6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s://github.com/nnome/ENGI301/tree/main/project_0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Smart Vanity Mirror </a:t>
            </a:r>
            <a:br>
              <a:rPr lang="en-US" sz="6000" dirty="0"/>
            </a:br>
            <a:r>
              <a:rPr lang="en-US" sz="6000" dirty="0"/>
              <a:t>PCB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November 16, 2021</a:t>
            </a:r>
          </a:p>
          <a:p>
            <a:r>
              <a:rPr lang="en-US" dirty="0" err="1"/>
              <a:t>Nneoma</a:t>
            </a:r>
            <a:r>
              <a:rPr lang="en-US" dirty="0"/>
              <a:t> </a:t>
            </a:r>
            <a:r>
              <a:rPr lang="en-US" dirty="0" err="1"/>
              <a:t>Ome</a:t>
            </a:r>
            <a:endParaRPr lang="en-US" dirty="0"/>
          </a:p>
        </p:txBody>
      </p:sp>
    </p:spTree>
    <p:extLst>
      <p:ext uri="{BB962C8B-B14F-4D97-AF65-F5344CB8AC3E}">
        <p14:creationId xmlns:p14="http://schemas.microsoft.com/office/powerpoint/2010/main" val="406167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181100"/>
            <a:ext cx="6902450" cy="4648200"/>
          </a:xfrm>
        </p:spPr>
        <p:txBody>
          <a:bodyPr>
            <a:noAutofit/>
          </a:bodyPr>
          <a:lstStyle/>
          <a:p>
            <a:pPr>
              <a:lnSpc>
                <a:spcPct val="100000"/>
              </a:lnSpc>
            </a:pPr>
            <a:r>
              <a:rPr lang="en-US" sz="900" dirty="0"/>
              <a:t>The goal of this project is to develop a smart vanity/desk mirror that allows a user to view their appearance and displays information that may be relevant for daily use (i.e., calendar date, time, temperature, weather forecast etc. </a:t>
            </a:r>
          </a:p>
          <a:p>
            <a:pPr>
              <a:lnSpc>
                <a:spcPct val="100000"/>
              </a:lnSpc>
            </a:pPr>
            <a:r>
              <a:rPr lang="en-US" sz="900" dirty="0"/>
              <a:t>Although there are existing projects centered around developing smart mirrors, many of the projects have large monitors, mirrors, and frames that make it difficult for the vanity to be portable. Additionally, the mirrors made in the existing projects are not intended to be vanity mirrors, so they tend to lack a lighting component and those that do include lighting strips use them for backlighting and not for enabling the user to have better visibility of their image. </a:t>
            </a:r>
          </a:p>
          <a:p>
            <a:pPr>
              <a:lnSpc>
                <a:spcPct val="100000"/>
              </a:lnSpc>
            </a:pPr>
            <a:r>
              <a:rPr lang="en-US" sz="900" dirty="0"/>
              <a:t>Although the final version of my prototype was different from the original proposal, the following components will be included in the PCB to create an ideal circuit board for an ideal device:</a:t>
            </a:r>
          </a:p>
          <a:p>
            <a:pPr lvl="1">
              <a:lnSpc>
                <a:spcPct val="100000"/>
              </a:lnSpc>
            </a:pPr>
            <a:r>
              <a:rPr lang="en-US" sz="900" dirty="0"/>
              <a:t>Power button</a:t>
            </a:r>
          </a:p>
          <a:p>
            <a:pPr lvl="1">
              <a:lnSpc>
                <a:spcPct val="100000"/>
              </a:lnSpc>
            </a:pPr>
            <a:r>
              <a:rPr lang="en-US" sz="900" dirty="0"/>
              <a:t>LED power button</a:t>
            </a:r>
          </a:p>
          <a:p>
            <a:pPr lvl="1">
              <a:lnSpc>
                <a:spcPct val="100000"/>
              </a:lnSpc>
            </a:pPr>
            <a:r>
              <a:rPr lang="en-US" sz="900" dirty="0"/>
              <a:t>LEDs</a:t>
            </a:r>
          </a:p>
          <a:p>
            <a:pPr lvl="1">
              <a:lnSpc>
                <a:spcPct val="100000"/>
              </a:lnSpc>
            </a:pPr>
            <a:r>
              <a:rPr lang="en-US" sz="900" dirty="0"/>
              <a:t>Buzzer</a:t>
            </a:r>
          </a:p>
          <a:p>
            <a:pPr lvl="1">
              <a:lnSpc>
                <a:spcPct val="100000"/>
              </a:lnSpc>
            </a:pPr>
            <a:r>
              <a:rPr lang="en-US" sz="900" dirty="0"/>
              <a:t>Navigation/Toggle button</a:t>
            </a:r>
          </a:p>
          <a:p>
            <a:pPr lvl="1">
              <a:lnSpc>
                <a:spcPct val="100000"/>
              </a:lnSpc>
            </a:pPr>
            <a:r>
              <a:rPr lang="en-US" sz="900" dirty="0"/>
              <a:t>Buzzer</a:t>
            </a:r>
          </a:p>
          <a:p>
            <a:pPr>
              <a:lnSpc>
                <a:spcPct val="100000"/>
              </a:lnSpc>
            </a:pPr>
            <a:r>
              <a:rPr lang="en-US" sz="900" dirty="0"/>
              <a:t>The features listed above will make the device particularly useful to students and people that move frequently as its portable size allows for it to be used on many surfaces as opposed to being mounted on a wall or to a table.</a:t>
            </a:r>
          </a:p>
          <a:p>
            <a:pPr>
              <a:lnSpc>
                <a:spcPct val="100000"/>
              </a:lnSpc>
            </a:pPr>
            <a:r>
              <a:rPr lang="en-US" sz="900" dirty="0"/>
              <a:t>Links:</a:t>
            </a:r>
          </a:p>
          <a:p>
            <a:pPr lvl="1"/>
            <a:r>
              <a:rPr lang="en-US" sz="900" dirty="0" err="1"/>
              <a:t>Hackster</a:t>
            </a:r>
            <a:r>
              <a:rPr lang="en-US" sz="900" dirty="0"/>
              <a:t> page: </a:t>
            </a:r>
            <a:r>
              <a:rPr lang="en-US" sz="900" dirty="0">
                <a:hlinkClick r:id="rId3"/>
              </a:rPr>
              <a:t>https://www.hackster.io/nome2/portable-smart-vanity-mirror-using-beaglebone-black-9d8d6f</a:t>
            </a:r>
            <a:endParaRPr lang="en-US" sz="900" dirty="0"/>
          </a:p>
          <a:p>
            <a:pPr lvl="1"/>
            <a:r>
              <a:rPr lang="en-US" sz="900" dirty="0"/>
              <a:t>GitHub page: </a:t>
            </a:r>
            <a:r>
              <a:rPr lang="en-US" sz="900" dirty="0">
                <a:hlinkClick r:id="rId4"/>
              </a:rPr>
              <a:t>https://github.com/nnome/ENGI301/tree/main/project_01</a:t>
            </a:r>
            <a:r>
              <a:rPr lang="en-US" sz="900" dirty="0"/>
              <a:t> </a:t>
            </a:r>
          </a:p>
          <a:p>
            <a:pPr marL="274320" lvl="1" indent="0">
              <a:buNone/>
            </a:pPr>
            <a:endParaRPr lang="en-US" sz="400" dirty="0"/>
          </a:p>
        </p:txBody>
      </p:sp>
      <p:pic>
        <p:nvPicPr>
          <p:cNvPr id="12" name="Picture 2" descr="Portable Smart Vanity Mirror using BeagleBone Black">
            <a:extLst>
              <a:ext uri="{FF2B5EF4-FFF2-40B4-BE49-F238E27FC236}">
                <a16:creationId xmlns:a16="http://schemas.microsoft.com/office/drawing/2014/main" id="{00A310BD-C856-4CD1-8C1B-AEBC1AE188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9099" y="304800"/>
            <a:ext cx="3543301" cy="26574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omplete Device Setup">
            <a:extLst>
              <a:ext uri="{FF2B5EF4-FFF2-40B4-BE49-F238E27FC236}">
                <a16:creationId xmlns:a16="http://schemas.microsoft.com/office/drawing/2014/main" id="{13AAF317-35EE-4434-A812-83D48E2F1C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8483078" y="2832624"/>
            <a:ext cx="2657475" cy="354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35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CB23A000-A372-4503-B695-64E7B878CBB4}"/>
              </a:ext>
            </a:extLst>
          </p:cNvPr>
          <p:cNvSpPr txBox="1"/>
          <p:nvPr/>
        </p:nvSpPr>
        <p:spPr>
          <a:xfrm>
            <a:off x="4415575" y="5081532"/>
            <a:ext cx="632619" cy="276999"/>
          </a:xfrm>
          <a:prstGeom prst="rect">
            <a:avLst/>
          </a:prstGeom>
          <a:noFill/>
        </p:spPr>
        <p:txBody>
          <a:bodyPr wrap="square" rtlCol="0">
            <a:spAutoFit/>
          </a:bodyPr>
          <a:lstStyle/>
          <a:p>
            <a:r>
              <a:rPr lang="en-US" sz="1200" dirty="0" err="1"/>
              <a:t>WiFi</a:t>
            </a:r>
            <a:endParaRPr lang="en-US" sz="1200" dirty="0"/>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4838700" y="1600202"/>
            <a:ext cx="23622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448300" y="269617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477023" y="1657290"/>
            <a:ext cx="647677" cy="400110"/>
          </a:xfrm>
          <a:prstGeom prst="rect">
            <a:avLst/>
          </a:prstGeom>
          <a:noFill/>
        </p:spPr>
        <p:txBody>
          <a:bodyPr wrap="square" rtlCol="0">
            <a:spAutoFit/>
          </a:bodyPr>
          <a:lstStyle/>
          <a:p>
            <a:pPr algn="ctr"/>
            <a:r>
              <a:rPr lang="en-US" sz="1000" dirty="0">
                <a:solidFill>
                  <a:schemeClr val="bg1"/>
                </a:solidFill>
              </a:rPr>
              <a:t>USB Client</a:t>
            </a:r>
          </a:p>
        </p:txBody>
      </p: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781800" y="1326295"/>
            <a:ext cx="1" cy="274089"/>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a:extLst>
              <a:ext uri="{FF2B5EF4-FFF2-40B4-BE49-F238E27FC236}">
                <a16:creationId xmlns:a16="http://schemas.microsoft.com/office/drawing/2014/main" id="{4EF604C2-A18E-604B-8689-0A96C874DE1A}"/>
              </a:ext>
            </a:extLst>
          </p:cNvPr>
          <p:cNvSpPr/>
          <p:nvPr/>
        </p:nvSpPr>
        <p:spPr>
          <a:xfrm>
            <a:off x="6406458" y="723899"/>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6400800" y="838142"/>
            <a:ext cx="751609" cy="400110"/>
          </a:xfrm>
          <a:prstGeom prst="rect">
            <a:avLst/>
          </a:prstGeom>
          <a:noFill/>
        </p:spPr>
        <p:txBody>
          <a:bodyPr wrap="square" rtlCol="0">
            <a:spAutoFit/>
          </a:bodyPr>
          <a:lstStyle/>
          <a:p>
            <a:r>
              <a:rPr lang="en-US" sz="1000" dirty="0"/>
              <a:t>USB to Computer</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5888909" y="5087627"/>
            <a:ext cx="545769"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5867400" y="5140231"/>
            <a:ext cx="639393" cy="400110"/>
          </a:xfrm>
          <a:prstGeom prst="rect">
            <a:avLst/>
          </a:prstGeom>
          <a:noFill/>
        </p:spPr>
        <p:txBody>
          <a:bodyPr wrap="square" rtlCol="0">
            <a:spAutoFit/>
          </a:bodyPr>
          <a:lstStyle/>
          <a:p>
            <a:pPr algn="ctr"/>
            <a:r>
              <a:rPr lang="en-US" sz="1000" dirty="0"/>
              <a:t>LCD Display</a:t>
            </a:r>
          </a:p>
        </p:txBody>
      </p:sp>
      <p:sp>
        <p:nvSpPr>
          <p:cNvPr id="51" name="Rounded Rectangle 50">
            <a:extLst>
              <a:ext uri="{FF2B5EF4-FFF2-40B4-BE49-F238E27FC236}">
                <a16:creationId xmlns:a16="http://schemas.microsoft.com/office/drawing/2014/main" id="{66AF1619-A30D-D645-A569-F175A830B1F3}"/>
              </a:ext>
            </a:extLst>
          </p:cNvPr>
          <p:cNvSpPr/>
          <p:nvPr/>
        </p:nvSpPr>
        <p:spPr>
          <a:xfrm>
            <a:off x="4885525" y="5097831"/>
            <a:ext cx="575584"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USB Hub</a:t>
            </a:r>
          </a:p>
        </p:txBody>
      </p:sp>
      <p:sp>
        <p:nvSpPr>
          <p:cNvPr id="28" name="TextBox 27">
            <a:extLst>
              <a:ext uri="{FF2B5EF4-FFF2-40B4-BE49-F238E27FC236}">
                <a16:creationId xmlns:a16="http://schemas.microsoft.com/office/drawing/2014/main" id="{FAD201C8-1824-46CC-AED9-EA6BDE8E6D6E}"/>
              </a:ext>
            </a:extLst>
          </p:cNvPr>
          <p:cNvSpPr txBox="1"/>
          <p:nvPr/>
        </p:nvSpPr>
        <p:spPr>
          <a:xfrm>
            <a:off x="5067300" y="2151897"/>
            <a:ext cx="350258" cy="246222"/>
          </a:xfrm>
          <a:prstGeom prst="rect">
            <a:avLst/>
          </a:prstGeom>
          <a:noFill/>
        </p:spPr>
        <p:txBody>
          <a:bodyPr wrap="square" rtlCol="0">
            <a:spAutoFit/>
          </a:bodyPr>
          <a:lstStyle/>
          <a:p>
            <a:pPr algn="ctr"/>
            <a:r>
              <a:rPr lang="en-US" sz="1000" dirty="0"/>
              <a:t>P9</a:t>
            </a:r>
          </a:p>
        </p:txBody>
      </p:sp>
      <p:sp>
        <p:nvSpPr>
          <p:cNvPr id="29" name="TextBox 28">
            <a:extLst>
              <a:ext uri="{FF2B5EF4-FFF2-40B4-BE49-F238E27FC236}">
                <a16:creationId xmlns:a16="http://schemas.microsoft.com/office/drawing/2014/main" id="{A1EB7641-B9E7-437E-AF46-8047721309B8}"/>
              </a:ext>
            </a:extLst>
          </p:cNvPr>
          <p:cNvSpPr txBox="1"/>
          <p:nvPr/>
        </p:nvSpPr>
        <p:spPr>
          <a:xfrm>
            <a:off x="6610081" y="2154078"/>
            <a:ext cx="350258" cy="246222"/>
          </a:xfrm>
          <a:prstGeom prst="rect">
            <a:avLst/>
          </a:prstGeom>
          <a:noFill/>
        </p:spPr>
        <p:txBody>
          <a:bodyPr wrap="square" rtlCol="0">
            <a:spAutoFit/>
          </a:bodyPr>
          <a:lstStyle/>
          <a:p>
            <a:pPr algn="ctr"/>
            <a:r>
              <a:rPr lang="en-US" sz="1000" dirty="0"/>
              <a:t>P8</a:t>
            </a:r>
          </a:p>
        </p:txBody>
      </p:sp>
      <p:sp>
        <p:nvSpPr>
          <p:cNvPr id="33" name="TextBox 32">
            <a:extLst>
              <a:ext uri="{FF2B5EF4-FFF2-40B4-BE49-F238E27FC236}">
                <a16:creationId xmlns:a16="http://schemas.microsoft.com/office/drawing/2014/main" id="{1E9DB93B-4713-4773-983F-95E57B65B60C}"/>
              </a:ext>
            </a:extLst>
          </p:cNvPr>
          <p:cNvSpPr txBox="1"/>
          <p:nvPr/>
        </p:nvSpPr>
        <p:spPr>
          <a:xfrm>
            <a:off x="4952038" y="4390252"/>
            <a:ext cx="496262" cy="400110"/>
          </a:xfrm>
          <a:prstGeom prst="rect">
            <a:avLst/>
          </a:prstGeom>
          <a:noFill/>
        </p:spPr>
        <p:txBody>
          <a:bodyPr wrap="square" rtlCol="0">
            <a:spAutoFit/>
          </a:bodyPr>
          <a:lstStyle/>
          <a:p>
            <a:pPr algn="ctr"/>
            <a:r>
              <a:rPr lang="en-US" sz="1000" dirty="0">
                <a:solidFill>
                  <a:schemeClr val="bg1"/>
                </a:solidFill>
              </a:rPr>
              <a:t>USB Host</a:t>
            </a:r>
          </a:p>
        </p:txBody>
      </p:sp>
      <p:cxnSp>
        <p:nvCxnSpPr>
          <p:cNvPr id="34" name="Straight Connector 33">
            <a:extLst>
              <a:ext uri="{FF2B5EF4-FFF2-40B4-BE49-F238E27FC236}">
                <a16:creationId xmlns:a16="http://schemas.microsoft.com/office/drawing/2014/main" id="{6ED4F4D7-E3BF-4483-80E8-193FFAAA9811}"/>
              </a:ext>
            </a:extLst>
          </p:cNvPr>
          <p:cNvCxnSpPr>
            <a:cxnSpLocks/>
          </p:cNvCxnSpPr>
          <p:nvPr/>
        </p:nvCxnSpPr>
        <p:spPr>
          <a:xfrm flipH="1" flipV="1">
            <a:off x="6150047" y="4832054"/>
            <a:ext cx="1" cy="256022"/>
          </a:xfrm>
          <a:prstGeom prst="line">
            <a:avLst/>
          </a:prstGeom>
          <a:ln w="1270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76C024A-0F44-481E-BB57-2257E02AED72}"/>
              </a:ext>
            </a:extLst>
          </p:cNvPr>
          <p:cNvSpPr txBox="1"/>
          <p:nvPr/>
        </p:nvSpPr>
        <p:spPr>
          <a:xfrm>
            <a:off x="5896960" y="4482392"/>
            <a:ext cx="517661" cy="246221"/>
          </a:xfrm>
          <a:prstGeom prst="rect">
            <a:avLst/>
          </a:prstGeom>
          <a:noFill/>
        </p:spPr>
        <p:txBody>
          <a:bodyPr wrap="square" rtlCol="0">
            <a:spAutoFit/>
          </a:bodyPr>
          <a:lstStyle/>
          <a:p>
            <a:pPr algn="ctr"/>
            <a:r>
              <a:rPr lang="en-US" sz="1000" dirty="0">
                <a:solidFill>
                  <a:schemeClr val="bg1"/>
                </a:solidFill>
              </a:rPr>
              <a:t>HDMI</a:t>
            </a:r>
          </a:p>
        </p:txBody>
      </p:sp>
      <p:sp>
        <p:nvSpPr>
          <p:cNvPr id="49" name="Rounded Rectangle 35">
            <a:extLst>
              <a:ext uri="{FF2B5EF4-FFF2-40B4-BE49-F238E27FC236}">
                <a16:creationId xmlns:a16="http://schemas.microsoft.com/office/drawing/2014/main" id="{B3C41E18-1FE7-4597-A394-C9494B279403}"/>
              </a:ext>
            </a:extLst>
          </p:cNvPr>
          <p:cNvSpPr/>
          <p:nvPr/>
        </p:nvSpPr>
        <p:spPr>
          <a:xfrm>
            <a:off x="3690580" y="5094273"/>
            <a:ext cx="729020"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WiFi</a:t>
            </a:r>
            <a:r>
              <a:rPr lang="en-US" sz="1000" dirty="0"/>
              <a:t> Adapter</a:t>
            </a:r>
          </a:p>
        </p:txBody>
      </p:sp>
      <p:cxnSp>
        <p:nvCxnSpPr>
          <p:cNvPr id="52" name="Straight Connector 51">
            <a:extLst>
              <a:ext uri="{FF2B5EF4-FFF2-40B4-BE49-F238E27FC236}">
                <a16:creationId xmlns:a16="http://schemas.microsoft.com/office/drawing/2014/main" id="{7CC05FB5-A80B-4BA7-9C29-CBED1A731ECD}"/>
              </a:ext>
            </a:extLst>
          </p:cNvPr>
          <p:cNvCxnSpPr>
            <a:cxnSpLocks/>
          </p:cNvCxnSpPr>
          <p:nvPr/>
        </p:nvCxnSpPr>
        <p:spPr>
          <a:xfrm flipH="1">
            <a:off x="4423974" y="5372099"/>
            <a:ext cx="444522" cy="0"/>
          </a:xfrm>
          <a:prstGeom prst="line">
            <a:avLst/>
          </a:prstGeom>
          <a:ln w="12700"/>
        </p:spPr>
        <p:style>
          <a:lnRef idx="1">
            <a:schemeClr val="dk1"/>
          </a:lnRef>
          <a:fillRef idx="0">
            <a:schemeClr val="dk1"/>
          </a:fillRef>
          <a:effectRef idx="0">
            <a:schemeClr val="dk1"/>
          </a:effectRef>
          <a:fontRef idx="minor">
            <a:schemeClr val="tx1"/>
          </a:fontRef>
        </p:style>
      </p:cxnSp>
      <p:sp>
        <p:nvSpPr>
          <p:cNvPr id="53" name="Rounded Rectangle 35">
            <a:extLst>
              <a:ext uri="{FF2B5EF4-FFF2-40B4-BE49-F238E27FC236}">
                <a16:creationId xmlns:a16="http://schemas.microsoft.com/office/drawing/2014/main" id="{60EEF136-EEC6-4F54-A654-BDE4CBE11244}"/>
              </a:ext>
            </a:extLst>
          </p:cNvPr>
          <p:cNvSpPr/>
          <p:nvPr/>
        </p:nvSpPr>
        <p:spPr>
          <a:xfrm>
            <a:off x="4873778" y="5991435"/>
            <a:ext cx="583248"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Wall Outlet</a:t>
            </a:r>
          </a:p>
        </p:txBody>
      </p:sp>
      <p:cxnSp>
        <p:nvCxnSpPr>
          <p:cNvPr id="71" name="Straight Connector 70">
            <a:extLst>
              <a:ext uri="{FF2B5EF4-FFF2-40B4-BE49-F238E27FC236}">
                <a16:creationId xmlns:a16="http://schemas.microsoft.com/office/drawing/2014/main" id="{75C1223E-DEF7-413F-B5C3-AAB4948DD434}"/>
              </a:ext>
            </a:extLst>
          </p:cNvPr>
          <p:cNvCxnSpPr>
            <a:cxnSpLocks/>
          </p:cNvCxnSpPr>
          <p:nvPr/>
        </p:nvCxnSpPr>
        <p:spPr>
          <a:xfrm flipH="1" flipV="1">
            <a:off x="5173316" y="4828779"/>
            <a:ext cx="1" cy="25602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6520739-10B5-4E27-9342-7FCF21931AC3}"/>
              </a:ext>
            </a:extLst>
          </p:cNvPr>
          <p:cNvCxnSpPr>
            <a:cxnSpLocks/>
            <a:stCxn id="53" idx="0"/>
          </p:cNvCxnSpPr>
          <p:nvPr/>
        </p:nvCxnSpPr>
        <p:spPr>
          <a:xfrm flipV="1">
            <a:off x="5165402" y="5594055"/>
            <a:ext cx="0" cy="397380"/>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4E5B418-116C-4FD6-A9D2-9431DE56655D}"/>
              </a:ext>
            </a:extLst>
          </p:cNvPr>
          <p:cNvSpPr txBox="1"/>
          <p:nvPr/>
        </p:nvSpPr>
        <p:spPr>
          <a:xfrm>
            <a:off x="5372100" y="5063287"/>
            <a:ext cx="632619" cy="276999"/>
          </a:xfrm>
          <a:prstGeom prst="rect">
            <a:avLst/>
          </a:prstGeom>
          <a:noFill/>
        </p:spPr>
        <p:txBody>
          <a:bodyPr wrap="square" rtlCol="0">
            <a:spAutoFit/>
          </a:bodyPr>
          <a:lstStyle/>
          <a:p>
            <a:r>
              <a:rPr lang="en-US" sz="1200" dirty="0"/>
              <a:t>Touch</a:t>
            </a:r>
          </a:p>
        </p:txBody>
      </p:sp>
      <p:cxnSp>
        <p:nvCxnSpPr>
          <p:cNvPr id="19" name="Straight Connector 18">
            <a:extLst>
              <a:ext uri="{FF2B5EF4-FFF2-40B4-BE49-F238E27FC236}">
                <a16:creationId xmlns:a16="http://schemas.microsoft.com/office/drawing/2014/main" id="{9D2C3DA4-B4F4-46C0-ADD8-EB27A7BCBB56}"/>
              </a:ext>
            </a:extLst>
          </p:cNvPr>
          <p:cNvCxnSpPr>
            <a:stCxn id="31" idx="3"/>
            <a:endCxn id="31" idx="3"/>
          </p:cNvCxnSpPr>
          <p:nvPr/>
        </p:nvCxnSpPr>
        <p:spPr>
          <a:xfrm>
            <a:off x="7152409" y="10381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35D2CE-C5FE-404C-A49D-B2D0A2F0A7C4}"/>
              </a:ext>
            </a:extLst>
          </p:cNvPr>
          <p:cNvCxnSpPr>
            <a:cxnSpLocks/>
          </p:cNvCxnSpPr>
          <p:nvPr/>
        </p:nvCxnSpPr>
        <p:spPr>
          <a:xfrm>
            <a:off x="7124700" y="1038197"/>
            <a:ext cx="15343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E38CAA-0546-4C8A-B34D-A02B2A6B42FC}"/>
              </a:ext>
            </a:extLst>
          </p:cNvPr>
          <p:cNvCxnSpPr>
            <a:cxnSpLocks/>
          </p:cNvCxnSpPr>
          <p:nvPr/>
        </p:nvCxnSpPr>
        <p:spPr>
          <a:xfrm>
            <a:off x="8659091" y="1038197"/>
            <a:ext cx="0" cy="4802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AD2772-3012-4C00-98D7-63C7A147AC45}"/>
              </a:ext>
            </a:extLst>
          </p:cNvPr>
          <p:cNvCxnSpPr>
            <a:cxnSpLocks/>
          </p:cNvCxnSpPr>
          <p:nvPr/>
        </p:nvCxnSpPr>
        <p:spPr>
          <a:xfrm>
            <a:off x="5165402" y="5832265"/>
            <a:ext cx="3493689" cy="80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3C889BC-758C-4339-A52A-31D1E6953739}"/>
              </a:ext>
            </a:extLst>
          </p:cNvPr>
          <p:cNvSpPr txBox="1"/>
          <p:nvPr/>
        </p:nvSpPr>
        <p:spPr>
          <a:xfrm>
            <a:off x="7034876" y="1280533"/>
            <a:ext cx="1082731" cy="461665"/>
          </a:xfrm>
          <a:prstGeom prst="rect">
            <a:avLst/>
          </a:prstGeom>
          <a:noFill/>
        </p:spPr>
        <p:txBody>
          <a:bodyPr wrap="square" rtlCol="0">
            <a:spAutoFit/>
          </a:bodyPr>
          <a:lstStyle/>
          <a:p>
            <a:r>
              <a:rPr lang="en-US" sz="1200" dirty="0"/>
              <a:t>For Development</a:t>
            </a:r>
          </a:p>
        </p:txBody>
      </p:sp>
      <p:cxnSp>
        <p:nvCxnSpPr>
          <p:cNvPr id="32" name="Straight Connector 31">
            <a:extLst>
              <a:ext uri="{FF2B5EF4-FFF2-40B4-BE49-F238E27FC236}">
                <a16:creationId xmlns:a16="http://schemas.microsoft.com/office/drawing/2014/main" id="{5DF78C38-8B18-4B9D-9ABA-EDF3064F5295}"/>
              </a:ext>
            </a:extLst>
          </p:cNvPr>
          <p:cNvCxnSpPr>
            <a:cxnSpLocks/>
          </p:cNvCxnSpPr>
          <p:nvPr/>
        </p:nvCxnSpPr>
        <p:spPr>
          <a:xfrm flipH="1">
            <a:off x="5448300" y="5372100"/>
            <a:ext cx="444522"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47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6641F674-670E-46F8-8190-44D47AC01279}"/>
              </a:ext>
            </a:extLst>
          </p:cNvPr>
          <p:cNvSpPr txBox="1"/>
          <p:nvPr/>
        </p:nvSpPr>
        <p:spPr>
          <a:xfrm>
            <a:off x="4446135" y="5105404"/>
            <a:ext cx="495300" cy="276999"/>
          </a:xfrm>
          <a:prstGeom prst="rect">
            <a:avLst/>
          </a:prstGeom>
          <a:noFill/>
        </p:spPr>
        <p:txBody>
          <a:bodyPr wrap="square" rtlCol="0">
            <a:spAutoFit/>
          </a:bodyPr>
          <a:lstStyle/>
          <a:p>
            <a:r>
              <a:rPr lang="en-US" sz="1200" dirty="0"/>
              <a:t>5 V</a:t>
            </a:r>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4838700" y="1600202"/>
            <a:ext cx="23622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448300" y="269617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477023" y="1657290"/>
            <a:ext cx="647677" cy="400110"/>
          </a:xfrm>
          <a:prstGeom prst="rect">
            <a:avLst/>
          </a:prstGeom>
          <a:noFill/>
        </p:spPr>
        <p:txBody>
          <a:bodyPr wrap="square" rtlCol="0">
            <a:spAutoFit/>
          </a:bodyPr>
          <a:lstStyle/>
          <a:p>
            <a:pPr algn="ctr"/>
            <a:r>
              <a:rPr lang="en-US" sz="1000" dirty="0">
                <a:solidFill>
                  <a:schemeClr val="bg1"/>
                </a:solidFill>
              </a:rPr>
              <a:t>USB Client</a:t>
            </a:r>
          </a:p>
        </p:txBody>
      </p: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781800" y="1326295"/>
            <a:ext cx="1" cy="274089"/>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a:extLst>
              <a:ext uri="{FF2B5EF4-FFF2-40B4-BE49-F238E27FC236}">
                <a16:creationId xmlns:a16="http://schemas.microsoft.com/office/drawing/2014/main" id="{4EF604C2-A18E-604B-8689-0A96C874DE1A}"/>
              </a:ext>
            </a:extLst>
          </p:cNvPr>
          <p:cNvSpPr/>
          <p:nvPr/>
        </p:nvSpPr>
        <p:spPr>
          <a:xfrm>
            <a:off x="6406458" y="723899"/>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6400800" y="838142"/>
            <a:ext cx="751609" cy="400110"/>
          </a:xfrm>
          <a:prstGeom prst="rect">
            <a:avLst/>
          </a:prstGeom>
          <a:noFill/>
        </p:spPr>
        <p:txBody>
          <a:bodyPr wrap="square" rtlCol="0">
            <a:spAutoFit/>
          </a:bodyPr>
          <a:lstStyle/>
          <a:p>
            <a:r>
              <a:rPr lang="en-US" sz="1000" dirty="0"/>
              <a:t>USB to Computer</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5897216" y="5087627"/>
            <a:ext cx="545769"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5875707" y="5140231"/>
            <a:ext cx="639393" cy="400110"/>
          </a:xfrm>
          <a:prstGeom prst="rect">
            <a:avLst/>
          </a:prstGeom>
          <a:noFill/>
        </p:spPr>
        <p:txBody>
          <a:bodyPr wrap="square" rtlCol="0">
            <a:spAutoFit/>
          </a:bodyPr>
          <a:lstStyle/>
          <a:p>
            <a:pPr algn="ctr"/>
            <a:r>
              <a:rPr lang="en-US" sz="1000" dirty="0"/>
              <a:t>LCD Display</a:t>
            </a:r>
          </a:p>
        </p:txBody>
      </p:sp>
      <p:sp>
        <p:nvSpPr>
          <p:cNvPr id="51" name="Rounded Rectangle 50">
            <a:extLst>
              <a:ext uri="{FF2B5EF4-FFF2-40B4-BE49-F238E27FC236}">
                <a16:creationId xmlns:a16="http://schemas.microsoft.com/office/drawing/2014/main" id="{66AF1619-A30D-D645-A569-F175A830B1F3}"/>
              </a:ext>
            </a:extLst>
          </p:cNvPr>
          <p:cNvSpPr/>
          <p:nvPr/>
        </p:nvSpPr>
        <p:spPr>
          <a:xfrm>
            <a:off x="4885525" y="5097831"/>
            <a:ext cx="575584"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USB Hub</a:t>
            </a:r>
          </a:p>
        </p:txBody>
      </p:sp>
      <p:sp>
        <p:nvSpPr>
          <p:cNvPr id="28" name="TextBox 27">
            <a:extLst>
              <a:ext uri="{FF2B5EF4-FFF2-40B4-BE49-F238E27FC236}">
                <a16:creationId xmlns:a16="http://schemas.microsoft.com/office/drawing/2014/main" id="{FAD201C8-1824-46CC-AED9-EA6BDE8E6D6E}"/>
              </a:ext>
            </a:extLst>
          </p:cNvPr>
          <p:cNvSpPr txBox="1"/>
          <p:nvPr/>
        </p:nvSpPr>
        <p:spPr>
          <a:xfrm>
            <a:off x="5067300" y="2151897"/>
            <a:ext cx="350258" cy="246222"/>
          </a:xfrm>
          <a:prstGeom prst="rect">
            <a:avLst/>
          </a:prstGeom>
          <a:noFill/>
        </p:spPr>
        <p:txBody>
          <a:bodyPr wrap="square" rtlCol="0">
            <a:spAutoFit/>
          </a:bodyPr>
          <a:lstStyle/>
          <a:p>
            <a:pPr algn="ctr"/>
            <a:r>
              <a:rPr lang="en-US" sz="1000" dirty="0"/>
              <a:t>P9</a:t>
            </a:r>
          </a:p>
        </p:txBody>
      </p:sp>
      <p:sp>
        <p:nvSpPr>
          <p:cNvPr id="29" name="TextBox 28">
            <a:extLst>
              <a:ext uri="{FF2B5EF4-FFF2-40B4-BE49-F238E27FC236}">
                <a16:creationId xmlns:a16="http://schemas.microsoft.com/office/drawing/2014/main" id="{A1EB7641-B9E7-437E-AF46-8047721309B8}"/>
              </a:ext>
            </a:extLst>
          </p:cNvPr>
          <p:cNvSpPr txBox="1"/>
          <p:nvPr/>
        </p:nvSpPr>
        <p:spPr>
          <a:xfrm>
            <a:off x="6610081" y="2154078"/>
            <a:ext cx="350258" cy="246222"/>
          </a:xfrm>
          <a:prstGeom prst="rect">
            <a:avLst/>
          </a:prstGeom>
          <a:noFill/>
        </p:spPr>
        <p:txBody>
          <a:bodyPr wrap="square" rtlCol="0">
            <a:spAutoFit/>
          </a:bodyPr>
          <a:lstStyle/>
          <a:p>
            <a:pPr algn="ctr"/>
            <a:r>
              <a:rPr lang="en-US" sz="1000" dirty="0"/>
              <a:t>P8</a:t>
            </a:r>
          </a:p>
        </p:txBody>
      </p:sp>
      <p:sp>
        <p:nvSpPr>
          <p:cNvPr id="33" name="TextBox 32">
            <a:extLst>
              <a:ext uri="{FF2B5EF4-FFF2-40B4-BE49-F238E27FC236}">
                <a16:creationId xmlns:a16="http://schemas.microsoft.com/office/drawing/2014/main" id="{1E9DB93B-4713-4773-983F-95E57B65B60C}"/>
              </a:ext>
            </a:extLst>
          </p:cNvPr>
          <p:cNvSpPr txBox="1"/>
          <p:nvPr/>
        </p:nvSpPr>
        <p:spPr>
          <a:xfrm>
            <a:off x="4952038" y="4390252"/>
            <a:ext cx="496262" cy="400110"/>
          </a:xfrm>
          <a:prstGeom prst="rect">
            <a:avLst/>
          </a:prstGeom>
          <a:noFill/>
        </p:spPr>
        <p:txBody>
          <a:bodyPr wrap="square" rtlCol="0">
            <a:spAutoFit/>
          </a:bodyPr>
          <a:lstStyle/>
          <a:p>
            <a:pPr algn="ctr"/>
            <a:r>
              <a:rPr lang="en-US" sz="1000" dirty="0">
                <a:solidFill>
                  <a:schemeClr val="bg1"/>
                </a:solidFill>
              </a:rPr>
              <a:t>USB Host</a:t>
            </a:r>
          </a:p>
        </p:txBody>
      </p:sp>
      <p:cxnSp>
        <p:nvCxnSpPr>
          <p:cNvPr id="34" name="Straight Connector 33">
            <a:extLst>
              <a:ext uri="{FF2B5EF4-FFF2-40B4-BE49-F238E27FC236}">
                <a16:creationId xmlns:a16="http://schemas.microsoft.com/office/drawing/2014/main" id="{6ED4F4D7-E3BF-4483-80E8-193FFAAA9811}"/>
              </a:ext>
            </a:extLst>
          </p:cNvPr>
          <p:cNvCxnSpPr>
            <a:cxnSpLocks/>
          </p:cNvCxnSpPr>
          <p:nvPr/>
        </p:nvCxnSpPr>
        <p:spPr>
          <a:xfrm flipH="1" flipV="1">
            <a:off x="6158354" y="4832054"/>
            <a:ext cx="1" cy="256022"/>
          </a:xfrm>
          <a:prstGeom prst="line">
            <a:avLst/>
          </a:prstGeom>
          <a:ln w="1270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76C024A-0F44-481E-BB57-2257E02AED72}"/>
              </a:ext>
            </a:extLst>
          </p:cNvPr>
          <p:cNvSpPr txBox="1"/>
          <p:nvPr/>
        </p:nvSpPr>
        <p:spPr>
          <a:xfrm>
            <a:off x="5905267" y="4482392"/>
            <a:ext cx="517661" cy="246221"/>
          </a:xfrm>
          <a:prstGeom prst="rect">
            <a:avLst/>
          </a:prstGeom>
          <a:noFill/>
        </p:spPr>
        <p:txBody>
          <a:bodyPr wrap="square" rtlCol="0">
            <a:spAutoFit/>
          </a:bodyPr>
          <a:lstStyle/>
          <a:p>
            <a:pPr algn="ctr"/>
            <a:r>
              <a:rPr lang="en-US" sz="1000" dirty="0">
                <a:solidFill>
                  <a:schemeClr val="bg1"/>
                </a:solidFill>
              </a:rPr>
              <a:t>HDMI</a:t>
            </a:r>
          </a:p>
        </p:txBody>
      </p:sp>
      <p:sp>
        <p:nvSpPr>
          <p:cNvPr id="49" name="Rounded Rectangle 35">
            <a:extLst>
              <a:ext uri="{FF2B5EF4-FFF2-40B4-BE49-F238E27FC236}">
                <a16:creationId xmlns:a16="http://schemas.microsoft.com/office/drawing/2014/main" id="{B3C41E18-1FE7-4597-A394-C9494B279403}"/>
              </a:ext>
            </a:extLst>
          </p:cNvPr>
          <p:cNvSpPr/>
          <p:nvPr/>
        </p:nvSpPr>
        <p:spPr>
          <a:xfrm>
            <a:off x="3695700" y="5094273"/>
            <a:ext cx="729020"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WiFi</a:t>
            </a:r>
            <a:r>
              <a:rPr lang="en-US" sz="1000" dirty="0"/>
              <a:t> Adapter</a:t>
            </a:r>
          </a:p>
        </p:txBody>
      </p:sp>
      <p:cxnSp>
        <p:nvCxnSpPr>
          <p:cNvPr id="52" name="Straight Connector 51">
            <a:extLst>
              <a:ext uri="{FF2B5EF4-FFF2-40B4-BE49-F238E27FC236}">
                <a16:creationId xmlns:a16="http://schemas.microsoft.com/office/drawing/2014/main" id="{7CC05FB5-A80B-4BA7-9C29-CBED1A731ECD}"/>
              </a:ext>
            </a:extLst>
          </p:cNvPr>
          <p:cNvCxnSpPr>
            <a:cxnSpLocks/>
          </p:cNvCxnSpPr>
          <p:nvPr/>
        </p:nvCxnSpPr>
        <p:spPr>
          <a:xfrm flipH="1">
            <a:off x="4429094" y="5372099"/>
            <a:ext cx="444522" cy="0"/>
          </a:xfrm>
          <a:prstGeom prst="line">
            <a:avLst/>
          </a:prstGeom>
          <a:ln w="12700"/>
        </p:spPr>
        <p:style>
          <a:lnRef idx="1">
            <a:schemeClr val="dk1"/>
          </a:lnRef>
          <a:fillRef idx="0">
            <a:schemeClr val="dk1"/>
          </a:fillRef>
          <a:effectRef idx="0">
            <a:schemeClr val="dk1"/>
          </a:effectRef>
          <a:fontRef idx="minor">
            <a:schemeClr val="tx1"/>
          </a:fontRef>
        </p:style>
      </p:cxnSp>
      <p:sp>
        <p:nvSpPr>
          <p:cNvPr id="53" name="Rounded Rectangle 35">
            <a:extLst>
              <a:ext uri="{FF2B5EF4-FFF2-40B4-BE49-F238E27FC236}">
                <a16:creationId xmlns:a16="http://schemas.microsoft.com/office/drawing/2014/main" id="{60EEF136-EEC6-4F54-A654-BDE4CBE11244}"/>
              </a:ext>
            </a:extLst>
          </p:cNvPr>
          <p:cNvSpPr/>
          <p:nvPr/>
        </p:nvSpPr>
        <p:spPr>
          <a:xfrm>
            <a:off x="4873778" y="5991435"/>
            <a:ext cx="583248"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Wall Outlet</a:t>
            </a:r>
          </a:p>
        </p:txBody>
      </p:sp>
      <p:cxnSp>
        <p:nvCxnSpPr>
          <p:cNvPr id="71" name="Straight Connector 70">
            <a:extLst>
              <a:ext uri="{FF2B5EF4-FFF2-40B4-BE49-F238E27FC236}">
                <a16:creationId xmlns:a16="http://schemas.microsoft.com/office/drawing/2014/main" id="{75C1223E-DEF7-413F-B5C3-AAB4948DD434}"/>
              </a:ext>
            </a:extLst>
          </p:cNvPr>
          <p:cNvCxnSpPr>
            <a:cxnSpLocks/>
          </p:cNvCxnSpPr>
          <p:nvPr/>
        </p:nvCxnSpPr>
        <p:spPr>
          <a:xfrm flipH="1" flipV="1">
            <a:off x="5173316" y="4828779"/>
            <a:ext cx="1" cy="25602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6520739-10B5-4E27-9342-7FCF21931AC3}"/>
              </a:ext>
            </a:extLst>
          </p:cNvPr>
          <p:cNvCxnSpPr>
            <a:cxnSpLocks/>
            <a:stCxn id="53" idx="0"/>
          </p:cNvCxnSpPr>
          <p:nvPr/>
        </p:nvCxnSpPr>
        <p:spPr>
          <a:xfrm flipV="1">
            <a:off x="5165402" y="5594055"/>
            <a:ext cx="0" cy="397380"/>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4E5B418-116C-4FD6-A9D2-9431DE56655D}"/>
              </a:ext>
            </a:extLst>
          </p:cNvPr>
          <p:cNvSpPr txBox="1"/>
          <p:nvPr/>
        </p:nvSpPr>
        <p:spPr>
          <a:xfrm>
            <a:off x="5448300" y="5063287"/>
            <a:ext cx="495300" cy="276999"/>
          </a:xfrm>
          <a:prstGeom prst="rect">
            <a:avLst/>
          </a:prstGeom>
          <a:noFill/>
        </p:spPr>
        <p:txBody>
          <a:bodyPr wrap="square" rtlCol="0">
            <a:spAutoFit/>
          </a:bodyPr>
          <a:lstStyle/>
          <a:p>
            <a:r>
              <a:rPr lang="en-US" sz="1200" dirty="0"/>
              <a:t>5 V</a:t>
            </a:r>
          </a:p>
        </p:txBody>
      </p:sp>
      <p:sp>
        <p:nvSpPr>
          <p:cNvPr id="27" name="TextBox 26">
            <a:extLst>
              <a:ext uri="{FF2B5EF4-FFF2-40B4-BE49-F238E27FC236}">
                <a16:creationId xmlns:a16="http://schemas.microsoft.com/office/drawing/2014/main" id="{7EF9BF00-9137-474A-8D7A-D69CFE52E033}"/>
              </a:ext>
            </a:extLst>
          </p:cNvPr>
          <p:cNvSpPr txBox="1"/>
          <p:nvPr/>
        </p:nvSpPr>
        <p:spPr>
          <a:xfrm>
            <a:off x="5448300" y="6052028"/>
            <a:ext cx="639391" cy="461665"/>
          </a:xfrm>
          <a:prstGeom prst="rect">
            <a:avLst/>
          </a:prstGeom>
          <a:noFill/>
        </p:spPr>
        <p:txBody>
          <a:bodyPr wrap="square" rtlCol="0">
            <a:spAutoFit/>
          </a:bodyPr>
          <a:lstStyle/>
          <a:p>
            <a:r>
              <a:rPr lang="en-US" sz="1200" dirty="0"/>
              <a:t>120 V</a:t>
            </a:r>
          </a:p>
          <a:p>
            <a:r>
              <a:rPr lang="en-US" sz="1200" dirty="0"/>
              <a:t>60 Hz</a:t>
            </a:r>
          </a:p>
        </p:txBody>
      </p:sp>
      <p:sp>
        <p:nvSpPr>
          <p:cNvPr id="36" name="TextBox 35">
            <a:extLst>
              <a:ext uri="{FF2B5EF4-FFF2-40B4-BE49-F238E27FC236}">
                <a16:creationId xmlns:a16="http://schemas.microsoft.com/office/drawing/2014/main" id="{CF0249CF-9B3A-4B78-8CEE-0EAF63C5EC5B}"/>
              </a:ext>
            </a:extLst>
          </p:cNvPr>
          <p:cNvSpPr txBox="1"/>
          <p:nvPr/>
        </p:nvSpPr>
        <p:spPr>
          <a:xfrm>
            <a:off x="4747129" y="5693765"/>
            <a:ext cx="495300" cy="276999"/>
          </a:xfrm>
          <a:prstGeom prst="rect">
            <a:avLst/>
          </a:prstGeom>
          <a:noFill/>
        </p:spPr>
        <p:txBody>
          <a:bodyPr wrap="square" rtlCol="0">
            <a:spAutoFit/>
          </a:bodyPr>
          <a:lstStyle/>
          <a:p>
            <a:r>
              <a:rPr lang="en-US" sz="1200" dirty="0"/>
              <a:t>5 V</a:t>
            </a:r>
          </a:p>
        </p:txBody>
      </p:sp>
      <p:cxnSp>
        <p:nvCxnSpPr>
          <p:cNvPr id="19" name="Straight Connector 18">
            <a:extLst>
              <a:ext uri="{FF2B5EF4-FFF2-40B4-BE49-F238E27FC236}">
                <a16:creationId xmlns:a16="http://schemas.microsoft.com/office/drawing/2014/main" id="{9D2C3DA4-B4F4-46C0-ADD8-EB27A7BCBB56}"/>
              </a:ext>
            </a:extLst>
          </p:cNvPr>
          <p:cNvCxnSpPr>
            <a:stCxn id="31" idx="3"/>
            <a:endCxn id="31" idx="3"/>
          </p:cNvCxnSpPr>
          <p:nvPr/>
        </p:nvCxnSpPr>
        <p:spPr>
          <a:xfrm>
            <a:off x="7152409" y="10381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35D2CE-C5FE-404C-A49D-B2D0A2F0A7C4}"/>
              </a:ext>
            </a:extLst>
          </p:cNvPr>
          <p:cNvCxnSpPr>
            <a:cxnSpLocks/>
          </p:cNvCxnSpPr>
          <p:nvPr/>
        </p:nvCxnSpPr>
        <p:spPr>
          <a:xfrm>
            <a:off x="7124700" y="1038197"/>
            <a:ext cx="15343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E38CAA-0546-4C8A-B34D-A02B2A6B42FC}"/>
              </a:ext>
            </a:extLst>
          </p:cNvPr>
          <p:cNvCxnSpPr>
            <a:cxnSpLocks/>
          </p:cNvCxnSpPr>
          <p:nvPr/>
        </p:nvCxnSpPr>
        <p:spPr>
          <a:xfrm>
            <a:off x="8659091" y="1038197"/>
            <a:ext cx="0" cy="4802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AD2772-3012-4C00-98D7-63C7A147AC45}"/>
              </a:ext>
            </a:extLst>
          </p:cNvPr>
          <p:cNvCxnSpPr>
            <a:cxnSpLocks/>
          </p:cNvCxnSpPr>
          <p:nvPr/>
        </p:nvCxnSpPr>
        <p:spPr>
          <a:xfrm>
            <a:off x="5165402" y="5832265"/>
            <a:ext cx="3493689" cy="80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A7208D1-E325-4FE3-991B-BE9CFCB18484}"/>
              </a:ext>
            </a:extLst>
          </p:cNvPr>
          <p:cNvSpPr txBox="1"/>
          <p:nvPr/>
        </p:nvSpPr>
        <p:spPr>
          <a:xfrm>
            <a:off x="7205107" y="751700"/>
            <a:ext cx="495300" cy="276999"/>
          </a:xfrm>
          <a:prstGeom prst="rect">
            <a:avLst/>
          </a:prstGeom>
          <a:noFill/>
        </p:spPr>
        <p:txBody>
          <a:bodyPr wrap="square" rtlCol="0">
            <a:spAutoFit/>
          </a:bodyPr>
          <a:lstStyle/>
          <a:p>
            <a:r>
              <a:rPr lang="en-US" sz="1200" dirty="0"/>
              <a:t>5 V</a:t>
            </a:r>
          </a:p>
        </p:txBody>
      </p:sp>
      <p:sp>
        <p:nvSpPr>
          <p:cNvPr id="60" name="TextBox 59">
            <a:extLst>
              <a:ext uri="{FF2B5EF4-FFF2-40B4-BE49-F238E27FC236}">
                <a16:creationId xmlns:a16="http://schemas.microsoft.com/office/drawing/2014/main" id="{C46BF381-D28B-44E6-89A5-5931352FE6D9}"/>
              </a:ext>
            </a:extLst>
          </p:cNvPr>
          <p:cNvSpPr txBox="1"/>
          <p:nvPr/>
        </p:nvSpPr>
        <p:spPr>
          <a:xfrm>
            <a:off x="6952262" y="1341073"/>
            <a:ext cx="495300" cy="276999"/>
          </a:xfrm>
          <a:prstGeom prst="rect">
            <a:avLst/>
          </a:prstGeom>
          <a:noFill/>
        </p:spPr>
        <p:txBody>
          <a:bodyPr wrap="square" rtlCol="0">
            <a:spAutoFit/>
          </a:bodyPr>
          <a:lstStyle/>
          <a:p>
            <a:r>
              <a:rPr lang="en-US" sz="1200" dirty="0"/>
              <a:t>5 V</a:t>
            </a:r>
          </a:p>
        </p:txBody>
      </p:sp>
      <p:cxnSp>
        <p:nvCxnSpPr>
          <p:cNvPr id="37" name="Straight Connector 36">
            <a:extLst>
              <a:ext uri="{FF2B5EF4-FFF2-40B4-BE49-F238E27FC236}">
                <a16:creationId xmlns:a16="http://schemas.microsoft.com/office/drawing/2014/main" id="{72C486B5-5D10-495C-B121-5A8CC7646B72}"/>
              </a:ext>
            </a:extLst>
          </p:cNvPr>
          <p:cNvCxnSpPr>
            <a:cxnSpLocks/>
          </p:cNvCxnSpPr>
          <p:nvPr/>
        </p:nvCxnSpPr>
        <p:spPr>
          <a:xfrm flipH="1">
            <a:off x="5448300" y="5372100"/>
            <a:ext cx="444522"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587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Mechanical Block Diagram</a:t>
            </a:r>
          </a:p>
        </p:txBody>
      </p:sp>
      <p:sp>
        <p:nvSpPr>
          <p:cNvPr id="7" name="Rectangle 6">
            <a:extLst>
              <a:ext uri="{FF2B5EF4-FFF2-40B4-BE49-F238E27FC236}">
                <a16:creationId xmlns:a16="http://schemas.microsoft.com/office/drawing/2014/main" id="{99B2209A-914A-4E08-9945-0823D66FF484}"/>
              </a:ext>
            </a:extLst>
          </p:cNvPr>
          <p:cNvSpPr/>
          <p:nvPr/>
        </p:nvSpPr>
        <p:spPr>
          <a:xfrm>
            <a:off x="11430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cxnSp>
        <p:nvCxnSpPr>
          <p:cNvPr id="8" name="Straight Connector 7">
            <a:extLst>
              <a:ext uri="{FF2B5EF4-FFF2-40B4-BE49-F238E27FC236}">
                <a16:creationId xmlns:a16="http://schemas.microsoft.com/office/drawing/2014/main" id="{7CFB40A7-31B4-4522-93B4-ADFD9D113D64}"/>
              </a:ext>
            </a:extLst>
          </p:cNvPr>
          <p:cNvCxnSpPr>
            <a:cxnSpLocks/>
          </p:cNvCxnSpPr>
          <p:nvPr/>
        </p:nvCxnSpPr>
        <p:spPr>
          <a:xfrm>
            <a:off x="1143000" y="1371600"/>
            <a:ext cx="18288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C158070-5576-4A3D-BA5E-D76D8C5728AE}"/>
              </a:ext>
            </a:extLst>
          </p:cNvPr>
          <p:cNvCxnSpPr>
            <a:cxnSpLocks/>
          </p:cNvCxnSpPr>
          <p:nvPr/>
        </p:nvCxnSpPr>
        <p:spPr>
          <a:xfrm>
            <a:off x="3886200" y="1371600"/>
            <a:ext cx="1828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4EF27B-0C7E-4D77-806D-7C0A1DD578ED}"/>
              </a:ext>
            </a:extLst>
          </p:cNvPr>
          <p:cNvCxnSpPr>
            <a:cxnSpLocks/>
          </p:cNvCxnSpPr>
          <p:nvPr/>
        </p:nvCxnSpPr>
        <p:spPr>
          <a:xfrm>
            <a:off x="5943600" y="16002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09A425-BA5E-4D3A-99B4-18A0CFD9EEF3}"/>
              </a:ext>
            </a:extLst>
          </p:cNvPr>
          <p:cNvCxnSpPr>
            <a:cxnSpLocks/>
          </p:cNvCxnSpPr>
          <p:nvPr/>
        </p:nvCxnSpPr>
        <p:spPr>
          <a:xfrm>
            <a:off x="5867400" y="1600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D3804B-1C28-4914-9E7C-87A2E0322DC3}"/>
              </a:ext>
            </a:extLst>
          </p:cNvPr>
          <p:cNvCxnSpPr>
            <a:cxnSpLocks/>
          </p:cNvCxnSpPr>
          <p:nvPr/>
        </p:nvCxnSpPr>
        <p:spPr>
          <a:xfrm flipV="1">
            <a:off x="5943600" y="3352800"/>
            <a:ext cx="0" cy="1295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8190DC-5FF9-46FE-AE8D-B29AC6698B56}"/>
              </a:ext>
            </a:extLst>
          </p:cNvPr>
          <p:cNvSpPr txBox="1"/>
          <p:nvPr/>
        </p:nvSpPr>
        <p:spPr>
          <a:xfrm>
            <a:off x="5742389" y="2956823"/>
            <a:ext cx="582211" cy="369332"/>
          </a:xfrm>
          <a:prstGeom prst="rect">
            <a:avLst/>
          </a:prstGeom>
          <a:noFill/>
        </p:spPr>
        <p:txBody>
          <a:bodyPr wrap="none" rtlCol="0">
            <a:spAutoFit/>
          </a:bodyPr>
          <a:lstStyle/>
          <a:p>
            <a:r>
              <a:rPr lang="en-US" dirty="0"/>
              <a:t>4.5”</a:t>
            </a:r>
          </a:p>
        </p:txBody>
      </p:sp>
      <p:sp>
        <p:nvSpPr>
          <p:cNvPr id="14" name="Rectangle 13">
            <a:extLst>
              <a:ext uri="{FF2B5EF4-FFF2-40B4-BE49-F238E27FC236}">
                <a16:creationId xmlns:a16="http://schemas.microsoft.com/office/drawing/2014/main" id="{08A71F0D-4E7E-4109-B849-E40DA5DF18C9}"/>
              </a:ext>
            </a:extLst>
          </p:cNvPr>
          <p:cNvSpPr/>
          <p:nvPr/>
        </p:nvSpPr>
        <p:spPr>
          <a:xfrm>
            <a:off x="1371600" y="3914762"/>
            <a:ext cx="609600" cy="5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Power Button</a:t>
            </a:r>
          </a:p>
        </p:txBody>
      </p:sp>
      <p:cxnSp>
        <p:nvCxnSpPr>
          <p:cNvPr id="16" name="Straight Connector 15">
            <a:extLst>
              <a:ext uri="{FF2B5EF4-FFF2-40B4-BE49-F238E27FC236}">
                <a16:creationId xmlns:a16="http://schemas.microsoft.com/office/drawing/2014/main" id="{CDFACAB8-B482-45A1-9BD9-821A049B232B}"/>
              </a:ext>
            </a:extLst>
          </p:cNvPr>
          <p:cNvCxnSpPr>
            <a:cxnSpLocks/>
          </p:cNvCxnSpPr>
          <p:nvPr/>
        </p:nvCxnSpPr>
        <p:spPr>
          <a:xfrm>
            <a:off x="1143000" y="4876800"/>
            <a:ext cx="7620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8196099-90E2-46EA-9B8E-E31EB4B20D93}"/>
              </a:ext>
            </a:extLst>
          </p:cNvPr>
          <p:cNvCxnSpPr>
            <a:cxnSpLocks/>
          </p:cNvCxnSpPr>
          <p:nvPr/>
        </p:nvCxnSpPr>
        <p:spPr>
          <a:xfrm>
            <a:off x="2743200" y="4876800"/>
            <a:ext cx="685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858A8F-05DE-42E7-B0F3-5E693D9742A5}"/>
              </a:ext>
            </a:extLst>
          </p:cNvPr>
          <p:cNvCxnSpPr>
            <a:cxnSpLocks/>
          </p:cNvCxnSpPr>
          <p:nvPr/>
        </p:nvCxnSpPr>
        <p:spPr>
          <a:xfrm>
            <a:off x="3429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DE1003-E7D6-4456-AAB0-74701BF686E5}"/>
              </a:ext>
            </a:extLst>
          </p:cNvPr>
          <p:cNvCxnSpPr>
            <a:cxnSpLocks/>
          </p:cNvCxnSpPr>
          <p:nvPr/>
        </p:nvCxnSpPr>
        <p:spPr>
          <a:xfrm>
            <a:off x="1143000" y="48006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DCB8F9-9EF3-4E01-A0AE-CBB60326CEAE}"/>
              </a:ext>
            </a:extLst>
          </p:cNvPr>
          <p:cNvSpPr txBox="1"/>
          <p:nvPr/>
        </p:nvSpPr>
        <p:spPr>
          <a:xfrm>
            <a:off x="2168151" y="4722152"/>
            <a:ext cx="389850" cy="369332"/>
          </a:xfrm>
          <a:prstGeom prst="rect">
            <a:avLst/>
          </a:prstGeom>
          <a:noFill/>
        </p:spPr>
        <p:txBody>
          <a:bodyPr wrap="none" rtlCol="0">
            <a:spAutoFit/>
          </a:bodyPr>
          <a:lstStyle/>
          <a:p>
            <a:r>
              <a:rPr lang="en-US" dirty="0"/>
              <a:t>3”</a:t>
            </a:r>
          </a:p>
        </p:txBody>
      </p:sp>
      <p:sp>
        <p:nvSpPr>
          <p:cNvPr id="23" name="Rectangle 22">
            <a:extLst>
              <a:ext uri="{FF2B5EF4-FFF2-40B4-BE49-F238E27FC236}">
                <a16:creationId xmlns:a16="http://schemas.microsoft.com/office/drawing/2014/main" id="{BB866D97-85FD-43FA-B88A-9BED6876B53B}"/>
              </a:ext>
            </a:extLst>
          </p:cNvPr>
          <p:cNvSpPr/>
          <p:nvPr/>
        </p:nvSpPr>
        <p:spPr>
          <a:xfrm>
            <a:off x="1371600" y="1828799"/>
            <a:ext cx="3048000" cy="185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Display</a:t>
            </a:r>
          </a:p>
        </p:txBody>
      </p:sp>
      <p:sp>
        <p:nvSpPr>
          <p:cNvPr id="24" name="Rectangle 23">
            <a:extLst>
              <a:ext uri="{FF2B5EF4-FFF2-40B4-BE49-F238E27FC236}">
                <a16:creationId xmlns:a16="http://schemas.microsoft.com/office/drawing/2014/main" id="{4CC39E13-DAE0-4775-8C40-096FDCDEE32C}"/>
              </a:ext>
            </a:extLst>
          </p:cNvPr>
          <p:cNvSpPr/>
          <p:nvPr/>
        </p:nvSpPr>
        <p:spPr>
          <a:xfrm>
            <a:off x="8551903" y="2057400"/>
            <a:ext cx="2497096" cy="100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Beagle Bone Black</a:t>
            </a:r>
          </a:p>
        </p:txBody>
      </p:sp>
      <p:sp>
        <p:nvSpPr>
          <p:cNvPr id="27" name="TextBox 26">
            <a:extLst>
              <a:ext uri="{FF2B5EF4-FFF2-40B4-BE49-F238E27FC236}">
                <a16:creationId xmlns:a16="http://schemas.microsoft.com/office/drawing/2014/main" id="{6C779C4F-4824-4216-9DBF-27126E582375}"/>
              </a:ext>
            </a:extLst>
          </p:cNvPr>
          <p:cNvSpPr txBox="1"/>
          <p:nvPr/>
        </p:nvSpPr>
        <p:spPr>
          <a:xfrm>
            <a:off x="4566122" y="1584746"/>
            <a:ext cx="449162" cy="276999"/>
          </a:xfrm>
          <a:prstGeom prst="rect">
            <a:avLst/>
          </a:prstGeom>
          <a:noFill/>
        </p:spPr>
        <p:txBody>
          <a:bodyPr wrap="none" rtlCol="0">
            <a:spAutoFit/>
          </a:bodyPr>
          <a:lstStyle/>
          <a:p>
            <a:r>
              <a:rPr lang="en-US" sz="1200" dirty="0"/>
              <a:t>.25”</a:t>
            </a:r>
          </a:p>
        </p:txBody>
      </p:sp>
      <p:cxnSp>
        <p:nvCxnSpPr>
          <p:cNvPr id="28" name="Straight Connector 27">
            <a:extLst>
              <a:ext uri="{FF2B5EF4-FFF2-40B4-BE49-F238E27FC236}">
                <a16:creationId xmlns:a16="http://schemas.microsoft.com/office/drawing/2014/main" id="{3A8401E0-07FD-4C4C-B8C1-5784428C0CC6}"/>
              </a:ext>
            </a:extLst>
          </p:cNvPr>
          <p:cNvCxnSpPr>
            <a:cxnSpLocks/>
          </p:cNvCxnSpPr>
          <p:nvPr/>
        </p:nvCxnSpPr>
        <p:spPr>
          <a:xfrm>
            <a:off x="5867400" y="4648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B38E0A-7AF5-4111-B649-CD923625936B}"/>
              </a:ext>
            </a:extLst>
          </p:cNvPr>
          <p:cNvCxnSpPr>
            <a:cxnSpLocks/>
          </p:cNvCxnSpPr>
          <p:nvPr/>
        </p:nvCxnSpPr>
        <p:spPr>
          <a:xfrm>
            <a:off x="4800600" y="2743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7E3BEB-CECB-4601-A5A3-61459C48841B}"/>
              </a:ext>
            </a:extLst>
          </p:cNvPr>
          <p:cNvCxnSpPr>
            <a:cxnSpLocks/>
          </p:cNvCxnSpPr>
          <p:nvPr/>
        </p:nvCxnSpPr>
        <p:spPr>
          <a:xfrm>
            <a:off x="4797370" y="2743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CDA31A6-B17E-490E-BA77-22807473D925}"/>
              </a:ext>
            </a:extLst>
          </p:cNvPr>
          <p:cNvCxnSpPr>
            <a:cxnSpLocks/>
          </p:cNvCxnSpPr>
          <p:nvPr/>
        </p:nvCxnSpPr>
        <p:spPr>
          <a:xfrm>
            <a:off x="4800600" y="27432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659D74-69F6-44BD-912E-1F2B64390F0C}"/>
              </a:ext>
            </a:extLst>
          </p:cNvPr>
          <p:cNvCxnSpPr>
            <a:cxnSpLocks/>
          </p:cNvCxnSpPr>
          <p:nvPr/>
        </p:nvCxnSpPr>
        <p:spPr>
          <a:xfrm>
            <a:off x="4876800" y="20574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1FBF3A-8437-4114-BD15-CD20136485A4}"/>
              </a:ext>
            </a:extLst>
          </p:cNvPr>
          <p:cNvCxnSpPr>
            <a:cxnSpLocks/>
          </p:cNvCxnSpPr>
          <p:nvPr/>
        </p:nvCxnSpPr>
        <p:spPr>
          <a:xfrm>
            <a:off x="4803830" y="2057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173A130-CF59-4A5D-BAC2-043743EC32FB}"/>
              </a:ext>
            </a:extLst>
          </p:cNvPr>
          <p:cNvCxnSpPr>
            <a:cxnSpLocks/>
          </p:cNvCxnSpPr>
          <p:nvPr/>
        </p:nvCxnSpPr>
        <p:spPr>
          <a:xfrm flipV="1">
            <a:off x="4876800" y="25908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53E7577-3E4B-4E9A-8C48-310464280DE5}"/>
              </a:ext>
            </a:extLst>
          </p:cNvPr>
          <p:cNvSpPr txBox="1"/>
          <p:nvPr/>
        </p:nvSpPr>
        <p:spPr>
          <a:xfrm>
            <a:off x="4648200" y="2209800"/>
            <a:ext cx="453970" cy="369332"/>
          </a:xfrm>
          <a:prstGeom prst="rect">
            <a:avLst/>
          </a:prstGeom>
          <a:noFill/>
        </p:spPr>
        <p:txBody>
          <a:bodyPr wrap="none" rtlCol="0">
            <a:spAutoFit/>
          </a:bodyPr>
          <a:lstStyle/>
          <a:p>
            <a:r>
              <a:rPr lang="en-US" dirty="0"/>
              <a:t>.5”</a:t>
            </a:r>
          </a:p>
        </p:txBody>
      </p:sp>
      <p:cxnSp>
        <p:nvCxnSpPr>
          <p:cNvPr id="36" name="Straight Connector 35">
            <a:extLst>
              <a:ext uri="{FF2B5EF4-FFF2-40B4-BE49-F238E27FC236}">
                <a16:creationId xmlns:a16="http://schemas.microsoft.com/office/drawing/2014/main" id="{7989F7E0-5DB8-4853-8199-E3374A435F27}"/>
              </a:ext>
            </a:extLst>
          </p:cNvPr>
          <p:cNvCxnSpPr>
            <a:cxnSpLocks/>
          </p:cNvCxnSpPr>
          <p:nvPr/>
        </p:nvCxnSpPr>
        <p:spPr>
          <a:xfrm>
            <a:off x="4800600" y="2057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63F668-26EA-40C1-AF6A-0CBBD7F7132B}"/>
              </a:ext>
            </a:extLst>
          </p:cNvPr>
          <p:cNvCxnSpPr>
            <a:cxnSpLocks/>
          </p:cNvCxnSpPr>
          <p:nvPr/>
        </p:nvCxnSpPr>
        <p:spPr>
          <a:xfrm>
            <a:off x="4803830" y="2057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590456F-EEF2-47E5-9B8A-33A03C618D78}"/>
              </a:ext>
            </a:extLst>
          </p:cNvPr>
          <p:cNvCxnSpPr>
            <a:cxnSpLocks/>
          </p:cNvCxnSpPr>
          <p:nvPr/>
        </p:nvCxnSpPr>
        <p:spPr>
          <a:xfrm flipV="1">
            <a:off x="4880030" y="19050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F6D12C6-BA76-4161-B675-FDE4E5E6D701}"/>
              </a:ext>
            </a:extLst>
          </p:cNvPr>
          <p:cNvSpPr/>
          <p:nvPr/>
        </p:nvSpPr>
        <p:spPr>
          <a:xfrm>
            <a:off x="6629400" y="1600200"/>
            <a:ext cx="4572000" cy="304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41" name="TextBox 40">
            <a:extLst>
              <a:ext uri="{FF2B5EF4-FFF2-40B4-BE49-F238E27FC236}">
                <a16:creationId xmlns:a16="http://schemas.microsoft.com/office/drawing/2014/main" id="{64274AD8-E1CC-4906-A67B-7A87F78695ED}"/>
              </a:ext>
            </a:extLst>
          </p:cNvPr>
          <p:cNvSpPr txBox="1"/>
          <p:nvPr/>
        </p:nvSpPr>
        <p:spPr>
          <a:xfrm>
            <a:off x="2971800" y="5257800"/>
            <a:ext cx="979755" cy="369332"/>
          </a:xfrm>
          <a:prstGeom prst="rect">
            <a:avLst/>
          </a:prstGeom>
          <a:noFill/>
        </p:spPr>
        <p:txBody>
          <a:bodyPr wrap="none" rtlCol="0">
            <a:spAutoFit/>
          </a:bodyPr>
          <a:lstStyle/>
          <a:p>
            <a:r>
              <a:rPr lang="en-US" dirty="0"/>
              <a:t>FRONT</a:t>
            </a:r>
          </a:p>
        </p:txBody>
      </p:sp>
      <p:sp>
        <p:nvSpPr>
          <p:cNvPr id="42" name="TextBox 41">
            <a:extLst>
              <a:ext uri="{FF2B5EF4-FFF2-40B4-BE49-F238E27FC236}">
                <a16:creationId xmlns:a16="http://schemas.microsoft.com/office/drawing/2014/main" id="{3B5C1E2B-2CEE-4794-A88B-6C56440627A3}"/>
              </a:ext>
            </a:extLst>
          </p:cNvPr>
          <p:cNvSpPr txBox="1"/>
          <p:nvPr/>
        </p:nvSpPr>
        <p:spPr>
          <a:xfrm>
            <a:off x="8534400" y="5257800"/>
            <a:ext cx="813043" cy="369332"/>
          </a:xfrm>
          <a:prstGeom prst="rect">
            <a:avLst/>
          </a:prstGeom>
          <a:noFill/>
        </p:spPr>
        <p:txBody>
          <a:bodyPr wrap="none" rtlCol="0">
            <a:spAutoFit/>
          </a:bodyPr>
          <a:lstStyle/>
          <a:p>
            <a:r>
              <a:rPr lang="en-US" dirty="0"/>
              <a:t>BACK</a:t>
            </a:r>
          </a:p>
        </p:txBody>
      </p:sp>
      <p:sp>
        <p:nvSpPr>
          <p:cNvPr id="43" name="TextBox 42">
            <a:extLst>
              <a:ext uri="{FF2B5EF4-FFF2-40B4-BE49-F238E27FC236}">
                <a16:creationId xmlns:a16="http://schemas.microsoft.com/office/drawing/2014/main" id="{45721D0A-1556-448E-93BB-C5AC0790C593}"/>
              </a:ext>
            </a:extLst>
          </p:cNvPr>
          <p:cNvSpPr txBox="1"/>
          <p:nvPr/>
        </p:nvSpPr>
        <p:spPr>
          <a:xfrm rot="16200000">
            <a:off x="10503351" y="2442911"/>
            <a:ext cx="809837" cy="246221"/>
          </a:xfrm>
          <a:prstGeom prst="rect">
            <a:avLst/>
          </a:prstGeom>
          <a:noFill/>
        </p:spPr>
        <p:txBody>
          <a:bodyPr wrap="none" rtlCol="0">
            <a:spAutoFit/>
          </a:bodyPr>
          <a:lstStyle/>
          <a:p>
            <a:r>
              <a:rPr lang="en-US" sz="1000" dirty="0"/>
              <a:t>USB Client</a:t>
            </a:r>
          </a:p>
        </p:txBody>
      </p:sp>
      <p:cxnSp>
        <p:nvCxnSpPr>
          <p:cNvPr id="44" name="Straight Connector 43">
            <a:extLst>
              <a:ext uri="{FF2B5EF4-FFF2-40B4-BE49-F238E27FC236}">
                <a16:creationId xmlns:a16="http://schemas.microsoft.com/office/drawing/2014/main" id="{D141DE63-D5A8-43CE-9B20-39283E5A6895}"/>
              </a:ext>
            </a:extLst>
          </p:cNvPr>
          <p:cNvCxnSpPr>
            <a:cxnSpLocks/>
          </p:cNvCxnSpPr>
          <p:nvPr/>
        </p:nvCxnSpPr>
        <p:spPr>
          <a:xfrm>
            <a:off x="4500645" y="36957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2F243E9-00DA-452F-8C33-52C59E1CA404}"/>
              </a:ext>
            </a:extLst>
          </p:cNvPr>
          <p:cNvCxnSpPr>
            <a:cxnSpLocks/>
          </p:cNvCxnSpPr>
          <p:nvPr/>
        </p:nvCxnSpPr>
        <p:spPr>
          <a:xfrm>
            <a:off x="4576845" y="1841132"/>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1CE3533-6C0C-4503-8735-3171E63F5095}"/>
              </a:ext>
            </a:extLst>
          </p:cNvPr>
          <p:cNvCxnSpPr>
            <a:cxnSpLocks/>
          </p:cNvCxnSpPr>
          <p:nvPr/>
        </p:nvCxnSpPr>
        <p:spPr>
          <a:xfrm flipV="1">
            <a:off x="4576845" y="35433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80ECF30-F51E-4C92-92FD-94E419A86E61}"/>
              </a:ext>
            </a:extLst>
          </p:cNvPr>
          <p:cNvSpPr txBox="1"/>
          <p:nvPr/>
        </p:nvSpPr>
        <p:spPr>
          <a:xfrm rot="16200000">
            <a:off x="3863928" y="2585644"/>
            <a:ext cx="1409687" cy="276999"/>
          </a:xfrm>
          <a:prstGeom prst="rect">
            <a:avLst/>
          </a:prstGeom>
          <a:noFill/>
        </p:spPr>
        <p:txBody>
          <a:bodyPr wrap="square" rtlCol="0">
            <a:spAutoFit/>
          </a:bodyPr>
          <a:lstStyle/>
          <a:p>
            <a:r>
              <a:rPr lang="en-US" sz="1200" dirty="0"/>
              <a:t>95.24mm = 3.75”</a:t>
            </a:r>
          </a:p>
        </p:txBody>
      </p:sp>
      <p:cxnSp>
        <p:nvCxnSpPr>
          <p:cNvPr id="48" name="Straight Connector 47">
            <a:extLst>
              <a:ext uri="{FF2B5EF4-FFF2-40B4-BE49-F238E27FC236}">
                <a16:creationId xmlns:a16="http://schemas.microsoft.com/office/drawing/2014/main" id="{E32058BC-768D-4906-A734-B29AB87DE5D4}"/>
              </a:ext>
            </a:extLst>
          </p:cNvPr>
          <p:cNvCxnSpPr>
            <a:cxnSpLocks/>
          </p:cNvCxnSpPr>
          <p:nvPr/>
        </p:nvCxnSpPr>
        <p:spPr>
          <a:xfrm>
            <a:off x="4503875" y="1841132"/>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92103BC-8C77-45E4-9747-F0A0B061A47A}"/>
              </a:ext>
            </a:extLst>
          </p:cNvPr>
          <p:cNvSpPr txBox="1"/>
          <p:nvPr/>
        </p:nvSpPr>
        <p:spPr>
          <a:xfrm>
            <a:off x="2206569" y="1580380"/>
            <a:ext cx="1535305" cy="276999"/>
          </a:xfrm>
          <a:prstGeom prst="rect">
            <a:avLst/>
          </a:prstGeom>
          <a:noFill/>
        </p:spPr>
        <p:txBody>
          <a:bodyPr wrap="square" rtlCol="0">
            <a:spAutoFit/>
          </a:bodyPr>
          <a:lstStyle/>
          <a:p>
            <a:r>
              <a:rPr lang="en-US" sz="1200" dirty="0"/>
              <a:t>113.11mm = 4.45”</a:t>
            </a:r>
          </a:p>
        </p:txBody>
      </p:sp>
      <p:cxnSp>
        <p:nvCxnSpPr>
          <p:cNvPr id="55" name="Straight Connector 54">
            <a:extLst>
              <a:ext uri="{FF2B5EF4-FFF2-40B4-BE49-F238E27FC236}">
                <a16:creationId xmlns:a16="http://schemas.microsoft.com/office/drawing/2014/main" id="{7C8C0A43-55C8-43EB-958F-6E334E9E7B1A}"/>
              </a:ext>
            </a:extLst>
          </p:cNvPr>
          <p:cNvCxnSpPr>
            <a:cxnSpLocks/>
          </p:cNvCxnSpPr>
          <p:nvPr/>
        </p:nvCxnSpPr>
        <p:spPr>
          <a:xfrm>
            <a:off x="1371600" y="1718879"/>
            <a:ext cx="762000"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172BDFC-AE02-4421-A0E7-449A4AF311A8}"/>
              </a:ext>
            </a:extLst>
          </p:cNvPr>
          <p:cNvCxnSpPr>
            <a:cxnSpLocks/>
          </p:cNvCxnSpPr>
          <p:nvPr/>
        </p:nvCxnSpPr>
        <p:spPr>
          <a:xfrm>
            <a:off x="3733800" y="1718879"/>
            <a:ext cx="6858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1F18A12-3EA5-48CC-BC2B-B6801196B19A}"/>
              </a:ext>
            </a:extLst>
          </p:cNvPr>
          <p:cNvCxnSpPr>
            <a:cxnSpLocks/>
          </p:cNvCxnSpPr>
          <p:nvPr/>
        </p:nvCxnSpPr>
        <p:spPr>
          <a:xfrm>
            <a:off x="4419600" y="1642679"/>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135A01-9607-4DA4-A87E-1064DDD340E3}"/>
              </a:ext>
            </a:extLst>
          </p:cNvPr>
          <p:cNvCxnSpPr>
            <a:cxnSpLocks/>
          </p:cNvCxnSpPr>
          <p:nvPr/>
        </p:nvCxnSpPr>
        <p:spPr>
          <a:xfrm>
            <a:off x="1371600" y="1642679"/>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C59F1D7-DE36-4E5B-9328-C23DB8F72E37}"/>
              </a:ext>
            </a:extLst>
          </p:cNvPr>
          <p:cNvSpPr txBox="1"/>
          <p:nvPr/>
        </p:nvSpPr>
        <p:spPr>
          <a:xfrm>
            <a:off x="3266752" y="1156916"/>
            <a:ext cx="389850" cy="369332"/>
          </a:xfrm>
          <a:prstGeom prst="rect">
            <a:avLst/>
          </a:prstGeom>
          <a:noFill/>
        </p:spPr>
        <p:txBody>
          <a:bodyPr wrap="none" rtlCol="0">
            <a:spAutoFit/>
          </a:bodyPr>
          <a:lstStyle/>
          <a:p>
            <a:r>
              <a:rPr lang="en-US" dirty="0"/>
              <a:t>6”</a:t>
            </a:r>
          </a:p>
        </p:txBody>
      </p:sp>
      <p:cxnSp>
        <p:nvCxnSpPr>
          <p:cNvPr id="60" name="Straight Connector 59">
            <a:extLst>
              <a:ext uri="{FF2B5EF4-FFF2-40B4-BE49-F238E27FC236}">
                <a16:creationId xmlns:a16="http://schemas.microsoft.com/office/drawing/2014/main" id="{CF6EB713-DE9A-49DB-8A57-4A35210D1CEB}"/>
              </a:ext>
            </a:extLst>
          </p:cNvPr>
          <p:cNvCxnSpPr>
            <a:cxnSpLocks/>
          </p:cNvCxnSpPr>
          <p:nvPr/>
        </p:nvCxnSpPr>
        <p:spPr>
          <a:xfrm>
            <a:off x="8289674" y="30480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631BF-54CA-4097-840A-AB200A045CBB}"/>
              </a:ext>
            </a:extLst>
          </p:cNvPr>
          <p:cNvCxnSpPr>
            <a:cxnSpLocks/>
          </p:cNvCxnSpPr>
          <p:nvPr/>
        </p:nvCxnSpPr>
        <p:spPr>
          <a:xfrm>
            <a:off x="8365874" y="20574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D94139C-0AD6-4803-A8FA-425F3D2DF7C4}"/>
              </a:ext>
            </a:extLst>
          </p:cNvPr>
          <p:cNvCxnSpPr>
            <a:cxnSpLocks/>
          </p:cNvCxnSpPr>
          <p:nvPr/>
        </p:nvCxnSpPr>
        <p:spPr>
          <a:xfrm flipV="1">
            <a:off x="8365874" y="2895600"/>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AE54674-5C19-4A3B-AD84-D0CB4D586B5D}"/>
              </a:ext>
            </a:extLst>
          </p:cNvPr>
          <p:cNvSpPr txBox="1"/>
          <p:nvPr/>
        </p:nvSpPr>
        <p:spPr>
          <a:xfrm rot="16200000">
            <a:off x="7960106" y="2264718"/>
            <a:ext cx="787755" cy="461665"/>
          </a:xfrm>
          <a:prstGeom prst="rect">
            <a:avLst/>
          </a:prstGeom>
          <a:noFill/>
        </p:spPr>
        <p:txBody>
          <a:bodyPr wrap="square" rtlCol="0">
            <a:spAutoFit/>
          </a:bodyPr>
          <a:lstStyle/>
          <a:p>
            <a:r>
              <a:rPr lang="en-US" sz="1200" dirty="0"/>
              <a:t>53.3.mm = 2.1”</a:t>
            </a:r>
          </a:p>
        </p:txBody>
      </p:sp>
      <p:cxnSp>
        <p:nvCxnSpPr>
          <p:cNvPr id="64" name="Straight Connector 63">
            <a:extLst>
              <a:ext uri="{FF2B5EF4-FFF2-40B4-BE49-F238E27FC236}">
                <a16:creationId xmlns:a16="http://schemas.microsoft.com/office/drawing/2014/main" id="{94890FE4-D691-411C-BF62-FC06D527100C}"/>
              </a:ext>
            </a:extLst>
          </p:cNvPr>
          <p:cNvCxnSpPr>
            <a:cxnSpLocks/>
          </p:cNvCxnSpPr>
          <p:nvPr/>
        </p:nvCxnSpPr>
        <p:spPr>
          <a:xfrm>
            <a:off x="8292904" y="2057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C8A6097-51C7-4FCD-A8C0-FDA7EE346D62}"/>
              </a:ext>
            </a:extLst>
          </p:cNvPr>
          <p:cNvSpPr txBox="1"/>
          <p:nvPr/>
        </p:nvSpPr>
        <p:spPr>
          <a:xfrm>
            <a:off x="9132695" y="1766500"/>
            <a:ext cx="1535305" cy="276999"/>
          </a:xfrm>
          <a:prstGeom prst="rect">
            <a:avLst/>
          </a:prstGeom>
          <a:noFill/>
        </p:spPr>
        <p:txBody>
          <a:bodyPr wrap="square" rtlCol="0">
            <a:spAutoFit/>
          </a:bodyPr>
          <a:lstStyle/>
          <a:p>
            <a:r>
              <a:rPr lang="en-US" sz="1200" dirty="0"/>
              <a:t>86.40mm = 3.40”</a:t>
            </a:r>
          </a:p>
        </p:txBody>
      </p:sp>
      <p:cxnSp>
        <p:nvCxnSpPr>
          <p:cNvPr id="75" name="Straight Connector 74">
            <a:extLst>
              <a:ext uri="{FF2B5EF4-FFF2-40B4-BE49-F238E27FC236}">
                <a16:creationId xmlns:a16="http://schemas.microsoft.com/office/drawing/2014/main" id="{8DA9FDF5-0768-402F-999B-14ED4AA4F685}"/>
              </a:ext>
            </a:extLst>
          </p:cNvPr>
          <p:cNvCxnSpPr>
            <a:cxnSpLocks/>
          </p:cNvCxnSpPr>
          <p:nvPr/>
        </p:nvCxnSpPr>
        <p:spPr>
          <a:xfrm>
            <a:off x="8534400" y="1904999"/>
            <a:ext cx="540895"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CCE0F48-66EF-4EDC-8254-1BA6F1FDAF12}"/>
              </a:ext>
            </a:extLst>
          </p:cNvPr>
          <p:cNvCxnSpPr>
            <a:cxnSpLocks/>
          </p:cNvCxnSpPr>
          <p:nvPr/>
        </p:nvCxnSpPr>
        <p:spPr>
          <a:xfrm>
            <a:off x="10477500" y="1904999"/>
            <a:ext cx="5715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C2F9299-86C6-4E38-9520-DB008241423D}"/>
              </a:ext>
            </a:extLst>
          </p:cNvPr>
          <p:cNvCxnSpPr>
            <a:cxnSpLocks/>
          </p:cNvCxnSpPr>
          <p:nvPr/>
        </p:nvCxnSpPr>
        <p:spPr>
          <a:xfrm>
            <a:off x="11049000" y="1828799"/>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CEC9534-010B-49ED-BEF8-2F846345E501}"/>
              </a:ext>
            </a:extLst>
          </p:cNvPr>
          <p:cNvCxnSpPr>
            <a:cxnSpLocks/>
          </p:cNvCxnSpPr>
          <p:nvPr/>
        </p:nvCxnSpPr>
        <p:spPr>
          <a:xfrm>
            <a:off x="8534400" y="1828799"/>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353AF256-814D-48EE-9C0E-21F2EFAE002C}"/>
              </a:ext>
            </a:extLst>
          </p:cNvPr>
          <p:cNvSpPr/>
          <p:nvPr/>
        </p:nvSpPr>
        <p:spPr>
          <a:xfrm>
            <a:off x="2209800" y="3914762"/>
            <a:ext cx="609600" cy="585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LED Button</a:t>
            </a:r>
          </a:p>
        </p:txBody>
      </p:sp>
      <p:sp>
        <p:nvSpPr>
          <p:cNvPr id="85" name="Oval 84">
            <a:extLst>
              <a:ext uri="{FF2B5EF4-FFF2-40B4-BE49-F238E27FC236}">
                <a16:creationId xmlns:a16="http://schemas.microsoft.com/office/drawing/2014/main" id="{A40E9B21-CDD5-437C-A2A4-497018908310}"/>
              </a:ext>
            </a:extLst>
          </p:cNvPr>
          <p:cNvSpPr/>
          <p:nvPr/>
        </p:nvSpPr>
        <p:spPr>
          <a:xfrm>
            <a:off x="3804107" y="3886200"/>
            <a:ext cx="609594" cy="628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Buzzer</a:t>
            </a:r>
          </a:p>
        </p:txBody>
      </p:sp>
      <p:sp>
        <p:nvSpPr>
          <p:cNvPr id="86" name="TextBox 85">
            <a:extLst>
              <a:ext uri="{FF2B5EF4-FFF2-40B4-BE49-F238E27FC236}">
                <a16:creationId xmlns:a16="http://schemas.microsoft.com/office/drawing/2014/main" id="{93DBDCEB-FA7F-4D5F-89E6-2159890BD91D}"/>
              </a:ext>
            </a:extLst>
          </p:cNvPr>
          <p:cNvSpPr txBox="1"/>
          <p:nvPr/>
        </p:nvSpPr>
        <p:spPr>
          <a:xfrm rot="5400000">
            <a:off x="8334888" y="2442911"/>
            <a:ext cx="745717" cy="246221"/>
          </a:xfrm>
          <a:prstGeom prst="rect">
            <a:avLst/>
          </a:prstGeom>
          <a:noFill/>
        </p:spPr>
        <p:txBody>
          <a:bodyPr wrap="none" rtlCol="0">
            <a:spAutoFit/>
          </a:bodyPr>
          <a:lstStyle/>
          <a:p>
            <a:r>
              <a:rPr lang="en-US" sz="1000" dirty="0"/>
              <a:t>USB Host</a:t>
            </a:r>
          </a:p>
        </p:txBody>
      </p:sp>
      <p:cxnSp>
        <p:nvCxnSpPr>
          <p:cNvPr id="87" name="Straight Connector 86">
            <a:extLst>
              <a:ext uri="{FF2B5EF4-FFF2-40B4-BE49-F238E27FC236}">
                <a16:creationId xmlns:a16="http://schemas.microsoft.com/office/drawing/2014/main" id="{54DF0598-CFB2-4957-96EF-F5170A278127}"/>
              </a:ext>
            </a:extLst>
          </p:cNvPr>
          <p:cNvCxnSpPr>
            <a:cxnSpLocks/>
          </p:cNvCxnSpPr>
          <p:nvPr/>
        </p:nvCxnSpPr>
        <p:spPr>
          <a:xfrm>
            <a:off x="2895357" y="4659867"/>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9CAD1-5650-427E-8766-14D6F59CC295}"/>
              </a:ext>
            </a:extLst>
          </p:cNvPr>
          <p:cNvCxnSpPr>
            <a:cxnSpLocks/>
          </p:cNvCxnSpPr>
          <p:nvPr/>
        </p:nvCxnSpPr>
        <p:spPr>
          <a:xfrm>
            <a:off x="2971557" y="4164568"/>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0DA1CE6-260C-46A4-8117-65ED37019341}"/>
              </a:ext>
            </a:extLst>
          </p:cNvPr>
          <p:cNvCxnSpPr>
            <a:cxnSpLocks/>
          </p:cNvCxnSpPr>
          <p:nvPr/>
        </p:nvCxnSpPr>
        <p:spPr>
          <a:xfrm flipV="1">
            <a:off x="2971557" y="4507467"/>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8BE0544-85CE-4DA7-8847-FFFD46A7F352}"/>
              </a:ext>
            </a:extLst>
          </p:cNvPr>
          <p:cNvSpPr txBox="1"/>
          <p:nvPr/>
        </p:nvSpPr>
        <p:spPr>
          <a:xfrm>
            <a:off x="2789338" y="4278868"/>
            <a:ext cx="449162" cy="276999"/>
          </a:xfrm>
          <a:prstGeom prst="rect">
            <a:avLst/>
          </a:prstGeom>
          <a:noFill/>
        </p:spPr>
        <p:txBody>
          <a:bodyPr wrap="none" rtlCol="0">
            <a:spAutoFit/>
          </a:bodyPr>
          <a:lstStyle/>
          <a:p>
            <a:r>
              <a:rPr lang="en-US" sz="1200" dirty="0"/>
              <a:t>.25”</a:t>
            </a:r>
          </a:p>
        </p:txBody>
      </p:sp>
      <p:cxnSp>
        <p:nvCxnSpPr>
          <p:cNvPr id="91" name="Straight Connector 90">
            <a:extLst>
              <a:ext uri="{FF2B5EF4-FFF2-40B4-BE49-F238E27FC236}">
                <a16:creationId xmlns:a16="http://schemas.microsoft.com/office/drawing/2014/main" id="{336FB4FA-622D-42D8-A933-ABA414DEF8E9}"/>
              </a:ext>
            </a:extLst>
          </p:cNvPr>
          <p:cNvCxnSpPr>
            <a:cxnSpLocks/>
          </p:cNvCxnSpPr>
          <p:nvPr/>
        </p:nvCxnSpPr>
        <p:spPr>
          <a:xfrm>
            <a:off x="2898587" y="4164568"/>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27CB132-16F6-4371-9057-D26981FD4E4E}"/>
              </a:ext>
            </a:extLst>
          </p:cNvPr>
          <p:cNvCxnSpPr>
            <a:cxnSpLocks/>
          </p:cNvCxnSpPr>
          <p:nvPr/>
        </p:nvCxnSpPr>
        <p:spPr>
          <a:xfrm>
            <a:off x="4876800" y="1828799"/>
            <a:ext cx="0" cy="186121"/>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4D5052D-A373-4589-8CDA-79793D224EC4}"/>
              </a:ext>
            </a:extLst>
          </p:cNvPr>
          <p:cNvCxnSpPr>
            <a:cxnSpLocks/>
          </p:cNvCxnSpPr>
          <p:nvPr/>
        </p:nvCxnSpPr>
        <p:spPr>
          <a:xfrm flipV="1">
            <a:off x="4584051" y="1708853"/>
            <a:ext cx="0" cy="15240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48E42DD-F115-45E7-A9C4-C094D82A5569}"/>
              </a:ext>
            </a:extLst>
          </p:cNvPr>
          <p:cNvCxnSpPr>
            <a:cxnSpLocks/>
          </p:cNvCxnSpPr>
          <p:nvPr/>
        </p:nvCxnSpPr>
        <p:spPr>
          <a:xfrm>
            <a:off x="4580821" y="1600200"/>
            <a:ext cx="0" cy="186121"/>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4169B81-53EC-4D98-B22B-D459E2B5ECA3}"/>
              </a:ext>
            </a:extLst>
          </p:cNvPr>
          <p:cNvCxnSpPr>
            <a:cxnSpLocks/>
          </p:cNvCxnSpPr>
          <p:nvPr/>
        </p:nvCxnSpPr>
        <p:spPr>
          <a:xfrm>
            <a:off x="1143000" y="1708853"/>
            <a:ext cx="114300" cy="10026"/>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3FFA42-A4AC-440E-BB2F-1EF8BA9C334C}"/>
              </a:ext>
            </a:extLst>
          </p:cNvPr>
          <p:cNvCxnSpPr>
            <a:cxnSpLocks/>
          </p:cNvCxnSpPr>
          <p:nvPr/>
        </p:nvCxnSpPr>
        <p:spPr>
          <a:xfrm>
            <a:off x="1257300" y="1718879"/>
            <a:ext cx="114300"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E07DF27-8BA5-4391-AC81-DC896BE47073}"/>
              </a:ext>
            </a:extLst>
          </p:cNvPr>
          <p:cNvSpPr txBox="1"/>
          <p:nvPr/>
        </p:nvSpPr>
        <p:spPr>
          <a:xfrm>
            <a:off x="1084650" y="1752600"/>
            <a:ext cx="439350" cy="246221"/>
          </a:xfrm>
          <a:prstGeom prst="rect">
            <a:avLst/>
          </a:prstGeom>
          <a:noFill/>
        </p:spPr>
        <p:txBody>
          <a:bodyPr wrap="square" rtlCol="0">
            <a:spAutoFit/>
          </a:bodyPr>
          <a:lstStyle/>
          <a:p>
            <a:r>
              <a:rPr lang="en-US" sz="1000" b="1" dirty="0"/>
              <a:t>.30”</a:t>
            </a:r>
          </a:p>
        </p:txBody>
      </p:sp>
      <p:sp>
        <p:nvSpPr>
          <p:cNvPr id="104" name="Oval 103">
            <a:extLst>
              <a:ext uri="{FF2B5EF4-FFF2-40B4-BE49-F238E27FC236}">
                <a16:creationId xmlns:a16="http://schemas.microsoft.com/office/drawing/2014/main" id="{B81C941C-A693-4182-B570-F05001F1D389}"/>
              </a:ext>
            </a:extLst>
          </p:cNvPr>
          <p:cNvSpPr/>
          <p:nvPr/>
        </p:nvSpPr>
        <p:spPr>
          <a:xfrm>
            <a:off x="4743899" y="3891043"/>
            <a:ext cx="609594" cy="628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LED</a:t>
            </a:r>
          </a:p>
        </p:txBody>
      </p:sp>
      <p:cxnSp>
        <p:nvCxnSpPr>
          <p:cNvPr id="105" name="Straight Connector 104">
            <a:extLst>
              <a:ext uri="{FF2B5EF4-FFF2-40B4-BE49-F238E27FC236}">
                <a16:creationId xmlns:a16="http://schemas.microsoft.com/office/drawing/2014/main" id="{934AD7D4-C8B9-4277-86EC-C8D7B1ABC1D7}"/>
              </a:ext>
            </a:extLst>
          </p:cNvPr>
          <p:cNvCxnSpPr>
            <a:cxnSpLocks/>
          </p:cNvCxnSpPr>
          <p:nvPr/>
        </p:nvCxnSpPr>
        <p:spPr>
          <a:xfrm>
            <a:off x="5015284" y="3810000"/>
            <a:ext cx="702946" cy="0"/>
          </a:xfrm>
          <a:prstGeom prst="line">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DFCE8B8-CB43-40B6-8F1B-42ECFBE6EA4C}"/>
              </a:ext>
            </a:extLst>
          </p:cNvPr>
          <p:cNvCxnSpPr>
            <a:cxnSpLocks/>
          </p:cNvCxnSpPr>
          <p:nvPr/>
        </p:nvCxnSpPr>
        <p:spPr>
          <a:xfrm>
            <a:off x="5029200" y="3733800"/>
            <a:ext cx="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B341C20-53D4-4B3C-8937-614B5B28D798}"/>
              </a:ext>
            </a:extLst>
          </p:cNvPr>
          <p:cNvSpPr txBox="1"/>
          <p:nvPr/>
        </p:nvSpPr>
        <p:spPr>
          <a:xfrm>
            <a:off x="5183636" y="3519100"/>
            <a:ext cx="534121" cy="276999"/>
          </a:xfrm>
          <a:prstGeom prst="rect">
            <a:avLst/>
          </a:prstGeom>
          <a:noFill/>
        </p:spPr>
        <p:txBody>
          <a:bodyPr wrap="none" rtlCol="0">
            <a:spAutoFit/>
          </a:bodyPr>
          <a:lstStyle/>
          <a:p>
            <a:r>
              <a:rPr lang="en-US" sz="1200" dirty="0"/>
              <a:t>.875”</a:t>
            </a:r>
          </a:p>
        </p:txBody>
      </p:sp>
    </p:spTree>
    <p:extLst>
      <p:ext uri="{BB962C8B-B14F-4D97-AF65-F5344CB8AC3E}">
        <p14:creationId xmlns:p14="http://schemas.microsoft.com/office/powerpoint/2010/main" val="42255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8ED3-5C6A-493B-9849-2BEF2D0953AA}"/>
              </a:ext>
            </a:extLst>
          </p:cNvPr>
          <p:cNvSpPr>
            <a:spLocks noGrp="1"/>
          </p:cNvSpPr>
          <p:nvPr>
            <p:ph type="title"/>
          </p:nvPr>
        </p:nvSpPr>
        <p:spPr/>
        <p:txBody>
          <a:bodyPr/>
          <a:lstStyle/>
          <a:p>
            <a:r>
              <a:rPr lang="en-US" dirty="0"/>
              <a:t>Components Required</a:t>
            </a:r>
          </a:p>
        </p:txBody>
      </p:sp>
      <p:sp>
        <p:nvSpPr>
          <p:cNvPr id="3" name="Content Placeholder 2">
            <a:extLst>
              <a:ext uri="{FF2B5EF4-FFF2-40B4-BE49-F238E27FC236}">
                <a16:creationId xmlns:a16="http://schemas.microsoft.com/office/drawing/2014/main" id="{E6DDD503-28C9-49AC-9D9E-5CD828AC534D}"/>
              </a:ext>
            </a:extLst>
          </p:cNvPr>
          <p:cNvSpPr>
            <a:spLocks noGrp="1"/>
          </p:cNvSpPr>
          <p:nvPr>
            <p:ph idx="1"/>
          </p:nvPr>
        </p:nvSpPr>
        <p:spPr/>
        <p:txBody>
          <a:bodyPr>
            <a:normAutofit/>
          </a:bodyPr>
          <a:lstStyle/>
          <a:p>
            <a:r>
              <a:rPr lang="en-US" dirty="0"/>
              <a:t>Create a list of all the components that you require for the PCB</a:t>
            </a:r>
          </a:p>
          <a:p>
            <a:r>
              <a:rPr lang="en-US" dirty="0"/>
              <a:t>Example List:</a:t>
            </a:r>
          </a:p>
          <a:p>
            <a:pPr lvl="1"/>
            <a:r>
              <a:rPr lang="en-US" dirty="0" err="1"/>
              <a:t>BeagleBone</a:t>
            </a:r>
            <a:r>
              <a:rPr lang="en-US" dirty="0"/>
              <a:t> Black</a:t>
            </a:r>
          </a:p>
          <a:p>
            <a:pPr lvl="1"/>
            <a:r>
              <a:rPr lang="en-US" dirty="0"/>
              <a:t>USB Client connector</a:t>
            </a:r>
          </a:p>
          <a:p>
            <a:pPr lvl="1"/>
            <a:r>
              <a:rPr lang="en-US" dirty="0"/>
              <a:t>USB Host connector</a:t>
            </a:r>
          </a:p>
          <a:p>
            <a:pPr lvl="1"/>
            <a:r>
              <a:rPr lang="en-US" dirty="0"/>
              <a:t>Power connector</a:t>
            </a:r>
          </a:p>
          <a:p>
            <a:pPr lvl="1"/>
            <a:r>
              <a:rPr lang="en-US" dirty="0"/>
              <a:t>3-pin 100-mil Strip LED connector</a:t>
            </a:r>
          </a:p>
          <a:p>
            <a:pPr lvl="1"/>
            <a:r>
              <a:rPr lang="en-US" dirty="0"/>
              <a:t>LED Strip</a:t>
            </a:r>
          </a:p>
          <a:p>
            <a:pPr lvl="1"/>
            <a:r>
              <a:rPr lang="en-US" dirty="0"/>
              <a:t>Buttons</a:t>
            </a:r>
          </a:p>
          <a:p>
            <a:pPr lvl="1"/>
            <a:r>
              <a:rPr lang="en-US" dirty="0"/>
              <a:t>Buzzer</a:t>
            </a:r>
          </a:p>
          <a:p>
            <a:pPr lvl="1"/>
            <a:r>
              <a:rPr lang="en-US" dirty="0"/>
              <a:t>LCD Display</a:t>
            </a:r>
          </a:p>
          <a:p>
            <a:pPr lvl="1"/>
            <a:endParaRPr lang="en-US" dirty="0"/>
          </a:p>
        </p:txBody>
      </p:sp>
    </p:spTree>
    <p:extLst>
      <p:ext uri="{BB962C8B-B14F-4D97-AF65-F5344CB8AC3E}">
        <p14:creationId xmlns:p14="http://schemas.microsoft.com/office/powerpoint/2010/main" val="107041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8605</TotalTime>
  <Words>551</Words>
  <Application>Microsoft Office PowerPoint</Application>
  <PresentationFormat>Widescreen</PresentationFormat>
  <Paragraphs>100</Paragraphs>
  <Slides>6</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Smart Vanity Mirror  PCB Proposal</vt:lpstr>
      <vt:lpstr>Background Information</vt:lpstr>
      <vt:lpstr>System Block Diagram</vt:lpstr>
      <vt:lpstr>Power Block Diagram</vt:lpstr>
      <vt:lpstr>Mechanical Block Diagram</vt:lpstr>
      <vt:lpstr>Components Required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Nneoma C Ome</cp:lastModifiedBy>
  <cp:revision>422</cp:revision>
  <dcterms:created xsi:type="dcterms:W3CDTF">2018-01-09T20:24:50Z</dcterms:created>
  <dcterms:modified xsi:type="dcterms:W3CDTF">2021-11-17T07:35:36Z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