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61" r:id="rId2"/>
    <p:sldId id="367" r:id="rId3"/>
    <p:sldId id="384" r:id="rId4"/>
    <p:sldId id="385" r:id="rId5"/>
    <p:sldId id="369" r:id="rId6"/>
    <p:sldId id="377" r:id="rId7"/>
    <p:sldId id="378" r:id="rId8"/>
    <p:sldId id="38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6" autoAdjust="0"/>
    <p:restoredTop sz="70264" autoAdjust="0"/>
  </p:normalViewPr>
  <p:slideViewPr>
    <p:cSldViewPr>
      <p:cViewPr varScale="1">
        <p:scale>
          <a:sx n="116" d="100"/>
          <a:sy n="116" d="100"/>
        </p:scale>
        <p:origin x="108" y="42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11/9/2021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1 Source: https://</a:t>
            </a:r>
            <a:r>
              <a:rPr lang="en-US" dirty="0" err="1"/>
              <a:t>www.wayfair.com</a:t>
            </a:r>
            <a:r>
              <a:rPr lang="en-US" dirty="0"/>
              <a:t>/Wrought-Studio™--Lighted-Makeup-Mirror-Hollywood-Mirror-Vanity-Makeup-Mirror-With-Lights-Smart-Touch-Control-3Gear-Dimable-Light-360°Rotation-X117120506-L41-K~W006019495.html?refid=GX549028497019-W006019495&amp;device=</a:t>
            </a:r>
            <a:r>
              <a:rPr lang="en-US" dirty="0" err="1"/>
              <a:t>c&amp;ptid</a:t>
            </a:r>
            <a:r>
              <a:rPr lang="en-US" dirty="0"/>
              <a:t>=1433750947875&amp;network=</a:t>
            </a:r>
            <a:r>
              <a:rPr lang="en-US" dirty="0" err="1"/>
              <a:t>g&amp;targetid</a:t>
            </a:r>
            <a:r>
              <a:rPr lang="en-US" dirty="0"/>
              <a:t>=pla-1433750947875&amp;channel=</a:t>
            </a:r>
            <a:r>
              <a:rPr lang="en-US" dirty="0" err="1"/>
              <a:t>GooglePLA&amp;ireid</a:t>
            </a:r>
            <a:r>
              <a:rPr lang="en-US" dirty="0"/>
              <a:t>=154294577&amp;fdid=1817&amp;gclid=CjwKCAjw7--KBhAMEiwAxfpkWLjBEYm1Xq9WalA8pvTOkeKmulVKo5y5C-w93s0YvRn4ij1e_SkN7xoC8qQQAvD_BwE </a:t>
            </a:r>
          </a:p>
          <a:p>
            <a:endParaRPr lang="en-US" dirty="0"/>
          </a:p>
          <a:p>
            <a:r>
              <a:rPr lang="en-US" dirty="0"/>
              <a:t>Image 2 Source: https://</a:t>
            </a:r>
            <a:r>
              <a:rPr lang="en-US" dirty="0" err="1"/>
              <a:t>www.thisiswhyimbroke.com</a:t>
            </a:r>
            <a:r>
              <a:rPr lang="en-US" dirty="0"/>
              <a:t>/</a:t>
            </a:r>
            <a:r>
              <a:rPr lang="en-US" dirty="0" err="1"/>
              <a:t>uk</a:t>
            </a:r>
            <a:r>
              <a:rPr lang="en-US" dirty="0"/>
              <a:t>/allure-smart-makeup-mirror/</a:t>
            </a:r>
          </a:p>
          <a:p>
            <a:endParaRPr lang="en-US" dirty="0"/>
          </a:p>
          <a:p>
            <a:r>
              <a:rPr lang="en-US" dirty="0"/>
              <a:t>Image 3 Source: https://</a:t>
            </a:r>
            <a:r>
              <a:rPr lang="en-US" dirty="0" err="1"/>
              <a:t>www.hackster.io</a:t>
            </a:r>
            <a:r>
              <a:rPr lang="en-US" dirty="0"/>
              <a:t>/mprocter12/smart-mirror-using-beaglebone-black-e379a3</a:t>
            </a:r>
          </a:p>
          <a:p>
            <a:endParaRPr lang="en-US" dirty="0"/>
          </a:p>
          <a:p>
            <a:r>
              <a:rPr lang="en-US" dirty="0"/>
              <a:t>Image 4 Source: https://</a:t>
            </a:r>
            <a:r>
              <a:rPr lang="en-US" dirty="0" err="1"/>
              <a:t>www.hackster.io</a:t>
            </a:r>
            <a:r>
              <a:rPr lang="en-US" dirty="0"/>
              <a:t>/</a:t>
            </a:r>
            <a:r>
              <a:rPr lang="en-US" dirty="0" err="1"/>
              <a:t>eben-kouao</a:t>
            </a:r>
            <a:r>
              <a:rPr lang="en-US" dirty="0"/>
              <a:t>/smart-mirror-touchscreen-with-face-recognition-6c84cc </a:t>
            </a:r>
          </a:p>
          <a:p>
            <a:endParaRPr lang="en-US" dirty="0"/>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2007788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483496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1550096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3923845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11/9/2021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11/9/2021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11/9/2021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11/9/2021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11/9/2021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11/9/2021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11/9/2021</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11/9/2021</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11/9/2021</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hackster.io/mprocter12/smart-mirror-using-beaglebone-black-e379a3" TargetMode="External"/><Relationship Id="rId7" Type="http://schemas.openxmlformats.org/officeDocument/2006/relationships/hyperlink" Target="https://www.wayfair.com/decor-pillows/pdp/wrought-studio-lighted-makeup-mirror-hollywood-mirror-vanity-makeup-mirror-with-lights-smart-touch-control-3-gear-dimable-light-360rotation-w006019495.html?pii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github.com/MichMich/MagicMirror" TargetMode="External"/><Relationship Id="rId10" Type="http://schemas.openxmlformats.org/officeDocument/2006/relationships/image" Target="../media/image4.jpeg"/><Relationship Id="rId4" Type="http://schemas.openxmlformats.org/officeDocument/2006/relationships/hyperlink" Target="https://www.hackster.io/eben-kouao/smart-mirror-touchscreen-with-face-recognition-6c84cc" TargetMode="Externa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Smart Vanity Mirror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November 9, 2021</a:t>
            </a:r>
          </a:p>
          <a:p>
            <a:r>
              <a:rPr lang="en-US" dirty="0" err="1"/>
              <a:t>Nneoma</a:t>
            </a:r>
            <a:r>
              <a:rPr lang="en-US" dirty="0"/>
              <a:t> </a:t>
            </a:r>
            <a:r>
              <a:rPr lang="en-US" dirty="0" err="1"/>
              <a:t>Ome</a:t>
            </a:r>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a:xfrm>
            <a:off x="609600" y="1181100"/>
            <a:ext cx="6902450" cy="4648200"/>
          </a:xfrm>
        </p:spPr>
        <p:txBody>
          <a:bodyPr>
            <a:noAutofit/>
          </a:bodyPr>
          <a:lstStyle/>
          <a:p>
            <a:pPr>
              <a:lnSpc>
                <a:spcPct val="100000"/>
              </a:lnSpc>
            </a:pPr>
            <a:r>
              <a:rPr lang="en-US" sz="750" dirty="0"/>
              <a:t>The goal of this project is to develop a smart vanity/desk mirror that allows a user to view their appearance and displays information that may be relevant for daily use (i.e., calendar date, time, temperature, weather forecast etc. </a:t>
            </a:r>
          </a:p>
          <a:p>
            <a:pPr>
              <a:lnSpc>
                <a:spcPct val="100000"/>
              </a:lnSpc>
            </a:pPr>
            <a:r>
              <a:rPr lang="en-US" sz="750" dirty="0"/>
              <a:t>Although there are existing projects centered around developing smart mirrors, many of the projects have large monitors, mirrors, and frames that make it difficult for the vanity to be portable. Additionally, the mirrors made in the existing projects are not intended to be vanity mirrors, so they tend to lack a lighting component and those that do include lighting strips use them for backlighting and not for enabling the user to have better visibility of their image. </a:t>
            </a:r>
          </a:p>
          <a:p>
            <a:pPr>
              <a:lnSpc>
                <a:spcPct val="100000"/>
              </a:lnSpc>
            </a:pPr>
            <a:r>
              <a:rPr lang="en-US" sz="750" dirty="0"/>
              <a:t>As such, my project will include the following features to match and improve upon the features in existing projects: </a:t>
            </a:r>
          </a:p>
          <a:p>
            <a:pPr lvl="1">
              <a:lnSpc>
                <a:spcPct val="100000"/>
              </a:lnSpc>
            </a:pPr>
            <a:r>
              <a:rPr lang="en-US" sz="750" dirty="0"/>
              <a:t>Clean, aesthetic finish</a:t>
            </a:r>
          </a:p>
          <a:p>
            <a:pPr lvl="1">
              <a:lnSpc>
                <a:spcPct val="100000"/>
              </a:lnSpc>
            </a:pPr>
            <a:r>
              <a:rPr lang="en-US" sz="750" dirty="0"/>
              <a:t>Easel stand</a:t>
            </a:r>
          </a:p>
          <a:p>
            <a:pPr lvl="1">
              <a:lnSpc>
                <a:spcPct val="100000"/>
              </a:lnSpc>
            </a:pPr>
            <a:r>
              <a:rPr lang="en-US" sz="750" dirty="0"/>
              <a:t>Portable size</a:t>
            </a:r>
          </a:p>
          <a:p>
            <a:pPr lvl="1">
              <a:lnSpc>
                <a:spcPct val="100000"/>
              </a:lnSpc>
            </a:pPr>
            <a:r>
              <a:rPr lang="en-US" sz="750" dirty="0"/>
              <a:t>LED lighting projected towards user with button to turn on/off</a:t>
            </a:r>
          </a:p>
          <a:p>
            <a:pPr lvl="1">
              <a:lnSpc>
                <a:spcPct val="100000"/>
              </a:lnSpc>
            </a:pPr>
            <a:r>
              <a:rPr lang="en-US" sz="750" dirty="0"/>
              <a:t>Touchscreen functionality and modules for users to interact with</a:t>
            </a:r>
          </a:p>
          <a:p>
            <a:pPr lvl="2">
              <a:lnSpc>
                <a:spcPct val="100000"/>
              </a:lnSpc>
            </a:pPr>
            <a:r>
              <a:rPr lang="en-US" sz="750" dirty="0"/>
              <a:t>Backup toggle/Navigation button in case touchscreen functionality does not cooperate</a:t>
            </a:r>
          </a:p>
          <a:p>
            <a:pPr lvl="1">
              <a:lnSpc>
                <a:spcPct val="100000"/>
              </a:lnSpc>
            </a:pPr>
            <a:r>
              <a:rPr lang="en-US" sz="750" dirty="0"/>
              <a:t>Internet connection: video player, music, weather</a:t>
            </a:r>
          </a:p>
          <a:p>
            <a:pPr>
              <a:lnSpc>
                <a:spcPct val="100000"/>
              </a:lnSpc>
            </a:pPr>
            <a:r>
              <a:rPr lang="en-US" sz="750" dirty="0"/>
              <a:t>The features listed above will make the device particularly useful to students and people that move frequently as its portable size allows for it to be used on many surfaces as opposed to being mounted on a wall or to a table.</a:t>
            </a:r>
          </a:p>
          <a:p>
            <a:pPr>
              <a:lnSpc>
                <a:spcPct val="100000"/>
              </a:lnSpc>
            </a:pPr>
            <a:r>
              <a:rPr lang="en-US" sz="750" dirty="0"/>
              <a:t>Links to Existing Projects:</a:t>
            </a:r>
          </a:p>
          <a:p>
            <a:pPr lvl="1">
              <a:lnSpc>
                <a:spcPct val="100000"/>
              </a:lnSpc>
            </a:pPr>
            <a:r>
              <a:rPr lang="en-US" sz="750" dirty="0">
                <a:hlinkClick r:id="rId3"/>
              </a:rPr>
              <a:t>https://www.hackster.io/mprocter12/smart-mirror-using-beaglebone-black-e379a3</a:t>
            </a:r>
            <a:r>
              <a:rPr lang="en-US" sz="750" dirty="0"/>
              <a:t> </a:t>
            </a:r>
          </a:p>
          <a:p>
            <a:pPr lvl="1">
              <a:lnSpc>
                <a:spcPct val="100000"/>
              </a:lnSpc>
            </a:pPr>
            <a:r>
              <a:rPr lang="en-US" sz="750" dirty="0">
                <a:hlinkClick r:id="rId4"/>
              </a:rPr>
              <a:t>https://www.hackster.io/eben-kouao/smart-mirror-touchscreen-with-face-recognition-6c84cc</a:t>
            </a:r>
            <a:endParaRPr lang="en-US" sz="750" dirty="0"/>
          </a:p>
          <a:p>
            <a:pPr>
              <a:lnSpc>
                <a:spcPct val="100000"/>
              </a:lnSpc>
            </a:pPr>
            <a:r>
              <a:rPr lang="en-US" sz="750" dirty="0"/>
              <a:t>Links to Existing Libraries:  </a:t>
            </a:r>
          </a:p>
          <a:p>
            <a:pPr lvl="1">
              <a:lnSpc>
                <a:spcPct val="100000"/>
              </a:lnSpc>
            </a:pPr>
            <a:r>
              <a:rPr lang="en-US" sz="750" dirty="0">
                <a:hlinkClick r:id="rId5"/>
              </a:rPr>
              <a:t>https://github.com/MichMich/MagicMirror</a:t>
            </a:r>
            <a:r>
              <a:rPr lang="en-US" sz="750" dirty="0"/>
              <a:t> </a:t>
            </a:r>
          </a:p>
          <a:p>
            <a:pPr lvl="1"/>
            <a:endParaRPr lang="en-US" sz="400" dirty="0"/>
          </a:p>
        </p:txBody>
      </p:sp>
      <p:pic>
        <p:nvPicPr>
          <p:cNvPr id="1026" name="Picture 2" descr="Lighted Makeup Mirror Hollywood Mirror Vanity Makeup Mirror With Lights Smart Touch Control 3-Gear Dimable Light 360°Rotation">
            <a:extLst>
              <a:ext uri="{FF2B5EF4-FFF2-40B4-BE49-F238E27FC236}">
                <a16:creationId xmlns:a16="http://schemas.microsoft.com/office/drawing/2014/main" id="{4D1DECCE-E728-ED48-B910-EA3A4096F6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6479" y="617912"/>
            <a:ext cx="2067742" cy="20677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997BEFD-D33F-1C4F-9C51-C222B1F22D17}"/>
              </a:ext>
            </a:extLst>
          </p:cNvPr>
          <p:cNvSpPr txBox="1"/>
          <p:nvPr/>
        </p:nvSpPr>
        <p:spPr>
          <a:xfrm>
            <a:off x="7512050" y="2877860"/>
            <a:ext cx="2330451" cy="584775"/>
          </a:xfrm>
          <a:prstGeom prst="rect">
            <a:avLst/>
          </a:prstGeom>
          <a:noFill/>
        </p:spPr>
        <p:txBody>
          <a:bodyPr wrap="square" rtlCol="0">
            <a:spAutoFit/>
          </a:bodyPr>
          <a:lstStyle/>
          <a:p>
            <a:r>
              <a:rPr lang="en-US" sz="800" dirty="0"/>
              <a:t>Wrought Studio</a:t>
            </a:r>
            <a:r>
              <a:rPr lang="en-US" sz="800" b="1" dirty="0">
                <a:hlinkClick r:id="rId7"/>
              </a:rPr>
              <a:t> Lighted Makeup Mirror Hollywood Mirror Vanity Makeup Mirror With Lights Smart Touch Control 3-Gear Dimable Light 360°Rotation</a:t>
            </a:r>
            <a:endParaRPr lang="en-US" sz="800" b="1" dirty="0"/>
          </a:p>
        </p:txBody>
      </p:sp>
      <p:pic>
        <p:nvPicPr>
          <p:cNvPr id="1028" name="Picture 4" descr="Smart Mirror Using BeagleBone Black">
            <a:extLst>
              <a:ext uri="{FF2B5EF4-FFF2-40B4-BE49-F238E27FC236}">
                <a16:creationId xmlns:a16="http://schemas.microsoft.com/office/drawing/2014/main" id="{36CD8E8F-7F0D-5F4D-83C4-3984D07F06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86208" y="3919835"/>
            <a:ext cx="1976892" cy="14826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mart Mirror Touchscreen (with Face Recognition)">
            <a:extLst>
              <a:ext uri="{FF2B5EF4-FFF2-40B4-BE49-F238E27FC236}">
                <a16:creationId xmlns:a16="http://schemas.microsoft.com/office/drawing/2014/main" id="{A6AD9076-721A-D645-9D50-21ECBB2C252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44101" y="3919835"/>
            <a:ext cx="1976892" cy="148266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F49545A-1CE8-1C49-8A0F-A6A6D344B2CE}"/>
              </a:ext>
            </a:extLst>
          </p:cNvPr>
          <p:cNvSpPr txBox="1"/>
          <p:nvPr/>
        </p:nvSpPr>
        <p:spPr>
          <a:xfrm>
            <a:off x="7586208" y="5558135"/>
            <a:ext cx="1976892" cy="461665"/>
          </a:xfrm>
          <a:prstGeom prst="rect">
            <a:avLst/>
          </a:prstGeom>
          <a:noFill/>
        </p:spPr>
        <p:txBody>
          <a:bodyPr wrap="square" rtlCol="0">
            <a:spAutoFit/>
          </a:bodyPr>
          <a:lstStyle/>
          <a:p>
            <a:r>
              <a:rPr lang="en-US" sz="800" b="1" dirty="0"/>
              <a:t>Image of Existing Project on </a:t>
            </a:r>
            <a:r>
              <a:rPr lang="en-US" sz="800" b="1" dirty="0" err="1"/>
              <a:t>Hackster</a:t>
            </a:r>
            <a:r>
              <a:rPr lang="en-US" sz="800" b="1" dirty="0"/>
              <a:t> </a:t>
            </a:r>
          </a:p>
          <a:p>
            <a:endParaRPr lang="en-US" sz="800" b="1" dirty="0"/>
          </a:p>
        </p:txBody>
      </p:sp>
      <p:sp>
        <p:nvSpPr>
          <p:cNvPr id="11" name="TextBox 10">
            <a:extLst>
              <a:ext uri="{FF2B5EF4-FFF2-40B4-BE49-F238E27FC236}">
                <a16:creationId xmlns:a16="http://schemas.microsoft.com/office/drawing/2014/main" id="{7AA77CA7-9C64-5149-B74C-A8CB5F6BEC16}"/>
              </a:ext>
            </a:extLst>
          </p:cNvPr>
          <p:cNvSpPr txBox="1"/>
          <p:nvPr/>
        </p:nvSpPr>
        <p:spPr>
          <a:xfrm>
            <a:off x="9944102" y="5520035"/>
            <a:ext cx="1976892" cy="338554"/>
          </a:xfrm>
          <a:prstGeom prst="rect">
            <a:avLst/>
          </a:prstGeom>
          <a:noFill/>
        </p:spPr>
        <p:txBody>
          <a:bodyPr wrap="square" rtlCol="0">
            <a:spAutoFit/>
          </a:bodyPr>
          <a:lstStyle/>
          <a:p>
            <a:r>
              <a:rPr lang="en-US" sz="800" b="1" dirty="0"/>
              <a:t>Image of Existing Project on </a:t>
            </a:r>
            <a:r>
              <a:rPr lang="en-US" sz="800" b="1" dirty="0" err="1"/>
              <a:t>Hackster</a:t>
            </a:r>
            <a:r>
              <a:rPr lang="en-US" sz="800" b="1" dirty="0"/>
              <a:t> </a:t>
            </a:r>
          </a:p>
        </p:txBody>
      </p:sp>
      <p:pic>
        <p:nvPicPr>
          <p:cNvPr id="1034" name="Picture 10" descr="Allure Smart Makeup Mirror">
            <a:extLst>
              <a:ext uri="{FF2B5EF4-FFF2-40B4-BE49-F238E27FC236}">
                <a16:creationId xmlns:a16="http://schemas.microsoft.com/office/drawing/2014/main" id="{5A7568DF-50B1-204F-8CB5-7E097F914EE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13669" y="1222526"/>
            <a:ext cx="1713152" cy="142673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DD1757B-B0B8-D643-A8FF-E56DDF3C862E}"/>
              </a:ext>
            </a:extLst>
          </p:cNvPr>
          <p:cNvSpPr txBox="1"/>
          <p:nvPr/>
        </p:nvSpPr>
        <p:spPr>
          <a:xfrm>
            <a:off x="10013669" y="2877860"/>
            <a:ext cx="1713152" cy="215444"/>
          </a:xfrm>
          <a:prstGeom prst="rect">
            <a:avLst/>
          </a:prstGeom>
          <a:noFill/>
        </p:spPr>
        <p:txBody>
          <a:bodyPr wrap="square" rtlCol="0">
            <a:spAutoFit/>
          </a:bodyPr>
          <a:lstStyle/>
          <a:p>
            <a:r>
              <a:rPr lang="en-US" sz="800" b="1" dirty="0"/>
              <a:t>Allure Smart Makeup Mirror</a:t>
            </a:r>
          </a:p>
        </p:txBody>
      </p:sp>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60">
            <a:extLst>
              <a:ext uri="{FF2B5EF4-FFF2-40B4-BE49-F238E27FC236}">
                <a16:creationId xmlns:a16="http://schemas.microsoft.com/office/drawing/2014/main" id="{CB23A000-A372-4503-B695-64E7B878CBB4}"/>
              </a:ext>
            </a:extLst>
          </p:cNvPr>
          <p:cNvSpPr txBox="1"/>
          <p:nvPr/>
        </p:nvSpPr>
        <p:spPr>
          <a:xfrm>
            <a:off x="4415575" y="5081532"/>
            <a:ext cx="632619" cy="276999"/>
          </a:xfrm>
          <a:prstGeom prst="rect">
            <a:avLst/>
          </a:prstGeom>
          <a:noFill/>
        </p:spPr>
        <p:txBody>
          <a:bodyPr wrap="square" rtlCol="0">
            <a:spAutoFit/>
          </a:bodyPr>
          <a:lstStyle/>
          <a:p>
            <a:r>
              <a:rPr lang="en-US" sz="1200" dirty="0" err="1"/>
              <a:t>WiFi</a:t>
            </a:r>
            <a:endParaRPr lang="en-US" sz="1200" dirty="0"/>
          </a:p>
        </p:txBody>
      </p:sp>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System Block Diagram</a:t>
            </a:r>
          </a:p>
        </p:txBody>
      </p:sp>
      <p:sp>
        <p:nvSpPr>
          <p:cNvPr id="7" name="Rounded Rectangle 6">
            <a:extLst>
              <a:ext uri="{FF2B5EF4-FFF2-40B4-BE49-F238E27FC236}">
                <a16:creationId xmlns:a16="http://schemas.microsoft.com/office/drawing/2014/main" id="{6513790F-359E-6345-A334-94A666C29A4B}"/>
              </a:ext>
            </a:extLst>
          </p:cNvPr>
          <p:cNvSpPr/>
          <p:nvPr/>
        </p:nvSpPr>
        <p:spPr>
          <a:xfrm>
            <a:off x="4838700" y="1600202"/>
            <a:ext cx="2362200" cy="3238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E6A69D4-6F1B-B441-AFB4-10EF85122845}"/>
              </a:ext>
            </a:extLst>
          </p:cNvPr>
          <p:cNvSpPr txBox="1"/>
          <p:nvPr/>
        </p:nvSpPr>
        <p:spPr>
          <a:xfrm>
            <a:off x="5448300" y="2696170"/>
            <a:ext cx="1104900" cy="923330"/>
          </a:xfrm>
          <a:prstGeom prst="rect">
            <a:avLst/>
          </a:prstGeom>
          <a:noFill/>
        </p:spPr>
        <p:txBody>
          <a:bodyPr wrap="square" rtlCol="0">
            <a:spAutoFit/>
          </a:bodyPr>
          <a:lstStyle/>
          <a:p>
            <a:pPr algn="ctr"/>
            <a:r>
              <a:rPr lang="en-US" dirty="0">
                <a:solidFill>
                  <a:schemeClr val="bg1"/>
                </a:solidFill>
              </a:rPr>
              <a:t>Beagle</a:t>
            </a:r>
          </a:p>
          <a:p>
            <a:pPr algn="ctr"/>
            <a:r>
              <a:rPr lang="en-US" dirty="0">
                <a:solidFill>
                  <a:schemeClr val="bg1"/>
                </a:solidFill>
              </a:rPr>
              <a:t>Bone</a:t>
            </a:r>
          </a:p>
          <a:p>
            <a:pPr algn="ctr"/>
            <a:r>
              <a:rPr lang="en-US" dirty="0">
                <a:solidFill>
                  <a:schemeClr val="bg1"/>
                </a:solidFill>
              </a:rPr>
              <a:t>Black</a:t>
            </a:r>
          </a:p>
        </p:txBody>
      </p:sp>
      <p:sp>
        <p:nvSpPr>
          <p:cNvPr id="17" name="TextBox 16">
            <a:extLst>
              <a:ext uri="{FF2B5EF4-FFF2-40B4-BE49-F238E27FC236}">
                <a16:creationId xmlns:a16="http://schemas.microsoft.com/office/drawing/2014/main" id="{7579FB39-9E72-8549-9DA8-67D9BB47F1FA}"/>
              </a:ext>
            </a:extLst>
          </p:cNvPr>
          <p:cNvSpPr txBox="1"/>
          <p:nvPr/>
        </p:nvSpPr>
        <p:spPr>
          <a:xfrm>
            <a:off x="6477023" y="1657290"/>
            <a:ext cx="647677" cy="400110"/>
          </a:xfrm>
          <a:prstGeom prst="rect">
            <a:avLst/>
          </a:prstGeom>
          <a:noFill/>
        </p:spPr>
        <p:txBody>
          <a:bodyPr wrap="square" rtlCol="0">
            <a:spAutoFit/>
          </a:bodyPr>
          <a:lstStyle/>
          <a:p>
            <a:pPr algn="ctr"/>
            <a:r>
              <a:rPr lang="en-US" sz="1000" dirty="0">
                <a:solidFill>
                  <a:schemeClr val="bg1"/>
                </a:solidFill>
              </a:rPr>
              <a:t>USB Client</a:t>
            </a:r>
          </a:p>
        </p:txBody>
      </p:sp>
      <p:cxnSp>
        <p:nvCxnSpPr>
          <p:cNvPr id="25" name="Straight Connector 24">
            <a:extLst>
              <a:ext uri="{FF2B5EF4-FFF2-40B4-BE49-F238E27FC236}">
                <a16:creationId xmlns:a16="http://schemas.microsoft.com/office/drawing/2014/main" id="{684AE091-2D89-594F-9D2F-7B9770FE2A7D}"/>
              </a:ext>
            </a:extLst>
          </p:cNvPr>
          <p:cNvCxnSpPr>
            <a:cxnSpLocks/>
          </p:cNvCxnSpPr>
          <p:nvPr/>
        </p:nvCxnSpPr>
        <p:spPr>
          <a:xfrm flipH="1" flipV="1">
            <a:off x="6781800" y="1326295"/>
            <a:ext cx="1" cy="274089"/>
          </a:xfrm>
          <a:prstGeom prst="line">
            <a:avLst/>
          </a:prstGeom>
          <a:ln w="12700"/>
        </p:spPr>
        <p:style>
          <a:lnRef idx="1">
            <a:schemeClr val="dk1"/>
          </a:lnRef>
          <a:fillRef idx="0">
            <a:schemeClr val="dk1"/>
          </a:fillRef>
          <a:effectRef idx="0">
            <a:schemeClr val="dk1"/>
          </a:effectRef>
          <a:fontRef idx="minor">
            <a:schemeClr val="tx1"/>
          </a:fontRef>
        </p:style>
      </p:cxnSp>
      <p:sp>
        <p:nvSpPr>
          <p:cNvPr id="30" name="Rounded Rectangle 29">
            <a:extLst>
              <a:ext uri="{FF2B5EF4-FFF2-40B4-BE49-F238E27FC236}">
                <a16:creationId xmlns:a16="http://schemas.microsoft.com/office/drawing/2014/main" id="{4EF604C2-A18E-604B-8689-0A96C874DE1A}"/>
              </a:ext>
            </a:extLst>
          </p:cNvPr>
          <p:cNvSpPr/>
          <p:nvPr/>
        </p:nvSpPr>
        <p:spPr>
          <a:xfrm>
            <a:off x="6406458" y="723899"/>
            <a:ext cx="719016" cy="609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TextBox 30">
            <a:extLst>
              <a:ext uri="{FF2B5EF4-FFF2-40B4-BE49-F238E27FC236}">
                <a16:creationId xmlns:a16="http://schemas.microsoft.com/office/drawing/2014/main" id="{E7BC4823-60EC-BA46-AED1-7BC6C2ECAF64}"/>
              </a:ext>
            </a:extLst>
          </p:cNvPr>
          <p:cNvSpPr txBox="1"/>
          <p:nvPr/>
        </p:nvSpPr>
        <p:spPr>
          <a:xfrm>
            <a:off x="6400800" y="838142"/>
            <a:ext cx="751609" cy="400110"/>
          </a:xfrm>
          <a:prstGeom prst="rect">
            <a:avLst/>
          </a:prstGeom>
          <a:noFill/>
        </p:spPr>
        <p:txBody>
          <a:bodyPr wrap="square" rtlCol="0">
            <a:spAutoFit/>
          </a:bodyPr>
          <a:lstStyle/>
          <a:p>
            <a:r>
              <a:rPr lang="en-US" sz="1000" dirty="0"/>
              <a:t>USB to Computer</a:t>
            </a:r>
          </a:p>
        </p:txBody>
      </p:sp>
      <p:sp>
        <p:nvSpPr>
          <p:cNvPr id="46" name="Rounded Rectangle 45">
            <a:extLst>
              <a:ext uri="{FF2B5EF4-FFF2-40B4-BE49-F238E27FC236}">
                <a16:creationId xmlns:a16="http://schemas.microsoft.com/office/drawing/2014/main" id="{75C84915-4B0D-4048-977D-9C37D710099D}"/>
              </a:ext>
            </a:extLst>
          </p:cNvPr>
          <p:cNvSpPr/>
          <p:nvPr/>
        </p:nvSpPr>
        <p:spPr>
          <a:xfrm>
            <a:off x="5888909" y="5087627"/>
            <a:ext cx="545769" cy="5064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7" name="TextBox 46">
            <a:extLst>
              <a:ext uri="{FF2B5EF4-FFF2-40B4-BE49-F238E27FC236}">
                <a16:creationId xmlns:a16="http://schemas.microsoft.com/office/drawing/2014/main" id="{75164A4C-5145-6E48-996D-C07A69606460}"/>
              </a:ext>
            </a:extLst>
          </p:cNvPr>
          <p:cNvSpPr txBox="1"/>
          <p:nvPr/>
        </p:nvSpPr>
        <p:spPr>
          <a:xfrm>
            <a:off x="5867400" y="5140231"/>
            <a:ext cx="639393" cy="400110"/>
          </a:xfrm>
          <a:prstGeom prst="rect">
            <a:avLst/>
          </a:prstGeom>
          <a:noFill/>
        </p:spPr>
        <p:txBody>
          <a:bodyPr wrap="square" rtlCol="0">
            <a:spAutoFit/>
          </a:bodyPr>
          <a:lstStyle/>
          <a:p>
            <a:pPr algn="ctr"/>
            <a:r>
              <a:rPr lang="en-US" sz="1000" dirty="0"/>
              <a:t>LCD Display</a:t>
            </a:r>
          </a:p>
        </p:txBody>
      </p:sp>
      <p:sp>
        <p:nvSpPr>
          <p:cNvPr id="51" name="Rounded Rectangle 50">
            <a:extLst>
              <a:ext uri="{FF2B5EF4-FFF2-40B4-BE49-F238E27FC236}">
                <a16:creationId xmlns:a16="http://schemas.microsoft.com/office/drawing/2014/main" id="{66AF1619-A30D-D645-A569-F175A830B1F3}"/>
              </a:ext>
            </a:extLst>
          </p:cNvPr>
          <p:cNvSpPr/>
          <p:nvPr/>
        </p:nvSpPr>
        <p:spPr>
          <a:xfrm>
            <a:off x="4885525" y="5097831"/>
            <a:ext cx="575584" cy="5028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USB Hub</a:t>
            </a:r>
          </a:p>
        </p:txBody>
      </p:sp>
      <p:sp>
        <p:nvSpPr>
          <p:cNvPr id="28" name="TextBox 27">
            <a:extLst>
              <a:ext uri="{FF2B5EF4-FFF2-40B4-BE49-F238E27FC236}">
                <a16:creationId xmlns:a16="http://schemas.microsoft.com/office/drawing/2014/main" id="{FAD201C8-1824-46CC-AED9-EA6BDE8E6D6E}"/>
              </a:ext>
            </a:extLst>
          </p:cNvPr>
          <p:cNvSpPr txBox="1"/>
          <p:nvPr/>
        </p:nvSpPr>
        <p:spPr>
          <a:xfrm>
            <a:off x="5067300" y="2151897"/>
            <a:ext cx="350258" cy="246222"/>
          </a:xfrm>
          <a:prstGeom prst="rect">
            <a:avLst/>
          </a:prstGeom>
          <a:noFill/>
        </p:spPr>
        <p:txBody>
          <a:bodyPr wrap="square" rtlCol="0">
            <a:spAutoFit/>
          </a:bodyPr>
          <a:lstStyle/>
          <a:p>
            <a:pPr algn="ctr"/>
            <a:r>
              <a:rPr lang="en-US" sz="1000" dirty="0"/>
              <a:t>P9</a:t>
            </a:r>
          </a:p>
        </p:txBody>
      </p:sp>
      <p:sp>
        <p:nvSpPr>
          <p:cNvPr id="29" name="TextBox 28">
            <a:extLst>
              <a:ext uri="{FF2B5EF4-FFF2-40B4-BE49-F238E27FC236}">
                <a16:creationId xmlns:a16="http://schemas.microsoft.com/office/drawing/2014/main" id="{A1EB7641-B9E7-437E-AF46-8047721309B8}"/>
              </a:ext>
            </a:extLst>
          </p:cNvPr>
          <p:cNvSpPr txBox="1"/>
          <p:nvPr/>
        </p:nvSpPr>
        <p:spPr>
          <a:xfrm>
            <a:off x="6610081" y="2154078"/>
            <a:ext cx="350258" cy="246222"/>
          </a:xfrm>
          <a:prstGeom prst="rect">
            <a:avLst/>
          </a:prstGeom>
          <a:noFill/>
        </p:spPr>
        <p:txBody>
          <a:bodyPr wrap="square" rtlCol="0">
            <a:spAutoFit/>
          </a:bodyPr>
          <a:lstStyle/>
          <a:p>
            <a:pPr algn="ctr"/>
            <a:r>
              <a:rPr lang="en-US" sz="1000" dirty="0"/>
              <a:t>P8</a:t>
            </a:r>
          </a:p>
        </p:txBody>
      </p:sp>
      <p:sp>
        <p:nvSpPr>
          <p:cNvPr id="33" name="TextBox 32">
            <a:extLst>
              <a:ext uri="{FF2B5EF4-FFF2-40B4-BE49-F238E27FC236}">
                <a16:creationId xmlns:a16="http://schemas.microsoft.com/office/drawing/2014/main" id="{1E9DB93B-4713-4773-983F-95E57B65B60C}"/>
              </a:ext>
            </a:extLst>
          </p:cNvPr>
          <p:cNvSpPr txBox="1"/>
          <p:nvPr/>
        </p:nvSpPr>
        <p:spPr>
          <a:xfrm>
            <a:off x="4952038" y="4390252"/>
            <a:ext cx="496262" cy="400110"/>
          </a:xfrm>
          <a:prstGeom prst="rect">
            <a:avLst/>
          </a:prstGeom>
          <a:noFill/>
        </p:spPr>
        <p:txBody>
          <a:bodyPr wrap="square" rtlCol="0">
            <a:spAutoFit/>
          </a:bodyPr>
          <a:lstStyle/>
          <a:p>
            <a:pPr algn="ctr"/>
            <a:r>
              <a:rPr lang="en-US" sz="1000" dirty="0">
                <a:solidFill>
                  <a:schemeClr val="bg1"/>
                </a:solidFill>
              </a:rPr>
              <a:t>USB Host</a:t>
            </a:r>
          </a:p>
        </p:txBody>
      </p:sp>
      <p:cxnSp>
        <p:nvCxnSpPr>
          <p:cNvPr id="34" name="Straight Connector 33">
            <a:extLst>
              <a:ext uri="{FF2B5EF4-FFF2-40B4-BE49-F238E27FC236}">
                <a16:creationId xmlns:a16="http://schemas.microsoft.com/office/drawing/2014/main" id="{6ED4F4D7-E3BF-4483-80E8-193FFAAA9811}"/>
              </a:ext>
            </a:extLst>
          </p:cNvPr>
          <p:cNvCxnSpPr>
            <a:cxnSpLocks/>
          </p:cNvCxnSpPr>
          <p:nvPr/>
        </p:nvCxnSpPr>
        <p:spPr>
          <a:xfrm flipH="1" flipV="1">
            <a:off x="6150047" y="4832054"/>
            <a:ext cx="1" cy="256022"/>
          </a:xfrm>
          <a:prstGeom prst="line">
            <a:avLst/>
          </a:prstGeom>
          <a:ln w="12700"/>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876C024A-0F44-481E-BB57-2257E02AED72}"/>
              </a:ext>
            </a:extLst>
          </p:cNvPr>
          <p:cNvSpPr txBox="1"/>
          <p:nvPr/>
        </p:nvSpPr>
        <p:spPr>
          <a:xfrm>
            <a:off x="5896960" y="4482392"/>
            <a:ext cx="517661" cy="246221"/>
          </a:xfrm>
          <a:prstGeom prst="rect">
            <a:avLst/>
          </a:prstGeom>
          <a:noFill/>
        </p:spPr>
        <p:txBody>
          <a:bodyPr wrap="square" rtlCol="0">
            <a:spAutoFit/>
          </a:bodyPr>
          <a:lstStyle/>
          <a:p>
            <a:pPr algn="ctr"/>
            <a:r>
              <a:rPr lang="en-US" sz="1000" dirty="0">
                <a:solidFill>
                  <a:schemeClr val="bg1"/>
                </a:solidFill>
              </a:rPr>
              <a:t>HDMI</a:t>
            </a:r>
          </a:p>
        </p:txBody>
      </p:sp>
      <p:sp>
        <p:nvSpPr>
          <p:cNvPr id="49" name="Rounded Rectangle 35">
            <a:extLst>
              <a:ext uri="{FF2B5EF4-FFF2-40B4-BE49-F238E27FC236}">
                <a16:creationId xmlns:a16="http://schemas.microsoft.com/office/drawing/2014/main" id="{B3C41E18-1FE7-4597-A394-C9494B279403}"/>
              </a:ext>
            </a:extLst>
          </p:cNvPr>
          <p:cNvSpPr/>
          <p:nvPr/>
        </p:nvSpPr>
        <p:spPr>
          <a:xfrm>
            <a:off x="3690580" y="5094273"/>
            <a:ext cx="729020" cy="5064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err="1"/>
              <a:t>WiFi</a:t>
            </a:r>
            <a:r>
              <a:rPr lang="en-US" sz="1000" dirty="0"/>
              <a:t> Adapter</a:t>
            </a:r>
          </a:p>
        </p:txBody>
      </p:sp>
      <p:cxnSp>
        <p:nvCxnSpPr>
          <p:cNvPr id="52" name="Straight Connector 51">
            <a:extLst>
              <a:ext uri="{FF2B5EF4-FFF2-40B4-BE49-F238E27FC236}">
                <a16:creationId xmlns:a16="http://schemas.microsoft.com/office/drawing/2014/main" id="{7CC05FB5-A80B-4BA7-9C29-CBED1A731ECD}"/>
              </a:ext>
            </a:extLst>
          </p:cNvPr>
          <p:cNvCxnSpPr>
            <a:cxnSpLocks/>
          </p:cNvCxnSpPr>
          <p:nvPr/>
        </p:nvCxnSpPr>
        <p:spPr>
          <a:xfrm flipH="1">
            <a:off x="4423974" y="5372099"/>
            <a:ext cx="444522" cy="0"/>
          </a:xfrm>
          <a:prstGeom prst="line">
            <a:avLst/>
          </a:prstGeom>
          <a:ln w="12700"/>
        </p:spPr>
        <p:style>
          <a:lnRef idx="1">
            <a:schemeClr val="dk1"/>
          </a:lnRef>
          <a:fillRef idx="0">
            <a:schemeClr val="dk1"/>
          </a:fillRef>
          <a:effectRef idx="0">
            <a:schemeClr val="dk1"/>
          </a:effectRef>
          <a:fontRef idx="minor">
            <a:schemeClr val="tx1"/>
          </a:fontRef>
        </p:style>
      </p:cxnSp>
      <p:sp>
        <p:nvSpPr>
          <p:cNvPr id="53" name="Rounded Rectangle 35">
            <a:extLst>
              <a:ext uri="{FF2B5EF4-FFF2-40B4-BE49-F238E27FC236}">
                <a16:creationId xmlns:a16="http://schemas.microsoft.com/office/drawing/2014/main" id="{60EEF136-EEC6-4F54-A654-BDE4CBE11244}"/>
              </a:ext>
            </a:extLst>
          </p:cNvPr>
          <p:cNvSpPr/>
          <p:nvPr/>
        </p:nvSpPr>
        <p:spPr>
          <a:xfrm>
            <a:off x="4873778" y="5991435"/>
            <a:ext cx="583248" cy="5028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Wall Outlet</a:t>
            </a:r>
          </a:p>
        </p:txBody>
      </p:sp>
      <p:cxnSp>
        <p:nvCxnSpPr>
          <p:cNvPr id="71" name="Straight Connector 70">
            <a:extLst>
              <a:ext uri="{FF2B5EF4-FFF2-40B4-BE49-F238E27FC236}">
                <a16:creationId xmlns:a16="http://schemas.microsoft.com/office/drawing/2014/main" id="{75C1223E-DEF7-413F-B5C3-AAB4948DD434}"/>
              </a:ext>
            </a:extLst>
          </p:cNvPr>
          <p:cNvCxnSpPr>
            <a:cxnSpLocks/>
          </p:cNvCxnSpPr>
          <p:nvPr/>
        </p:nvCxnSpPr>
        <p:spPr>
          <a:xfrm flipH="1" flipV="1">
            <a:off x="5173316" y="4828779"/>
            <a:ext cx="1" cy="256022"/>
          </a:xfrm>
          <a:prstGeom prst="line">
            <a:avLst/>
          </a:prstGeom>
          <a:ln w="12700"/>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B6520739-10B5-4E27-9342-7FCF21931AC3}"/>
              </a:ext>
            </a:extLst>
          </p:cNvPr>
          <p:cNvCxnSpPr>
            <a:cxnSpLocks/>
            <a:stCxn id="53" idx="0"/>
          </p:cNvCxnSpPr>
          <p:nvPr/>
        </p:nvCxnSpPr>
        <p:spPr>
          <a:xfrm flipV="1">
            <a:off x="5165402" y="5594055"/>
            <a:ext cx="0" cy="397380"/>
          </a:xfrm>
          <a:prstGeom prst="line">
            <a:avLst/>
          </a:prstGeom>
          <a:ln w="12700"/>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04E5B418-116C-4FD6-A9D2-9431DE56655D}"/>
              </a:ext>
            </a:extLst>
          </p:cNvPr>
          <p:cNvSpPr txBox="1"/>
          <p:nvPr/>
        </p:nvSpPr>
        <p:spPr>
          <a:xfrm>
            <a:off x="5372100" y="5063287"/>
            <a:ext cx="632619" cy="276999"/>
          </a:xfrm>
          <a:prstGeom prst="rect">
            <a:avLst/>
          </a:prstGeom>
          <a:noFill/>
        </p:spPr>
        <p:txBody>
          <a:bodyPr wrap="square" rtlCol="0">
            <a:spAutoFit/>
          </a:bodyPr>
          <a:lstStyle/>
          <a:p>
            <a:r>
              <a:rPr lang="en-US" sz="1200" dirty="0"/>
              <a:t>Touch</a:t>
            </a:r>
          </a:p>
        </p:txBody>
      </p:sp>
      <p:cxnSp>
        <p:nvCxnSpPr>
          <p:cNvPr id="19" name="Straight Connector 18">
            <a:extLst>
              <a:ext uri="{FF2B5EF4-FFF2-40B4-BE49-F238E27FC236}">
                <a16:creationId xmlns:a16="http://schemas.microsoft.com/office/drawing/2014/main" id="{9D2C3DA4-B4F4-46C0-ADD8-EB27A7BCBB56}"/>
              </a:ext>
            </a:extLst>
          </p:cNvPr>
          <p:cNvCxnSpPr>
            <a:stCxn id="31" idx="3"/>
            <a:endCxn id="31" idx="3"/>
          </p:cNvCxnSpPr>
          <p:nvPr/>
        </p:nvCxnSpPr>
        <p:spPr>
          <a:xfrm>
            <a:off x="7152409" y="103819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35D2CE-C5FE-404C-A49D-B2D0A2F0A7C4}"/>
              </a:ext>
            </a:extLst>
          </p:cNvPr>
          <p:cNvCxnSpPr>
            <a:cxnSpLocks/>
          </p:cNvCxnSpPr>
          <p:nvPr/>
        </p:nvCxnSpPr>
        <p:spPr>
          <a:xfrm>
            <a:off x="7124700" y="1038197"/>
            <a:ext cx="153439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0E38CAA-0546-4C8A-B34D-A02B2A6B42FC}"/>
              </a:ext>
            </a:extLst>
          </p:cNvPr>
          <p:cNvCxnSpPr>
            <a:cxnSpLocks/>
          </p:cNvCxnSpPr>
          <p:nvPr/>
        </p:nvCxnSpPr>
        <p:spPr>
          <a:xfrm>
            <a:off x="8659091" y="1038197"/>
            <a:ext cx="0" cy="48020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2AD2772-3012-4C00-98D7-63C7A147AC45}"/>
              </a:ext>
            </a:extLst>
          </p:cNvPr>
          <p:cNvCxnSpPr>
            <a:cxnSpLocks/>
          </p:cNvCxnSpPr>
          <p:nvPr/>
        </p:nvCxnSpPr>
        <p:spPr>
          <a:xfrm>
            <a:off x="5165402" y="5832265"/>
            <a:ext cx="3493689" cy="80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A3C889BC-758C-4339-A52A-31D1E6953739}"/>
              </a:ext>
            </a:extLst>
          </p:cNvPr>
          <p:cNvSpPr txBox="1"/>
          <p:nvPr/>
        </p:nvSpPr>
        <p:spPr>
          <a:xfrm>
            <a:off x="7034876" y="1280533"/>
            <a:ext cx="1082731" cy="461665"/>
          </a:xfrm>
          <a:prstGeom prst="rect">
            <a:avLst/>
          </a:prstGeom>
          <a:noFill/>
        </p:spPr>
        <p:txBody>
          <a:bodyPr wrap="square" rtlCol="0">
            <a:spAutoFit/>
          </a:bodyPr>
          <a:lstStyle/>
          <a:p>
            <a:r>
              <a:rPr lang="en-US" sz="1200" dirty="0"/>
              <a:t>For Development</a:t>
            </a:r>
          </a:p>
        </p:txBody>
      </p:sp>
      <p:cxnSp>
        <p:nvCxnSpPr>
          <p:cNvPr id="32" name="Straight Connector 31">
            <a:extLst>
              <a:ext uri="{FF2B5EF4-FFF2-40B4-BE49-F238E27FC236}">
                <a16:creationId xmlns:a16="http://schemas.microsoft.com/office/drawing/2014/main" id="{5DF78C38-8B18-4B9D-9ABA-EDF3064F5295}"/>
              </a:ext>
            </a:extLst>
          </p:cNvPr>
          <p:cNvCxnSpPr>
            <a:cxnSpLocks/>
          </p:cNvCxnSpPr>
          <p:nvPr/>
        </p:nvCxnSpPr>
        <p:spPr>
          <a:xfrm flipH="1">
            <a:off x="5448300" y="5372100"/>
            <a:ext cx="444522"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13474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6641F674-670E-46F8-8190-44D47AC01279}"/>
              </a:ext>
            </a:extLst>
          </p:cNvPr>
          <p:cNvSpPr txBox="1"/>
          <p:nvPr/>
        </p:nvSpPr>
        <p:spPr>
          <a:xfrm>
            <a:off x="4446135" y="5105404"/>
            <a:ext cx="495300" cy="276999"/>
          </a:xfrm>
          <a:prstGeom prst="rect">
            <a:avLst/>
          </a:prstGeom>
          <a:noFill/>
        </p:spPr>
        <p:txBody>
          <a:bodyPr wrap="square" rtlCol="0">
            <a:spAutoFit/>
          </a:bodyPr>
          <a:lstStyle/>
          <a:p>
            <a:r>
              <a:rPr lang="en-US" sz="1200" dirty="0"/>
              <a:t>5 V</a:t>
            </a:r>
          </a:p>
        </p:txBody>
      </p:sp>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sp>
        <p:nvSpPr>
          <p:cNvPr id="7" name="Rounded Rectangle 6">
            <a:extLst>
              <a:ext uri="{FF2B5EF4-FFF2-40B4-BE49-F238E27FC236}">
                <a16:creationId xmlns:a16="http://schemas.microsoft.com/office/drawing/2014/main" id="{6513790F-359E-6345-A334-94A666C29A4B}"/>
              </a:ext>
            </a:extLst>
          </p:cNvPr>
          <p:cNvSpPr/>
          <p:nvPr/>
        </p:nvSpPr>
        <p:spPr>
          <a:xfrm>
            <a:off x="4838700" y="1600202"/>
            <a:ext cx="2362200" cy="3238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E6A69D4-6F1B-B441-AFB4-10EF85122845}"/>
              </a:ext>
            </a:extLst>
          </p:cNvPr>
          <p:cNvSpPr txBox="1"/>
          <p:nvPr/>
        </p:nvSpPr>
        <p:spPr>
          <a:xfrm>
            <a:off x="5448300" y="2696170"/>
            <a:ext cx="1104900" cy="923330"/>
          </a:xfrm>
          <a:prstGeom prst="rect">
            <a:avLst/>
          </a:prstGeom>
          <a:noFill/>
        </p:spPr>
        <p:txBody>
          <a:bodyPr wrap="square" rtlCol="0">
            <a:spAutoFit/>
          </a:bodyPr>
          <a:lstStyle/>
          <a:p>
            <a:pPr algn="ctr"/>
            <a:r>
              <a:rPr lang="en-US" dirty="0">
                <a:solidFill>
                  <a:schemeClr val="bg1"/>
                </a:solidFill>
              </a:rPr>
              <a:t>Beagle</a:t>
            </a:r>
          </a:p>
          <a:p>
            <a:pPr algn="ctr"/>
            <a:r>
              <a:rPr lang="en-US" dirty="0">
                <a:solidFill>
                  <a:schemeClr val="bg1"/>
                </a:solidFill>
              </a:rPr>
              <a:t>Bone</a:t>
            </a:r>
          </a:p>
          <a:p>
            <a:pPr algn="ctr"/>
            <a:r>
              <a:rPr lang="en-US" dirty="0">
                <a:solidFill>
                  <a:schemeClr val="bg1"/>
                </a:solidFill>
              </a:rPr>
              <a:t>Black</a:t>
            </a:r>
          </a:p>
        </p:txBody>
      </p:sp>
      <p:sp>
        <p:nvSpPr>
          <p:cNvPr id="17" name="TextBox 16">
            <a:extLst>
              <a:ext uri="{FF2B5EF4-FFF2-40B4-BE49-F238E27FC236}">
                <a16:creationId xmlns:a16="http://schemas.microsoft.com/office/drawing/2014/main" id="{7579FB39-9E72-8549-9DA8-67D9BB47F1FA}"/>
              </a:ext>
            </a:extLst>
          </p:cNvPr>
          <p:cNvSpPr txBox="1"/>
          <p:nvPr/>
        </p:nvSpPr>
        <p:spPr>
          <a:xfrm>
            <a:off x="6477023" y="1657290"/>
            <a:ext cx="647677" cy="400110"/>
          </a:xfrm>
          <a:prstGeom prst="rect">
            <a:avLst/>
          </a:prstGeom>
          <a:noFill/>
        </p:spPr>
        <p:txBody>
          <a:bodyPr wrap="square" rtlCol="0">
            <a:spAutoFit/>
          </a:bodyPr>
          <a:lstStyle/>
          <a:p>
            <a:pPr algn="ctr"/>
            <a:r>
              <a:rPr lang="en-US" sz="1000" dirty="0">
                <a:solidFill>
                  <a:schemeClr val="bg1"/>
                </a:solidFill>
              </a:rPr>
              <a:t>USB Client</a:t>
            </a:r>
          </a:p>
        </p:txBody>
      </p:sp>
      <p:cxnSp>
        <p:nvCxnSpPr>
          <p:cNvPr id="25" name="Straight Connector 24">
            <a:extLst>
              <a:ext uri="{FF2B5EF4-FFF2-40B4-BE49-F238E27FC236}">
                <a16:creationId xmlns:a16="http://schemas.microsoft.com/office/drawing/2014/main" id="{684AE091-2D89-594F-9D2F-7B9770FE2A7D}"/>
              </a:ext>
            </a:extLst>
          </p:cNvPr>
          <p:cNvCxnSpPr>
            <a:cxnSpLocks/>
          </p:cNvCxnSpPr>
          <p:nvPr/>
        </p:nvCxnSpPr>
        <p:spPr>
          <a:xfrm flipH="1" flipV="1">
            <a:off x="6781800" y="1326295"/>
            <a:ext cx="1" cy="274089"/>
          </a:xfrm>
          <a:prstGeom prst="line">
            <a:avLst/>
          </a:prstGeom>
          <a:ln w="12700"/>
        </p:spPr>
        <p:style>
          <a:lnRef idx="1">
            <a:schemeClr val="dk1"/>
          </a:lnRef>
          <a:fillRef idx="0">
            <a:schemeClr val="dk1"/>
          </a:fillRef>
          <a:effectRef idx="0">
            <a:schemeClr val="dk1"/>
          </a:effectRef>
          <a:fontRef idx="minor">
            <a:schemeClr val="tx1"/>
          </a:fontRef>
        </p:style>
      </p:cxnSp>
      <p:sp>
        <p:nvSpPr>
          <p:cNvPr id="30" name="Rounded Rectangle 29">
            <a:extLst>
              <a:ext uri="{FF2B5EF4-FFF2-40B4-BE49-F238E27FC236}">
                <a16:creationId xmlns:a16="http://schemas.microsoft.com/office/drawing/2014/main" id="{4EF604C2-A18E-604B-8689-0A96C874DE1A}"/>
              </a:ext>
            </a:extLst>
          </p:cNvPr>
          <p:cNvSpPr/>
          <p:nvPr/>
        </p:nvSpPr>
        <p:spPr>
          <a:xfrm>
            <a:off x="6406458" y="723899"/>
            <a:ext cx="719016" cy="609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TextBox 30">
            <a:extLst>
              <a:ext uri="{FF2B5EF4-FFF2-40B4-BE49-F238E27FC236}">
                <a16:creationId xmlns:a16="http://schemas.microsoft.com/office/drawing/2014/main" id="{E7BC4823-60EC-BA46-AED1-7BC6C2ECAF64}"/>
              </a:ext>
            </a:extLst>
          </p:cNvPr>
          <p:cNvSpPr txBox="1"/>
          <p:nvPr/>
        </p:nvSpPr>
        <p:spPr>
          <a:xfrm>
            <a:off x="6400800" y="838142"/>
            <a:ext cx="751609" cy="400110"/>
          </a:xfrm>
          <a:prstGeom prst="rect">
            <a:avLst/>
          </a:prstGeom>
          <a:noFill/>
        </p:spPr>
        <p:txBody>
          <a:bodyPr wrap="square" rtlCol="0">
            <a:spAutoFit/>
          </a:bodyPr>
          <a:lstStyle/>
          <a:p>
            <a:r>
              <a:rPr lang="en-US" sz="1000" dirty="0"/>
              <a:t>USB to Computer</a:t>
            </a:r>
          </a:p>
        </p:txBody>
      </p:sp>
      <p:sp>
        <p:nvSpPr>
          <p:cNvPr id="46" name="Rounded Rectangle 45">
            <a:extLst>
              <a:ext uri="{FF2B5EF4-FFF2-40B4-BE49-F238E27FC236}">
                <a16:creationId xmlns:a16="http://schemas.microsoft.com/office/drawing/2014/main" id="{75C84915-4B0D-4048-977D-9C37D710099D}"/>
              </a:ext>
            </a:extLst>
          </p:cNvPr>
          <p:cNvSpPr/>
          <p:nvPr/>
        </p:nvSpPr>
        <p:spPr>
          <a:xfrm>
            <a:off x="5897216" y="5087627"/>
            <a:ext cx="545769" cy="5064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7" name="TextBox 46">
            <a:extLst>
              <a:ext uri="{FF2B5EF4-FFF2-40B4-BE49-F238E27FC236}">
                <a16:creationId xmlns:a16="http://schemas.microsoft.com/office/drawing/2014/main" id="{75164A4C-5145-6E48-996D-C07A69606460}"/>
              </a:ext>
            </a:extLst>
          </p:cNvPr>
          <p:cNvSpPr txBox="1"/>
          <p:nvPr/>
        </p:nvSpPr>
        <p:spPr>
          <a:xfrm>
            <a:off x="5875707" y="5140231"/>
            <a:ext cx="639393" cy="400110"/>
          </a:xfrm>
          <a:prstGeom prst="rect">
            <a:avLst/>
          </a:prstGeom>
          <a:noFill/>
        </p:spPr>
        <p:txBody>
          <a:bodyPr wrap="square" rtlCol="0">
            <a:spAutoFit/>
          </a:bodyPr>
          <a:lstStyle/>
          <a:p>
            <a:pPr algn="ctr"/>
            <a:r>
              <a:rPr lang="en-US" sz="1000" dirty="0"/>
              <a:t>LCD Display</a:t>
            </a:r>
          </a:p>
        </p:txBody>
      </p:sp>
      <p:sp>
        <p:nvSpPr>
          <p:cNvPr id="51" name="Rounded Rectangle 50">
            <a:extLst>
              <a:ext uri="{FF2B5EF4-FFF2-40B4-BE49-F238E27FC236}">
                <a16:creationId xmlns:a16="http://schemas.microsoft.com/office/drawing/2014/main" id="{66AF1619-A30D-D645-A569-F175A830B1F3}"/>
              </a:ext>
            </a:extLst>
          </p:cNvPr>
          <p:cNvSpPr/>
          <p:nvPr/>
        </p:nvSpPr>
        <p:spPr>
          <a:xfrm>
            <a:off x="4885525" y="5097831"/>
            <a:ext cx="575584" cy="5028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USB Hub</a:t>
            </a:r>
          </a:p>
        </p:txBody>
      </p:sp>
      <p:sp>
        <p:nvSpPr>
          <p:cNvPr id="28" name="TextBox 27">
            <a:extLst>
              <a:ext uri="{FF2B5EF4-FFF2-40B4-BE49-F238E27FC236}">
                <a16:creationId xmlns:a16="http://schemas.microsoft.com/office/drawing/2014/main" id="{FAD201C8-1824-46CC-AED9-EA6BDE8E6D6E}"/>
              </a:ext>
            </a:extLst>
          </p:cNvPr>
          <p:cNvSpPr txBox="1"/>
          <p:nvPr/>
        </p:nvSpPr>
        <p:spPr>
          <a:xfrm>
            <a:off x="5067300" y="2151897"/>
            <a:ext cx="350258" cy="246222"/>
          </a:xfrm>
          <a:prstGeom prst="rect">
            <a:avLst/>
          </a:prstGeom>
          <a:noFill/>
        </p:spPr>
        <p:txBody>
          <a:bodyPr wrap="square" rtlCol="0">
            <a:spAutoFit/>
          </a:bodyPr>
          <a:lstStyle/>
          <a:p>
            <a:pPr algn="ctr"/>
            <a:r>
              <a:rPr lang="en-US" sz="1000" dirty="0"/>
              <a:t>P9</a:t>
            </a:r>
          </a:p>
        </p:txBody>
      </p:sp>
      <p:sp>
        <p:nvSpPr>
          <p:cNvPr id="29" name="TextBox 28">
            <a:extLst>
              <a:ext uri="{FF2B5EF4-FFF2-40B4-BE49-F238E27FC236}">
                <a16:creationId xmlns:a16="http://schemas.microsoft.com/office/drawing/2014/main" id="{A1EB7641-B9E7-437E-AF46-8047721309B8}"/>
              </a:ext>
            </a:extLst>
          </p:cNvPr>
          <p:cNvSpPr txBox="1"/>
          <p:nvPr/>
        </p:nvSpPr>
        <p:spPr>
          <a:xfrm>
            <a:off x="6610081" y="2154078"/>
            <a:ext cx="350258" cy="246222"/>
          </a:xfrm>
          <a:prstGeom prst="rect">
            <a:avLst/>
          </a:prstGeom>
          <a:noFill/>
        </p:spPr>
        <p:txBody>
          <a:bodyPr wrap="square" rtlCol="0">
            <a:spAutoFit/>
          </a:bodyPr>
          <a:lstStyle/>
          <a:p>
            <a:pPr algn="ctr"/>
            <a:r>
              <a:rPr lang="en-US" sz="1000" dirty="0"/>
              <a:t>P8</a:t>
            </a:r>
          </a:p>
        </p:txBody>
      </p:sp>
      <p:sp>
        <p:nvSpPr>
          <p:cNvPr id="33" name="TextBox 32">
            <a:extLst>
              <a:ext uri="{FF2B5EF4-FFF2-40B4-BE49-F238E27FC236}">
                <a16:creationId xmlns:a16="http://schemas.microsoft.com/office/drawing/2014/main" id="{1E9DB93B-4713-4773-983F-95E57B65B60C}"/>
              </a:ext>
            </a:extLst>
          </p:cNvPr>
          <p:cNvSpPr txBox="1"/>
          <p:nvPr/>
        </p:nvSpPr>
        <p:spPr>
          <a:xfrm>
            <a:off x="4952038" y="4390252"/>
            <a:ext cx="496262" cy="400110"/>
          </a:xfrm>
          <a:prstGeom prst="rect">
            <a:avLst/>
          </a:prstGeom>
          <a:noFill/>
        </p:spPr>
        <p:txBody>
          <a:bodyPr wrap="square" rtlCol="0">
            <a:spAutoFit/>
          </a:bodyPr>
          <a:lstStyle/>
          <a:p>
            <a:pPr algn="ctr"/>
            <a:r>
              <a:rPr lang="en-US" sz="1000" dirty="0">
                <a:solidFill>
                  <a:schemeClr val="bg1"/>
                </a:solidFill>
              </a:rPr>
              <a:t>USB Host</a:t>
            </a:r>
          </a:p>
        </p:txBody>
      </p:sp>
      <p:cxnSp>
        <p:nvCxnSpPr>
          <p:cNvPr id="34" name="Straight Connector 33">
            <a:extLst>
              <a:ext uri="{FF2B5EF4-FFF2-40B4-BE49-F238E27FC236}">
                <a16:creationId xmlns:a16="http://schemas.microsoft.com/office/drawing/2014/main" id="{6ED4F4D7-E3BF-4483-80E8-193FFAAA9811}"/>
              </a:ext>
            </a:extLst>
          </p:cNvPr>
          <p:cNvCxnSpPr>
            <a:cxnSpLocks/>
          </p:cNvCxnSpPr>
          <p:nvPr/>
        </p:nvCxnSpPr>
        <p:spPr>
          <a:xfrm flipH="1" flipV="1">
            <a:off x="6158354" y="4832054"/>
            <a:ext cx="1" cy="256022"/>
          </a:xfrm>
          <a:prstGeom prst="line">
            <a:avLst/>
          </a:prstGeom>
          <a:ln w="12700"/>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876C024A-0F44-481E-BB57-2257E02AED72}"/>
              </a:ext>
            </a:extLst>
          </p:cNvPr>
          <p:cNvSpPr txBox="1"/>
          <p:nvPr/>
        </p:nvSpPr>
        <p:spPr>
          <a:xfrm>
            <a:off x="5905267" y="4482392"/>
            <a:ext cx="517661" cy="246221"/>
          </a:xfrm>
          <a:prstGeom prst="rect">
            <a:avLst/>
          </a:prstGeom>
          <a:noFill/>
        </p:spPr>
        <p:txBody>
          <a:bodyPr wrap="square" rtlCol="0">
            <a:spAutoFit/>
          </a:bodyPr>
          <a:lstStyle/>
          <a:p>
            <a:pPr algn="ctr"/>
            <a:r>
              <a:rPr lang="en-US" sz="1000" dirty="0">
                <a:solidFill>
                  <a:schemeClr val="bg1"/>
                </a:solidFill>
              </a:rPr>
              <a:t>HDMI</a:t>
            </a:r>
          </a:p>
        </p:txBody>
      </p:sp>
      <p:sp>
        <p:nvSpPr>
          <p:cNvPr id="49" name="Rounded Rectangle 35">
            <a:extLst>
              <a:ext uri="{FF2B5EF4-FFF2-40B4-BE49-F238E27FC236}">
                <a16:creationId xmlns:a16="http://schemas.microsoft.com/office/drawing/2014/main" id="{B3C41E18-1FE7-4597-A394-C9494B279403}"/>
              </a:ext>
            </a:extLst>
          </p:cNvPr>
          <p:cNvSpPr/>
          <p:nvPr/>
        </p:nvSpPr>
        <p:spPr>
          <a:xfrm>
            <a:off x="3695700" y="5094273"/>
            <a:ext cx="729020" cy="5064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err="1"/>
              <a:t>WiFi</a:t>
            </a:r>
            <a:r>
              <a:rPr lang="en-US" sz="1000" dirty="0"/>
              <a:t> Adapter</a:t>
            </a:r>
          </a:p>
        </p:txBody>
      </p:sp>
      <p:cxnSp>
        <p:nvCxnSpPr>
          <p:cNvPr id="52" name="Straight Connector 51">
            <a:extLst>
              <a:ext uri="{FF2B5EF4-FFF2-40B4-BE49-F238E27FC236}">
                <a16:creationId xmlns:a16="http://schemas.microsoft.com/office/drawing/2014/main" id="{7CC05FB5-A80B-4BA7-9C29-CBED1A731ECD}"/>
              </a:ext>
            </a:extLst>
          </p:cNvPr>
          <p:cNvCxnSpPr>
            <a:cxnSpLocks/>
          </p:cNvCxnSpPr>
          <p:nvPr/>
        </p:nvCxnSpPr>
        <p:spPr>
          <a:xfrm flipH="1">
            <a:off x="4429094" y="5372099"/>
            <a:ext cx="444522" cy="0"/>
          </a:xfrm>
          <a:prstGeom prst="line">
            <a:avLst/>
          </a:prstGeom>
          <a:ln w="12700"/>
        </p:spPr>
        <p:style>
          <a:lnRef idx="1">
            <a:schemeClr val="dk1"/>
          </a:lnRef>
          <a:fillRef idx="0">
            <a:schemeClr val="dk1"/>
          </a:fillRef>
          <a:effectRef idx="0">
            <a:schemeClr val="dk1"/>
          </a:effectRef>
          <a:fontRef idx="minor">
            <a:schemeClr val="tx1"/>
          </a:fontRef>
        </p:style>
      </p:cxnSp>
      <p:sp>
        <p:nvSpPr>
          <p:cNvPr id="53" name="Rounded Rectangle 35">
            <a:extLst>
              <a:ext uri="{FF2B5EF4-FFF2-40B4-BE49-F238E27FC236}">
                <a16:creationId xmlns:a16="http://schemas.microsoft.com/office/drawing/2014/main" id="{60EEF136-EEC6-4F54-A654-BDE4CBE11244}"/>
              </a:ext>
            </a:extLst>
          </p:cNvPr>
          <p:cNvSpPr/>
          <p:nvPr/>
        </p:nvSpPr>
        <p:spPr>
          <a:xfrm>
            <a:off x="4873778" y="5991435"/>
            <a:ext cx="583248" cy="5028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Wall Outlet</a:t>
            </a:r>
          </a:p>
        </p:txBody>
      </p:sp>
      <p:cxnSp>
        <p:nvCxnSpPr>
          <p:cNvPr id="71" name="Straight Connector 70">
            <a:extLst>
              <a:ext uri="{FF2B5EF4-FFF2-40B4-BE49-F238E27FC236}">
                <a16:creationId xmlns:a16="http://schemas.microsoft.com/office/drawing/2014/main" id="{75C1223E-DEF7-413F-B5C3-AAB4948DD434}"/>
              </a:ext>
            </a:extLst>
          </p:cNvPr>
          <p:cNvCxnSpPr>
            <a:cxnSpLocks/>
          </p:cNvCxnSpPr>
          <p:nvPr/>
        </p:nvCxnSpPr>
        <p:spPr>
          <a:xfrm flipH="1" flipV="1">
            <a:off x="5173316" y="4828779"/>
            <a:ext cx="1" cy="256022"/>
          </a:xfrm>
          <a:prstGeom prst="line">
            <a:avLst/>
          </a:prstGeom>
          <a:ln w="12700"/>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B6520739-10B5-4E27-9342-7FCF21931AC3}"/>
              </a:ext>
            </a:extLst>
          </p:cNvPr>
          <p:cNvCxnSpPr>
            <a:cxnSpLocks/>
            <a:stCxn id="53" idx="0"/>
          </p:cNvCxnSpPr>
          <p:nvPr/>
        </p:nvCxnSpPr>
        <p:spPr>
          <a:xfrm flipV="1">
            <a:off x="5165402" y="5594055"/>
            <a:ext cx="0" cy="397380"/>
          </a:xfrm>
          <a:prstGeom prst="line">
            <a:avLst/>
          </a:prstGeom>
          <a:ln w="12700"/>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04E5B418-116C-4FD6-A9D2-9431DE56655D}"/>
              </a:ext>
            </a:extLst>
          </p:cNvPr>
          <p:cNvSpPr txBox="1"/>
          <p:nvPr/>
        </p:nvSpPr>
        <p:spPr>
          <a:xfrm>
            <a:off x="5448300" y="5063287"/>
            <a:ext cx="495300" cy="276999"/>
          </a:xfrm>
          <a:prstGeom prst="rect">
            <a:avLst/>
          </a:prstGeom>
          <a:noFill/>
        </p:spPr>
        <p:txBody>
          <a:bodyPr wrap="square" rtlCol="0">
            <a:spAutoFit/>
          </a:bodyPr>
          <a:lstStyle/>
          <a:p>
            <a:r>
              <a:rPr lang="en-US" sz="1200" dirty="0"/>
              <a:t>5 V</a:t>
            </a:r>
          </a:p>
        </p:txBody>
      </p:sp>
      <p:sp>
        <p:nvSpPr>
          <p:cNvPr id="27" name="TextBox 26">
            <a:extLst>
              <a:ext uri="{FF2B5EF4-FFF2-40B4-BE49-F238E27FC236}">
                <a16:creationId xmlns:a16="http://schemas.microsoft.com/office/drawing/2014/main" id="{7EF9BF00-9137-474A-8D7A-D69CFE52E033}"/>
              </a:ext>
            </a:extLst>
          </p:cNvPr>
          <p:cNvSpPr txBox="1"/>
          <p:nvPr/>
        </p:nvSpPr>
        <p:spPr>
          <a:xfrm>
            <a:off x="5448300" y="6052028"/>
            <a:ext cx="639391" cy="461665"/>
          </a:xfrm>
          <a:prstGeom prst="rect">
            <a:avLst/>
          </a:prstGeom>
          <a:noFill/>
        </p:spPr>
        <p:txBody>
          <a:bodyPr wrap="square" rtlCol="0">
            <a:spAutoFit/>
          </a:bodyPr>
          <a:lstStyle/>
          <a:p>
            <a:r>
              <a:rPr lang="en-US" sz="1200" dirty="0"/>
              <a:t>120 V</a:t>
            </a:r>
          </a:p>
          <a:p>
            <a:r>
              <a:rPr lang="en-US" sz="1200" dirty="0"/>
              <a:t>60 Hz</a:t>
            </a:r>
          </a:p>
        </p:txBody>
      </p:sp>
      <p:sp>
        <p:nvSpPr>
          <p:cNvPr id="36" name="TextBox 35">
            <a:extLst>
              <a:ext uri="{FF2B5EF4-FFF2-40B4-BE49-F238E27FC236}">
                <a16:creationId xmlns:a16="http://schemas.microsoft.com/office/drawing/2014/main" id="{CF0249CF-9B3A-4B78-8CEE-0EAF63C5EC5B}"/>
              </a:ext>
            </a:extLst>
          </p:cNvPr>
          <p:cNvSpPr txBox="1"/>
          <p:nvPr/>
        </p:nvSpPr>
        <p:spPr>
          <a:xfrm>
            <a:off x="4747129" y="5693765"/>
            <a:ext cx="495300" cy="276999"/>
          </a:xfrm>
          <a:prstGeom prst="rect">
            <a:avLst/>
          </a:prstGeom>
          <a:noFill/>
        </p:spPr>
        <p:txBody>
          <a:bodyPr wrap="square" rtlCol="0">
            <a:spAutoFit/>
          </a:bodyPr>
          <a:lstStyle/>
          <a:p>
            <a:r>
              <a:rPr lang="en-US" sz="1200" dirty="0"/>
              <a:t>5 V</a:t>
            </a:r>
          </a:p>
        </p:txBody>
      </p:sp>
      <p:cxnSp>
        <p:nvCxnSpPr>
          <p:cNvPr id="19" name="Straight Connector 18">
            <a:extLst>
              <a:ext uri="{FF2B5EF4-FFF2-40B4-BE49-F238E27FC236}">
                <a16:creationId xmlns:a16="http://schemas.microsoft.com/office/drawing/2014/main" id="{9D2C3DA4-B4F4-46C0-ADD8-EB27A7BCBB56}"/>
              </a:ext>
            </a:extLst>
          </p:cNvPr>
          <p:cNvCxnSpPr>
            <a:stCxn id="31" idx="3"/>
            <a:endCxn id="31" idx="3"/>
          </p:cNvCxnSpPr>
          <p:nvPr/>
        </p:nvCxnSpPr>
        <p:spPr>
          <a:xfrm>
            <a:off x="7152409" y="103819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35D2CE-C5FE-404C-A49D-B2D0A2F0A7C4}"/>
              </a:ext>
            </a:extLst>
          </p:cNvPr>
          <p:cNvCxnSpPr>
            <a:cxnSpLocks/>
          </p:cNvCxnSpPr>
          <p:nvPr/>
        </p:nvCxnSpPr>
        <p:spPr>
          <a:xfrm>
            <a:off x="7124700" y="1038197"/>
            <a:ext cx="153439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0E38CAA-0546-4C8A-B34D-A02B2A6B42FC}"/>
              </a:ext>
            </a:extLst>
          </p:cNvPr>
          <p:cNvCxnSpPr>
            <a:cxnSpLocks/>
          </p:cNvCxnSpPr>
          <p:nvPr/>
        </p:nvCxnSpPr>
        <p:spPr>
          <a:xfrm>
            <a:off x="8659091" y="1038197"/>
            <a:ext cx="0" cy="48020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2AD2772-3012-4C00-98D7-63C7A147AC45}"/>
              </a:ext>
            </a:extLst>
          </p:cNvPr>
          <p:cNvCxnSpPr>
            <a:cxnSpLocks/>
          </p:cNvCxnSpPr>
          <p:nvPr/>
        </p:nvCxnSpPr>
        <p:spPr>
          <a:xfrm>
            <a:off x="5165402" y="5832265"/>
            <a:ext cx="3493689" cy="80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EA7208D1-E325-4FE3-991B-BE9CFCB18484}"/>
              </a:ext>
            </a:extLst>
          </p:cNvPr>
          <p:cNvSpPr txBox="1"/>
          <p:nvPr/>
        </p:nvSpPr>
        <p:spPr>
          <a:xfrm>
            <a:off x="7205107" y="751700"/>
            <a:ext cx="495300" cy="276999"/>
          </a:xfrm>
          <a:prstGeom prst="rect">
            <a:avLst/>
          </a:prstGeom>
          <a:noFill/>
        </p:spPr>
        <p:txBody>
          <a:bodyPr wrap="square" rtlCol="0">
            <a:spAutoFit/>
          </a:bodyPr>
          <a:lstStyle/>
          <a:p>
            <a:r>
              <a:rPr lang="en-US" sz="1200" dirty="0"/>
              <a:t>5 V</a:t>
            </a:r>
          </a:p>
        </p:txBody>
      </p:sp>
      <p:sp>
        <p:nvSpPr>
          <p:cNvPr id="60" name="TextBox 59">
            <a:extLst>
              <a:ext uri="{FF2B5EF4-FFF2-40B4-BE49-F238E27FC236}">
                <a16:creationId xmlns:a16="http://schemas.microsoft.com/office/drawing/2014/main" id="{C46BF381-D28B-44E6-89A5-5931352FE6D9}"/>
              </a:ext>
            </a:extLst>
          </p:cNvPr>
          <p:cNvSpPr txBox="1"/>
          <p:nvPr/>
        </p:nvSpPr>
        <p:spPr>
          <a:xfrm>
            <a:off x="6952262" y="1341073"/>
            <a:ext cx="495300" cy="276999"/>
          </a:xfrm>
          <a:prstGeom prst="rect">
            <a:avLst/>
          </a:prstGeom>
          <a:noFill/>
        </p:spPr>
        <p:txBody>
          <a:bodyPr wrap="square" rtlCol="0">
            <a:spAutoFit/>
          </a:bodyPr>
          <a:lstStyle/>
          <a:p>
            <a:r>
              <a:rPr lang="en-US" sz="1200" dirty="0"/>
              <a:t>5 V</a:t>
            </a:r>
          </a:p>
        </p:txBody>
      </p:sp>
      <p:cxnSp>
        <p:nvCxnSpPr>
          <p:cNvPr id="37" name="Straight Connector 36">
            <a:extLst>
              <a:ext uri="{FF2B5EF4-FFF2-40B4-BE49-F238E27FC236}">
                <a16:creationId xmlns:a16="http://schemas.microsoft.com/office/drawing/2014/main" id="{72C486B5-5D10-495C-B121-5A8CC7646B72}"/>
              </a:ext>
            </a:extLst>
          </p:cNvPr>
          <p:cNvCxnSpPr>
            <a:cxnSpLocks/>
          </p:cNvCxnSpPr>
          <p:nvPr/>
        </p:nvCxnSpPr>
        <p:spPr>
          <a:xfrm flipH="1">
            <a:off x="5448300" y="5372100"/>
            <a:ext cx="444522"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3587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 (I/II)</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3443572545"/>
              </p:ext>
            </p:extLst>
          </p:nvPr>
        </p:nvGraphicFramePr>
        <p:xfrm>
          <a:off x="609600" y="1295400"/>
          <a:ext cx="10972800" cy="5067300"/>
        </p:xfrm>
        <a:graphic>
          <a:graphicData uri="http://schemas.openxmlformats.org/drawingml/2006/table">
            <a:tbl>
              <a:tblPr firstRow="1" bandRow="1">
                <a:tableStyleId>{BC89EF96-8CEA-46FF-86C4-4CE0E7609802}</a:tableStyleId>
              </a:tblPr>
              <a:tblGrid>
                <a:gridCol w="7048500">
                  <a:extLst>
                    <a:ext uri="{9D8B030D-6E8A-4147-A177-3AD203B41FA5}">
                      <a16:colId xmlns:a16="http://schemas.microsoft.com/office/drawing/2014/main" val="3675253430"/>
                    </a:ext>
                  </a:extLst>
                </a:gridCol>
                <a:gridCol w="2356757">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3272">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15646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One-Way Mirror film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https://</a:t>
                      </a:r>
                      <a:r>
                        <a:rPr lang="en-US" sz="800" dirty="0" err="1"/>
                        <a:t>www.amazon.com</a:t>
                      </a:r>
                      <a:r>
                        <a:rPr lang="en-US" sz="800" dirty="0"/>
                        <a:t>/Daytime-Privacy-Non-Adhesive-Decorative-Control/</a:t>
                      </a:r>
                      <a:r>
                        <a:rPr lang="en-US" sz="800" dirty="0" err="1"/>
                        <a:t>dp</a:t>
                      </a:r>
                      <a:r>
                        <a:rPr lang="en-US" sz="800" dirty="0"/>
                        <a:t>/B07P9Q4ZP8/ref=sxin_14_ac_d_mf_br?ac_md=2-1-V1BDVEVW-ac_d_mf_br_br&amp;cv_ct_cx=mirror%2Bfilm&amp;dchild=1&amp;keywords=mirror%2Bfilm&amp;pd_rd_i=B07P9Q4ZP8&amp;pd_rd_r=1d7b05f1-2ad4-4cfa-9307-6f72e0a1a4f0&amp;pd_rd_w=</a:t>
                      </a:r>
                      <a:r>
                        <a:rPr lang="en-US" sz="800" dirty="0" err="1"/>
                        <a:t>tlXqf&amp;pd_rd_wg</a:t>
                      </a:r>
                      <a:r>
                        <a:rPr lang="en-US" sz="800" dirty="0"/>
                        <a:t>=</a:t>
                      </a:r>
                      <a:r>
                        <a:rPr lang="en-US" sz="800" dirty="0" err="1"/>
                        <a:t>bZenC&amp;pf_rd_p</a:t>
                      </a:r>
                      <a:r>
                        <a:rPr lang="en-US" sz="800" dirty="0"/>
                        <a:t>=b0c493d8-5fdd-4188-b852-c552a4a3abdb&amp;pf_rd_r=88DXCJXG7DY87SM0PR38&amp;qid=1634229290&amp;sr=1-1-ed8a42d3-65f1-4884-a3a2-0dd6e83b6876&amp;th=1</a:t>
                      </a:r>
                    </a:p>
                  </a:txBody>
                  <a:tcPr/>
                </a:tc>
                <a:tc>
                  <a:txBody>
                    <a:bodyPr/>
                    <a:lstStyle/>
                    <a:p>
                      <a:pPr algn="ctr"/>
                      <a:r>
                        <a:rPr lang="en-US" dirty="0"/>
                        <a:t>$11.99</a:t>
                      </a:r>
                    </a:p>
                  </a:txBody>
                  <a:tcPr/>
                </a:tc>
                <a:extLst>
                  <a:ext uri="{0D108BD9-81ED-4DB2-BD59-A6C34878D82A}">
                    <a16:rowId xmlns:a16="http://schemas.microsoft.com/office/drawing/2014/main" val="33313506"/>
                  </a:ext>
                </a:extLst>
              </a:tr>
              <a:tr h="15646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tx1"/>
                          </a:solidFill>
                          <a:effectLst/>
                          <a:latin typeface="+mn-lt"/>
                          <a:ea typeface="+mn-ea"/>
                          <a:cs typeface="+mn-cs"/>
                        </a:rPr>
                        <a:t>ELECROW 5 Inch Touchscreen 800x480 TFT LCD Display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kern="1200" dirty="0">
                        <a:solidFill>
                          <a:schemeClr val="tx1"/>
                        </a:solidFill>
                        <a:effectLst/>
                        <a:latin typeface="+mn-lt"/>
                        <a:ea typeface="+mn-ea"/>
                        <a:cs typeface="+mn-cs"/>
                      </a:endParaRPr>
                    </a:p>
                  </a:txBody>
                  <a:tcPr/>
                </a:tc>
                <a:tc>
                  <a:txBody>
                    <a:bodyPr/>
                    <a:lstStyle/>
                    <a:p>
                      <a:pPr algn="ctr"/>
                      <a:r>
                        <a:rPr lang="en-US" sz="800" dirty="0"/>
                        <a:t>https://</a:t>
                      </a:r>
                      <a:r>
                        <a:rPr lang="en-US" sz="800" dirty="0" err="1"/>
                        <a:t>www.amazon.com</a:t>
                      </a:r>
                      <a:r>
                        <a:rPr lang="en-US" sz="800" dirty="0"/>
                        <a:t>/Elecrow-800x480-Interface-Supports-Raspberry/</a:t>
                      </a:r>
                      <a:r>
                        <a:rPr lang="en-US" sz="800" dirty="0" err="1"/>
                        <a:t>dp</a:t>
                      </a:r>
                      <a:r>
                        <a:rPr lang="en-US" sz="800" dirty="0"/>
                        <a:t>/B013JECYF2/ref=sr_1_1_sspa?dchild=1&amp;keywords=Elecrow+3.5%27%27&amp;qid=1634230384&amp;s=</a:t>
                      </a:r>
                      <a:r>
                        <a:rPr lang="en-US" sz="800" dirty="0" err="1"/>
                        <a:t>electronics&amp;sr</a:t>
                      </a:r>
                      <a:r>
                        <a:rPr lang="en-US" sz="800" dirty="0"/>
                        <a:t>=1-1-spons&amp;psc=1&amp;spLa=ZW5jcnlwdGVkUXVhbGlmaWVyPUEzQks5U01JWTNDMFZDJmVuY3J5cHRlZElkPUEwOTg2MzUwM0hITjNTNFpUS1VCWSZlbmNyeXB0ZWRBZElkPUExMDMxMjUwTTFaMTk3U1lUOENTJndpZGdldE5hbWU9c3BfYXRmJmFjdGlvbj1jbGlja1JlZGlyZWN0JmRvTm90TG9nQ2xpY2s9dHJ1ZQ==</a:t>
                      </a:r>
                    </a:p>
                  </a:txBody>
                  <a:tcPr/>
                </a:tc>
                <a:tc>
                  <a:txBody>
                    <a:bodyPr/>
                    <a:lstStyle/>
                    <a:p>
                      <a:pPr algn="ctr"/>
                      <a:r>
                        <a:rPr lang="en-US" dirty="0"/>
                        <a:t>$46.99</a:t>
                      </a:r>
                    </a:p>
                  </a:txBody>
                  <a:tcPr/>
                </a:tc>
                <a:extLst>
                  <a:ext uri="{0D108BD9-81ED-4DB2-BD59-A6C34878D82A}">
                    <a16:rowId xmlns:a16="http://schemas.microsoft.com/office/drawing/2014/main" val="2595126612"/>
                  </a:ext>
                </a:extLst>
              </a:tr>
              <a:tr h="1564676">
                <a:tc>
                  <a:txBody>
                    <a:bodyPr/>
                    <a:lstStyle/>
                    <a:p>
                      <a:r>
                        <a:rPr lang="en-US" sz="1800" b="0" i="0" u="none" strike="noStrike" kern="1200" dirty="0">
                          <a:solidFill>
                            <a:schemeClr val="tx1"/>
                          </a:solidFill>
                          <a:effectLst/>
                          <a:latin typeface="+mn-lt"/>
                          <a:ea typeface="+mn-ea"/>
                          <a:cs typeface="+mn-cs"/>
                        </a:rPr>
                        <a:t>WS2812B RGB 5050SMD Individual Addressable 3.3FT 144(2X72) Pixels/m Flexible White PCB Full Color LED Pixel Strip</a:t>
                      </a:r>
                    </a:p>
                  </a:txBody>
                  <a:tcPr/>
                </a:tc>
                <a:tc>
                  <a:txBody>
                    <a:bodyPr/>
                    <a:lstStyle/>
                    <a:p>
                      <a:pPr algn="ctr"/>
                      <a:r>
                        <a:rPr lang="en-US" sz="800" dirty="0"/>
                        <a:t>https://</a:t>
                      </a:r>
                      <a:r>
                        <a:rPr lang="en-US" sz="800" dirty="0" err="1"/>
                        <a:t>www.amazon.com</a:t>
                      </a:r>
                      <a:r>
                        <a:rPr lang="en-US" sz="800" dirty="0"/>
                        <a:t>/BTF-LIGHTING-WS2812B-Individual-Addressable-Waterproof/</a:t>
                      </a:r>
                      <a:r>
                        <a:rPr lang="en-US" sz="800" dirty="0" err="1"/>
                        <a:t>dp</a:t>
                      </a:r>
                      <a:r>
                        <a:rPr lang="en-US" sz="800" dirty="0"/>
                        <a:t>/B01CDTEHRC/ref=sr_1_1_sspa?dchild=1&amp;keywords=ws2812%2Bled%2Bstrip%2Bblackboard&amp;qid=1634231790&amp;sr=8-1-spons&amp;spLa=ZW5jcnlwdGVkUXVhbGlmaWVyPUEzT0NMSzU1RzY2T1k3JmVuY3J5cHRlZElkPUEwNDkxMzQyMTJQQTJLSEtQWThPNSZlbmNyeXB0ZWRBZElkPUEwNDYyMzI3MkgyNE5SRkRaM0FLRyZ3aWRnZXROYW1lPXNwX2F0ZiZhY3Rpb249Y2xpY2tSZWRpcmVjdCZkb05vdExvZ0NsaWNrPXRydWU&amp;th=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$22.88</a:t>
                      </a:r>
                    </a:p>
                  </a:txBody>
                  <a:tcPr/>
                </a:tc>
                <a:extLst>
                  <a:ext uri="{0D108BD9-81ED-4DB2-BD59-A6C34878D82A}">
                    <a16:rowId xmlns:a16="http://schemas.microsoft.com/office/drawing/2014/main" val="1364489299"/>
                  </a:ext>
                </a:extLst>
              </a:tr>
            </a:tbl>
          </a:graphicData>
        </a:graphic>
      </p:graphicFrame>
      <p:sp>
        <p:nvSpPr>
          <p:cNvPr id="3" name="TextBox 2">
            <a:extLst>
              <a:ext uri="{FF2B5EF4-FFF2-40B4-BE49-F238E27FC236}">
                <a16:creationId xmlns:a16="http://schemas.microsoft.com/office/drawing/2014/main" id="{614D83A9-DC5C-4096-911C-81CC580B01BE}"/>
              </a:ext>
            </a:extLst>
          </p:cNvPr>
          <p:cNvSpPr txBox="1"/>
          <p:nvPr/>
        </p:nvSpPr>
        <p:spPr>
          <a:xfrm>
            <a:off x="366097" y="6362700"/>
            <a:ext cx="11521103" cy="369332"/>
          </a:xfrm>
          <a:prstGeom prst="rect">
            <a:avLst/>
          </a:prstGeom>
          <a:noFill/>
        </p:spPr>
        <p:txBody>
          <a:bodyPr wrap="none" rtlCol="0">
            <a:spAutoFit/>
          </a:bodyPr>
          <a:lstStyle/>
          <a:p>
            <a:r>
              <a:rPr lang="en-US" dirty="0"/>
              <a:t>Need all components to be purchased by instructor listed; additional components may be purchased by student </a:t>
            </a:r>
          </a:p>
        </p:txBody>
      </p:sp>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 (II/II)</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1728660851"/>
              </p:ext>
            </p:extLst>
          </p:nvPr>
        </p:nvGraphicFramePr>
        <p:xfrm>
          <a:off x="609600" y="1295400"/>
          <a:ext cx="10972800" cy="427228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370840">
                <a:tc>
                  <a:txBody>
                    <a:bodyPr/>
                    <a:lstStyle/>
                    <a:p>
                      <a:r>
                        <a:rPr lang="en-US" dirty="0"/>
                        <a:t>Micro USB to Wall Charger Power Adapter (5V 2A)</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https://</a:t>
                      </a:r>
                      <a:r>
                        <a:rPr lang="en-US" sz="800" dirty="0" err="1"/>
                        <a:t>www.amazon.com</a:t>
                      </a:r>
                      <a:r>
                        <a:rPr lang="en-US" sz="800" dirty="0"/>
                        <a:t>/Travel-Charger-Adapter-Samsung-Galaxy/</a:t>
                      </a:r>
                      <a:r>
                        <a:rPr lang="en-US" sz="800" dirty="0" err="1"/>
                        <a:t>dp</a:t>
                      </a:r>
                      <a:r>
                        <a:rPr lang="en-US" sz="800" dirty="0"/>
                        <a:t>/B0117O020U/ref=asc_df_B0117O020U/?tag=hyprod-20&amp;linkCode=df0&amp;hvadid=309812019776&amp;hvpos=&amp;</a:t>
                      </a:r>
                      <a:r>
                        <a:rPr lang="en-US" sz="800" dirty="0" err="1"/>
                        <a:t>hvnetw</a:t>
                      </a:r>
                      <a:r>
                        <a:rPr lang="en-US" sz="800" dirty="0"/>
                        <a:t>=</a:t>
                      </a:r>
                      <a:r>
                        <a:rPr lang="en-US" sz="800" dirty="0" err="1"/>
                        <a:t>g&amp;hvrand</a:t>
                      </a:r>
                      <a:r>
                        <a:rPr lang="en-US" sz="800" dirty="0"/>
                        <a:t>=1582723768149803960&amp;hvpone=&amp;</a:t>
                      </a:r>
                      <a:r>
                        <a:rPr lang="en-US" sz="800" dirty="0" err="1"/>
                        <a:t>hvptwo</a:t>
                      </a:r>
                      <a:r>
                        <a:rPr lang="en-US" sz="800" dirty="0"/>
                        <a:t>=&amp;</a:t>
                      </a:r>
                      <a:r>
                        <a:rPr lang="en-US" sz="800" dirty="0" err="1"/>
                        <a:t>hvqmt</a:t>
                      </a:r>
                      <a:r>
                        <a:rPr lang="en-US" sz="800" dirty="0"/>
                        <a:t>=&amp;</a:t>
                      </a:r>
                      <a:r>
                        <a:rPr lang="en-US" sz="800" dirty="0" err="1"/>
                        <a:t>hvdev</a:t>
                      </a:r>
                      <a:r>
                        <a:rPr lang="en-US" sz="800" dirty="0"/>
                        <a:t>=</a:t>
                      </a:r>
                      <a:r>
                        <a:rPr lang="en-US" sz="800" dirty="0" err="1"/>
                        <a:t>c&amp;hvdvcmdl</a:t>
                      </a:r>
                      <a:r>
                        <a:rPr lang="en-US" sz="800" dirty="0"/>
                        <a:t>=&amp;</a:t>
                      </a:r>
                      <a:r>
                        <a:rPr lang="en-US" sz="800" dirty="0" err="1"/>
                        <a:t>hvlocint</a:t>
                      </a:r>
                      <a:r>
                        <a:rPr lang="en-US" sz="800" dirty="0"/>
                        <a:t>=&amp;</a:t>
                      </a:r>
                      <a:r>
                        <a:rPr lang="en-US" sz="800" dirty="0" err="1"/>
                        <a:t>hvlocphy</a:t>
                      </a:r>
                      <a:r>
                        <a:rPr lang="en-US" sz="800" dirty="0"/>
                        <a:t>=9061124&amp;hvtargid=pla-599718956044&amp;psc=1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$7.88</a:t>
                      </a:r>
                    </a:p>
                  </a:txBody>
                  <a:tcPr/>
                </a:tc>
                <a:extLst>
                  <a:ext uri="{0D108BD9-81ED-4DB2-BD59-A6C34878D82A}">
                    <a16:rowId xmlns:a16="http://schemas.microsoft.com/office/drawing/2014/main" val="2337708406"/>
                  </a:ext>
                </a:extLst>
              </a:tr>
              <a:tr h="370840">
                <a:tc>
                  <a:txBody>
                    <a:bodyPr/>
                    <a:lstStyle/>
                    <a:p>
                      <a:r>
                        <a:rPr lang="en-US" dirty="0"/>
                        <a:t>BeagleBoard.org </a:t>
                      </a:r>
                      <a:r>
                        <a:rPr lang="en-US" dirty="0" err="1"/>
                        <a:t>BeagleBone</a:t>
                      </a:r>
                      <a:r>
                        <a:rPr lang="en-US" dirty="0"/>
                        <a:t> Black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N/A</a:t>
                      </a:r>
                    </a:p>
                  </a:txBody>
                  <a:tcPr/>
                </a:tc>
                <a:extLst>
                  <a:ext uri="{0D108BD9-81ED-4DB2-BD59-A6C34878D82A}">
                    <a16:rowId xmlns:a16="http://schemas.microsoft.com/office/drawing/2014/main" val="3473263941"/>
                  </a:ext>
                </a:extLst>
              </a:tr>
              <a:tr h="370840">
                <a:tc>
                  <a:txBody>
                    <a:bodyPr/>
                    <a:lstStyle/>
                    <a:p>
                      <a:r>
                        <a:rPr lang="en-US" dirty="0"/>
                        <a:t>Buttons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N/A</a:t>
                      </a:r>
                    </a:p>
                  </a:txBody>
                  <a:tcPr/>
                </a:tc>
                <a:extLst>
                  <a:ext uri="{0D108BD9-81ED-4DB2-BD59-A6C34878D82A}">
                    <a16:rowId xmlns:a16="http://schemas.microsoft.com/office/drawing/2014/main" val="2676067589"/>
                  </a:ext>
                </a:extLst>
              </a:tr>
              <a:tr h="370840">
                <a:tc>
                  <a:txBody>
                    <a:bodyPr/>
                    <a:lstStyle/>
                    <a:p>
                      <a:r>
                        <a:rPr lang="en-US" dirty="0"/>
                        <a:t>Mini USB to USB cable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N/A</a:t>
                      </a:r>
                    </a:p>
                  </a:txBody>
                  <a:tcPr/>
                </a:tc>
                <a:extLst>
                  <a:ext uri="{0D108BD9-81ED-4DB2-BD59-A6C34878D82A}">
                    <a16:rowId xmlns:a16="http://schemas.microsoft.com/office/drawing/2014/main" val="50857389"/>
                  </a:ext>
                </a:extLst>
              </a:tr>
              <a:tr h="370840">
                <a:tc>
                  <a:txBody>
                    <a:bodyPr/>
                    <a:lstStyle/>
                    <a:p>
                      <a:r>
                        <a:rPr lang="en-US" dirty="0"/>
                        <a:t>HDMI Male to Male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N/A</a:t>
                      </a:r>
                    </a:p>
                  </a:txBody>
                  <a:tcPr/>
                </a:tc>
                <a:extLst>
                  <a:ext uri="{0D108BD9-81ED-4DB2-BD59-A6C34878D82A}">
                    <a16:rowId xmlns:a16="http://schemas.microsoft.com/office/drawing/2014/main" val="1811843012"/>
                  </a:ext>
                </a:extLst>
              </a:tr>
              <a:tr h="370840">
                <a:tc>
                  <a:txBody>
                    <a:bodyPr/>
                    <a:lstStyle/>
                    <a:p>
                      <a:r>
                        <a:rPr lang="pl-PL" sz="1800" b="0" i="0" kern="1200" dirty="0">
                          <a:solidFill>
                            <a:schemeClr val="tx1"/>
                          </a:solidFill>
                          <a:effectLst/>
                          <a:latin typeface="+mn-lt"/>
                          <a:ea typeface="+mn-ea"/>
                          <a:cs typeface="+mn-cs"/>
                        </a:rPr>
                        <a:t>Micro HDMI to HDMI Adapter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N/A</a:t>
                      </a:r>
                    </a:p>
                  </a:txBody>
                  <a:tcPr/>
                </a:tc>
                <a:extLst>
                  <a:ext uri="{0D108BD9-81ED-4DB2-BD59-A6C34878D82A}">
                    <a16:rowId xmlns:a16="http://schemas.microsoft.com/office/drawing/2014/main" val="1547224284"/>
                  </a:ext>
                </a:extLst>
              </a:tr>
              <a:tr h="370840">
                <a:tc>
                  <a:txBody>
                    <a:bodyPr/>
                    <a:lstStyle/>
                    <a:p>
                      <a:r>
                        <a:rPr lang="en-US" sz="1800" b="0" i="0" kern="1200" dirty="0">
                          <a:solidFill>
                            <a:schemeClr val="tx1"/>
                          </a:solidFill>
                          <a:effectLst/>
                          <a:latin typeface="+mn-lt"/>
                          <a:ea typeface="+mn-ea"/>
                          <a:cs typeface="+mn-cs"/>
                        </a:rPr>
                        <a:t>4-Port USB 2.0 Hub </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N/A</a:t>
                      </a:r>
                    </a:p>
                  </a:txBody>
                  <a:tcPr/>
                </a:tc>
                <a:extLst>
                  <a:ext uri="{0D108BD9-81ED-4DB2-BD59-A6C34878D82A}">
                    <a16:rowId xmlns:a16="http://schemas.microsoft.com/office/drawing/2014/main" val="462811486"/>
                  </a:ext>
                </a:extLst>
              </a:tr>
            </a:tbl>
          </a:graphicData>
        </a:graphic>
      </p:graphicFrame>
      <p:sp>
        <p:nvSpPr>
          <p:cNvPr id="3" name="TextBox 2">
            <a:extLst>
              <a:ext uri="{FF2B5EF4-FFF2-40B4-BE49-F238E27FC236}">
                <a16:creationId xmlns:a16="http://schemas.microsoft.com/office/drawing/2014/main" id="{614D83A9-DC5C-4096-911C-81CC580B01BE}"/>
              </a:ext>
            </a:extLst>
          </p:cNvPr>
          <p:cNvSpPr txBox="1"/>
          <p:nvPr/>
        </p:nvSpPr>
        <p:spPr>
          <a:xfrm>
            <a:off x="366097" y="6362700"/>
            <a:ext cx="8994835" cy="369332"/>
          </a:xfrm>
          <a:prstGeom prst="rect">
            <a:avLst/>
          </a:prstGeom>
          <a:noFill/>
        </p:spPr>
        <p:txBody>
          <a:bodyPr wrap="none" rtlCol="0">
            <a:spAutoFit/>
          </a:bodyPr>
          <a:lstStyle/>
          <a:p>
            <a:r>
              <a:rPr lang="en-US" dirty="0"/>
              <a:t>Note: Components with N/A under “Need to Buy” and “Cost” are available in the OEDK</a:t>
            </a:r>
          </a:p>
        </p:txBody>
      </p:sp>
    </p:spTree>
    <p:extLst>
      <p:ext uri="{BB962C8B-B14F-4D97-AF65-F5344CB8AC3E}">
        <p14:creationId xmlns:p14="http://schemas.microsoft.com/office/powerpoint/2010/main" val="154231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BDCF-0F8C-0E4F-9EB3-A48A05D0CBDF}"/>
              </a:ext>
            </a:extLst>
          </p:cNvPr>
          <p:cNvSpPr>
            <a:spLocks noGrp="1"/>
          </p:cNvSpPr>
          <p:nvPr>
            <p:ph type="title"/>
          </p:nvPr>
        </p:nvSpPr>
        <p:spPr/>
        <p:txBody>
          <a:bodyPr>
            <a:normAutofit fontScale="90000"/>
          </a:bodyPr>
          <a:lstStyle/>
          <a:p>
            <a:r>
              <a:rPr lang="en-US" dirty="0"/>
              <a:t>Summary of Modifications Made to Original Proposal (10/14)</a:t>
            </a:r>
          </a:p>
        </p:txBody>
      </p:sp>
      <p:sp>
        <p:nvSpPr>
          <p:cNvPr id="3" name="Content Placeholder 2">
            <a:extLst>
              <a:ext uri="{FF2B5EF4-FFF2-40B4-BE49-F238E27FC236}">
                <a16:creationId xmlns:a16="http://schemas.microsoft.com/office/drawing/2014/main" id="{FD0D81DA-3BED-AF45-84BD-C2D71E9455A8}"/>
              </a:ext>
            </a:extLst>
          </p:cNvPr>
          <p:cNvSpPr>
            <a:spLocks noGrp="1"/>
          </p:cNvSpPr>
          <p:nvPr>
            <p:ph idx="1"/>
          </p:nvPr>
        </p:nvSpPr>
        <p:spPr/>
        <p:txBody>
          <a:bodyPr>
            <a:normAutofit fontScale="92500" lnSpcReduction="10000"/>
          </a:bodyPr>
          <a:lstStyle/>
          <a:p>
            <a:pPr marL="0" indent="0">
              <a:buNone/>
            </a:pPr>
            <a:r>
              <a:rPr lang="en-US" b="1" dirty="0"/>
              <a:t>Hardware</a:t>
            </a:r>
          </a:p>
          <a:p>
            <a:r>
              <a:rPr lang="en-US" dirty="0"/>
              <a:t>Switched from using </a:t>
            </a:r>
            <a:r>
              <a:rPr lang="en-US" dirty="0" err="1"/>
              <a:t>PocketBeagle</a:t>
            </a:r>
            <a:r>
              <a:rPr lang="en-US" dirty="0"/>
              <a:t> to Beagle Bone Black to supply adequate 5V power connection to LCD display screen </a:t>
            </a:r>
          </a:p>
          <a:p>
            <a:r>
              <a:rPr lang="en-US" dirty="0"/>
              <a:t>Switched from LED strip to individually addressable LEDs (WS2812) so there can also be data connection as opposed to just power connection for LEDs</a:t>
            </a:r>
          </a:p>
          <a:p>
            <a:r>
              <a:rPr lang="en-US" dirty="0"/>
              <a:t>Added power switch to turn on/off LEDs </a:t>
            </a:r>
          </a:p>
          <a:p>
            <a:r>
              <a:rPr lang="en-US" dirty="0"/>
              <a:t>Added button to toggle settings because touchscreen capability might not be feasible given that a mirror film will be placed over the screen</a:t>
            </a:r>
          </a:p>
          <a:p>
            <a:pPr marL="171450" indent="-171450">
              <a:buFont typeface="Arial" panose="020B0604020202020204" pitchFamily="34" charset="0"/>
              <a:buChar char="•"/>
            </a:pPr>
            <a:r>
              <a:rPr lang="en-US" dirty="0"/>
              <a:t>Removed V_IN AC connection as there is no need for </a:t>
            </a:r>
            <a:r>
              <a:rPr lang="en-US" dirty="0" err="1"/>
              <a:t>MicroUSB</a:t>
            </a:r>
            <a:r>
              <a:rPr lang="en-US" dirty="0"/>
              <a:t> to Host Computer connection. Revised to only have V_IN USB pin  connected to the Wall Adapter</a:t>
            </a:r>
          </a:p>
          <a:p>
            <a:pPr marL="0" indent="0">
              <a:buNone/>
            </a:pPr>
            <a:r>
              <a:rPr lang="en-US" b="1" dirty="0"/>
              <a:t>Software</a:t>
            </a:r>
          </a:p>
          <a:p>
            <a:r>
              <a:rPr lang="en-US" dirty="0"/>
              <a:t>Maintained use of </a:t>
            </a:r>
            <a:r>
              <a:rPr lang="en-US" dirty="0" err="1"/>
              <a:t>MagicMirror</a:t>
            </a:r>
            <a:r>
              <a:rPr lang="en-US" dirty="0"/>
              <a:t> software for development of app modules and easy integration of data</a:t>
            </a:r>
          </a:p>
        </p:txBody>
      </p:sp>
    </p:spTree>
    <p:extLst>
      <p:ext uri="{BB962C8B-B14F-4D97-AF65-F5344CB8AC3E}">
        <p14:creationId xmlns:p14="http://schemas.microsoft.com/office/powerpoint/2010/main" val="371972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BDCF-0F8C-0E4F-9EB3-A48A05D0CBDF}"/>
              </a:ext>
            </a:extLst>
          </p:cNvPr>
          <p:cNvSpPr>
            <a:spLocks noGrp="1"/>
          </p:cNvSpPr>
          <p:nvPr>
            <p:ph type="title"/>
          </p:nvPr>
        </p:nvSpPr>
        <p:spPr/>
        <p:txBody>
          <a:bodyPr>
            <a:normAutofit fontScale="90000"/>
          </a:bodyPr>
          <a:lstStyle/>
          <a:p>
            <a:r>
              <a:rPr lang="en-US" dirty="0"/>
              <a:t>Summary of Modifications Made to Revised Proposal (11/09)</a:t>
            </a:r>
          </a:p>
        </p:txBody>
      </p:sp>
      <p:sp>
        <p:nvSpPr>
          <p:cNvPr id="3" name="Content Placeholder 2">
            <a:extLst>
              <a:ext uri="{FF2B5EF4-FFF2-40B4-BE49-F238E27FC236}">
                <a16:creationId xmlns:a16="http://schemas.microsoft.com/office/drawing/2014/main" id="{FD0D81DA-3BED-AF45-84BD-C2D71E9455A8}"/>
              </a:ext>
            </a:extLst>
          </p:cNvPr>
          <p:cNvSpPr>
            <a:spLocks noGrp="1"/>
          </p:cNvSpPr>
          <p:nvPr>
            <p:ph idx="1"/>
          </p:nvPr>
        </p:nvSpPr>
        <p:spPr/>
        <p:txBody>
          <a:bodyPr>
            <a:normAutofit fontScale="92500" lnSpcReduction="10000"/>
          </a:bodyPr>
          <a:lstStyle/>
          <a:p>
            <a:pPr marL="0" indent="0">
              <a:buNone/>
            </a:pPr>
            <a:r>
              <a:rPr lang="en-US" b="1" dirty="0"/>
              <a:t>Hardware</a:t>
            </a:r>
          </a:p>
          <a:p>
            <a:r>
              <a:rPr lang="en-US" dirty="0"/>
              <a:t>Maintained use of Beagle Bone Black to supply adequate 5V power connection to LCD display screen </a:t>
            </a:r>
          </a:p>
          <a:p>
            <a:r>
              <a:rPr lang="en-US" dirty="0"/>
              <a:t>Did not incorporate LED strips</a:t>
            </a:r>
          </a:p>
          <a:p>
            <a:r>
              <a:rPr lang="en-US" dirty="0"/>
              <a:t>Did not incorporate power switch to turn on/off LEDs as computer will run continuously and can be used to power or turn off device instead of device running on solely on wall power</a:t>
            </a:r>
          </a:p>
          <a:p>
            <a:r>
              <a:rPr lang="en-US" dirty="0"/>
              <a:t>Did not incorporate button to toggle settings because touchscreen capability was feasible </a:t>
            </a:r>
          </a:p>
          <a:p>
            <a:r>
              <a:rPr lang="en-US" dirty="0"/>
              <a:t>Mirror film did not arrive, instead we received acrylic mirror tile that was difficult to incorporate</a:t>
            </a:r>
          </a:p>
          <a:p>
            <a:pPr marL="0" indent="0">
              <a:buNone/>
            </a:pPr>
            <a:r>
              <a:rPr lang="en-US" b="1" dirty="0"/>
              <a:t>Software</a:t>
            </a:r>
          </a:p>
          <a:p>
            <a:r>
              <a:rPr lang="en-US" dirty="0"/>
              <a:t>Used </a:t>
            </a:r>
            <a:r>
              <a:rPr lang="en-US" dirty="0" err="1"/>
              <a:t>OpenWeatherMap</a:t>
            </a:r>
            <a:r>
              <a:rPr lang="en-US" dirty="0"/>
              <a:t> API to retrieve weather and used story wrapper to retrieve news data </a:t>
            </a:r>
          </a:p>
          <a:p>
            <a:r>
              <a:rPr lang="en-US" dirty="0"/>
              <a:t>Used pyqt5 to create GUI instead of </a:t>
            </a:r>
            <a:r>
              <a:rPr lang="en-US" dirty="0" err="1"/>
              <a:t>MagicMirror</a:t>
            </a:r>
            <a:r>
              <a:rPr lang="en-US" dirty="0"/>
              <a:t> app</a:t>
            </a:r>
          </a:p>
        </p:txBody>
      </p:sp>
    </p:spTree>
    <p:extLst>
      <p:ext uri="{BB962C8B-B14F-4D97-AF65-F5344CB8AC3E}">
        <p14:creationId xmlns:p14="http://schemas.microsoft.com/office/powerpoint/2010/main" val="21992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9888</TotalTime>
  <Words>1241</Words>
  <Application>Microsoft Office PowerPoint</Application>
  <PresentationFormat>Widescreen</PresentationFormat>
  <Paragraphs>133</Paragraphs>
  <Slides>8</Slides>
  <Notes>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Diamond Grid 16x9</vt:lpstr>
      <vt:lpstr>ENGI 301  Smart Vanity Mirror Proposal</vt:lpstr>
      <vt:lpstr>Background Information</vt:lpstr>
      <vt:lpstr>System Block Diagram</vt:lpstr>
      <vt:lpstr>Power Block Diagram</vt:lpstr>
      <vt:lpstr>Components / Budget (I/II)</vt:lpstr>
      <vt:lpstr>Components / Budget (II/II)</vt:lpstr>
      <vt:lpstr>Summary of Modifications Made to Original Proposal (10/14)</vt:lpstr>
      <vt:lpstr>Summary of Modifications Made to Revised Proposal (11/09)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Nneoma C Ome</cp:lastModifiedBy>
  <cp:revision>451</cp:revision>
  <dcterms:created xsi:type="dcterms:W3CDTF">2018-01-09T20:24:50Z</dcterms:created>
  <dcterms:modified xsi:type="dcterms:W3CDTF">2021-11-09T10:01:34Z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