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302" r:id="rId5"/>
    <p:sldId id="275" r:id="rId6"/>
    <p:sldId id="304" r:id="rId7"/>
    <p:sldId id="278" r:id="rId8"/>
    <p:sldId id="260" r:id="rId9"/>
    <p:sldId id="329" r:id="rId10"/>
    <p:sldId id="301" r:id="rId11"/>
    <p:sldId id="315" r:id="rId12"/>
    <p:sldId id="267" r:id="rId13"/>
    <p:sldId id="297" r:id="rId14"/>
    <p:sldId id="299" r:id="rId15"/>
    <p:sldId id="300" r:id="rId16"/>
    <p:sldId id="289" r:id="rId17"/>
    <p:sldId id="311" r:id="rId18"/>
    <p:sldId id="296" r:id="rId19"/>
    <p:sldId id="328" r:id="rId20"/>
    <p:sldId id="292" r:id="rId21"/>
    <p:sldId id="286" r:id="rId22"/>
    <p:sldId id="316" r:id="rId23"/>
    <p:sldId id="307" r:id="rId24"/>
    <p:sldId id="318" r:id="rId25"/>
    <p:sldId id="306" r:id="rId26"/>
    <p:sldId id="287" r:id="rId27"/>
    <p:sldId id="294" r:id="rId28"/>
    <p:sldId id="325" r:id="rId29"/>
    <p:sldId id="326" r:id="rId30"/>
    <p:sldId id="327" r:id="rId31"/>
    <p:sldId id="288" r:id="rId32"/>
    <p:sldId id="309" r:id="rId33"/>
    <p:sldId id="330" r:id="rId34"/>
    <p:sldId id="321" r:id="rId35"/>
    <p:sldId id="331" r:id="rId36"/>
    <p:sldId id="332" r:id="rId37"/>
    <p:sldId id="324" r:id="rId38"/>
    <p:sldId id="323" r:id="rId39"/>
    <p:sldId id="317" r:id="rId40"/>
    <p:sldId id="319" r:id="rId41"/>
    <p:sldId id="312" r:id="rId42"/>
    <p:sldId id="314" r:id="rId43"/>
    <p:sldId id="282" r:id="rId44"/>
    <p:sldId id="283" r:id="rId45"/>
    <p:sldId id="284" r:id="rId46"/>
    <p:sldId id="281" r:id="rId47"/>
    <p:sldId id="280" r:id="rId48"/>
    <p:sldId id="285" r:id="rId49"/>
    <p:sldId id="310" r:id="rId50"/>
    <p:sldId id="290" r:id="rId51"/>
    <p:sldId id="291" r:id="rId52"/>
    <p:sldId id="33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Norton" initials="NN" lastIdx="1" clrIdx="0">
    <p:extLst>
      <p:ext uri="{19B8F6BF-5375-455C-9EA6-DF929625EA0E}">
        <p15:presenceInfo xmlns:p15="http://schemas.microsoft.com/office/powerpoint/2012/main" userId="3e54c25081d3bf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186AD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39" d="100"/>
          <a:sy n="39" d="100"/>
        </p:scale>
        <p:origin x="3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3165E-92D5-4B07-A886-1E42EBCD058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6C093354-FCD3-48E2-BE05-44C96355E2A8}">
      <dgm:prSet phldrT="[Text]" custT="1"/>
      <dgm:spPr/>
      <dgm:t>
        <a:bodyPr/>
        <a:lstStyle/>
        <a:p>
          <a:r>
            <a:rPr lang="en-US" sz="3000" dirty="0">
              <a:solidFill>
                <a:schemeClr val="bg1"/>
              </a:solidFill>
            </a:rPr>
            <a:t>455,300 High School</a:t>
          </a:r>
        </a:p>
      </dgm:t>
    </dgm:pt>
    <dgm:pt modelId="{5DB3B3EF-FE35-4C5B-B15D-C8BAC849F675}" type="parTrans" cxnId="{D7F2258A-FA45-43E1-93A5-A3E263B1DA38}">
      <dgm:prSet/>
      <dgm:spPr/>
      <dgm:t>
        <a:bodyPr/>
        <a:lstStyle/>
        <a:p>
          <a:endParaRPr lang="en-US"/>
        </a:p>
      </dgm:t>
    </dgm:pt>
    <dgm:pt modelId="{DADBAD43-8EB5-4079-B33B-FFA6B7992839}" type="sibTrans" cxnId="{D7F2258A-FA45-43E1-93A5-A3E263B1DA38}">
      <dgm:prSet/>
      <dgm:spPr/>
      <dgm:t>
        <a:bodyPr/>
        <a:lstStyle/>
        <a:p>
          <a:endParaRPr lang="en-US"/>
        </a:p>
      </dgm:t>
    </dgm:pt>
    <dgm:pt modelId="{6B8AC77B-1978-4062-A3D6-4727A86D82E8}">
      <dgm:prSet phldrT="[Text]" custT="1"/>
      <dgm:spPr/>
      <dgm:t>
        <a:bodyPr/>
        <a:lstStyle/>
        <a:p>
          <a:r>
            <a:rPr lang="en-US" sz="3000" dirty="0">
              <a:solidFill>
                <a:schemeClr val="bg1"/>
              </a:solidFill>
            </a:rPr>
            <a:t>25,700 NCAA </a:t>
          </a:r>
          <a:endParaRPr lang="en-US" sz="3000" dirty="0"/>
        </a:p>
      </dgm:t>
    </dgm:pt>
    <dgm:pt modelId="{FDCA29F7-DA21-4A68-A9CE-4C3F3AA9A4B8}" type="parTrans" cxnId="{FD4E09BF-CBF7-47CB-9F25-DBA1D3341A46}">
      <dgm:prSet/>
      <dgm:spPr/>
      <dgm:t>
        <a:bodyPr/>
        <a:lstStyle/>
        <a:p>
          <a:endParaRPr lang="en-US"/>
        </a:p>
      </dgm:t>
    </dgm:pt>
    <dgm:pt modelId="{CF20BAE6-8846-4CDC-8534-D29CE3B824FD}" type="sibTrans" cxnId="{FD4E09BF-CBF7-47CB-9F25-DBA1D3341A46}">
      <dgm:prSet/>
      <dgm:spPr/>
      <dgm:t>
        <a:bodyPr/>
        <a:lstStyle/>
        <a:p>
          <a:endParaRPr lang="en-US"/>
        </a:p>
      </dgm:t>
    </dgm:pt>
    <dgm:pt modelId="{75AD3DB0-CADA-4B45-90AE-2C60650CF546}">
      <dgm:prSet phldrT="[Text]" custT="1"/>
      <dgm:spPr/>
      <dgm:t>
        <a:bodyPr/>
        <a:lstStyle/>
        <a:p>
          <a:r>
            <a:rPr lang="en-US" sz="3000" dirty="0">
              <a:solidFill>
                <a:schemeClr val="bg1"/>
              </a:solidFill>
            </a:rPr>
            <a:t>750 MLB</a:t>
          </a:r>
        </a:p>
      </dgm:t>
    </dgm:pt>
    <dgm:pt modelId="{C62A9AD4-44BD-4DE5-BDC3-B92973143D18}" type="parTrans" cxnId="{91D53F18-6D1E-46E3-8109-624E69C40BD6}">
      <dgm:prSet/>
      <dgm:spPr/>
      <dgm:t>
        <a:bodyPr/>
        <a:lstStyle/>
        <a:p>
          <a:endParaRPr lang="en-US"/>
        </a:p>
      </dgm:t>
    </dgm:pt>
    <dgm:pt modelId="{9629DA31-3201-4872-A1FB-7618C4179E39}" type="sibTrans" cxnId="{91D53F18-6D1E-46E3-8109-624E69C40BD6}">
      <dgm:prSet/>
      <dgm:spPr/>
      <dgm:t>
        <a:bodyPr/>
        <a:lstStyle/>
        <a:p>
          <a:endParaRPr lang="en-US"/>
        </a:p>
      </dgm:t>
    </dgm:pt>
    <dgm:pt modelId="{05A42F2E-3449-4DE9-8C81-F56EE4CFD3AF}" type="pres">
      <dgm:prSet presAssocID="{DAA3165E-92D5-4B07-A886-1E42EBCD0580}" presName="Name0" presStyleCnt="0">
        <dgm:presLayoutVars>
          <dgm:dir/>
          <dgm:animLvl val="lvl"/>
          <dgm:resizeHandles val="exact"/>
        </dgm:presLayoutVars>
      </dgm:prSet>
      <dgm:spPr/>
    </dgm:pt>
    <dgm:pt modelId="{199603E4-2C9F-4D3E-AC17-54158E142CB6}" type="pres">
      <dgm:prSet presAssocID="{6C093354-FCD3-48E2-BE05-44C96355E2A8}" presName="Name8" presStyleCnt="0"/>
      <dgm:spPr/>
    </dgm:pt>
    <dgm:pt modelId="{8C6A6265-298C-4347-988A-42C9D6726E5F}" type="pres">
      <dgm:prSet presAssocID="{6C093354-FCD3-48E2-BE05-44C96355E2A8}" presName="level" presStyleLbl="node1" presStyleIdx="0" presStyleCnt="3">
        <dgm:presLayoutVars>
          <dgm:chMax val="1"/>
          <dgm:bulletEnabled val="1"/>
        </dgm:presLayoutVars>
      </dgm:prSet>
      <dgm:spPr/>
    </dgm:pt>
    <dgm:pt modelId="{56D57BD3-6C96-489B-B224-396587CEB34A}" type="pres">
      <dgm:prSet presAssocID="{6C093354-FCD3-48E2-BE05-44C96355E2A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5D37F2-A0DC-4A0D-BDE9-BA88E1C1F517}" type="pres">
      <dgm:prSet presAssocID="{6B8AC77B-1978-4062-A3D6-4727A86D82E8}" presName="Name8" presStyleCnt="0"/>
      <dgm:spPr/>
    </dgm:pt>
    <dgm:pt modelId="{85E2C5B2-21EB-4837-BD2D-2F8BCD56BADD}" type="pres">
      <dgm:prSet presAssocID="{6B8AC77B-1978-4062-A3D6-4727A86D82E8}" presName="level" presStyleLbl="node1" presStyleIdx="1" presStyleCnt="3">
        <dgm:presLayoutVars>
          <dgm:chMax val="1"/>
          <dgm:bulletEnabled val="1"/>
        </dgm:presLayoutVars>
      </dgm:prSet>
      <dgm:spPr/>
    </dgm:pt>
    <dgm:pt modelId="{DD6E0FBD-49F2-47E7-85E6-752E7B9E416C}" type="pres">
      <dgm:prSet presAssocID="{6B8AC77B-1978-4062-A3D6-4727A86D82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1CE0A96-7892-4B18-AD3D-D5D978E1BEFF}" type="pres">
      <dgm:prSet presAssocID="{75AD3DB0-CADA-4B45-90AE-2C60650CF546}" presName="Name8" presStyleCnt="0"/>
      <dgm:spPr/>
    </dgm:pt>
    <dgm:pt modelId="{26036F40-F70C-42CF-82FA-E4B9FA6A464C}" type="pres">
      <dgm:prSet presAssocID="{75AD3DB0-CADA-4B45-90AE-2C60650CF546}" presName="level" presStyleLbl="node1" presStyleIdx="2" presStyleCnt="3">
        <dgm:presLayoutVars>
          <dgm:chMax val="1"/>
          <dgm:bulletEnabled val="1"/>
        </dgm:presLayoutVars>
      </dgm:prSet>
      <dgm:spPr/>
    </dgm:pt>
    <dgm:pt modelId="{371FC6E0-03D4-4089-A59F-111462760098}" type="pres">
      <dgm:prSet presAssocID="{75AD3DB0-CADA-4B45-90AE-2C60650CF54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7F2258A-FA45-43E1-93A5-A3E263B1DA38}" srcId="{DAA3165E-92D5-4B07-A886-1E42EBCD0580}" destId="{6C093354-FCD3-48E2-BE05-44C96355E2A8}" srcOrd="0" destOrd="0" parTransId="{5DB3B3EF-FE35-4C5B-B15D-C8BAC849F675}" sibTransId="{DADBAD43-8EB5-4079-B33B-FFA6B7992839}"/>
    <dgm:cxn modelId="{8DDDCB38-B577-4B48-8A12-7845153B8DE3}" type="presOf" srcId="{6C093354-FCD3-48E2-BE05-44C96355E2A8}" destId="{56D57BD3-6C96-489B-B224-396587CEB34A}" srcOrd="1" destOrd="0" presId="urn:microsoft.com/office/officeart/2005/8/layout/pyramid3"/>
    <dgm:cxn modelId="{FD4E09BF-CBF7-47CB-9F25-DBA1D3341A46}" srcId="{DAA3165E-92D5-4B07-A886-1E42EBCD0580}" destId="{6B8AC77B-1978-4062-A3D6-4727A86D82E8}" srcOrd="1" destOrd="0" parTransId="{FDCA29F7-DA21-4A68-A9CE-4C3F3AA9A4B8}" sibTransId="{CF20BAE6-8846-4CDC-8534-D29CE3B824FD}"/>
    <dgm:cxn modelId="{B39418AD-4714-4EAB-9BCE-98BE3EFE6D9F}" type="presOf" srcId="{75AD3DB0-CADA-4B45-90AE-2C60650CF546}" destId="{26036F40-F70C-42CF-82FA-E4B9FA6A464C}" srcOrd="0" destOrd="0" presId="urn:microsoft.com/office/officeart/2005/8/layout/pyramid3"/>
    <dgm:cxn modelId="{81BD7461-A8CC-4527-9159-7D1AD0772FC8}" type="presOf" srcId="{75AD3DB0-CADA-4B45-90AE-2C60650CF546}" destId="{371FC6E0-03D4-4089-A59F-111462760098}" srcOrd="1" destOrd="0" presId="urn:microsoft.com/office/officeart/2005/8/layout/pyramid3"/>
    <dgm:cxn modelId="{91D53F18-6D1E-46E3-8109-624E69C40BD6}" srcId="{DAA3165E-92D5-4B07-A886-1E42EBCD0580}" destId="{75AD3DB0-CADA-4B45-90AE-2C60650CF546}" srcOrd="2" destOrd="0" parTransId="{C62A9AD4-44BD-4DE5-BDC3-B92973143D18}" sibTransId="{9629DA31-3201-4872-A1FB-7618C4179E39}"/>
    <dgm:cxn modelId="{6561102D-5BAA-4377-93DC-4DB8ACCE0C5D}" type="presOf" srcId="{DAA3165E-92D5-4B07-A886-1E42EBCD0580}" destId="{05A42F2E-3449-4DE9-8C81-F56EE4CFD3AF}" srcOrd="0" destOrd="0" presId="urn:microsoft.com/office/officeart/2005/8/layout/pyramid3"/>
    <dgm:cxn modelId="{480758E8-60D0-4821-95C0-CBE5F1F8DEE0}" type="presOf" srcId="{6C093354-FCD3-48E2-BE05-44C96355E2A8}" destId="{8C6A6265-298C-4347-988A-42C9D6726E5F}" srcOrd="0" destOrd="0" presId="urn:microsoft.com/office/officeart/2005/8/layout/pyramid3"/>
    <dgm:cxn modelId="{49CF2473-C7EE-46A8-A026-503AF3A4E055}" type="presOf" srcId="{6B8AC77B-1978-4062-A3D6-4727A86D82E8}" destId="{DD6E0FBD-49F2-47E7-85E6-752E7B9E416C}" srcOrd="1" destOrd="0" presId="urn:microsoft.com/office/officeart/2005/8/layout/pyramid3"/>
    <dgm:cxn modelId="{36EB0434-9D84-4B0A-A31B-EFE64757828B}" type="presOf" srcId="{6B8AC77B-1978-4062-A3D6-4727A86D82E8}" destId="{85E2C5B2-21EB-4837-BD2D-2F8BCD56BADD}" srcOrd="0" destOrd="0" presId="urn:microsoft.com/office/officeart/2005/8/layout/pyramid3"/>
    <dgm:cxn modelId="{AAA769DF-D7A5-4BFE-A1A9-DE7EA9F85E74}" type="presParOf" srcId="{05A42F2E-3449-4DE9-8C81-F56EE4CFD3AF}" destId="{199603E4-2C9F-4D3E-AC17-54158E142CB6}" srcOrd="0" destOrd="0" presId="urn:microsoft.com/office/officeart/2005/8/layout/pyramid3"/>
    <dgm:cxn modelId="{43F0C93C-FB7E-41A0-A83A-A9825BC33CB6}" type="presParOf" srcId="{199603E4-2C9F-4D3E-AC17-54158E142CB6}" destId="{8C6A6265-298C-4347-988A-42C9D6726E5F}" srcOrd="0" destOrd="0" presId="urn:microsoft.com/office/officeart/2005/8/layout/pyramid3"/>
    <dgm:cxn modelId="{3D134D41-C681-4237-B9A3-FA1F6B5777D8}" type="presParOf" srcId="{199603E4-2C9F-4D3E-AC17-54158E142CB6}" destId="{56D57BD3-6C96-489B-B224-396587CEB34A}" srcOrd="1" destOrd="0" presId="urn:microsoft.com/office/officeart/2005/8/layout/pyramid3"/>
    <dgm:cxn modelId="{5FE1D170-A963-4D4B-B53F-737931D1DC22}" type="presParOf" srcId="{05A42F2E-3449-4DE9-8C81-F56EE4CFD3AF}" destId="{A65D37F2-A0DC-4A0D-BDE9-BA88E1C1F517}" srcOrd="1" destOrd="0" presId="urn:microsoft.com/office/officeart/2005/8/layout/pyramid3"/>
    <dgm:cxn modelId="{1C1CDA9E-DC21-415E-8359-84775F2E89C0}" type="presParOf" srcId="{A65D37F2-A0DC-4A0D-BDE9-BA88E1C1F517}" destId="{85E2C5B2-21EB-4837-BD2D-2F8BCD56BADD}" srcOrd="0" destOrd="0" presId="urn:microsoft.com/office/officeart/2005/8/layout/pyramid3"/>
    <dgm:cxn modelId="{990CD1C4-BA77-4ED7-96C8-7D9BAE52A32A}" type="presParOf" srcId="{A65D37F2-A0DC-4A0D-BDE9-BA88E1C1F517}" destId="{DD6E0FBD-49F2-47E7-85E6-752E7B9E416C}" srcOrd="1" destOrd="0" presId="urn:microsoft.com/office/officeart/2005/8/layout/pyramid3"/>
    <dgm:cxn modelId="{BA3D68CE-9171-4AFF-8076-A8CF1B577B8C}" type="presParOf" srcId="{05A42F2E-3449-4DE9-8C81-F56EE4CFD3AF}" destId="{91CE0A96-7892-4B18-AD3D-D5D978E1BEFF}" srcOrd="2" destOrd="0" presId="urn:microsoft.com/office/officeart/2005/8/layout/pyramid3"/>
    <dgm:cxn modelId="{2907C6C0-E508-47E5-BEF4-198E05E20BB4}" type="presParOf" srcId="{91CE0A96-7892-4B18-AD3D-D5D978E1BEFF}" destId="{26036F40-F70C-42CF-82FA-E4B9FA6A464C}" srcOrd="0" destOrd="0" presId="urn:microsoft.com/office/officeart/2005/8/layout/pyramid3"/>
    <dgm:cxn modelId="{4D23BA99-3C23-4BB9-A6CA-AED43FA80E91}" type="presParOf" srcId="{91CE0A96-7892-4B18-AD3D-D5D978E1BEFF}" destId="{371FC6E0-03D4-4089-A59F-11146276009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439CE-9F3C-4C66-BFE7-E872C465CE9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B4D89-468E-4228-893D-53E194D6C37C}" type="pres">
      <dgm:prSet presAssocID="{6D9439CE-9F3C-4C66-BFE7-E872C465CE9C}" presName="Name0" presStyleCnt="0">
        <dgm:presLayoutVars>
          <dgm:chMax val="7"/>
          <dgm:chPref val="5"/>
        </dgm:presLayoutVars>
      </dgm:prSet>
      <dgm:spPr/>
    </dgm:pt>
  </dgm:ptLst>
  <dgm:cxnLst>
    <dgm:cxn modelId="{60DC779B-D1D3-4146-80C9-85E1C8EFBBC7}" type="presOf" srcId="{6D9439CE-9F3C-4C66-BFE7-E872C465CE9C}" destId="{399B4D89-468E-4228-893D-53E194D6C37C}" srcOrd="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A6265-298C-4347-988A-42C9D6726E5F}">
      <dsp:nvSpPr>
        <dsp:cNvPr id="0" name=""/>
        <dsp:cNvSpPr/>
      </dsp:nvSpPr>
      <dsp:spPr>
        <a:xfrm rot="10800000">
          <a:off x="0" y="0"/>
          <a:ext cx="10058400" cy="1463750"/>
        </a:xfrm>
        <a:prstGeom prst="trapezoid">
          <a:avLst>
            <a:gd name="adj" fmla="val 1145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455,300 High School</a:t>
          </a:r>
        </a:p>
      </dsp:txBody>
      <dsp:txXfrm rot="-10800000">
        <a:off x="1760219" y="0"/>
        <a:ext cx="6537960" cy="1463750"/>
      </dsp:txXfrm>
    </dsp:sp>
    <dsp:sp modelId="{85E2C5B2-21EB-4837-BD2D-2F8BCD56BADD}">
      <dsp:nvSpPr>
        <dsp:cNvPr id="0" name=""/>
        <dsp:cNvSpPr/>
      </dsp:nvSpPr>
      <dsp:spPr>
        <a:xfrm rot="10800000">
          <a:off x="1676399" y="1463750"/>
          <a:ext cx="6705600" cy="1463750"/>
        </a:xfrm>
        <a:prstGeom prst="trapezoid">
          <a:avLst>
            <a:gd name="adj" fmla="val 1145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25,700 NCAA </a:t>
          </a:r>
          <a:endParaRPr lang="en-US" sz="3000" kern="1200" dirty="0"/>
        </a:p>
      </dsp:txBody>
      <dsp:txXfrm rot="-10800000">
        <a:off x="2849879" y="1463750"/>
        <a:ext cx="4358640" cy="1463750"/>
      </dsp:txXfrm>
    </dsp:sp>
    <dsp:sp modelId="{26036F40-F70C-42CF-82FA-E4B9FA6A464C}">
      <dsp:nvSpPr>
        <dsp:cNvPr id="0" name=""/>
        <dsp:cNvSpPr/>
      </dsp:nvSpPr>
      <dsp:spPr>
        <a:xfrm rot="10800000">
          <a:off x="3352799" y="2927500"/>
          <a:ext cx="3352800" cy="1463750"/>
        </a:xfrm>
        <a:prstGeom prst="trapezoid">
          <a:avLst>
            <a:gd name="adj" fmla="val 1145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750 MLB</a:t>
          </a:r>
        </a:p>
      </dsp:txBody>
      <dsp:txXfrm rot="-10800000">
        <a:off x="3352799" y="2927500"/>
        <a:ext cx="3352800" cy="146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FB762B-6B72-4BFE-8C6F-B727E3009D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6953B3-5A3A-42C5-9D60-1F9F847025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39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4.wmf"/><Relationship Id="rId5" Type="http://schemas.openxmlformats.org/officeDocument/2006/relationships/image" Target="../media/image40.png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3507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The Effect of the Designated Hitter in Major League Baseball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Norton</a:t>
            </a:r>
          </a:p>
        </p:txBody>
      </p:sp>
    </p:spTree>
    <p:extLst>
      <p:ext uri="{BB962C8B-B14F-4D97-AF65-F5344CB8AC3E}">
        <p14:creationId xmlns:p14="http://schemas.microsoft.com/office/powerpoint/2010/main" val="316860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Pitcher vs Designated Hitter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Why are pitchers such bad hitters?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25 players on the active roster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30 teams in MLB,  thus 750 players start the season on the active roster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Usually 12-13 roster spots for pitchers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About half the league consists of pitchers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Rare to find players that can hit and field at the MLB level, only 375 of the best players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Rare to find players that pitch at the MLB league level, only 375 of the best players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Combining these two exceptional skill sets into one player amplifies the scarcity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0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Baseball Athletes in the USA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6079"/>
              </p:ext>
            </p:extLst>
          </p:nvPr>
        </p:nvGraphicFramePr>
        <p:xfrm>
          <a:off x="1096963" y="1846263"/>
          <a:ext cx="10058400" cy="439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850060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hape 7"/>
          <p:cNvSpPr/>
          <p:nvPr/>
        </p:nvSpPr>
        <p:spPr>
          <a:xfrm rot="10180125">
            <a:off x="7428042" y="4282796"/>
            <a:ext cx="1184975" cy="1297918"/>
          </a:xfrm>
          <a:prstGeom prst="swooshArrow">
            <a:avLst>
              <a:gd name="adj1" fmla="val 16310"/>
              <a:gd name="adj2" fmla="val 29223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8696433" y="4747089"/>
            <a:ext cx="223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1215 players drafted each year</a:t>
            </a:r>
          </a:p>
        </p:txBody>
      </p:sp>
    </p:spTree>
    <p:extLst>
      <p:ext uri="{BB962C8B-B14F-4D97-AF65-F5344CB8AC3E}">
        <p14:creationId xmlns:p14="http://schemas.microsoft.com/office/powerpoint/2010/main" val="425319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DH, or not to 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order to add excitement you need to add more offense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aging players losing their defensive fielding to continue to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Traditionalists argue that the pitcher like any other position should have to hit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offensive strategy in the NL than the 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 the top of the 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inning and you’re losing, you pull the pitcher to put in a better hitter because if you don’t score then the game is over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you take a player out they have to sit out for the rest of the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middle innings, if you don’t think the pitcher can make it through the rest of the game then you pull the pitcher for a better hitter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1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AL Games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34" y="1758626"/>
            <a:ext cx="7971091" cy="4577238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4518836" y="5156790"/>
            <a:ext cx="31897" cy="552894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40091" y="5603071"/>
            <a:ext cx="332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9.24 average total runs per game </a:t>
            </a:r>
          </a:p>
        </p:txBody>
      </p:sp>
    </p:spTree>
    <p:extLst>
      <p:ext uri="{BB962C8B-B14F-4D97-AF65-F5344CB8AC3E}">
        <p14:creationId xmlns:p14="http://schemas.microsoft.com/office/powerpoint/2010/main" val="192362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NL Games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8" y="1758626"/>
            <a:ext cx="7954564" cy="456774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423145" y="5146156"/>
            <a:ext cx="31897" cy="552894"/>
          </a:xfrm>
          <a:prstGeom prst="straightConnector1">
            <a:avLst/>
          </a:prstGeom>
          <a:ln w="38100">
            <a:solidFill>
              <a:srgbClr val="186A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1482" y="5578182"/>
            <a:ext cx="34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8.69 average total runs per game </a:t>
            </a:r>
          </a:p>
        </p:txBody>
      </p:sp>
    </p:spTree>
    <p:extLst>
      <p:ext uri="{BB962C8B-B14F-4D97-AF65-F5344CB8AC3E}">
        <p14:creationId xmlns:p14="http://schemas.microsoft.com/office/powerpoint/2010/main" val="73227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7" y="1758626"/>
            <a:ext cx="7954565" cy="4567747"/>
          </a:xfrm>
        </p:spPr>
      </p:pic>
    </p:spTree>
    <p:extLst>
      <p:ext uri="{BB962C8B-B14F-4D97-AF65-F5344CB8AC3E}">
        <p14:creationId xmlns:p14="http://schemas.microsoft.com/office/powerpoint/2010/main" val="281970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Score Differential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19" y="1756214"/>
            <a:ext cx="7793521" cy="4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4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Comparison</a:t>
            </a: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2188502"/>
            <a:ext cx="6108570" cy="356761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38" y="2188503"/>
            <a:ext cx="6212866" cy="3567612"/>
          </a:xfrm>
        </p:spPr>
      </p:pic>
    </p:spTree>
    <p:extLst>
      <p:ext uri="{BB962C8B-B14F-4D97-AF65-F5344CB8AC3E}">
        <p14:creationId xmlns:p14="http://schemas.microsoft.com/office/powerpoint/2010/main" val="109213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up the total runs scored by both teams in all games since 1973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 the mean total runs scored in a game for each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Address each season as an independent 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Determine whether a DH was used in the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group: NL (No DH)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Experimental group: AL (DH)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do not know the true population mean (average total runs per game in a season)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mean per season will be a sample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Box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 box plot is a representation of numerical data through their quartiles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Q1: median of the lower half of the data 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Q2: median of the entire data 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Q3: median of the upper half of the data 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IQR: interquartile range from Q1 to Q3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Extreme values (whiskers): outliers in the data set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Larger than Q3 by at least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IQR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Smaller than Q1 by at least 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IQR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image.mathcaptain.com/cms/images/106/box-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2129368"/>
            <a:ext cx="33337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6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Introduce the game of baseball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Sabermetrics and data mining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Designated hitter (DH) and no DH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total runs per game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Interleague play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total runs per game of the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Wins by league</a:t>
            </a:r>
          </a:p>
        </p:txBody>
      </p:sp>
    </p:spTree>
    <p:extLst>
      <p:ext uri="{BB962C8B-B14F-4D97-AF65-F5344CB8AC3E}">
        <p14:creationId xmlns:p14="http://schemas.microsoft.com/office/powerpoint/2010/main" val="212927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Boxplot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38" y="1757061"/>
            <a:ext cx="7952083" cy="4566322"/>
          </a:xfrm>
        </p:spPr>
      </p:pic>
    </p:spTree>
    <p:extLst>
      <p:ext uri="{BB962C8B-B14F-4D97-AF65-F5344CB8AC3E}">
        <p14:creationId xmlns:p14="http://schemas.microsoft.com/office/powerpoint/2010/main" val="240571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Average Total Runs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2" y="1756214"/>
            <a:ext cx="7976316" cy="4580237"/>
          </a:xfrm>
        </p:spPr>
      </p:pic>
    </p:spTree>
    <p:extLst>
      <p:ext uri="{BB962C8B-B14F-4D97-AF65-F5344CB8AC3E}">
        <p14:creationId xmlns:p14="http://schemas.microsoft.com/office/powerpoint/2010/main" val="29756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Definition: A range of values that we think has a given probability of containing our 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can use the mean and standard deviation from a sample population to construct an interval estimate of potential values for the population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want to determine how good the estimate is from a given sample 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Confidence level of an interval estimate is the probability that the interval estimate will contain the population 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We don’t know the true distribution of runs per game we only have samples of the runs per game from the data we’ve seen.</a:t>
            </a:r>
          </a:p>
        </p:txBody>
      </p:sp>
    </p:spTree>
    <p:extLst>
      <p:ext uri="{BB962C8B-B14F-4D97-AF65-F5344CB8AC3E}">
        <p14:creationId xmlns:p14="http://schemas.microsoft.com/office/powerpoint/2010/main" val="312403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7586"/>
                <a:ext cx="4874895" cy="340695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A 95% level of confidence would mean that if we took 100 repeated samples, we would expect 95 of the means to fall between the calculated interval estimate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A 95% confidence interval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𝑢𝑝𝑝𝑒𝑟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7586"/>
                <a:ext cx="4874895" cy="3406957"/>
              </a:xfrm>
              <a:blipFill>
                <a:blip r:embed="rId2"/>
                <a:stretch>
                  <a:fillRect l="-3000" t="-1789" r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upload.wikimedia.org/wikipedia/commons/thumb/8/8c/Standard_deviation_diagram.svg/2000px-Standard_deviation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4" y="1743867"/>
            <a:ext cx="4087285" cy="20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howmed.net/wp-content/uploads/2013/08/Normal-distribution-cur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6" y="3925735"/>
            <a:ext cx="3275848" cy="20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22558" y="6021495"/>
            <a:ext cx="48945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https://www.quora.com/Why-is-a-99-confidence-level-wider-when-constructing-confidence-intervals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8094" y="3663983"/>
            <a:ext cx="22765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https://en.wikipedia.org/wiki/Standard_deviation</a:t>
            </a:r>
          </a:p>
        </p:txBody>
      </p:sp>
    </p:spTree>
    <p:extLst>
      <p:ext uri="{BB962C8B-B14F-4D97-AF65-F5344CB8AC3E}">
        <p14:creationId xmlns:p14="http://schemas.microsoft.com/office/powerpoint/2010/main" val="428422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standard deviation (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is used to quantify the amount of variation of a set of data values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 low standard deviation indicates that the data points tend to be close to the mean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 high standard deviation indicates the points are more spread out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The standard error of the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 is used to determine how precisely the mean of the sample estimates the population mean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A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indicates more precise estimates of the population mean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A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indicates less precise estimates of the population mean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4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sample mean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the population mean (</a:t>
                </a:r>
                <a:r>
                  <a:rPr lang="el-GR" dirty="0">
                    <a:solidFill>
                      <a:schemeClr val="tx1"/>
                    </a:solidFill>
                  </a:rPr>
                  <a:t>μ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sample mean is the average total runs per game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Each data set is a given year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Standard deviation (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					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total runs scored in each game in the data 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average total runs per game in the data 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number of games in the data 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Standard error of the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16927" y="3186223"/>
                <a:ext cx="2360903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27" y="3186223"/>
                <a:ext cx="2360903" cy="1091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9351" y="4600997"/>
                <a:ext cx="1403076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51" y="4600997"/>
                <a:ext cx="1403076" cy="791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Confidence Interval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09" y="1756214"/>
            <a:ext cx="7977541" cy="4580941"/>
          </a:xfrm>
        </p:spPr>
      </p:pic>
    </p:spTree>
    <p:extLst>
      <p:ext uri="{BB962C8B-B14F-4D97-AF65-F5344CB8AC3E}">
        <p14:creationId xmlns:p14="http://schemas.microsoft.com/office/powerpoint/2010/main" val="68254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ANOVA: P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8211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Used to determine whether there is enough evidence in a sample of data to support that a certain condition is true for the entire population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do this to consider that a random sampling error might have occurred in that test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use a two tailed test to consider if the DH has an added effect or a lessened effect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Used because I wanted to be unbiased about my results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true mean of one population,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true mean of the other population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  <m:r>
                      <a:rPr lang="en-US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  <m:r>
                      <a:rPr lang="en-US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DH does NOT have an effect on the total runs scored in a game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I want to show is false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):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  <m:r>
                      <a:rPr lang="en-US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  <m:r>
                      <a:rPr lang="en-US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DH does have an effect on the total runs scored in a game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I expect to be true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 value is between 0 and 1 and a low p value means you can reject the null hypothesis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82111"/>
              </a:xfrm>
              <a:blipFill>
                <a:blip r:embed="rId2"/>
                <a:stretch>
                  <a:fillRect l="-1333" t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48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 significance level of &lt;0.05 indicates strong evidence that we reject the null hypothesis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 significance level of &gt;0.05 indicates weak evidence that we reject the null hypothesis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use our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value and the degrees of freedom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to determine the p value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920811"/>
                <a:ext cx="6422637" cy="207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statistic</m:t>
                      </m:r>
                      <m: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­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– (µ</m:t>
                          </m:r>
                          <m:r>
                            <a:rPr lang="en-US" sz="30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µ</m:t>
                          </m:r>
                          <m:r>
                            <a:rPr lang="en-US" sz="30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3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3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20811"/>
                <a:ext cx="6422637" cy="2075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72670" y="2782048"/>
                <a:ext cx="4919330" cy="2342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­</m:t>
                    </m:r>
                  </m:oMath>
                </a14:m>
                <a:r>
                  <a:rPr lang="en-US" dirty="0"/>
                  <a:t>: sample mean of 1</a:t>
                </a:r>
                <a:r>
                  <a:rPr lang="en-US" baseline="30000" dirty="0"/>
                  <a:t>st</a:t>
                </a:r>
                <a:r>
                  <a:rPr lang="en-US" dirty="0"/>
                  <a:t> data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sample mean of 2</a:t>
                </a:r>
                <a:r>
                  <a:rPr lang="en-US" baseline="30000" dirty="0"/>
                  <a:t>nd  </a:t>
                </a:r>
                <a:r>
                  <a:rPr lang="en-US" dirty="0"/>
                  <a:t>data set</a:t>
                </a:r>
                <a:endParaRPr lang="en-US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  <m:r>
                      <a:rPr lang="en-US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true mean of 1</a:t>
                </a:r>
                <a:r>
                  <a:rPr lang="en-US" baseline="30000" dirty="0"/>
                  <a:t>st</a:t>
                </a:r>
                <a:r>
                  <a:rPr lang="en-US" dirty="0"/>
                  <a:t> data population (assume 0)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  <m:r>
                      <a:rPr lang="en-US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true mean of 2</a:t>
                </a:r>
                <a:r>
                  <a:rPr lang="en-US" baseline="30000" dirty="0"/>
                  <a:t>nd </a:t>
                </a:r>
                <a:r>
                  <a:rPr lang="en-US" dirty="0"/>
                  <a:t> data population (assume 0)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standard deviation of 1</a:t>
                </a:r>
                <a:r>
                  <a:rPr lang="en-US" baseline="30000" dirty="0"/>
                  <a:t>st</a:t>
                </a:r>
                <a:r>
                  <a:rPr lang="en-US" dirty="0"/>
                  <a:t> data set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standard deviation of 2</a:t>
                </a:r>
                <a:r>
                  <a:rPr lang="en-US" baseline="30000" dirty="0"/>
                  <a:t>nd </a:t>
                </a:r>
                <a:r>
                  <a:rPr lang="en-US" dirty="0"/>
                  <a:t>data set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size of 1</a:t>
                </a:r>
                <a:r>
                  <a:rPr lang="en-US" baseline="30000" dirty="0"/>
                  <a:t>st</a:t>
                </a:r>
                <a:r>
                  <a:rPr lang="en-US" dirty="0"/>
                  <a:t> data set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/>
                  <a:t> size of 2</a:t>
                </a:r>
                <a:r>
                  <a:rPr lang="en-US" baseline="30000" dirty="0"/>
                  <a:t>nd</a:t>
                </a:r>
                <a:r>
                  <a:rPr lang="en-US" dirty="0"/>
                  <a:t> data set</a:t>
                </a: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670" y="2782048"/>
                <a:ext cx="4919330" cy="2342116"/>
              </a:xfrm>
              <a:prstGeom prst="rect">
                <a:avLst/>
              </a:prstGeom>
              <a:blipFill>
                <a:blip r:embed="rId4"/>
                <a:stretch>
                  <a:fillRect b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00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497"/>
            <a:ext cx="10058400" cy="45088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 possible errors: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Type 1 Error: We could reject our null hypothesis but in fact it was actually true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tell everyone that the DH does effect the average total runs per game even though it doesn’t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Type 2 Error: We could fail to reject our null hypothesis but in fact it was actually untrue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tell everyone that the DH does NOT effect the average total runs per game even though it actually does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significance level of 0.05 indicates a 5% risk of concluding that a difference exists when there actually is no difference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88904"/>
            <a:ext cx="58674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History of the DH in MLB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1903, the two separate leagues merged to become MLB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the 1960s, pitchers were dominating hitters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Batting average is the number of hits divided by at bats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1968 batting title awarded to Carl Yastrzemski with a .301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Player to hit over .400 was Ted Williams in 1941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Batting title last year was awarded to DJ </a:t>
            </a:r>
            <a:r>
              <a:rPr lang="en-US" dirty="0" err="1">
                <a:solidFill>
                  <a:schemeClr val="tx1"/>
                </a:solidFill>
              </a:rPr>
              <a:t>LeMahieu</a:t>
            </a:r>
            <a:r>
              <a:rPr lang="en-US" dirty="0">
                <a:solidFill>
                  <a:schemeClr val="tx1"/>
                </a:solidFill>
              </a:rPr>
              <a:t> with a .348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Popularity had dropped for the once uncontested king of all American sports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poor attendance in the AL, they adopted the DH rule in 1973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12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Confidence Intervals vs 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 values only focus on whether or not there is evidence to support a significant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Confidence intervals tell us about the range of values of an estimated effect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Provides more information about how big or small the true effect might possibly be</a:t>
            </a:r>
          </a:p>
        </p:txBody>
      </p:sp>
    </p:spTree>
    <p:extLst>
      <p:ext uri="{BB962C8B-B14F-4D97-AF65-F5344CB8AC3E}">
        <p14:creationId xmlns:p14="http://schemas.microsoft.com/office/powerpoint/2010/main" val="304635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P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75" y="1752763"/>
            <a:ext cx="7980409" cy="4582587"/>
          </a:xfrm>
        </p:spPr>
      </p:pic>
    </p:spTree>
    <p:extLst>
      <p:ext uri="{BB962C8B-B14F-4D97-AF65-F5344CB8AC3E}">
        <p14:creationId xmlns:p14="http://schemas.microsoft.com/office/powerpoint/2010/main" val="417582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2161221"/>
            <a:ext cx="6249972" cy="3588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Confidence Interval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9" y="2161222"/>
            <a:ext cx="6249970" cy="3588919"/>
          </a:xfrm>
        </p:spPr>
      </p:pic>
    </p:spTree>
    <p:extLst>
      <p:ext uri="{BB962C8B-B14F-4D97-AF65-F5344CB8AC3E}">
        <p14:creationId xmlns:p14="http://schemas.microsoft.com/office/powerpoint/2010/main" val="571121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Quadratic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4969"/>
                <a:ext cx="10058400" cy="405533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𝐷𝐻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expected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total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runs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given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year</m:t>
                    </m:r>
                  </m:oMath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year</a:t>
                </a:r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 is the added effect of the DH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𝐷𝐻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either a 0 or a 1 (1 if there is a DH)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Using our total runs per game data we can determine a quadratic equation model that approximates the data as close as possible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4969"/>
                <a:ext cx="10058400" cy="4055337"/>
              </a:xfrm>
              <a:blipFill>
                <a:blip r:embed="rId2"/>
                <a:stretch>
                  <a:fillRect l="-1455" t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35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6771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Quadratic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4969"/>
                <a:ext cx="5352506" cy="405533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Models the expected value based on all data points in the data set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Sum of the least squares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Minimizes the sum of the square of the distances between the approximation and the data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4969"/>
                <a:ext cx="5352506" cy="4055337"/>
              </a:xfrm>
              <a:blipFill>
                <a:blip r:embed="rId3"/>
                <a:stretch>
                  <a:fillRect l="-2733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mathwords.com/l/l_assets/l1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268" y="1893959"/>
            <a:ext cx="5246233" cy="40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544879"/>
              </p:ext>
            </p:extLst>
          </p:nvPr>
        </p:nvGraphicFramePr>
        <p:xfrm>
          <a:off x="1629206" y="3672110"/>
          <a:ext cx="3395521" cy="107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206" y="3672110"/>
                        <a:ext cx="3395521" cy="1074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992679" y="590354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http://www.mathwords.com/l/least_squares_regression_eqn.htm</a:t>
            </a:r>
          </a:p>
        </p:txBody>
      </p:sp>
    </p:spTree>
    <p:extLst>
      <p:ext uri="{BB962C8B-B14F-4D97-AF65-F5344CB8AC3E}">
        <p14:creationId xmlns:p14="http://schemas.microsoft.com/office/powerpoint/2010/main" val="1851142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83367"/>
              </p:ext>
            </p:extLst>
          </p:nvPr>
        </p:nvGraphicFramePr>
        <p:xfrm>
          <a:off x="5842000" y="2190750"/>
          <a:ext cx="3200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r:id="rId3" imgW="3199320" imgH="546120" progId="">
                  <p:embed/>
                </p:oleObj>
              </mc:Choice>
              <mc:Fallback>
                <p:oleObj r:id="rId3" imgW="3199320" imgH="5461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190750"/>
                        <a:ext cx="3200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5843042" y="2259557"/>
            <a:ext cx="314325" cy="4053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0999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Quadratic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54969"/>
                <a:ext cx="10058401" cy="405533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Get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coefficient by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		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5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altLang="en-US" sz="1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			     (Linear equation with unknown parameters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a,b,c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Preform a similar analysis to get a quadratic function of b and 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54969"/>
                <a:ext cx="10058401" cy="4055337"/>
              </a:xfrm>
              <a:blipFill>
                <a:blip r:embed="rId5"/>
                <a:stretch>
                  <a:fillRect l="-1455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76098"/>
              </p:ext>
            </p:extLst>
          </p:nvPr>
        </p:nvGraphicFramePr>
        <p:xfrm>
          <a:off x="1689100" y="2187575"/>
          <a:ext cx="17351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187575"/>
                        <a:ext cx="17351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38278"/>
              </p:ext>
            </p:extLst>
          </p:nvPr>
        </p:nvGraphicFramePr>
        <p:xfrm>
          <a:off x="3898900" y="2187575"/>
          <a:ext cx="17351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r:id="rId8" imgW="0" imgH="0" progId="">
                  <p:embed/>
                </p:oleObj>
              </mc:Choice>
              <mc:Fallback>
                <p:oleObj r:id="rId8" imgW="0" imgH="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187575"/>
                        <a:ext cx="17351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17900"/>
              </p:ext>
            </p:extLst>
          </p:nvPr>
        </p:nvGraphicFramePr>
        <p:xfrm>
          <a:off x="1428204" y="2793863"/>
          <a:ext cx="45720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r:id="rId10" imgW="4571640" imgH="588600" progId="">
                  <p:embed/>
                </p:oleObj>
              </mc:Choice>
              <mc:Fallback>
                <p:oleObj r:id="rId10" imgW="4571640" imgH="58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04" y="2793863"/>
                        <a:ext cx="45720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77389"/>
              </p:ext>
            </p:extLst>
          </p:nvPr>
        </p:nvGraphicFramePr>
        <p:xfrm>
          <a:off x="2676606" y="3479890"/>
          <a:ext cx="194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r:id="rId12" imgW="1942560" imgH="520560" progId="">
                  <p:embed/>
                </p:oleObj>
              </mc:Choice>
              <mc:Fallback>
                <p:oleObj r:id="rId12" imgW="1942560" imgH="5205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606" y="3479890"/>
                        <a:ext cx="194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23394"/>
              </p:ext>
            </p:extLst>
          </p:nvPr>
        </p:nvGraphicFramePr>
        <p:xfrm>
          <a:off x="5177830" y="3532758"/>
          <a:ext cx="23717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830" y="3532758"/>
                        <a:ext cx="23717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33282"/>
              </p:ext>
            </p:extLst>
          </p:nvPr>
        </p:nvGraphicFramePr>
        <p:xfrm>
          <a:off x="1285875" y="4163172"/>
          <a:ext cx="26130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r:id="rId16" imgW="0" imgH="0" progId="">
                  <p:embed/>
                </p:oleObj>
              </mc:Choice>
              <mc:Fallback>
                <p:oleObj r:id="rId16" imgW="0" imgH="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63172"/>
                        <a:ext cx="26130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75653"/>
              </p:ext>
            </p:extLst>
          </p:nvPr>
        </p:nvGraphicFramePr>
        <p:xfrm>
          <a:off x="1812298" y="5104650"/>
          <a:ext cx="24955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r:id="rId18" imgW="0" imgH="0" progId="">
                  <p:embed/>
                </p:oleObj>
              </mc:Choice>
              <mc:Fallback>
                <p:oleObj r:id="rId18" imgW="0" imgH="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98" y="5104650"/>
                        <a:ext cx="249555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08545"/>
              </p:ext>
            </p:extLst>
          </p:nvPr>
        </p:nvGraphicFramePr>
        <p:xfrm>
          <a:off x="4854574" y="5118143"/>
          <a:ext cx="18859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r:id="rId20" imgW="0" imgH="0" progId="">
                  <p:embed/>
                </p:oleObj>
              </mc:Choice>
              <mc:Fallback>
                <p:oleObj r:id="rId20" imgW="0" imgH="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4" y="5118143"/>
                        <a:ext cx="18859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49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 rot="5400000">
            <a:off x="5843042" y="2259557"/>
            <a:ext cx="314325" cy="4053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2175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Quadratic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54969"/>
            <a:ext cx="10058401" cy="4055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Then we have a system of 3 normal equations with 3 unknowns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Use linear algebra to solve this system of equations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81617"/>
              </p:ext>
            </p:extLst>
          </p:nvPr>
        </p:nvGraphicFramePr>
        <p:xfrm>
          <a:off x="1097279" y="3748770"/>
          <a:ext cx="26130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79" y="3748770"/>
                        <a:ext cx="26130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57312"/>
              </p:ext>
            </p:extLst>
          </p:nvPr>
        </p:nvGraphicFramePr>
        <p:xfrm>
          <a:off x="1156016" y="4158245"/>
          <a:ext cx="24955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016" y="4158245"/>
                        <a:ext cx="249555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0072"/>
              </p:ext>
            </p:extLst>
          </p:nvPr>
        </p:nvGraphicFramePr>
        <p:xfrm>
          <a:off x="1373466" y="4554938"/>
          <a:ext cx="2150504" cy="33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r:id="rId7" imgW="0" imgH="0" progId="">
                  <p:embed/>
                </p:oleObj>
              </mc:Choice>
              <mc:Fallback>
                <p:oleObj r:id="rId7" imgW="0" imgH="0" progId="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466" y="4554938"/>
                        <a:ext cx="2150504" cy="336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89350"/>
              </p:ext>
            </p:extLst>
          </p:nvPr>
        </p:nvGraphicFramePr>
        <p:xfrm>
          <a:off x="4971754" y="3696376"/>
          <a:ext cx="2704953" cy="131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754" y="3696376"/>
                        <a:ext cx="2704953" cy="131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033860" y="4158245"/>
            <a:ext cx="363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n = number of points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435590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Quadratic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 p value for the DH being used, which means that there is an effect of having a DH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64" y="1746596"/>
            <a:ext cx="6115050" cy="2238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09684" y="3699940"/>
            <a:ext cx="1233377" cy="393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Quadratic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292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No DH quadratic regression: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DH quadratic regression: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Coefficients:</a:t>
                </a:r>
              </a:p>
              <a:p>
                <a:pPr lvl="1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7.447712</a:t>
                </a:r>
              </a:p>
              <a:p>
                <a:pPr lvl="1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0.1247557</a:t>
                </a:r>
              </a:p>
              <a:p>
                <a:pPr lvl="1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-0.00237452 </a:t>
                </a:r>
              </a:p>
              <a:p>
                <a:pPr lvl="1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0.5587941</a:t>
                </a:r>
              </a:p>
              <a:p>
                <a:pPr lvl="1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=97294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𝑔𝑎𝑚𝑒𝑠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𝑔𝑎𝑚𝑒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2927"/>
              </a:xfrm>
              <a:blipFill>
                <a:blip r:embed="rId2"/>
                <a:stretch>
                  <a:fillRect l="-1455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47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Quadratic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40" y="1756214"/>
            <a:ext cx="7945880" cy="4562760"/>
          </a:xfrm>
        </p:spPr>
      </p:pic>
    </p:spTree>
    <p:extLst>
      <p:ext uri="{BB962C8B-B14F-4D97-AF65-F5344CB8AC3E}">
        <p14:creationId xmlns:p14="http://schemas.microsoft.com/office/powerpoint/2010/main" val="211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 vs NL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3091949" cy="39166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Teams in the National League have the pitchers hit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Teams in the American League allow for a designated hitter to replace the pitcher in the batting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Experiment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group (NL)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Experimental group (AL)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 (MLB)</a:t>
            </a:r>
          </a:p>
        </p:txBody>
      </p:sp>
      <p:pic>
        <p:nvPicPr>
          <p:cNvPr id="2050" name="Picture 2" descr="http://wikamag.com/wp-content/uploads/2012/10/american-league-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19" y="2360428"/>
            <a:ext cx="6795467" cy="34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980" y="5762414"/>
            <a:ext cx="25747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http://wikamag.com/lifestyle/sports/fall-classic-of-2012/</a:t>
            </a:r>
          </a:p>
        </p:txBody>
      </p:sp>
    </p:spTree>
    <p:extLst>
      <p:ext uri="{BB962C8B-B14F-4D97-AF65-F5344CB8AC3E}">
        <p14:creationId xmlns:p14="http://schemas.microsoft.com/office/powerpoint/2010/main" val="3929449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DH vs No DH: Score Differential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62" y="1777480"/>
            <a:ext cx="7793521" cy="4551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355582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0.5587941 total runs added per game with DH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0.27939705 runs per team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28760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29% of all games						            determined by one run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12 games a year 									per team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A few more wins a season							            will influence whether a								         team will make the playoffs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3555825"/>
              </a:xfrm>
              <a:blipFill>
                <a:blip r:embed="rId3"/>
                <a:stretch>
                  <a:fillRect l="-145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90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Interleague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1996 there have been interleague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2013, each MLB team plays 20 interleague games a season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home games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away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NL teams go to play in AL parks they are allowed to use a DH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 since they only play 10 games out of 162 games a year that allow for a DH, it doesn’t make sense to reserve a roster spot throughout the year for a player that will only play in 10 games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all the good hitters are already in the batting order, the best hitter among the reserves is the best option for teams to fill the DH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gives an obvious advantage to the AL team which offers a specialty hitter vs a backup player</a:t>
            </a:r>
          </a:p>
        </p:txBody>
      </p:sp>
    </p:spTree>
    <p:extLst>
      <p:ext uri="{BB962C8B-B14F-4D97-AF65-F5344CB8AC3E}">
        <p14:creationId xmlns:p14="http://schemas.microsoft.com/office/powerpoint/2010/main" val="1963636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Interleague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AL teams go to play in NL parks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Pitchers in both leagues are terrible hitters the offensive production of the game isn’t influenced as greatly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Pitchers in the AL don’t have to hit and don’t prepare and practice hitting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claim that this is responsible to a number of pitchers injuring themselves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Chien</a:t>
            </a:r>
            <a:r>
              <a:rPr lang="en-US" dirty="0">
                <a:solidFill>
                  <a:schemeClr val="tx1"/>
                </a:solidFill>
              </a:rPr>
              <a:t>-Ming Wang suffered a foot injury in 2008 that missed the rest of the season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DH is used in NCAA baseball</a:t>
            </a:r>
          </a:p>
        </p:txBody>
      </p:sp>
    </p:spTree>
    <p:extLst>
      <p:ext uri="{BB962C8B-B14F-4D97-AF65-F5344CB8AC3E}">
        <p14:creationId xmlns:p14="http://schemas.microsoft.com/office/powerpoint/2010/main" val="1715927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 Play: All Wins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16" y="1756214"/>
            <a:ext cx="7963328" cy="4572779"/>
          </a:xfrm>
        </p:spPr>
      </p:pic>
    </p:spTree>
    <p:extLst>
      <p:ext uri="{BB962C8B-B14F-4D97-AF65-F5344CB8AC3E}">
        <p14:creationId xmlns:p14="http://schemas.microsoft.com/office/powerpoint/2010/main" val="4274546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 Play: American League Wins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31" y="1756214"/>
            <a:ext cx="7937098" cy="4557718"/>
          </a:xfrm>
        </p:spPr>
      </p:pic>
    </p:spTree>
    <p:extLst>
      <p:ext uri="{BB962C8B-B14F-4D97-AF65-F5344CB8AC3E}">
        <p14:creationId xmlns:p14="http://schemas.microsoft.com/office/powerpoint/2010/main" val="177776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 Play: National League Wins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3" y="1765640"/>
            <a:ext cx="7952173" cy="4566374"/>
          </a:xfrm>
        </p:spPr>
      </p:pic>
    </p:spTree>
    <p:extLst>
      <p:ext uri="{BB962C8B-B14F-4D97-AF65-F5344CB8AC3E}">
        <p14:creationId xmlns:p14="http://schemas.microsoft.com/office/powerpoint/2010/main" val="4083330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 Play: Average 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61" y="1756214"/>
            <a:ext cx="7977038" cy="4580652"/>
          </a:xfrm>
        </p:spPr>
      </p:pic>
    </p:spTree>
    <p:extLst>
      <p:ext uri="{BB962C8B-B14F-4D97-AF65-F5344CB8AC3E}">
        <p14:creationId xmlns:p14="http://schemas.microsoft.com/office/powerpoint/2010/main" val="4268361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 Play: Confidence Interval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84" y="1756214"/>
            <a:ext cx="7980391" cy="4582578"/>
          </a:xfrm>
        </p:spPr>
      </p:pic>
    </p:spTree>
    <p:extLst>
      <p:ext uri="{BB962C8B-B14F-4D97-AF65-F5344CB8AC3E}">
        <p14:creationId xmlns:p14="http://schemas.microsoft.com/office/powerpoint/2010/main" val="2061367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Interleague: P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57" y="1746787"/>
            <a:ext cx="7979846" cy="4582265"/>
          </a:xfrm>
        </p:spPr>
      </p:pic>
    </p:spTree>
    <p:extLst>
      <p:ext uri="{BB962C8B-B14F-4D97-AF65-F5344CB8AC3E}">
        <p14:creationId xmlns:p14="http://schemas.microsoft.com/office/powerpoint/2010/main" val="2238813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Interleague Play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2247476"/>
            <a:ext cx="6244629" cy="358585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6" y="2228800"/>
            <a:ext cx="6309674" cy="3623203"/>
          </a:xfrm>
        </p:spPr>
      </p:pic>
    </p:spTree>
    <p:extLst>
      <p:ext uri="{BB962C8B-B14F-4D97-AF65-F5344CB8AC3E}">
        <p14:creationId xmlns:p14="http://schemas.microsoft.com/office/powerpoint/2010/main" val="86204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NL vs the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3395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Teams in both leagues play against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interleague play during the season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World Series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home team determines whether or not a DH is used in the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when the AL team is at home is a DH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an AL team visits a NL team, the pitcher is responsible for his own offensive production </a:t>
            </a:r>
          </a:p>
        </p:txBody>
      </p:sp>
      <p:pic>
        <p:nvPicPr>
          <p:cNvPr id="1028" name="Picture 4" descr="http://www.primersports.com/wp-content/uploads/2015/08/Snip20150809_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30" y="3210521"/>
            <a:ext cx="2562339" cy="254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imersports.com/wp-content/uploads/2015/08/Snip20150809_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60" y="881327"/>
            <a:ext cx="2562339" cy="253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86403" y="3420071"/>
            <a:ext cx="67658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http://www.primersports.com/</a:t>
            </a:r>
          </a:p>
          <a:p>
            <a:r>
              <a:rPr lang="en-US" sz="800" dirty="0"/>
              <a:t>baseball-overview/</a:t>
            </a:r>
            <a:r>
              <a:rPr lang="en-US" sz="800" dirty="0" err="1"/>
              <a:t>mlb</a:t>
            </a:r>
            <a:r>
              <a:rPr lang="en-US" sz="800" dirty="0"/>
              <a:t>-overview/</a:t>
            </a:r>
          </a:p>
        </p:txBody>
      </p:sp>
    </p:spTree>
    <p:extLst>
      <p:ext uri="{BB962C8B-B14F-4D97-AF65-F5344CB8AC3E}">
        <p14:creationId xmlns:p14="http://schemas.microsoft.com/office/powerpoint/2010/main" val="1602711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games (1973 – 2016):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 values significant in 33 of 44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Confidence Intervals overlap in 22 of the 44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supporting evidence to support that the DH affects the average total runs scored in MLB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Interleague Play (1997 – 2016):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 values only significant in 2 of 20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Confidence Intervals always overlap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enough evidence to support that the DH influences the wins or average total runs per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Further exploration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Individual player data including BA, OBP, SLG</a:t>
            </a:r>
          </a:p>
        </p:txBody>
      </p:sp>
    </p:spTree>
    <p:extLst>
      <p:ext uri="{BB962C8B-B14F-4D97-AF65-F5344CB8AC3E}">
        <p14:creationId xmlns:p14="http://schemas.microsoft.com/office/powerpoint/2010/main" val="4253907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"Baseball Rule Change Timeline." </a:t>
            </a:r>
            <a:r>
              <a:rPr lang="en-US" i="1" dirty="0">
                <a:solidFill>
                  <a:schemeClr val="tx1"/>
                </a:solidFill>
              </a:rPr>
              <a:t>Baseball Almanac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N.p</a:t>
            </a:r>
            <a:r>
              <a:rPr lang="en-US" dirty="0">
                <a:solidFill>
                  <a:schemeClr val="tx1"/>
                </a:solidFill>
              </a:rPr>
              <a:t>., 2016. Web. 01 June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"Download </a:t>
            </a:r>
            <a:r>
              <a:rPr lang="en-US" dirty="0" err="1">
                <a:solidFill>
                  <a:schemeClr val="tx1"/>
                </a:solidFill>
              </a:rPr>
              <a:t>Lahman’s</a:t>
            </a:r>
            <a:r>
              <a:rPr lang="en-US" dirty="0">
                <a:solidFill>
                  <a:schemeClr val="tx1"/>
                </a:solidFill>
              </a:rPr>
              <a:t> Baseball Database." </a:t>
            </a:r>
            <a:r>
              <a:rPr lang="en-US" i="1" dirty="0">
                <a:solidFill>
                  <a:schemeClr val="tx1"/>
                </a:solidFill>
              </a:rPr>
              <a:t>Sean </a:t>
            </a:r>
            <a:r>
              <a:rPr lang="en-US" i="1" dirty="0" err="1">
                <a:solidFill>
                  <a:schemeClr val="tx1"/>
                </a:solidFill>
              </a:rPr>
              <a:t>Lahman</a:t>
            </a:r>
            <a:r>
              <a:rPr lang="en-US" i="1" dirty="0">
                <a:solidFill>
                  <a:schemeClr val="tx1"/>
                </a:solidFill>
              </a:rPr>
              <a:t> | Database Journalist</a:t>
            </a:r>
            <a:r>
              <a:rPr lang="en-US" dirty="0">
                <a:solidFill>
                  <a:schemeClr val="tx1"/>
                </a:solidFill>
              </a:rPr>
              <a:t>. Sean </a:t>
            </a:r>
            <a:r>
              <a:rPr lang="en-US" dirty="0" err="1">
                <a:solidFill>
                  <a:schemeClr val="tx1"/>
                </a:solidFill>
              </a:rPr>
              <a:t>Lahman</a:t>
            </a:r>
            <a:r>
              <a:rPr lang="en-US" dirty="0">
                <a:solidFill>
                  <a:schemeClr val="tx1"/>
                </a:solidFill>
              </a:rPr>
              <a:t>, 2016. Web. 01 June 2017.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(Player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"List of Major League Baseball Batting Champions." </a:t>
            </a:r>
            <a:r>
              <a:rPr lang="en-US" i="1" dirty="0">
                <a:solidFill>
                  <a:schemeClr val="tx1"/>
                </a:solidFill>
              </a:rPr>
              <a:t>Wikipedia</a:t>
            </a:r>
            <a:r>
              <a:rPr lang="en-US" dirty="0">
                <a:solidFill>
                  <a:schemeClr val="tx1"/>
                </a:solidFill>
              </a:rPr>
              <a:t>. Wikimedia Foundation, 18 May 2017. Web. 01 June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"Major League Baseball." </a:t>
            </a:r>
            <a:r>
              <a:rPr lang="en-US" i="1" dirty="0">
                <a:solidFill>
                  <a:schemeClr val="tx1"/>
                </a:solidFill>
              </a:rPr>
              <a:t>Wikipedia</a:t>
            </a:r>
            <a:r>
              <a:rPr lang="en-US" dirty="0">
                <a:solidFill>
                  <a:schemeClr val="tx1"/>
                </a:solidFill>
              </a:rPr>
              <a:t>. Wikimedia Foundation, 30 May 2017. Web. 01 June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"Play-by-Play Data Files." </a:t>
            </a:r>
            <a:r>
              <a:rPr lang="en-US" i="1" dirty="0" err="1">
                <a:solidFill>
                  <a:schemeClr val="tx1"/>
                </a:solidFill>
              </a:rPr>
              <a:t>Retrosheet</a:t>
            </a:r>
            <a:r>
              <a:rPr lang="en-US" i="1" dirty="0">
                <a:solidFill>
                  <a:schemeClr val="tx1"/>
                </a:solidFill>
              </a:rPr>
              <a:t> Event Files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Retrosheet</a:t>
            </a:r>
            <a:r>
              <a:rPr lang="en-US" dirty="0">
                <a:solidFill>
                  <a:schemeClr val="tx1"/>
                </a:solidFill>
              </a:rPr>
              <a:t>, 6 Dec. 2016. Web. 01 June 2017.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(Game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"Sabermetrics." </a:t>
            </a:r>
            <a:r>
              <a:rPr lang="en-US" i="1" dirty="0"/>
              <a:t>Wikipedia</a:t>
            </a:r>
            <a:r>
              <a:rPr lang="en-US" dirty="0"/>
              <a:t>. Wikimedia Foundation, 31 May 2017. Web. 01 June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"The Sabermetric Manifesto." </a:t>
            </a:r>
            <a:r>
              <a:rPr lang="en-US" i="1" dirty="0">
                <a:solidFill>
                  <a:schemeClr val="tx1"/>
                </a:solidFill>
              </a:rPr>
              <a:t>Sean </a:t>
            </a:r>
            <a:r>
              <a:rPr lang="en-US" i="1" dirty="0" err="1">
                <a:solidFill>
                  <a:schemeClr val="tx1"/>
                </a:solidFill>
              </a:rPr>
              <a:t>Lahman</a:t>
            </a:r>
            <a:r>
              <a:rPr lang="en-US" i="1" dirty="0">
                <a:solidFill>
                  <a:schemeClr val="tx1"/>
                </a:solidFill>
              </a:rPr>
              <a:t> | Database Journalist</a:t>
            </a:r>
            <a:r>
              <a:rPr lang="en-US" dirty="0">
                <a:solidFill>
                  <a:schemeClr val="tx1"/>
                </a:solidFill>
              </a:rPr>
              <a:t>. Sean </a:t>
            </a:r>
            <a:r>
              <a:rPr lang="en-US" dirty="0" err="1">
                <a:solidFill>
                  <a:schemeClr val="tx1"/>
                </a:solidFill>
              </a:rPr>
              <a:t>Lahman</a:t>
            </a:r>
            <a:r>
              <a:rPr lang="en-US" dirty="0">
                <a:solidFill>
                  <a:schemeClr val="tx1"/>
                </a:solidFill>
              </a:rPr>
              <a:t>. Web. 01 June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"Tools, John Galt's. "Probability Of Playing College and Professional Baseball." </a:t>
            </a:r>
            <a:r>
              <a:rPr lang="en-US" i="1" dirty="0">
                <a:solidFill>
                  <a:schemeClr val="tx1"/>
                </a:solidFill>
              </a:rPr>
              <a:t>Probability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N.p</a:t>
            </a:r>
            <a:r>
              <a:rPr lang="en-US" dirty="0">
                <a:solidFill>
                  <a:schemeClr val="tx1"/>
                </a:solidFill>
              </a:rPr>
              <a:t>., 2016. Web. 01 June 2017.</a:t>
            </a:r>
          </a:p>
        </p:txBody>
      </p:sp>
    </p:spTree>
    <p:extLst>
      <p:ext uri="{BB962C8B-B14F-4D97-AF65-F5344CB8AC3E}">
        <p14:creationId xmlns:p14="http://schemas.microsoft.com/office/powerpoint/2010/main" val="1590917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0679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56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Retrosheet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Lahmen</a:t>
            </a:r>
            <a:r>
              <a:rPr lang="en-US" dirty="0">
                <a:solidFill>
                  <a:schemeClr val="tx1"/>
                </a:solidFill>
              </a:rPr>
              <a:t>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Provides statistics of baseball tracing back to 1879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all statistics that are tracked were available back then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 since 1951 and IBB since 1955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97,294 games since the start of the 1973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Performed in R which is optimal for statisticians and data miners</a:t>
            </a:r>
          </a:p>
        </p:txBody>
      </p:sp>
    </p:spTree>
    <p:extLst>
      <p:ext uri="{BB962C8B-B14F-4D97-AF65-F5344CB8AC3E}">
        <p14:creationId xmlns:p14="http://schemas.microsoft.com/office/powerpoint/2010/main" val="13559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Breaking Biases</a:t>
            </a:r>
          </a:p>
        </p:txBody>
      </p:sp>
      <p:pic>
        <p:nvPicPr>
          <p:cNvPr id="4098" name="Picture 2" descr="https://c1.staticflickr.com/7/6001/6195578564_602898acb6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53" y="261467"/>
            <a:ext cx="3668148" cy="30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s-media-cache-ak0.pinimg.com/originals/3c/01/29/3c0129246cb934e4c0ccf8d268ba01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89" y="2200475"/>
            <a:ext cx="2826389" cy="33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8/Alex_Rodriguez_2008-05-28.jpg/170px-Alex_Rodriguez_2008-05-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69" y="1952115"/>
            <a:ext cx="2535913" cy="38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7692" y="550762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http://esq.h-cdn.co/assets/cm/15/07/</a:t>
            </a:r>
          </a:p>
          <a:p>
            <a:r>
              <a:rPr lang="en-US" sz="800" dirty="0"/>
              <a:t>54d8f1cb65636_-_esq-mike-trout-1212-de.jpg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7158" y="5755985"/>
            <a:ext cx="21034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https://en.wikipedia.org/wiki/Alex_Rodriguez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528" y="327981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http://www.zimbio.com/pictures/Q5UzGPynx65/</a:t>
            </a:r>
          </a:p>
          <a:p>
            <a:r>
              <a:rPr lang="en-US" sz="800" dirty="0" err="1"/>
              <a:t>Boston+Red+Sox+v+Baltimore+Orioles</a:t>
            </a:r>
            <a:r>
              <a:rPr lang="en-US" sz="800" dirty="0"/>
              <a:t>/XJxkXYWfRm9/</a:t>
            </a:r>
            <a:r>
              <a:rPr lang="en-US" sz="800" dirty="0" err="1"/>
              <a:t>Dustin+Pedroia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7831697" y="5811211"/>
            <a:ext cx="2695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http://www.zimbio.com/photos/Prince+Fielder/</a:t>
            </a:r>
          </a:p>
          <a:p>
            <a:r>
              <a:rPr lang="en-US" sz="800" dirty="0" err="1"/>
              <a:t>Division+Series+Oakland+Athletics+v+Detroit</a:t>
            </a:r>
            <a:r>
              <a:rPr lang="en-US" sz="800" dirty="0"/>
              <a:t>/5gMCVsL_Trr</a:t>
            </a:r>
          </a:p>
        </p:txBody>
      </p:sp>
      <p:pic>
        <p:nvPicPr>
          <p:cNvPr id="7" name="Picture 2" descr="http://www2.pictures.zimbio.com/gi/Prince+Fielder+Division+Series+Oakland+Athletics+5gMCVsL_Tr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0" y="3807122"/>
            <a:ext cx="3006134" cy="200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16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Sabermetrics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613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Society for American Baseball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Established in 1971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“Number crunching”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Coined by Bill James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Baseball writer, historian, and statistician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	“the search for objective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	knowledge about baseball”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	- Bill James</a:t>
            </a:r>
          </a:p>
        </p:txBody>
      </p:sp>
      <p:pic>
        <p:nvPicPr>
          <p:cNvPr id="2050" name="Picture 2" descr="http://www.thevideoanalyst.com/wp-content/uploads/2010/10/bill_j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8" y="3954538"/>
            <a:ext cx="2065139" cy="19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39" y="1886482"/>
            <a:ext cx="2720246" cy="4136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8639" y="601821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https://www.amazon.com/Moneyball-Art-Winning-Unfair-Game/dp/0393324818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879" y="5846487"/>
            <a:ext cx="24000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http://thevideoanalyst.com/bill-james-sabermetrics/</a:t>
            </a:r>
          </a:p>
        </p:txBody>
      </p:sp>
    </p:spTree>
    <p:extLst>
      <p:ext uri="{BB962C8B-B14F-4D97-AF65-F5344CB8AC3E}">
        <p14:creationId xmlns:p14="http://schemas.microsoft.com/office/powerpoint/2010/main" val="266701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Batting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							2016 MLB season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Batting average: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hits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bats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1476"/>
              </p:ext>
            </p:extLst>
          </p:nvPr>
        </p:nvGraphicFramePr>
        <p:xfrm>
          <a:off x="5467349" y="2744894"/>
          <a:ext cx="5445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563">
                  <a:extLst>
                    <a:ext uri="{9D8B030D-6E8A-4147-A177-3AD203B41FA5}">
                      <a16:colId xmlns:a16="http://schemas.microsoft.com/office/drawing/2014/main" val="4200302262"/>
                    </a:ext>
                  </a:extLst>
                </a:gridCol>
                <a:gridCol w="2722563">
                  <a:extLst>
                    <a:ext uri="{9D8B030D-6E8A-4147-A177-3AD203B41FA5}">
                      <a16:colId xmlns:a16="http://schemas.microsoft.com/office/drawing/2014/main" val="286753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MLB</a:t>
                      </a:r>
                      <a:r>
                        <a:rPr lang="en-US" baseline="0" dirty="0"/>
                        <a:t> 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0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NL pitchers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 pitchers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pitchers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6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2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1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24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6844</TotalTime>
  <Words>2360</Words>
  <Application>Microsoft Office PowerPoint</Application>
  <PresentationFormat>Widescreen</PresentationFormat>
  <Paragraphs>315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Retrospect</vt:lpstr>
      <vt:lpstr>The Effect of the Designated Hitter in Major League Baseball</vt:lpstr>
      <vt:lpstr>Outline</vt:lpstr>
      <vt:lpstr>History of the DH in MLB</vt:lpstr>
      <vt:lpstr>AL vs NL rules </vt:lpstr>
      <vt:lpstr>The NL vs the AL</vt:lpstr>
      <vt:lpstr>Research</vt:lpstr>
      <vt:lpstr>Breaking Biases</vt:lpstr>
      <vt:lpstr>Sabermetrics</vt:lpstr>
      <vt:lpstr>Batting Averages</vt:lpstr>
      <vt:lpstr>Pitcher vs Designated Hitter</vt:lpstr>
      <vt:lpstr>Baseball Athletes in the USA</vt:lpstr>
      <vt:lpstr>To DH, or not to DH</vt:lpstr>
      <vt:lpstr>DH vs No DH: AL Games</vt:lpstr>
      <vt:lpstr>DH vs No DH: NL Games</vt:lpstr>
      <vt:lpstr>DH vs No DH: Comparison</vt:lpstr>
      <vt:lpstr>DH vs No DH: Score Differential</vt:lpstr>
      <vt:lpstr>DH vs No DH: Comparison</vt:lpstr>
      <vt:lpstr>Data</vt:lpstr>
      <vt:lpstr>Box plot</vt:lpstr>
      <vt:lpstr>DH vs No DH: Boxplot</vt:lpstr>
      <vt:lpstr>DH vs No DH: Average Total Runs</vt:lpstr>
      <vt:lpstr>Confidence Interval</vt:lpstr>
      <vt:lpstr>Confidence Interval</vt:lpstr>
      <vt:lpstr>Definitions</vt:lpstr>
      <vt:lpstr>Confidence Interval</vt:lpstr>
      <vt:lpstr>DH vs No DH: Confidence Interval</vt:lpstr>
      <vt:lpstr>ANOVA: P Values</vt:lpstr>
      <vt:lpstr>P Values</vt:lpstr>
      <vt:lpstr>P Values</vt:lpstr>
      <vt:lpstr>Confidence Intervals vs P Values</vt:lpstr>
      <vt:lpstr>DH vs No DH: P Values</vt:lpstr>
      <vt:lpstr>DH vs No DH: Confidence Interval</vt:lpstr>
      <vt:lpstr>Quadratic Regression</vt:lpstr>
      <vt:lpstr>Quadratic Regression</vt:lpstr>
      <vt:lpstr>Quadratic Regression</vt:lpstr>
      <vt:lpstr>Quadratic Regression</vt:lpstr>
      <vt:lpstr>Quadratic Regression</vt:lpstr>
      <vt:lpstr>Quadratic Regression</vt:lpstr>
      <vt:lpstr>DH vs No DH: Quadratic Regression</vt:lpstr>
      <vt:lpstr>DH vs No DH: Score Differential</vt:lpstr>
      <vt:lpstr>Interleague Theory</vt:lpstr>
      <vt:lpstr>Interleague Theory</vt:lpstr>
      <vt:lpstr>Interleague Play: All Wins</vt:lpstr>
      <vt:lpstr>Interleague Play: American League Wins</vt:lpstr>
      <vt:lpstr>Interleague Play: National League Wins</vt:lpstr>
      <vt:lpstr>Interleague Play: Average Score</vt:lpstr>
      <vt:lpstr>Interleague Play: Confidence Interval</vt:lpstr>
      <vt:lpstr>Interleague: P Values</vt:lpstr>
      <vt:lpstr>Interleague Play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Norton</dc:creator>
  <cp:lastModifiedBy>Nick Norton</cp:lastModifiedBy>
  <cp:revision>270</cp:revision>
  <dcterms:created xsi:type="dcterms:W3CDTF">2017-03-02T18:15:42Z</dcterms:created>
  <dcterms:modified xsi:type="dcterms:W3CDTF">2017-06-02T03:22:52Z</dcterms:modified>
</cp:coreProperties>
</file>