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7" r:id="rId6"/>
    <p:sldId id="274" r:id="rId7"/>
    <p:sldId id="263" r:id="rId8"/>
    <p:sldId id="266" r:id="rId9"/>
    <p:sldId id="275" r:id="rId10"/>
    <p:sldId id="264" r:id="rId11"/>
    <p:sldId id="270" r:id="rId12"/>
    <p:sldId id="273" r:id="rId13"/>
    <p:sldId id="271" r:id="rId14"/>
    <p:sldId id="272" r:id="rId15"/>
    <p:sldId id="268" r:id="rId16"/>
    <p:sldId id="276" r:id="rId17"/>
    <p:sldId id="277" r:id="rId18"/>
    <p:sldId id="269" r:id="rId19"/>
    <p:sldId id="282" r:id="rId20"/>
    <p:sldId id="278" r:id="rId21"/>
    <p:sldId id="279" r:id="rId22"/>
    <p:sldId id="280" r:id="rId23"/>
    <p:sldId id="281" r:id="rId24"/>
    <p:sldId id="284" r:id="rId25"/>
    <p:sldId id="283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7" autoAdjust="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966-A6B0-5E48-A7C8-C62EAEE31F20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FC3C3-0C80-FC45-A262-B52E53352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scheduler is a subscriber</a:t>
            </a:r>
            <a:r>
              <a:rPr lang="en-US" baseline="0" dirty="0" smtClean="0"/>
              <a:t> – up to local scheduler to decide if it wants job</a:t>
            </a:r>
          </a:p>
          <a:p>
            <a:r>
              <a:rPr lang="en-US" baseline="0" dirty="0" smtClean="0"/>
              <a:t>Central scheduler must match input/outputs</a:t>
            </a:r>
          </a:p>
          <a:p>
            <a:r>
              <a:rPr lang="en-US" baseline="0" dirty="0" smtClean="0"/>
              <a:t>Once step is started there is no communication back to central scheduler </a:t>
            </a:r>
            <a:r>
              <a:rPr lang="en-US" baseline="0" dirty="0" err="1" smtClean="0"/>
              <a:t>util</a:t>
            </a:r>
            <a:r>
              <a:rPr lang="en-US" baseline="0" dirty="0" smtClean="0"/>
              <a:t> step is done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socket </a:t>
            </a:r>
            <a:r>
              <a:rPr lang="en-US" dirty="0" err="1" smtClean="0"/>
              <a:t>managerS</a:t>
            </a:r>
            <a:r>
              <a:rPr lang="en-US" dirty="0" smtClean="0"/>
              <a:t> – broadcast</a:t>
            </a:r>
            <a:r>
              <a:rPr lang="en-US" baseline="0" dirty="0" smtClean="0"/>
              <a:t> to subscribers</a:t>
            </a:r>
          </a:p>
          <a:p>
            <a:r>
              <a:rPr lang="en-US" baseline="0" dirty="0" smtClean="0"/>
              <a:t>RED is </a:t>
            </a:r>
            <a:r>
              <a:rPr lang="en-US" baseline="0" dirty="0" err="1" smtClean="0"/>
              <a:t>akka</a:t>
            </a:r>
            <a:r>
              <a:rPr lang="en-US" baseline="0" dirty="0" smtClean="0"/>
              <a:t> message, BLUE is API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en-US" baseline="0" dirty="0" smtClean="0"/>
              <a:t> one pipe manager so it’s really just an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FC3C3-0C80-FC45-A262-B52E53352F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489-683B-434F-B481-40D7FA1B0BF3}" type="datetimeFigureOut">
              <a:rPr lang="en-US" smtClean="0"/>
              <a:pPr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5DB8-6920-3948-8D9B-5F2790DF3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8720"/>
            <a:ext cx="7772400" cy="1568878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PEMstr</a:t>
            </a:r>
            <a:r>
              <a:rPr lang="en-US" dirty="0" smtClean="0"/>
              <a:t> – A pipeline execution manager with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016"/>
            <a:ext cx="6400800" cy="838783"/>
          </a:xfrm>
        </p:spPr>
        <p:txBody>
          <a:bodyPr/>
          <a:lstStyle/>
          <a:p>
            <a:r>
              <a:rPr lang="en-US" dirty="0" smtClean="0"/>
              <a:t>Nathaniel Novod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63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schedulers start step managers for steps they take control of</a:t>
            </a:r>
          </a:p>
          <a:p>
            <a:r>
              <a:rPr lang="en-US" dirty="0" smtClean="0"/>
              <a:t>Once steps start each local scheduler is on its own – no need to communicate to central scheduler</a:t>
            </a:r>
          </a:p>
          <a:p>
            <a:r>
              <a:rPr lang="en-US" dirty="0" smtClean="0"/>
              <a:t>Control of sockets and pipes are local scheduler’s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5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171" y="1570088"/>
            <a:ext cx="1343469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08145" y="1597497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33459" y="1597497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7245449" y="1588361"/>
            <a:ext cx="822960" cy="822960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7097" y="2911023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pipe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socket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3606" y="1587804"/>
            <a:ext cx="7854919" cy="823517"/>
            <a:chOff x="675840" y="1587804"/>
            <a:chExt cx="7854919" cy="823517"/>
          </a:xfrm>
        </p:grpSpPr>
        <p:sp>
          <p:nvSpPr>
            <p:cNvPr id="4" name="Rectangle 3"/>
            <p:cNvSpPr/>
            <p:nvPr/>
          </p:nvSpPr>
          <p:spPr>
            <a:xfrm>
              <a:off x="7187290" y="1587804"/>
              <a:ext cx="1343469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Process B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874053" y="1588361"/>
              <a:ext cx="1854534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Named Pipe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965565" y="1588361"/>
              <a:ext cx="2365596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Network Socket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675840" y="1588361"/>
              <a:ext cx="822960" cy="822960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7097" y="2911023"/>
            <a:ext cx="106263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socket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pipe</a:t>
            </a:r>
            <a:endParaRPr lang="en-US" dirty="0"/>
          </a:p>
        </p:txBody>
      </p:sp>
      <p:grpSp>
        <p:nvGrpSpPr>
          <p:cNvPr id="7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already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3606" y="1587804"/>
            <a:ext cx="7854919" cy="823517"/>
            <a:chOff x="675840" y="1587804"/>
            <a:chExt cx="7854919" cy="823517"/>
          </a:xfrm>
        </p:grpSpPr>
        <p:sp>
          <p:nvSpPr>
            <p:cNvPr id="4" name="Rectangle 3"/>
            <p:cNvSpPr/>
            <p:nvPr/>
          </p:nvSpPr>
          <p:spPr>
            <a:xfrm>
              <a:off x="7187290" y="1587804"/>
              <a:ext cx="1343469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Process B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874053" y="1588361"/>
              <a:ext cx="1854534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Named Pipe</a:t>
              </a:r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965565" y="1588361"/>
              <a:ext cx="2365596" cy="822960"/>
            </a:xfrm>
            <a:prstGeom prst="rightArrow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Network Socket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675840" y="1588361"/>
              <a:ext cx="822960" cy="822960"/>
            </a:xfrm>
            <a:prstGeom prst="cloud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17097" y="2911023"/>
            <a:ext cx="106263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socket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pipe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1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0" idx="0"/>
          </p:cNvCxnSpPr>
          <p:nvPr/>
        </p:nvCxnSpPr>
        <p:spPr>
          <a:xfrm rot="16200000" flipV="1">
            <a:off x="-262282" y="3619300"/>
            <a:ext cx="3253239" cy="8372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2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break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171" y="1570088"/>
            <a:ext cx="1343469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08145" y="1597497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33459" y="1597497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  <p:sp>
        <p:nvSpPr>
          <p:cNvPr id="11" name="Cloud 10"/>
          <p:cNvSpPr/>
          <p:nvPr/>
        </p:nvSpPr>
        <p:spPr>
          <a:xfrm>
            <a:off x="7245449" y="1588361"/>
            <a:ext cx="822960" cy="822960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17097" y="2911023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on pipe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89491" y="3428497"/>
            <a:ext cx="921620" cy="646331"/>
          </a:xfrm>
          <a:prstGeom prst="rect">
            <a:avLst/>
          </a:prstGeom>
          <a:solidFill>
            <a:srgbClr val="FF6600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queue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6201" y="2911023"/>
            <a:ext cx="1099391" cy="646331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on socket</a:t>
            </a:r>
            <a:endParaRPr lang="en-US" dirty="0"/>
          </a:p>
        </p:txBody>
      </p:sp>
      <p:grpSp>
        <p:nvGrpSpPr>
          <p:cNvPr id="3" name="Group 24"/>
          <p:cNvGrpSpPr/>
          <p:nvPr/>
        </p:nvGrpSpPr>
        <p:grpSpPr>
          <a:xfrm>
            <a:off x="762953" y="4997603"/>
            <a:ext cx="7574695" cy="1544050"/>
            <a:chOff x="950263" y="4997603"/>
            <a:chExt cx="7574695" cy="1544050"/>
          </a:xfrm>
        </p:grpSpPr>
        <p:sp>
          <p:nvSpPr>
            <p:cNvPr id="10" name="Rectangle 9"/>
            <p:cNvSpPr/>
            <p:nvPr/>
          </p:nvSpPr>
          <p:spPr>
            <a:xfrm>
              <a:off x="950263" y="4997603"/>
              <a:ext cx="7574695" cy="1544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5014" y="4997603"/>
              <a:ext cx="175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 Scheduler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33006" y="5352538"/>
              <a:ext cx="7163524" cy="10376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62666" y="5664560"/>
              <a:ext cx="1215241" cy="59386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Pipe Manager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5897" y="5664560"/>
              <a:ext cx="1215241" cy="593865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 Managers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7248" y="5564060"/>
              <a:ext cx="1525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 Manager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1339825" y="3545681"/>
            <a:ext cx="904577" cy="2107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44402" y="3557354"/>
            <a:ext cx="199783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0597" y="3965192"/>
            <a:ext cx="1698894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90597" y="6121379"/>
            <a:ext cx="4337990" cy="1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11111" y="3965192"/>
            <a:ext cx="1717476" cy="185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999055" y="3557354"/>
            <a:ext cx="82234" cy="2095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37129" y="3559706"/>
            <a:ext cx="406917" cy="2107206"/>
          </a:xfrm>
          <a:prstGeom prst="straightConnector1">
            <a:avLst/>
          </a:prstGeom>
          <a:ln>
            <a:solidFill>
              <a:schemeClr val="accent2"/>
            </a:solidFill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10800000" flipV="1">
            <a:off x="1870096" y="2393048"/>
            <a:ext cx="5595496" cy="3273864"/>
          </a:xfrm>
          <a:prstGeom prst="curvedConnector3">
            <a:avLst>
              <a:gd name="adj1" fmla="val 7379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2264"/>
          </a:xfrm>
        </p:spPr>
        <p:txBody>
          <a:bodyPr/>
          <a:lstStyle/>
          <a:p>
            <a:r>
              <a:rPr lang="en-US" dirty="0" smtClean="0"/>
              <a:t>A single step can be split its output to multiple steps</a:t>
            </a:r>
          </a:p>
          <a:p>
            <a:r>
              <a:rPr lang="en-US" dirty="0" smtClean="0"/>
              <a:t>Later join can merge together multiple streams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3869" y="4656638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4760" y="3901236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04760" y="4656638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4760" y="5485130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33041" y="3901236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33041" y="4656637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041" y="5485130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5259" y="4653340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 flipV="1">
            <a:off x="2038269" y="4147919"/>
            <a:ext cx="766491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8" idx="1"/>
          </p:cNvCxnSpPr>
          <p:nvPr/>
        </p:nvCxnSpPr>
        <p:spPr>
          <a:xfrm>
            <a:off x="2038269" y="4903321"/>
            <a:ext cx="7664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9" idx="1"/>
          </p:cNvCxnSpPr>
          <p:nvPr/>
        </p:nvCxnSpPr>
        <p:spPr>
          <a:xfrm>
            <a:off x="2038269" y="4903321"/>
            <a:ext cx="766491" cy="828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83795" y="4147919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83795" y="4903321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795" y="5731813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12076" y="4147919"/>
            <a:ext cx="1093183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1"/>
          </p:cNvCxnSpPr>
          <p:nvPr/>
        </p:nvCxnSpPr>
        <p:spPr>
          <a:xfrm>
            <a:off x="5912076" y="4900022"/>
            <a:ext cx="109318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1"/>
          </p:cNvCxnSpPr>
          <p:nvPr/>
        </p:nvCxnSpPr>
        <p:spPr>
          <a:xfrm flipV="1">
            <a:off x="5912076" y="4900023"/>
            <a:ext cx="1093183" cy="83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6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Hard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972"/>
            <a:ext cx="8229600" cy="4525963"/>
          </a:xfrm>
        </p:spPr>
        <p:txBody>
          <a:bodyPr/>
          <a:lstStyle/>
          <a:p>
            <a:r>
              <a:rPr lang="en-US" dirty="0" smtClean="0"/>
              <a:t>It’s a directed graph!  Restriction for nesting etc. is that all paths leading to a node create the same number of instances of that node.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5949" y="4385466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6840" y="3630064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76840" y="4385466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76840" y="5213958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Step2__2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05121" y="3630064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05121" y="4385465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5121" y="5213958"/>
            <a:ext cx="1179035" cy="4933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Step3__2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7339" y="4382168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1910349" y="3876747"/>
            <a:ext cx="766491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910349" y="4632149"/>
            <a:ext cx="7664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>
            <a:off x="1910349" y="4632149"/>
            <a:ext cx="766491" cy="828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55875" y="3876747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55875" y="4632149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55875" y="5460641"/>
            <a:ext cx="74924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84156" y="3876747"/>
            <a:ext cx="1093183" cy="755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1"/>
          </p:cNvCxnSpPr>
          <p:nvPr/>
        </p:nvCxnSpPr>
        <p:spPr>
          <a:xfrm>
            <a:off x="5784156" y="4628850"/>
            <a:ext cx="109318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5784156" y="4628851"/>
            <a:ext cx="1093183" cy="831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5949" y="3383382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95949" y="5433613"/>
            <a:ext cx="914400" cy="493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1910349" y="3642121"/>
            <a:ext cx="766491" cy="234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9" idx="1"/>
          </p:cNvCxnSpPr>
          <p:nvPr/>
        </p:nvCxnSpPr>
        <p:spPr>
          <a:xfrm>
            <a:off x="1910349" y="3630065"/>
            <a:ext cx="766491" cy="1002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10" idx="1"/>
          </p:cNvCxnSpPr>
          <p:nvPr/>
        </p:nvCxnSpPr>
        <p:spPr>
          <a:xfrm>
            <a:off x="1910349" y="3630065"/>
            <a:ext cx="766491" cy="1830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3"/>
            <a:endCxn id="8" idx="1"/>
          </p:cNvCxnSpPr>
          <p:nvPr/>
        </p:nvCxnSpPr>
        <p:spPr>
          <a:xfrm flipV="1">
            <a:off x="1910349" y="3876747"/>
            <a:ext cx="766491" cy="18035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3"/>
            <a:endCxn id="9" idx="1"/>
          </p:cNvCxnSpPr>
          <p:nvPr/>
        </p:nvCxnSpPr>
        <p:spPr>
          <a:xfrm flipV="1">
            <a:off x="1910349" y="4632149"/>
            <a:ext cx="766491" cy="10481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  <a:endCxn id="10" idx="1"/>
          </p:cNvCxnSpPr>
          <p:nvPr/>
        </p:nvCxnSpPr>
        <p:spPr>
          <a:xfrm flipV="1">
            <a:off x="1910349" y="5460641"/>
            <a:ext cx="766491" cy="21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04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344"/>
            <a:ext cx="8229600" cy="2877415"/>
          </a:xfrm>
        </p:spPr>
        <p:txBody>
          <a:bodyPr>
            <a:normAutofit/>
          </a:bodyPr>
          <a:lstStyle/>
          <a:p>
            <a:r>
              <a:rPr lang="en-US" dirty="0" smtClean="0"/>
              <a:t>Part II</a:t>
            </a:r>
            <a:br>
              <a:rPr lang="en-US" dirty="0" smtClean="0"/>
            </a:br>
            <a:r>
              <a:rPr lang="en-US" dirty="0" smtClean="0"/>
              <a:t>Playing with your </a:t>
            </a:r>
            <a:r>
              <a:rPr lang="en-US" dirty="0" err="1" smtClean="0"/>
              <a:t>PEMstr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5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0594"/>
            <a:ext cx="8229600" cy="5025013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C</a:t>
            </a:r>
            <a:r>
              <a:rPr lang="en-US" sz="2600" dirty="0" smtClean="0"/>
              <a:t>entral scheduler manages </a:t>
            </a:r>
            <a:r>
              <a:rPr lang="en-US" sz="2600" dirty="0"/>
              <a:t>starting and stopping workflows.  Normally only one copy of the central scheduler is run on a single known node.  However there are no technical limitations on the number of central schedulers that can be run within or across nodes.</a:t>
            </a:r>
          </a:p>
          <a:p>
            <a:r>
              <a:rPr lang="en-US" sz="2600" dirty="0" smtClean="0"/>
              <a:t>Local scheduler manages </a:t>
            </a:r>
            <a:r>
              <a:rPr lang="en-US" sz="2600" dirty="0"/>
              <a:t>steps and associated streams.  On each node steps are to be executed a copy of the local scheduler must be run.  Additional local schedulers can be run within a node, although there is no clear advantage to having additional copies.</a:t>
            </a:r>
          </a:p>
          <a:p>
            <a:r>
              <a:rPr lang="en-US" sz="2600" dirty="0" err="1" smtClean="0"/>
              <a:t>submitXML</a:t>
            </a:r>
            <a:r>
              <a:rPr lang="en-US" sz="2600" dirty="0" smtClean="0"/>
              <a:t> is </a:t>
            </a:r>
            <a:r>
              <a:rPr lang="en-US" sz="2600" dirty="0"/>
              <a:t>executed to submit XML files describing workflows to be executed.</a:t>
            </a:r>
          </a:p>
          <a:p>
            <a:r>
              <a:rPr lang="en-US" sz="2600" dirty="0" err="1" smtClean="0"/>
              <a:t>checkState</a:t>
            </a:r>
            <a:r>
              <a:rPr lang="en-US" sz="2600" dirty="0" smtClean="0"/>
              <a:t> is </a:t>
            </a:r>
            <a:r>
              <a:rPr lang="en-US" sz="2600" dirty="0"/>
              <a:t>executed to check on the state of workflows being executed and to abort executing workflows.</a:t>
            </a:r>
          </a:p>
          <a:p>
            <a:r>
              <a:rPr lang="en-US" sz="2600" dirty="0" err="1" smtClean="0"/>
              <a:t>splitApp</a:t>
            </a:r>
            <a:r>
              <a:rPr lang="en-US" sz="2600" dirty="0" smtClean="0"/>
              <a:t> </a:t>
            </a:r>
            <a:r>
              <a:rPr lang="en-US" sz="2600" dirty="0"/>
              <a:t>is a simple round robin splitter application for </a:t>
            </a:r>
            <a:r>
              <a:rPr lang="en-US" sz="2600" dirty="0" err="1"/>
              <a:t>fastq</a:t>
            </a:r>
            <a:r>
              <a:rPr lang="en-US" sz="2600" dirty="0"/>
              <a:t>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checkState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097" y="1768598"/>
            <a:ext cx="8979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 java -jar checkState-1.01.one-jar.jar -host node1606 -</a:t>
            </a:r>
            <a:r>
              <a:rPr lang="en-US" dirty="0" err="1"/>
              <a:t>allstates</a:t>
            </a:r>
            <a:endParaRPr lang="en-US" dirty="0"/>
          </a:p>
          <a:p>
            <a:r>
              <a:rPr lang="en-US" dirty="0"/>
              <a:t>Workflow wf_tophat_20130315105448356 status RUNNING</a:t>
            </a:r>
          </a:p>
          <a:p>
            <a:r>
              <a:rPr lang="en-US" dirty="0"/>
              <a:t>	step </a:t>
            </a:r>
            <a:r>
              <a:rPr lang="en-US" dirty="0" err="1"/>
              <a:t>SamToFastQ</a:t>
            </a:r>
            <a:r>
              <a:rPr lang="en-US" dirty="0"/>
              <a:t> COMPLETED on scheduler local3 on node node1606 with status 0</a:t>
            </a:r>
          </a:p>
          <a:p>
            <a:r>
              <a:rPr lang="en-US" dirty="0"/>
              <a:t>	step Merge RUNNING on scheduler local3 on node node1606 with status &lt;UNKNOWN&gt;</a:t>
            </a:r>
          </a:p>
          <a:p>
            <a:r>
              <a:rPr lang="en-US" dirty="0"/>
              <a:t>	step tophat__2 RUNNING on scheduler local2 on node node1618 with status &lt;UNKNOWN&gt;</a:t>
            </a:r>
          </a:p>
          <a:p>
            <a:r>
              <a:rPr lang="en-US" dirty="0"/>
              <a:t>	step SplitFastQ2.2 COMPLETED on scheduler local2 on node node1618 with status 0</a:t>
            </a:r>
          </a:p>
          <a:p>
            <a:r>
              <a:rPr lang="en-US" dirty="0"/>
              <a:t>	step SplitFastQ1.1 COMPLETED on scheduler local2 on node node1618 with status 0</a:t>
            </a:r>
          </a:p>
          <a:p>
            <a:r>
              <a:rPr lang="en-US" dirty="0"/>
              <a:t>	step SortSam__2 RUNNING on scheduler local2 on node node1618 with status &lt;UNKNOWN&gt;</a:t>
            </a:r>
          </a:p>
          <a:p>
            <a:r>
              <a:rPr lang="en-US" dirty="0"/>
              <a:t>	step tophat__1 RUNNING on scheduler local1 on node node1613 with status &lt;UNKNOWN&gt;</a:t>
            </a:r>
          </a:p>
          <a:p>
            <a:r>
              <a:rPr lang="en-US" dirty="0"/>
              <a:t>	step SplitFastQ1.2 COMPLETED on scheduler local1 on node node1613 with status 0</a:t>
            </a:r>
          </a:p>
          <a:p>
            <a:r>
              <a:rPr lang="en-US" dirty="0"/>
              <a:t>	step SortSam__1 RUNNING on scheduler local1 on node node1613 with status &lt;UNKNOWN&gt;</a:t>
            </a:r>
          </a:p>
          <a:p>
            <a:r>
              <a:rPr lang="en-US" dirty="0"/>
              <a:t>	step SamToFastQ2 COMPLETED on scheduler local1 on node node1613 with status 0</a:t>
            </a:r>
          </a:p>
          <a:p>
            <a:r>
              <a:rPr lang="en-US" dirty="0"/>
              <a:t>	step tophat__0 RUNNING on scheduler local0 on node node1610 with status &lt;UNKNOWN&gt;</a:t>
            </a:r>
          </a:p>
          <a:p>
            <a:r>
              <a:rPr lang="en-US" dirty="0"/>
              <a:t>	step SortSam__0 RUNNING on scheduler local0 on node node1610 with status &lt;UNKNOWN&gt;</a:t>
            </a:r>
          </a:p>
          <a:p>
            <a:r>
              <a:rPr lang="en-US" dirty="0"/>
              <a:t>	step SplitFastQ2.1 COMPLETED on scheduler local0 on node node1610 with status 0</a:t>
            </a:r>
          </a:p>
        </p:txBody>
      </p:sp>
    </p:spTree>
    <p:extLst>
      <p:ext uri="{BB962C8B-B14F-4D97-AF65-F5344CB8AC3E}">
        <p14:creationId xmlns:p14="http://schemas.microsoft.com/office/powerpoint/2010/main" val="18985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lay_rac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 b="11051"/>
          <a:stretch/>
        </p:blipFill>
        <p:spPr>
          <a:xfrm>
            <a:off x="457200" y="119819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76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38"/>
            <a:ext cx="8229600" cy="1143000"/>
          </a:xfrm>
        </p:spPr>
        <p:txBody>
          <a:bodyPr/>
          <a:lstStyle/>
          <a:p>
            <a:r>
              <a:rPr lang="en-US" dirty="0" smtClean="0"/>
              <a:t>Defining Steps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5241" y="911789"/>
            <a:ext cx="6798037" cy="584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&lt;steps&gt;</a:t>
            </a:r>
          </a:p>
          <a:p>
            <a:r>
              <a:rPr lang="en-US" sz="2200" dirty="0" smtClean="0"/>
              <a:t>  &lt;</a:t>
            </a:r>
            <a:r>
              <a:rPr lang="en-US" sz="2200" dirty="0"/>
              <a:t>step name=”</a:t>
            </a:r>
            <a:r>
              <a:rPr lang="en-US" sz="2200" dirty="0" err="1"/>
              <a:t>makeData</a:t>
            </a:r>
            <a:r>
              <a:rPr lang="en-US" sz="2200" dirty="0"/>
              <a:t>”&gt;</a:t>
            </a:r>
          </a:p>
          <a:p>
            <a:r>
              <a:rPr lang="en-US" sz="2200" dirty="0"/>
              <a:t>      &lt;commands&gt;</a:t>
            </a:r>
          </a:p>
          <a:p>
            <a:r>
              <a:rPr lang="en-US" sz="2200" dirty="0"/>
              <a:t>        &lt;command&gt;</a:t>
            </a:r>
          </a:p>
          <a:p>
            <a:r>
              <a:rPr lang="en-US" sz="2200" dirty="0"/>
              <a:t>          &lt;</a:t>
            </a:r>
            <a:r>
              <a:rPr lang="en-US" sz="2200" dirty="0" err="1"/>
              <a:t>args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    &lt;</a:t>
            </a:r>
            <a:r>
              <a:rPr lang="en-US" sz="2200" dirty="0" err="1"/>
              <a:t>arg</a:t>
            </a:r>
            <a:r>
              <a:rPr lang="en-US" sz="2200" dirty="0"/>
              <a:t>&gt;</a:t>
            </a:r>
            <a:r>
              <a:rPr lang="en-US" sz="2200" dirty="0" err="1"/>
              <a:t>makeOutput</a:t>
            </a:r>
            <a:r>
              <a:rPr lang="en-US" sz="2200" dirty="0"/>
              <a:t>&lt;/</a:t>
            </a:r>
            <a:r>
              <a:rPr lang="en-US" sz="2200" dirty="0" err="1"/>
              <a:t>arg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    &lt;</a:t>
            </a:r>
            <a:r>
              <a:rPr lang="en-US" sz="2200" dirty="0" err="1"/>
              <a:t>arg</a:t>
            </a:r>
            <a:r>
              <a:rPr lang="en-US" sz="2200" dirty="0"/>
              <a:t>&gt;-</a:t>
            </a:r>
            <a:r>
              <a:rPr lang="en-US" sz="2200" dirty="0" err="1"/>
              <a:t>dataDir</a:t>
            </a:r>
            <a:r>
              <a:rPr lang="en-US" sz="2200" dirty="0"/>
              <a:t>&lt;/</a:t>
            </a:r>
            <a:r>
              <a:rPr lang="en-US" sz="2200" dirty="0" err="1"/>
              <a:t>arg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    &lt;</a:t>
            </a:r>
            <a:r>
              <a:rPr lang="en-US" sz="2200" dirty="0" err="1"/>
              <a:t>arg</a:t>
            </a:r>
            <a:r>
              <a:rPr lang="en-US" sz="2200" dirty="0"/>
              <a:t>&gt;{variable=</a:t>
            </a:r>
            <a:r>
              <a:rPr lang="en-US" sz="2200" dirty="0" err="1"/>
              <a:t>dataDir</a:t>
            </a:r>
            <a:r>
              <a:rPr lang="en-US" sz="2200" dirty="0"/>
              <a:t>}&lt;/</a:t>
            </a:r>
            <a:r>
              <a:rPr lang="en-US" sz="2200" dirty="0" err="1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&gt;-input&lt;/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  <a:r>
              <a:rPr lang="en-US" sz="2200" dirty="0" err="1" smtClean="0"/>
              <a:t>myInput.dat</a:t>
            </a:r>
            <a:r>
              <a:rPr lang="en-US" sz="2200" dirty="0" smtClean="0"/>
              <a:t>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&gt;-output&lt;/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&lt;</a:t>
            </a:r>
            <a:r>
              <a:rPr lang="en-US" sz="2200" dirty="0" err="1" smtClean="0"/>
              <a:t>arg</a:t>
            </a:r>
            <a:r>
              <a:rPr lang="en-US" sz="2200" dirty="0" smtClean="0"/>
              <a:t>&gt;{stream=</a:t>
            </a:r>
            <a:r>
              <a:rPr lang="en-US" sz="2200" dirty="0" err="1" smtClean="0"/>
              <a:t>dataOut</a:t>
            </a:r>
            <a:r>
              <a:rPr lang="en-US" sz="2200" dirty="0" smtClean="0"/>
              <a:t>}&lt;/</a:t>
            </a:r>
            <a:r>
              <a:rPr lang="en-US" sz="2200" dirty="0" err="1" smtClean="0"/>
              <a:t>arg</a:t>
            </a:r>
            <a:r>
              <a:rPr lang="en-US" sz="2200" dirty="0" smtClean="0"/>
              <a:t>&gt;</a:t>
            </a:r>
            <a:endParaRPr lang="en-US" sz="2200" dirty="0"/>
          </a:p>
          <a:p>
            <a:r>
              <a:rPr lang="en-US" sz="2200" dirty="0"/>
              <a:t>          &lt;/</a:t>
            </a:r>
            <a:r>
              <a:rPr lang="en-US" sz="2200" dirty="0" err="1"/>
              <a:t>args</a:t>
            </a:r>
            <a:r>
              <a:rPr lang="en-US" sz="2200" dirty="0"/>
              <a:t>&gt;</a:t>
            </a:r>
          </a:p>
          <a:p>
            <a:r>
              <a:rPr lang="en-US" sz="2200" dirty="0"/>
              <a:t>        &lt;/command&gt;</a:t>
            </a:r>
          </a:p>
          <a:p>
            <a:r>
              <a:rPr lang="en-US" sz="2200" dirty="0"/>
              <a:t>      &lt;/commands&gt;</a:t>
            </a:r>
          </a:p>
          <a:p>
            <a:r>
              <a:rPr lang="en-US" sz="2200" dirty="0"/>
              <a:t>  </a:t>
            </a:r>
            <a:r>
              <a:rPr lang="en-US" sz="2200" dirty="0" smtClean="0"/>
              <a:t>&lt;</a:t>
            </a:r>
            <a:r>
              <a:rPr lang="en-US" sz="2200" dirty="0"/>
              <a:t>/step</a:t>
            </a:r>
            <a:r>
              <a:rPr lang="en-US" sz="2200" dirty="0" smtClean="0"/>
              <a:t>&gt;</a:t>
            </a:r>
          </a:p>
          <a:p>
            <a:r>
              <a:rPr lang="en-US" sz="2200" dirty="0" smtClean="0"/>
              <a:t>&lt;/steps&gt;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32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Streams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7462" y="1742312"/>
            <a:ext cx="65130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&lt;streams&gt;</a:t>
            </a:r>
          </a:p>
          <a:p>
            <a:r>
              <a:rPr lang="en-US" sz="2400" dirty="0"/>
              <a:t>    &lt;split name=”</a:t>
            </a:r>
            <a:r>
              <a:rPr lang="en-US" sz="2400" dirty="0" err="1"/>
              <a:t>splitData</a:t>
            </a:r>
            <a:r>
              <a:rPr lang="en-US" sz="2400" dirty="0"/>
              <a:t>” from=”splitter”&gt;</a:t>
            </a:r>
          </a:p>
          <a:p>
            <a:r>
              <a:rPr lang="en-US" sz="2400" dirty="0"/>
              <a:t>      &lt;flow to=”aligner”/&gt;</a:t>
            </a:r>
          </a:p>
          <a:p>
            <a:r>
              <a:rPr lang="en-US" sz="2400" dirty="0"/>
              <a:t>    &lt;/split&gt;</a:t>
            </a:r>
          </a:p>
          <a:p>
            <a:r>
              <a:rPr lang="en-US" sz="2400" dirty="0"/>
              <a:t>    &lt;stream name=”</a:t>
            </a:r>
            <a:r>
              <a:rPr lang="en-US" sz="2400" dirty="0" err="1"/>
              <a:t>alignedData</a:t>
            </a:r>
            <a:r>
              <a:rPr lang="en-US" sz="2400" dirty="0"/>
              <a:t>” from=”aligner”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&lt;</a:t>
            </a:r>
            <a:r>
              <a:rPr lang="en-US" sz="2400" dirty="0" err="1" smtClean="0"/>
              <a:t>splitAs</a:t>
            </a:r>
            <a:r>
              <a:rPr lang="en-US" sz="2400" dirty="0" smtClean="0"/>
              <a:t> instances=“8”/&gt;</a:t>
            </a:r>
            <a:endParaRPr lang="en-US" sz="2400" dirty="0"/>
          </a:p>
          <a:p>
            <a:r>
              <a:rPr lang="en-US" sz="2400" dirty="0"/>
              <a:t>      &lt;flow to=”sorter”/&gt;</a:t>
            </a:r>
          </a:p>
          <a:p>
            <a:r>
              <a:rPr lang="en-US" sz="2400" dirty="0"/>
              <a:t>    &lt;/stream&gt;</a:t>
            </a:r>
          </a:p>
          <a:p>
            <a:r>
              <a:rPr lang="en-US" sz="2400" dirty="0"/>
              <a:t>    &lt;join name=”</a:t>
            </a:r>
            <a:r>
              <a:rPr lang="en-US" sz="2400" dirty="0" err="1"/>
              <a:t>joinData</a:t>
            </a:r>
            <a:r>
              <a:rPr lang="en-US" sz="2400" dirty="0"/>
              <a:t>” from=”sorter”&gt;</a:t>
            </a:r>
          </a:p>
          <a:p>
            <a:r>
              <a:rPr lang="en-US" sz="2400" dirty="0"/>
              <a:t>      &lt;flow to=”joiner”/&gt;</a:t>
            </a:r>
          </a:p>
          <a:p>
            <a:r>
              <a:rPr lang="en-US" sz="2400" dirty="0"/>
              <a:t>    &lt;/join&gt;</a:t>
            </a:r>
          </a:p>
          <a:p>
            <a:r>
              <a:rPr lang="en-US" sz="2400" dirty="0"/>
              <a:t>  &lt;/streams&gt;</a:t>
            </a:r>
          </a:p>
        </p:txBody>
      </p:sp>
    </p:spTree>
    <p:extLst>
      <p:ext uri="{BB962C8B-B14F-4D97-AF65-F5344CB8AC3E}">
        <p14:creationId xmlns:p14="http://schemas.microsoft.com/office/powerpoint/2010/main" val="3752546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432" y="1664321"/>
            <a:ext cx="8331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&lt;variables&gt;</a:t>
            </a:r>
          </a:p>
          <a:p>
            <a:r>
              <a:rPr lang="en-US" sz="2400" dirty="0"/>
              <a:t>    &lt;variable name=”</a:t>
            </a:r>
            <a:r>
              <a:rPr lang="en-US" sz="2400" dirty="0" err="1"/>
              <a:t>ld</a:t>
            </a:r>
            <a:r>
              <a:rPr lang="en-US" sz="2400" dirty="0"/>
              <a:t>”&gt;</a:t>
            </a:r>
          </a:p>
          <a:p>
            <a:r>
              <a:rPr lang="en-US" sz="2400" dirty="0"/>
              <a:t>      &lt;value&gt;/</a:t>
            </a:r>
            <a:r>
              <a:rPr lang="en-US" sz="2400" dirty="0" err="1"/>
              <a:t>logDir</a:t>
            </a:r>
            <a:r>
              <a:rPr lang="en-US" sz="2400" dirty="0"/>
              <a:t>&lt;/value&gt;</a:t>
            </a:r>
          </a:p>
          <a:p>
            <a:r>
              <a:rPr lang="en-US" sz="2400" dirty="0"/>
              <a:t>    &lt;/variable&gt;</a:t>
            </a:r>
          </a:p>
          <a:p>
            <a:r>
              <a:rPr lang="en-US" sz="2400" dirty="0"/>
              <a:t>    &lt;variable name=”</a:t>
            </a:r>
            <a:r>
              <a:rPr lang="en-US" sz="2400" dirty="0" err="1"/>
              <a:t>stepLogDir</a:t>
            </a:r>
            <a:r>
              <a:rPr lang="en-US" sz="2400" dirty="0"/>
              <a:t>”&gt;</a:t>
            </a:r>
          </a:p>
          <a:p>
            <a:r>
              <a:rPr lang="en-US" sz="2400" dirty="0"/>
              <a:t>      &lt;value&gt;{</a:t>
            </a:r>
            <a:r>
              <a:rPr lang="en-US" sz="2400" dirty="0" err="1"/>
              <a:t>ld</a:t>
            </a:r>
            <a:r>
              <a:rPr lang="en-US" sz="2400" dirty="0"/>
              <a:t>}/{step}{</a:t>
            </a:r>
            <a:r>
              <a:rPr lang="en-US" sz="2400" dirty="0" err="1"/>
              <a:t>stepInstance</a:t>
            </a:r>
            <a:r>
              <a:rPr lang="en-US" sz="2400" dirty="0"/>
              <a:t>}_{workflow}{</a:t>
            </a:r>
            <a:r>
              <a:rPr lang="en-US" sz="2400" dirty="0" err="1" smtClean="0"/>
              <a:t>workflowTime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smtClean="0"/>
              <a:t>      &lt;</a:t>
            </a:r>
            <a:r>
              <a:rPr lang="en-US" sz="2400" dirty="0"/>
              <a:t>/value&gt;</a:t>
            </a:r>
          </a:p>
          <a:p>
            <a:r>
              <a:rPr lang="en-US" sz="2400" dirty="0"/>
              <a:t>    &lt;/variable&gt;</a:t>
            </a:r>
          </a:p>
          <a:p>
            <a:r>
              <a:rPr lang="en-US" sz="2400" dirty="0"/>
              <a:t>  &lt;/variables&gt;</a:t>
            </a:r>
          </a:p>
        </p:txBody>
      </p:sp>
    </p:spTree>
    <p:extLst>
      <p:ext uri="{BB962C8B-B14F-4D97-AF65-F5344CB8AC3E}">
        <p14:creationId xmlns:p14="http://schemas.microsoft.com/office/powerpoint/2010/main" val="206335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9008"/>
            <a:ext cx="8229600" cy="275919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Size of Direct I/O buffers allocated</a:t>
            </a:r>
          </a:p>
          <a:p>
            <a:r>
              <a:rPr lang="en-US" sz="3000" dirty="0" smtClean="0"/>
              <a:t># of buffers cached (not freed when done)</a:t>
            </a:r>
          </a:p>
          <a:p>
            <a:r>
              <a:rPr lang="en-US" sz="3000" dirty="0" smtClean="0"/>
              <a:t>Minimum % to fill buffer before putting on queue</a:t>
            </a:r>
          </a:p>
          <a:p>
            <a:r>
              <a:rPr lang="en-US" sz="3000" dirty="0" smtClean="0"/>
              <a:t>Size of queue before we send back </a:t>
            </a:r>
            <a:r>
              <a:rPr lang="en-US" sz="3000" dirty="0" smtClean="0"/>
              <a:t>pause</a:t>
            </a:r>
          </a:p>
          <a:p>
            <a:r>
              <a:rPr lang="en-US" sz="3000" dirty="0" smtClean="0"/>
              <a:t># of buffers used for multi-buffering reads</a:t>
            </a: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457200" y="1344547"/>
            <a:ext cx="8478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&lt;stream name=”</a:t>
            </a:r>
            <a:r>
              <a:rPr lang="en-US" sz="2400" dirty="0" err="1"/>
              <a:t>bigBuffers</a:t>
            </a:r>
            <a:r>
              <a:rPr lang="en-US" sz="2400" dirty="0"/>
              <a:t>” from=”</a:t>
            </a:r>
            <a:r>
              <a:rPr lang="en-US" sz="2400" dirty="0" err="1"/>
              <a:t>bigSource</a:t>
            </a:r>
            <a:r>
              <a:rPr lang="en-US" sz="2400" dirty="0"/>
              <a:t>”&gt;</a:t>
            </a:r>
          </a:p>
          <a:p>
            <a:r>
              <a:rPr lang="en-US" sz="2400" dirty="0"/>
              <a:t>  &lt;buffering size=”131072” cache=”50” </a:t>
            </a:r>
            <a:r>
              <a:rPr lang="en-US" sz="2400" dirty="0" err="1"/>
              <a:t>fillPct</a:t>
            </a:r>
            <a:r>
              <a:rPr lang="en-US" sz="2400" dirty="0"/>
              <a:t>=”50</a:t>
            </a:r>
            <a:r>
              <a:rPr lang="en-US" sz="2400" dirty="0" smtClean="0"/>
              <a:t>” </a:t>
            </a:r>
            <a:r>
              <a:rPr lang="en-US" sz="2400" dirty="0" err="1" smtClean="0"/>
              <a:t>multiLmt</a:t>
            </a:r>
            <a:r>
              <a:rPr lang="en-US" sz="2400" dirty="0" smtClean="0"/>
              <a:t>=“2”/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&lt;flow to=”worker”&gt;</a:t>
            </a:r>
          </a:p>
          <a:p>
            <a:r>
              <a:rPr lang="en-US" sz="2400" dirty="0"/>
              <a:t>    &lt;buffering size=”131072” cache=”50” </a:t>
            </a:r>
            <a:r>
              <a:rPr lang="en-US" sz="2400" dirty="0" err="1"/>
              <a:t>fillPct</a:t>
            </a:r>
            <a:r>
              <a:rPr lang="en-US" sz="2400" dirty="0"/>
              <a:t>=”50” pause=”10”/&gt;</a:t>
            </a:r>
          </a:p>
          <a:p>
            <a:r>
              <a:rPr lang="en-US" sz="2400" dirty="0"/>
              <a:t>  &lt;/flow&gt;</a:t>
            </a:r>
          </a:p>
          <a:p>
            <a:r>
              <a:rPr lang="en-US" sz="2400" dirty="0"/>
              <a:t>&lt;/stream&gt;</a:t>
            </a:r>
          </a:p>
        </p:txBody>
      </p:sp>
    </p:spTree>
    <p:extLst>
      <p:ext uri="{BB962C8B-B14F-4D97-AF65-F5344CB8AC3E}">
        <p14:creationId xmlns:p14="http://schemas.microsoft.com/office/powerpoint/2010/main" val="129364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useful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continueOnError</a:t>
            </a:r>
            <a:r>
              <a:rPr lang="en-US" dirty="0" smtClean="0"/>
              <a:t> (commands or steps)</a:t>
            </a:r>
          </a:p>
          <a:p>
            <a:r>
              <a:rPr lang="en-US" dirty="0" err="1" smtClean="0"/>
              <a:t>hiddenAs</a:t>
            </a:r>
            <a:r>
              <a:rPr lang="en-US" dirty="0" smtClean="0"/>
              <a:t> (stream not in command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checkpointAs</a:t>
            </a:r>
            <a:r>
              <a:rPr lang="en-US" dirty="0" smtClean="0"/>
              <a:t> (to save data)</a:t>
            </a:r>
          </a:p>
          <a:p>
            <a:r>
              <a:rPr lang="en-US" dirty="0" err="1" smtClean="0"/>
              <a:t>logDir</a:t>
            </a:r>
            <a:r>
              <a:rPr lang="en-US" dirty="0" smtClean="0"/>
              <a:t> (for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r>
              <a:rPr lang="en-US" dirty="0" smtClean="0"/>
              <a:t> output from processes)</a:t>
            </a:r>
          </a:p>
          <a:p>
            <a:r>
              <a:rPr lang="en-US" dirty="0" err="1" smtClean="0"/>
              <a:t>tmpDir</a:t>
            </a:r>
            <a:r>
              <a:rPr lang="en-US" dirty="0" smtClean="0"/>
              <a:t> (for named pipe creation)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Revisited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dirty="0" smtClean="0"/>
              <a:t>Eliminate use of temporary disk usage between steps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Improvement in elapsed time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Do not require modifications to steps’ processes</a:t>
            </a:r>
          </a:p>
          <a:p>
            <a:pPr>
              <a:buSzPct val="100000"/>
              <a:buFont typeface="Wingdings" charset="2"/>
              <a:buChar char="Ø"/>
            </a:pPr>
            <a:r>
              <a:rPr lang="en-US" dirty="0" smtClean="0"/>
              <a:t>Keep throughput equivalent or better than PEM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use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b="-51"/>
          <a:stretch/>
        </p:blipFill>
        <p:spPr>
          <a:xfrm>
            <a:off x="1017642" y="393413"/>
            <a:ext cx="7118166" cy="5207739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5573742"/>
            <a:ext cx="8229600" cy="1143000"/>
          </a:xfrm>
        </p:spPr>
        <p:txBody>
          <a:bodyPr/>
          <a:lstStyle/>
          <a:p>
            <a:r>
              <a:rPr lang="en-US" dirty="0" err="1" smtClean="0"/>
              <a:t>PEMstrs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3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on Disk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234241" y="2566982"/>
            <a:ext cx="822960" cy="55766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4424" y="2566982"/>
            <a:ext cx="1242960" cy="5576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Magnetic Disk 6"/>
          <p:cNvSpPr/>
          <p:nvPr/>
        </p:nvSpPr>
        <p:spPr>
          <a:xfrm>
            <a:off x="4586540" y="3626803"/>
            <a:ext cx="822960" cy="557662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40872" y="3626803"/>
            <a:ext cx="1224686" cy="557662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576366" y="2667482"/>
            <a:ext cx="539401" cy="45716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55894" y="3699833"/>
            <a:ext cx="59360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95949" y="5162058"/>
            <a:ext cx="6779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5949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495476" y="4961058"/>
            <a:ext cx="9138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75712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7242" y="5372195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98062" y="5213000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0:29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4614" y="5213000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0:30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1343" y="5397666"/>
            <a:ext cx="6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4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Streaming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4376" y="2384597"/>
            <a:ext cx="5920871" cy="55766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3914" y="4092416"/>
            <a:ext cx="6113370" cy="557662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B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95949" y="5162058"/>
            <a:ext cx="6779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5949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75712" y="4961058"/>
            <a:ext cx="0" cy="411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7242" y="5372195"/>
            <a:ext cx="59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1343" y="5397666"/>
            <a:ext cx="64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0:35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498184" y="2942259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974041" y="3096892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322287" y="3249292"/>
            <a:ext cx="822960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8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PEMstr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use of temporary disk usage between steps</a:t>
            </a:r>
          </a:p>
          <a:p>
            <a:r>
              <a:rPr lang="en-US" dirty="0" smtClean="0"/>
              <a:t>Improvement in elapsed time</a:t>
            </a:r>
          </a:p>
          <a:p>
            <a:r>
              <a:rPr lang="en-US" dirty="0" smtClean="0"/>
              <a:t>Do not require modifications to steps’ processes</a:t>
            </a:r>
          </a:p>
          <a:p>
            <a:r>
              <a:rPr lang="en-US" dirty="0" smtClean="0"/>
              <a:t>Keep throughput equivalent or better than PEM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3344"/>
            <a:ext cx="8229600" cy="2877415"/>
          </a:xfrm>
        </p:spPr>
        <p:txBody>
          <a:bodyPr>
            <a:normAutofit/>
          </a:bodyPr>
          <a:lstStyle/>
          <a:p>
            <a:r>
              <a:rPr lang="en-US" dirty="0" smtClean="0"/>
              <a:t>Part I</a:t>
            </a:r>
            <a:br>
              <a:rPr lang="en-US" dirty="0" smtClean="0"/>
            </a:br>
            <a:r>
              <a:rPr lang="en-US" dirty="0" smtClean="0"/>
              <a:t>Inside a </a:t>
            </a:r>
            <a:r>
              <a:rPr lang="en-US" dirty="0" err="1" smtClean="0"/>
              <a:t>PEMstr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0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in the 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171" y="2329436"/>
            <a:ext cx="1343469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A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7907" y="2356845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50301" y="2356845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5897" y="5024329"/>
            <a:ext cx="1479293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Process B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Cloud 10"/>
          <p:cNvSpPr/>
          <p:nvPr/>
        </p:nvSpPr>
        <p:spPr>
          <a:xfrm>
            <a:off x="7245449" y="2347709"/>
            <a:ext cx="822960" cy="822960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ghtning Bolt 15"/>
          <p:cNvSpPr/>
          <p:nvPr/>
        </p:nvSpPr>
        <p:spPr>
          <a:xfrm>
            <a:off x="995948" y="4914199"/>
            <a:ext cx="914400" cy="9144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670007" y="5015193"/>
            <a:ext cx="1854534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Named Pipe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184705" y="5006398"/>
            <a:ext cx="2365596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Network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9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Central scheduler is sent workflow definition to start workflow manager which distributes steps to local schedulers’ step managers</a:t>
            </a:r>
          </a:p>
          <a:p>
            <a:r>
              <a:rPr lang="en-US" dirty="0" smtClean="0"/>
              <a:t>Central scheduler does runtime workflow maintenance: status reporting and aborts 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messaging used between schedulers (actor model originally done in </a:t>
            </a:r>
            <a:r>
              <a:rPr lang="en-US" dirty="0" err="1" smtClean="0"/>
              <a:t>Erlang</a:t>
            </a:r>
            <a:r>
              <a:rPr lang="en-US" dirty="0" smtClean="0"/>
              <a:t> language)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1608" y="1991390"/>
            <a:ext cx="1471390" cy="859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Central Scheduler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Up-Down Arrow 6"/>
          <p:cNvSpPr/>
          <p:nvPr/>
        </p:nvSpPr>
        <p:spPr>
          <a:xfrm>
            <a:off x="5719491" y="1845550"/>
            <a:ext cx="484632" cy="1216152"/>
          </a:xfrm>
          <a:prstGeom prst="up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2866133" y="1845550"/>
            <a:ext cx="484632" cy="1216152"/>
          </a:xfrm>
          <a:prstGeom prst="upDown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338" y="1714037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738" y="1845550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799884" y="1714037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44244" y="1845550"/>
            <a:ext cx="822960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68029" y="2027593"/>
            <a:ext cx="1589864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Local Schedulers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72775" y="2027593"/>
            <a:ext cx="1589864" cy="8229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Local Schedulers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>
            <a:off x="1909356" y="1209391"/>
            <a:ext cx="548537" cy="558995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loud 17"/>
          <p:cNvSpPr/>
          <p:nvPr/>
        </p:nvSpPr>
        <p:spPr>
          <a:xfrm>
            <a:off x="6672775" y="1209391"/>
            <a:ext cx="548537" cy="558995"/>
          </a:xfrm>
          <a:prstGeom prst="clou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774"/>
            <a:ext cx="8229600" cy="876547"/>
          </a:xfrm>
        </p:spPr>
        <p:txBody>
          <a:bodyPr/>
          <a:lstStyle/>
          <a:p>
            <a:r>
              <a:rPr lang="en-US" dirty="0" smtClean="0"/>
              <a:t>Starting a workflow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302562" y="954147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Step Available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302562" y="1461417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Want </a:t>
            </a:r>
            <a:r>
              <a:rPr lang="en-US" dirty="0"/>
              <a:t>t</a:t>
            </a:r>
            <a:r>
              <a:rPr lang="en-US" dirty="0" smtClean="0"/>
              <a:t>o Execute the Step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302562" y="1946049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Yours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302562" y="2430681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am Taking the Step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302562" y="2927344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Inputs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2302562" y="3411976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 are Setup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302562" y="3896608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Outputs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302562" y="4865872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Step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2302562" y="5350504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is Done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2302562" y="4381240"/>
            <a:ext cx="4066030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is Ready to Roll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2302562" y="5835136"/>
            <a:ext cx="40660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done - Cleanup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310663" y="954147"/>
            <a:ext cx="1498492" cy="822960"/>
          </a:xfrm>
          <a:prstGeom prst="flowChartProcess">
            <a:avLst/>
          </a:prstGeom>
          <a:solidFill>
            <a:schemeClr val="tx1">
              <a:alpha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Central Scheduler</a:t>
            </a:r>
            <a:endParaRPr lang="en-US" dirty="0"/>
          </a:p>
        </p:txBody>
      </p:sp>
      <p:sp>
        <p:nvSpPr>
          <p:cNvPr id="20" name="Process 19"/>
          <p:cNvSpPr/>
          <p:nvPr/>
        </p:nvSpPr>
        <p:spPr>
          <a:xfrm>
            <a:off x="7014397" y="959321"/>
            <a:ext cx="1498492" cy="822960"/>
          </a:xfrm>
          <a:prstGeom prst="flowChartProcess">
            <a:avLst/>
          </a:prstGeom>
          <a:solidFill>
            <a:schemeClr val="tx1">
              <a:alpha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Local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9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814</TotalTime>
  <Words>1128</Words>
  <Application>Microsoft Macintosh PowerPoint</Application>
  <PresentationFormat>On-screen Show (4:3)</PresentationFormat>
  <Paragraphs>220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PEMstr – A pipeline execution manager with streaming</vt:lpstr>
      <vt:lpstr>PowerPoint Presentation</vt:lpstr>
      <vt:lpstr>Serial Processing on Disk</vt:lpstr>
      <vt:lpstr>Parallel Streaming</vt:lpstr>
      <vt:lpstr>PEMstr goals</vt:lpstr>
      <vt:lpstr>Part I Inside a PEMstr</vt:lpstr>
      <vt:lpstr>Streaming in the network</vt:lpstr>
      <vt:lpstr>Schedulers</vt:lpstr>
      <vt:lpstr>Starting a workflow</vt:lpstr>
      <vt:lpstr>Local Schedulers</vt:lpstr>
      <vt:lpstr>Output processing</vt:lpstr>
      <vt:lpstr>Input processing</vt:lpstr>
      <vt:lpstr>Enough already</vt:lpstr>
      <vt:lpstr>Take a break</vt:lpstr>
      <vt:lpstr>Splitting up</vt:lpstr>
      <vt:lpstr>Is Hard to Do</vt:lpstr>
      <vt:lpstr>Part II Playing with your PEMstr</vt:lpstr>
      <vt:lpstr>Utilities</vt:lpstr>
      <vt:lpstr>Running checkState</vt:lpstr>
      <vt:lpstr>Defining Steps</vt:lpstr>
      <vt:lpstr>Defining Streams</vt:lpstr>
      <vt:lpstr>Defining Variables</vt:lpstr>
      <vt:lpstr>Specifying Buffering</vt:lpstr>
      <vt:lpstr>Some other useful options</vt:lpstr>
      <vt:lpstr>Goals Revisited</vt:lpstr>
      <vt:lpstr>PEMstrs?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PEMSTR – A pipeline execution manager with streaming</dc:title>
  <dc:creator>Nathaniel Novod</dc:creator>
  <cp:lastModifiedBy>Nathaniel Novod</cp:lastModifiedBy>
  <cp:revision>51</cp:revision>
  <dcterms:created xsi:type="dcterms:W3CDTF">2013-03-27T12:49:44Z</dcterms:created>
  <dcterms:modified xsi:type="dcterms:W3CDTF">2013-04-10T20:18:05Z</dcterms:modified>
</cp:coreProperties>
</file>