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2" r:id="rId3"/>
    <p:sldId id="284" r:id="rId4"/>
    <p:sldId id="345" r:id="rId5"/>
    <p:sldId id="285" r:id="rId6"/>
    <p:sldId id="346" r:id="rId7"/>
    <p:sldId id="347" r:id="rId8"/>
    <p:sldId id="323" r:id="rId9"/>
    <p:sldId id="349" r:id="rId10"/>
    <p:sldId id="348" r:id="rId11"/>
    <p:sldId id="351" r:id="rId12"/>
    <p:sldId id="352" r:id="rId13"/>
    <p:sldId id="353" r:id="rId14"/>
    <p:sldId id="354" r:id="rId15"/>
    <p:sldId id="361" r:id="rId16"/>
    <p:sldId id="357" r:id="rId17"/>
    <p:sldId id="355" r:id="rId18"/>
    <p:sldId id="358" r:id="rId19"/>
    <p:sldId id="359" r:id="rId20"/>
    <p:sldId id="360" r:id="rId21"/>
    <p:sldId id="344" r:id="rId22"/>
  </p:sldIdLst>
  <p:sldSz cx="9144000" cy="5143500" type="screen16x9"/>
  <p:notesSz cx="6858000" cy="9144000"/>
  <p:embeddedFontLst>
    <p:embeddedFont>
      <p:font typeface="Titillium Web" charset="0"/>
      <p:regular r:id="rId24"/>
      <p:bold r:id="rId25"/>
      <p:italic r:id="rId26"/>
      <p:boldItalic r:id="rId27"/>
    </p:embeddedFont>
    <p:embeddedFont>
      <p:font typeface="Titillium Web Light" charset="0"/>
      <p:regular r:id="rId28"/>
      <p:bold r:id="rId29"/>
      <p:italic r:id="rId30"/>
      <p:boldItalic r:id="rId31"/>
    </p:embeddedFont>
    <p:embeddedFont>
      <p:font typeface="Dosis Light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Mamdouh" initials="AM" lastIdx="2" clrIdx="0">
    <p:extLst>
      <p:ext uri="{19B8F6BF-5375-455C-9EA6-DF929625EA0E}">
        <p15:presenceInfo xmlns="" xmlns:p15="http://schemas.microsoft.com/office/powerpoint/2012/main" userId="797ce16a674d96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55"/>
    <a:srgbClr val="015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91D30B-3C97-4DDB-B2C4-8DD17BFF55DB}">
  <a:tblStyle styleId="{0091D30B-3C97-4DDB-B2C4-8DD17BFF55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>
        <p:scale>
          <a:sx n="102" d="100"/>
          <a:sy n="102" d="100"/>
        </p:scale>
        <p:origin x="-438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1250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37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47869" y="1270816"/>
            <a:ext cx="4767943" cy="2927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Autoencoding</a:t>
            </a:r>
            <a:r>
              <a:rPr lang="en-US" sz="5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Image Classification</a:t>
            </a:r>
            <a:endParaRPr sz="5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Batch Normalization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Batch Normalization ?</a:t>
            </a:r>
          </a:p>
          <a:p>
            <a:r>
              <a:rPr lang="en-US" dirty="0"/>
              <a:t>Why we need it ? </a:t>
            </a:r>
          </a:p>
          <a:p>
            <a:pPr marL="76200" indent="0">
              <a:buNone/>
            </a:pPr>
            <a:r>
              <a:rPr lang="en-US" dirty="0"/>
              <a:t>          </a:t>
            </a:r>
            <a:r>
              <a:rPr lang="en-US" dirty="0" smtClean="0"/>
              <a:t>- Solving </a:t>
            </a:r>
            <a:r>
              <a:rPr lang="en-US" dirty="0"/>
              <a:t>Covariance shift problem</a:t>
            </a:r>
          </a:p>
          <a:p>
            <a:pPr marL="76200" indent="0">
              <a:buNone/>
            </a:pPr>
            <a:r>
              <a:rPr lang="en-US" dirty="0"/>
              <a:t>          </a:t>
            </a:r>
            <a:r>
              <a:rPr lang="en-US" dirty="0" smtClean="0"/>
              <a:t>- Increasing </a:t>
            </a:r>
            <a:r>
              <a:rPr lang="en-US" dirty="0"/>
              <a:t>speed of convergence.</a:t>
            </a:r>
          </a:p>
          <a:p>
            <a:pPr marL="76200" indent="0">
              <a:buNone/>
            </a:pPr>
            <a:r>
              <a:rPr lang="en-US" dirty="0"/>
              <a:t>          </a:t>
            </a:r>
            <a:r>
              <a:rPr lang="en-US" dirty="0" smtClean="0"/>
              <a:t>- Less </a:t>
            </a:r>
            <a:r>
              <a:rPr lang="en-US" dirty="0"/>
              <a:t>sensitive to weight initialization</a:t>
            </a:r>
          </a:p>
          <a:p>
            <a:r>
              <a:rPr lang="en-US" dirty="0"/>
              <a:t>How to implement  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7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Tied Weights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Tied-Weights?</a:t>
            </a:r>
          </a:p>
          <a:p>
            <a:r>
              <a:rPr lang="en-US" dirty="0" smtClean="0"/>
              <a:t>Why we need it?</a:t>
            </a:r>
          </a:p>
          <a:p>
            <a:pPr lvl="1">
              <a:buFontTx/>
              <a:buChar char="-"/>
            </a:pPr>
            <a:r>
              <a:rPr lang="en-US" dirty="0" smtClean="0"/>
              <a:t>Regularization</a:t>
            </a:r>
          </a:p>
          <a:p>
            <a:pPr lvl="1">
              <a:buFontTx/>
              <a:buChar char="-"/>
            </a:pPr>
            <a:r>
              <a:rPr lang="en-US" dirty="0" smtClean="0"/>
              <a:t>Faster learning</a:t>
            </a:r>
          </a:p>
          <a:p>
            <a:pPr lvl="1">
              <a:buFontTx/>
              <a:buChar char="-"/>
            </a:pPr>
            <a:r>
              <a:rPr lang="en-US" dirty="0" smtClean="0"/>
              <a:t>Less Memory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1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Hyper Parameters</a:t>
            </a:r>
          </a:p>
          <a:p>
            <a:r>
              <a:rPr lang="en-GB" dirty="0"/>
              <a:t>Increasing Data </a:t>
            </a:r>
            <a:r>
              <a:rPr lang="en-GB" dirty="0" smtClean="0"/>
              <a:t>Set</a:t>
            </a:r>
            <a:endParaRPr lang="en-GB" dirty="0"/>
          </a:p>
          <a:p>
            <a:r>
              <a:rPr lang="en-GB" dirty="0"/>
              <a:t>Different Architectures</a:t>
            </a:r>
          </a:p>
          <a:p>
            <a:r>
              <a:rPr lang="en-GB" dirty="0" smtClean="0"/>
              <a:t>Experiments </a:t>
            </a:r>
            <a:r>
              <a:rPr lang="en-GB" dirty="0"/>
              <a:t>and Results </a:t>
            </a:r>
          </a:p>
          <a:p>
            <a:pPr marL="7620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73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Batch size =200</a:t>
            </a:r>
          </a:p>
          <a:p>
            <a:r>
              <a:rPr lang="en-US" dirty="0" smtClean="0"/>
              <a:t>Learning rate =0.005, decay rate =0.725</a:t>
            </a:r>
          </a:p>
          <a:p>
            <a:r>
              <a:rPr lang="en-US" dirty="0" smtClean="0"/>
              <a:t>Tied Weights</a:t>
            </a:r>
          </a:p>
          <a:p>
            <a:r>
              <a:rPr lang="en-US" dirty="0" smtClean="0"/>
              <a:t>Batch Normalization</a:t>
            </a:r>
          </a:p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3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70" y="758036"/>
            <a:ext cx="6761100" cy="857400"/>
          </a:xfrm>
        </p:spPr>
        <p:txBody>
          <a:bodyPr/>
          <a:lstStyle/>
          <a:p>
            <a:r>
              <a:rPr lang="en-GB" dirty="0" smtClean="0"/>
              <a:t>Training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81" y="1920835"/>
            <a:ext cx="1584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41" y="1911313"/>
            <a:ext cx="1604793" cy="82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22" y="1916074"/>
            <a:ext cx="1654172" cy="82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4122" y="3172408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tillium Web" charset="0"/>
              </a:rPr>
              <a:t>Latent layer = 500 </a:t>
            </a:r>
          </a:p>
          <a:p>
            <a:r>
              <a:rPr lang="en-US" dirty="0" smtClean="0">
                <a:latin typeface="Titillium Web" charset="0"/>
              </a:rPr>
              <a:t>Error =  2.725%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2856" y="3172408"/>
            <a:ext cx="1893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tillium Web" charset="0"/>
              </a:rPr>
              <a:t>Latent layer = 200</a:t>
            </a:r>
          </a:p>
          <a:p>
            <a:r>
              <a:rPr lang="en-US" dirty="0" smtClean="0">
                <a:latin typeface="Titillium Web" charset="0"/>
              </a:rPr>
              <a:t>Error = 3.15%</a:t>
            </a:r>
            <a:endParaRPr lang="en-US" dirty="0">
              <a:latin typeface="Titillium Web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1976" y="3156857"/>
            <a:ext cx="1893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tillium Web" charset="0"/>
              </a:rPr>
              <a:t>Latent layer = 100</a:t>
            </a:r>
          </a:p>
          <a:p>
            <a:r>
              <a:rPr lang="en-US" dirty="0" smtClean="0">
                <a:latin typeface="Titillium Web" charset="0"/>
              </a:rPr>
              <a:t>Error = 3.91%</a:t>
            </a:r>
            <a:endParaRPr lang="en-US" dirty="0">
              <a:latin typeface="Titillium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51" y="748705"/>
            <a:ext cx="6761100" cy="857400"/>
          </a:xfrm>
        </p:spPr>
        <p:txBody>
          <a:bodyPr/>
          <a:lstStyle/>
          <a:p>
            <a:r>
              <a:rPr lang="en-GB" dirty="0" smtClean="0"/>
              <a:t>Training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23" y="1929798"/>
            <a:ext cx="1654172" cy="82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5823" y="3153747"/>
            <a:ext cx="2458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tillium Web" charset="0"/>
              </a:rPr>
              <a:t>Latent layer = 500  (Stack)</a:t>
            </a:r>
          </a:p>
          <a:p>
            <a:r>
              <a:rPr lang="en-US" dirty="0" smtClean="0">
                <a:latin typeface="Titillium Web" charset="0"/>
              </a:rPr>
              <a:t>Error =  2.706</a:t>
            </a:r>
          </a:p>
          <a:p>
            <a:endParaRPr lang="en-US" dirty="0" smtClean="0">
              <a:latin typeface="Titillium Web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9792" y="3156857"/>
            <a:ext cx="1893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tillium Web" charset="0"/>
              </a:rPr>
              <a:t>Latent layer = 500</a:t>
            </a:r>
          </a:p>
          <a:p>
            <a:r>
              <a:rPr lang="en-US" dirty="0" smtClean="0">
                <a:latin typeface="Titillium Web" charset="0"/>
              </a:rPr>
              <a:t>Error =  2.459</a:t>
            </a:r>
            <a:endParaRPr lang="en-US" dirty="0">
              <a:latin typeface="Titillium Web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7" y="1902349"/>
            <a:ext cx="847608" cy="85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29" y="1899634"/>
            <a:ext cx="80164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5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4314"/>
            <a:ext cx="5268900" cy="1557900"/>
          </a:xfrm>
        </p:spPr>
        <p:txBody>
          <a:bodyPr/>
          <a:lstStyle/>
          <a:p>
            <a:r>
              <a:rPr lang="en-GB" dirty="0" smtClean="0"/>
              <a:t>2. Image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829" y="3872204"/>
            <a:ext cx="5276337" cy="796062"/>
          </a:xfrm>
        </p:spPr>
        <p:txBody>
          <a:bodyPr/>
          <a:lstStyle/>
          <a:p>
            <a:r>
              <a:rPr lang="en-GB" sz="2000" dirty="0" smtClean="0"/>
              <a:t>Clustering Similar Faces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Classifier: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Creating Data Set</a:t>
            </a:r>
          </a:p>
          <a:p>
            <a:r>
              <a:rPr lang="en-GB" dirty="0" smtClean="0"/>
              <a:t>Different Architectures</a:t>
            </a:r>
          </a:p>
          <a:p>
            <a:r>
              <a:rPr lang="en-GB" dirty="0" smtClean="0"/>
              <a:t>Error Measurement</a:t>
            </a:r>
          </a:p>
          <a:p>
            <a:r>
              <a:rPr lang="en-GB" dirty="0" smtClean="0"/>
              <a:t>Results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2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Classifier: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Results on ORL Data Set:</a:t>
            </a:r>
          </a:p>
          <a:p>
            <a:pPr lvl="1"/>
            <a:r>
              <a:rPr lang="en-GB" sz="1600" dirty="0"/>
              <a:t>Same person in </a:t>
            </a:r>
            <a:r>
              <a:rPr lang="en-GB" sz="1600" dirty="0" smtClean="0"/>
              <a:t>one cluster</a:t>
            </a:r>
            <a:endParaRPr lang="en-GB" sz="1600" dirty="0"/>
          </a:p>
          <a:p>
            <a:pPr lvl="1"/>
            <a:endParaRPr lang="en-GB" dirty="0" smtClean="0"/>
          </a:p>
          <a:p>
            <a:pPr marL="76200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34" y="2590022"/>
            <a:ext cx="41814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7" y="3694922"/>
            <a:ext cx="6400800" cy="103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2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Classifier: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567543"/>
            <a:ext cx="6761100" cy="3321697"/>
          </a:xfrm>
        </p:spPr>
        <p:txBody>
          <a:bodyPr/>
          <a:lstStyle/>
          <a:p>
            <a:r>
              <a:rPr lang="en-GB" dirty="0" smtClean="0"/>
              <a:t>Results on ORL Data Set:</a:t>
            </a:r>
          </a:p>
          <a:p>
            <a:pPr lvl="1"/>
            <a:r>
              <a:rPr lang="en-GB" sz="1600" dirty="0" smtClean="0"/>
              <a:t>Same person in 2 different clusters</a:t>
            </a:r>
          </a:p>
          <a:p>
            <a:pPr marL="76200" indent="0">
              <a:buNone/>
            </a:pPr>
            <a:endParaRPr lang="en-GB" dirty="0" smtClean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7"/>
          <a:stretch/>
        </p:blipFill>
        <p:spPr bwMode="auto">
          <a:xfrm>
            <a:off x="1399591" y="2465079"/>
            <a:ext cx="4905959" cy="108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04" y="3577220"/>
            <a:ext cx="42005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0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596054" y="2696548"/>
            <a:ext cx="5468844" cy="2006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Our aim was to extract features from  human faces into the smallest possible compressed representation and use it in image clustering.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41" name="Group 240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793558" y="601700"/>
            <a:ext cx="4155027" cy="1982376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242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444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243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244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245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46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424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404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398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9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378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1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Classifier: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Results on ORL Data Set:</a:t>
            </a:r>
          </a:p>
          <a:p>
            <a:pPr lvl="1"/>
            <a:r>
              <a:rPr lang="en-GB" sz="1600" dirty="0" smtClean="0"/>
              <a:t>Unrecognized persons</a:t>
            </a:r>
          </a:p>
          <a:p>
            <a:pPr marL="76200" indent="0">
              <a:buNone/>
            </a:pPr>
            <a:endParaRPr lang="en-GB" dirty="0" smtClean="0"/>
          </a:p>
          <a:p>
            <a:pPr marL="76200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3" y="2852155"/>
            <a:ext cx="6410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49"/>
            <a:ext cx="4863900" cy="2785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THANKS</a:t>
            </a:r>
            <a:r>
              <a:rPr lang="en" sz="6000" dirty="0" smtClean="0">
                <a:solidFill>
                  <a:schemeClr val="bg1"/>
                </a:solidFill>
              </a:rPr>
              <a:t>!</a:t>
            </a:r>
            <a:br>
              <a:rPr lang="en" sz="6000" dirty="0" smtClean="0">
                <a:solidFill>
                  <a:schemeClr val="bg1"/>
                </a:solidFill>
              </a:rPr>
            </a:br>
            <a:r>
              <a:rPr lang="en" sz="6000" dirty="0" smtClean="0">
                <a:solidFill>
                  <a:schemeClr val="bg1"/>
                </a:solidFill>
              </a:rPr>
              <a:t>Any questions?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2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4314"/>
            <a:ext cx="5268900" cy="1557900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. Facial </a:t>
            </a:r>
            <a:r>
              <a:rPr lang="en-GB" dirty="0" err="1" smtClean="0"/>
              <a:t>Autoencoding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829" y="3872204"/>
            <a:ext cx="5276337" cy="796062"/>
          </a:xfrm>
        </p:spPr>
        <p:txBody>
          <a:bodyPr/>
          <a:lstStyle/>
          <a:p>
            <a:r>
              <a:rPr lang="en-GB" sz="2000" dirty="0" smtClean="0"/>
              <a:t>Architecture Enhancement and Experiments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67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</a:t>
            </a:r>
            <a:r>
              <a:rPr lang="en-GB" dirty="0" smtClean="0"/>
              <a:t>Enhancement: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Adam (Adaptive Momentum  Estimation)</a:t>
            </a:r>
          </a:p>
          <a:p>
            <a:r>
              <a:rPr lang="en-GB" dirty="0" smtClean="0"/>
              <a:t>Batch Normalization</a:t>
            </a:r>
          </a:p>
          <a:p>
            <a:r>
              <a:rPr lang="en-GB" dirty="0" smtClean="0"/>
              <a:t>Tied Weights</a:t>
            </a:r>
          </a:p>
          <a:p>
            <a:r>
              <a:rPr lang="en-GB" dirty="0"/>
              <a:t> </a:t>
            </a:r>
            <a:r>
              <a:rPr lang="en-GB" dirty="0" smtClean="0"/>
              <a:t>Stacked </a:t>
            </a:r>
            <a:r>
              <a:rPr lang="en-GB" dirty="0" err="1" smtClean="0"/>
              <a:t>Autoencoder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41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Adam </a:t>
            </a:r>
            <a:r>
              <a:rPr lang="en-GB" sz="3200" dirty="0" smtClean="0"/>
              <a:t>(Adaptive </a:t>
            </a:r>
            <a:r>
              <a:rPr lang="en-GB" sz="3200" dirty="0"/>
              <a:t>Momentum  Estimation)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Momentum : tends to decrease vertical oscillations and increases horizontal movement</a:t>
            </a:r>
          </a:p>
          <a:p>
            <a:pPr marL="76200" indent="0">
              <a:buNone/>
            </a:pPr>
            <a:r>
              <a:rPr lang="en-US" dirty="0"/>
              <a:t> </a:t>
            </a:r>
            <a:r>
              <a:rPr lang="en-US" dirty="0" smtClean="0"/>
              <a:t>     by taking advantage of weighted average</a:t>
            </a:r>
          </a:p>
          <a:p>
            <a:pPr marL="7620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6496" r="6936" b="17047"/>
          <a:stretch/>
        </p:blipFill>
        <p:spPr bwMode="auto">
          <a:xfrm>
            <a:off x="3060442" y="3520829"/>
            <a:ext cx="4114800" cy="88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Adam (Adaptive Momentum  Estimation)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RMS-</a:t>
            </a:r>
            <a:r>
              <a:rPr lang="en-GB" dirty="0" err="1" smtClean="0"/>
              <a:t>Prob</a:t>
            </a:r>
            <a:r>
              <a:rPr lang="en-US" dirty="0" smtClean="0"/>
              <a:t>:tends to reduce parameters that has large slope in vertical axis by dividing them by square root of exponentially weighted average.</a:t>
            </a:r>
          </a:p>
          <a:p>
            <a:pPr marL="7620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t="15031" r="4094" b="29371"/>
          <a:stretch/>
        </p:blipFill>
        <p:spPr bwMode="auto">
          <a:xfrm>
            <a:off x="2705877" y="3797558"/>
            <a:ext cx="4133462" cy="58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4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Adam (Adaptive Momentum  Estimation)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Adam: composed of both momentum and     RMS-</a:t>
            </a:r>
            <a:r>
              <a:rPr lang="en-US" dirty="0" err="1"/>
              <a:t>Prob</a:t>
            </a:r>
            <a:r>
              <a:rPr lang="en-US" dirty="0"/>
              <a:t> optimizers, it greatly reduces  number of steps taken to reach minimum.</a:t>
            </a:r>
          </a:p>
          <a:p>
            <a:pPr marL="76200" indent="0">
              <a:buNone/>
            </a:pPr>
            <a:r>
              <a:rPr lang="en-US" dirty="0"/>
              <a:t>     </a:t>
            </a:r>
          </a:p>
          <a:p>
            <a:endParaRPr lang="en-US" dirty="0" smtClean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8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 Architectures tends to learn complex features</a:t>
            </a:r>
          </a:p>
          <a:p>
            <a:r>
              <a:rPr lang="en-US" dirty="0" smtClean="0"/>
              <a:t>Stacked mechanism helps to avoid  vanishing gradients problems</a:t>
            </a:r>
          </a:p>
          <a:p>
            <a:r>
              <a:rPr lang="en-US" dirty="0" err="1" smtClean="0"/>
              <a:t>Gready</a:t>
            </a:r>
            <a:r>
              <a:rPr lang="en-US" dirty="0" smtClean="0"/>
              <a:t>-Layer-Wise  mechanism is used in the training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4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64" y="1885949"/>
            <a:ext cx="5747657" cy="2611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6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368</Words>
  <Application>Microsoft Office PowerPoint</Application>
  <PresentationFormat>On-screen Show (16:9)</PresentationFormat>
  <Paragraphs>98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Wingdings</vt:lpstr>
      <vt:lpstr>Titillium Web</vt:lpstr>
      <vt:lpstr>Titillium Web Light</vt:lpstr>
      <vt:lpstr>Dosis Light</vt:lpstr>
      <vt:lpstr>Mowbray template</vt:lpstr>
      <vt:lpstr>Autoencoding and Image Classification</vt:lpstr>
      <vt:lpstr>PowerPoint Presentation</vt:lpstr>
      <vt:lpstr>1. Facial Autoencoding</vt:lpstr>
      <vt:lpstr>Architecture Enhancement:</vt:lpstr>
      <vt:lpstr>Adam (Adaptive Momentum  Estimation)</vt:lpstr>
      <vt:lpstr>Adam (Adaptive Momentum  Estimation)</vt:lpstr>
      <vt:lpstr>Adam (Adaptive Momentum  Estimation)</vt:lpstr>
      <vt:lpstr>Stacked Autoencoder</vt:lpstr>
      <vt:lpstr>Stacked Autoencoder</vt:lpstr>
      <vt:lpstr>Batch Normalization</vt:lpstr>
      <vt:lpstr>Tied Weights</vt:lpstr>
      <vt:lpstr>Training :</vt:lpstr>
      <vt:lpstr>Training :</vt:lpstr>
      <vt:lpstr>Training :</vt:lpstr>
      <vt:lpstr>Training :</vt:lpstr>
      <vt:lpstr>2. Image Classifier</vt:lpstr>
      <vt:lpstr>Image Classifier:</vt:lpstr>
      <vt:lpstr>Image Classifier:</vt:lpstr>
      <vt:lpstr>Image Classifier:</vt:lpstr>
      <vt:lpstr>Image Classifier:</vt:lpstr>
      <vt:lpstr>THANKS!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Ahmed Mamdouh</dc:creator>
  <cp:lastModifiedBy>Windows User</cp:lastModifiedBy>
  <cp:revision>118</cp:revision>
  <dcterms:modified xsi:type="dcterms:W3CDTF">2019-07-17T21:24:09Z</dcterms:modified>
</cp:coreProperties>
</file>