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7" r:id="rId2"/>
    <p:sldId id="325" r:id="rId3"/>
    <p:sldId id="328" r:id="rId4"/>
    <p:sldId id="329" r:id="rId5"/>
    <p:sldId id="330" r:id="rId6"/>
    <p:sldId id="331" r:id="rId7"/>
    <p:sldId id="332" r:id="rId8"/>
    <p:sldId id="333" r:id="rId9"/>
    <p:sldId id="334" r:id="rId10"/>
    <p:sldId id="335" r:id="rId11"/>
    <p:sldId id="336" r:id="rId12"/>
    <p:sldId id="337" r:id="rId13"/>
    <p:sldId id="338" r:id="rId14"/>
    <p:sldId id="32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39C8A-A68D-4F65-A19A-E9709D09B20A}" type="datetimeFigureOut">
              <a:rPr lang="en-US" smtClean="0"/>
              <a:t>8/28/2017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DEED2-5AC4-488B-993E-4BE0C1AFB476}" type="slidenum">
              <a:rPr lang="en-US" smtClean="0"/>
              <a:t>‹#›</a:t>
            </a:fld>
            <a:endParaRPr lang="en-US" dirty="0"/>
          </a:p>
        </p:txBody>
      </p:sp>
    </p:spTree>
    <p:extLst>
      <p:ext uri="{BB962C8B-B14F-4D97-AF65-F5344CB8AC3E}">
        <p14:creationId xmlns:p14="http://schemas.microsoft.com/office/powerpoint/2010/main" val="389551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E07A1-2926-49B1-9231-67F85B6D590A}" type="slidenum">
              <a:rPr lang="en-US" smtClean="0"/>
              <a:pPr/>
              <a:t>1</a:t>
            </a:fld>
            <a:endParaRPr lang="en-US" dirty="0"/>
          </a:p>
        </p:txBody>
      </p:sp>
    </p:spTree>
    <p:extLst>
      <p:ext uri="{BB962C8B-B14F-4D97-AF65-F5344CB8AC3E}">
        <p14:creationId xmlns:p14="http://schemas.microsoft.com/office/powerpoint/2010/main" val="277656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957612-F121-4D60-BDAA-D21834F3AD80}"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F76EB-83EA-42F1-BEAC-D20B7A615D10}" type="slidenum">
              <a:rPr lang="en-US" smtClean="0"/>
              <a:t>‹#›</a:t>
            </a:fld>
            <a:endParaRPr lang="en-US" dirty="0"/>
          </a:p>
        </p:txBody>
      </p:sp>
    </p:spTree>
    <p:extLst>
      <p:ext uri="{BB962C8B-B14F-4D97-AF65-F5344CB8AC3E}">
        <p14:creationId xmlns:p14="http://schemas.microsoft.com/office/powerpoint/2010/main" val="33415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957612-F121-4D60-BDAA-D21834F3AD80}"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F76EB-83EA-42F1-BEAC-D20B7A615D10}" type="slidenum">
              <a:rPr lang="en-US" smtClean="0"/>
              <a:t>‹#›</a:t>
            </a:fld>
            <a:endParaRPr lang="en-US" dirty="0"/>
          </a:p>
        </p:txBody>
      </p:sp>
    </p:spTree>
    <p:extLst>
      <p:ext uri="{BB962C8B-B14F-4D97-AF65-F5344CB8AC3E}">
        <p14:creationId xmlns:p14="http://schemas.microsoft.com/office/powerpoint/2010/main" val="133784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957612-F121-4D60-BDAA-D21834F3AD80}"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F76EB-83EA-42F1-BEAC-D20B7A615D10}" type="slidenum">
              <a:rPr lang="en-US" smtClean="0"/>
              <a:t>‹#›</a:t>
            </a:fld>
            <a:endParaRPr lang="en-US" dirty="0"/>
          </a:p>
        </p:txBody>
      </p:sp>
    </p:spTree>
    <p:extLst>
      <p:ext uri="{BB962C8B-B14F-4D97-AF65-F5344CB8AC3E}">
        <p14:creationId xmlns:p14="http://schemas.microsoft.com/office/powerpoint/2010/main" val="1246294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hank You + Social">
    <p:spTree>
      <p:nvGrpSpPr>
        <p:cNvPr id="1" name=""/>
        <p:cNvGrpSpPr/>
        <p:nvPr/>
      </p:nvGrpSpPr>
      <p:grpSpPr>
        <a:xfrm>
          <a:off x="0" y="0"/>
          <a:ext cx="0" cy="0"/>
          <a:chOff x="0" y="0"/>
          <a:chExt cx="0" cy="0"/>
        </a:xfrm>
      </p:grpSpPr>
      <p:pic>
        <p:nvPicPr>
          <p:cNvPr id="12" name="Picture 11" descr="White_UST-Global-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0608" y="501405"/>
            <a:ext cx="2252593" cy="793995"/>
          </a:xfrm>
          <a:prstGeom prst="rect">
            <a:avLst/>
          </a:prstGeom>
        </p:spPr>
      </p:pic>
      <p:sp>
        <p:nvSpPr>
          <p:cNvPr id="9" name="Rectangle 8"/>
          <p:cNvSpPr/>
          <p:nvPr userDrawn="1"/>
        </p:nvSpPr>
        <p:spPr>
          <a:xfrm>
            <a:off x="0" y="2"/>
            <a:ext cx="12192000" cy="26797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Rockwell" panose="02060603020205020403" pitchFamily="18" charset="0"/>
            </a:endParaRPr>
          </a:p>
        </p:txBody>
      </p:sp>
      <p:sp>
        <p:nvSpPr>
          <p:cNvPr id="10" name="Text Placeholder 10"/>
          <p:cNvSpPr>
            <a:spLocks noGrp="1"/>
          </p:cNvSpPr>
          <p:nvPr>
            <p:ph type="body" sz="quarter" idx="15" hasCustomPrompt="1"/>
          </p:nvPr>
        </p:nvSpPr>
        <p:spPr>
          <a:xfrm>
            <a:off x="838201" y="1295565"/>
            <a:ext cx="4427331" cy="1091537"/>
          </a:xfrm>
          <a:prstGeom prst="rect">
            <a:avLst/>
          </a:prstGeom>
        </p:spPr>
        <p:txBody>
          <a:bodyPr/>
          <a:lstStyle>
            <a:lvl1pPr marL="0" indent="0">
              <a:lnSpc>
                <a:spcPct val="100000"/>
              </a:lnSpc>
              <a:spcBef>
                <a:spcPts val="0"/>
              </a:spcBef>
              <a:buFont typeface="Arial" charset="0"/>
              <a:buNone/>
              <a:defRPr sz="2400" b="0" i="0" baseline="0">
                <a:solidFill>
                  <a:schemeClr val="bg1"/>
                </a:solidFill>
                <a:latin typeface="Century Gothic" panose="020B0502020202020204" pitchFamily="34" charset="0"/>
                <a:ea typeface="Century Gothic" panose="020B0502020202020204" pitchFamily="34" charset="0"/>
                <a:cs typeface="Century Gothic" panose="020B0502020202020204" pitchFamily="34" charset="0"/>
              </a:defRPr>
            </a:lvl1pPr>
          </a:lstStyle>
          <a:p>
            <a:pPr lvl="0"/>
            <a:r>
              <a:rPr lang="en-US" dirty="0"/>
              <a:t>We Appreciate your interest in UST Global</a:t>
            </a:r>
          </a:p>
        </p:txBody>
      </p:sp>
      <p:sp>
        <p:nvSpPr>
          <p:cNvPr id="14" name="Text Placeholder 8"/>
          <p:cNvSpPr>
            <a:spLocks noGrp="1"/>
          </p:cNvSpPr>
          <p:nvPr>
            <p:ph type="body" sz="quarter" idx="23" hasCustomPrompt="1"/>
          </p:nvPr>
        </p:nvSpPr>
        <p:spPr>
          <a:xfrm>
            <a:off x="440356" y="4680775"/>
            <a:ext cx="3011424" cy="804671"/>
          </a:xfrm>
          <a:prstGeom prst="rect">
            <a:avLst/>
          </a:prstGeom>
        </p:spPr>
        <p:txBody>
          <a:bodyPr anchor="ctr"/>
          <a:lstStyle>
            <a:lvl1pPr marL="0" marR="0" indent="0" algn="ctr" defTabSz="1219139" rtl="0" eaLnBrk="1" fontAlgn="auto" latinLnBrk="0" hangingPunct="1">
              <a:lnSpc>
                <a:spcPct val="100000"/>
              </a:lnSpc>
              <a:spcBef>
                <a:spcPts val="1333"/>
              </a:spcBef>
              <a:spcAft>
                <a:spcPts val="0"/>
              </a:spcAft>
              <a:buClrTx/>
              <a:buSzTx/>
              <a:buFont typeface="Arial" charset="0"/>
              <a:buNone/>
              <a:tabLst/>
              <a:defRPr sz="1733" b="0" i="0" baseline="0">
                <a:solidFill>
                  <a:schemeClr val="bg1">
                    <a:lumMod val="50000"/>
                  </a:schemeClr>
                </a:solidFill>
                <a:latin typeface="Century Gothic" panose="020B0502020202020204" pitchFamily="34" charset="0"/>
              </a:defRPr>
            </a:lvl1pPr>
            <a:lvl2pPr marL="609570" indent="0">
              <a:buNone/>
              <a:defRPr/>
            </a:lvl2pPr>
            <a:lvl3pPr marL="1219139" indent="0">
              <a:buNone/>
              <a:defRPr/>
            </a:lvl3pPr>
            <a:lvl4pPr marL="1828709" indent="0">
              <a:buNone/>
              <a:defRPr/>
            </a:lvl4pPr>
            <a:lvl5pPr marL="2438278" indent="0">
              <a:buNone/>
              <a:defRPr/>
            </a:lvl5pPr>
          </a:lstStyle>
          <a:p>
            <a:pPr lvl="0"/>
            <a:r>
              <a:rPr lang="en-US" dirty="0"/>
              <a:t>9th Floor, SEZ Campus, Trivandrum, India</a:t>
            </a:r>
          </a:p>
        </p:txBody>
      </p:sp>
      <p:sp>
        <p:nvSpPr>
          <p:cNvPr id="15" name="Text Placeholder 8"/>
          <p:cNvSpPr>
            <a:spLocks noGrp="1"/>
          </p:cNvSpPr>
          <p:nvPr>
            <p:ph type="body" sz="quarter" idx="24" hasCustomPrompt="1"/>
          </p:nvPr>
        </p:nvSpPr>
        <p:spPr>
          <a:xfrm>
            <a:off x="440360" y="4296725"/>
            <a:ext cx="3011425" cy="384048"/>
          </a:xfrm>
          <a:prstGeom prst="rect">
            <a:avLst/>
          </a:prstGeom>
        </p:spPr>
        <p:txBody>
          <a:bodyPr anchor="ctr"/>
          <a:lstStyle>
            <a:lvl1pPr marL="0" marR="0" indent="0" algn="ctr" defTabSz="1219139" rtl="0" eaLnBrk="1" fontAlgn="auto" latinLnBrk="0" hangingPunct="1">
              <a:lnSpc>
                <a:spcPct val="150000"/>
              </a:lnSpc>
              <a:spcBef>
                <a:spcPts val="1333"/>
              </a:spcBef>
              <a:spcAft>
                <a:spcPts val="0"/>
              </a:spcAft>
              <a:buClrTx/>
              <a:buSzTx/>
              <a:buFont typeface="Arial" charset="0"/>
              <a:buNone/>
              <a:tabLst/>
              <a:defRPr sz="2133" b="0" i="0">
                <a:solidFill>
                  <a:schemeClr val="accent6">
                    <a:lumMod val="50000"/>
                  </a:schemeClr>
                </a:solidFill>
                <a:latin typeface="Rockwell" panose="02060603020205020403" pitchFamily="18" charset="0"/>
                <a:ea typeface="Rockwell" panose="02060603020205020403" pitchFamily="18" charset="0"/>
                <a:cs typeface="Rockwell" panose="02060603020205020403" pitchFamily="18" charset="0"/>
              </a:defRPr>
            </a:lvl1pPr>
            <a:lvl2pPr marL="609570" indent="0">
              <a:buNone/>
              <a:defRPr/>
            </a:lvl2pPr>
            <a:lvl3pPr marL="1219139" indent="0">
              <a:buNone/>
              <a:defRPr/>
            </a:lvl3pPr>
            <a:lvl4pPr marL="1828709" indent="0">
              <a:buNone/>
              <a:defRPr/>
            </a:lvl4pPr>
            <a:lvl5pPr marL="2438278" indent="0">
              <a:buNone/>
              <a:defRPr/>
            </a:lvl5pPr>
          </a:lstStyle>
          <a:p>
            <a:pPr lvl="0"/>
            <a:r>
              <a:rPr lang="en-US" dirty="0"/>
              <a:t>ADDRESS</a:t>
            </a:r>
          </a:p>
        </p:txBody>
      </p:sp>
      <p:sp>
        <p:nvSpPr>
          <p:cNvPr id="16" name="Text Placeholder 8"/>
          <p:cNvSpPr>
            <a:spLocks noGrp="1"/>
          </p:cNvSpPr>
          <p:nvPr>
            <p:ph type="body" sz="quarter" idx="29" hasCustomPrompt="1"/>
          </p:nvPr>
        </p:nvSpPr>
        <p:spPr>
          <a:xfrm>
            <a:off x="3805281" y="4686238"/>
            <a:ext cx="4401953" cy="804671"/>
          </a:xfrm>
          <a:prstGeom prst="rect">
            <a:avLst/>
          </a:prstGeom>
        </p:spPr>
        <p:txBody>
          <a:bodyPr anchor="ctr"/>
          <a:lstStyle>
            <a:lvl1pPr marL="0" marR="0" indent="0" algn="ctr" defTabSz="1219139" rtl="0" eaLnBrk="1" fontAlgn="auto" latinLnBrk="0" hangingPunct="1">
              <a:lnSpc>
                <a:spcPct val="150000"/>
              </a:lnSpc>
              <a:spcBef>
                <a:spcPts val="1333"/>
              </a:spcBef>
              <a:spcAft>
                <a:spcPts val="0"/>
              </a:spcAft>
              <a:buClrTx/>
              <a:buSzTx/>
              <a:buFont typeface="Arial" charset="0"/>
              <a:buNone/>
              <a:tabLst/>
              <a:defRPr sz="1733" b="0" i="0">
                <a:solidFill>
                  <a:schemeClr val="bg1">
                    <a:lumMod val="50000"/>
                  </a:schemeClr>
                </a:solidFill>
                <a:latin typeface="Century Gothic" panose="020B0502020202020204" pitchFamily="34" charset="0"/>
              </a:defRPr>
            </a:lvl1pPr>
            <a:lvl2pPr marL="609570" indent="0">
              <a:buNone/>
              <a:defRPr/>
            </a:lvl2pPr>
            <a:lvl3pPr marL="1219139" indent="0">
              <a:buNone/>
              <a:defRPr/>
            </a:lvl3pPr>
            <a:lvl4pPr marL="1828709" indent="0">
              <a:buNone/>
              <a:defRPr/>
            </a:lvl4pPr>
            <a:lvl5pPr marL="2438278" indent="0">
              <a:buNone/>
              <a:defRPr/>
            </a:lvl5pPr>
          </a:lstStyle>
          <a:p>
            <a:pPr lvl="0"/>
            <a:r>
              <a:rPr lang="en-US" dirty="0"/>
              <a:t>Infinitylabs.trivandrum@ust-global.com</a:t>
            </a:r>
          </a:p>
        </p:txBody>
      </p:sp>
      <p:sp>
        <p:nvSpPr>
          <p:cNvPr id="17" name="Text Placeholder 8"/>
          <p:cNvSpPr>
            <a:spLocks noGrp="1"/>
          </p:cNvSpPr>
          <p:nvPr>
            <p:ph type="body" sz="quarter" idx="30" hasCustomPrompt="1"/>
          </p:nvPr>
        </p:nvSpPr>
        <p:spPr>
          <a:xfrm>
            <a:off x="4590292" y="4271059"/>
            <a:ext cx="3011425" cy="384048"/>
          </a:xfrm>
          <a:prstGeom prst="rect">
            <a:avLst/>
          </a:prstGeom>
        </p:spPr>
        <p:txBody>
          <a:bodyPr anchor="ctr"/>
          <a:lstStyle>
            <a:lvl1pPr marL="0" marR="0" indent="0" algn="ctr" defTabSz="1219139" rtl="0" eaLnBrk="1" fontAlgn="auto" latinLnBrk="0" hangingPunct="1">
              <a:lnSpc>
                <a:spcPct val="150000"/>
              </a:lnSpc>
              <a:spcBef>
                <a:spcPts val="1333"/>
              </a:spcBef>
              <a:spcAft>
                <a:spcPts val="0"/>
              </a:spcAft>
              <a:buClrTx/>
              <a:buSzTx/>
              <a:buFont typeface="Arial" charset="0"/>
              <a:buNone/>
              <a:tabLst/>
              <a:defRPr sz="2133" b="0" i="0">
                <a:solidFill>
                  <a:schemeClr val="accent6">
                    <a:lumMod val="50000"/>
                  </a:schemeClr>
                </a:solidFill>
                <a:latin typeface="Rockwell" panose="02060603020205020403" pitchFamily="18" charset="0"/>
                <a:ea typeface="Rockwell" panose="02060603020205020403" pitchFamily="18" charset="0"/>
                <a:cs typeface="Rockwell" panose="02060603020205020403" pitchFamily="18" charset="0"/>
              </a:defRPr>
            </a:lvl1pPr>
            <a:lvl2pPr marL="609570" indent="0">
              <a:buNone/>
              <a:defRPr/>
            </a:lvl2pPr>
            <a:lvl3pPr marL="1219139" indent="0">
              <a:buNone/>
              <a:defRPr/>
            </a:lvl3pPr>
            <a:lvl4pPr marL="1828709" indent="0">
              <a:buNone/>
              <a:defRPr/>
            </a:lvl4pPr>
            <a:lvl5pPr marL="2438278" indent="0">
              <a:buNone/>
              <a:defRPr/>
            </a:lvl5pPr>
          </a:lstStyle>
          <a:p>
            <a:pPr lvl="0"/>
            <a:r>
              <a:rPr lang="en-US" dirty="0"/>
              <a:t>EMAIL</a:t>
            </a:r>
          </a:p>
        </p:txBody>
      </p:sp>
      <p:sp>
        <p:nvSpPr>
          <p:cNvPr id="18" name="Text Placeholder 8"/>
          <p:cNvSpPr>
            <a:spLocks noGrp="1"/>
          </p:cNvSpPr>
          <p:nvPr>
            <p:ph type="body" sz="quarter" idx="32" hasCustomPrompt="1"/>
          </p:nvPr>
        </p:nvSpPr>
        <p:spPr>
          <a:xfrm>
            <a:off x="8380876" y="4693609"/>
            <a:ext cx="3011424" cy="804671"/>
          </a:xfrm>
          <a:prstGeom prst="rect">
            <a:avLst/>
          </a:prstGeom>
        </p:spPr>
        <p:txBody>
          <a:bodyPr anchor="ctr"/>
          <a:lstStyle>
            <a:lvl1pPr marL="0" marR="0" indent="0" algn="ctr" defTabSz="1219139" rtl="0" eaLnBrk="1" fontAlgn="auto" latinLnBrk="0" hangingPunct="1">
              <a:lnSpc>
                <a:spcPct val="100000"/>
              </a:lnSpc>
              <a:spcBef>
                <a:spcPts val="1333"/>
              </a:spcBef>
              <a:spcAft>
                <a:spcPts val="0"/>
              </a:spcAft>
              <a:buClrTx/>
              <a:buSzTx/>
              <a:buFont typeface="Arial" charset="0"/>
              <a:buNone/>
              <a:tabLst/>
              <a:defRPr sz="1733" b="0" i="0" baseline="0">
                <a:solidFill>
                  <a:schemeClr val="bg1">
                    <a:lumMod val="50000"/>
                  </a:schemeClr>
                </a:solidFill>
                <a:latin typeface="Century Gothic" panose="020B0502020202020204" pitchFamily="34" charset="0"/>
              </a:defRPr>
            </a:lvl1pPr>
            <a:lvl2pPr marL="609570" indent="0">
              <a:buNone/>
              <a:defRPr/>
            </a:lvl2pPr>
            <a:lvl3pPr marL="1219139" indent="0">
              <a:buNone/>
              <a:defRPr/>
            </a:lvl3pPr>
            <a:lvl4pPr marL="1828709" indent="0">
              <a:buNone/>
              <a:defRPr/>
            </a:lvl4pPr>
            <a:lvl5pPr marL="2438278" indent="0">
              <a:buNone/>
              <a:defRPr/>
            </a:lvl5pPr>
          </a:lstStyle>
          <a:p>
            <a:pPr lvl="0"/>
            <a:r>
              <a:rPr lang="en-US" dirty="0"/>
              <a:t>+91 8129322199</a:t>
            </a:r>
          </a:p>
          <a:p>
            <a:pPr lvl="0"/>
            <a:r>
              <a:rPr lang="en-US" dirty="0"/>
              <a:t>+91 9567088263</a:t>
            </a:r>
          </a:p>
        </p:txBody>
      </p:sp>
      <p:sp>
        <p:nvSpPr>
          <p:cNvPr id="19" name="Text Placeholder 8"/>
          <p:cNvSpPr>
            <a:spLocks noGrp="1"/>
          </p:cNvSpPr>
          <p:nvPr>
            <p:ph type="body" sz="quarter" idx="33" hasCustomPrompt="1"/>
          </p:nvPr>
        </p:nvSpPr>
        <p:spPr>
          <a:xfrm>
            <a:off x="8380881" y="4309559"/>
            <a:ext cx="3011425" cy="384048"/>
          </a:xfrm>
          <a:prstGeom prst="rect">
            <a:avLst/>
          </a:prstGeom>
        </p:spPr>
        <p:txBody>
          <a:bodyPr anchor="ctr"/>
          <a:lstStyle>
            <a:lvl1pPr marL="0" marR="0" indent="0" algn="ctr" defTabSz="1219139" rtl="0" eaLnBrk="1" fontAlgn="auto" latinLnBrk="0" hangingPunct="1">
              <a:lnSpc>
                <a:spcPct val="150000"/>
              </a:lnSpc>
              <a:spcBef>
                <a:spcPts val="1333"/>
              </a:spcBef>
              <a:spcAft>
                <a:spcPts val="0"/>
              </a:spcAft>
              <a:buClrTx/>
              <a:buSzTx/>
              <a:buFont typeface="Arial" charset="0"/>
              <a:buNone/>
              <a:tabLst/>
              <a:defRPr sz="2133" b="0" i="0">
                <a:solidFill>
                  <a:schemeClr val="accent6">
                    <a:lumMod val="50000"/>
                  </a:schemeClr>
                </a:solidFill>
                <a:latin typeface="Rockwell" panose="02060603020205020403" pitchFamily="18" charset="0"/>
                <a:ea typeface="Rockwell" panose="02060603020205020403" pitchFamily="18" charset="0"/>
                <a:cs typeface="Rockwell" panose="02060603020205020403" pitchFamily="18" charset="0"/>
              </a:defRPr>
            </a:lvl1pPr>
            <a:lvl2pPr marL="609570" indent="0">
              <a:buNone/>
              <a:defRPr/>
            </a:lvl2pPr>
            <a:lvl3pPr marL="1219139" indent="0">
              <a:buNone/>
              <a:defRPr/>
            </a:lvl3pPr>
            <a:lvl4pPr marL="1828709" indent="0">
              <a:buNone/>
              <a:defRPr/>
            </a:lvl4pPr>
            <a:lvl5pPr marL="2438278" indent="0">
              <a:buNone/>
              <a:defRPr/>
            </a:lvl5pPr>
          </a:lstStyle>
          <a:p>
            <a:pPr lvl="0"/>
            <a:r>
              <a:rPr lang="en-US" dirty="0"/>
              <a:t>PHONE</a:t>
            </a:r>
          </a:p>
        </p:txBody>
      </p:sp>
      <p:pic>
        <p:nvPicPr>
          <p:cNvPr id="20" name="Picture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2387" y="1"/>
            <a:ext cx="4119612" cy="2682240"/>
          </a:xfrm>
          <a:prstGeom prst="rect">
            <a:avLst/>
          </a:prstGeom>
        </p:spPr>
      </p:pic>
      <p:sp>
        <p:nvSpPr>
          <p:cNvPr id="21" name="Oval 20"/>
          <p:cNvSpPr>
            <a:spLocks noChangeAspect="1"/>
          </p:cNvSpPr>
          <p:nvPr userDrawn="1"/>
        </p:nvSpPr>
        <p:spPr>
          <a:xfrm>
            <a:off x="1392447" y="3237533"/>
            <a:ext cx="1005084" cy="999744"/>
          </a:xfrm>
          <a:prstGeom prst="ellipse">
            <a:avLst/>
          </a:prstGeom>
          <a:solidFill>
            <a:srgbClr val="B6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Rockwell" panose="02060603020205020403" pitchFamily="18" charset="0"/>
            </a:endParaRPr>
          </a:p>
        </p:txBody>
      </p:sp>
      <p:sp>
        <p:nvSpPr>
          <p:cNvPr id="22" name="Oval 21"/>
          <p:cNvSpPr>
            <a:spLocks noChangeAspect="1"/>
          </p:cNvSpPr>
          <p:nvPr userDrawn="1"/>
        </p:nvSpPr>
        <p:spPr>
          <a:xfrm>
            <a:off x="5514020" y="3233531"/>
            <a:ext cx="999744" cy="999744"/>
          </a:xfrm>
          <a:prstGeom prst="ellipse">
            <a:avLst/>
          </a:prstGeom>
          <a:solidFill>
            <a:srgbClr val="B6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Rockwell" panose="02060603020205020403" pitchFamily="18" charset="0"/>
            </a:endParaRPr>
          </a:p>
        </p:txBody>
      </p:sp>
      <p:sp>
        <p:nvSpPr>
          <p:cNvPr id="23" name="Oval 22"/>
          <p:cNvSpPr>
            <a:spLocks noChangeAspect="1"/>
          </p:cNvSpPr>
          <p:nvPr userDrawn="1"/>
        </p:nvSpPr>
        <p:spPr>
          <a:xfrm>
            <a:off x="9351252" y="3272031"/>
            <a:ext cx="999744" cy="999744"/>
          </a:xfrm>
          <a:prstGeom prst="ellipse">
            <a:avLst/>
          </a:prstGeom>
          <a:solidFill>
            <a:srgbClr val="B6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Rockwell" panose="02060603020205020403" pitchFamily="18" charset="0"/>
            </a:endParaRPr>
          </a:p>
        </p:txBody>
      </p:sp>
      <p:pic>
        <p:nvPicPr>
          <p:cNvPr id="24" name="Picture 23"/>
          <p:cNvPicPr>
            <a:picLocks noChangeAspect="1"/>
          </p:cNvPicPr>
          <p:nvPr userDrawn="1"/>
        </p:nvPicPr>
        <p:blipFill rotWithShape="1">
          <a:blip r:embed="rId4">
            <a:biLevel thresh="25000"/>
            <a:extLst>
              <a:ext uri="{28A0092B-C50C-407E-A947-70E740481C1C}">
                <a14:useLocalDpi xmlns:a14="http://schemas.microsoft.com/office/drawing/2010/main" val="0"/>
              </a:ext>
            </a:extLst>
          </a:blip>
          <a:srcRect l="46137" t="56681" r="46137" b="33041"/>
          <a:stretch/>
        </p:blipFill>
        <p:spPr>
          <a:xfrm>
            <a:off x="5756472" y="3480903"/>
            <a:ext cx="499571" cy="487680"/>
          </a:xfrm>
          <a:prstGeom prst="rect">
            <a:avLst/>
          </a:prstGeom>
        </p:spPr>
      </p:pic>
      <p:pic>
        <p:nvPicPr>
          <p:cNvPr id="25" name="Picture 24"/>
          <p:cNvPicPr>
            <a:picLocks noChangeAspect="1"/>
          </p:cNvPicPr>
          <p:nvPr userDrawn="1"/>
        </p:nvPicPr>
        <p:blipFill rotWithShape="1">
          <a:blip r:embed="rId5">
            <a:biLevel thresh="25000"/>
            <a:extLst>
              <a:ext uri="{28A0092B-C50C-407E-A947-70E740481C1C}">
                <a14:useLocalDpi xmlns:a14="http://schemas.microsoft.com/office/drawing/2010/main" val="0"/>
              </a:ext>
            </a:extLst>
          </a:blip>
          <a:srcRect l="74254" t="56128" r="18020" b="33595"/>
          <a:stretch/>
        </p:blipFill>
        <p:spPr>
          <a:xfrm>
            <a:off x="9528117" y="3481772"/>
            <a:ext cx="523155" cy="487680"/>
          </a:xfrm>
          <a:prstGeom prst="rect">
            <a:avLst/>
          </a:prstGeom>
        </p:spPr>
      </p:pic>
      <p:pic>
        <p:nvPicPr>
          <p:cNvPr id="26" name="Picture 25"/>
          <p:cNvPicPr>
            <a:picLocks noChangeAspect="1"/>
          </p:cNvPicPr>
          <p:nvPr userDrawn="1"/>
        </p:nvPicPr>
        <p:blipFill rotWithShape="1">
          <a:blip r:embed="rId6">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rcRect l="17040" t="55930" r="75234" b="33792"/>
          <a:stretch/>
        </p:blipFill>
        <p:spPr>
          <a:xfrm>
            <a:off x="2030883" y="3463233"/>
            <a:ext cx="522071" cy="487680"/>
          </a:xfrm>
          <a:prstGeom prst="rect">
            <a:avLst/>
          </a:prstGeom>
        </p:spPr>
      </p:pic>
      <p:sp>
        <p:nvSpPr>
          <p:cNvPr id="27" name="Title 1"/>
          <p:cNvSpPr>
            <a:spLocks noGrp="1"/>
          </p:cNvSpPr>
          <p:nvPr>
            <p:ph type="title" hasCustomPrompt="1"/>
          </p:nvPr>
        </p:nvSpPr>
        <p:spPr>
          <a:xfrm>
            <a:off x="838201" y="365126"/>
            <a:ext cx="4427332" cy="681351"/>
          </a:xfrm>
          <a:prstGeom prst="rect">
            <a:avLst/>
          </a:prstGeom>
        </p:spPr>
        <p:txBody>
          <a:bodyPr>
            <a:noAutofit/>
          </a:bodyPr>
          <a:lstStyle>
            <a:lvl1pPr>
              <a:defRPr sz="4800" b="1" i="0" baseline="0">
                <a:solidFill>
                  <a:schemeClr val="bg1"/>
                </a:solidFill>
                <a:latin typeface="Rockwell" panose="02060603020205020403" pitchFamily="18" charset="0"/>
                <a:ea typeface="Rockwell" panose="02060603020205020403" pitchFamily="18" charset="0"/>
                <a:cs typeface="Rockwell" panose="02060603020205020403" pitchFamily="18" charset="0"/>
              </a:defRPr>
            </a:lvl1pPr>
          </a:lstStyle>
          <a:p>
            <a:r>
              <a:rPr lang="en-US" dirty="0"/>
              <a:t>THANK YOU</a:t>
            </a:r>
          </a:p>
        </p:txBody>
      </p:sp>
      <p:pic>
        <p:nvPicPr>
          <p:cNvPr id="29" name="Picture 2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77579" y="6243925"/>
            <a:ext cx="1731168" cy="594567"/>
          </a:xfrm>
          <a:prstGeom prst="rect">
            <a:avLst/>
          </a:prstGeom>
        </p:spPr>
      </p:pic>
    </p:spTree>
    <p:extLst>
      <p:ext uri="{BB962C8B-B14F-4D97-AF65-F5344CB8AC3E}">
        <p14:creationId xmlns:p14="http://schemas.microsoft.com/office/powerpoint/2010/main" val="2653324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Text Placeholder 5"/>
          <p:cNvSpPr>
            <a:spLocks noGrp="1"/>
          </p:cNvSpPr>
          <p:nvPr>
            <p:ph type="body" sz="quarter" idx="19" hasCustomPrompt="1"/>
          </p:nvPr>
        </p:nvSpPr>
        <p:spPr>
          <a:xfrm>
            <a:off x="311783" y="5863168"/>
            <a:ext cx="2003965" cy="410633"/>
          </a:xfrm>
        </p:spPr>
        <p:txBody>
          <a:bodyPr anchor="t"/>
          <a:lstStyle>
            <a:lvl1pPr marL="0" indent="0" algn="l">
              <a:buNone/>
              <a:defRPr sz="1333" b="0" i="0">
                <a:solidFill>
                  <a:srgbClr val="00B0F0"/>
                </a:solidFill>
                <a:latin typeface="Tahoma"/>
                <a:cs typeface="Tahoma"/>
              </a:defRPr>
            </a:lvl1pPr>
          </a:lstStyle>
          <a:p>
            <a:pPr lvl="0"/>
            <a:r>
              <a:rPr lang="en-US" dirty="0"/>
              <a:t>Updated:</a:t>
            </a:r>
          </a:p>
        </p:txBody>
      </p:sp>
      <p:sp>
        <p:nvSpPr>
          <p:cNvPr id="33" name="TextBox 32"/>
          <p:cNvSpPr txBox="1"/>
          <p:nvPr userDrawn="1"/>
        </p:nvSpPr>
        <p:spPr>
          <a:xfrm>
            <a:off x="2621298" y="-744549"/>
            <a:ext cx="184731" cy="461665"/>
          </a:xfrm>
          <a:prstGeom prst="rect">
            <a:avLst/>
          </a:prstGeom>
          <a:noFill/>
        </p:spPr>
        <p:txBody>
          <a:bodyPr wrap="none" rtlCol="0">
            <a:spAutoFit/>
          </a:bodyPr>
          <a:lstStyle/>
          <a:p>
            <a:endParaRPr lang="en-US" sz="2400" dirty="0"/>
          </a:p>
        </p:txBody>
      </p:sp>
      <p:cxnSp>
        <p:nvCxnSpPr>
          <p:cNvPr id="34" name="Straight Connector 33"/>
          <p:cNvCxnSpPr/>
          <p:nvPr userDrawn="1"/>
        </p:nvCxnSpPr>
        <p:spPr>
          <a:xfrm>
            <a:off x="6393153" y="4241800"/>
            <a:ext cx="0" cy="0"/>
          </a:xfrm>
          <a:prstGeom prst="line">
            <a:avLst/>
          </a:prstGeom>
          <a:ln w="57150" cmpd="sng">
            <a:solidFill>
              <a:schemeClr val="accent2"/>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29" name="Title 6"/>
          <p:cNvSpPr>
            <a:spLocks noGrp="1"/>
          </p:cNvSpPr>
          <p:nvPr>
            <p:ph type="title" hasCustomPrompt="1"/>
          </p:nvPr>
        </p:nvSpPr>
        <p:spPr>
          <a:xfrm>
            <a:off x="310803" y="2192185"/>
            <a:ext cx="5870259" cy="1467937"/>
          </a:xfrm>
        </p:spPr>
        <p:txBody>
          <a:bodyPr anchor="b">
            <a:noAutofit/>
          </a:bodyPr>
          <a:lstStyle>
            <a:lvl1pPr algn="l">
              <a:defRPr sz="3733" b="0" i="0">
                <a:solidFill>
                  <a:srgbClr val="00B0F0"/>
                </a:solidFill>
                <a:effectLst/>
                <a:latin typeface="Rockwell" panose="02060603020205020403" pitchFamily="18" charset="0"/>
                <a:cs typeface="Helvetica" panose="020B0604020202020204" pitchFamily="34" charset="0"/>
              </a:defRPr>
            </a:lvl1pPr>
          </a:lstStyle>
          <a:p>
            <a:r>
              <a:rPr lang="en-US" dirty="0"/>
              <a:t>CLICK TO EDIT MASTER TITLE STYLE</a:t>
            </a:r>
          </a:p>
        </p:txBody>
      </p:sp>
      <p:sp>
        <p:nvSpPr>
          <p:cNvPr id="9" name="Text Placeholder 8"/>
          <p:cNvSpPr>
            <a:spLocks noGrp="1"/>
          </p:cNvSpPr>
          <p:nvPr>
            <p:ph type="body" sz="quarter" idx="17" hasCustomPrompt="1"/>
          </p:nvPr>
        </p:nvSpPr>
        <p:spPr>
          <a:xfrm>
            <a:off x="310802" y="4330154"/>
            <a:ext cx="5763493" cy="1214967"/>
          </a:xfrm>
          <a:prstGeom prst="rect">
            <a:avLst/>
          </a:prstGeom>
        </p:spPr>
        <p:txBody>
          <a:bodyPr anchor="t">
            <a:noAutofit/>
          </a:bodyPr>
          <a:lstStyle>
            <a:lvl1pPr marL="0" indent="0" algn="l">
              <a:lnSpc>
                <a:spcPct val="100000"/>
              </a:lnSpc>
              <a:buNone/>
              <a:defRPr sz="1867" b="0" i="0">
                <a:solidFill>
                  <a:srgbClr val="00B0F0"/>
                </a:solidFill>
                <a:effectLst/>
                <a:latin typeface="Century Gothic" panose="020B0502020202020204" pitchFamily="34" charset="0"/>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801" y="568235"/>
            <a:ext cx="2777464" cy="953916"/>
          </a:xfrm>
          <a:prstGeom prst="rect">
            <a:avLst/>
          </a:prstGeom>
        </p:spPr>
      </p:pic>
      <p:sp>
        <p:nvSpPr>
          <p:cNvPr id="13" name="Picture Placeholder 4"/>
          <p:cNvSpPr>
            <a:spLocks noGrp="1"/>
          </p:cNvSpPr>
          <p:nvPr>
            <p:ph type="pic" sz="quarter" idx="18" hasCustomPrompt="1"/>
          </p:nvPr>
        </p:nvSpPr>
        <p:spPr>
          <a:xfrm>
            <a:off x="4064050" y="489417"/>
            <a:ext cx="2010247" cy="1239680"/>
          </a:xfrm>
        </p:spPr>
        <p:txBody>
          <a:bodyPr/>
          <a:lstStyle>
            <a:lvl1pPr marL="0" indent="0" algn="ctr">
              <a:buNone/>
              <a:defRPr sz="1867">
                <a:solidFill>
                  <a:schemeClr val="accent1"/>
                </a:solidFill>
              </a:defRPr>
            </a:lvl1pPr>
          </a:lstStyle>
          <a:p>
            <a:r>
              <a:rPr lang="en-US" dirty="0"/>
              <a:t>CLIENT LOGO</a:t>
            </a:r>
          </a:p>
        </p:txBody>
      </p:sp>
    </p:spTree>
    <p:extLst>
      <p:ext uri="{BB962C8B-B14F-4D97-AF65-F5344CB8AC3E}">
        <p14:creationId xmlns:p14="http://schemas.microsoft.com/office/powerpoint/2010/main" val="291961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957612-F121-4D60-BDAA-D21834F3AD80}"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F76EB-83EA-42F1-BEAC-D20B7A615D10}" type="slidenum">
              <a:rPr lang="en-US" smtClean="0"/>
              <a:t>‹#›</a:t>
            </a:fld>
            <a:endParaRPr lang="en-US" dirty="0"/>
          </a:p>
        </p:txBody>
      </p:sp>
    </p:spTree>
    <p:extLst>
      <p:ext uri="{BB962C8B-B14F-4D97-AF65-F5344CB8AC3E}">
        <p14:creationId xmlns:p14="http://schemas.microsoft.com/office/powerpoint/2010/main" val="401208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57612-F121-4D60-BDAA-D21834F3AD80}"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F76EB-83EA-42F1-BEAC-D20B7A615D10}" type="slidenum">
              <a:rPr lang="en-US" smtClean="0"/>
              <a:t>‹#›</a:t>
            </a:fld>
            <a:endParaRPr lang="en-US" dirty="0"/>
          </a:p>
        </p:txBody>
      </p:sp>
    </p:spTree>
    <p:extLst>
      <p:ext uri="{BB962C8B-B14F-4D97-AF65-F5344CB8AC3E}">
        <p14:creationId xmlns:p14="http://schemas.microsoft.com/office/powerpoint/2010/main" val="264321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957612-F121-4D60-BDAA-D21834F3AD80}" type="datetimeFigureOut">
              <a:rPr lang="en-US" smtClean="0"/>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FF76EB-83EA-42F1-BEAC-D20B7A615D10}" type="slidenum">
              <a:rPr lang="en-US" smtClean="0"/>
              <a:t>‹#›</a:t>
            </a:fld>
            <a:endParaRPr lang="en-US" dirty="0"/>
          </a:p>
        </p:txBody>
      </p:sp>
    </p:spTree>
    <p:extLst>
      <p:ext uri="{BB962C8B-B14F-4D97-AF65-F5344CB8AC3E}">
        <p14:creationId xmlns:p14="http://schemas.microsoft.com/office/powerpoint/2010/main" val="420944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957612-F121-4D60-BDAA-D21834F3AD80}" type="datetimeFigureOut">
              <a:rPr lang="en-US" smtClean="0"/>
              <a:t>8/28/2017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FF76EB-83EA-42F1-BEAC-D20B7A615D10}" type="slidenum">
              <a:rPr lang="en-US" smtClean="0"/>
              <a:t>‹#›</a:t>
            </a:fld>
            <a:endParaRPr lang="en-US" dirty="0"/>
          </a:p>
        </p:txBody>
      </p:sp>
    </p:spTree>
    <p:extLst>
      <p:ext uri="{BB962C8B-B14F-4D97-AF65-F5344CB8AC3E}">
        <p14:creationId xmlns:p14="http://schemas.microsoft.com/office/powerpoint/2010/main" val="132408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957612-F121-4D60-BDAA-D21834F3AD80}" type="datetimeFigureOut">
              <a:rPr lang="en-US" smtClean="0"/>
              <a:t>8/28/2017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FF76EB-83EA-42F1-BEAC-D20B7A615D10}" type="slidenum">
              <a:rPr lang="en-US" smtClean="0"/>
              <a:t>‹#›</a:t>
            </a:fld>
            <a:endParaRPr lang="en-US" dirty="0"/>
          </a:p>
        </p:txBody>
      </p:sp>
    </p:spTree>
    <p:extLst>
      <p:ext uri="{BB962C8B-B14F-4D97-AF65-F5344CB8AC3E}">
        <p14:creationId xmlns:p14="http://schemas.microsoft.com/office/powerpoint/2010/main" val="423607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57612-F121-4D60-BDAA-D21834F3AD80}" type="datetimeFigureOut">
              <a:rPr lang="en-US" smtClean="0"/>
              <a:t>8/28/2017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FF76EB-83EA-42F1-BEAC-D20B7A615D10}" type="slidenum">
              <a:rPr lang="en-US" smtClean="0"/>
              <a:t>‹#›</a:t>
            </a:fld>
            <a:endParaRPr lang="en-US" dirty="0"/>
          </a:p>
        </p:txBody>
      </p:sp>
    </p:spTree>
    <p:extLst>
      <p:ext uri="{BB962C8B-B14F-4D97-AF65-F5344CB8AC3E}">
        <p14:creationId xmlns:p14="http://schemas.microsoft.com/office/powerpoint/2010/main" val="100068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957612-F121-4D60-BDAA-D21834F3AD80}" type="datetimeFigureOut">
              <a:rPr lang="en-US" smtClean="0"/>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FF76EB-83EA-42F1-BEAC-D20B7A615D10}" type="slidenum">
              <a:rPr lang="en-US" smtClean="0"/>
              <a:t>‹#›</a:t>
            </a:fld>
            <a:endParaRPr lang="en-US" dirty="0"/>
          </a:p>
        </p:txBody>
      </p:sp>
    </p:spTree>
    <p:extLst>
      <p:ext uri="{BB962C8B-B14F-4D97-AF65-F5344CB8AC3E}">
        <p14:creationId xmlns:p14="http://schemas.microsoft.com/office/powerpoint/2010/main" val="252519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957612-F121-4D60-BDAA-D21834F3AD80}" type="datetimeFigureOut">
              <a:rPr lang="en-US" smtClean="0"/>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FF76EB-83EA-42F1-BEAC-D20B7A615D10}" type="slidenum">
              <a:rPr lang="en-US" smtClean="0"/>
              <a:t>‹#›</a:t>
            </a:fld>
            <a:endParaRPr lang="en-US" dirty="0"/>
          </a:p>
        </p:txBody>
      </p:sp>
    </p:spTree>
    <p:extLst>
      <p:ext uri="{BB962C8B-B14F-4D97-AF65-F5344CB8AC3E}">
        <p14:creationId xmlns:p14="http://schemas.microsoft.com/office/powerpoint/2010/main" val="168110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57612-F121-4D60-BDAA-D21834F3AD80}" type="datetimeFigureOut">
              <a:rPr lang="en-US" smtClean="0"/>
              <a:t>8/28/2017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F76EB-83EA-42F1-BEAC-D20B7A615D10}" type="slidenum">
              <a:rPr lang="en-US" smtClean="0"/>
              <a:t>‹#›</a:t>
            </a:fld>
            <a:endParaRPr lang="en-US" dirty="0"/>
          </a:p>
        </p:txBody>
      </p:sp>
    </p:spTree>
    <p:extLst>
      <p:ext uri="{BB962C8B-B14F-4D97-AF65-F5344CB8AC3E}">
        <p14:creationId xmlns:p14="http://schemas.microsoft.com/office/powerpoint/2010/main" val="42254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cid:image001.png@01D23554.DBE5EF5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cid:image001.png@01D23554.DBE5EF50"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cid:image001.png@01D23554.DBE5EF50"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cid:image001.png@01D23554.DBE5EF50"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cid:image001.png@01D23554.DBE5EF50"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cid:image001.png@01D23554.DBE5EF50"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cid:image001.png@01D23554.DBE5EF50"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cid:image001.png@01D23554.DBE5EF50"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cid:image001.png@01D23554.DBE5EF50"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cid:image001.png@01D23554.DBE5EF50"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cid:image001.png@01D23554.DBE5EF50"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cid:image001.png@01D23554.DBE5EF50"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cid:image001.png@01D23554.DBE5EF50"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xfrm>
            <a:off x="1268083" y="6069495"/>
            <a:ext cx="1932317" cy="318052"/>
          </a:xfrm>
        </p:spPr>
        <p:txBody>
          <a:bodyPr>
            <a:normAutofit lnSpcReduction="10000"/>
          </a:bodyPr>
          <a:lstStyle/>
          <a:p>
            <a:r>
              <a:rPr lang="en-US" dirty="0">
                <a:solidFill>
                  <a:srgbClr val="C00000"/>
                </a:solidFill>
              </a:rPr>
              <a:t>  </a:t>
            </a:r>
            <a:r>
              <a:rPr lang="en-US" sz="1800" dirty="0">
                <a:solidFill>
                  <a:srgbClr val="C00000"/>
                </a:solidFill>
              </a:rPr>
              <a:t>August 2017 </a:t>
            </a:r>
          </a:p>
        </p:txBody>
      </p:sp>
      <p:sp>
        <p:nvSpPr>
          <p:cNvPr id="3" name="Title 2"/>
          <p:cNvSpPr>
            <a:spLocks noGrp="1"/>
          </p:cNvSpPr>
          <p:nvPr>
            <p:ph type="title"/>
          </p:nvPr>
        </p:nvSpPr>
        <p:spPr>
          <a:xfrm>
            <a:off x="240446" y="2132992"/>
            <a:ext cx="3821689" cy="2102578"/>
          </a:xfrm>
        </p:spPr>
        <p:txBody>
          <a:bodyPr/>
          <a:lstStyle/>
          <a:p>
            <a:pPr algn="ctr"/>
            <a:r>
              <a:rPr lang="en-US" sz="3200" dirty="0">
                <a:solidFill>
                  <a:srgbClr val="C00000"/>
                </a:solidFill>
              </a:rPr>
              <a:t>   </a:t>
            </a:r>
            <a:r>
              <a:rPr lang="en-US" sz="3600" dirty="0">
                <a:solidFill>
                  <a:srgbClr val="C00000"/>
                </a:solidFill>
              </a:rPr>
              <a:t>INFINITY LABS BLOCKCHAIN</a:t>
            </a:r>
            <a:br>
              <a:rPr lang="en-US" sz="3600" dirty="0">
                <a:solidFill>
                  <a:srgbClr val="C00000"/>
                </a:solidFill>
              </a:rPr>
            </a:br>
            <a:r>
              <a:rPr lang="en-US" sz="3600" dirty="0">
                <a:solidFill>
                  <a:srgbClr val="C00000"/>
                </a:solidFill>
              </a:rPr>
              <a:t>ASSETS </a:t>
            </a:r>
            <a:endParaRPr lang="en-US" sz="3600" spc="-200" baseline="-25000" dirty="0">
              <a:solidFill>
                <a:srgbClr val="C00000"/>
              </a:solidFill>
            </a:endParaRPr>
          </a:p>
        </p:txBody>
      </p:sp>
      <p:sp>
        <p:nvSpPr>
          <p:cNvPr id="4" name="Text Placeholder 3"/>
          <p:cNvSpPr>
            <a:spLocks noGrp="1"/>
          </p:cNvSpPr>
          <p:nvPr>
            <p:ph type="body" sz="quarter" idx="17"/>
          </p:nvPr>
        </p:nvSpPr>
        <p:spPr>
          <a:xfrm rot="10800000" flipV="1">
            <a:off x="164947" y="3602183"/>
            <a:ext cx="3489372" cy="1860523"/>
          </a:xfrm>
        </p:spPr>
        <p:txBody>
          <a:bodyPr/>
          <a:lstStyle/>
          <a:p>
            <a:r>
              <a:rPr lang="en-US" sz="2133" dirty="0">
                <a:solidFill>
                  <a:schemeClr val="bg1"/>
                </a:solidFill>
              </a:rPr>
              <a:t>….</a:t>
            </a:r>
          </a:p>
        </p:txBody>
      </p:sp>
      <p:sp>
        <p:nvSpPr>
          <p:cNvPr id="7" name="Rectangle 6"/>
          <p:cNvSpPr/>
          <p:nvPr/>
        </p:nvSpPr>
        <p:spPr>
          <a:xfrm>
            <a:off x="0" y="-2"/>
            <a:ext cx="12192000" cy="137655"/>
          </a:xfrm>
          <a:prstGeom prst="rect">
            <a:avLst/>
          </a:prstGeom>
          <a:solidFill>
            <a:srgbClr val="B6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8" name="Picture 7" descr="cid:image001.png@01D23554.DBE5EF50"/>
          <p:cNvPicPr/>
          <p:nvPr/>
        </p:nvPicPr>
        <p:blipFill rotWithShape="1">
          <a:blip r:embed="rId3" r:link="rId4" cstate="print">
            <a:extLst>
              <a:ext uri="{28A0092B-C50C-407E-A947-70E740481C1C}">
                <a14:useLocalDpi xmlns:a14="http://schemas.microsoft.com/office/drawing/2010/main" val="0"/>
              </a:ext>
            </a:extLst>
          </a:blip>
          <a:srcRect b="25128"/>
          <a:stretch>
            <a:fillRect/>
          </a:stretch>
        </p:blipFill>
        <p:spPr bwMode="auto">
          <a:xfrm>
            <a:off x="9811426" y="6000083"/>
            <a:ext cx="1957881" cy="632811"/>
          </a:xfrm>
          <a:prstGeom prst="rect">
            <a:avLst/>
          </a:prstGeom>
          <a:noFill/>
          <a:ln>
            <a:noFill/>
          </a:ln>
          <a:extLst>
            <a:ext uri="{53640926-AAD7-44D8-BBD7-CCE9431645EC}">
              <a14:shadowObscured xmlns:a14="http://schemas.microsoft.com/office/drawing/2010/main"/>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0550" y="1143000"/>
            <a:ext cx="7368757" cy="4857083"/>
          </a:xfrm>
          <a:prstGeom prst="rect">
            <a:avLst/>
          </a:prstGeom>
        </p:spPr>
      </p:pic>
    </p:spTree>
    <p:extLst>
      <p:ext uri="{BB962C8B-B14F-4D97-AF65-F5344CB8AC3E}">
        <p14:creationId xmlns:p14="http://schemas.microsoft.com/office/powerpoint/2010/main" val="45417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id:image001.png@01D23554.DBE5EF50"/>
          <p:cNvPicPr/>
          <p:nvPr/>
        </p:nvPicPr>
        <p:blipFill rotWithShape="1">
          <a:blip r:embed="rId2" r:link="rId3" cstate="print">
            <a:extLst>
              <a:ext uri="{28A0092B-C50C-407E-A947-70E740481C1C}">
                <a14:useLocalDpi xmlns:a14="http://schemas.microsoft.com/office/drawing/2010/main" val="0"/>
              </a:ext>
            </a:extLst>
          </a:blip>
          <a:srcRect b="25128"/>
          <a:stretch>
            <a:fillRect/>
          </a:stretch>
        </p:blipFill>
        <p:spPr bwMode="auto">
          <a:xfrm>
            <a:off x="10021976" y="6012454"/>
            <a:ext cx="1468411" cy="474608"/>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295564" y="1052945"/>
            <a:ext cx="11563927" cy="3662541"/>
          </a:xfrm>
          <a:prstGeom prst="rect">
            <a:avLst/>
          </a:prstGeom>
          <a:noFill/>
        </p:spPr>
        <p:txBody>
          <a:bodyPr wrap="square" rtlCol="0">
            <a:spAutoFit/>
          </a:bodyPr>
          <a:lstStyle/>
          <a:p>
            <a:r>
              <a:rPr lang="en-US" sz="2800" b="1" dirty="0">
                <a:solidFill>
                  <a:srgbClr val="C00000"/>
                </a:solidFill>
                <a:latin typeface="Century Gothic" panose="020B0502020202020204" pitchFamily="34" charset="0"/>
              </a:rPr>
              <a:t>SUPPLYCHAIN BLOCKCHAIN</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Technology : </a:t>
            </a:r>
            <a:r>
              <a:rPr lang="en-US" sz="1600" dirty="0">
                <a:latin typeface="Century Gothic" panose="020B0502020202020204" pitchFamily="34" charset="0"/>
              </a:rPr>
              <a:t>Blockchain</a:t>
            </a:r>
          </a:p>
          <a:p>
            <a:endParaRPr lang="en-US" sz="1600" dirty="0">
              <a:latin typeface="Century Gothic" panose="020B0502020202020204" pitchFamily="34" charset="0"/>
            </a:endParaRPr>
          </a:p>
          <a:p>
            <a:r>
              <a:rPr lang="en-US" b="1" dirty="0">
                <a:solidFill>
                  <a:srgbClr val="C00000"/>
                </a:solidFill>
                <a:latin typeface="Century Gothic" panose="020B0502020202020204" pitchFamily="34" charset="0"/>
              </a:rPr>
              <a:t>Domain Focused : </a:t>
            </a:r>
            <a:r>
              <a:rPr lang="en-US" sz="1600" dirty="0">
                <a:latin typeface="Century Gothic" panose="020B0502020202020204" pitchFamily="34" charset="0"/>
              </a:rPr>
              <a:t>Retails</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Platform :</a:t>
            </a:r>
            <a:r>
              <a:rPr lang="en-US" dirty="0">
                <a:latin typeface="Century Gothic" panose="020B0502020202020204" pitchFamily="34" charset="0"/>
              </a:rPr>
              <a:t> </a:t>
            </a:r>
            <a:r>
              <a:rPr lang="en-US" sz="1600" dirty="0">
                <a:latin typeface="Century Gothic" panose="020B0502020202020204" pitchFamily="34" charset="0"/>
              </a:rPr>
              <a:t>Ethereum</a:t>
            </a:r>
          </a:p>
          <a:p>
            <a:endParaRPr lang="en-US" dirty="0">
              <a:latin typeface="Century Gothic" panose="020B0502020202020204" pitchFamily="34" charset="0"/>
            </a:endParaRPr>
          </a:p>
          <a:p>
            <a:pPr algn="just"/>
            <a:r>
              <a:rPr lang="en-US" b="1" dirty="0">
                <a:solidFill>
                  <a:srgbClr val="C00000"/>
                </a:solidFill>
                <a:latin typeface="Century Gothic" panose="020B0502020202020204" pitchFamily="34" charset="0"/>
              </a:rPr>
              <a:t>Description : </a:t>
            </a:r>
            <a:r>
              <a:rPr lang="en-US" sz="1600" dirty="0">
                <a:latin typeface="Century Gothic" panose="020B0502020202020204" pitchFamily="34" charset="0"/>
              </a:rPr>
              <a:t>In the present world, traceability of goods, shipping delay and counterfeit goods and thefts are the major problems faced by the retail industry. Implementing the Blockchain not only solves the given problems but also secures the databases. The idea is to integrate the Blockchain in the supply chain such that each step in the supply chain is considered as a node in the block chain. This ensures every party involved in the supply chain will be able to access the data.</a:t>
            </a:r>
          </a:p>
        </p:txBody>
      </p:sp>
    </p:spTree>
    <p:extLst>
      <p:ext uri="{BB962C8B-B14F-4D97-AF65-F5344CB8AC3E}">
        <p14:creationId xmlns:p14="http://schemas.microsoft.com/office/powerpoint/2010/main" val="182309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id:image001.png@01D23554.DBE5EF50"/>
          <p:cNvPicPr/>
          <p:nvPr/>
        </p:nvPicPr>
        <p:blipFill rotWithShape="1">
          <a:blip r:embed="rId2" r:link="rId3" cstate="print">
            <a:extLst>
              <a:ext uri="{28A0092B-C50C-407E-A947-70E740481C1C}">
                <a14:useLocalDpi xmlns:a14="http://schemas.microsoft.com/office/drawing/2010/main" val="0"/>
              </a:ext>
            </a:extLst>
          </a:blip>
          <a:srcRect b="25128"/>
          <a:stretch>
            <a:fillRect/>
          </a:stretch>
        </p:blipFill>
        <p:spPr bwMode="auto">
          <a:xfrm>
            <a:off x="10021976" y="6012454"/>
            <a:ext cx="1468411" cy="474608"/>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304801" y="1034472"/>
            <a:ext cx="11563927" cy="4154984"/>
          </a:xfrm>
          <a:prstGeom prst="rect">
            <a:avLst/>
          </a:prstGeom>
          <a:noFill/>
        </p:spPr>
        <p:txBody>
          <a:bodyPr wrap="square" rtlCol="0">
            <a:spAutoFit/>
          </a:bodyPr>
          <a:lstStyle/>
          <a:p>
            <a:r>
              <a:rPr lang="en-US" sz="2800" b="1" dirty="0">
                <a:solidFill>
                  <a:srgbClr val="C00000"/>
                </a:solidFill>
                <a:latin typeface="Century Gothic" panose="020B0502020202020204" pitchFamily="34" charset="0"/>
              </a:rPr>
              <a:t>WORKFORCE MANAGEMENT IN BLOCKCHAIN</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Technology : </a:t>
            </a:r>
            <a:r>
              <a:rPr lang="en-US" sz="1600" dirty="0">
                <a:latin typeface="Century Gothic" panose="020B0502020202020204" pitchFamily="34" charset="0"/>
              </a:rPr>
              <a:t>Blockchain</a:t>
            </a:r>
          </a:p>
          <a:p>
            <a:endParaRPr lang="en-US" sz="1600" dirty="0">
              <a:latin typeface="Century Gothic" panose="020B0502020202020204" pitchFamily="34" charset="0"/>
            </a:endParaRPr>
          </a:p>
          <a:p>
            <a:r>
              <a:rPr lang="en-US" b="1" dirty="0">
                <a:solidFill>
                  <a:srgbClr val="C00000"/>
                </a:solidFill>
                <a:latin typeface="Century Gothic" panose="020B0502020202020204" pitchFamily="34" charset="0"/>
              </a:rPr>
              <a:t>Domain Focused : </a:t>
            </a:r>
            <a:r>
              <a:rPr lang="en-US" sz="1600" dirty="0">
                <a:latin typeface="Century Gothic" panose="020B0502020202020204" pitchFamily="34" charset="0"/>
              </a:rPr>
              <a:t>Services</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Platform :</a:t>
            </a:r>
            <a:r>
              <a:rPr lang="en-US" dirty="0">
                <a:latin typeface="Century Gothic" panose="020B0502020202020204" pitchFamily="34" charset="0"/>
              </a:rPr>
              <a:t> </a:t>
            </a:r>
            <a:r>
              <a:rPr lang="en-US" sz="1600" dirty="0">
                <a:latin typeface="Century Gothic" panose="020B0502020202020204" pitchFamily="34" charset="0"/>
              </a:rPr>
              <a:t>Ethereum</a:t>
            </a:r>
          </a:p>
          <a:p>
            <a:endParaRPr lang="en-US" dirty="0">
              <a:latin typeface="Century Gothic" panose="020B0502020202020204" pitchFamily="34" charset="0"/>
            </a:endParaRPr>
          </a:p>
          <a:p>
            <a:pPr algn="just"/>
            <a:r>
              <a:rPr lang="en-US" b="1" dirty="0">
                <a:solidFill>
                  <a:srgbClr val="C00000"/>
                </a:solidFill>
                <a:latin typeface="Century Gothic" panose="020B0502020202020204" pitchFamily="34" charset="0"/>
              </a:rPr>
              <a:t>Description : </a:t>
            </a:r>
            <a:r>
              <a:rPr lang="en-US" sz="1600" dirty="0">
                <a:latin typeface="Century Gothic" panose="020B0502020202020204" pitchFamily="34" charset="0"/>
              </a:rPr>
              <a:t>The current work force management system can be a false explanation for missed service level. It can create unrealistic cost savings expectations. It does not make up for a staffing shortfall. It should not be used to move customers to various channels. Thus our system is proposed having the right solution in place to track time, absences, and properly schedule the labor. The aim of the project is to develop a Workforce management (WFM) systems allow organizations to manage workforce efficiency and related factors such as expected workloads, ideal staff numbers, and technical capabilities of staff. It assigns work from one branch to another branch in an organization  and complete the product within timeline.</a:t>
            </a:r>
          </a:p>
        </p:txBody>
      </p:sp>
    </p:spTree>
    <p:extLst>
      <p:ext uri="{BB962C8B-B14F-4D97-AF65-F5344CB8AC3E}">
        <p14:creationId xmlns:p14="http://schemas.microsoft.com/office/powerpoint/2010/main" val="343140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id:image001.png@01D23554.DBE5EF50"/>
          <p:cNvPicPr/>
          <p:nvPr/>
        </p:nvPicPr>
        <p:blipFill rotWithShape="1">
          <a:blip r:embed="rId2" r:link="rId3" cstate="print">
            <a:extLst>
              <a:ext uri="{28A0092B-C50C-407E-A947-70E740481C1C}">
                <a14:useLocalDpi xmlns:a14="http://schemas.microsoft.com/office/drawing/2010/main" val="0"/>
              </a:ext>
            </a:extLst>
          </a:blip>
          <a:srcRect b="25128"/>
          <a:stretch>
            <a:fillRect/>
          </a:stretch>
        </p:blipFill>
        <p:spPr bwMode="auto">
          <a:xfrm>
            <a:off x="10021976" y="6012454"/>
            <a:ext cx="1468411" cy="474608"/>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314037" y="1006763"/>
            <a:ext cx="11563927" cy="4647426"/>
          </a:xfrm>
          <a:prstGeom prst="rect">
            <a:avLst/>
          </a:prstGeom>
          <a:noFill/>
        </p:spPr>
        <p:txBody>
          <a:bodyPr wrap="square" rtlCol="0">
            <a:spAutoFit/>
          </a:bodyPr>
          <a:lstStyle/>
          <a:p>
            <a:r>
              <a:rPr lang="en-US" sz="2800" b="1" dirty="0">
                <a:solidFill>
                  <a:srgbClr val="C00000"/>
                </a:solidFill>
                <a:latin typeface="Century Gothic" panose="020B0502020202020204" pitchFamily="34" charset="0"/>
              </a:rPr>
              <a:t>BIOMETRIC ANALYSIS ON BLOCKCHAIN</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Technology : </a:t>
            </a:r>
            <a:r>
              <a:rPr lang="en-US" sz="1600" dirty="0">
                <a:latin typeface="Century Gothic" panose="020B0502020202020204" pitchFamily="34" charset="0"/>
              </a:rPr>
              <a:t>Blockchain, Image Analytics</a:t>
            </a:r>
          </a:p>
          <a:p>
            <a:endParaRPr lang="en-US" sz="1600" dirty="0">
              <a:latin typeface="Century Gothic" panose="020B0502020202020204" pitchFamily="34" charset="0"/>
            </a:endParaRPr>
          </a:p>
          <a:p>
            <a:r>
              <a:rPr lang="en-US" b="1" dirty="0">
                <a:solidFill>
                  <a:srgbClr val="C00000"/>
                </a:solidFill>
                <a:latin typeface="Century Gothic" panose="020B0502020202020204" pitchFamily="34" charset="0"/>
              </a:rPr>
              <a:t>Domain Focused : </a:t>
            </a:r>
            <a:r>
              <a:rPr lang="en-US" sz="1600" dirty="0">
                <a:latin typeface="Century Gothic" panose="020B0502020202020204" pitchFamily="34" charset="0"/>
              </a:rPr>
              <a:t>Security </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Platform :</a:t>
            </a:r>
            <a:r>
              <a:rPr lang="en-US" dirty="0">
                <a:latin typeface="Century Gothic" panose="020B0502020202020204" pitchFamily="34" charset="0"/>
              </a:rPr>
              <a:t> </a:t>
            </a:r>
            <a:r>
              <a:rPr lang="en-US" sz="1600" dirty="0">
                <a:latin typeface="Century Gothic" panose="020B0502020202020204" pitchFamily="34" charset="0"/>
              </a:rPr>
              <a:t>Ethereum</a:t>
            </a:r>
          </a:p>
          <a:p>
            <a:endParaRPr lang="en-US" dirty="0">
              <a:latin typeface="Century Gothic" panose="020B0502020202020204" pitchFamily="34" charset="0"/>
            </a:endParaRPr>
          </a:p>
          <a:p>
            <a:pPr algn="just" fontAlgn="ctr"/>
            <a:r>
              <a:rPr lang="en-US" b="1" dirty="0">
                <a:solidFill>
                  <a:srgbClr val="C00000"/>
                </a:solidFill>
                <a:latin typeface="Century Gothic" panose="020B0502020202020204" pitchFamily="34" charset="0"/>
              </a:rPr>
              <a:t>Description : </a:t>
            </a:r>
            <a:r>
              <a:rPr lang="en-US" sz="1600" dirty="0">
                <a:latin typeface="Century Gothic" panose="020B0502020202020204" pitchFamily="34" charset="0"/>
              </a:rPr>
              <a:t>Blockchain technology provides the perfect match for secure biometric authentication. Convenience, security, and privacy are enhanced. Blockchain provides a distributed and decentralized means of maintaining customer data without the need for a single entity to store or process it. Information can’t be changed or corrupted. Blockchain technology offer a way to circumvent problems by delivering a secure solution without the need for a trusted, central authority. It can be used for creating an identity on the blockchain, making it easier to manage for individuals, giving them greater control over who has their personal information and how they access.</a:t>
            </a:r>
          </a:p>
          <a:p>
            <a:pPr algn="just"/>
            <a:endParaRPr lang="en-US" sz="1600" dirty="0">
              <a:latin typeface="Century Gothic" panose="020B0502020202020204" pitchFamily="34" charset="0"/>
            </a:endParaRPr>
          </a:p>
          <a:p>
            <a:pPr algn="just"/>
            <a:endParaRPr lang="en-US" sz="1600" dirty="0">
              <a:latin typeface="Century Gothic" panose="020B0502020202020204" pitchFamily="34" charset="0"/>
            </a:endParaRPr>
          </a:p>
        </p:txBody>
      </p:sp>
    </p:spTree>
    <p:extLst>
      <p:ext uri="{BB962C8B-B14F-4D97-AF65-F5344CB8AC3E}">
        <p14:creationId xmlns:p14="http://schemas.microsoft.com/office/powerpoint/2010/main" val="22680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id:image001.png@01D23554.DBE5EF50"/>
          <p:cNvPicPr/>
          <p:nvPr/>
        </p:nvPicPr>
        <p:blipFill rotWithShape="1">
          <a:blip r:embed="rId2" r:link="rId3" cstate="print">
            <a:extLst>
              <a:ext uri="{28A0092B-C50C-407E-A947-70E740481C1C}">
                <a14:useLocalDpi xmlns:a14="http://schemas.microsoft.com/office/drawing/2010/main" val="0"/>
              </a:ext>
            </a:extLst>
          </a:blip>
          <a:srcRect b="25128"/>
          <a:stretch>
            <a:fillRect/>
          </a:stretch>
        </p:blipFill>
        <p:spPr bwMode="auto">
          <a:xfrm>
            <a:off x="10021976" y="6012454"/>
            <a:ext cx="1468411" cy="474608"/>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314037" y="1145309"/>
            <a:ext cx="11563927" cy="3662541"/>
          </a:xfrm>
          <a:prstGeom prst="rect">
            <a:avLst/>
          </a:prstGeom>
          <a:noFill/>
        </p:spPr>
        <p:txBody>
          <a:bodyPr wrap="square" rtlCol="0">
            <a:spAutoFit/>
          </a:bodyPr>
          <a:lstStyle/>
          <a:p>
            <a:r>
              <a:rPr lang="en-US" sz="2800" b="1" dirty="0">
                <a:solidFill>
                  <a:srgbClr val="C00000"/>
                </a:solidFill>
                <a:latin typeface="Century Gothic" panose="020B0502020202020204" pitchFamily="34" charset="0"/>
              </a:rPr>
              <a:t>LAND REGISTRY USING BLOCKCHAIN</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Technology : </a:t>
            </a:r>
            <a:r>
              <a:rPr lang="en-US" sz="1600" dirty="0">
                <a:latin typeface="Century Gothic" panose="020B0502020202020204" pitchFamily="34" charset="0"/>
              </a:rPr>
              <a:t>Blockchain, MongoDB</a:t>
            </a:r>
          </a:p>
          <a:p>
            <a:endParaRPr lang="en-US" sz="1600" dirty="0">
              <a:latin typeface="Century Gothic" panose="020B0502020202020204" pitchFamily="34" charset="0"/>
            </a:endParaRPr>
          </a:p>
          <a:p>
            <a:r>
              <a:rPr lang="en-US" b="1" dirty="0">
                <a:solidFill>
                  <a:srgbClr val="C00000"/>
                </a:solidFill>
                <a:latin typeface="Century Gothic" panose="020B0502020202020204" pitchFamily="34" charset="0"/>
              </a:rPr>
              <a:t>Domain Focused : </a:t>
            </a:r>
            <a:r>
              <a:rPr lang="en-US" sz="1600" dirty="0">
                <a:latin typeface="Century Gothic" panose="020B0502020202020204" pitchFamily="34" charset="0"/>
              </a:rPr>
              <a:t>Public Sector</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Platform :</a:t>
            </a:r>
            <a:r>
              <a:rPr lang="en-US" dirty="0">
                <a:latin typeface="Century Gothic" panose="020B0502020202020204" pitchFamily="34" charset="0"/>
              </a:rPr>
              <a:t> </a:t>
            </a:r>
            <a:r>
              <a:rPr lang="en-US" sz="1600" dirty="0">
                <a:latin typeface="Century Gothic" panose="020B0502020202020204" pitchFamily="34" charset="0"/>
              </a:rPr>
              <a:t>Ethereum</a:t>
            </a:r>
          </a:p>
          <a:p>
            <a:endParaRPr lang="en-US" dirty="0">
              <a:latin typeface="Century Gothic" panose="020B0502020202020204" pitchFamily="34" charset="0"/>
            </a:endParaRPr>
          </a:p>
          <a:p>
            <a:pPr algn="just"/>
            <a:r>
              <a:rPr lang="en-US" b="1" dirty="0">
                <a:solidFill>
                  <a:srgbClr val="C00000"/>
                </a:solidFill>
                <a:latin typeface="Century Gothic" panose="020B0502020202020204" pitchFamily="34" charset="0"/>
              </a:rPr>
              <a:t>Description : </a:t>
            </a:r>
            <a:r>
              <a:rPr lang="en-US" sz="1600" dirty="0">
                <a:latin typeface="Century Gothic" panose="020B0502020202020204" pitchFamily="34" charset="0"/>
              </a:rPr>
              <a:t>The main purpose of this is to minimize the forgery in land registration system. Here the input is the user personal details and land details. Later on, it adds the most important details of the user and land in to the blockchain. The least significant details of user and the land such as land documents are then stored in MongoDB.</a:t>
            </a:r>
          </a:p>
          <a:p>
            <a:pPr algn="just"/>
            <a:endParaRPr lang="en-US" sz="1600" dirty="0">
              <a:latin typeface="Century Gothic" panose="020B0502020202020204" pitchFamily="34" charset="0"/>
            </a:endParaRPr>
          </a:p>
          <a:p>
            <a:pPr algn="just"/>
            <a:endParaRPr lang="en-US" sz="1600" dirty="0">
              <a:latin typeface="Century Gothic" panose="020B0502020202020204" pitchFamily="34" charset="0"/>
            </a:endParaRPr>
          </a:p>
        </p:txBody>
      </p:sp>
    </p:spTree>
    <p:extLst>
      <p:ext uri="{BB962C8B-B14F-4D97-AF65-F5344CB8AC3E}">
        <p14:creationId xmlns:p14="http://schemas.microsoft.com/office/powerpoint/2010/main" val="93231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838204" y="1196015"/>
            <a:ext cx="5334000" cy="675021"/>
          </a:xfrm>
        </p:spPr>
        <p:txBody>
          <a:bodyPr anchor="ctr"/>
          <a:lstStyle/>
          <a:p>
            <a:r>
              <a:rPr lang="en-US" sz="1867" dirty="0"/>
              <a:t>We appreciate your interest in UST Global</a:t>
            </a:r>
          </a:p>
        </p:txBody>
      </p:sp>
      <p:sp>
        <p:nvSpPr>
          <p:cNvPr id="4" name="Text Placeholder 4"/>
          <p:cNvSpPr>
            <a:spLocks noGrp="1"/>
          </p:cNvSpPr>
          <p:nvPr>
            <p:ph type="body" sz="quarter" idx="23"/>
          </p:nvPr>
        </p:nvSpPr>
        <p:spPr>
          <a:xfrm>
            <a:off x="440359" y="4773019"/>
            <a:ext cx="3011424" cy="804671"/>
          </a:xfrm>
        </p:spPr>
        <p:txBody>
          <a:bodyPr/>
          <a:lstStyle/>
          <a:p>
            <a:pPr>
              <a:spcBef>
                <a:spcPts val="0"/>
              </a:spcBef>
            </a:pPr>
            <a:r>
              <a:rPr lang="en-US" sz="1467" dirty="0"/>
              <a:t>UST Global Inc</a:t>
            </a:r>
          </a:p>
          <a:p>
            <a:pPr>
              <a:spcBef>
                <a:spcPts val="0"/>
              </a:spcBef>
            </a:pPr>
            <a:r>
              <a:rPr lang="en-US" sz="1467" dirty="0"/>
              <a:t>5 Polaris way, Aliso Viejo</a:t>
            </a:r>
          </a:p>
          <a:p>
            <a:pPr>
              <a:spcBef>
                <a:spcPts val="0"/>
              </a:spcBef>
            </a:pPr>
            <a:r>
              <a:rPr lang="en-US" sz="1467" dirty="0"/>
              <a:t>CA 92656</a:t>
            </a:r>
          </a:p>
        </p:txBody>
      </p:sp>
      <p:sp>
        <p:nvSpPr>
          <p:cNvPr id="5" name="Text Placeholder 5"/>
          <p:cNvSpPr>
            <a:spLocks noGrp="1"/>
          </p:cNvSpPr>
          <p:nvPr>
            <p:ph type="body" sz="quarter" idx="24"/>
          </p:nvPr>
        </p:nvSpPr>
        <p:spPr/>
        <p:txBody>
          <a:bodyPr anchor="ctr">
            <a:normAutofit fontScale="77500" lnSpcReduction="20000"/>
          </a:bodyPr>
          <a:lstStyle/>
          <a:p>
            <a:r>
              <a:rPr lang="en-US" sz="1867" dirty="0"/>
              <a:t>ADDRESS</a:t>
            </a:r>
          </a:p>
        </p:txBody>
      </p:sp>
      <p:sp>
        <p:nvSpPr>
          <p:cNvPr id="6" name="Text Placeholder 6"/>
          <p:cNvSpPr>
            <a:spLocks noGrp="1"/>
          </p:cNvSpPr>
          <p:nvPr>
            <p:ph type="body" sz="quarter" idx="29"/>
          </p:nvPr>
        </p:nvSpPr>
        <p:spPr>
          <a:xfrm>
            <a:off x="4219959" y="4782793"/>
            <a:ext cx="3752088" cy="804671"/>
          </a:xfrm>
        </p:spPr>
        <p:txBody>
          <a:bodyPr/>
          <a:lstStyle/>
          <a:p>
            <a:r>
              <a:rPr lang="en-US" sz="1467" dirty="0"/>
              <a:t>Infinitylabs.trivandrum@ust-global.com</a:t>
            </a:r>
          </a:p>
        </p:txBody>
      </p:sp>
      <p:sp>
        <p:nvSpPr>
          <p:cNvPr id="7" name="Text Placeholder 7"/>
          <p:cNvSpPr>
            <a:spLocks noGrp="1"/>
          </p:cNvSpPr>
          <p:nvPr>
            <p:ph type="body" sz="quarter" idx="30"/>
          </p:nvPr>
        </p:nvSpPr>
        <p:spPr/>
        <p:txBody>
          <a:bodyPr anchor="ctr">
            <a:normAutofit fontScale="77500" lnSpcReduction="20000"/>
          </a:bodyPr>
          <a:lstStyle/>
          <a:p>
            <a:r>
              <a:rPr lang="en-US" sz="1867" dirty="0"/>
              <a:t>EMAIL</a:t>
            </a:r>
          </a:p>
        </p:txBody>
      </p:sp>
      <p:sp>
        <p:nvSpPr>
          <p:cNvPr id="8" name="Text Placeholder 8"/>
          <p:cNvSpPr>
            <a:spLocks noGrp="1"/>
          </p:cNvSpPr>
          <p:nvPr>
            <p:ph type="body" sz="quarter" idx="32"/>
          </p:nvPr>
        </p:nvSpPr>
        <p:spPr>
          <a:xfrm>
            <a:off x="8342376" y="4785766"/>
            <a:ext cx="3011424" cy="804671"/>
          </a:xfrm>
        </p:spPr>
        <p:txBody>
          <a:bodyPr/>
          <a:lstStyle/>
          <a:p>
            <a:pPr lvl="0"/>
            <a:r>
              <a:rPr lang="en-US" sz="1467" dirty="0"/>
              <a:t>0471 404 0000</a:t>
            </a:r>
          </a:p>
        </p:txBody>
      </p:sp>
      <p:sp>
        <p:nvSpPr>
          <p:cNvPr id="9" name="Text Placeholder 9"/>
          <p:cNvSpPr>
            <a:spLocks noGrp="1"/>
          </p:cNvSpPr>
          <p:nvPr>
            <p:ph type="body" sz="quarter" idx="33"/>
          </p:nvPr>
        </p:nvSpPr>
        <p:spPr/>
        <p:txBody>
          <a:bodyPr anchor="ctr">
            <a:normAutofit fontScale="77500" lnSpcReduction="20000"/>
          </a:bodyPr>
          <a:lstStyle/>
          <a:p>
            <a:r>
              <a:rPr lang="en-US" sz="1867" dirty="0"/>
              <a:t>PHONE</a:t>
            </a:r>
          </a:p>
        </p:txBody>
      </p:sp>
      <p:sp>
        <p:nvSpPr>
          <p:cNvPr id="2" name="Title 1"/>
          <p:cNvSpPr>
            <a:spLocks noGrp="1"/>
          </p:cNvSpPr>
          <p:nvPr>
            <p:ph type="title"/>
          </p:nvPr>
        </p:nvSpPr>
        <p:spPr/>
        <p:txBody>
          <a:bodyPr/>
          <a:lstStyle/>
          <a:p>
            <a:r>
              <a:rPr lang="en-US" b="0" dirty="0"/>
              <a:t>THANK YOU</a:t>
            </a:r>
          </a:p>
        </p:txBody>
      </p:sp>
    </p:spTree>
    <p:extLst>
      <p:ext uri="{BB962C8B-B14F-4D97-AF65-F5344CB8AC3E}">
        <p14:creationId xmlns:p14="http://schemas.microsoft.com/office/powerpoint/2010/main" val="314194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id:image001.png@01D23554.DBE5EF50"/>
          <p:cNvPicPr/>
          <p:nvPr/>
        </p:nvPicPr>
        <p:blipFill rotWithShape="1">
          <a:blip r:embed="rId2" r:link="rId3" cstate="print">
            <a:extLst>
              <a:ext uri="{28A0092B-C50C-407E-A947-70E740481C1C}">
                <a14:useLocalDpi xmlns:a14="http://schemas.microsoft.com/office/drawing/2010/main" val="0"/>
              </a:ext>
            </a:extLst>
          </a:blip>
          <a:srcRect b="25128"/>
          <a:stretch>
            <a:fillRect/>
          </a:stretch>
        </p:blipFill>
        <p:spPr bwMode="auto">
          <a:xfrm>
            <a:off x="10021976" y="6012454"/>
            <a:ext cx="1468411" cy="474608"/>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324717" y="1035050"/>
            <a:ext cx="11563927" cy="3662541"/>
          </a:xfrm>
          <a:prstGeom prst="rect">
            <a:avLst/>
          </a:prstGeom>
          <a:noFill/>
        </p:spPr>
        <p:txBody>
          <a:bodyPr wrap="square" rtlCol="0">
            <a:spAutoFit/>
          </a:bodyPr>
          <a:lstStyle/>
          <a:p>
            <a:r>
              <a:rPr lang="en-US" sz="2800" b="1" dirty="0">
                <a:solidFill>
                  <a:srgbClr val="C00000"/>
                </a:solidFill>
                <a:latin typeface="Century Gothic" panose="020B0502020202020204" pitchFamily="34" charset="0"/>
              </a:rPr>
              <a:t>DIAMOND TRADING BLOCKCHAIN</a:t>
            </a:r>
          </a:p>
          <a:p>
            <a:endParaRPr lang="en-US" dirty="0"/>
          </a:p>
          <a:p>
            <a:r>
              <a:rPr lang="en-US" b="1" dirty="0">
                <a:solidFill>
                  <a:srgbClr val="C00000"/>
                </a:solidFill>
                <a:latin typeface="Century Gothic" panose="020B0502020202020204" pitchFamily="34" charset="0"/>
              </a:rPr>
              <a:t>Technology : </a:t>
            </a:r>
            <a:r>
              <a:rPr lang="en-US" sz="1600" dirty="0">
                <a:latin typeface="Century Gothic" panose="020B0502020202020204" pitchFamily="34" charset="0"/>
              </a:rPr>
              <a:t>Blockchain</a:t>
            </a:r>
          </a:p>
          <a:p>
            <a:endParaRPr lang="en-US" sz="1600" dirty="0">
              <a:latin typeface="Century Gothic" panose="020B0502020202020204" pitchFamily="34" charset="0"/>
            </a:endParaRPr>
          </a:p>
          <a:p>
            <a:r>
              <a:rPr lang="en-US" b="1" dirty="0">
                <a:solidFill>
                  <a:srgbClr val="C00000"/>
                </a:solidFill>
                <a:latin typeface="Century Gothic" panose="020B0502020202020204" pitchFamily="34" charset="0"/>
              </a:rPr>
              <a:t>Domain Focused : </a:t>
            </a:r>
            <a:r>
              <a:rPr lang="en-US" sz="1600" dirty="0">
                <a:latin typeface="Century Gothic" panose="020B0502020202020204" pitchFamily="34" charset="0"/>
              </a:rPr>
              <a:t>Retails</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Platform :</a:t>
            </a:r>
            <a:r>
              <a:rPr lang="en-US" dirty="0">
                <a:latin typeface="Century Gothic" panose="020B0502020202020204" pitchFamily="34" charset="0"/>
              </a:rPr>
              <a:t> </a:t>
            </a:r>
            <a:r>
              <a:rPr lang="en-US" sz="1600" dirty="0">
                <a:latin typeface="Century Gothic" panose="020B0502020202020204" pitchFamily="34" charset="0"/>
              </a:rPr>
              <a:t>Hyperledger</a:t>
            </a:r>
          </a:p>
          <a:p>
            <a:endParaRPr lang="en-US" dirty="0">
              <a:latin typeface="Century Gothic" panose="020B0502020202020204" pitchFamily="34" charset="0"/>
            </a:endParaRPr>
          </a:p>
          <a:p>
            <a:pPr algn="just"/>
            <a:r>
              <a:rPr lang="en-US" b="1" dirty="0">
                <a:solidFill>
                  <a:srgbClr val="C00000"/>
                </a:solidFill>
                <a:latin typeface="Century Gothic" panose="020B0502020202020204" pitchFamily="34" charset="0"/>
              </a:rPr>
              <a:t>Description : </a:t>
            </a:r>
            <a:r>
              <a:rPr lang="en-US" sz="1600" dirty="0">
                <a:latin typeface="Century Gothic" panose="020B0502020202020204" pitchFamily="34" charset="0"/>
              </a:rPr>
              <a:t>Blockchain technology is set to make positive changes in the world of luxury commerce, by dealing with its biggest problem, counterfeit. Blockchain technology can tackle the problem of fake goods in the luxury sector. They are achieving this by creating a secure registry which tracks who owns designer products. The database holds everything a consumer will require to determine whether the product they are about to purchase is actually genuine. </a:t>
            </a:r>
          </a:p>
        </p:txBody>
      </p:sp>
    </p:spTree>
    <p:extLst>
      <p:ext uri="{BB962C8B-B14F-4D97-AF65-F5344CB8AC3E}">
        <p14:creationId xmlns:p14="http://schemas.microsoft.com/office/powerpoint/2010/main" val="137025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id:image001.png@01D23554.DBE5EF50"/>
          <p:cNvPicPr/>
          <p:nvPr/>
        </p:nvPicPr>
        <p:blipFill rotWithShape="1">
          <a:blip r:embed="rId2" r:link="rId3" cstate="print">
            <a:extLst>
              <a:ext uri="{28A0092B-C50C-407E-A947-70E740481C1C}">
                <a14:useLocalDpi xmlns:a14="http://schemas.microsoft.com/office/drawing/2010/main" val="0"/>
              </a:ext>
            </a:extLst>
          </a:blip>
          <a:srcRect b="25128"/>
          <a:stretch>
            <a:fillRect/>
          </a:stretch>
        </p:blipFill>
        <p:spPr bwMode="auto">
          <a:xfrm>
            <a:off x="10021976" y="6012454"/>
            <a:ext cx="1468411" cy="474608"/>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296142" y="1149350"/>
            <a:ext cx="11563927" cy="3662541"/>
          </a:xfrm>
          <a:prstGeom prst="rect">
            <a:avLst/>
          </a:prstGeom>
          <a:noFill/>
        </p:spPr>
        <p:txBody>
          <a:bodyPr wrap="square" rtlCol="0">
            <a:spAutoFit/>
          </a:bodyPr>
          <a:lstStyle/>
          <a:p>
            <a:r>
              <a:rPr lang="en-US" sz="2800" b="1" dirty="0">
                <a:solidFill>
                  <a:srgbClr val="C00000"/>
                </a:solidFill>
                <a:latin typeface="Century Gothic" panose="020B0502020202020204" pitchFamily="34" charset="0"/>
              </a:rPr>
              <a:t>trUST COIN</a:t>
            </a:r>
          </a:p>
          <a:p>
            <a:endParaRPr lang="en-US" dirty="0"/>
          </a:p>
          <a:p>
            <a:r>
              <a:rPr lang="en-US" b="1" dirty="0">
                <a:solidFill>
                  <a:srgbClr val="C00000"/>
                </a:solidFill>
                <a:latin typeface="Century Gothic" panose="020B0502020202020204" pitchFamily="34" charset="0"/>
              </a:rPr>
              <a:t>Technology : </a:t>
            </a:r>
            <a:r>
              <a:rPr lang="en-US" sz="1600" dirty="0">
                <a:latin typeface="Century Gothic" panose="020B0502020202020204" pitchFamily="34" charset="0"/>
              </a:rPr>
              <a:t>Blockchain</a:t>
            </a:r>
          </a:p>
          <a:p>
            <a:endParaRPr lang="en-US" sz="1600" dirty="0">
              <a:latin typeface="Century Gothic" panose="020B0502020202020204" pitchFamily="34" charset="0"/>
            </a:endParaRPr>
          </a:p>
          <a:p>
            <a:r>
              <a:rPr lang="en-US" b="1" dirty="0">
                <a:solidFill>
                  <a:srgbClr val="C00000"/>
                </a:solidFill>
                <a:latin typeface="Century Gothic" panose="020B0502020202020204" pitchFamily="34" charset="0"/>
              </a:rPr>
              <a:t>Domain Focused : </a:t>
            </a:r>
            <a:r>
              <a:rPr lang="en-US" sz="1600" dirty="0">
                <a:latin typeface="Century Gothic" panose="020B0502020202020204" pitchFamily="34" charset="0"/>
              </a:rPr>
              <a:t>Services</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Platform :</a:t>
            </a:r>
            <a:r>
              <a:rPr lang="en-US" dirty="0">
                <a:latin typeface="Century Gothic" panose="020B0502020202020204" pitchFamily="34" charset="0"/>
              </a:rPr>
              <a:t> </a:t>
            </a:r>
            <a:r>
              <a:rPr lang="en-US" sz="1600" dirty="0">
                <a:latin typeface="Century Gothic" panose="020B0502020202020204" pitchFamily="34" charset="0"/>
              </a:rPr>
              <a:t>Eris</a:t>
            </a:r>
          </a:p>
          <a:p>
            <a:endParaRPr lang="en-US" dirty="0">
              <a:latin typeface="Century Gothic" panose="020B0502020202020204" pitchFamily="34" charset="0"/>
            </a:endParaRPr>
          </a:p>
          <a:p>
            <a:pPr algn="just"/>
            <a:r>
              <a:rPr lang="en-US" b="1" dirty="0">
                <a:solidFill>
                  <a:srgbClr val="C00000"/>
                </a:solidFill>
                <a:latin typeface="Century Gothic" panose="020B0502020202020204" pitchFamily="34" charset="0"/>
              </a:rPr>
              <a:t>Description : </a:t>
            </a:r>
            <a:r>
              <a:rPr lang="en-US" sz="1600" dirty="0">
                <a:latin typeface="Century Gothic" panose="020B0502020202020204" pitchFamily="34" charset="0"/>
              </a:rPr>
              <a:t>trUSTcoin is a token developed over a Blockchain network with the purpose of award the employees with some rewards. The token is intended to be awarded on special occasions, as the organization of a hackathon or the referral of new interns/employees. The awarded tokens can be then spent on the available rewards on the system. These rewards will serve as non-monetary gratification for the employees. The rewards could be for example cinema tickets, a dinner or massage sessions.</a:t>
            </a:r>
          </a:p>
        </p:txBody>
      </p:sp>
    </p:spTree>
    <p:extLst>
      <p:ext uri="{BB962C8B-B14F-4D97-AF65-F5344CB8AC3E}">
        <p14:creationId xmlns:p14="http://schemas.microsoft.com/office/powerpoint/2010/main" val="387652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id:image001.png@01D23554.DBE5EF50"/>
          <p:cNvPicPr/>
          <p:nvPr/>
        </p:nvPicPr>
        <p:blipFill rotWithShape="1">
          <a:blip r:embed="rId2" r:link="rId3" cstate="print">
            <a:extLst>
              <a:ext uri="{28A0092B-C50C-407E-A947-70E740481C1C}">
                <a14:useLocalDpi xmlns:a14="http://schemas.microsoft.com/office/drawing/2010/main" val="0"/>
              </a:ext>
            </a:extLst>
          </a:blip>
          <a:srcRect b="25128"/>
          <a:stretch>
            <a:fillRect/>
          </a:stretch>
        </p:blipFill>
        <p:spPr bwMode="auto">
          <a:xfrm>
            <a:off x="10021976" y="6012454"/>
            <a:ext cx="1468411" cy="474608"/>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296142" y="1168400"/>
            <a:ext cx="11563927" cy="4401205"/>
          </a:xfrm>
          <a:prstGeom prst="rect">
            <a:avLst/>
          </a:prstGeom>
          <a:noFill/>
        </p:spPr>
        <p:txBody>
          <a:bodyPr wrap="square" rtlCol="0">
            <a:spAutoFit/>
          </a:bodyPr>
          <a:lstStyle/>
          <a:p>
            <a:r>
              <a:rPr lang="en-US" sz="2800" b="1" dirty="0">
                <a:solidFill>
                  <a:srgbClr val="C00000"/>
                </a:solidFill>
                <a:latin typeface="Century Gothic" panose="020B0502020202020204" pitchFamily="34" charset="0"/>
              </a:rPr>
              <a:t>FARM2FORK</a:t>
            </a:r>
          </a:p>
          <a:p>
            <a:endParaRPr lang="en-US" dirty="0"/>
          </a:p>
          <a:p>
            <a:r>
              <a:rPr lang="en-US" b="1" dirty="0">
                <a:solidFill>
                  <a:srgbClr val="C00000"/>
                </a:solidFill>
                <a:latin typeface="Century Gothic" panose="020B0502020202020204" pitchFamily="34" charset="0"/>
              </a:rPr>
              <a:t>Technology : </a:t>
            </a:r>
            <a:r>
              <a:rPr lang="en-US" sz="1600" dirty="0">
                <a:latin typeface="Century Gothic" panose="020B0502020202020204" pitchFamily="34" charset="0"/>
              </a:rPr>
              <a:t>Blockchain, Big Data Analytics</a:t>
            </a:r>
          </a:p>
          <a:p>
            <a:endParaRPr lang="en-US" sz="1600" dirty="0">
              <a:latin typeface="Century Gothic" panose="020B0502020202020204" pitchFamily="34" charset="0"/>
            </a:endParaRPr>
          </a:p>
          <a:p>
            <a:r>
              <a:rPr lang="en-US" b="1" dirty="0">
                <a:solidFill>
                  <a:srgbClr val="C00000"/>
                </a:solidFill>
                <a:latin typeface="Century Gothic" panose="020B0502020202020204" pitchFamily="34" charset="0"/>
              </a:rPr>
              <a:t>Domain Focused : </a:t>
            </a:r>
            <a:r>
              <a:rPr lang="en-US" sz="1600" dirty="0">
                <a:latin typeface="Century Gothic" panose="020B0502020202020204" pitchFamily="34" charset="0"/>
              </a:rPr>
              <a:t>Retails</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Platform :</a:t>
            </a:r>
            <a:r>
              <a:rPr lang="en-US" dirty="0">
                <a:latin typeface="Century Gothic" panose="020B0502020202020204" pitchFamily="34" charset="0"/>
              </a:rPr>
              <a:t> </a:t>
            </a:r>
            <a:r>
              <a:rPr lang="en-US" sz="1600" dirty="0">
                <a:latin typeface="Century Gothic" panose="020B0502020202020204" pitchFamily="34" charset="0"/>
              </a:rPr>
              <a:t>Eris</a:t>
            </a:r>
          </a:p>
          <a:p>
            <a:endParaRPr lang="en-US" dirty="0">
              <a:latin typeface="Century Gothic" panose="020B0502020202020204" pitchFamily="34" charset="0"/>
            </a:endParaRPr>
          </a:p>
          <a:p>
            <a:pPr algn="just"/>
            <a:r>
              <a:rPr lang="en-US" b="1" dirty="0">
                <a:solidFill>
                  <a:srgbClr val="C00000"/>
                </a:solidFill>
                <a:latin typeface="Century Gothic" panose="020B0502020202020204" pitchFamily="34" charset="0"/>
              </a:rPr>
              <a:t>Description : </a:t>
            </a:r>
            <a:r>
              <a:rPr lang="en-US" sz="1600" dirty="0">
                <a:latin typeface="Century Gothic" panose="020B0502020202020204" pitchFamily="34" charset="0"/>
              </a:rPr>
              <a:t>Farm to fork is an application that it is based in a specific use case of the concept of smart tracker. This application provides transparency and traceability to the process of production and distribution of consumer goods, using Blockchain technology. In other words, the application allows the registry of every phase of the supply chain. It is also remarkable that this type of use case generates too much data that, usually, it is not processed. Because of that, the application also uses Big Data technology to exploit all the data generated in the phases of the supply chain. With this intention, the demo consist of emulating the process called farm to fork. Due to this, we will identity farm products with a QR code. Then, using that identifier, we will record in the Blockchain ledger, all the stages through which pass the product.</a:t>
            </a:r>
          </a:p>
        </p:txBody>
      </p:sp>
    </p:spTree>
    <p:extLst>
      <p:ext uri="{BB962C8B-B14F-4D97-AF65-F5344CB8AC3E}">
        <p14:creationId xmlns:p14="http://schemas.microsoft.com/office/powerpoint/2010/main" val="55997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id:image001.png@01D23554.DBE5EF50"/>
          <p:cNvPicPr/>
          <p:nvPr/>
        </p:nvPicPr>
        <p:blipFill rotWithShape="1">
          <a:blip r:embed="rId2" r:link="rId3" cstate="print">
            <a:extLst>
              <a:ext uri="{28A0092B-C50C-407E-A947-70E740481C1C}">
                <a14:useLocalDpi xmlns:a14="http://schemas.microsoft.com/office/drawing/2010/main" val="0"/>
              </a:ext>
            </a:extLst>
          </a:blip>
          <a:srcRect b="25128"/>
          <a:stretch>
            <a:fillRect/>
          </a:stretch>
        </p:blipFill>
        <p:spPr bwMode="auto">
          <a:xfrm>
            <a:off x="10021976" y="6012454"/>
            <a:ext cx="1468411" cy="474608"/>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267855" y="1099128"/>
            <a:ext cx="11563927" cy="3416320"/>
          </a:xfrm>
          <a:prstGeom prst="rect">
            <a:avLst/>
          </a:prstGeom>
          <a:noFill/>
        </p:spPr>
        <p:txBody>
          <a:bodyPr wrap="square" rtlCol="0">
            <a:spAutoFit/>
          </a:bodyPr>
          <a:lstStyle/>
          <a:p>
            <a:r>
              <a:rPr lang="en-US" sz="2800" b="1" dirty="0">
                <a:solidFill>
                  <a:srgbClr val="C00000"/>
                </a:solidFill>
                <a:latin typeface="Century Gothic" panose="020B0502020202020204" pitchFamily="34" charset="0"/>
              </a:rPr>
              <a:t>VEHICLE MANAGEMENT SYSTEM</a:t>
            </a:r>
          </a:p>
          <a:p>
            <a:endParaRPr lang="en-US" dirty="0"/>
          </a:p>
          <a:p>
            <a:r>
              <a:rPr lang="en-US" b="1" dirty="0">
                <a:solidFill>
                  <a:srgbClr val="C00000"/>
                </a:solidFill>
                <a:latin typeface="Century Gothic" panose="020B0502020202020204" pitchFamily="34" charset="0"/>
              </a:rPr>
              <a:t>Technology : </a:t>
            </a:r>
            <a:r>
              <a:rPr lang="en-US" sz="1600" dirty="0">
                <a:latin typeface="Century Gothic" panose="020B0502020202020204" pitchFamily="34" charset="0"/>
              </a:rPr>
              <a:t>Blockchain</a:t>
            </a:r>
          </a:p>
          <a:p>
            <a:endParaRPr lang="en-US" sz="1600" dirty="0">
              <a:latin typeface="Century Gothic" panose="020B0502020202020204" pitchFamily="34" charset="0"/>
            </a:endParaRPr>
          </a:p>
          <a:p>
            <a:r>
              <a:rPr lang="en-US" b="1" dirty="0">
                <a:solidFill>
                  <a:srgbClr val="C00000"/>
                </a:solidFill>
                <a:latin typeface="Century Gothic" panose="020B0502020202020204" pitchFamily="34" charset="0"/>
              </a:rPr>
              <a:t>Domain Focused : </a:t>
            </a:r>
            <a:r>
              <a:rPr lang="en-US" sz="1600" dirty="0">
                <a:latin typeface="Century Gothic" panose="020B0502020202020204" pitchFamily="34" charset="0"/>
              </a:rPr>
              <a:t>Retails</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Platform :</a:t>
            </a:r>
            <a:r>
              <a:rPr lang="en-US" dirty="0">
                <a:latin typeface="Century Gothic" panose="020B0502020202020204" pitchFamily="34" charset="0"/>
              </a:rPr>
              <a:t> </a:t>
            </a:r>
            <a:r>
              <a:rPr lang="en-US" sz="1600" dirty="0">
                <a:latin typeface="Century Gothic" panose="020B0502020202020204" pitchFamily="34" charset="0"/>
              </a:rPr>
              <a:t>Ethereum</a:t>
            </a:r>
          </a:p>
          <a:p>
            <a:endParaRPr lang="en-US" dirty="0">
              <a:latin typeface="Century Gothic" panose="020B0502020202020204" pitchFamily="34" charset="0"/>
            </a:endParaRPr>
          </a:p>
          <a:p>
            <a:pPr algn="just"/>
            <a:r>
              <a:rPr lang="en-US" b="1" dirty="0">
                <a:solidFill>
                  <a:srgbClr val="C00000"/>
                </a:solidFill>
                <a:latin typeface="Century Gothic" panose="020B0502020202020204" pitchFamily="34" charset="0"/>
              </a:rPr>
              <a:t>Description : </a:t>
            </a:r>
            <a:r>
              <a:rPr lang="en-US" sz="1600" dirty="0">
                <a:latin typeface="Century Gothic" panose="020B0502020202020204" pitchFamily="34" charset="0"/>
              </a:rPr>
              <a:t>It is a supply chain management system using blockchain which adds the finger print of a vehicle to track down the details. Every parts of the vehicle consists of a unique ID, which is stored in the blockchain that could be used to track down the details. The different stake holders in the network plays a vital role in enrolling the data to the Blockchain.</a:t>
            </a:r>
          </a:p>
        </p:txBody>
      </p:sp>
    </p:spTree>
    <p:extLst>
      <p:ext uri="{BB962C8B-B14F-4D97-AF65-F5344CB8AC3E}">
        <p14:creationId xmlns:p14="http://schemas.microsoft.com/office/powerpoint/2010/main" val="30464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id:image001.png@01D23554.DBE5EF50"/>
          <p:cNvPicPr/>
          <p:nvPr/>
        </p:nvPicPr>
        <p:blipFill rotWithShape="1">
          <a:blip r:embed="rId2" r:link="rId3" cstate="print">
            <a:extLst>
              <a:ext uri="{28A0092B-C50C-407E-A947-70E740481C1C}">
                <a14:useLocalDpi xmlns:a14="http://schemas.microsoft.com/office/drawing/2010/main" val="0"/>
              </a:ext>
            </a:extLst>
          </a:blip>
          <a:srcRect b="25128"/>
          <a:stretch>
            <a:fillRect/>
          </a:stretch>
        </p:blipFill>
        <p:spPr bwMode="auto">
          <a:xfrm>
            <a:off x="10021976" y="6012454"/>
            <a:ext cx="1468411" cy="474608"/>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323274" y="1006764"/>
            <a:ext cx="11563927" cy="4339650"/>
          </a:xfrm>
          <a:prstGeom prst="rect">
            <a:avLst/>
          </a:prstGeom>
          <a:noFill/>
        </p:spPr>
        <p:txBody>
          <a:bodyPr wrap="square" rtlCol="0">
            <a:spAutoFit/>
          </a:bodyPr>
          <a:lstStyle/>
          <a:p>
            <a:r>
              <a:rPr lang="en-US" sz="2800" b="1" dirty="0">
                <a:solidFill>
                  <a:srgbClr val="C00000"/>
                </a:solidFill>
                <a:latin typeface="Century Gothic" panose="020B0502020202020204" pitchFamily="34" charset="0"/>
              </a:rPr>
              <a:t>MALWARE DETECTION BY BLOCKCHAIN CONSENSUS USING NEURAL NETWORKS</a:t>
            </a:r>
          </a:p>
          <a:p>
            <a:endParaRPr lang="en-US" dirty="0"/>
          </a:p>
          <a:p>
            <a:r>
              <a:rPr lang="en-US" b="1" dirty="0">
                <a:solidFill>
                  <a:srgbClr val="C00000"/>
                </a:solidFill>
                <a:latin typeface="Century Gothic" panose="020B0502020202020204" pitchFamily="34" charset="0"/>
              </a:rPr>
              <a:t>Technology : </a:t>
            </a:r>
            <a:r>
              <a:rPr lang="en-US" sz="1600" dirty="0">
                <a:latin typeface="Century Gothic" panose="020B0502020202020204" pitchFamily="34" charset="0"/>
              </a:rPr>
              <a:t>Blockchain, Cybersecurity</a:t>
            </a:r>
          </a:p>
          <a:p>
            <a:endParaRPr lang="en-US" sz="1600" dirty="0">
              <a:latin typeface="Century Gothic" panose="020B0502020202020204" pitchFamily="34" charset="0"/>
            </a:endParaRPr>
          </a:p>
          <a:p>
            <a:r>
              <a:rPr lang="en-US" b="1" dirty="0">
                <a:solidFill>
                  <a:srgbClr val="C00000"/>
                </a:solidFill>
                <a:latin typeface="Century Gothic" panose="020B0502020202020204" pitchFamily="34" charset="0"/>
              </a:rPr>
              <a:t>Domain Focused :</a:t>
            </a:r>
            <a:r>
              <a:rPr lang="en-US" sz="1600" b="1" dirty="0">
                <a:solidFill>
                  <a:srgbClr val="C00000"/>
                </a:solidFill>
                <a:latin typeface="Century Gothic" panose="020B0502020202020204" pitchFamily="34" charset="0"/>
              </a:rPr>
              <a:t> </a:t>
            </a:r>
            <a:r>
              <a:rPr lang="en-US" sz="1600" dirty="0">
                <a:latin typeface="Century Gothic" panose="020B0502020202020204" pitchFamily="34" charset="0"/>
              </a:rPr>
              <a:t>Security</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Platform :</a:t>
            </a:r>
            <a:r>
              <a:rPr lang="en-US" dirty="0">
                <a:latin typeface="Century Gothic" panose="020B0502020202020204" pitchFamily="34" charset="0"/>
              </a:rPr>
              <a:t> </a:t>
            </a:r>
            <a:r>
              <a:rPr lang="en-US" sz="1600" dirty="0">
                <a:latin typeface="Century Gothic" panose="020B0502020202020204" pitchFamily="34" charset="0"/>
              </a:rPr>
              <a:t>Ethereum</a:t>
            </a:r>
          </a:p>
          <a:p>
            <a:endParaRPr lang="en-US" dirty="0">
              <a:latin typeface="Century Gothic" panose="020B0502020202020204" pitchFamily="34" charset="0"/>
            </a:endParaRPr>
          </a:p>
          <a:p>
            <a:pPr algn="just"/>
            <a:r>
              <a:rPr lang="en-US" b="1" dirty="0">
                <a:solidFill>
                  <a:srgbClr val="C00000"/>
                </a:solidFill>
                <a:latin typeface="Century Gothic" panose="020B0502020202020204" pitchFamily="34" charset="0"/>
              </a:rPr>
              <a:t>Description : </a:t>
            </a:r>
            <a:r>
              <a:rPr lang="en-US" sz="1600" dirty="0">
                <a:latin typeface="Century Gothic" panose="020B0502020202020204" pitchFamily="34" charset="0"/>
              </a:rPr>
              <a:t>Current malware detection system is predictable, not predictive. A predictive malware detection system using neural networks  leverages the increased security offered by a distributed network. The solution is to develop a malware prediction system that leverages the increased security provided by distributed networks. A distributed network consists of “nodes” that can used to model the devices present on the network. The malware detection model is based on an “intelligent” neural network that enables it to predict malwares with more accuracy than the current models.</a:t>
            </a:r>
          </a:p>
        </p:txBody>
      </p:sp>
    </p:spTree>
    <p:extLst>
      <p:ext uri="{BB962C8B-B14F-4D97-AF65-F5344CB8AC3E}">
        <p14:creationId xmlns:p14="http://schemas.microsoft.com/office/powerpoint/2010/main" val="338534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id:image001.png@01D23554.DBE5EF50"/>
          <p:cNvPicPr/>
          <p:nvPr/>
        </p:nvPicPr>
        <p:blipFill rotWithShape="1">
          <a:blip r:embed="rId2" r:link="rId3" cstate="print">
            <a:extLst>
              <a:ext uri="{28A0092B-C50C-407E-A947-70E740481C1C}">
                <a14:useLocalDpi xmlns:a14="http://schemas.microsoft.com/office/drawing/2010/main" val="0"/>
              </a:ext>
            </a:extLst>
          </a:blip>
          <a:srcRect b="25128"/>
          <a:stretch>
            <a:fillRect/>
          </a:stretch>
        </p:blipFill>
        <p:spPr bwMode="auto">
          <a:xfrm>
            <a:off x="10021976" y="6012454"/>
            <a:ext cx="1468411" cy="474608"/>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323274" y="1043709"/>
            <a:ext cx="11563927" cy="3662541"/>
          </a:xfrm>
          <a:prstGeom prst="rect">
            <a:avLst/>
          </a:prstGeom>
          <a:noFill/>
        </p:spPr>
        <p:txBody>
          <a:bodyPr wrap="square" rtlCol="0">
            <a:spAutoFit/>
          </a:bodyPr>
          <a:lstStyle/>
          <a:p>
            <a:r>
              <a:rPr lang="en-US" sz="2800" b="1" dirty="0">
                <a:solidFill>
                  <a:srgbClr val="C00000"/>
                </a:solidFill>
                <a:latin typeface="Century Gothic" panose="020B0502020202020204" pitchFamily="34" charset="0"/>
              </a:rPr>
              <a:t>KNOW YOUR CUSTOMER</a:t>
            </a:r>
          </a:p>
          <a:p>
            <a:endParaRPr lang="en-US" dirty="0"/>
          </a:p>
          <a:p>
            <a:r>
              <a:rPr lang="en-US" b="1" dirty="0">
                <a:solidFill>
                  <a:srgbClr val="C00000"/>
                </a:solidFill>
                <a:latin typeface="Century Gothic" panose="020B0502020202020204" pitchFamily="34" charset="0"/>
              </a:rPr>
              <a:t>Technology : </a:t>
            </a:r>
            <a:r>
              <a:rPr lang="en-US" sz="1600" dirty="0">
                <a:latin typeface="Century Gothic" panose="020B0502020202020204" pitchFamily="34" charset="0"/>
              </a:rPr>
              <a:t>Blockchain</a:t>
            </a:r>
          </a:p>
          <a:p>
            <a:endParaRPr lang="en-US" sz="1600" dirty="0">
              <a:latin typeface="Century Gothic" panose="020B0502020202020204" pitchFamily="34" charset="0"/>
            </a:endParaRPr>
          </a:p>
          <a:p>
            <a:r>
              <a:rPr lang="en-US" b="1" dirty="0">
                <a:solidFill>
                  <a:srgbClr val="C00000"/>
                </a:solidFill>
                <a:latin typeface="Century Gothic" panose="020B0502020202020204" pitchFamily="34" charset="0"/>
              </a:rPr>
              <a:t>Domain Focused : </a:t>
            </a:r>
            <a:r>
              <a:rPr lang="en-US" sz="1600" dirty="0">
                <a:latin typeface="Century Gothic" panose="020B0502020202020204" pitchFamily="34" charset="0"/>
              </a:rPr>
              <a:t>Banking</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Platform :</a:t>
            </a:r>
            <a:r>
              <a:rPr lang="en-US" dirty="0">
                <a:latin typeface="Century Gothic" panose="020B0502020202020204" pitchFamily="34" charset="0"/>
              </a:rPr>
              <a:t> </a:t>
            </a:r>
            <a:r>
              <a:rPr lang="en-US" sz="1600" dirty="0">
                <a:latin typeface="Century Gothic" panose="020B0502020202020204" pitchFamily="34" charset="0"/>
              </a:rPr>
              <a:t>Ethereum</a:t>
            </a:r>
          </a:p>
          <a:p>
            <a:endParaRPr lang="en-US" dirty="0">
              <a:latin typeface="Century Gothic" panose="020B0502020202020204" pitchFamily="34" charset="0"/>
            </a:endParaRPr>
          </a:p>
          <a:p>
            <a:pPr algn="just"/>
            <a:r>
              <a:rPr lang="en-US" b="1" dirty="0">
                <a:solidFill>
                  <a:srgbClr val="C00000"/>
                </a:solidFill>
                <a:latin typeface="Century Gothic" panose="020B0502020202020204" pitchFamily="34" charset="0"/>
              </a:rPr>
              <a:t>Description : </a:t>
            </a:r>
            <a:r>
              <a:rPr lang="en-US" sz="1600" dirty="0">
                <a:latin typeface="Century Gothic" panose="020B0502020202020204" pitchFamily="34" charset="0"/>
              </a:rPr>
              <a:t>The aim of the project is to develop a banking system for customers, using Blockchain. Created a website for banking customers to view and select better banking schemes. Website provide an interface between customers and bank. The customer can login in to website by using their own account number. Customer can select and apply better schemes by using information provided by this. The entered customer details are stored in Blockchain using smart contracts.</a:t>
            </a:r>
          </a:p>
        </p:txBody>
      </p:sp>
    </p:spTree>
    <p:extLst>
      <p:ext uri="{BB962C8B-B14F-4D97-AF65-F5344CB8AC3E}">
        <p14:creationId xmlns:p14="http://schemas.microsoft.com/office/powerpoint/2010/main" val="273865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id:image001.png@01D23554.DBE5EF50"/>
          <p:cNvPicPr/>
          <p:nvPr/>
        </p:nvPicPr>
        <p:blipFill rotWithShape="1">
          <a:blip r:embed="rId2" r:link="rId3" cstate="print">
            <a:extLst>
              <a:ext uri="{28A0092B-C50C-407E-A947-70E740481C1C}">
                <a14:useLocalDpi xmlns:a14="http://schemas.microsoft.com/office/drawing/2010/main" val="0"/>
              </a:ext>
            </a:extLst>
          </a:blip>
          <a:srcRect b="25128"/>
          <a:stretch>
            <a:fillRect/>
          </a:stretch>
        </p:blipFill>
        <p:spPr bwMode="auto">
          <a:xfrm>
            <a:off x="10021976" y="6012454"/>
            <a:ext cx="1468411" cy="474608"/>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277092" y="1182254"/>
            <a:ext cx="11563927" cy="3170099"/>
          </a:xfrm>
          <a:prstGeom prst="rect">
            <a:avLst/>
          </a:prstGeom>
          <a:noFill/>
        </p:spPr>
        <p:txBody>
          <a:bodyPr wrap="square" rtlCol="0">
            <a:spAutoFit/>
          </a:bodyPr>
          <a:lstStyle/>
          <a:p>
            <a:r>
              <a:rPr lang="en-US" sz="2800" b="1" dirty="0">
                <a:solidFill>
                  <a:srgbClr val="C00000"/>
                </a:solidFill>
                <a:latin typeface="Century Gothic" panose="020B0502020202020204" pitchFamily="34" charset="0"/>
              </a:rPr>
              <a:t>SUPPLY CHAIN MANAGEMENT AND LOGISTICS IN BLOCKCHAIN</a:t>
            </a:r>
            <a:endParaRPr lang="en-US" dirty="0"/>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Technology : </a:t>
            </a:r>
            <a:r>
              <a:rPr lang="en-US" sz="1600" dirty="0">
                <a:latin typeface="Century Gothic" panose="020B0502020202020204" pitchFamily="34" charset="0"/>
              </a:rPr>
              <a:t>Blockchain</a:t>
            </a:r>
          </a:p>
          <a:p>
            <a:endParaRPr lang="en-US" sz="1600" dirty="0">
              <a:latin typeface="Century Gothic" panose="020B0502020202020204" pitchFamily="34" charset="0"/>
            </a:endParaRPr>
          </a:p>
          <a:p>
            <a:r>
              <a:rPr lang="en-US" b="1" dirty="0">
                <a:solidFill>
                  <a:srgbClr val="C00000"/>
                </a:solidFill>
                <a:latin typeface="Century Gothic" panose="020B0502020202020204" pitchFamily="34" charset="0"/>
              </a:rPr>
              <a:t>Domain Focused : </a:t>
            </a:r>
            <a:r>
              <a:rPr lang="en-US" sz="1600" dirty="0">
                <a:latin typeface="Century Gothic" panose="020B0502020202020204" pitchFamily="34" charset="0"/>
              </a:rPr>
              <a:t>Retails</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Platform :</a:t>
            </a:r>
            <a:r>
              <a:rPr lang="en-US" dirty="0">
                <a:latin typeface="Century Gothic" panose="020B0502020202020204" pitchFamily="34" charset="0"/>
              </a:rPr>
              <a:t> </a:t>
            </a:r>
            <a:r>
              <a:rPr lang="en-US" sz="1600" dirty="0">
                <a:latin typeface="Century Gothic" panose="020B0502020202020204" pitchFamily="34" charset="0"/>
              </a:rPr>
              <a:t>Ethereum</a:t>
            </a:r>
          </a:p>
          <a:p>
            <a:endParaRPr lang="en-US" dirty="0">
              <a:latin typeface="Century Gothic" panose="020B0502020202020204" pitchFamily="34" charset="0"/>
            </a:endParaRPr>
          </a:p>
          <a:p>
            <a:pPr algn="just"/>
            <a:r>
              <a:rPr lang="en-US" b="1" dirty="0">
                <a:solidFill>
                  <a:srgbClr val="C00000"/>
                </a:solidFill>
                <a:latin typeface="Century Gothic" panose="020B0502020202020204" pitchFamily="34" charset="0"/>
              </a:rPr>
              <a:t>Description : </a:t>
            </a:r>
            <a:r>
              <a:rPr lang="en-US" sz="1600" dirty="0">
                <a:latin typeface="Century Gothic" panose="020B0502020202020204" pitchFamily="34" charset="0"/>
              </a:rPr>
              <a:t>All properties &amp; process in supply chain are added to the block chain. It boosts customer services where customer can ensure the quantity of the product delivered. It boosts customer service. If a system is more transparent and clear, user will accept those system, where in user acceptance is an important part in business.</a:t>
            </a:r>
          </a:p>
        </p:txBody>
      </p:sp>
    </p:spTree>
    <p:extLst>
      <p:ext uri="{BB962C8B-B14F-4D97-AF65-F5344CB8AC3E}">
        <p14:creationId xmlns:p14="http://schemas.microsoft.com/office/powerpoint/2010/main" val="313791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id:image001.png@01D23554.DBE5EF50"/>
          <p:cNvPicPr/>
          <p:nvPr/>
        </p:nvPicPr>
        <p:blipFill rotWithShape="1">
          <a:blip r:embed="rId2" r:link="rId3" cstate="print">
            <a:extLst>
              <a:ext uri="{28A0092B-C50C-407E-A947-70E740481C1C}">
                <a14:useLocalDpi xmlns:a14="http://schemas.microsoft.com/office/drawing/2010/main" val="0"/>
              </a:ext>
            </a:extLst>
          </a:blip>
          <a:srcRect b="25128"/>
          <a:stretch>
            <a:fillRect/>
          </a:stretch>
        </p:blipFill>
        <p:spPr bwMode="auto">
          <a:xfrm>
            <a:off x="10021976" y="6012454"/>
            <a:ext cx="1468411" cy="474608"/>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277092" y="1071418"/>
            <a:ext cx="11563927" cy="3724096"/>
          </a:xfrm>
          <a:prstGeom prst="rect">
            <a:avLst/>
          </a:prstGeom>
          <a:noFill/>
        </p:spPr>
        <p:txBody>
          <a:bodyPr wrap="square" rtlCol="0">
            <a:spAutoFit/>
          </a:bodyPr>
          <a:lstStyle/>
          <a:p>
            <a:r>
              <a:rPr lang="en-US" sz="2800" b="1" dirty="0">
                <a:solidFill>
                  <a:srgbClr val="C00000"/>
                </a:solidFill>
                <a:latin typeface="Century Gothic" panose="020B0502020202020204" pitchFamily="34" charset="0"/>
              </a:rPr>
              <a:t>TRADE FINANCE PLATFORM USING BLOCKCHAIN</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Technology : </a:t>
            </a:r>
            <a:r>
              <a:rPr lang="en-US" sz="1600" dirty="0">
                <a:latin typeface="Century Gothic" panose="020B0502020202020204" pitchFamily="34" charset="0"/>
              </a:rPr>
              <a:t>Blockchain</a:t>
            </a:r>
          </a:p>
          <a:p>
            <a:endParaRPr lang="en-US" sz="1600" dirty="0">
              <a:latin typeface="Century Gothic" panose="020B0502020202020204" pitchFamily="34" charset="0"/>
            </a:endParaRPr>
          </a:p>
          <a:p>
            <a:r>
              <a:rPr lang="en-US" b="1" dirty="0">
                <a:solidFill>
                  <a:srgbClr val="C00000"/>
                </a:solidFill>
                <a:latin typeface="Century Gothic" panose="020B0502020202020204" pitchFamily="34" charset="0"/>
              </a:rPr>
              <a:t>Domain Focused : </a:t>
            </a:r>
            <a:r>
              <a:rPr lang="en-US" sz="1600" dirty="0">
                <a:latin typeface="Century Gothic" panose="020B0502020202020204" pitchFamily="34" charset="0"/>
              </a:rPr>
              <a:t>Banking</a:t>
            </a:r>
          </a:p>
          <a:p>
            <a:endParaRPr lang="en-US" b="1" dirty="0">
              <a:solidFill>
                <a:srgbClr val="C00000"/>
              </a:solidFill>
              <a:latin typeface="Century Gothic" panose="020B0502020202020204" pitchFamily="34" charset="0"/>
            </a:endParaRPr>
          </a:p>
          <a:p>
            <a:r>
              <a:rPr lang="en-US" b="1" dirty="0">
                <a:solidFill>
                  <a:srgbClr val="C00000"/>
                </a:solidFill>
                <a:latin typeface="Century Gothic" panose="020B0502020202020204" pitchFamily="34" charset="0"/>
              </a:rPr>
              <a:t>Platform :</a:t>
            </a:r>
            <a:r>
              <a:rPr lang="en-US" dirty="0">
                <a:latin typeface="Century Gothic" panose="020B0502020202020204" pitchFamily="34" charset="0"/>
              </a:rPr>
              <a:t> </a:t>
            </a:r>
            <a:r>
              <a:rPr lang="en-US" sz="1600" dirty="0">
                <a:latin typeface="Century Gothic" panose="020B0502020202020204" pitchFamily="34" charset="0"/>
              </a:rPr>
              <a:t>Ethereum</a:t>
            </a:r>
          </a:p>
          <a:p>
            <a:endParaRPr lang="en-US" dirty="0">
              <a:latin typeface="Century Gothic" panose="020B0502020202020204" pitchFamily="34" charset="0"/>
            </a:endParaRPr>
          </a:p>
          <a:p>
            <a:pPr algn="just"/>
            <a:r>
              <a:rPr lang="en-US" b="1" dirty="0">
                <a:solidFill>
                  <a:srgbClr val="C00000"/>
                </a:solidFill>
                <a:latin typeface="Century Gothic" panose="020B0502020202020204" pitchFamily="34" charset="0"/>
              </a:rPr>
              <a:t>Description : </a:t>
            </a:r>
            <a:r>
              <a:rPr lang="en-US" sz="1600" dirty="0">
                <a:latin typeface="Century Gothic" panose="020B0502020202020204" pitchFamily="34" charset="0"/>
              </a:rPr>
              <a:t>The aim of the project is to develop a secure trade finance platform using Blockchain. The primary business drive for this idea proposal is mainly in the field of Trade Financing, Trade Finance Security, Huge Paper Processes and Cost. W</a:t>
            </a:r>
            <a:r>
              <a:rPr lang="en-IN" sz="1600" spc="-1" dirty="0">
                <a:solidFill>
                  <a:srgbClr val="000000"/>
                </a:solidFill>
                <a:uFill>
                  <a:solidFill>
                    <a:srgbClr val="FFFFFF"/>
                  </a:solidFill>
                </a:uFill>
                <a:latin typeface="Century Gothic" panose="020B0502020202020204" pitchFamily="34" charset="0"/>
                <a:ea typeface="Noto Sans CJK SC Regular"/>
              </a:rPr>
              <a:t>hile the form is stored into the blockchain, the details are printed on the screen to make us know the information is stored into the blockchain. The main stake holders are Importer, Exporter, Importer Bank, Insurance and Customer. </a:t>
            </a:r>
            <a:endParaRPr lang="en-US" sz="1600" dirty="0">
              <a:latin typeface="Century Gothic" panose="020B0502020202020204" pitchFamily="34" charset="0"/>
            </a:endParaRPr>
          </a:p>
        </p:txBody>
      </p:sp>
    </p:spTree>
    <p:extLst>
      <p:ext uri="{BB962C8B-B14F-4D97-AF65-F5344CB8AC3E}">
        <p14:creationId xmlns:p14="http://schemas.microsoft.com/office/powerpoint/2010/main" val="4079115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11947</TotalTime>
  <Words>1167</Words>
  <Application>Microsoft Office PowerPoint</Application>
  <PresentationFormat>Widescreen</PresentationFormat>
  <Paragraphs>122</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Century Gothic</vt:lpstr>
      <vt:lpstr>Helvetica</vt:lpstr>
      <vt:lpstr>Noto Sans CJK SC Regular</vt:lpstr>
      <vt:lpstr>Rockwell</vt:lpstr>
      <vt:lpstr>Tahoma</vt:lpstr>
      <vt:lpstr>Office Theme</vt:lpstr>
      <vt:lpstr>   INFINITY LABS BLOCKCHAIN ASSETS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 Abraham (UST, IND)</dc:creator>
  <cp:lastModifiedBy>Aparna Prem (UST, IND)</cp:lastModifiedBy>
  <cp:revision>197</cp:revision>
  <dcterms:created xsi:type="dcterms:W3CDTF">2017-08-16T09:12:08Z</dcterms:created>
  <dcterms:modified xsi:type="dcterms:W3CDTF">2017-08-28T05:26:05Z</dcterms:modified>
</cp:coreProperties>
</file>