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00" r:id="rId5"/>
  </p:sldMasterIdLst>
  <p:notesMasterIdLst>
    <p:notesMasterId r:id="rId44"/>
  </p:notesMasterIdLst>
  <p:handoutMasterIdLst>
    <p:handoutMasterId r:id="rId45"/>
  </p:handoutMasterIdLst>
  <p:sldIdLst>
    <p:sldId id="256" r:id="rId6"/>
    <p:sldId id="257" r:id="rId7"/>
    <p:sldId id="258" r:id="rId8"/>
    <p:sldId id="276" r:id="rId9"/>
    <p:sldId id="260" r:id="rId10"/>
    <p:sldId id="277" r:id="rId11"/>
    <p:sldId id="278" r:id="rId12"/>
    <p:sldId id="280" r:id="rId13"/>
    <p:sldId id="279" r:id="rId14"/>
    <p:sldId id="283" r:id="rId15"/>
    <p:sldId id="281" r:id="rId16"/>
    <p:sldId id="282" r:id="rId17"/>
    <p:sldId id="284" r:id="rId18"/>
    <p:sldId id="285" r:id="rId19"/>
    <p:sldId id="286" r:id="rId20"/>
    <p:sldId id="287" r:id="rId21"/>
    <p:sldId id="288" r:id="rId22"/>
    <p:sldId id="289" r:id="rId23"/>
    <p:sldId id="269" r:id="rId24"/>
    <p:sldId id="270" r:id="rId25"/>
    <p:sldId id="290" r:id="rId26"/>
    <p:sldId id="291" r:id="rId27"/>
    <p:sldId id="292" r:id="rId28"/>
    <p:sldId id="273" r:id="rId29"/>
    <p:sldId id="272" r:id="rId30"/>
    <p:sldId id="293" r:id="rId31"/>
    <p:sldId id="294" r:id="rId32"/>
    <p:sldId id="297" r:id="rId33"/>
    <p:sldId id="301" r:id="rId34"/>
    <p:sldId id="295" r:id="rId35"/>
    <p:sldId id="298" r:id="rId36"/>
    <p:sldId id="266" r:id="rId37"/>
    <p:sldId id="296" r:id="rId38"/>
    <p:sldId id="299" r:id="rId39"/>
    <p:sldId id="300" r:id="rId40"/>
    <p:sldId id="263" r:id="rId41"/>
    <p:sldId id="274" r:id="rId42"/>
    <p:sldId id="275"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915" autoAdjust="0"/>
  </p:normalViewPr>
  <p:slideViewPr>
    <p:cSldViewPr>
      <p:cViewPr varScale="1">
        <p:scale>
          <a:sx n="98" d="100"/>
          <a:sy n="98" d="100"/>
        </p:scale>
        <p:origin x="-35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011DF1-066D-4425-9A96-347411CF7EF0}" type="datetimeFigureOut">
              <a:rPr lang="en-US" smtClean="0"/>
              <a:pPr/>
              <a:t>8/15/2016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2156B2-7475-401E-9A1D-C100255CF575}"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2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2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2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23" name="PlaceHolder 5"/>
          <p:cNvSpPr>
            <a:spLocks noGrp="1"/>
          </p:cNvSpPr>
          <p:nvPr>
            <p:ph type="sldNum"/>
          </p:nvPr>
        </p:nvSpPr>
        <p:spPr>
          <a:xfrm>
            <a:off x="4399200" y="9555480"/>
            <a:ext cx="3372840" cy="502560"/>
          </a:xfrm>
          <a:prstGeom prst="rect">
            <a:avLst/>
          </a:prstGeom>
        </p:spPr>
        <p:txBody>
          <a:bodyPr lIns="0" tIns="0" rIns="0" bIns="0" anchor="b"/>
          <a:lstStyle/>
          <a:p>
            <a:pPr algn="r"/>
            <a:fld id="{F9BF6DCF-7198-4C65-B19A-2E9E01A88E5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1</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26</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29</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32</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2</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https://docs.angularjs.org/guide/bootstrap</a:t>
            </a:r>
          </a:p>
          <a:p>
            <a:endParaRPr lang="en-US" sz="2000" b="0" strike="noStrike" spc="-1" dirty="0">
              <a:solidFill>
                <a:srgbClr val="000000"/>
              </a:solidFill>
              <a:uFill>
                <a:solidFill>
                  <a:srgbClr val="FFFFFF"/>
                </a:solidFill>
              </a:uFill>
              <a:latin typeface="Arial"/>
            </a:endParaRPr>
          </a:p>
          <a:p>
            <a:r>
              <a:rPr lang="en-US" sz="2000" b="0" strike="noStrike" spc="-1" dirty="0">
                <a:solidFill>
                  <a:srgbClr val="000000"/>
                </a:solidFill>
                <a:uFill>
                  <a:solidFill>
                    <a:srgbClr val="FFFFFF"/>
                  </a:solidFill>
                </a:uFill>
                <a:latin typeface="Arial"/>
              </a:rPr>
              <a:t>Using manual initialization if you need to perform an operation before Angular compiles a page</a:t>
            </a:r>
          </a:p>
        </p:txBody>
      </p:sp>
      <p:sp>
        <p:nvSpPr>
          <p:cNvPr id="296"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607BE8-C5CF-4EE1-A13E-80103FF87A5E}" type="slidenum">
              <a:rPr lang="en-US" sz="1200" b="0" strike="noStrike" spc="-1">
                <a:solidFill>
                  <a:srgbClr val="000000"/>
                </a:solidFill>
                <a:uFill>
                  <a:solidFill>
                    <a:srgbClr val="FFFFFF"/>
                  </a:solidFill>
                </a:uFill>
                <a:latin typeface="+mn-lt"/>
                <a:ea typeface="+mn-ea"/>
              </a:rPr>
              <a:pPr algn="r">
                <a:lnSpc>
                  <a:spcPct val="100000"/>
                </a:lnSpc>
              </a:pPr>
              <a:t>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dirty="0" smtClean="0"/>
              <a:t>http://www.frontendjournal.com/html5-pushstate-and-single-page-apps/</a:t>
            </a:r>
            <a:endParaRPr lang="en-US" dirty="0"/>
          </a:p>
        </p:txBody>
      </p:sp>
      <p:sp>
        <p:nvSpPr>
          <p:cNvPr id="4" name="Slide Number Placeholder 3"/>
          <p:cNvSpPr>
            <a:spLocks noGrp="1"/>
          </p:cNvSpPr>
          <p:nvPr>
            <p:ph type="sldNum" idx="10"/>
          </p:nvPr>
        </p:nvSpPr>
        <p:spPr/>
        <p:txBody>
          <a:bodyPr/>
          <a:lstStyle/>
          <a:p>
            <a:pPr algn="r"/>
            <a:fld id="{F9BF6DCF-7198-4C65-B19A-2E9E01A88E5F}" type="slidenum">
              <a:rPr lang="en-US" sz="1400" b="0" strike="noStrike" spc="-1" smtClean="0">
                <a:solidFill>
                  <a:srgbClr val="000000"/>
                </a:solidFill>
                <a:uFill>
                  <a:solidFill>
                    <a:srgbClr val="FFFFFF"/>
                  </a:solidFill>
                </a:uFill>
                <a:latin typeface="Times New Roman"/>
              </a:rPr>
              <a:pPr algn="r"/>
              <a:t>16</a:t>
            </a:fld>
            <a:endParaRPr lang="en-U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idx="11"/>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https://docs.angularjs.org/tutorial/step_09</a:t>
            </a:r>
          </a:p>
          <a:p>
            <a:endParaRPr lang="en-US" sz="2000" b="0" strike="noStrike" spc="-1" dirty="0" smtClean="0">
              <a:solidFill>
                <a:srgbClr val="000000"/>
              </a:solidFill>
              <a:uFill>
                <a:solidFill>
                  <a:srgbClr val="FFFFFF"/>
                </a:solidFill>
              </a:u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solidFill>
                  <a:srgbClr val="000000"/>
                </a:solidFill>
                <a:uFill>
                  <a:solidFill>
                    <a:srgbClr val="FFFFFF"/>
                  </a:solidFill>
                </a:uFill>
                <a:latin typeface="Calibri"/>
                <a:ea typeface="+mn-ea"/>
              </a:rPr>
              <a:t>When the application bootstraps, Angular creates an injector that will be used to find and inject all of the services that are required by your application.</a:t>
            </a:r>
            <a:endParaRPr lang="en-US" sz="1600" b="0" strike="noStrike" spc="-1" dirty="0" smtClean="0">
              <a:solidFill>
                <a:srgbClr val="000000"/>
              </a:solidFill>
              <a:uFill>
                <a:solidFill>
                  <a:srgbClr val="FFFFFF"/>
                </a:solidFill>
              </a:uFill>
              <a:latin typeface="+mn-lt"/>
            </a:endParaRPr>
          </a:p>
          <a:p>
            <a:endParaRPr lang="en-US" sz="2000" b="0" strike="noStrike" spc="-1" dirty="0">
              <a:solidFill>
                <a:srgbClr val="000000"/>
              </a:solidFill>
              <a:uFill>
                <a:solidFill>
                  <a:srgbClr val="FFFFFF"/>
                </a:solidFill>
              </a:uFill>
              <a:latin typeface="Arial"/>
            </a:endParaRPr>
          </a:p>
          <a:p>
            <a:r>
              <a:rPr lang="en-US" sz="1200" b="0" strike="noStrike" spc="-1" dirty="0">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lang="en-US" sz="2000" b="0" strike="noStrike" spc="-1" dirty="0">
              <a:solidFill>
                <a:srgbClr val="000000"/>
              </a:solidFill>
              <a:uFill>
                <a:solidFill>
                  <a:srgbClr val="FFFFFF"/>
                </a:solidFill>
              </a:uFill>
              <a:latin typeface="Arial"/>
            </a:endParaRPr>
          </a:p>
        </p:txBody>
      </p:sp>
      <p:sp>
        <p:nvSpPr>
          <p:cNvPr id="308"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7C6022-40BE-4818-B7A4-7070690BA849}" type="slidenum">
              <a:rPr lang="en-US" sz="1200" b="0" strike="noStrike" spc="-1">
                <a:solidFill>
                  <a:srgbClr val="000000"/>
                </a:solidFill>
                <a:uFill>
                  <a:solidFill>
                    <a:srgbClr val="FFFFFF"/>
                  </a:solidFill>
                </a:uFill>
                <a:latin typeface="+mn-lt"/>
                <a:ea typeface="+mn-ea"/>
              </a:rPr>
              <a:pPr algn="r">
                <a:lnSpc>
                  <a:spcPct val="100000"/>
                </a:lnSpc>
              </a:pPr>
              <a:t>19</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20</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23</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https://docs.angularjs.org/tutorial/step_09</a:t>
            </a:r>
          </a:p>
        </p:txBody>
      </p:sp>
      <p:sp>
        <p:nvSpPr>
          <p:cNvPr id="31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2C7A03-744E-4554-A4A7-AA9CEC182A95}" type="slidenum">
              <a:rPr lang="en-US" sz="1200" b="0" strike="noStrike" spc="-1">
                <a:solidFill>
                  <a:srgbClr val="000000"/>
                </a:solidFill>
                <a:uFill>
                  <a:solidFill>
                    <a:srgbClr val="FFFFFF"/>
                  </a:solidFill>
                </a:uFill>
                <a:latin typeface="+mn-lt"/>
                <a:ea typeface="+mn-ea"/>
              </a:rPr>
              <a:pPr algn="r">
                <a:lnSpc>
                  <a:spcPct val="100000"/>
                </a:lnSpc>
              </a:pPr>
              <a:t>24</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r>
              <a:rPr lang="en-US" sz="1200" b="0" strike="noStrike" spc="-1" dirty="0">
                <a:solidFill>
                  <a:srgbClr val="000000"/>
                </a:solidFill>
                <a:uFill>
                  <a:solidFill>
                    <a:srgbClr val="FFFFFF"/>
                  </a:solidFill>
                </a:uFill>
                <a:latin typeface="+mn-lt"/>
                <a:ea typeface="+mn-ea"/>
              </a:rPr>
              <a:t>https://docs.angularjs.org/api/ngRoute/directive/ngView</a:t>
            </a:r>
            <a:endParaRPr lang="en-US" sz="2000" b="0" strike="noStrike" spc="-1" dirty="0">
              <a:solidFill>
                <a:srgbClr val="000000"/>
              </a:solidFill>
              <a:uFill>
                <a:solidFill>
                  <a:srgbClr val="FFFFFF"/>
                </a:solidFill>
              </a:uFill>
              <a:latin typeface="Arial"/>
            </a:endParaRPr>
          </a:p>
          <a:p>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viewContentLoaded</a:t>
            </a: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routeChangeSuccess</a:t>
            </a:r>
            <a:endParaRPr lang="en-US" sz="2000" b="0" strike="noStrike" spc="-1" dirty="0">
              <a:solidFill>
                <a:srgbClr val="000000"/>
              </a:solidFill>
              <a:uFill>
                <a:solidFill>
                  <a:srgbClr val="FFFFFF"/>
                </a:solidFill>
              </a:uFill>
              <a:latin typeface="Arial"/>
            </a:endParaRPr>
          </a:p>
          <a:p>
            <a:pPr marL="216000" indent="-213840">
              <a:lnSpc>
                <a:spcPct val="100000"/>
              </a:lnSpc>
            </a:pP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If </a:t>
            </a:r>
            <a:r>
              <a:rPr lang="en-US" sz="1200" b="0" strike="noStrike" spc="-1" dirty="0" err="1">
                <a:solidFill>
                  <a:srgbClr val="000000"/>
                </a:solidFill>
                <a:uFill>
                  <a:solidFill>
                    <a:srgbClr val="FFFFFF"/>
                  </a:solidFill>
                </a:uFill>
                <a:latin typeface="+mn-lt"/>
                <a:ea typeface="+mn-ea"/>
              </a:rPr>
              <a:t>ngView</a:t>
            </a:r>
            <a:r>
              <a:rPr lang="en-US" sz="1200" b="0" strike="noStrike" spc="-1" dirty="0">
                <a:solidFill>
                  <a:srgbClr val="000000"/>
                </a:solidFill>
                <a:uFill>
                  <a:solidFill>
                    <a:srgbClr val="FFFFFF"/>
                  </a:solidFill>
                </a:uFill>
                <a:latin typeface="+mn-lt"/>
                <a:ea typeface="+mn-ea"/>
              </a:rPr>
              <a:t> is contained in an asynchronously loaded template (e.g. in another directive's </a:t>
            </a:r>
            <a:r>
              <a:rPr lang="en-US" sz="1200" b="0" strike="noStrike" spc="-1" dirty="0" err="1">
                <a:solidFill>
                  <a:srgbClr val="000000"/>
                </a:solidFill>
                <a:uFill>
                  <a:solidFill>
                    <a:srgbClr val="FFFFFF"/>
                  </a:solidFill>
                </a:uFill>
                <a:latin typeface="+mn-lt"/>
                <a:ea typeface="+mn-ea"/>
              </a:rPr>
              <a:t>templateUrl</a:t>
            </a:r>
            <a:r>
              <a:rPr lang="en-US" sz="1200" b="0" strike="noStrike" spc="-1" dirty="0">
                <a:solidFill>
                  <a:srgbClr val="000000"/>
                </a:solidFill>
                <a:uFill>
                  <a:solidFill>
                    <a:srgbClr val="FFFFFF"/>
                  </a:solidFill>
                </a:uFill>
                <a:latin typeface="+mn-lt"/>
                <a:ea typeface="+mn-ea"/>
              </a:rPr>
              <a:t> or in a template loaded </a:t>
            </a:r>
            <a:r>
              <a:rPr lang="en-US" sz="1200" b="0" strike="noStrike" spc="-1" dirty="0" err="1">
                <a:solidFill>
                  <a:srgbClr val="000000"/>
                </a:solidFill>
                <a:uFill>
                  <a:solidFill>
                    <a:srgbClr val="FFFFFF"/>
                  </a:solidFill>
                </a:uFill>
                <a:latin typeface="+mn-lt"/>
                <a:ea typeface="+mn-ea"/>
              </a:rPr>
              <a:t>usingngInclude</a:t>
            </a:r>
            <a:r>
              <a:rPr lang="en-US" sz="1200" b="0" strike="noStrike" spc="-1" dirty="0">
                <a:solidFill>
                  <a:srgbClr val="000000"/>
                </a:solidFill>
                <a:uFill>
                  <a:solidFill>
                    <a:srgbClr val="FFFFFF"/>
                  </a:solidFill>
                </a:uFill>
                <a:latin typeface="+mn-lt"/>
                <a:ea typeface="+mn-ea"/>
              </a:rPr>
              <a:t>) =&gt; Using $timeout to check whether </a:t>
            </a:r>
            <a:r>
              <a:rPr lang="en-US" sz="1200" b="0" strike="noStrike" spc="-1" dirty="0" err="1">
                <a:solidFill>
                  <a:srgbClr val="000000"/>
                </a:solidFill>
                <a:uFill>
                  <a:solidFill>
                    <a:srgbClr val="FFFFFF"/>
                  </a:solidFill>
                </a:uFill>
                <a:latin typeface="+mn-lt"/>
                <a:ea typeface="+mn-ea"/>
              </a:rPr>
              <a:t>subView</a:t>
            </a:r>
            <a:r>
              <a:rPr lang="en-US" sz="1200" b="0" strike="noStrike" spc="-1" dirty="0">
                <a:solidFill>
                  <a:srgbClr val="000000"/>
                </a:solidFill>
                <a:uFill>
                  <a:solidFill>
                    <a:srgbClr val="FFFFFF"/>
                  </a:solidFill>
                </a:uFill>
                <a:latin typeface="+mn-lt"/>
                <a:ea typeface="+mn-ea"/>
              </a:rPr>
              <a:t> is rendered or not.</a:t>
            </a:r>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25</a:t>
            </a:fld>
            <a:endParaRPr lang="en-US" sz="1800" b="0" strike="noStrike" spc="-1">
              <a:solidFill>
                <a:srgbClr val="000000"/>
              </a:solidFill>
              <a:uFill>
                <a:solidFill>
                  <a:srgbClr val="FFFFFF"/>
                </a:solidFill>
              </a:uFill>
              <a:latin typeface="Arial"/>
            </a:endParaRPr>
          </a:p>
        </p:txBody>
      </p:sp>
      <p:sp>
        <p:nvSpPr>
          <p:cNvPr id="4" name="Footer Placeholder 3"/>
          <p:cNvSpPr>
            <a:spLocks noGrp="1"/>
          </p:cNvSpPr>
          <p:nvPr>
            <p:ph type="ftr" idx="10"/>
          </p:nvPr>
        </p:nvSpPr>
        <p:spPr/>
        <p:txBody>
          <a:bodyPr/>
          <a:lstStyle/>
          <a:p>
            <a:r>
              <a:rPr lang="en-US" sz="1400" b="0" strike="noStrike" spc="-1" smtClean="0">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702160" y="1203480"/>
            <a:ext cx="3738600" cy="2982960"/>
          </a:xfrm>
          <a:prstGeom prst="rect">
            <a:avLst/>
          </a:prstGeom>
          <a:ln>
            <a:noFill/>
          </a:ln>
        </p:spPr>
      </p:pic>
      <p:pic>
        <p:nvPicPr>
          <p:cNvPr id="44" name="Picture 43"/>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6" name="Picture 85"/>
          <p:cNvPicPr/>
          <p:nvPr/>
        </p:nvPicPr>
        <p:blipFill>
          <a:blip r:embed="rId2"/>
          <a:stretch/>
        </p:blipFill>
        <p:spPr>
          <a:xfrm>
            <a:off x="2702160" y="1203480"/>
            <a:ext cx="3738600" cy="2982960"/>
          </a:xfrm>
          <a:prstGeom prst="rect">
            <a:avLst/>
          </a:prstGeom>
          <a:ln>
            <a:noFill/>
          </a:ln>
        </p:spPr>
      </p:pic>
      <p:pic>
        <p:nvPicPr>
          <p:cNvPr id="87" name="Picture 86"/>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31" name="Picture 130"/>
          <p:cNvPicPr/>
          <p:nvPr/>
        </p:nvPicPr>
        <p:blipFill>
          <a:blip r:embed="rId2"/>
          <a:stretch/>
        </p:blipFill>
        <p:spPr>
          <a:xfrm>
            <a:off x="2702160" y="1203480"/>
            <a:ext cx="3738600" cy="2982960"/>
          </a:xfrm>
          <a:prstGeom prst="rect">
            <a:avLst/>
          </a:prstGeom>
          <a:ln>
            <a:noFill/>
          </a:ln>
        </p:spPr>
      </p:pic>
      <p:pic>
        <p:nvPicPr>
          <p:cNvPr id="132" name="Picture 131"/>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4" name="Picture 173"/>
          <p:cNvPicPr/>
          <p:nvPr/>
        </p:nvPicPr>
        <p:blipFill>
          <a:blip r:embed="rId2"/>
          <a:stretch/>
        </p:blipFill>
        <p:spPr>
          <a:xfrm>
            <a:off x="2702160" y="1203480"/>
            <a:ext cx="3738600" cy="2982960"/>
          </a:xfrm>
          <a:prstGeom prst="rect">
            <a:avLst/>
          </a:prstGeom>
          <a:ln>
            <a:noFill/>
          </a:ln>
        </p:spPr>
      </p:pic>
      <p:pic>
        <p:nvPicPr>
          <p:cNvPr id="175" name="Picture 17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17" name="Picture 216"/>
          <p:cNvPicPr/>
          <p:nvPr/>
        </p:nvPicPr>
        <p:blipFill>
          <a:blip r:embed="rId2"/>
          <a:stretch/>
        </p:blipFill>
        <p:spPr>
          <a:xfrm>
            <a:off x="2702160" y="1203480"/>
            <a:ext cx="3738600" cy="2982960"/>
          </a:xfrm>
          <a:prstGeom prst="rect">
            <a:avLst/>
          </a:prstGeom>
          <a:ln>
            <a:noFill/>
          </a:ln>
        </p:spPr>
      </p:pic>
      <p:pic>
        <p:nvPicPr>
          <p:cNvPr id="218" name="Picture 217"/>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1"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2"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B315FB1-0451-4AE7-8D96-CEA250F6EB0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2" name="Picture 2"/>
          <p:cNvPicPr/>
          <p:nvPr/>
        </p:nvPicPr>
        <p:blipFill>
          <a:blip r:embed="rId14"/>
          <a:stretch/>
        </p:blipFill>
        <p:spPr>
          <a:xfrm>
            <a:off x="0" y="-3960"/>
            <a:ext cx="9217440" cy="5183640"/>
          </a:xfrm>
          <a:prstGeom prst="rect">
            <a:avLst/>
          </a:prstGeom>
          <a:ln>
            <a:noFill/>
          </a:ln>
        </p:spPr>
      </p:pic>
      <p:sp>
        <p:nvSpPr>
          <p:cNvPr id="3"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 name="Picture 2"/>
          <p:cNvPicPr/>
          <p:nvPr/>
        </p:nvPicPr>
        <p:blipFill>
          <a:blip r:embed="rId15"/>
          <a:stretch/>
        </p:blipFill>
        <p:spPr>
          <a:xfrm>
            <a:off x="720" y="0"/>
            <a:ext cx="9216720" cy="5183640"/>
          </a:xfrm>
          <a:prstGeom prst="rect">
            <a:avLst/>
          </a:prstGeom>
          <a:ln>
            <a:noFill/>
          </a:ln>
        </p:spPr>
      </p:pic>
      <p:sp>
        <p:nvSpPr>
          <p:cNvPr id="6" name="CustomShape 5"/>
          <p:cNvSpPr/>
          <p:nvPr/>
        </p:nvSpPr>
        <p:spPr>
          <a:xfrm>
            <a:off x="0" y="3333600"/>
            <a:ext cx="9217440" cy="1292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p:cNvPicPr/>
          <p:nvPr/>
        </p:nvPicPr>
        <p:blipFill>
          <a:blip r:embed="rId16"/>
          <a:stretch/>
        </p:blipFill>
        <p:spPr>
          <a:xfrm>
            <a:off x="228600" y="209520"/>
            <a:ext cx="1224360" cy="835200"/>
          </a:xfrm>
          <a:prstGeom prst="rect">
            <a:avLst/>
          </a:prstGeom>
          <a:ln>
            <a:noFill/>
          </a:ln>
        </p:spPr>
      </p:pic>
      <p:sp>
        <p:nvSpPr>
          <p:cNvPr id="8"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0"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5"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46"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8B840D-2E16-4212-A5C4-EEA8D936C79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47" name="Picture 2"/>
          <p:cNvPicPr/>
          <p:nvPr/>
        </p:nvPicPr>
        <p:blipFill>
          <a:blip r:embed="rId14"/>
          <a:stretch/>
        </p:blipFill>
        <p:spPr>
          <a:xfrm>
            <a:off x="0" y="-3960"/>
            <a:ext cx="9217440" cy="5183640"/>
          </a:xfrm>
          <a:prstGeom prst="rect">
            <a:avLst/>
          </a:prstGeom>
          <a:ln>
            <a:noFill/>
          </a:ln>
        </p:spPr>
      </p:pic>
      <p:sp>
        <p:nvSpPr>
          <p:cNvPr id="48"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9"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0" name="Picture 2"/>
          <p:cNvPicPr/>
          <p:nvPr/>
        </p:nvPicPr>
        <p:blipFill>
          <a:blip r:embed="rId15"/>
          <a:stretch/>
        </p:blipFill>
        <p:spPr>
          <a:xfrm>
            <a:off x="-11160" y="-19080"/>
            <a:ext cx="9228600" cy="5190120"/>
          </a:xfrm>
          <a:prstGeom prst="rect">
            <a:avLst/>
          </a:prstGeom>
          <a:ln>
            <a:noFill/>
          </a:ln>
        </p:spPr>
      </p:pic>
      <p:sp>
        <p:nvSpPr>
          <p:cNvPr id="51"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3"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88"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89"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92FBAF5-EEA1-43C1-A7B1-A4DE5AB8F7F5}"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90" name="Picture 2"/>
          <p:cNvPicPr/>
          <p:nvPr/>
        </p:nvPicPr>
        <p:blipFill>
          <a:blip r:embed="rId14"/>
          <a:stretch/>
        </p:blipFill>
        <p:spPr>
          <a:xfrm>
            <a:off x="0" y="-3960"/>
            <a:ext cx="9217440" cy="5183640"/>
          </a:xfrm>
          <a:prstGeom prst="rect">
            <a:avLst/>
          </a:prstGeom>
          <a:ln>
            <a:noFill/>
          </a:ln>
        </p:spPr>
      </p:pic>
      <p:sp>
        <p:nvSpPr>
          <p:cNvPr id="91"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92"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93" name="Picture 3"/>
          <p:cNvPicPr/>
          <p:nvPr/>
        </p:nvPicPr>
        <p:blipFill>
          <a:blip r:embed="rId15"/>
          <a:stretch/>
        </p:blipFill>
        <p:spPr>
          <a:xfrm>
            <a:off x="0" y="0"/>
            <a:ext cx="9217440" cy="5183640"/>
          </a:xfrm>
          <a:prstGeom prst="rect">
            <a:avLst/>
          </a:prstGeom>
          <a:ln>
            <a:noFill/>
          </a:ln>
        </p:spPr>
      </p:pic>
      <p:sp>
        <p:nvSpPr>
          <p:cNvPr id="94" name="CustomShape 5"/>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p:cNvPicPr/>
          <p:nvPr/>
        </p:nvPicPr>
        <p:blipFill>
          <a:blip r:embed="rId16"/>
          <a:stretch/>
        </p:blipFill>
        <p:spPr>
          <a:xfrm>
            <a:off x="1828800" y="2313360"/>
            <a:ext cx="828360" cy="564840"/>
          </a:xfrm>
          <a:prstGeom prst="rect">
            <a:avLst/>
          </a:prstGeom>
          <a:ln>
            <a:noFill/>
          </a:ln>
        </p:spPr>
      </p:pic>
      <p:sp>
        <p:nvSpPr>
          <p:cNvPr id="96"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98"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33"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5477BF-7889-49CE-99EF-21978B75302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35" name="Picture 2"/>
          <p:cNvPicPr/>
          <p:nvPr/>
        </p:nvPicPr>
        <p:blipFill>
          <a:blip r:embed="rId14"/>
          <a:stretch/>
        </p:blipFill>
        <p:spPr>
          <a:xfrm>
            <a:off x="0" y="-3960"/>
            <a:ext cx="9217440" cy="5183640"/>
          </a:xfrm>
          <a:prstGeom prst="rect">
            <a:avLst/>
          </a:prstGeom>
          <a:ln>
            <a:noFill/>
          </a:ln>
        </p:spPr>
      </p:pic>
      <p:sp>
        <p:nvSpPr>
          <p:cNvPr id="136"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37"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38" name="Picture 2"/>
          <p:cNvPicPr/>
          <p:nvPr/>
        </p:nvPicPr>
        <p:blipFill>
          <a:blip r:embed="rId14"/>
          <a:stretch/>
        </p:blipFill>
        <p:spPr>
          <a:xfrm>
            <a:off x="0" y="-3960"/>
            <a:ext cx="9217440" cy="5183640"/>
          </a:xfrm>
          <a:prstGeom prst="rect">
            <a:avLst/>
          </a:prstGeom>
          <a:ln>
            <a:noFill/>
          </a:ln>
        </p:spPr>
      </p:pic>
      <p:sp>
        <p:nvSpPr>
          <p:cNvPr id="139"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41"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176"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E1BE75-F022-4AEA-BD48-E36903E03DEA}"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78" name="Picture 2"/>
          <p:cNvPicPr/>
          <p:nvPr/>
        </p:nvPicPr>
        <p:blipFill>
          <a:blip r:embed="rId14"/>
          <a:stretch/>
        </p:blipFill>
        <p:spPr>
          <a:xfrm>
            <a:off x="0" y="-3960"/>
            <a:ext cx="9217440" cy="5183640"/>
          </a:xfrm>
          <a:prstGeom prst="rect">
            <a:avLst/>
          </a:prstGeom>
          <a:ln>
            <a:noFill/>
          </a:ln>
        </p:spPr>
      </p:pic>
      <p:sp>
        <p:nvSpPr>
          <p:cNvPr id="179"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80"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81" name="Picture 2"/>
          <p:cNvPicPr/>
          <p:nvPr/>
        </p:nvPicPr>
        <p:blipFill>
          <a:blip r:embed="rId14"/>
          <a:stretch/>
        </p:blipFill>
        <p:spPr>
          <a:xfrm>
            <a:off x="0" y="-3960"/>
            <a:ext cx="9217440" cy="5183640"/>
          </a:xfrm>
          <a:prstGeom prst="rect">
            <a:avLst/>
          </a:prstGeom>
          <a:ln>
            <a:noFill/>
          </a:ln>
        </p:spPr>
      </p:pic>
      <p:sp>
        <p:nvSpPr>
          <p:cNvPr id="182"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84"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ngular-ui/ui-router/wiki/Frequently-Asked-Questions"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0" y="3333600"/>
            <a:ext cx="9216720" cy="12955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4800" b="1" strike="noStrike" cap="all" spc="-1" dirty="0">
                <a:solidFill>
                  <a:srgbClr val="C6C6C6"/>
                </a:solidFill>
                <a:uFill>
                  <a:solidFill>
                    <a:srgbClr val="FFFFFF"/>
                  </a:solidFill>
                </a:uFill>
                <a:latin typeface="Calibri"/>
                <a:ea typeface="ＭＳ Ｐゴシック"/>
              </a:rPr>
              <a:t>Angular best practice</a:t>
            </a:r>
            <a:endParaRPr lang="en-US" sz="1800" b="0" strike="noStrike" spc="-1" dirty="0">
              <a:solidFill>
                <a:srgbClr val="000000"/>
              </a:solidFill>
              <a:uFill>
                <a:solidFill>
                  <a:srgbClr val="FFFFFF"/>
                </a:solidFill>
              </a:uFill>
              <a:latin typeface="Arial"/>
            </a:endParaRPr>
          </a:p>
          <a:p>
            <a:pPr algn="ctr"/>
            <a:r>
              <a:rPr lang="en-US" sz="1600" b="0" strike="noStrike" cap="all" spc="-1" dirty="0" smtClean="0">
                <a:solidFill>
                  <a:srgbClr val="FFFFFF"/>
                </a:solidFill>
                <a:uFill>
                  <a:solidFill>
                    <a:srgbClr val="FFFFFF"/>
                  </a:solidFill>
                </a:uFill>
                <a:latin typeface="Arial"/>
                <a:ea typeface="ＭＳ Ｐゴシック"/>
              </a:rPr>
              <a:t>19-08-2016</a:t>
            </a:r>
            <a:endParaRPr lang="en-US" sz="1800" b="0" strike="noStrike" spc="-1" dirty="0">
              <a:solidFill>
                <a:srgbClr val="000000"/>
              </a:solidFill>
              <a:uFill>
                <a:solidFill>
                  <a:srgbClr val="FFFFFF"/>
                </a:solidFill>
              </a:uFill>
              <a:latin typeface="Arial"/>
            </a:endParaRPr>
          </a:p>
          <a:p>
            <a:pPr algn="ctr"/>
            <a:r>
              <a:rPr lang="en-US" sz="1600" b="0" strike="noStrike" cap="all" spc="-1" dirty="0" smtClean="0">
                <a:solidFill>
                  <a:srgbClr val="FFFFFF"/>
                </a:solidFill>
                <a:uFill>
                  <a:solidFill>
                    <a:srgbClr val="FFFFFF"/>
                  </a:solidFill>
                </a:uFill>
                <a:latin typeface="Arial"/>
                <a:ea typeface="ＭＳ Ｐゴシック"/>
              </a:rPr>
              <a:t>San NGUYEN </a:t>
            </a:r>
            <a:r>
              <a:rPr lang="en-US" sz="1600" b="0" strike="noStrike" cap="all" spc="-1" dirty="0">
                <a:solidFill>
                  <a:srgbClr val="FFFFFF"/>
                </a:solidFill>
                <a:uFill>
                  <a:solidFill>
                    <a:srgbClr val="FFFFFF"/>
                  </a:solidFill>
                </a:uFill>
                <a:latin typeface="Arial"/>
                <a:ea typeface="ＭＳ Ｐゴシック"/>
              </a:rPr>
              <a:t>-  </a:t>
            </a:r>
            <a:r>
              <a:rPr lang="en-US" sz="1600" b="0" strike="noStrike" cap="all" spc="-1" dirty="0" smtClean="0">
                <a:solidFill>
                  <a:srgbClr val="FFFFFF"/>
                </a:solidFill>
                <a:uFill>
                  <a:solidFill>
                    <a:srgbClr val="FFFFFF"/>
                  </a:solidFill>
                </a:uFill>
                <a:latin typeface="Arial"/>
                <a:ea typeface="ＭＳ Ｐゴシック"/>
              </a:rPr>
              <a:t>SSE FRONT-END</a:t>
            </a:r>
            <a:endParaRPr lang="en-US" sz="1800" b="0" strike="noStrike" spc="-1" dirty="0">
              <a:solidFill>
                <a:srgbClr val="000000"/>
              </a:solidFill>
              <a:uFill>
                <a:solidFill>
                  <a:srgbClr val="FFFFFF"/>
                </a:solidFill>
              </a:uFill>
              <a:latin typeface="Arial"/>
            </a:endParaRPr>
          </a:p>
          <a:p>
            <a:pPr algn="ct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225" name="CustomShape 2"/>
          <p:cNvSpPr/>
          <p:nvPr/>
        </p:nvSpPr>
        <p:spPr>
          <a:xfrm>
            <a:off x="489600" y="4000680"/>
            <a:ext cx="8226720" cy="62847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t>
            </a:r>
            <a:r>
              <a:rPr lang="en-US" sz="2800" b="1" kern="1200" spc="-1" dirty="0" err="1" smtClean="0">
                <a:solidFill>
                  <a:srgbClr val="E21A2D"/>
                </a:solidFill>
                <a:uFill>
                  <a:solidFill>
                    <a:srgbClr val="FFFFFF"/>
                  </a:solidFill>
                </a:uFill>
                <a:latin typeface="Century Gothic"/>
                <a:ea typeface="ＭＳ Ｐゴシック"/>
                <a:cs typeface="+mn-cs"/>
              </a:rPr>
              <a:t>ng</a:t>
            </a:r>
            <a:r>
              <a:rPr lang="en-US" sz="2800" b="1" kern="1200" spc="-1" dirty="0" smtClean="0">
                <a:solidFill>
                  <a:srgbClr val="E21A2D"/>
                </a:solidFill>
                <a:uFill>
                  <a:solidFill>
                    <a:srgbClr val="FFFFFF"/>
                  </a:solidFill>
                </a:uFill>
                <a:latin typeface="Century Gothic"/>
                <a:ea typeface="ＭＳ Ｐゴシック"/>
                <a:cs typeface="+mn-cs"/>
              </a:rPr>
              <a:t>-if</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971550"/>
            <a:ext cx="8610600" cy="2492990"/>
          </a:xfrm>
          <a:prstGeom prst="rect">
            <a:avLst/>
          </a:prstGeom>
          <a:noFill/>
        </p:spPr>
        <p:txBody>
          <a:bodyPr wrap="square" rtlCol="0">
            <a:spAutoFit/>
          </a:bodyPr>
          <a:lstStyle/>
          <a:p>
            <a:pPr marL="457200" indent="-457200">
              <a:spcBef>
                <a:spcPts val="1200"/>
              </a:spcBef>
              <a:buFont typeface="Arial" pitchFamily="34" charset="0"/>
              <a:buChar char="•"/>
            </a:pPr>
            <a:r>
              <a:rPr lang="en-US" dirty="0" smtClean="0">
                <a:latin typeface="Calibri" pitchFamily="34" charset="0"/>
              </a:rPr>
              <a:t>The </a:t>
            </a:r>
            <a:r>
              <a:rPr lang="en-US" dirty="0" err="1" smtClean="0">
                <a:latin typeface="Calibri" pitchFamily="34" charset="0"/>
              </a:rPr>
              <a:t>ng</a:t>
            </a:r>
            <a:r>
              <a:rPr lang="en-US" dirty="0" smtClean="0">
                <a:latin typeface="Calibri" pitchFamily="34" charset="0"/>
              </a:rPr>
              <a:t>-if directive removes or recreates a portion of the DOM tree based on an {expression}</a:t>
            </a:r>
          </a:p>
          <a:p>
            <a:pPr marL="457200" indent="-457200">
              <a:spcBef>
                <a:spcPts val="1200"/>
              </a:spcBef>
              <a:buFont typeface="Arial" pitchFamily="34" charset="0"/>
              <a:buChar char="•"/>
            </a:pPr>
            <a:r>
              <a:rPr lang="en-US" dirty="0" smtClean="0">
                <a:latin typeface="Calibri" pitchFamily="34" charset="0"/>
              </a:rPr>
              <a:t>When an element is removed using </a:t>
            </a:r>
            <a:r>
              <a:rPr lang="en-US" dirty="0" err="1" smtClean="0">
                <a:latin typeface="Calibri" pitchFamily="34" charset="0"/>
              </a:rPr>
              <a:t>ng</a:t>
            </a:r>
            <a:r>
              <a:rPr lang="en-US" dirty="0" smtClean="0">
                <a:latin typeface="Calibri" pitchFamily="34" charset="0"/>
              </a:rPr>
              <a:t>-if its </a:t>
            </a:r>
            <a:r>
              <a:rPr lang="en-US" b="1" dirty="0" smtClean="0">
                <a:latin typeface="Calibri" pitchFamily="34" charset="0"/>
              </a:rPr>
              <a:t>scope</a:t>
            </a:r>
            <a:r>
              <a:rPr lang="en-US" dirty="0" smtClean="0">
                <a:latin typeface="Calibri" pitchFamily="34" charset="0"/>
              </a:rPr>
              <a:t> is </a:t>
            </a:r>
            <a:r>
              <a:rPr lang="en-US" b="1" dirty="0" smtClean="0">
                <a:latin typeface="Calibri" pitchFamily="34" charset="0"/>
              </a:rPr>
              <a:t>destroyed</a:t>
            </a:r>
            <a:r>
              <a:rPr lang="en-US" dirty="0" smtClean="0">
                <a:latin typeface="Calibri" pitchFamily="34" charset="0"/>
              </a:rPr>
              <a:t> and a </a:t>
            </a:r>
            <a:r>
              <a:rPr lang="en-US" b="1" dirty="0" smtClean="0">
                <a:latin typeface="Calibri" pitchFamily="34" charset="0"/>
              </a:rPr>
              <a:t>new scope</a:t>
            </a:r>
            <a:r>
              <a:rPr lang="en-US" dirty="0" smtClean="0">
                <a:latin typeface="Calibri" pitchFamily="34" charset="0"/>
              </a:rPr>
              <a:t> is </a:t>
            </a:r>
            <a:r>
              <a:rPr lang="en-US" b="1" dirty="0" smtClean="0">
                <a:latin typeface="Calibri" pitchFamily="34" charset="0"/>
              </a:rPr>
              <a:t>created</a:t>
            </a:r>
            <a:r>
              <a:rPr lang="en-US" dirty="0" smtClean="0">
                <a:latin typeface="Calibri" pitchFamily="34" charset="0"/>
              </a:rPr>
              <a:t> when the element is restored.</a:t>
            </a:r>
          </a:p>
          <a:p>
            <a:pPr marL="457200" indent="-457200">
              <a:spcBef>
                <a:spcPts val="1200"/>
              </a:spcBef>
              <a:buFont typeface="Arial" pitchFamily="34" charset="0"/>
              <a:buChar char="•"/>
            </a:pPr>
            <a:r>
              <a:rPr lang="en-US" dirty="0" err="1" smtClean="0">
                <a:latin typeface="Calibri" pitchFamily="34" charset="0"/>
              </a:rPr>
              <a:t>ng</a:t>
            </a:r>
            <a:r>
              <a:rPr lang="en-US" dirty="0" smtClean="0">
                <a:latin typeface="Calibri" pitchFamily="34" charset="0"/>
              </a:rPr>
              <a:t>-if recreates elements using their compiled state.</a:t>
            </a:r>
          </a:p>
          <a:p>
            <a:pPr marL="457200" indent="-457200">
              <a:spcBef>
                <a:spcPts val="1200"/>
              </a:spcBef>
              <a:buFont typeface="Wingdings" pitchFamily="2" charset="2"/>
              <a:buChar char="Ø"/>
            </a:pPr>
            <a:r>
              <a:rPr lang="en-US" dirty="0" smtClean="0">
                <a:latin typeface="Calibri" pitchFamily="34" charset="0"/>
              </a:rPr>
              <a:t>If we directly bind data to $scope for elements that are based on </a:t>
            </a:r>
            <a:r>
              <a:rPr lang="en-US" dirty="0" err="1" smtClean="0">
                <a:latin typeface="Calibri" pitchFamily="34" charset="0"/>
              </a:rPr>
              <a:t>ng</a:t>
            </a:r>
            <a:r>
              <a:rPr lang="en-US" dirty="0" smtClean="0">
                <a:latin typeface="Calibri" pitchFamily="34" charset="0"/>
              </a:rPr>
              <a:t>-if, we cannot get their values in controller. We should bind data to </a:t>
            </a:r>
            <a:r>
              <a:rPr lang="en-US" b="1" dirty="0" smtClean="0">
                <a:latin typeface="Calibri" pitchFamily="34" charset="0"/>
              </a:rPr>
              <a:t>Controller</a:t>
            </a:r>
            <a:r>
              <a:rPr lang="en-US" dirty="0" smtClean="0">
                <a:latin typeface="Calibri" pitchFamily="34" charset="0"/>
              </a:rPr>
              <a:t> or </a:t>
            </a:r>
            <a:r>
              <a:rPr lang="en-US" b="1" dirty="0" smtClean="0">
                <a:latin typeface="Calibri" pitchFamily="34" charset="0"/>
              </a:rPr>
              <a:t>parent $scope</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Bind data to $scope or Controller</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7" name="TextBox 6"/>
          <p:cNvSpPr txBox="1"/>
          <p:nvPr/>
        </p:nvSpPr>
        <p:spPr>
          <a:xfrm>
            <a:off x="304800" y="971550"/>
            <a:ext cx="8348247" cy="4001095"/>
          </a:xfrm>
          <a:prstGeom prst="rect">
            <a:avLst/>
          </a:prstGeom>
          <a:noFill/>
        </p:spPr>
        <p:txBody>
          <a:bodyPr wrap="none" rtlCol="0">
            <a:spAutoFit/>
          </a:bodyPr>
          <a:lstStyle/>
          <a:p>
            <a:r>
              <a:rPr lang="en-US" sz="2400" dirty="0" smtClean="0">
                <a:latin typeface="Calibri (Headings)"/>
              </a:rPr>
              <a:t>$scope:</a:t>
            </a:r>
          </a:p>
          <a:p>
            <a:pPr marL="457200" indent="-457200">
              <a:spcBef>
                <a:spcPts val="1200"/>
              </a:spcBef>
              <a:buFont typeface="Arial" pitchFamily="34" charset="0"/>
              <a:buChar char="•"/>
            </a:pPr>
            <a:r>
              <a:rPr lang="en-US" dirty="0" smtClean="0">
                <a:latin typeface="Calibri" pitchFamily="34" charset="0"/>
              </a:rPr>
              <a:t>Prototypical inheritance -&gt;  child scopes prototypically </a:t>
            </a:r>
            <a:r>
              <a:rPr lang="en-US" b="1" dirty="0" smtClean="0">
                <a:latin typeface="Calibri" pitchFamily="34" charset="0"/>
              </a:rPr>
              <a:t>inherit</a:t>
            </a:r>
            <a:r>
              <a:rPr lang="en-US" dirty="0" smtClean="0">
                <a:latin typeface="Calibri" pitchFamily="34" charset="0"/>
              </a:rPr>
              <a:t> from their parents.</a:t>
            </a:r>
          </a:p>
          <a:p>
            <a:pPr marL="457200" indent="-457200">
              <a:spcBef>
                <a:spcPts val="1200"/>
              </a:spcBef>
              <a:buFont typeface="Arial" pitchFamily="34" charset="0"/>
              <a:buChar char="•"/>
            </a:pPr>
            <a:r>
              <a:rPr lang="en-US" dirty="0" smtClean="0">
                <a:latin typeface="Calibri" pitchFamily="34" charset="0"/>
              </a:rPr>
              <a:t>Provide API $watch and $apply.</a:t>
            </a:r>
          </a:p>
          <a:p>
            <a:pPr marL="457200" indent="-457200">
              <a:spcBef>
                <a:spcPts val="1200"/>
              </a:spcBef>
              <a:buFont typeface="Arial" pitchFamily="34" charset="0"/>
              <a:buChar char="•"/>
            </a:pPr>
            <a:r>
              <a:rPr lang="en-US" dirty="0" smtClean="0">
                <a:latin typeface="Calibri" pitchFamily="34" charset="0"/>
              </a:rPr>
              <a:t>Support publishing and subscribing events using </a:t>
            </a:r>
            <a:r>
              <a:rPr lang="en-US" b="1" dirty="0" smtClean="0">
                <a:latin typeface="Calibri" pitchFamily="34" charset="0"/>
              </a:rPr>
              <a:t>$emit, $broadcast</a:t>
            </a:r>
            <a:r>
              <a:rPr lang="en-US" dirty="0" smtClean="0">
                <a:latin typeface="Calibri" pitchFamily="34" charset="0"/>
              </a:rPr>
              <a:t>, or </a:t>
            </a:r>
            <a:r>
              <a:rPr lang="en-US" b="1" dirty="0" smtClean="0">
                <a:latin typeface="Calibri" pitchFamily="34" charset="0"/>
              </a:rPr>
              <a:t>$on</a:t>
            </a:r>
          </a:p>
          <a:p>
            <a:pPr marL="457200" indent="-457200">
              <a:spcBef>
                <a:spcPts val="1200"/>
              </a:spcBef>
              <a:buFont typeface="Arial" pitchFamily="34" charset="0"/>
              <a:buChar char="•"/>
            </a:pPr>
            <a:r>
              <a:rPr lang="en-US" dirty="0" smtClean="0">
                <a:latin typeface="Calibri" pitchFamily="34" charset="0"/>
              </a:rPr>
              <a:t>Scopes can be nested. Nested scopes are either "</a:t>
            </a:r>
            <a:r>
              <a:rPr lang="en-US" b="1" dirty="0" smtClean="0">
                <a:latin typeface="Calibri" pitchFamily="34" charset="0"/>
              </a:rPr>
              <a:t>child scopes</a:t>
            </a:r>
            <a:r>
              <a:rPr lang="en-US" dirty="0" smtClean="0">
                <a:latin typeface="Calibri" pitchFamily="34" charset="0"/>
              </a:rPr>
              <a:t>" or "</a:t>
            </a:r>
            <a:r>
              <a:rPr lang="en-US" b="1" dirty="0" smtClean="0">
                <a:latin typeface="Calibri" pitchFamily="34" charset="0"/>
              </a:rPr>
              <a:t>isolate scopes</a:t>
            </a:r>
            <a:r>
              <a:rPr lang="en-US" dirty="0" smtClean="0">
                <a:latin typeface="Calibri" pitchFamily="34" charset="0"/>
              </a:rPr>
              <a:t> "</a:t>
            </a:r>
          </a:p>
          <a:p>
            <a:pPr indent="-457200">
              <a:spcBef>
                <a:spcPts val="1200"/>
              </a:spcBef>
            </a:pPr>
            <a:r>
              <a:rPr lang="en-US" sz="2400" dirty="0" smtClean="0">
                <a:latin typeface="Calibri (Headings)"/>
              </a:rPr>
              <a:t>Controller:</a:t>
            </a:r>
          </a:p>
          <a:p>
            <a:pPr marL="457200" indent="-457200">
              <a:spcBef>
                <a:spcPts val="1200"/>
              </a:spcBef>
              <a:buFont typeface="Arial" pitchFamily="34" charset="0"/>
              <a:buChar char="•"/>
            </a:pPr>
            <a:r>
              <a:rPr lang="en-US" dirty="0" smtClean="0">
                <a:latin typeface="Calibri" pitchFamily="34" charset="0"/>
              </a:rPr>
              <a:t>Controllers are constructed, "</a:t>
            </a:r>
            <a:r>
              <a:rPr lang="en-US" dirty="0" err="1" smtClean="0">
                <a:latin typeface="Calibri" pitchFamily="34" charset="0"/>
              </a:rPr>
              <a:t>newed</a:t>
            </a:r>
            <a:r>
              <a:rPr lang="en-US" dirty="0" smtClean="0">
                <a:latin typeface="Calibri" pitchFamily="34" charset="0"/>
              </a:rPr>
              <a:t>" up. Provide a single new instance.</a:t>
            </a:r>
          </a:p>
          <a:p>
            <a:pPr marL="457200" indent="-457200">
              <a:spcBef>
                <a:spcPts val="1200"/>
              </a:spcBef>
              <a:buFont typeface="Arial" pitchFamily="34" charset="0"/>
              <a:buChar char="•"/>
            </a:pPr>
            <a:r>
              <a:rPr lang="en-US" dirty="0" smtClean="0">
                <a:latin typeface="Calibri" pitchFamily="34" charset="0"/>
              </a:rPr>
              <a:t>Using </a:t>
            </a:r>
            <a:r>
              <a:rPr lang="en-US" dirty="0" err="1" smtClean="0">
                <a:latin typeface="Calibri" pitchFamily="34" charset="0"/>
              </a:rPr>
              <a:t>ControllerAs</a:t>
            </a:r>
            <a:r>
              <a:rPr lang="en-US" dirty="0" smtClean="0">
                <a:latin typeface="Calibri" pitchFamily="34" charset="0"/>
              </a:rPr>
              <a:t> for more contextual.</a:t>
            </a:r>
          </a:p>
          <a:p>
            <a:pPr marL="457200" indent="-457200">
              <a:spcBef>
                <a:spcPts val="1200"/>
              </a:spcBef>
              <a:buFont typeface="Arial" pitchFamily="34" charset="0"/>
              <a:buChar char="•"/>
            </a:pPr>
            <a:r>
              <a:rPr lang="en-US" dirty="0" smtClean="0">
                <a:latin typeface="Calibri" pitchFamily="34" charset="0"/>
              </a:rPr>
              <a:t>Work well with </a:t>
            </a:r>
            <a:r>
              <a:rPr lang="en-US" dirty="0" err="1" smtClean="0">
                <a:latin typeface="Calibri" pitchFamily="34" charset="0"/>
              </a:rPr>
              <a:t>ng</a:t>
            </a:r>
            <a:r>
              <a:rPr lang="en-US" dirty="0" smtClean="0">
                <a:latin typeface="Calibri" pitchFamily="34" charset="0"/>
              </a:rPr>
              <a:t>-if.</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t>
            </a:r>
            <a:r>
              <a:rPr lang="en-US" sz="2800" b="1" kern="1200" spc="-1" dirty="0" err="1" smtClean="0">
                <a:solidFill>
                  <a:srgbClr val="E21A2D"/>
                </a:solidFill>
                <a:uFill>
                  <a:solidFill>
                    <a:srgbClr val="FFFFFF"/>
                  </a:solidFill>
                </a:uFill>
                <a:latin typeface="Century Gothic"/>
                <a:ea typeface="ＭＳ Ｐゴシック"/>
                <a:cs typeface="+mn-cs"/>
              </a:rPr>
              <a:t>scope.$watch</a:t>
            </a:r>
            <a:r>
              <a:rPr lang="en-US" sz="2800" b="1" kern="1200" spc="-1" dirty="0" smtClean="0">
                <a:solidFill>
                  <a:srgbClr val="E21A2D"/>
                </a:solidFill>
                <a:uFill>
                  <a:solidFill>
                    <a:srgbClr val="FFFFFF"/>
                  </a:solidFill>
                </a:uFill>
                <a:latin typeface="Century Gothic"/>
                <a:ea typeface="ＭＳ Ｐゴシック"/>
                <a:cs typeface="+mn-cs"/>
              </a:rPr>
              <a:t>()</a:t>
            </a:r>
            <a:endParaRPr lang="en-US" sz="2800" b="1" kern="1200" spc="-1" dirty="0">
              <a:solidFill>
                <a:srgbClr val="E21A2D"/>
              </a:solidFill>
              <a:uFill>
                <a:solidFill>
                  <a:srgbClr val="FFFFFF"/>
                </a:solidFill>
              </a:uFill>
              <a:latin typeface="Century Gothic"/>
              <a:ea typeface="ＭＳ Ｐゴシック"/>
              <a:cs typeface="+mn-cs"/>
            </a:endParaRPr>
          </a:p>
        </p:txBody>
      </p:sp>
      <p:pic>
        <p:nvPicPr>
          <p:cNvPr id="6" name="Picture 5" descr="concepts-scope-watch-strategies.png"/>
          <p:cNvPicPr>
            <a:picLocks noChangeAspect="1"/>
          </p:cNvPicPr>
          <p:nvPr/>
        </p:nvPicPr>
        <p:blipFill>
          <a:blip r:embed="rId2"/>
          <a:stretch>
            <a:fillRect/>
          </a:stretch>
        </p:blipFill>
        <p:spPr>
          <a:xfrm>
            <a:off x="1614404" y="285750"/>
            <a:ext cx="6475056" cy="464006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Pretty URLs with HTML5 mode</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Can remove hash character (#) on URLs of single web page application?</a:t>
            </a:r>
          </a:p>
          <a:p>
            <a:pPr marL="731520" indent="-731520" defTabSz="1828800">
              <a:spcBef>
                <a:spcPts val="1200"/>
              </a:spcBef>
              <a:buFont typeface="Arial" pitchFamily="34" charset="0"/>
              <a:buChar char="•"/>
            </a:pPr>
            <a:r>
              <a:rPr lang="en-US" sz="2400" dirty="0" smtClean="0">
                <a:latin typeface="Calibri (Headings)"/>
              </a:rPr>
              <a:t>Why must use URL rewriting on server side when Using HTML5 mode?</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The usage of </a:t>
            </a:r>
            <a:r>
              <a:rPr lang="en-US" sz="2800" b="1" kern="1200" spc="-1" dirty="0" err="1" smtClean="0">
                <a:solidFill>
                  <a:srgbClr val="E21A2D"/>
                </a:solidFill>
                <a:uFill>
                  <a:solidFill>
                    <a:srgbClr val="FFFFFF"/>
                  </a:solidFill>
                </a:uFill>
                <a:latin typeface="Century Gothic"/>
                <a:ea typeface="ＭＳ Ｐゴシック"/>
                <a:cs typeface="+mn-cs"/>
              </a:rPr>
              <a:t>hashbang</a:t>
            </a:r>
            <a:r>
              <a:rPr lang="en-US" sz="2800" b="1" kern="1200" spc="-1" dirty="0" smtClean="0">
                <a:solidFill>
                  <a:srgbClr val="E21A2D"/>
                </a:solidFill>
                <a:uFill>
                  <a:solidFill>
                    <a:srgbClr val="FFFFFF"/>
                  </a:solidFill>
                </a:uFill>
                <a:latin typeface="Century Gothic"/>
                <a:ea typeface="ＭＳ Ｐゴシック"/>
                <a:cs typeface="+mn-cs"/>
              </a:rPr>
              <a:t> in single web page</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699790"/>
            <a:ext cx="8534400" cy="4185761"/>
          </a:xfrm>
          <a:prstGeom prst="rect">
            <a:avLst/>
          </a:prstGeom>
          <a:noFill/>
        </p:spPr>
        <p:txBody>
          <a:bodyPr wrap="square" rtlCol="0">
            <a:spAutoFit/>
          </a:bodyPr>
          <a:lstStyle/>
          <a:p>
            <a:pPr marL="457200" indent="-457200">
              <a:spcBef>
                <a:spcPts val="1200"/>
              </a:spcBef>
            </a:pPr>
            <a:r>
              <a:rPr lang="en-US" dirty="0" smtClean="0">
                <a:latin typeface="Calibri" pitchFamily="34" charset="0"/>
              </a:rPr>
              <a:t>Single web page characteristics:</a:t>
            </a:r>
          </a:p>
          <a:p>
            <a:pPr marL="457200" indent="-457200">
              <a:spcBef>
                <a:spcPts val="1200"/>
              </a:spcBef>
              <a:buFont typeface="Arial" pitchFamily="34" charset="0"/>
              <a:buChar char="•"/>
            </a:pPr>
            <a:r>
              <a:rPr lang="en-US" dirty="0" smtClean="0">
                <a:latin typeface="Calibri" pitchFamily="34" charset="0"/>
              </a:rPr>
              <a:t>All resource files will be load at the initialization application.</a:t>
            </a:r>
          </a:p>
          <a:p>
            <a:pPr marL="457200" indent="-457200">
              <a:spcBef>
                <a:spcPts val="1200"/>
              </a:spcBef>
              <a:buFont typeface="Arial" pitchFamily="34" charset="0"/>
              <a:buChar char="•"/>
            </a:pPr>
            <a:r>
              <a:rPr lang="en-US" dirty="0" smtClean="0">
                <a:latin typeface="Calibri" pitchFamily="34" charset="0"/>
              </a:rPr>
              <a:t>The content of a view will be retrieved through AJAX request.</a:t>
            </a:r>
          </a:p>
          <a:p>
            <a:pPr marL="457200" indent="-457200">
              <a:spcBef>
                <a:spcPts val="1200"/>
              </a:spcBef>
              <a:buFont typeface="Arial" pitchFamily="34" charset="0"/>
              <a:buChar char="•"/>
            </a:pPr>
            <a:r>
              <a:rPr lang="en-US" dirty="0" smtClean="0">
                <a:latin typeface="Calibri" pitchFamily="34" charset="0"/>
              </a:rPr>
              <a:t>Not reload all page of application, we just reload the necessary view that content changed.</a:t>
            </a:r>
          </a:p>
          <a:p>
            <a:endParaRPr lang="en-US" dirty="0" smtClean="0">
              <a:latin typeface="Calibri" pitchFamily="34" charset="0"/>
            </a:endParaRPr>
          </a:p>
          <a:p>
            <a:r>
              <a:rPr lang="en-US" dirty="0" smtClean="0">
                <a:latin typeface="Calibri" pitchFamily="34" charset="0"/>
              </a:rPr>
              <a:t>How we deal with window history in Single-Page application? How to keep track the state of application?</a:t>
            </a:r>
          </a:p>
          <a:p>
            <a:pPr marL="457200" indent="-457200">
              <a:spcBef>
                <a:spcPts val="1200"/>
              </a:spcBef>
              <a:buFont typeface="Wingdings" pitchFamily="2" charset="2"/>
              <a:buChar char="Ø"/>
            </a:pPr>
            <a:r>
              <a:rPr lang="en-US" dirty="0" smtClean="0">
                <a:latin typeface="Calibri" pitchFamily="34" charset="0"/>
              </a:rPr>
              <a:t>Using </a:t>
            </a:r>
            <a:r>
              <a:rPr lang="en-US" dirty="0" err="1" smtClean="0">
                <a:latin typeface="Calibri" pitchFamily="34" charset="0"/>
              </a:rPr>
              <a:t>hashbang</a:t>
            </a:r>
            <a:r>
              <a:rPr lang="en-US" dirty="0" smtClean="0">
                <a:latin typeface="Calibri" pitchFamily="34" charset="0"/>
              </a:rPr>
              <a:t> (#) – Like multi-page app where every state usually bound to a different URL.</a:t>
            </a: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HTML5 history</a:t>
            </a:r>
            <a:r>
              <a:rPr lang="en-US" dirty="0" smtClean="0">
                <a:latin typeface="Calibri" pitchFamily="34" charset="0"/>
              </a:rPr>
              <a:t> feature ( </a:t>
            </a:r>
            <a:r>
              <a:rPr lang="en-US" b="1" dirty="0" err="1" smtClean="0">
                <a:latin typeface="Calibri" pitchFamily="34" charset="0"/>
              </a:rPr>
              <a:t>history.pushState</a:t>
            </a:r>
            <a:r>
              <a:rPr lang="en-US" b="1" dirty="0" smtClean="0">
                <a:latin typeface="Calibri" pitchFamily="34" charset="0"/>
              </a:rPr>
              <a:t>() &amp; </a:t>
            </a:r>
            <a:r>
              <a:rPr lang="en-US" b="1" dirty="0" err="1" smtClean="0">
                <a:latin typeface="Calibri" pitchFamily="34" charset="0"/>
              </a:rPr>
              <a:t>history.replaceState</a:t>
            </a:r>
            <a:r>
              <a:rPr lang="en-US" b="1" dirty="0" smtClean="0">
                <a:latin typeface="Calibri" pitchFamily="34" charset="0"/>
              </a:rPr>
              <a:t>().</a:t>
            </a:r>
            <a:r>
              <a:rPr lang="en-US" dirty="0" smtClean="0">
                <a:latin typeface="Calibri" pitchFamily="34" charset="0"/>
              </a:rPr>
              <a:t> These methods work in conjunction with the </a:t>
            </a:r>
            <a:r>
              <a:rPr lang="en-US" b="1" dirty="0" err="1" smtClean="0">
                <a:latin typeface="Calibri" pitchFamily="34" charset="0"/>
              </a:rPr>
              <a:t>window.onpopstate</a:t>
            </a:r>
            <a:r>
              <a:rPr lang="en-US" dirty="0" smtClean="0">
                <a:latin typeface="Calibri" pitchFamily="34" charset="0"/>
              </a:rPr>
              <a:t> event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rPr>
              <a:t>Using HTML5 history feature on Angular app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824389"/>
            <a:ext cx="8534400" cy="3570208"/>
          </a:xfrm>
          <a:prstGeom prst="rect">
            <a:avLst/>
          </a:prstGeom>
          <a:noFill/>
        </p:spPr>
        <p:txBody>
          <a:bodyPr wrap="square" rtlCol="0">
            <a:spAutoFit/>
          </a:bodyPr>
          <a:lstStyle/>
          <a:p>
            <a:pPr marL="457200" indent="-457200">
              <a:spcBef>
                <a:spcPts val="1200"/>
              </a:spcBef>
              <a:buFont typeface="+mj-lt"/>
              <a:buAutoNum type="arabicPeriod"/>
            </a:pPr>
            <a:r>
              <a:rPr lang="en-US" dirty="0" smtClean="0">
                <a:latin typeface="Calibri" pitchFamily="34" charset="0"/>
              </a:rPr>
              <a:t>Identify using HTML5 history in angular module </a:t>
            </a:r>
            <a:r>
              <a:rPr lang="en-US" dirty="0" err="1" smtClean="0">
                <a:latin typeface="Calibri" pitchFamily="34" charset="0"/>
              </a:rPr>
              <a:t>Config</a:t>
            </a:r>
            <a:r>
              <a:rPr lang="en-US" dirty="0" smtClean="0">
                <a:latin typeface="Calibri" pitchFamily="34" charset="0"/>
              </a:rPr>
              <a:t> function.</a:t>
            </a:r>
          </a:p>
          <a:p>
            <a:pPr marL="914400" lvl="1" indent="-457200">
              <a:spcBef>
                <a:spcPts val="1200"/>
              </a:spcBef>
            </a:pPr>
            <a:r>
              <a:rPr lang="en-US" dirty="0" err="1" smtClean="0">
                <a:latin typeface="Courier New" pitchFamily="49" charset="0"/>
                <a:cs typeface="Courier New" pitchFamily="49" charset="0"/>
              </a:rPr>
              <a:t>angular.module</a:t>
            </a:r>
            <a:r>
              <a:rPr lang="en-US" dirty="0" smtClean="0">
                <a:latin typeface="Courier New" pitchFamily="49" charset="0"/>
                <a:cs typeface="Courier New" pitchFamily="49" charset="0"/>
              </a:rPr>
              <a:t>(“app”).</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(Configuration);</a:t>
            </a:r>
          </a:p>
          <a:p>
            <a:pPr marL="914400" lvl="1" indent="-457200">
              <a:spcBef>
                <a:spcPts val="1200"/>
              </a:spcBef>
            </a:pPr>
            <a:r>
              <a:rPr lang="en-US" dirty="0" smtClean="0">
                <a:latin typeface="Courier New" pitchFamily="49" charset="0"/>
                <a:cs typeface="Courier New" pitchFamily="49" charset="0"/>
              </a:rPr>
              <a:t>function Configuration (</a:t>
            </a:r>
            <a:r>
              <a:rPr lang="en-US" b="1" spc="-1" dirty="0" smtClean="0">
                <a:solidFill>
                  <a:srgbClr val="000000"/>
                </a:solidFill>
                <a:uFill>
                  <a:solidFill>
                    <a:srgbClr val="FFFFFF"/>
                  </a:solidFill>
                </a:uFill>
                <a:latin typeface="Courier New" pitchFamily="49" charset="0"/>
                <a:cs typeface="Courier New" pitchFamily="49" charset="0"/>
              </a:rPr>
              <a:t>$</a:t>
            </a:r>
            <a:r>
              <a:rPr lang="en-US" b="1" spc="-1" dirty="0" err="1" smtClean="0">
                <a:solidFill>
                  <a:srgbClr val="000000"/>
                </a:solidFill>
                <a:uFill>
                  <a:solidFill>
                    <a:srgbClr val="FFFFFF"/>
                  </a:solidFill>
                </a:uFill>
                <a:latin typeface="Courier New" pitchFamily="49" charset="0"/>
                <a:cs typeface="Courier New" pitchFamily="49" charset="0"/>
              </a:rPr>
              <a:t>locationProvider</a:t>
            </a:r>
            <a:r>
              <a:rPr lang="en-US" dirty="0" smtClean="0">
                <a:latin typeface="Courier New" pitchFamily="49" charset="0"/>
                <a:cs typeface="Courier New" pitchFamily="49" charset="0"/>
              </a:rPr>
              <a:t>) {</a:t>
            </a:r>
          </a:p>
          <a:p>
            <a:pPr marL="914400" lvl="1" indent="-457200">
              <a:spcBef>
                <a:spcPts val="1200"/>
              </a:spcBef>
            </a:pPr>
            <a:r>
              <a:rPr lang="en-US" dirty="0" smtClean="0">
                <a:latin typeface="Courier New" pitchFamily="49" charset="0"/>
                <a:cs typeface="Courier New" pitchFamily="49" charset="0"/>
              </a:rPr>
              <a:t>	 </a:t>
            </a:r>
            <a:r>
              <a:rPr lang="en-US" sz="2400" b="1" dirty="0" smtClean="0">
                <a:latin typeface="Courier New" pitchFamily="49" charset="0"/>
                <a:cs typeface="Courier New" pitchFamily="49" charset="0"/>
              </a:rPr>
              <a:t>$locationProvider.html5Mode(true);</a:t>
            </a:r>
          </a:p>
          <a:p>
            <a:pPr marL="914400" lvl="1" indent="-457200">
              <a:spcBef>
                <a:spcPts val="1200"/>
              </a:spcBef>
            </a:pPr>
            <a:r>
              <a:rPr lang="en-US" dirty="0" smtClean="0">
                <a:latin typeface="Courier New" pitchFamily="49" charset="0"/>
                <a:cs typeface="Courier New" pitchFamily="49" charset="0"/>
              </a:rPr>
              <a:t>}</a:t>
            </a:r>
          </a:p>
          <a:p>
            <a:pPr marL="457200" indent="-457200">
              <a:spcBef>
                <a:spcPts val="1200"/>
              </a:spcBef>
              <a:buFont typeface="+mj-lt"/>
              <a:buAutoNum type="arabicPeriod"/>
            </a:pPr>
            <a:r>
              <a:rPr lang="en-US" dirty="0" smtClean="0">
                <a:latin typeface="Calibri" pitchFamily="34" charset="0"/>
              </a:rPr>
              <a:t>Specify the </a:t>
            </a:r>
            <a:r>
              <a:rPr lang="en-US" dirty="0" err="1" smtClean="0">
                <a:latin typeface="Calibri" pitchFamily="34" charset="0"/>
              </a:rPr>
              <a:t>url</a:t>
            </a:r>
            <a:r>
              <a:rPr lang="en-US" dirty="0" smtClean="0">
                <a:latin typeface="Calibri" pitchFamily="34" charset="0"/>
              </a:rPr>
              <a:t> base in the head of your main html file.</a:t>
            </a:r>
          </a:p>
          <a:p>
            <a:pPr marL="914400" lvl="1" indent="-457200">
              <a:spcBef>
                <a:spcPts val="1200"/>
              </a:spcBef>
            </a:pPr>
            <a:r>
              <a:rPr lang="en-US" sz="2400" b="1" dirty="0" smtClean="0">
                <a:latin typeface="Courier New" pitchFamily="49" charset="0"/>
                <a:cs typeface="Courier New" pitchFamily="49" charset="0"/>
              </a:rPr>
              <a:t>&lt;base </a:t>
            </a:r>
            <a:r>
              <a:rPr lang="en-US" sz="2400" b="1" dirty="0" err="1" smtClean="0">
                <a:latin typeface="Courier New" pitchFamily="49" charset="0"/>
                <a:cs typeface="Courier New" pitchFamily="49" charset="0"/>
              </a:rPr>
              <a:t>href</a:t>
            </a:r>
            <a:r>
              <a:rPr lang="en-US" sz="2400" b="1" dirty="0" smtClean="0">
                <a:latin typeface="Courier New" pitchFamily="49" charset="0"/>
                <a:cs typeface="Courier New" pitchFamily="49" charset="0"/>
              </a:rPr>
              <a:t>="/“&gt;</a:t>
            </a:r>
          </a:p>
          <a:p>
            <a:pPr marL="457200" indent="-457200">
              <a:spcBef>
                <a:spcPts val="1200"/>
              </a:spcBef>
              <a:buFont typeface="+mj-lt"/>
              <a:buAutoNum type="arabicPeriod"/>
            </a:pPr>
            <a:r>
              <a:rPr lang="en-US" dirty="0" smtClean="0">
                <a:latin typeface="Calibri" pitchFamily="34" charset="0"/>
                <a:hlinkClick r:id="rId3"/>
              </a:rPr>
              <a:t>Configure Web Server to using rewriting URLs mode.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Angular dependency injection</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difference between Angular Module and AMD?</a:t>
            </a:r>
          </a:p>
          <a:p>
            <a:pPr marL="731520" indent="-731520" defTabSz="1828800">
              <a:spcBef>
                <a:spcPts val="1200"/>
              </a:spcBef>
              <a:buFont typeface="Arial" pitchFamily="34" charset="0"/>
              <a:buChar char="•"/>
            </a:pPr>
            <a:r>
              <a:rPr lang="en-US" sz="2400" dirty="0" smtClean="0">
                <a:latin typeface="Calibri (Headings)"/>
              </a:rPr>
              <a:t>How to deal with circular dependency error?</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a:t>
            </a:r>
            <a:r>
              <a:rPr lang="en-US" sz="2800" b="1" spc="-1" dirty="0" smtClean="0">
                <a:solidFill>
                  <a:srgbClr val="E21A2D"/>
                </a:solidFill>
                <a:uFill>
                  <a:solidFill>
                    <a:srgbClr val="FFFFFF"/>
                  </a:solidFill>
                </a:uFill>
                <a:latin typeface="Century Gothic"/>
                <a:ea typeface="ＭＳ Ｐゴシック"/>
              </a:rPr>
              <a:t>Module</a:t>
            </a:r>
            <a:r>
              <a:rPr lang="en-US" sz="2800" b="1" strike="noStrike" spc="-1" dirty="0" smtClean="0">
                <a:solidFill>
                  <a:srgbClr val="E21A2D"/>
                </a:solidFill>
                <a:uFill>
                  <a:solidFill>
                    <a:srgbClr val="FFFFFF"/>
                  </a:solidFill>
                </a:uFill>
                <a:latin typeface="Century Gothic"/>
                <a:ea typeface="ＭＳ Ｐゴシック"/>
              </a:rPr>
              <a:t> and AMD</a:t>
            </a:r>
            <a:endParaRPr lang="en-US" sz="1800" b="0" strike="noStrike" spc="-1" dirty="0">
              <a:solidFill>
                <a:srgbClr val="000000"/>
              </a:solidFill>
              <a:uFill>
                <a:solidFill>
                  <a:srgbClr val="FFFFFF"/>
                </a:solidFill>
              </a:uFill>
              <a:latin typeface="Arial"/>
            </a:endParaRPr>
          </a:p>
        </p:txBody>
      </p:sp>
      <p:sp>
        <p:nvSpPr>
          <p:cNvPr id="274"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spcBef>
                <a:spcPts val="1200"/>
              </a:spcBef>
              <a:buClr>
                <a:srgbClr val="000000"/>
              </a:buClr>
              <a:buFont typeface="Arial"/>
              <a:buChar char="•"/>
            </a:pPr>
            <a:r>
              <a:rPr lang="en-US" spc="-1" dirty="0" smtClean="0">
                <a:solidFill>
                  <a:srgbClr val="000000"/>
                </a:solidFill>
                <a:uFill>
                  <a:solidFill>
                    <a:srgbClr val="FFFFFF"/>
                  </a:solidFill>
                </a:uFill>
                <a:latin typeface="Calibri" pitchFamily="34" charset="0"/>
              </a:rPr>
              <a:t>The </a:t>
            </a:r>
            <a:r>
              <a:rPr lang="en-US" b="1" spc="-1" dirty="0" smtClean="0">
                <a:solidFill>
                  <a:srgbClr val="000000"/>
                </a:solidFill>
                <a:uFill>
                  <a:solidFill>
                    <a:srgbClr val="FFFFFF"/>
                  </a:solidFill>
                </a:uFill>
                <a:latin typeface="Calibri" pitchFamily="34" charset="0"/>
              </a:rPr>
              <a:t>Asynchronous Module Definition (AMD)</a:t>
            </a:r>
            <a:r>
              <a:rPr lang="en-US" spc="-1" dirty="0" smtClean="0">
                <a:solidFill>
                  <a:srgbClr val="000000"/>
                </a:solidFill>
                <a:uFill>
                  <a:solidFill>
                    <a:srgbClr val="FFFFFF"/>
                  </a:solidFill>
                </a:uFill>
                <a:latin typeface="Calibri" pitchFamily="34" charset="0"/>
              </a:rPr>
              <a:t> API specifies a mechanism for defining modules such that the </a:t>
            </a:r>
            <a:r>
              <a:rPr lang="en-US" b="1" spc="-1" dirty="0" smtClean="0">
                <a:solidFill>
                  <a:srgbClr val="FF0000"/>
                </a:solidFill>
                <a:uFill>
                  <a:solidFill>
                    <a:srgbClr val="FFFFFF"/>
                  </a:solidFill>
                </a:uFill>
                <a:latin typeface="Calibri" pitchFamily="34" charset="0"/>
              </a:rPr>
              <a:t>module and its dependencies</a:t>
            </a:r>
            <a:r>
              <a:rPr lang="en-US" spc="-1" dirty="0" smtClean="0">
                <a:solidFill>
                  <a:srgbClr val="000000"/>
                </a:solidFill>
                <a:uFill>
                  <a:solidFill>
                    <a:srgbClr val="FFFFFF"/>
                  </a:solidFill>
                </a:uFill>
                <a:latin typeface="Calibri" pitchFamily="34" charset="0"/>
              </a:rPr>
              <a:t> can be </a:t>
            </a:r>
            <a:r>
              <a:rPr lang="en-US" b="1" spc="-1" dirty="0" smtClean="0">
                <a:solidFill>
                  <a:srgbClr val="FF0000"/>
                </a:solidFill>
                <a:uFill>
                  <a:solidFill>
                    <a:srgbClr val="FFFFFF"/>
                  </a:solidFill>
                </a:uFill>
                <a:latin typeface="Calibri" pitchFamily="34" charset="0"/>
              </a:rPr>
              <a:t>asynchronously loaded</a:t>
            </a:r>
            <a:r>
              <a:rPr lang="en-US" spc="-1" dirty="0" smtClean="0">
                <a:solidFill>
                  <a:srgbClr val="000000"/>
                </a:solidFill>
                <a:uFill>
                  <a:solidFill>
                    <a:srgbClr val="FFFFFF"/>
                  </a:solidFill>
                </a:uFill>
                <a:latin typeface="Calibri" pitchFamily="34" charset="0"/>
              </a:rPr>
              <a:t>.</a:t>
            </a:r>
          </a:p>
          <a:p>
            <a:pPr marL="343080" indent="-340200">
              <a:spcBef>
                <a:spcPts val="1200"/>
              </a:spcBef>
              <a:buClr>
                <a:srgbClr val="000000"/>
              </a:buClr>
              <a:buFont typeface="Arial"/>
              <a:buChar char="•"/>
            </a:pPr>
            <a:r>
              <a:rPr lang="en-US" b="1" spc="-1" dirty="0" smtClean="0">
                <a:solidFill>
                  <a:srgbClr val="000000"/>
                </a:solidFill>
                <a:uFill>
                  <a:solidFill>
                    <a:srgbClr val="FFFFFF"/>
                  </a:solidFill>
                </a:uFill>
                <a:latin typeface="Calibri" pitchFamily="34" charset="0"/>
              </a:rPr>
              <a:t>Angular modules</a:t>
            </a:r>
            <a:r>
              <a:rPr lang="en-US" spc="-1" dirty="0" smtClean="0">
                <a:solidFill>
                  <a:srgbClr val="000000"/>
                </a:solidFill>
                <a:uFill>
                  <a:solidFill>
                    <a:srgbClr val="FFFFFF"/>
                  </a:solidFill>
                </a:uFill>
                <a:latin typeface="Calibri" pitchFamily="34" charset="0"/>
              </a:rPr>
              <a:t> solve the problem of </a:t>
            </a:r>
            <a:r>
              <a:rPr lang="en-US" b="1" spc="-1" dirty="0" smtClean="0">
                <a:solidFill>
                  <a:srgbClr val="FF0000"/>
                </a:solidFill>
                <a:uFill>
                  <a:solidFill>
                    <a:srgbClr val="FFFFFF"/>
                  </a:solidFill>
                </a:uFill>
                <a:latin typeface="Calibri" pitchFamily="34" charset="0"/>
              </a:rPr>
              <a:t>removing global variables</a:t>
            </a:r>
            <a:r>
              <a:rPr lang="en-US" spc="-1" dirty="0" smtClean="0">
                <a:solidFill>
                  <a:srgbClr val="000000"/>
                </a:solidFill>
                <a:uFill>
                  <a:solidFill>
                    <a:srgbClr val="FFFFFF"/>
                  </a:solidFill>
                </a:uFill>
                <a:latin typeface="Calibri" pitchFamily="34" charset="0"/>
              </a:rPr>
              <a:t> from the application and provide a way of </a:t>
            </a:r>
            <a:r>
              <a:rPr lang="en-US" b="1" spc="-1" dirty="0" smtClean="0">
                <a:solidFill>
                  <a:srgbClr val="FF0000"/>
                </a:solidFill>
                <a:uFill>
                  <a:solidFill>
                    <a:srgbClr val="FFFFFF"/>
                  </a:solidFill>
                </a:uFill>
                <a:latin typeface="Calibri" pitchFamily="34" charset="0"/>
              </a:rPr>
              <a:t>configuring the injector</a:t>
            </a:r>
            <a:r>
              <a:rPr lang="en-US" spc="-1" dirty="0" smtClean="0">
                <a:solidFill>
                  <a:srgbClr val="000000"/>
                </a:solidFill>
                <a:uFill>
                  <a:solidFill>
                    <a:srgbClr val="FFFFFF"/>
                  </a:solidFill>
                </a:uFill>
                <a:latin typeface="Calibri" pitchFamily="34" charset="0"/>
              </a:rPr>
              <a:t>. They don't try to solve the problem of </a:t>
            </a:r>
            <a:r>
              <a:rPr lang="en-US" b="1" spc="-1" dirty="0" smtClean="0">
                <a:solidFill>
                  <a:srgbClr val="FF0000"/>
                </a:solidFill>
                <a:uFill>
                  <a:solidFill>
                    <a:srgbClr val="FFFFFF"/>
                  </a:solidFill>
                </a:uFill>
                <a:latin typeface="Calibri" pitchFamily="34" charset="0"/>
              </a:rPr>
              <a:t>script load ordering</a:t>
            </a:r>
            <a:r>
              <a:rPr lang="en-US" spc="-1" dirty="0" smtClean="0">
                <a:solidFill>
                  <a:srgbClr val="000000"/>
                </a:solidFill>
                <a:uFill>
                  <a:solidFill>
                    <a:srgbClr val="FFFFFF"/>
                  </a:solidFill>
                </a:uFill>
                <a:latin typeface="Calibri" pitchFamily="34" charset="0"/>
              </a:rPr>
              <a:t> or </a:t>
            </a:r>
            <a:r>
              <a:rPr lang="en-US" b="1" spc="-1" dirty="0" smtClean="0">
                <a:solidFill>
                  <a:srgbClr val="FF0000"/>
                </a:solidFill>
                <a:uFill>
                  <a:solidFill>
                    <a:srgbClr val="FFFFFF"/>
                  </a:solidFill>
                </a:uFill>
                <a:latin typeface="Calibri" pitchFamily="34" charset="0"/>
              </a:rPr>
              <a:t>lazy script fetching</a:t>
            </a:r>
            <a:r>
              <a:rPr lang="en-US" b="1" spc="-1" dirty="0" smtClean="0">
                <a:solidFill>
                  <a:srgbClr val="000000"/>
                </a:solidFill>
                <a:uFill>
                  <a:solidFill>
                    <a:srgbClr val="FFFFFF"/>
                  </a:solidFill>
                </a:uFill>
                <a:latin typeface="Calibri" pitchFamily="34" charset="0"/>
              </a:rPr>
              <a:t>.</a:t>
            </a:r>
          </a:p>
          <a:p>
            <a:pPr marL="343080" indent="-340200">
              <a:lnSpc>
                <a:spcPct val="100000"/>
              </a:lnSpc>
              <a:spcBef>
                <a:spcPts val="1200"/>
              </a:spcBef>
              <a:buClr>
                <a:srgbClr val="000000"/>
              </a:buClr>
              <a:buFont typeface="Wingdings" pitchFamily="2" charset="2"/>
              <a:buChar char="Ø"/>
            </a:pPr>
            <a:r>
              <a:rPr lang="en-US" b="1" strike="noStrike" spc="-1" dirty="0" smtClean="0">
                <a:solidFill>
                  <a:srgbClr val="000000"/>
                </a:solidFill>
                <a:uFill>
                  <a:solidFill>
                    <a:srgbClr val="FFFFFF"/>
                  </a:solidFill>
                </a:uFill>
                <a:latin typeface="Calibri" pitchFamily="34" charset="0"/>
                <a:ea typeface="DejaVu Sans"/>
              </a:rPr>
              <a:t>Angular injector</a:t>
            </a:r>
            <a:r>
              <a:rPr lang="en-US" b="0" strike="noStrike" spc="-1" dirty="0" smtClean="0">
                <a:solidFill>
                  <a:srgbClr val="000000"/>
                </a:solidFill>
                <a:uFill>
                  <a:solidFill>
                    <a:srgbClr val="FFFFFF"/>
                  </a:solidFill>
                </a:uFill>
                <a:latin typeface="Calibri" pitchFamily="34" charset="0"/>
                <a:ea typeface="DejaVu Sans"/>
              </a:rPr>
              <a:t> </a:t>
            </a:r>
            <a:r>
              <a:rPr lang="en-US" b="0" strike="noStrike" spc="-1" dirty="0">
                <a:solidFill>
                  <a:srgbClr val="000000"/>
                </a:solidFill>
                <a:uFill>
                  <a:solidFill>
                    <a:srgbClr val="FFFFFF"/>
                  </a:solidFill>
                </a:uFill>
                <a:latin typeface="Calibri" pitchFamily="34" charset="0"/>
                <a:ea typeface="DejaVu Sans"/>
              </a:rPr>
              <a:t>only carries out the following steps: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Load the module definition(s) that you specify in your application.</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Register all Providers defined in these module definition(s).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When asked to do so, lazily instantiate services and their dependencies, via their Providers, as parameters to an </a:t>
            </a:r>
            <a:r>
              <a:rPr lang="en-US" b="0" strike="noStrike" spc="-1" dirty="0" smtClean="0">
                <a:solidFill>
                  <a:srgbClr val="000000"/>
                </a:solidFill>
                <a:uFill>
                  <a:solidFill>
                    <a:srgbClr val="FFFFFF"/>
                  </a:solidFill>
                </a:uFill>
                <a:latin typeface="Calibri" pitchFamily="34" charset="0"/>
                <a:ea typeface="DejaVu Sans"/>
              </a:rPr>
              <a:t>inject-able function</a:t>
            </a:r>
            <a:r>
              <a:rPr lang="en-US" spc="-1" dirty="0" smtClean="0">
                <a:solidFill>
                  <a:srgbClr val="000000"/>
                </a:solidFill>
                <a:uFill>
                  <a:solidFill>
                    <a:srgbClr val="FFFFFF"/>
                  </a:solidFill>
                </a:uFill>
                <a:latin typeface="Calibri" pitchFamily="34" charset="0"/>
                <a:ea typeface="DejaVu Sans"/>
              </a:rPr>
              <a:t>.</a:t>
            </a:r>
          </a:p>
          <a:p>
            <a:pPr>
              <a:lnSpc>
                <a:spcPct val="100000"/>
              </a:lnSpc>
            </a:pPr>
            <a:endParaRPr lang="en-US" b="0" strike="noStrike" spc="-1" dirty="0">
              <a:solidFill>
                <a:srgbClr val="000000"/>
              </a:solidFill>
              <a:uFill>
                <a:solidFill>
                  <a:srgbClr val="FFFFFF"/>
                </a:solidFill>
              </a:uFill>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361800"/>
            <a:ext cx="4569120" cy="63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FFFFFF"/>
                </a:solidFill>
                <a:uFill>
                  <a:solidFill>
                    <a:srgbClr val="FFFFFF"/>
                  </a:solidFill>
                </a:uFill>
                <a:latin typeface="Calibri"/>
                <a:ea typeface="DejaVu Sans"/>
              </a:rPr>
              <a:t>AGENDA</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380880" y="1047750"/>
            <a:ext cx="6400920" cy="381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ea typeface="DejaVu Sans"/>
              </a:rPr>
              <a:t>Manually start up angular application</a:t>
            </a:r>
            <a:r>
              <a:rPr lang="en-US" b="0" strike="noStrike" spc="-1" dirty="0" smtClean="0">
                <a:solidFill>
                  <a:srgbClr val="FFFFFF"/>
                </a:solidFill>
                <a:uFill>
                  <a:solidFill>
                    <a:srgbClr val="FFFFFF"/>
                  </a:solidFill>
                </a:uFill>
                <a:latin typeface="Calibri (Headings)"/>
                <a:ea typeface="DejaVu Sans"/>
              </a:rPr>
              <a:t> </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Should bind data to $scope or Controller?</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rPr>
              <a:t>Pretty URLs with HTML5 mode</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dependency injection</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view rendering and $</a:t>
            </a:r>
            <a:r>
              <a:rPr lang="en-US" b="0" strike="noStrike" spc="-1" dirty="0" smtClean="0">
                <a:solidFill>
                  <a:srgbClr val="FFFFFF"/>
                </a:solidFill>
                <a:uFill>
                  <a:solidFill>
                    <a:srgbClr val="FFFFFF"/>
                  </a:solidFill>
                </a:uFill>
                <a:latin typeface="Calibri (Headings)"/>
                <a:ea typeface="DejaVu Sans"/>
              </a:rPr>
              <a:t>timeout</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Manually compile and link a template to DOM element</a:t>
            </a:r>
            <a:endParaRPr lang="en-US" b="0" strike="noStrike" spc="-1" dirty="0" smtClean="0">
              <a:solidFill>
                <a:srgbClr val="FFFFFF"/>
              </a:solidFill>
              <a:uFill>
                <a:solidFill>
                  <a:srgbClr val="FFFFFF"/>
                </a:solidFill>
              </a:uFill>
              <a:latin typeface="Calibri (Headings)"/>
              <a:ea typeface="DejaVu Sans"/>
            </a:endParaRP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Form custom Validation</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raw object like File and Image</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Q&amp;A</a:t>
            </a:r>
            <a:endParaRPr lang="en-US" b="0" strike="noStrike" spc="-1" dirty="0">
              <a:solidFill>
                <a:srgbClr val="000000"/>
              </a:solidFill>
              <a:uFill>
                <a:solidFill>
                  <a:srgbClr val="FFFFFF"/>
                </a:solidFill>
              </a:uFill>
              <a:latin typeface="Calibri (Heading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Deal with circular </a:t>
            </a:r>
            <a:r>
              <a:rPr lang="en-US" sz="2800" b="1" strike="noStrike" spc="-1" dirty="0">
                <a:solidFill>
                  <a:srgbClr val="E21A2D"/>
                </a:solidFill>
                <a:uFill>
                  <a:solidFill>
                    <a:srgbClr val="FFFFFF"/>
                  </a:solidFill>
                </a:uFill>
                <a:latin typeface="Century Gothic"/>
                <a:ea typeface="ＭＳ Ｐゴシック"/>
              </a:rPr>
              <a:t>dependency error</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1047751"/>
            <a:ext cx="8610599" cy="3323987"/>
          </a:xfrm>
          <a:prstGeom prst="rect">
            <a:avLst/>
          </a:prstGeom>
          <a:noFill/>
        </p:spPr>
        <p:txBody>
          <a:bodyPr wrap="square" rtlCol="0">
            <a:spAutoFit/>
          </a:bodyPr>
          <a:lstStyle/>
          <a:p>
            <a:pPr marL="457200" indent="-457200">
              <a:spcBef>
                <a:spcPts val="1200"/>
              </a:spcBef>
              <a:buFont typeface="Wingdings" pitchFamily="2" charset="2"/>
              <a:buChar char="v"/>
            </a:pPr>
            <a:r>
              <a:rPr lang="en-US" b="1" dirty="0" err="1" smtClean="0">
                <a:latin typeface="Calibri" pitchFamily="34" charset="0"/>
              </a:rPr>
              <a:t>commonUtil</a:t>
            </a:r>
            <a:r>
              <a:rPr lang="en-US" dirty="0" smtClean="0">
                <a:latin typeface="Calibri" pitchFamily="34" charset="0"/>
              </a:rPr>
              <a:t> -&gt; </a:t>
            </a:r>
            <a:r>
              <a:rPr lang="en-US" b="1" dirty="0" err="1" smtClean="0">
                <a:latin typeface="Calibri" pitchFamily="34" charset="0"/>
              </a:rPr>
              <a:t>userService</a:t>
            </a:r>
            <a:r>
              <a:rPr lang="en-US" dirty="0" smtClean="0">
                <a:latin typeface="Calibri" pitchFamily="34" charset="0"/>
              </a:rPr>
              <a:t> -&gt;</a:t>
            </a:r>
            <a:r>
              <a:rPr lang="en-US" b="1" dirty="0" smtClean="0">
                <a:latin typeface="Calibri" pitchFamily="34" charset="0"/>
              </a:rPr>
              <a:t> </a:t>
            </a:r>
            <a:r>
              <a:rPr lang="en-US" b="1" dirty="0" err="1" smtClean="0">
                <a:latin typeface="Calibri" pitchFamily="34" charset="0"/>
              </a:rPr>
              <a:t>baseService</a:t>
            </a:r>
            <a:r>
              <a:rPr lang="en-US" dirty="0" smtClean="0">
                <a:latin typeface="Calibri" pitchFamily="34" charset="0"/>
              </a:rPr>
              <a:t> -&gt; </a:t>
            </a:r>
            <a:r>
              <a:rPr lang="en-US" b="1" dirty="0" err="1" smtClean="0">
                <a:latin typeface="Calibri" pitchFamily="34" charset="0"/>
              </a:rPr>
              <a:t>commonUtil</a:t>
            </a:r>
            <a:r>
              <a:rPr lang="en-US" dirty="0" smtClean="0">
                <a:latin typeface="Calibri" pitchFamily="34" charset="0"/>
              </a:rPr>
              <a:t>.</a:t>
            </a: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$injector</a:t>
            </a:r>
            <a:r>
              <a:rPr lang="en-US" dirty="0" smtClean="0">
                <a:latin typeface="Calibri" pitchFamily="34" charset="0"/>
              </a:rPr>
              <a:t> to manual inject dependencies in each service’s function.</a:t>
            </a:r>
          </a:p>
          <a:p>
            <a:endParaRPr lang="en-US" dirty="0" smtClean="0">
              <a:latin typeface="Calibri" pitchFamily="34" charset="0"/>
            </a:endParaRPr>
          </a:p>
          <a:p>
            <a:r>
              <a:rPr lang="en-US" sz="1600" dirty="0" err="1" smtClean="0">
                <a:latin typeface="Courier New" pitchFamily="49" charset="0"/>
                <a:cs typeface="Courier New" pitchFamily="49" charset="0"/>
              </a:rPr>
              <a:t>angular.module</a:t>
            </a:r>
            <a:r>
              <a:rPr lang="en-US" sz="1600" dirty="0" smtClean="0">
                <a:latin typeface="Courier New" pitchFamily="49" charset="0"/>
                <a:cs typeface="Courier New" pitchFamily="49" charset="0"/>
              </a:rPr>
              <a:t>("app").factory("</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a:t>
            </a:r>
          </a:p>
          <a:p>
            <a:r>
              <a:rPr lang="en-US" sz="1600" dirty="0" err="1" smtClean="0">
                <a:latin typeface="Courier New" pitchFamily="49" charset="0"/>
                <a:cs typeface="Courier New" pitchFamily="49" charset="0"/>
              </a:rPr>
              <a:t>UserService.$inject</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$injector</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retrieveData</a:t>
            </a:r>
            <a:r>
              <a:rPr lang="en-US" sz="1600" dirty="0" smtClean="0">
                <a:latin typeface="Courier New" pitchFamily="49" charset="0"/>
                <a:cs typeface="Courier New" pitchFamily="49" charset="0"/>
              </a:rPr>
              <a:t>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var</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injector.get</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baseService.callGetAPI</a:t>
            </a:r>
            <a:r>
              <a:rPr lang="en-US" sz="1600" dirty="0" smtClean="0">
                <a:latin typeface="Courier New" pitchFamily="49" charset="0"/>
                <a:cs typeface="Courier New" pitchFamily="49" charset="0"/>
              </a:rPr>
              <a:t>("http://127.0.0.1/api/user").then(function (data)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//TODO</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endParaRPr lang="en-US" sz="1600" dirty="0">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View rendering and $timeout</a:t>
            </a:r>
            <a:endParaRPr lang="en-US" sz="36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In the directive where we put manipulate DOM code?</a:t>
            </a:r>
          </a:p>
          <a:p>
            <a:pPr marL="731520" lvl="2" indent="-731520" defTabSz="1828800">
              <a:spcBef>
                <a:spcPts val="1200"/>
              </a:spcBef>
              <a:buFont typeface="Arial" pitchFamily="34" charset="0"/>
              <a:buChar char="•"/>
            </a:pPr>
            <a:r>
              <a:rPr lang="en-US" sz="2400" dirty="0" smtClean="0">
                <a:latin typeface="Calibri (Headings)"/>
              </a:rPr>
              <a:t>How can we listen template is compiled to view?</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pc="-1" dirty="0" smtClean="0">
                <a:solidFill>
                  <a:srgbClr val="E21A2D"/>
                </a:solidFill>
                <a:uFill>
                  <a:solidFill>
                    <a:srgbClr val="FFFFFF"/>
                  </a:solidFill>
                </a:uFill>
                <a:latin typeface="Century Gothic"/>
                <a:ea typeface="ＭＳ Ｐゴシック"/>
              </a:rPr>
              <a:t>Manipulate DOM in Directive</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819150"/>
            <a:ext cx="8610599" cy="4185761"/>
          </a:xfrm>
          <a:prstGeom prst="rect">
            <a:avLst/>
          </a:prstGeom>
          <a:noFill/>
        </p:spPr>
        <p:txBody>
          <a:bodyPr wrap="square" rtlCol="0">
            <a:spAutoFit/>
          </a:bodyPr>
          <a:lstStyle/>
          <a:p>
            <a:pPr marL="457200" indent="-457200">
              <a:spcBef>
                <a:spcPts val="1200"/>
              </a:spcBef>
              <a:buFont typeface="Wingdings" pitchFamily="2" charset="2"/>
              <a:buChar char="v"/>
            </a:pPr>
            <a:r>
              <a:rPr lang="en-US" sz="1600" dirty="0" smtClean="0">
                <a:latin typeface="Calibri" pitchFamily="34" charset="0"/>
              </a:rPr>
              <a:t>Put manipulate DOM element code on </a:t>
            </a:r>
            <a:r>
              <a:rPr lang="en-US" sz="1600" b="1" dirty="0" smtClean="0">
                <a:latin typeface="Calibri" pitchFamily="34" charset="0"/>
              </a:rPr>
              <a:t>link function</a:t>
            </a:r>
            <a:r>
              <a:rPr lang="en-US" sz="1600" dirty="0" smtClean="0">
                <a:latin typeface="Calibri" pitchFamily="34" charset="0"/>
              </a:rPr>
              <a:t> of directive → only apply for </a:t>
            </a:r>
            <a:r>
              <a:rPr lang="en-US" sz="1600" b="1" dirty="0" smtClean="0">
                <a:latin typeface="Calibri" pitchFamily="34" charset="0"/>
              </a:rPr>
              <a:t>usual template</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element.find</a:t>
            </a:r>
            <a:r>
              <a:rPr lang="en-US" sz="1600" dirty="0" smtClean="0">
                <a:latin typeface="Courier New" pitchFamily="49" charset="0"/>
                <a:cs typeface="Courier New" pitchFamily="49" charset="0"/>
              </a:rPr>
              <a:t>(“template element selector”);</a:t>
            </a:r>
          </a:p>
          <a:p>
            <a:pPr marL="457200" indent="-457200">
              <a:spcBef>
                <a:spcPts val="1200"/>
              </a:spcBef>
            </a:pPr>
            <a:r>
              <a:rPr lang="en-US" sz="1600" dirty="0" smtClean="0">
                <a:latin typeface="Courier New" pitchFamily="49" charset="0"/>
                <a:cs typeface="Courier New" pitchFamily="49" charset="0"/>
              </a:rPr>
              <a:t>}</a:t>
            </a:r>
          </a:p>
          <a:p>
            <a:pPr marL="457200" indent="-457200">
              <a:spcBef>
                <a:spcPts val="1200"/>
              </a:spcBef>
              <a:buFont typeface="Wingdings" pitchFamily="2" charset="2"/>
              <a:buChar char="v"/>
            </a:pPr>
            <a:r>
              <a:rPr lang="en-US" sz="1600" dirty="0" smtClean="0">
                <a:latin typeface="Calibri" pitchFamily="34" charset="0"/>
              </a:rPr>
              <a:t>For asynchronous template → Using </a:t>
            </a:r>
            <a:r>
              <a:rPr lang="en-US" sz="1600" b="1" dirty="0" smtClean="0">
                <a:latin typeface="Calibri" pitchFamily="34" charset="0"/>
              </a:rPr>
              <a:t>$timeout</a:t>
            </a:r>
            <a:r>
              <a:rPr lang="en-US" sz="1600" dirty="0" smtClean="0">
                <a:latin typeface="Calibri" pitchFamily="34" charset="0"/>
              </a:rPr>
              <a:t> in </a:t>
            </a:r>
            <a:r>
              <a:rPr lang="en-US" sz="1600" b="1" dirty="0" smtClean="0">
                <a:latin typeface="Calibri" pitchFamily="34" charset="0"/>
              </a:rPr>
              <a:t>link function</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$timeout(function () {</a:t>
            </a:r>
          </a:p>
          <a:p>
            <a:pPr marL="457200" indent="-457200">
              <a:spcBef>
                <a:spcPts val="1200"/>
              </a:spcBef>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element.find</a:t>
            </a:r>
            <a:r>
              <a:rPr lang="en-US" sz="1600" b="1" dirty="0" smtClean="0">
                <a:latin typeface="Courier New" pitchFamily="49" charset="0"/>
                <a:cs typeface="Courier New" pitchFamily="49" charset="0"/>
              </a:rPr>
              <a:t>(“template element selector”);</a:t>
            </a:r>
          </a:p>
          <a:p>
            <a:pPr marL="457200" indent="-457200">
              <a:spcBef>
                <a:spcPts val="1200"/>
              </a:spcBef>
            </a:pPr>
            <a:r>
              <a:rPr lang="en-US" sz="1600" b="1"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a:t>
            </a:r>
            <a:endParaRPr lang="en-US" sz="1600" dirty="0" smtClean="0">
              <a:latin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52280" y="133200"/>
            <a:ext cx="89899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Why use $timeout</a:t>
            </a:r>
            <a:endParaRPr lang="en-US" sz="1800" b="0" strike="noStrike" spc="-1" dirty="0">
              <a:solidFill>
                <a:srgbClr val="000000"/>
              </a:solidFill>
              <a:uFill>
                <a:solidFill>
                  <a:srgbClr val="FFFFFF"/>
                </a:solidFill>
              </a:uFill>
              <a:latin typeface="Arial"/>
            </a:endParaRPr>
          </a:p>
        </p:txBody>
      </p:sp>
      <p:sp>
        <p:nvSpPr>
          <p:cNvPr id="289" name="CustomShape 3"/>
          <p:cNvSpPr/>
          <p:nvPr/>
        </p:nvSpPr>
        <p:spPr>
          <a:xfrm>
            <a:off x="304800" y="895350"/>
            <a:ext cx="8534400" cy="32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dirty="0">
                <a:solidFill>
                  <a:srgbClr val="000000"/>
                </a:solidFill>
                <a:uFill>
                  <a:solidFill>
                    <a:srgbClr val="FFFFFF"/>
                  </a:solidFill>
                </a:uFill>
                <a:latin typeface="Calibri" pitchFamily="34" charset="0"/>
                <a:ea typeface="DejaVu Sans"/>
              </a:rPr>
              <a:t>Browser render </a:t>
            </a:r>
            <a:r>
              <a:rPr lang="en-US" sz="2400" b="0" strike="noStrike" spc="-1" dirty="0" smtClean="0">
                <a:solidFill>
                  <a:srgbClr val="000000"/>
                </a:solidFill>
                <a:uFill>
                  <a:solidFill>
                    <a:srgbClr val="FFFFFF"/>
                  </a:solidFill>
                </a:uFill>
                <a:latin typeface="Calibri" pitchFamily="34" charset="0"/>
                <a:ea typeface="DejaVu Sans"/>
              </a:rPr>
              <a:t>includes </a:t>
            </a:r>
            <a:r>
              <a:rPr lang="en-US" sz="2400" b="0" strike="noStrike" spc="-1" dirty="0">
                <a:solidFill>
                  <a:srgbClr val="000000"/>
                </a:solidFill>
                <a:uFill>
                  <a:solidFill>
                    <a:srgbClr val="FFFFFF"/>
                  </a:solidFill>
                </a:uFill>
                <a:latin typeface="Calibri" pitchFamily="34" charset="0"/>
                <a:ea typeface="DejaVu Sans"/>
              </a:rPr>
              <a:t>2 tasks: </a:t>
            </a:r>
            <a:endParaRPr lang="en-US" sz="2400" b="0" strike="noStrike" spc="-1" dirty="0">
              <a:solidFill>
                <a:srgbClr val="000000"/>
              </a:solidFill>
              <a:uFill>
                <a:solidFill>
                  <a:srgbClr val="FFFFFF"/>
                </a:solidFill>
              </a:uFill>
              <a:latin typeface="Calibri" pitchFamily="34" charset="0"/>
            </a:endParaRPr>
          </a:p>
          <a:p>
            <a:pPr marL="457200" indent="-457200">
              <a:lnSpc>
                <a:spcPct val="100000"/>
              </a:lnSpc>
              <a:spcBef>
                <a:spcPts val="1200"/>
              </a:spcBef>
              <a:buFont typeface="+mj-lt"/>
              <a:buAutoNum type="arabicPeriod"/>
            </a:pPr>
            <a:r>
              <a:rPr lang="en-US" sz="1800" b="0" strike="noStrike" spc="-1" dirty="0" smtClean="0">
                <a:solidFill>
                  <a:srgbClr val="000000"/>
                </a:solidFill>
                <a:uFill>
                  <a:solidFill>
                    <a:srgbClr val="FFFFFF"/>
                  </a:solidFill>
                </a:uFill>
                <a:latin typeface="Calibri" pitchFamily="34" charset="0"/>
              </a:rPr>
              <a:t>DOM rendering</a:t>
            </a:r>
          </a:p>
          <a:p>
            <a:pPr marL="457200" indent="-457200">
              <a:lnSpc>
                <a:spcPct val="100000"/>
              </a:lnSpc>
              <a:spcBef>
                <a:spcPts val="1200"/>
              </a:spcBef>
              <a:buFont typeface="+mj-lt"/>
              <a:buAutoNum type="arabicPeriod"/>
            </a:pPr>
            <a:r>
              <a:rPr lang="en-US" spc="-1" dirty="0" smtClean="0">
                <a:solidFill>
                  <a:srgbClr val="000000"/>
                </a:solidFill>
                <a:uFill>
                  <a:solidFill>
                    <a:srgbClr val="FFFFFF"/>
                  </a:solidFill>
                </a:uFill>
                <a:latin typeface="Calibri" pitchFamily="34" charset="0"/>
              </a:rPr>
              <a:t>JavaScript execution</a:t>
            </a:r>
          </a:p>
          <a:p>
            <a:pPr marL="342900" indent="-342900">
              <a:lnSpc>
                <a:spcPct val="100000"/>
              </a:lnSpc>
            </a:pPr>
            <a:endParaRPr lang="en-US" sz="1800" b="0" strike="noStrike" spc="-1" dirty="0">
              <a:solidFill>
                <a:srgbClr val="000000"/>
              </a:solidFill>
              <a:uFill>
                <a:solidFill>
                  <a:srgbClr val="FFFFFF"/>
                </a:solidFill>
              </a:uFill>
              <a:latin typeface="Calibri" pitchFamily="34" charset="0"/>
            </a:endParaRPr>
          </a:p>
          <a:p>
            <a:pPr>
              <a:lnSpc>
                <a:spcPct val="100000"/>
              </a:lnSpc>
            </a:pPr>
            <a:r>
              <a:rPr lang="en-US" sz="1800" b="0" strike="noStrike" spc="-1" dirty="0">
                <a:solidFill>
                  <a:srgbClr val="000000"/>
                </a:solidFill>
                <a:uFill>
                  <a:solidFill>
                    <a:srgbClr val="FFFFFF"/>
                  </a:solidFill>
                </a:uFill>
                <a:latin typeface="Calibri" pitchFamily="34" charset="0"/>
                <a:ea typeface="DejaVu Sans"/>
              </a:rPr>
              <a:t>→ </a:t>
            </a:r>
            <a:r>
              <a:rPr lang="en-US" sz="1800" b="0" strike="noStrike" spc="-1" dirty="0" smtClean="0">
                <a:solidFill>
                  <a:srgbClr val="000000"/>
                </a:solidFill>
                <a:uFill>
                  <a:solidFill>
                    <a:srgbClr val="FFFFFF"/>
                  </a:solidFill>
                </a:uFill>
                <a:latin typeface="Calibri" pitchFamily="34" charset="0"/>
                <a:ea typeface="DejaVu Sans"/>
              </a:rPr>
              <a:t> Using </a:t>
            </a:r>
            <a:r>
              <a:rPr lang="en-US" sz="1800" b="1" strike="noStrike" spc="-1" dirty="0">
                <a:solidFill>
                  <a:srgbClr val="000000"/>
                </a:solidFill>
                <a:uFill>
                  <a:solidFill>
                    <a:srgbClr val="FFFFFF"/>
                  </a:solidFill>
                </a:uFill>
                <a:latin typeface="Calibri" pitchFamily="34" charset="0"/>
                <a:ea typeface="DejaVu Sans"/>
              </a:rPr>
              <a:t>$</a:t>
            </a:r>
            <a:r>
              <a:rPr lang="en-US" sz="1800" b="1" strike="noStrike" spc="-1" dirty="0" smtClean="0">
                <a:solidFill>
                  <a:srgbClr val="000000"/>
                </a:solidFill>
                <a:uFill>
                  <a:solidFill>
                    <a:srgbClr val="FFFFFF"/>
                  </a:solidFill>
                </a:uFill>
                <a:latin typeface="Calibri" pitchFamily="34" charset="0"/>
                <a:ea typeface="DejaVu Sans"/>
              </a:rPr>
              <a:t>timeout</a:t>
            </a:r>
            <a:r>
              <a:rPr lang="en-US" sz="1800" b="0" strike="noStrike" spc="-1" dirty="0" smtClean="0">
                <a:solidFill>
                  <a:srgbClr val="000000"/>
                </a:solidFill>
                <a:uFill>
                  <a:solidFill>
                    <a:srgbClr val="FFFFFF"/>
                  </a:solidFill>
                </a:uFill>
                <a:latin typeface="Calibri" pitchFamily="34" charset="0"/>
                <a:ea typeface="DejaVu Sans"/>
              </a:rPr>
              <a:t>. </a:t>
            </a:r>
            <a:r>
              <a:rPr lang="en-US" sz="1800" b="0" strike="noStrike" spc="-1" dirty="0">
                <a:solidFill>
                  <a:srgbClr val="000000"/>
                </a:solidFill>
                <a:uFill>
                  <a:solidFill>
                    <a:srgbClr val="FFFFFF"/>
                  </a:solidFill>
                </a:uFill>
                <a:latin typeface="Calibri" pitchFamily="34" charset="0"/>
                <a:ea typeface="DejaVu Sans"/>
              </a:rPr>
              <a:t>We will push it to </a:t>
            </a:r>
            <a:r>
              <a:rPr lang="en-US" sz="1800" b="1" strike="noStrike" spc="-1" dirty="0">
                <a:solidFill>
                  <a:srgbClr val="000000"/>
                </a:solidFill>
                <a:uFill>
                  <a:solidFill>
                    <a:srgbClr val="FFFFFF"/>
                  </a:solidFill>
                </a:uFill>
                <a:latin typeface="Calibri" pitchFamily="34" charset="0"/>
                <a:ea typeface="DejaVu Sans"/>
              </a:rPr>
              <a:t>JS execution queue</a:t>
            </a:r>
            <a:r>
              <a:rPr lang="en-US" sz="1800" b="0" strike="noStrike" spc="-1" dirty="0">
                <a:solidFill>
                  <a:srgbClr val="000000"/>
                </a:solidFill>
                <a:uFill>
                  <a:solidFill>
                    <a:srgbClr val="FFFFFF"/>
                  </a:solidFill>
                </a:uFill>
                <a:latin typeface="Calibri" pitchFamily="34" charset="0"/>
                <a:ea typeface="DejaVu Sans"/>
              </a:rPr>
              <a:t> and it will be run after </a:t>
            </a:r>
            <a:r>
              <a:rPr lang="en-US" sz="1800" b="1" strike="noStrike" spc="-1" dirty="0">
                <a:solidFill>
                  <a:srgbClr val="000000"/>
                </a:solidFill>
                <a:uFill>
                  <a:solidFill>
                    <a:srgbClr val="FFFFFF"/>
                  </a:solidFill>
                </a:uFill>
                <a:latin typeface="Calibri" pitchFamily="34" charset="0"/>
                <a:ea typeface="DejaVu Sans"/>
              </a:rPr>
              <a:t>DOM rendering</a:t>
            </a:r>
            <a:r>
              <a:rPr lang="en-US" sz="1800" b="1" strike="noStrike" spc="-1" dirty="0" smtClean="0">
                <a:solidFill>
                  <a:srgbClr val="000000"/>
                </a:solidFill>
                <a:uFill>
                  <a:solidFill>
                    <a:srgbClr val="FFFFFF"/>
                  </a:solidFill>
                </a:uFill>
                <a:latin typeface="Calibri" pitchFamily="34" charset="0"/>
                <a:ea typeface="DejaVu Sans"/>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view rendering with ngView</a:t>
            </a:r>
            <a:endParaRPr lang="en-US" sz="1800" b="0" strike="noStrike" spc="-1">
              <a:solidFill>
                <a:srgbClr val="000000"/>
              </a:solidFill>
              <a:uFill>
                <a:solidFill>
                  <a:srgbClr val="FFFFFF"/>
                </a:solidFill>
              </a:uFill>
              <a:latin typeface="Arial"/>
            </a:endParaRPr>
          </a:p>
        </p:txBody>
      </p:sp>
      <p:pic>
        <p:nvPicPr>
          <p:cNvPr id="284" name="Content Placeholder 3"/>
          <p:cNvPicPr/>
          <p:nvPr/>
        </p:nvPicPr>
        <p:blipFill>
          <a:blip r:embed="rId3"/>
          <a:stretch/>
        </p:blipFill>
        <p:spPr>
          <a:xfrm>
            <a:off x="1279440" y="819000"/>
            <a:ext cx="6582240" cy="395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view rendering with </a:t>
            </a:r>
            <a:r>
              <a:rPr lang="en-US" sz="2800" b="1" strike="noStrike" spc="-1" dirty="0" err="1">
                <a:solidFill>
                  <a:srgbClr val="E21A2D"/>
                </a:solidFill>
                <a:uFill>
                  <a:solidFill>
                    <a:srgbClr val="FFFFFF"/>
                  </a:solidFill>
                </a:uFill>
                <a:latin typeface="Century Gothic"/>
                <a:ea typeface="ＭＳ Ｐゴシック"/>
              </a:rPr>
              <a:t>ngView</a:t>
            </a:r>
            <a:endParaRPr lang="en-US" sz="1800" b="0" strike="noStrike" spc="-1" dirty="0">
              <a:solidFill>
                <a:srgbClr val="000000"/>
              </a:solidFill>
              <a:uFill>
                <a:solidFill>
                  <a:srgbClr val="FFFFFF"/>
                </a:solidFill>
              </a:uFill>
              <a:latin typeface="Arial"/>
            </a:endParaRPr>
          </a:p>
        </p:txBody>
      </p:sp>
      <p:sp>
        <p:nvSpPr>
          <p:cNvPr id="4" name="TextBox 3"/>
          <p:cNvSpPr txBox="1"/>
          <p:nvPr/>
        </p:nvSpPr>
        <p:spPr>
          <a:xfrm>
            <a:off x="304800" y="1047750"/>
            <a:ext cx="8230010" cy="3139321"/>
          </a:xfrm>
          <a:prstGeom prst="rect">
            <a:avLst/>
          </a:prstGeom>
          <a:noFill/>
        </p:spPr>
        <p:txBody>
          <a:bodyPr wrap="none" rtlCol="0">
            <a:spAutoFit/>
          </a:bodyPr>
          <a:lstStyle/>
          <a:p>
            <a:pPr marL="457200" indent="-457200">
              <a:buFont typeface="Wingdings" pitchFamily="2" charset="2"/>
              <a:buChar char="v"/>
            </a:pPr>
            <a:r>
              <a:rPr lang="en-US" dirty="0" smtClean="0">
                <a:latin typeface="Calibri" pitchFamily="34" charset="0"/>
              </a:rPr>
              <a:t>To Listen template of </a:t>
            </a:r>
            <a:r>
              <a:rPr lang="en-US" dirty="0" err="1" smtClean="0">
                <a:latin typeface="Calibri" pitchFamily="34" charset="0"/>
              </a:rPr>
              <a:t>ng</a:t>
            </a:r>
            <a:r>
              <a:rPr lang="en-US" dirty="0" smtClean="0">
                <a:latin typeface="Calibri" pitchFamily="34" charset="0"/>
              </a:rPr>
              <a:t>-view is compiled to view → Using $timeout in Controller</a:t>
            </a:r>
          </a:p>
          <a:p>
            <a:endParaRPr lang="en-US" dirty="0" smtClean="0">
              <a:latin typeface="Calibri" pitchFamily="34" charset="0"/>
            </a:endParaRPr>
          </a:p>
          <a:p>
            <a:r>
              <a:rPr lang="en-US" dirty="0" err="1" smtClean="0">
                <a:latin typeface="Courier New" pitchFamily="49" charset="0"/>
                <a:cs typeface="Courier New" pitchFamily="49" charset="0"/>
              </a:rPr>
              <a:t>angular.module</a:t>
            </a:r>
            <a:r>
              <a:rPr lang="en-US" dirty="0" smtClean="0">
                <a:latin typeface="Courier New" pitchFamily="49" charset="0"/>
                <a:cs typeface="Courier New" pitchFamily="49" charset="0"/>
              </a:rPr>
              <a:t>(“app”).</a:t>
            </a:r>
          </a:p>
          <a:p>
            <a:r>
              <a:rPr lang="en-US" dirty="0" smtClean="0">
                <a:latin typeface="Courier New" pitchFamily="49" charset="0"/>
                <a:cs typeface="Courier New" pitchFamily="49" charset="0"/>
              </a:rPr>
              <a:t>	controller(“</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PhoneController.$inject</a:t>
            </a:r>
            <a:r>
              <a:rPr lang="en-US" dirty="0" smtClean="0">
                <a:latin typeface="Courier New" pitchFamily="49" charset="0"/>
                <a:cs typeface="Courier New" pitchFamily="49" charset="0"/>
              </a:rPr>
              <a:t> = [“$timeout”];</a:t>
            </a:r>
          </a:p>
          <a:p>
            <a:r>
              <a:rPr lang="en-US" dirty="0" smtClean="0">
                <a:latin typeface="Courier New" pitchFamily="49" charset="0"/>
                <a:cs typeface="Courier New" pitchFamily="49" charset="0"/>
              </a:rPr>
              <a:t>function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($timeout)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$timeout (function () {</a:t>
            </a:r>
          </a:p>
          <a:p>
            <a:r>
              <a:rPr lang="en-US" b="1" dirty="0" smtClean="0">
                <a:latin typeface="Courier New" pitchFamily="49" charset="0"/>
                <a:cs typeface="Courier New" pitchFamily="49" charset="0"/>
              </a:rPr>
              <a:t>		//Code to get phone list element</a:t>
            </a:r>
          </a:p>
          <a:p>
            <a:r>
              <a:rPr lang="en-US" b="1"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spc="-1" dirty="0" smtClean="0">
                <a:solidFill>
                  <a:srgbClr val="FFFFFF"/>
                </a:solidFill>
                <a:uFill>
                  <a:solidFill>
                    <a:srgbClr val="FFFFFF"/>
                  </a:solidFill>
                </a:uFill>
                <a:latin typeface="Calibri"/>
              </a:rPr>
              <a:t>Manually compile and link a template</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a:latin typeface="Calibri (Headings)"/>
              </a:rPr>
              <a:t>C</a:t>
            </a:r>
            <a:r>
              <a:rPr lang="en-US" sz="2400" dirty="0" smtClean="0">
                <a:latin typeface="Calibri (Headings)"/>
              </a:rPr>
              <a:t>an </a:t>
            </a:r>
            <a:r>
              <a:rPr lang="en-US" sz="2400" dirty="0" smtClean="0">
                <a:latin typeface="Calibri (Headings)"/>
              </a:rPr>
              <a:t>manually compile a template to current </a:t>
            </a:r>
            <a:r>
              <a:rPr lang="en-US" sz="2400" dirty="0" smtClean="0">
                <a:latin typeface="Calibri (Headings)"/>
              </a:rPr>
              <a:t>view and how to implement that?</a:t>
            </a:r>
            <a:endParaRPr lang="en-US" sz="2400" dirty="0" smtClean="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73153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pc="-1" dirty="0" smtClean="0">
                <a:solidFill>
                  <a:srgbClr val="E21A2D"/>
                </a:solidFill>
                <a:uFill>
                  <a:solidFill>
                    <a:srgbClr val="FFFFFF"/>
                  </a:solidFill>
                </a:uFill>
                <a:latin typeface="Century Gothic"/>
                <a:ea typeface="ＭＳ Ｐゴシック"/>
              </a:rPr>
              <a:t>Manually compile and link a template</a:t>
            </a: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spcBef>
                <a:spcPts val="1200"/>
              </a:spcBef>
              <a:buFont typeface="Wingdings" pitchFamily="2" charset="2"/>
              <a:buChar char="v"/>
            </a:pPr>
            <a:r>
              <a:rPr lang="en-US" spc="-1" dirty="0" smtClean="0">
                <a:solidFill>
                  <a:srgbClr val="000000"/>
                </a:solidFill>
                <a:uFill>
                  <a:solidFill>
                    <a:srgbClr val="FFFFFF"/>
                  </a:solidFill>
                </a:uFill>
                <a:latin typeface="Calibri" pitchFamily="34" charset="0"/>
                <a:cs typeface="Courier New" pitchFamily="49" charset="0"/>
              </a:rPr>
              <a:t>There is a HTML template that can be get from server. The template can contain directive and must link with current controller and $scope to retrieve data.</a:t>
            </a:r>
          </a:p>
          <a:p>
            <a:pPr marL="457200" indent="-457200">
              <a:lnSpc>
                <a:spcPct val="100000"/>
              </a:lnSpc>
              <a:spcBef>
                <a:spcPts val="1200"/>
              </a:spcBef>
              <a:buFont typeface="Wingdings" pitchFamily="2" charset="2"/>
              <a:buChar char="v"/>
            </a:pPr>
            <a:r>
              <a:rPr lang="en-US" spc="-1" dirty="0" smtClean="0">
                <a:solidFill>
                  <a:srgbClr val="000000"/>
                </a:solidFill>
                <a:uFill>
                  <a:solidFill>
                    <a:srgbClr val="FFFFFF"/>
                  </a:solidFill>
                </a:uFill>
                <a:latin typeface="Calibri" pitchFamily="34" charset="0"/>
                <a:cs typeface="Courier New" pitchFamily="49" charset="0"/>
              </a:rPr>
              <a:t>We must compile this template to view and append this view to current page.</a:t>
            </a:r>
          </a:p>
          <a:p>
            <a:pPr marL="343080" indent="-340200">
              <a:lnSpc>
                <a:spcPct val="100000"/>
              </a:lnSpc>
            </a:pPr>
            <a:endParaRPr lang="en-US" spc="-1" dirty="0" smtClean="0">
              <a:solidFill>
                <a:srgbClr val="000000"/>
              </a:solidFill>
              <a:uFill>
                <a:solidFill>
                  <a:srgbClr val="FFFFFF"/>
                </a:solidFill>
              </a:uFill>
              <a:latin typeface="Calibri" pitchFamily="34"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a:t>
            </a:r>
            <a:r>
              <a:rPr lang="en-US" spc="-1" dirty="0" smtClean="0">
                <a:solidFill>
                  <a:srgbClr val="000000"/>
                </a:solidFill>
                <a:uFill>
                  <a:solidFill>
                    <a:srgbClr val="FFFFFF"/>
                  </a:solidFill>
                </a:uFill>
                <a:latin typeface="Courier New" pitchFamily="49" charset="0"/>
                <a:cs typeface="Courier New" pitchFamily="49" charset="0"/>
              </a:rPr>
              <a:t>unction </a:t>
            </a:r>
            <a:r>
              <a:rPr lang="en-US" spc="-1" dirty="0" err="1" smtClean="0">
                <a:solidFill>
                  <a:srgbClr val="000000"/>
                </a:solidFill>
                <a:uFill>
                  <a:solidFill>
                    <a:srgbClr val="FFFFFF"/>
                  </a:solidFill>
                </a:uFill>
                <a:latin typeface="Courier New" pitchFamily="49" charset="0"/>
                <a:cs typeface="Courier New" pitchFamily="49" charset="0"/>
              </a:rPr>
              <a:t>getTemplateFromServer</a:t>
            </a:r>
            <a:r>
              <a:rPr lang="en-US" spc="-1" dirty="0" smtClean="0">
                <a:solidFill>
                  <a:srgbClr val="000000"/>
                </a:solidFill>
                <a:uFill>
                  <a:solidFill>
                    <a:srgbClr val="FFFFFF"/>
                  </a:solidFill>
                </a:uFill>
                <a:latin typeface="Courier New" pitchFamily="49" charset="0"/>
                <a:cs typeface="Courier New" pitchFamily="49" charset="0"/>
              </a:rPr>
              <a:t> ()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a:t>
            </a:r>
            <a:r>
              <a:rPr lang="en-US" spc="-1" dirty="0" smtClean="0">
                <a:solidFill>
                  <a:srgbClr val="000000"/>
                </a:solidFill>
                <a:uFill>
                  <a:solidFill>
                    <a:srgbClr val="FFFFFF"/>
                  </a:solidFill>
                </a:uFill>
                <a:latin typeface="Courier New" pitchFamily="49" charset="0"/>
                <a:cs typeface="Courier New" pitchFamily="49" charset="0"/>
              </a:rPr>
              <a:t>unction </a:t>
            </a:r>
            <a:r>
              <a:rPr lang="en-US" spc="-1" dirty="0" err="1" smtClean="0">
                <a:solidFill>
                  <a:srgbClr val="000000"/>
                </a:solidFill>
                <a:uFill>
                  <a:solidFill>
                    <a:srgbClr val="FFFFFF"/>
                  </a:solidFill>
                </a:uFill>
                <a:latin typeface="Courier New" pitchFamily="49" charset="0"/>
                <a:cs typeface="Courier New" pitchFamily="49" charset="0"/>
              </a:rPr>
              <a:t>controllerFn</a:t>
            </a:r>
            <a:r>
              <a:rPr lang="en-US" spc="-1" dirty="0" smtClean="0">
                <a:solidFill>
                  <a:srgbClr val="000000"/>
                </a:solidFill>
                <a:uFill>
                  <a:solidFill>
                    <a:srgbClr val="FFFFFF"/>
                  </a:solidFill>
                </a:uFill>
                <a:latin typeface="Courier New" pitchFamily="49" charset="0"/>
                <a:cs typeface="Courier New" pitchFamily="49" charset="0"/>
              </a:rPr>
              <a:t> ($compile, $document, $scope)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getTemplateFromServer</a:t>
            </a:r>
            <a:r>
              <a:rPr lang="en-US" spc="-1" dirty="0" smtClean="0">
                <a:solidFill>
                  <a:srgbClr val="000000"/>
                </a:solidFill>
                <a:uFill>
                  <a:solidFill>
                    <a:srgbClr val="FFFFFF"/>
                  </a:solidFill>
                </a:uFill>
                <a:latin typeface="Courier New" pitchFamily="49" charset="0"/>
                <a:cs typeface="Courier New" pitchFamily="49" charset="0"/>
              </a:rPr>
              <a:t>().then(function (template)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var</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angularTemplate</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angular.element</a:t>
            </a:r>
            <a:r>
              <a:rPr lang="en-US" spc="-1" dirty="0" smtClean="0">
                <a:solidFill>
                  <a:srgbClr val="000000"/>
                </a:solidFill>
                <a:uFill>
                  <a:solidFill>
                    <a:srgbClr val="FFFFFF"/>
                  </a:solidFill>
                </a:uFill>
                <a:latin typeface="Courier New" pitchFamily="49" charset="0"/>
                <a:cs typeface="Courier New" pitchFamily="49" charset="0"/>
              </a:rPr>
              <a:t>(template);</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var</a:t>
            </a:r>
            <a:r>
              <a:rPr lang="en-US" sz="2400" b="1" spc="-1" dirty="0" smtClean="0">
                <a:solidFill>
                  <a:srgbClr val="FF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linkFn</a:t>
            </a:r>
            <a:r>
              <a:rPr lang="en-US" sz="2400" b="1" spc="-1" dirty="0" smtClean="0">
                <a:solidFill>
                  <a:srgbClr val="FF0000"/>
                </a:solidFill>
                <a:uFill>
                  <a:solidFill>
                    <a:srgbClr val="FFFFFF"/>
                  </a:solidFill>
                </a:uFill>
                <a:latin typeface="Courier New" pitchFamily="49" charset="0"/>
                <a:cs typeface="Courier New" pitchFamily="49" charset="0"/>
              </a:rPr>
              <a:t> = $compile(</a:t>
            </a:r>
            <a:r>
              <a:rPr lang="en-US" sz="2400" b="1" spc="-1" dirty="0" err="1" smtClean="0">
                <a:solidFill>
                  <a:srgbClr val="FF0000"/>
                </a:solidFill>
                <a:uFill>
                  <a:solidFill>
                    <a:srgbClr val="FFFFFF"/>
                  </a:solidFill>
                </a:uFill>
                <a:latin typeface="Courier New" pitchFamily="49" charset="0"/>
                <a:cs typeface="Courier New" pitchFamily="49" charset="0"/>
              </a:rPr>
              <a:t>angularTemplate</a:t>
            </a:r>
            <a:r>
              <a:rPr lang="en-US" sz="2400"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z="2400" b="1" spc="-1" dirty="0" smtClean="0">
                <a:solidFill>
                  <a:srgbClr val="FF0000"/>
                </a:solidFill>
                <a:uFill>
                  <a:solidFill>
                    <a:srgbClr val="FFFFFF"/>
                  </a:solidFill>
                </a:uFill>
                <a:latin typeface="Courier New" pitchFamily="49" charset="0"/>
                <a:cs typeface="Courier New" pitchFamily="49" charset="0"/>
              </a:rPr>
              <a:t>	</a:t>
            </a:r>
            <a:r>
              <a:rPr lang="en-US" sz="2400" b="1" spc="-1" dirty="0" smtClean="0">
                <a:solidFill>
                  <a:srgbClr val="FF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var</a:t>
            </a:r>
            <a:r>
              <a:rPr lang="en-US" sz="2400" b="1" spc="-1" dirty="0" smtClean="0">
                <a:solidFill>
                  <a:srgbClr val="FF0000"/>
                </a:solidFill>
                <a:uFill>
                  <a:solidFill>
                    <a:srgbClr val="FFFFFF"/>
                  </a:solidFill>
                </a:uFill>
                <a:latin typeface="Courier New" pitchFamily="49" charset="0"/>
                <a:cs typeface="Courier New" pitchFamily="49" charset="0"/>
              </a:rPr>
              <a:t> view = </a:t>
            </a:r>
            <a:r>
              <a:rPr lang="en-US" sz="2400" b="1" spc="-1" dirty="0" err="1" smtClean="0">
                <a:solidFill>
                  <a:srgbClr val="FF0000"/>
                </a:solidFill>
                <a:uFill>
                  <a:solidFill>
                    <a:srgbClr val="FFFFFF"/>
                  </a:solidFill>
                </a:uFill>
                <a:latin typeface="Courier New" pitchFamily="49" charset="0"/>
                <a:cs typeface="Courier New" pitchFamily="49" charset="0"/>
              </a:rPr>
              <a:t>linkFn</a:t>
            </a:r>
            <a:r>
              <a:rPr lang="en-US" sz="2400" b="1" spc="-1" dirty="0" smtClean="0">
                <a:solidFill>
                  <a:srgbClr val="FF0000"/>
                </a:solidFill>
                <a:uFill>
                  <a:solidFill>
                    <a:srgbClr val="FFFFFF"/>
                  </a:solidFill>
                </a:uFill>
                <a:latin typeface="Courier New" pitchFamily="49" charset="0"/>
                <a:cs typeface="Courier New" pitchFamily="49" charset="0"/>
              </a:rPr>
              <a:t>($scope);</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document.find</a:t>
            </a:r>
            <a:r>
              <a:rPr lang="en-US" spc="-1" dirty="0" smtClean="0">
                <a:solidFill>
                  <a:srgbClr val="000000"/>
                </a:solidFill>
                <a:uFill>
                  <a:solidFill>
                    <a:srgbClr val="FFFFFF"/>
                  </a:solidFill>
                </a:uFill>
                <a:latin typeface="Courier New" pitchFamily="49" charset="0"/>
                <a:cs typeface="Courier New" pitchFamily="49" charset="0"/>
              </a:rPr>
              <a:t>(“.selected-element”).append(view);</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endParaRPr lang="en-US" spc="-1" dirty="0" smtClean="0">
              <a:solidFill>
                <a:srgbClr val="000000"/>
              </a:solidFill>
              <a:uFill>
                <a:solidFill>
                  <a:srgbClr val="FFFFFF"/>
                </a:solidFill>
              </a:uFill>
              <a:latin typeface="Calibri" pitchFamily="34"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25934"/>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spc="-1" dirty="0" smtClean="0">
                <a:solidFill>
                  <a:srgbClr val="FFFFFF"/>
                </a:solidFill>
                <a:uFill>
                  <a:solidFill>
                    <a:srgbClr val="FFFFFF"/>
                  </a:solidFill>
                </a:uFill>
                <a:latin typeface="Calibri"/>
              </a:rPr>
              <a:t>Start up angular application</a:t>
            </a:r>
            <a:endParaRPr lang="en-US" sz="1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with Form custom validation</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should we do to create a custom validation that link to </a:t>
            </a:r>
            <a:r>
              <a:rPr lang="en-US" sz="2400" dirty="0" err="1" smtClean="0">
                <a:latin typeface="Calibri (Headings)"/>
              </a:rPr>
              <a:t>modelController.$error</a:t>
            </a:r>
            <a:r>
              <a:rPr lang="en-US" sz="2400" dirty="0" smtClean="0">
                <a:latin typeface="Calibri (Headings)"/>
              </a:rPr>
              <a:t> object?</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Custom </a:t>
            </a:r>
            <a:r>
              <a:rPr lang="en-US" sz="2800" b="1" strike="noStrike" spc="-1" dirty="0">
                <a:solidFill>
                  <a:srgbClr val="E21A2D"/>
                </a:solidFill>
                <a:uFill>
                  <a:solidFill>
                    <a:srgbClr val="FFFFFF"/>
                  </a:solidFill>
                </a:uFill>
                <a:latin typeface="Century Gothic"/>
                <a:ea typeface="ＭＳ Ｐゴシック"/>
              </a:rPr>
              <a:t>Validation</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smtClean="0">
                <a:solidFill>
                  <a:srgbClr val="000000"/>
                </a:solidFill>
                <a:uFill>
                  <a:solidFill>
                    <a:srgbClr val="FFFFFF"/>
                  </a:solidFill>
                </a:uFill>
                <a:latin typeface="Calibri"/>
                <a:ea typeface="DejaVu Sans"/>
              </a:rPr>
              <a:t>Create </a:t>
            </a:r>
            <a:r>
              <a:rPr lang="en-US" sz="2400" b="1" strike="noStrike" spc="-1" dirty="0">
                <a:solidFill>
                  <a:srgbClr val="000000"/>
                </a:solidFill>
                <a:uFill>
                  <a:solidFill>
                    <a:srgbClr val="FFFFFF"/>
                  </a:solidFill>
                </a:uFill>
                <a:latin typeface="Calibri"/>
                <a:ea typeface="DejaVu Sans"/>
              </a:rPr>
              <a:t>custom directive </a:t>
            </a:r>
            <a:r>
              <a:rPr lang="en-US" sz="2400" b="0" strike="noStrike" spc="-1" dirty="0">
                <a:solidFill>
                  <a:srgbClr val="000000"/>
                </a:solidFill>
                <a:uFill>
                  <a:solidFill>
                    <a:srgbClr val="FFFFFF"/>
                  </a:solidFill>
                </a:uFill>
                <a:latin typeface="Calibri"/>
                <a:ea typeface="DejaVu Sans"/>
              </a:rPr>
              <a:t>&amp; use </a:t>
            </a:r>
            <a:r>
              <a:rPr lang="en-US" sz="2400" b="1" strike="noStrike" spc="-1" dirty="0">
                <a:solidFill>
                  <a:srgbClr val="000000"/>
                </a:solidFill>
                <a:uFill>
                  <a:solidFill>
                    <a:srgbClr val="FFFFFF"/>
                  </a:solidFill>
                </a:uFill>
                <a:latin typeface="Calibri"/>
                <a:ea typeface="DejaVu Sans"/>
              </a:rPr>
              <a:t>$</a:t>
            </a:r>
            <a:r>
              <a:rPr lang="en-US" sz="2400" b="1" strike="noStrike" spc="-1" dirty="0" err="1">
                <a:solidFill>
                  <a:srgbClr val="000000"/>
                </a:solidFill>
                <a:uFill>
                  <a:solidFill>
                    <a:srgbClr val="FFFFFF"/>
                  </a:solidFill>
                </a:uFill>
                <a:latin typeface="Calibri"/>
                <a:ea typeface="DejaVu Sans"/>
              </a:rPr>
              <a:t>validators</a:t>
            </a:r>
            <a:r>
              <a:rPr lang="en-US" sz="2400" b="0" strike="noStrike" spc="-1" dirty="0">
                <a:solidFill>
                  <a:srgbClr val="000000"/>
                </a:solidFill>
                <a:uFill>
                  <a:solidFill>
                    <a:srgbClr val="FFFFFF"/>
                  </a:solidFill>
                </a:uFill>
                <a:latin typeface="Calibri"/>
                <a:ea typeface="DejaVu Sans"/>
              </a:rPr>
              <a:t> of </a:t>
            </a:r>
            <a:r>
              <a:rPr lang="en-US" sz="2400" b="1" strike="noStrike" spc="-1" dirty="0" err="1" smtClean="0">
                <a:solidFill>
                  <a:srgbClr val="000000"/>
                </a:solidFill>
                <a:uFill>
                  <a:solidFill>
                    <a:srgbClr val="FFFFFF"/>
                  </a:solidFill>
                </a:uFill>
                <a:latin typeface="Calibri"/>
                <a:ea typeface="DejaVu Sans"/>
              </a:rPr>
              <a:t>ngModelController</a:t>
            </a:r>
            <a:r>
              <a:rPr lang="en-US" sz="2400" b="1" strike="noStrike" spc="-1" dirty="0" smtClean="0">
                <a:solidFill>
                  <a:srgbClr val="000000"/>
                </a:solidFill>
                <a:uFill>
                  <a:solidFill>
                    <a:srgbClr val="FFFFFF"/>
                  </a:solidFill>
                </a:uFill>
                <a:latin typeface="Calibri"/>
                <a:ea typeface="DejaVu Sans"/>
              </a:rPr>
              <a:t>.</a:t>
            </a:r>
          </a:p>
          <a:p>
            <a:pPr marL="343080" indent="-340200">
              <a:lnSpc>
                <a:spcPct val="100000"/>
              </a:lnSpc>
            </a:pPr>
            <a:endParaRPr lang="en-US" sz="2400" b="1" spc="-1" dirty="0" smtClean="0">
              <a:solidFill>
                <a:srgbClr val="000000"/>
              </a:solidFill>
              <a:uFill>
                <a:solidFill>
                  <a:srgbClr val="FFFFFF"/>
                </a:solidFill>
              </a:uFill>
              <a:latin typeface="Calibri"/>
            </a:endParaRP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angular.module</a:t>
            </a:r>
            <a:r>
              <a:rPr lang="en-US" spc="-1" dirty="0" smtClean="0">
                <a:solidFill>
                  <a:srgbClr val="000000"/>
                </a:solidFill>
                <a:uFill>
                  <a:solidFill>
                    <a:srgbClr val="FFFFFF"/>
                  </a:solidFill>
                </a:uFill>
                <a:latin typeface="Courier New" pitchFamily="49" charset="0"/>
                <a:cs typeface="Courier New" pitchFamily="49" charset="0"/>
              </a:rPr>
              <a:t>(“app”).</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directive(“</a:t>
            </a:r>
            <a:r>
              <a:rPr lang="en-US" spc="-1" dirty="0" err="1" smtClean="0">
                <a:solidFill>
                  <a:srgbClr val="000000"/>
                </a:solidFill>
                <a:uFill>
                  <a:solidFill>
                    <a:srgbClr val="FFFFFF"/>
                  </a:solidFill>
                </a:uFill>
                <a:latin typeface="Courier New" pitchFamily="49" charset="0"/>
                <a:cs typeface="Courier New" pitchFamily="49" charset="0"/>
              </a:rPr>
              <a:t>customValidation</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ValidationDirective.$inject</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validationService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 ()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return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smtClean="0">
                <a:solidFill>
                  <a:srgbClr val="000000"/>
                </a:solidFill>
                <a:uFill>
                  <a:solidFill>
                    <a:srgbClr val="FFFFFF"/>
                  </a:solidFill>
                </a:uFill>
                <a:latin typeface="Courier New" pitchFamily="49" charset="0"/>
                <a:cs typeface="Courier New" pitchFamily="49" charset="0"/>
              </a:rPr>
              <a:t>require: “</a:t>
            </a:r>
            <a:r>
              <a:rPr lang="en-US" b="1" spc="-1" dirty="0" err="1" smtClean="0">
                <a:solidFill>
                  <a:srgbClr val="000000"/>
                </a:solidFill>
                <a:uFill>
                  <a:solidFill>
                    <a:srgbClr val="FFFFFF"/>
                  </a:solidFill>
                </a:uFill>
                <a:latin typeface="Courier New" pitchFamily="49" charset="0"/>
                <a:cs typeface="Courier New" pitchFamily="49" charset="0"/>
              </a:rPr>
              <a:t>ngModel</a:t>
            </a:r>
            <a:r>
              <a:rPr lang="en-US" b="1"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link: </a:t>
            </a:r>
            <a:r>
              <a:rPr lang="en-US" spc="-1" dirty="0" err="1" smtClean="0">
                <a:solidFill>
                  <a:srgbClr val="000000"/>
                </a:solidFill>
                <a:uFill>
                  <a:solidFill>
                    <a:srgbClr val="FFFFFF"/>
                  </a:solidFill>
                </a:uFill>
                <a:latin typeface="Courier New" pitchFamily="49" charset="0"/>
                <a:cs typeface="Courier New" pitchFamily="49" charset="0"/>
              </a:rPr>
              <a:t>linkFn</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function </a:t>
            </a:r>
            <a:r>
              <a:rPr lang="en-US" spc="-1" dirty="0" err="1" smtClean="0">
                <a:solidFill>
                  <a:srgbClr val="000000"/>
                </a:solidFill>
                <a:uFill>
                  <a:solidFill>
                    <a:srgbClr val="FFFFFF"/>
                  </a:solidFill>
                </a:uFill>
                <a:latin typeface="Courier New" pitchFamily="49" charset="0"/>
                <a:cs typeface="Courier New" pitchFamily="49" charset="0"/>
              </a:rPr>
              <a:t>linkFn</a:t>
            </a:r>
            <a:r>
              <a:rPr lang="en-US" spc="-1" dirty="0" smtClean="0">
                <a:solidFill>
                  <a:srgbClr val="000000"/>
                </a:solidFill>
                <a:uFill>
                  <a:solidFill>
                    <a:srgbClr val="FFFFFF"/>
                  </a:solidFill>
                </a:uFill>
                <a:latin typeface="Courier New" pitchFamily="49" charset="0"/>
                <a:cs typeface="Courier New" pitchFamily="49" charset="0"/>
              </a:rPr>
              <a:t> ($scope, element, </a:t>
            </a:r>
            <a:r>
              <a:rPr lang="en-US" spc="-1" dirty="0" err="1" smtClean="0">
                <a:solidFill>
                  <a:srgbClr val="000000"/>
                </a:solidFill>
                <a:uFill>
                  <a:solidFill>
                    <a:srgbClr val="FFFFFF"/>
                  </a:solidFill>
                </a:uFill>
                <a:latin typeface="Courier New" pitchFamily="49" charset="0"/>
                <a:cs typeface="Courier New" pitchFamily="49" charset="0"/>
              </a:rPr>
              <a:t>attrs</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modelContrller</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err="1" smtClean="0">
                <a:solidFill>
                  <a:srgbClr val="FF0000"/>
                </a:solidFill>
                <a:uFill>
                  <a:solidFill>
                    <a:srgbClr val="FFFFFF"/>
                  </a:solidFill>
                </a:uFill>
                <a:latin typeface="Courier New" pitchFamily="49" charset="0"/>
                <a:cs typeface="Courier New" pitchFamily="49" charset="0"/>
              </a:rPr>
              <a:t>modelContrller.$validators.customValidation</a:t>
            </a:r>
            <a:r>
              <a:rPr lang="en-US" b="1" spc="-1" dirty="0" smtClean="0">
                <a:solidFill>
                  <a:srgbClr val="FF0000"/>
                </a:solidFill>
                <a:uFill>
                  <a:solidFill>
                    <a:srgbClr val="FFFFFF"/>
                  </a:solidFill>
                </a:uFill>
                <a:latin typeface="Courier New" pitchFamily="49" charset="0"/>
                <a:cs typeface="Courier New" pitchFamily="49" charset="0"/>
              </a:rPr>
              <a:t> = </a:t>
            </a:r>
            <a:r>
              <a:rPr lang="en-US" b="1" spc="-1" dirty="0" err="1" smtClean="0">
                <a:solidFill>
                  <a:srgbClr val="FF0000"/>
                </a:solidFill>
                <a:uFill>
                  <a:solidFill>
                    <a:srgbClr val="FFFFFF"/>
                  </a:solidFill>
                </a:uFill>
                <a:latin typeface="Courier New" pitchFamily="49" charset="0"/>
                <a:cs typeface="Courier New" pitchFamily="49" charset="0"/>
              </a:rPr>
              <a:t>validationService.custome</a:t>
            </a:r>
            <a:r>
              <a:rPr lang="en-US"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with raw object like File and Image</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Blob object?</a:t>
            </a:r>
          </a:p>
          <a:p>
            <a:pPr marL="731520" lvl="2" indent="-731520" defTabSz="1828800">
              <a:spcBef>
                <a:spcPts val="1200"/>
              </a:spcBef>
              <a:buFont typeface="Arial" pitchFamily="34" charset="0"/>
              <a:buChar char="•"/>
            </a:pPr>
            <a:r>
              <a:rPr lang="en-US" sz="2400" dirty="0" smtClean="0">
                <a:latin typeface="Calibri (Headings)"/>
              </a:rPr>
              <a:t>How can create a Blob object to store Image data?</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What is Blob Object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Blobs</a:t>
            </a:r>
            <a:r>
              <a:rPr lang="en-US" sz="2400" spc="-1" dirty="0" smtClean="0">
                <a:solidFill>
                  <a:srgbClr val="000000"/>
                </a:solidFill>
                <a:uFill>
                  <a:solidFill>
                    <a:srgbClr val="FFFFFF"/>
                  </a:solidFill>
                </a:uFill>
                <a:latin typeface="Calibri"/>
              </a:rPr>
              <a:t> are immutable objects that represent </a:t>
            </a:r>
            <a:r>
              <a:rPr lang="en-US" sz="2400" b="1" spc="-1" dirty="0" smtClean="0">
                <a:solidFill>
                  <a:srgbClr val="000000"/>
                </a:solidFill>
                <a:uFill>
                  <a:solidFill>
                    <a:srgbClr val="FFFFFF"/>
                  </a:solidFill>
                </a:uFill>
                <a:latin typeface="Calibri"/>
              </a:rPr>
              <a:t>raw data</a:t>
            </a:r>
            <a:r>
              <a:rPr lang="en-US" sz="2400" spc="-1" dirty="0" smtClean="0">
                <a:solidFill>
                  <a:srgbClr val="000000"/>
                </a:solidFill>
                <a:uFill>
                  <a:solidFill>
                    <a:srgbClr val="FFFFFF"/>
                  </a:solidFill>
                </a:uFill>
                <a:latin typeface="Calibri"/>
              </a:rPr>
              <a:t>. </a:t>
            </a:r>
          </a:p>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File</a:t>
            </a:r>
            <a:r>
              <a:rPr lang="en-US" sz="2400" spc="-1" dirty="0" smtClean="0">
                <a:solidFill>
                  <a:srgbClr val="000000"/>
                </a:solidFill>
                <a:uFill>
                  <a:solidFill>
                    <a:srgbClr val="FFFFFF"/>
                  </a:solidFill>
                </a:uFill>
                <a:latin typeface="Calibri"/>
              </a:rPr>
              <a:t> is a </a:t>
            </a:r>
            <a:r>
              <a:rPr lang="en-US" sz="2400" b="1" spc="-1" dirty="0" smtClean="0">
                <a:solidFill>
                  <a:srgbClr val="000000"/>
                </a:solidFill>
                <a:uFill>
                  <a:solidFill>
                    <a:srgbClr val="FFFFFF"/>
                  </a:solidFill>
                </a:uFill>
                <a:latin typeface="Calibri"/>
              </a:rPr>
              <a:t>derivation of Blob</a:t>
            </a:r>
            <a:r>
              <a:rPr lang="en-US" sz="2400" spc="-1" dirty="0" smtClean="0">
                <a:solidFill>
                  <a:srgbClr val="000000"/>
                </a:solidFill>
                <a:uFill>
                  <a:solidFill>
                    <a:srgbClr val="FFFFFF"/>
                  </a:solidFill>
                </a:uFill>
                <a:latin typeface="Calibri"/>
              </a:rPr>
              <a:t> that represents data from the file system. </a:t>
            </a: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Use </a:t>
            </a:r>
            <a:r>
              <a:rPr lang="en-US" sz="2400" b="1" spc="-1" dirty="0" err="1" smtClean="0">
                <a:solidFill>
                  <a:srgbClr val="000000"/>
                </a:solidFill>
                <a:uFill>
                  <a:solidFill>
                    <a:srgbClr val="FFFFFF"/>
                  </a:solidFill>
                </a:uFill>
                <a:latin typeface="Calibri"/>
              </a:rPr>
              <a:t>FileReader</a:t>
            </a:r>
            <a:r>
              <a:rPr lang="en-US" sz="2400" spc="-1" dirty="0" smtClean="0">
                <a:solidFill>
                  <a:srgbClr val="000000"/>
                </a:solidFill>
                <a:uFill>
                  <a:solidFill>
                    <a:srgbClr val="FFFFFF"/>
                  </a:solidFill>
                </a:uFill>
                <a:latin typeface="Calibri"/>
              </a:rPr>
              <a:t> to read data from </a:t>
            </a:r>
            <a:r>
              <a:rPr lang="en-US" sz="2400" b="1" spc="-1" dirty="0" smtClean="0">
                <a:solidFill>
                  <a:srgbClr val="000000"/>
                </a:solidFill>
                <a:uFill>
                  <a:solidFill>
                    <a:srgbClr val="FFFFFF"/>
                  </a:solidFill>
                </a:uFill>
                <a:latin typeface="Calibri"/>
              </a:rPr>
              <a:t>a Blob or File</a:t>
            </a:r>
            <a:r>
              <a:rPr lang="en-US" sz="2400" spc="-1" dirty="0" smtClean="0">
                <a:solidFill>
                  <a:srgbClr val="000000"/>
                </a:solidFill>
                <a:uFill>
                  <a:solidFill>
                    <a:srgbClr val="FFFFFF"/>
                  </a:solidFill>
                </a:uFill>
                <a:latin typeface="Calibri"/>
              </a:rPr>
              <a:t>. </a:t>
            </a: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Blobs allow us to </a:t>
            </a:r>
            <a:r>
              <a:rPr lang="en-US" sz="2400" b="1" spc="-1" dirty="0" smtClean="0">
                <a:solidFill>
                  <a:srgbClr val="000000"/>
                </a:solidFill>
                <a:uFill>
                  <a:solidFill>
                    <a:srgbClr val="FFFFFF"/>
                  </a:solidFill>
                </a:uFill>
                <a:latin typeface="Calibri"/>
              </a:rPr>
              <a:t>construct file like</a:t>
            </a:r>
            <a:r>
              <a:rPr lang="en-US" sz="2400" spc="-1" dirty="0" smtClean="0">
                <a:solidFill>
                  <a:srgbClr val="000000"/>
                </a:solidFill>
                <a:uFill>
                  <a:solidFill>
                    <a:srgbClr val="FFFFFF"/>
                  </a:solidFill>
                </a:uFill>
                <a:latin typeface="Calibri"/>
              </a:rPr>
              <a:t> objects </a:t>
            </a:r>
            <a:r>
              <a:rPr lang="en-US" sz="2400" b="1" spc="-1" dirty="0" smtClean="0">
                <a:solidFill>
                  <a:srgbClr val="000000"/>
                </a:solidFill>
                <a:uFill>
                  <a:solidFill>
                    <a:srgbClr val="FFFFFF"/>
                  </a:solidFill>
                </a:uFill>
                <a:latin typeface="Calibri"/>
              </a:rPr>
              <a:t>on the client</a:t>
            </a:r>
            <a:r>
              <a:rPr lang="en-US" sz="2400" spc="-1" dirty="0" smtClean="0">
                <a:solidFill>
                  <a:srgbClr val="000000"/>
                </a:solidFill>
                <a:uFill>
                  <a:solidFill>
                    <a:srgbClr val="FFFFFF"/>
                  </a:solidFill>
                </a:uFill>
                <a:latin typeface="Calibri"/>
              </a:rPr>
              <a:t> that we can pass to </a:t>
            </a:r>
            <a:r>
              <a:rPr lang="en-US" sz="2400" b="1" spc="-1" dirty="0" smtClean="0">
                <a:solidFill>
                  <a:srgbClr val="FF0000"/>
                </a:solidFill>
                <a:uFill>
                  <a:solidFill>
                    <a:srgbClr val="FFFFFF"/>
                  </a:solidFill>
                </a:uFill>
                <a:latin typeface="Calibri"/>
              </a:rPr>
              <a:t>APIs that expect URLs instead of requiring the server provides the file</a:t>
            </a:r>
            <a:r>
              <a:rPr lang="en-US" sz="2400" spc="-1" dirty="0" smtClean="0">
                <a:solidFill>
                  <a:srgbClr val="000000"/>
                </a:solidFill>
                <a:uFill>
                  <a:solidFill>
                    <a:srgbClr val="FFFFFF"/>
                  </a:solidFill>
                </a:uFill>
                <a:latin typeface="Calibri"/>
              </a:rPr>
              <a:t>. </a:t>
            </a:r>
          </a:p>
          <a:p>
            <a:pPr marL="800280" lvl="1" indent="-340200">
              <a:buFont typeface="Wingdings" pitchFamily="2" charset="2"/>
              <a:buChar char="Ø"/>
            </a:pPr>
            <a:r>
              <a:rPr lang="en-US" sz="2400" spc="-1" dirty="0" smtClean="0">
                <a:solidFill>
                  <a:srgbClr val="000000"/>
                </a:solidFill>
                <a:uFill>
                  <a:solidFill>
                    <a:srgbClr val="FFFFFF"/>
                  </a:solidFill>
                </a:uFill>
                <a:latin typeface="Calibri"/>
              </a:rPr>
              <a:t>we can </a:t>
            </a:r>
            <a:r>
              <a:rPr lang="en-US" sz="2400" b="1" spc="-1" dirty="0" smtClean="0">
                <a:solidFill>
                  <a:srgbClr val="000000"/>
                </a:solidFill>
                <a:uFill>
                  <a:solidFill>
                    <a:srgbClr val="FFFFFF"/>
                  </a:solidFill>
                </a:uFill>
                <a:latin typeface="Calibri"/>
              </a:rPr>
              <a:t>construct</a:t>
            </a:r>
            <a:r>
              <a:rPr lang="en-US" sz="2400" spc="-1" dirty="0" smtClean="0">
                <a:solidFill>
                  <a:srgbClr val="000000"/>
                </a:solidFill>
                <a:uFill>
                  <a:solidFill>
                    <a:srgbClr val="FFFFFF"/>
                  </a:solidFill>
                </a:uFill>
                <a:latin typeface="Calibri"/>
              </a:rPr>
              <a:t> a blob containing the </a:t>
            </a:r>
            <a:r>
              <a:rPr lang="en-US" sz="2400" b="1" spc="-1" dirty="0" smtClean="0">
                <a:solidFill>
                  <a:srgbClr val="000000"/>
                </a:solidFill>
                <a:uFill>
                  <a:solidFill>
                    <a:srgbClr val="FFFFFF"/>
                  </a:solidFill>
                </a:uFill>
                <a:latin typeface="Calibri"/>
              </a:rPr>
              <a:t>data for an image → </a:t>
            </a:r>
            <a:r>
              <a:rPr lang="en-US" sz="2400" spc="-1" dirty="0" smtClean="0">
                <a:solidFill>
                  <a:srgbClr val="000000"/>
                </a:solidFill>
                <a:uFill>
                  <a:solidFill>
                    <a:srgbClr val="FFFFFF"/>
                  </a:solidFill>
                </a:uFill>
                <a:latin typeface="Calibri"/>
              </a:rPr>
              <a:t>using </a:t>
            </a:r>
            <a:r>
              <a:rPr lang="en-US" sz="2400" b="1" spc="-1" dirty="0" err="1" smtClean="0">
                <a:solidFill>
                  <a:srgbClr val="FF0000"/>
                </a:solidFill>
                <a:uFill>
                  <a:solidFill>
                    <a:srgbClr val="FFFFFF"/>
                  </a:solidFill>
                </a:uFill>
                <a:latin typeface="Calibri"/>
              </a:rPr>
              <a:t>URL.createObjectURL</a:t>
            </a:r>
            <a:r>
              <a:rPr lang="en-US" sz="2400" b="1" spc="-1" dirty="0" smtClean="0">
                <a:solidFill>
                  <a:srgbClr val="FF0000"/>
                </a:solidFill>
                <a:uFill>
                  <a:solidFill>
                    <a:srgbClr val="FFFFFF"/>
                  </a:solidFill>
                </a:uFill>
                <a:latin typeface="Calibri"/>
              </a:rPr>
              <a:t>()</a:t>
            </a:r>
            <a:r>
              <a:rPr lang="en-US" sz="2400" spc="-1" dirty="0" smtClean="0">
                <a:solidFill>
                  <a:srgbClr val="000000"/>
                </a:solidFill>
                <a:uFill>
                  <a:solidFill>
                    <a:srgbClr val="FFFFFF"/>
                  </a:solidFill>
                </a:uFill>
                <a:latin typeface="Calibri"/>
              </a:rPr>
              <a:t> to generate a URL → pass that URL to </a:t>
            </a:r>
            <a:r>
              <a:rPr lang="en-US" sz="2400" b="1" spc="-1" dirty="0" smtClean="0">
                <a:solidFill>
                  <a:srgbClr val="000000"/>
                </a:solidFill>
                <a:uFill>
                  <a:solidFill>
                    <a:srgbClr val="FFFFFF"/>
                  </a:solidFill>
                </a:uFill>
                <a:latin typeface="Calibri"/>
              </a:rPr>
              <a:t>HTMLImageElement.src</a:t>
            </a:r>
            <a:r>
              <a:rPr lang="en-US" sz="2400" spc="-1" dirty="0" smtClean="0">
                <a:solidFill>
                  <a:srgbClr val="000000"/>
                </a:solidFill>
                <a:uFill>
                  <a:solidFill>
                    <a:srgbClr val="FFFFFF"/>
                  </a:solidFill>
                </a:uFill>
                <a:latin typeface="Calibri"/>
              </a:rPr>
              <a:t> to display the image.</a:t>
            </a:r>
            <a:endParaRPr lang="en-US" sz="2400" b="1" spc="-1" dirty="0" smtClean="0">
              <a:solidFill>
                <a:srgbClr val="000000"/>
              </a:solidFill>
              <a:uFill>
                <a:solidFill>
                  <a:srgbClr val="FFFFFF"/>
                </a:solidFill>
              </a:uFill>
              <a:latin typeface="Calibri"/>
            </a:endParaRPr>
          </a:p>
          <a:p>
            <a:pPr marL="343080" indent="-340200">
              <a:lnSpc>
                <a:spcPct val="100000"/>
              </a:lnSpc>
            </a:pPr>
            <a:endParaRPr lang="en-US" spc="-1" dirty="0" smtClean="0">
              <a:solidFill>
                <a:srgbClr val="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152280" y="133200"/>
            <a:ext cx="7894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Create Blob object contains Image data</a:t>
            </a:r>
            <a:endParaRPr lang="en-US" sz="1800" b="0" strike="noStrike" spc="-1" dirty="0">
              <a:solidFill>
                <a:srgbClr val="000000"/>
              </a:solidFill>
              <a:uFill>
                <a:solidFill>
                  <a:srgbClr val="FFFFFF"/>
                </a:solidFill>
              </a:uFill>
              <a:latin typeface="Arial"/>
            </a:endParaRPr>
          </a:p>
        </p:txBody>
      </p:sp>
      <p:sp>
        <p:nvSpPr>
          <p:cNvPr id="246" name="CustomShape 2"/>
          <p:cNvSpPr/>
          <p:nvPr/>
        </p:nvSpPr>
        <p:spPr>
          <a:xfrm>
            <a:off x="152280" y="819000"/>
            <a:ext cx="898884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Wingdings" pitchFamily="2" charset="2"/>
              <a:buChar char="v"/>
            </a:pPr>
            <a:r>
              <a:rPr lang="en-US" sz="2400" b="0" strike="noStrike" spc="-1" dirty="0" smtClean="0">
                <a:solidFill>
                  <a:srgbClr val="000000"/>
                </a:solidFill>
                <a:uFill>
                  <a:solidFill>
                    <a:srgbClr val="FFFFFF"/>
                  </a:solidFill>
                </a:uFill>
                <a:latin typeface="Calibri"/>
                <a:ea typeface="DejaVu Sans"/>
              </a:rPr>
              <a:t>we have a file object that contains Image data → Using </a:t>
            </a:r>
            <a:r>
              <a:rPr lang="en-US" sz="2400" b="0" strike="noStrike" spc="-1" dirty="0" err="1" smtClean="0">
                <a:solidFill>
                  <a:srgbClr val="000000"/>
                </a:solidFill>
                <a:uFill>
                  <a:solidFill>
                    <a:srgbClr val="FFFFFF"/>
                  </a:solidFill>
                </a:uFill>
                <a:latin typeface="Calibri"/>
                <a:ea typeface="DejaVu Sans"/>
              </a:rPr>
              <a:t>file.slice</a:t>
            </a:r>
            <a:r>
              <a:rPr lang="en-US" sz="2400" b="0" strike="noStrike" spc="-1" dirty="0" smtClean="0">
                <a:solidFill>
                  <a:srgbClr val="000000"/>
                </a:solidFill>
                <a:uFill>
                  <a:solidFill>
                    <a:srgbClr val="FFFFFF"/>
                  </a:solidFill>
                </a:uFill>
                <a:latin typeface="Calibri"/>
                <a:ea typeface="DejaVu Sans"/>
              </a:rPr>
              <a:t>() to clone another blob object.</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strike="noStrike" spc="-1" dirty="0" smtClean="0">
                <a:uFill>
                  <a:solidFill>
                    <a:srgbClr val="FFFFFF"/>
                  </a:solidFill>
                </a:uFill>
                <a:latin typeface="Courier New" pitchFamily="49" charset="0"/>
                <a:ea typeface="DejaVu Sans"/>
                <a:cs typeface="Courier New" pitchFamily="49" charset="0"/>
              </a:rPr>
              <a:t>function </a:t>
            </a:r>
            <a:r>
              <a:rPr lang="en-US" sz="2400" strike="noStrike" spc="-1" dirty="0" err="1">
                <a:uFill>
                  <a:solidFill>
                    <a:srgbClr val="FFFFFF"/>
                  </a:solidFill>
                </a:uFill>
                <a:latin typeface="Courier New" pitchFamily="49" charset="0"/>
                <a:ea typeface="DejaVu Sans"/>
                <a:cs typeface="Courier New" pitchFamily="49" charset="0"/>
              </a:rPr>
              <a:t>cloneBlob</a:t>
            </a:r>
            <a:r>
              <a:rPr lang="en-US" sz="2400" strike="noStrike" spc="-1" dirty="0">
                <a:uFill>
                  <a:solidFill>
                    <a:srgbClr val="FFFFFF"/>
                  </a:solidFill>
                </a:uFill>
                <a:latin typeface="Courier New" pitchFamily="49" charset="0"/>
                <a:ea typeface="DejaVu Sans"/>
                <a:cs typeface="Courier New" pitchFamily="49" charset="0"/>
              </a:rPr>
              <a:t> (source)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if (source </a:t>
            </a:r>
            <a:r>
              <a:rPr lang="en-US" sz="2400" strike="noStrike" spc="-1" dirty="0" err="1">
                <a:uFill>
                  <a:solidFill>
                    <a:srgbClr val="FFFFFF"/>
                  </a:solidFill>
                </a:uFill>
                <a:latin typeface="Courier New" pitchFamily="49" charset="0"/>
                <a:ea typeface="DejaVu Sans"/>
                <a:cs typeface="Courier New" pitchFamily="49" charset="0"/>
              </a:rPr>
              <a:t>instanceof</a:t>
            </a:r>
            <a:r>
              <a:rPr lang="en-US" sz="2400" strike="noStrike" spc="-1" dirty="0">
                <a:uFill>
                  <a:solidFill>
                    <a:srgbClr val="FFFFFF"/>
                  </a:solidFill>
                </a:uFill>
                <a:latin typeface="Courier New" pitchFamily="49" charset="0"/>
                <a:ea typeface="DejaVu Sans"/>
                <a:cs typeface="Courier New" pitchFamily="49" charset="0"/>
              </a:rPr>
              <a:t> Blob)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return </a:t>
            </a:r>
            <a:r>
              <a:rPr lang="en-US" sz="2400" b="1" strike="noStrike" spc="-1" dirty="0" err="1">
                <a:solidFill>
                  <a:srgbClr val="FF0000"/>
                </a:solidFill>
                <a:uFill>
                  <a:solidFill>
                    <a:srgbClr val="FFFFFF"/>
                  </a:solidFill>
                </a:uFill>
                <a:latin typeface="Courier New" pitchFamily="49" charset="0"/>
                <a:ea typeface="DejaVu Sans"/>
                <a:cs typeface="Courier New" pitchFamily="49" charset="0"/>
              </a:rPr>
              <a:t>source.slice</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 </a:t>
            </a:r>
            <a:r>
              <a:rPr lang="en-US" sz="2400" strike="noStrike" spc="-1" dirty="0">
                <a:uFill>
                  <a:solidFill>
                    <a:srgbClr val="FFFFFF"/>
                  </a:solidFill>
                </a:uFill>
                <a:latin typeface="Courier New" pitchFamily="49" charset="0"/>
                <a:ea typeface="DejaVu Sans"/>
                <a:cs typeface="Courier New" pitchFamily="49" charset="0"/>
              </a:rPr>
              <a:t>// clone file</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a:t>
            </a:r>
            <a:endParaRPr lang="en-US" sz="1800" strike="noStrike" spc="-1" dirty="0">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228600" y="1886040"/>
            <a:ext cx="868392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Q&amp;A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28600" y="1886040"/>
            <a:ext cx="8683920" cy="60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4953000" cy="2984490"/>
          </a:xfrm>
        </p:spPr>
        <p:txBody>
          <a:bodyPr/>
          <a:lstStyle/>
          <a:p>
            <a:pPr marL="731520" lvl="2" indent="-731520" defTabSz="1828800">
              <a:spcBef>
                <a:spcPts val="1200"/>
              </a:spcBef>
              <a:buFont typeface="Arial" pitchFamily="34" charset="0"/>
              <a:buChar char="•"/>
            </a:pPr>
            <a:r>
              <a:rPr lang="en-US" sz="2400" dirty="0" smtClean="0">
                <a:latin typeface="Calibri (Headings)"/>
              </a:rPr>
              <a:t>How HTML can understand a new markup element?</a:t>
            </a:r>
          </a:p>
          <a:p>
            <a:pPr marL="731520" indent="-731520" defTabSz="1828800">
              <a:spcBef>
                <a:spcPts val="1200"/>
              </a:spcBef>
              <a:buFont typeface="Arial" pitchFamily="34" charset="0"/>
              <a:buChar char="•"/>
            </a:pPr>
            <a:r>
              <a:rPr lang="en-US" sz="2400" dirty="0" smtClean="0">
                <a:latin typeface="Calibri (Headings)"/>
              </a:rPr>
              <a:t>When angular trigger start up application process?</a:t>
            </a:r>
          </a:p>
          <a:p>
            <a:pPr marL="731520" indent="-731520" defTabSz="1828800">
              <a:spcBef>
                <a:spcPts val="1200"/>
              </a:spcBef>
              <a:buFont typeface="Arial" pitchFamily="34" charset="0"/>
              <a:buChar char="•"/>
            </a:pPr>
            <a:r>
              <a:rPr lang="en-US" sz="2400" dirty="0" smtClean="0">
                <a:latin typeface="Calibri (Headings)"/>
              </a:rPr>
              <a:t>Can we do and finish action before trigger start up application process?</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Using </a:t>
            </a:r>
            <a:r>
              <a:rPr lang="en-US" sz="2800" b="1" strike="noStrike" spc="-1" dirty="0" err="1" smtClean="0">
                <a:solidFill>
                  <a:srgbClr val="E21A2D"/>
                </a:solidFill>
                <a:uFill>
                  <a:solidFill>
                    <a:srgbClr val="FFFFFF"/>
                  </a:solidFill>
                </a:uFill>
                <a:latin typeface="Century Gothic"/>
                <a:ea typeface="ＭＳ Ｐゴシック"/>
              </a:rPr>
              <a:t>ng</a:t>
            </a:r>
            <a:r>
              <a:rPr lang="en-US" sz="2800" b="1" strike="noStrike" spc="-1" dirty="0" smtClean="0">
                <a:solidFill>
                  <a:srgbClr val="E21A2D"/>
                </a:solidFill>
                <a:uFill>
                  <a:solidFill>
                    <a:srgbClr val="FFFFFF"/>
                  </a:solidFill>
                </a:uFill>
                <a:latin typeface="Century Gothic"/>
                <a:ea typeface="ＭＳ Ｐゴシック"/>
              </a:rPr>
              <a:t>-app</a:t>
            </a:r>
            <a:endParaRPr lang="en-US" sz="1800" b="0" strike="noStrike" spc="-1" dirty="0">
              <a:solidFill>
                <a:srgbClr val="000000"/>
              </a:solidFill>
              <a:uFill>
                <a:solidFill>
                  <a:srgbClr val="FFFFFF"/>
                </a:solidFill>
              </a:uFill>
              <a:latin typeface="Arial"/>
            </a:endParaRPr>
          </a:p>
        </p:txBody>
      </p:sp>
      <p:pic>
        <p:nvPicPr>
          <p:cNvPr id="238" name="Content Placeholder 3"/>
          <p:cNvPicPr/>
          <p:nvPr/>
        </p:nvPicPr>
        <p:blipFill>
          <a:blip r:embed="rId3"/>
          <a:stretch/>
        </p:blipFill>
        <p:spPr>
          <a:xfrm>
            <a:off x="304800" y="791670"/>
            <a:ext cx="4154400" cy="3532680"/>
          </a:xfrm>
          <a:prstGeom prst="rect">
            <a:avLst/>
          </a:prstGeom>
          <a:ln>
            <a:noFill/>
          </a:ln>
        </p:spPr>
      </p:pic>
      <p:sp>
        <p:nvSpPr>
          <p:cNvPr id="9" name="TextBox 8"/>
          <p:cNvSpPr txBox="1"/>
          <p:nvPr/>
        </p:nvSpPr>
        <p:spPr>
          <a:xfrm>
            <a:off x="4724400" y="742950"/>
            <a:ext cx="4267200" cy="4062651"/>
          </a:xfrm>
          <a:prstGeom prst="rect">
            <a:avLst/>
          </a:prstGeom>
          <a:noFill/>
        </p:spPr>
        <p:txBody>
          <a:bodyPr wrap="square" rtlCol="0">
            <a:spAutoFit/>
          </a:bodyPr>
          <a:lstStyle/>
          <a:p>
            <a:r>
              <a:rPr lang="en-US" dirty="0" smtClean="0"/>
              <a:t>In angular.js (line 31762):</a:t>
            </a:r>
          </a:p>
          <a:p>
            <a:endParaRPr lang="en-US" dirty="0" smtClean="0"/>
          </a:p>
          <a:p>
            <a:r>
              <a:rPr lang="en-US" dirty="0" err="1" smtClean="0">
                <a:latin typeface="Courier New" pitchFamily="49" charset="0"/>
                <a:cs typeface="Courier New" pitchFamily="49" charset="0"/>
              </a:rPr>
              <a:t>jqLite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).ready(function()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angularInit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 bootstrap);</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p>
          <a:p>
            <a:endParaRPr lang="en-US" dirty="0" smtClean="0"/>
          </a:p>
          <a:p>
            <a:r>
              <a:rPr lang="en-US" dirty="0" smtClean="0"/>
              <a:t>In </a:t>
            </a:r>
            <a:r>
              <a:rPr lang="en-US" b="1" dirty="0" err="1" smtClean="0"/>
              <a:t>angularInit</a:t>
            </a:r>
            <a:r>
              <a:rPr lang="en-US" dirty="0" smtClean="0"/>
              <a:t> function (line 1662):</a:t>
            </a:r>
          </a:p>
          <a:p>
            <a:endParaRPr lang="en-US" dirty="0" smtClean="0"/>
          </a:p>
          <a:p>
            <a:r>
              <a:rPr lang="en-US" sz="2000" b="1" dirty="0" smtClean="0">
                <a:solidFill>
                  <a:srgbClr val="FF0000"/>
                </a:solidFill>
                <a:latin typeface="Courier New" pitchFamily="49" charset="0"/>
                <a:cs typeface="Courier New" pitchFamily="49" charset="0"/>
              </a:rPr>
              <a:t>bootstrap(</a:t>
            </a:r>
            <a:r>
              <a:rPr lang="en-US" sz="2000" b="1" dirty="0" err="1" smtClean="0">
                <a:solidFill>
                  <a:srgbClr val="FF0000"/>
                </a:solidFill>
                <a:latin typeface="Courier New" pitchFamily="49" charset="0"/>
                <a:cs typeface="Courier New" pitchFamily="49" charset="0"/>
              </a:rPr>
              <a:t>appElement</a:t>
            </a:r>
            <a:r>
              <a:rPr lang="en-US" sz="2000" b="1" dirty="0" smtClean="0">
                <a:solidFill>
                  <a:srgbClr val="FF0000"/>
                </a:solidFill>
                <a:latin typeface="Courier New" pitchFamily="49" charset="0"/>
                <a:cs typeface="Courier New" pitchFamily="49" charset="0"/>
              </a:rPr>
              <a:t>, module ? [module] : [], </a:t>
            </a:r>
            <a:r>
              <a:rPr lang="en-US" sz="2000" b="1" dirty="0" err="1" smtClean="0">
                <a:solidFill>
                  <a:srgbClr val="FF0000"/>
                </a:solidFill>
                <a:latin typeface="Courier New" pitchFamily="49" charset="0"/>
                <a:cs typeface="Courier New" pitchFamily="49" charset="0"/>
              </a:rPr>
              <a:t>config</a:t>
            </a:r>
            <a:r>
              <a:rPr lang="en-US" sz="2000" b="1" dirty="0" smtClean="0">
                <a:solidFill>
                  <a:srgbClr val="FF0000"/>
                </a:solidFill>
                <a:latin typeface="Courier New" pitchFamily="49" charset="0"/>
                <a:cs typeface="Courier New" pitchFamily="49"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and Cordova</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228600" y="895350"/>
            <a:ext cx="8839200" cy="1200329"/>
          </a:xfrm>
          <a:prstGeom prst="rect">
            <a:avLst/>
          </a:prstGeom>
          <a:noFill/>
        </p:spPr>
        <p:txBody>
          <a:bodyPr wrap="square" rtlCol="0">
            <a:spAutoFit/>
          </a:bodyPr>
          <a:lstStyle/>
          <a:p>
            <a:r>
              <a:rPr lang="en-US" sz="2400" dirty="0" smtClean="0">
                <a:latin typeface="Calibri" pitchFamily="34" charset="0"/>
              </a:rPr>
              <a:t>There is a hybrid application building with </a:t>
            </a:r>
            <a:r>
              <a:rPr lang="en-US" sz="2400" b="1" dirty="0" smtClean="0">
                <a:latin typeface="Calibri" pitchFamily="34" charset="0"/>
              </a:rPr>
              <a:t>Cordova</a:t>
            </a:r>
            <a:r>
              <a:rPr lang="en-US" sz="2400" dirty="0" smtClean="0">
                <a:latin typeface="Calibri" pitchFamily="34" charset="0"/>
              </a:rPr>
              <a:t>. When starting up, application must check User info in </a:t>
            </a:r>
            <a:r>
              <a:rPr lang="en-US" sz="2400" b="1" dirty="0" smtClean="0">
                <a:latin typeface="Calibri" pitchFamily="34" charset="0"/>
              </a:rPr>
              <a:t>device storage</a:t>
            </a:r>
            <a:r>
              <a:rPr lang="en-US" sz="2400" dirty="0" smtClean="0">
                <a:latin typeface="Calibri" pitchFamily="34" charset="0"/>
              </a:rPr>
              <a:t> and using this info for authentication process (if existed).</a:t>
            </a:r>
            <a:endParaRPr lang="en-US" sz="2400" dirty="0">
              <a:latin typeface="Calibri" pitchFamily="34" charset="0"/>
            </a:endParaRPr>
          </a:p>
        </p:txBody>
      </p:sp>
      <p:sp>
        <p:nvSpPr>
          <p:cNvPr id="6" name="TextBox 5"/>
          <p:cNvSpPr txBox="1"/>
          <p:nvPr/>
        </p:nvSpPr>
        <p:spPr>
          <a:xfrm>
            <a:off x="228600" y="2266950"/>
            <a:ext cx="8763000" cy="2616101"/>
          </a:xfrm>
          <a:prstGeom prst="rect">
            <a:avLst/>
          </a:prstGeom>
          <a:noFill/>
        </p:spPr>
        <p:txBody>
          <a:bodyPr wrap="square" rtlCol="0">
            <a:spAutoFit/>
          </a:bodyPr>
          <a:lstStyle/>
          <a:p>
            <a:r>
              <a:rPr lang="en-US" sz="2400" dirty="0" smtClean="0">
                <a:latin typeface="Calibri" pitchFamily="34" charset="0"/>
              </a:rPr>
              <a:t>Cordova consists of two </a:t>
            </a:r>
            <a:r>
              <a:rPr lang="en-US" sz="2400" b="1" dirty="0" smtClean="0">
                <a:latin typeface="Calibri" pitchFamily="34" charset="0"/>
              </a:rPr>
              <a:t>code bases</a:t>
            </a:r>
            <a:r>
              <a:rPr lang="en-US" sz="2400" dirty="0" smtClean="0">
                <a:latin typeface="Calibri" pitchFamily="34" charset="0"/>
              </a:rPr>
              <a:t>: </a:t>
            </a:r>
            <a:r>
              <a:rPr lang="en-US" sz="2400" b="1" dirty="0" smtClean="0">
                <a:latin typeface="Calibri" pitchFamily="34" charset="0"/>
              </a:rPr>
              <a:t>native</a:t>
            </a:r>
            <a:r>
              <a:rPr lang="en-US" sz="2400" dirty="0" smtClean="0">
                <a:latin typeface="Calibri" pitchFamily="34" charset="0"/>
              </a:rPr>
              <a:t> and </a:t>
            </a:r>
            <a:r>
              <a:rPr lang="en-US" sz="2400" b="1" dirty="0" smtClean="0">
                <a:latin typeface="Calibri" pitchFamily="34" charset="0"/>
              </a:rPr>
              <a:t>JavaScript</a:t>
            </a:r>
          </a:p>
          <a:p>
            <a:pPr marL="457200" indent="-457200">
              <a:spcBef>
                <a:spcPts val="1200"/>
              </a:spcBef>
              <a:buFont typeface="Wingdings" pitchFamily="2" charset="2"/>
              <a:buChar char="Ø"/>
            </a:pPr>
            <a:r>
              <a:rPr lang="en-US" sz="2400" dirty="0" smtClean="0">
                <a:latin typeface="Calibri" pitchFamily="34" charset="0"/>
              </a:rPr>
              <a:t>This means the </a:t>
            </a:r>
            <a:r>
              <a:rPr lang="en-US" sz="2400" b="1" dirty="0" smtClean="0">
                <a:latin typeface="Calibri" pitchFamily="34" charset="0"/>
              </a:rPr>
              <a:t>web app may potentially call</a:t>
            </a:r>
            <a:r>
              <a:rPr lang="en-US" sz="2400" dirty="0" smtClean="0">
                <a:latin typeface="Calibri" pitchFamily="34" charset="0"/>
              </a:rPr>
              <a:t> a Cordova </a:t>
            </a:r>
            <a:r>
              <a:rPr lang="en-US" sz="2400" b="1" dirty="0" smtClean="0">
                <a:latin typeface="Calibri" pitchFamily="34" charset="0"/>
              </a:rPr>
              <a:t>JavaScript function</a:t>
            </a:r>
            <a:r>
              <a:rPr lang="en-US" sz="2400" dirty="0" smtClean="0">
                <a:latin typeface="Calibri" pitchFamily="34" charset="0"/>
              </a:rPr>
              <a:t> before the corresponding </a:t>
            </a:r>
            <a:r>
              <a:rPr lang="en-US" sz="2400" b="1" dirty="0" smtClean="0">
                <a:latin typeface="Calibri" pitchFamily="34" charset="0"/>
              </a:rPr>
              <a:t>native code</a:t>
            </a:r>
            <a:r>
              <a:rPr lang="en-US" sz="2400" dirty="0" smtClean="0">
                <a:latin typeface="Calibri" pitchFamily="34" charset="0"/>
              </a:rPr>
              <a:t> becomes available.</a:t>
            </a:r>
          </a:p>
          <a:p>
            <a:pPr marL="457200" indent="-457200">
              <a:spcBef>
                <a:spcPts val="1200"/>
              </a:spcBef>
              <a:buFont typeface="Wingdings" pitchFamily="2" charset="2"/>
              <a:buChar char="Ø"/>
            </a:pPr>
            <a:r>
              <a:rPr lang="en-US" sz="2400" dirty="0" smtClean="0">
                <a:latin typeface="Calibri" pitchFamily="34" charset="0"/>
              </a:rPr>
              <a:t>Listen </a:t>
            </a:r>
            <a:r>
              <a:rPr lang="en-US" sz="2400" b="1" dirty="0" err="1" smtClean="0">
                <a:latin typeface="Calibri" pitchFamily="34" charset="0"/>
              </a:rPr>
              <a:t>deviceready</a:t>
            </a:r>
            <a:r>
              <a:rPr lang="en-US" sz="2400" dirty="0" smtClean="0">
                <a:latin typeface="Calibri" pitchFamily="34" charset="0"/>
              </a:rPr>
              <a:t> event and starting application in callback </a:t>
            </a:r>
            <a:r>
              <a:rPr lang="en-US" sz="2400" dirty="0" err="1" smtClean="0">
                <a:latin typeface="Calibri" pitchFamily="34" charset="0"/>
              </a:rPr>
              <a:t>fucntion</a:t>
            </a:r>
            <a:r>
              <a:rPr lang="en-US" sz="2400" dirty="0" smtClean="0">
                <a:latin typeface="Calibri"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Using </a:t>
            </a:r>
            <a:r>
              <a:rPr lang="en-US" sz="2800" b="1" kern="1200" spc="-1" dirty="0" err="1" smtClean="0">
                <a:solidFill>
                  <a:srgbClr val="E21A2D"/>
                </a:solidFill>
                <a:uFill>
                  <a:solidFill>
                    <a:srgbClr val="FFFFFF"/>
                  </a:solidFill>
                </a:uFill>
                <a:latin typeface="Century Gothic"/>
                <a:ea typeface="ＭＳ Ｐゴシック"/>
                <a:cs typeface="+mn-cs"/>
              </a:rPr>
              <a:t>angular.bootstrap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742950"/>
            <a:ext cx="8458200" cy="2616101"/>
          </a:xfrm>
          <a:prstGeom prst="rect">
            <a:avLst/>
          </a:prstGeom>
          <a:noFill/>
        </p:spPr>
        <p:txBody>
          <a:bodyPr wrap="square" rtlCol="0">
            <a:spAutoFit/>
          </a:bodyPr>
          <a:lstStyle/>
          <a:p>
            <a:r>
              <a:rPr lang="en-US" sz="1400" dirty="0" smtClean="0">
                <a:latin typeface="Courier New" pitchFamily="49" charset="0"/>
                <a:cs typeface="Courier New" pitchFamily="49" charset="0"/>
              </a:rPr>
              <a:t>(function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(window)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angular.module</a:t>
            </a:r>
            <a:r>
              <a:rPr lang="en-US" sz="1400" dirty="0" smtClean="0">
                <a:latin typeface="Courier New" pitchFamily="49" charset="0"/>
                <a:cs typeface="Courier New" pitchFamily="49" charset="0"/>
              </a:rPr>
              <a:t>("app“,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window.bootstrap</a:t>
            </a:r>
            <a:r>
              <a:rPr lang="en-US" sz="1400" dirty="0" smtClean="0">
                <a:latin typeface="Courier New" pitchFamily="49" charset="0"/>
                <a:cs typeface="Courier New" pitchFamily="49" charset="0"/>
              </a:rPr>
              <a:t> = bootstrap;</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bootstrap (element) {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angular.element</a:t>
            </a:r>
            <a:r>
              <a:rPr lang="en-US" sz="1400" dirty="0" smtClean="0">
                <a:latin typeface="Courier New" pitchFamily="49" charset="0"/>
                <a:cs typeface="Courier New" pitchFamily="49" charset="0"/>
              </a:rPr>
              <a:t>(document).ready(function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2400" b="1" dirty="0" err="1" smtClean="0">
                <a:solidFill>
                  <a:srgbClr val="FF0000"/>
                </a:solidFill>
                <a:latin typeface="Courier New" pitchFamily="49" charset="0"/>
                <a:cs typeface="Courier New" pitchFamily="49" charset="0"/>
              </a:rPr>
              <a:t>angular.bootstrap</a:t>
            </a:r>
            <a:r>
              <a:rPr lang="en-US" sz="2400" b="1" dirty="0" smtClean="0">
                <a:solidFill>
                  <a:srgbClr val="FF0000"/>
                </a:solidFill>
                <a:latin typeface="Courier New" pitchFamily="49" charset="0"/>
                <a:cs typeface="Courier New" pitchFamily="49" charset="0"/>
              </a:rPr>
              <a:t>(element, ["app"]);</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})(window);</a:t>
            </a:r>
            <a:endParaRPr lang="en-US" sz="1400" dirty="0">
              <a:latin typeface="Courier New" pitchFamily="49" charset="0"/>
              <a:cs typeface="Courier New" pitchFamily="49" charset="0"/>
            </a:endParaRPr>
          </a:p>
        </p:txBody>
      </p:sp>
      <p:sp>
        <p:nvSpPr>
          <p:cNvPr id="5" name="TextBox 4"/>
          <p:cNvSpPr txBox="1"/>
          <p:nvPr/>
        </p:nvSpPr>
        <p:spPr>
          <a:xfrm>
            <a:off x="304800" y="3562350"/>
            <a:ext cx="5334000" cy="1015663"/>
          </a:xfrm>
          <a:prstGeom prst="rect">
            <a:avLst/>
          </a:prstGeom>
          <a:noFill/>
        </p:spPr>
        <p:txBody>
          <a:bodyPr wrap="square" rtlCol="0">
            <a:spAutoFit/>
          </a:bodyPr>
          <a:lstStyle/>
          <a:p>
            <a:r>
              <a:rPr lang="en-US" dirty="0" smtClean="0"/>
              <a:t>In </a:t>
            </a:r>
            <a:r>
              <a:rPr lang="en-US" b="1" dirty="0" err="1" smtClean="0"/>
              <a:t>deviceReady</a:t>
            </a:r>
            <a:r>
              <a:rPr lang="en-US" dirty="0" smtClean="0"/>
              <a:t> function of Cordova index.js file:</a:t>
            </a:r>
          </a:p>
          <a:p>
            <a:endParaRPr lang="en-US" dirty="0" smtClean="0"/>
          </a:p>
          <a:p>
            <a:r>
              <a:rPr lang="en-US" sz="2400" b="1" dirty="0" err="1" smtClean="0">
                <a:solidFill>
                  <a:srgbClr val="FF0000"/>
                </a:solidFill>
                <a:latin typeface="Courier New" pitchFamily="49" charset="0"/>
                <a:cs typeface="Courier New" pitchFamily="49" charset="0"/>
              </a:rPr>
              <a:t>window.bootstrap</a:t>
            </a:r>
            <a:r>
              <a:rPr lang="en-US" sz="2400" b="1" dirty="0" smtClean="0">
                <a:solidFill>
                  <a:srgbClr val="FF0000"/>
                </a:solidFill>
                <a:latin typeface="Courier New" pitchFamily="49" charset="0"/>
                <a:cs typeface="Courier New" pitchFamily="49" charset="0"/>
              </a:rPr>
              <a:t>(document);</a:t>
            </a:r>
            <a:endParaRPr lang="en-US" sz="2400" b="1" dirty="0">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
          <p:cNvSpPr/>
          <p:nvPr/>
        </p:nvSpPr>
        <p:spPr>
          <a:xfrm>
            <a:off x="2895480" y="2266950"/>
            <a:ext cx="6248520" cy="6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dirty="0" smtClean="0">
                <a:solidFill>
                  <a:srgbClr val="FFFFFF"/>
                </a:solidFill>
                <a:uFill>
                  <a:solidFill>
                    <a:srgbClr val="FFFFFF"/>
                  </a:solidFill>
                </a:uFill>
                <a:latin typeface="Calibri"/>
              </a:rPr>
              <a:t>Binding data to $scope or Controller</a:t>
            </a:r>
            <a:endParaRPr lang="en-US" sz="32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2578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Why sometimes cannot get data that is bind to $scope?</a:t>
            </a:r>
          </a:p>
          <a:p>
            <a:pPr marL="731520" indent="-731520" defTabSz="1828800">
              <a:spcBef>
                <a:spcPts val="1200"/>
              </a:spcBef>
              <a:buFont typeface="Arial" pitchFamily="34" charset="0"/>
              <a:buChar char="•"/>
            </a:pPr>
            <a:r>
              <a:rPr lang="en-US" sz="2400" dirty="0" smtClean="0">
                <a:latin typeface="Calibri (Headings)"/>
              </a:rPr>
              <a:t>When we should bind data to $scope or Controller</a:t>
            </a:r>
          </a:p>
          <a:p>
            <a:pPr marL="731520" indent="-731520" defTabSz="1828800">
              <a:spcBef>
                <a:spcPts val="1200"/>
              </a:spcBef>
              <a:buFont typeface="Arial" pitchFamily="34" charset="0"/>
              <a:buChar char="•"/>
            </a:pPr>
            <a:r>
              <a:rPr lang="en-US" sz="2400" dirty="0" smtClean="0">
                <a:latin typeface="Calibri (Headings)"/>
              </a:rPr>
              <a:t>Why sometimes $</a:t>
            </a:r>
            <a:r>
              <a:rPr lang="en-US" sz="2400" dirty="0" err="1" smtClean="0">
                <a:latin typeface="Calibri (Headings)"/>
              </a:rPr>
              <a:t>scope.$watch</a:t>
            </a:r>
            <a:r>
              <a:rPr lang="en-US" sz="2400" dirty="0" smtClean="0">
                <a:latin typeface="Calibri (Headings)"/>
              </a:rPr>
              <a:t>() does not work?</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1456</TotalTime>
  <Words>1165</Words>
  <Application>LibreOffice/5.1.0.3$Windows_x86 LibreOffice_project/5e3e00a007d9b3b6efb6797a8b8e57b51ab1f737</Application>
  <PresentationFormat>On-screen Show (16:9)</PresentationFormat>
  <Paragraphs>233</Paragraphs>
  <Slides>38</Slides>
  <Notes>13</Notes>
  <HiddenSlides>0</HiddenSlides>
  <MMClips>0</MMClips>
  <ScaleCrop>false</ScaleCrop>
  <HeadingPairs>
    <vt:vector size="4" baseType="variant">
      <vt:variant>
        <vt:lpstr>Theme</vt:lpstr>
      </vt:variant>
      <vt:variant>
        <vt:i4>5</vt:i4>
      </vt:variant>
      <vt:variant>
        <vt:lpstr>Slide Titles</vt:lpstr>
      </vt:variant>
      <vt:variant>
        <vt:i4>38</vt:i4>
      </vt:variant>
    </vt:vector>
  </HeadingPairs>
  <TitlesOfParts>
    <vt:vector size="43" baseType="lpstr">
      <vt:lpstr>Office Theme</vt:lpstr>
      <vt:lpstr>Office Theme</vt:lpstr>
      <vt:lpstr>Office Theme</vt:lpstr>
      <vt:lpstr>Office Theme</vt:lpstr>
      <vt:lpstr>Office Theme</vt:lpstr>
      <vt:lpstr>Slide 1</vt:lpstr>
      <vt:lpstr>Slide 2</vt:lpstr>
      <vt:lpstr>Slide 3</vt:lpstr>
      <vt:lpstr>Slide 4</vt:lpstr>
      <vt:lpstr>Slide 5</vt:lpstr>
      <vt:lpstr>Angular and Cordova</vt:lpstr>
      <vt:lpstr>Using angular.bootstrap</vt:lpstr>
      <vt:lpstr>Slide 8</vt:lpstr>
      <vt:lpstr>Slide 9</vt:lpstr>
      <vt:lpstr>Angular ng-if</vt:lpstr>
      <vt:lpstr>Bind data to $scope or Controller</vt:lpstr>
      <vt:lpstr>$scope.$watch()</vt:lpstr>
      <vt:lpstr>Slide 13</vt:lpstr>
      <vt:lpstr>Slide 14</vt:lpstr>
      <vt:lpstr>The usage of hashbang in single web page</vt:lpstr>
      <vt:lpstr>Using HTML5 history feature on Angular app</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best practice</dc:title>
  <dc:creator>San Nguyen</dc:creator>
  <cp:lastModifiedBy>San Nguyen</cp:lastModifiedBy>
  <cp:revision>195</cp:revision>
  <dcterms:created xsi:type="dcterms:W3CDTF">2016-08-06T13:01:09Z</dcterms:created>
  <dcterms:modified xsi:type="dcterms:W3CDTF">2016-08-15T15:22:16Z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