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62" r:id="rId6"/>
    <p:sldId id="263" r:id="rId7"/>
    <p:sldId id="277" r:id="rId8"/>
    <p:sldId id="276" r:id="rId9"/>
    <p:sldId id="273" r:id="rId10"/>
    <p:sldId id="274" r:id="rId11"/>
    <p:sldId id="275" r:id="rId12"/>
    <p:sldId id="261" r:id="rId13"/>
    <p:sldId id="281" r:id="rId14"/>
    <p:sldId id="266" r:id="rId15"/>
    <p:sldId id="278" r:id="rId16"/>
    <p:sldId id="279" r:id="rId17"/>
    <p:sldId id="280" r:id="rId18"/>
    <p:sldId id="267" r:id="rId19"/>
    <p:sldId id="268" r:id="rId20"/>
    <p:sldId id="269" r:id="rId21"/>
    <p:sldId id="270" r:id="rId22"/>
    <p:sldId id="271" r:id="rId23"/>
    <p:sldId id="272" r:id="rId24"/>
    <p:sldId id="259" r:id="rId25"/>
    <p:sldId id="265"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A2D"/>
    <a:srgbClr val="2D2D2D"/>
    <a:srgbClr val="5A5A5A"/>
    <a:srgbClr val="505050"/>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60" autoAdjust="0"/>
    <p:restoredTop sz="96441" autoAdjust="0"/>
  </p:normalViewPr>
  <p:slideViewPr>
    <p:cSldViewPr>
      <p:cViewPr>
        <p:scale>
          <a:sx n="90" d="100"/>
          <a:sy n="90" d="100"/>
        </p:scale>
        <p:origin x="-756" y="-252"/>
      </p:cViewPr>
      <p:guideLst>
        <p:guide orient="horz" pos="1620"/>
        <p:guide pos="2880"/>
      </p:guideLst>
    </p:cSldViewPr>
  </p:slideViewPr>
  <p:outlineViewPr>
    <p:cViewPr>
      <p:scale>
        <a:sx n="33" d="100"/>
        <a:sy n="33" d="100"/>
      </p:scale>
      <p:origin x="0" y="378"/>
    </p:cViewPr>
  </p:outlineViewPr>
  <p:notesTextViewPr>
    <p:cViewPr>
      <p:scale>
        <a:sx n="100" d="100"/>
        <a:sy n="100" d="100"/>
      </p:scale>
      <p:origin x="0" y="0"/>
    </p:cViewPr>
  </p:notesTextViewPr>
  <p:notesViewPr>
    <p:cSldViewPr>
      <p:cViewPr varScale="1">
        <p:scale>
          <a:sx n="57" d="100"/>
          <a:sy n="57" d="100"/>
        </p:scale>
        <p:origin x="-2862"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BFC069-4F0D-4870-B95D-E6F8F093F413}" type="datetimeFigureOut">
              <a:rPr lang="en-US" smtClean="0"/>
              <a:pPr/>
              <a:t>8/7/2016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F2933D-4682-4E9D-A0C4-D35575C1C1E2}" type="slidenum">
              <a:rPr lang="en-US" smtClean="0"/>
              <a:pPr/>
              <a:t>‹#›</a:t>
            </a:fld>
            <a:endParaRPr lang="en-US"/>
          </a:p>
        </p:txBody>
      </p:sp>
    </p:spTree>
    <p:extLst>
      <p:ext uri="{BB962C8B-B14F-4D97-AF65-F5344CB8AC3E}">
        <p14:creationId xmlns="" xmlns:p14="http://schemas.microsoft.com/office/powerpoint/2010/main" val="2570614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DFC10-C705-4712-9076-BAF30D4167E2}" type="datetimeFigureOut">
              <a:rPr lang="en-US" smtClean="0"/>
              <a:pPr/>
              <a:t>8/7/2016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99CFA-59F3-4D0C-80AF-E68048027F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https://docs.angularjs.org/guide/$location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https://docs.angularjs.org/api/ngRoute/directive/ngView</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viewContentLoaded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routeChangeSuccess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ngView</a:t>
            </a:r>
            <a:r>
              <a:rPr lang="en-US" sz="1200" b="0" i="0" kern="1200" dirty="0" smtClean="0">
                <a:solidFill>
                  <a:schemeClr val="tx1"/>
                </a:solidFill>
                <a:latin typeface="+mn-lt"/>
                <a:ea typeface="+mn-ea"/>
                <a:cs typeface="+mn-cs"/>
              </a:rPr>
              <a:t> is contained in an asynchronously loaded template (e.g. in another directive's </a:t>
            </a:r>
            <a:r>
              <a:rPr lang="en-US" sz="1200" b="0" i="0" kern="1200" dirty="0" err="1" smtClean="0">
                <a:solidFill>
                  <a:schemeClr val="tx1"/>
                </a:solidFill>
                <a:latin typeface="+mn-lt"/>
                <a:ea typeface="+mn-ea"/>
                <a:cs typeface="+mn-cs"/>
              </a:rPr>
              <a:t>templateUrl</a:t>
            </a:r>
            <a:r>
              <a:rPr lang="en-US" sz="1200" b="0" i="0" kern="1200" dirty="0" smtClean="0">
                <a:solidFill>
                  <a:schemeClr val="tx1"/>
                </a:solidFill>
                <a:latin typeface="+mn-lt"/>
                <a:ea typeface="+mn-ea"/>
                <a:cs typeface="+mn-cs"/>
              </a:rPr>
              <a:t> or in a template loaded </a:t>
            </a:r>
            <a:r>
              <a:rPr lang="en-US" sz="1200" b="0" i="0" kern="1200" dirty="0" err="1" smtClean="0">
                <a:solidFill>
                  <a:schemeClr val="tx1"/>
                </a:solidFill>
                <a:latin typeface="+mn-lt"/>
                <a:ea typeface="+mn-ea"/>
                <a:cs typeface="+mn-cs"/>
              </a:rPr>
              <a:t>using</a:t>
            </a:r>
            <a:r>
              <a:rPr lang="en-US" sz="1200" kern="1200" dirty="0" err="1" smtClean="0">
                <a:solidFill>
                  <a:schemeClr val="tx1"/>
                </a:solidFill>
                <a:latin typeface="+mn-lt"/>
                <a:ea typeface="+mn-ea"/>
                <a:cs typeface="+mn-cs"/>
              </a:rPr>
              <a:t>ngInclude</a:t>
            </a:r>
            <a:r>
              <a:rPr lang="en-US" sz="1200" b="0" i="0" kern="1200" dirty="0" smtClean="0">
                <a:solidFill>
                  <a:schemeClr val="tx1"/>
                </a:solidFill>
                <a:latin typeface="+mn-lt"/>
                <a:ea typeface="+mn-ea"/>
                <a:cs typeface="+mn-cs"/>
              </a:rPr>
              <a:t>) =&gt; Using $timeout to</a:t>
            </a:r>
            <a:r>
              <a:rPr lang="en-US" sz="1200" b="0" i="0" kern="1200" baseline="0" dirty="0" smtClean="0">
                <a:solidFill>
                  <a:schemeClr val="tx1"/>
                </a:solidFill>
                <a:latin typeface="+mn-lt"/>
                <a:ea typeface="+mn-ea"/>
                <a:cs typeface="+mn-cs"/>
              </a:rPr>
              <a:t> check whether </a:t>
            </a:r>
            <a:r>
              <a:rPr lang="en-US" sz="1200" b="0" i="0" kern="1200" baseline="0" dirty="0" err="1" smtClean="0">
                <a:solidFill>
                  <a:schemeClr val="tx1"/>
                </a:solidFill>
                <a:latin typeface="+mn-lt"/>
                <a:ea typeface="+mn-ea"/>
                <a:cs typeface="+mn-cs"/>
              </a:rPr>
              <a:t>subView</a:t>
            </a:r>
            <a:r>
              <a:rPr lang="en-US" sz="1200" b="0" i="0" kern="1200" baseline="0" dirty="0" smtClean="0">
                <a:solidFill>
                  <a:schemeClr val="tx1"/>
                </a:solidFill>
                <a:latin typeface="+mn-lt"/>
                <a:ea typeface="+mn-ea"/>
                <a:cs typeface="+mn-cs"/>
              </a:rPr>
              <a:t> is rendered or not.</a:t>
            </a:r>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https://docs.angularjs.org/tutorial/step_09</a:t>
            </a:r>
            <a:endParaRPr lang="en-US"/>
          </a:p>
        </p:txBody>
      </p:sp>
      <p:sp>
        <p:nvSpPr>
          <p:cNvPr id="4" name="Slide Number Placeholder 3"/>
          <p:cNvSpPr>
            <a:spLocks noGrp="1"/>
          </p:cNvSpPr>
          <p:nvPr>
            <p:ph type="sldNum" sz="quarter" idx="10"/>
          </p:nvPr>
        </p:nvSpPr>
        <p:spPr/>
        <p:txBody>
          <a:bodyPr/>
          <a:lstStyle/>
          <a:p>
            <a:fld id="{A1E99CFA-59F3-4D0C-80AF-E68048027F65}"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https://docs.angularjs.org/guide/bootstrap</a:t>
            </a:r>
          </a:p>
          <a:p>
            <a:endParaRPr lang="en-US" dirty="0" smtClean="0"/>
          </a:p>
          <a:p>
            <a:r>
              <a:rPr lang="en-US" dirty="0" smtClean="0"/>
              <a:t>Using manual</a:t>
            </a:r>
            <a:r>
              <a:rPr lang="en-US" baseline="0" dirty="0" smtClean="0"/>
              <a:t> initialization if you need to perform an operation before Angular compiles a page</a:t>
            </a:r>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Cordova_app</a:t>
            </a:r>
            <a:r>
              <a:rPr lang="en-US" dirty="0" smtClean="0"/>
              <a:t>/www/index.js</a:t>
            </a:r>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https://docs.angularjs.org/api/ng/directive/form</a:t>
            </a:r>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https://docs.angularjs.org/guide/forms</a:t>
            </a:r>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https://docs.angularjs.org/tutorial/step_09</a:t>
            </a:r>
          </a:p>
          <a:p>
            <a:endParaRPr lang="en-US" dirty="0" smtClean="0"/>
          </a:p>
          <a:p>
            <a:r>
              <a:rPr lang="en-US" sz="1200" b="0" i="0" kern="1200" dirty="0" smtClean="0">
                <a:solidFill>
                  <a:schemeClr val="tx1"/>
                </a:solidFill>
                <a:latin typeface="+mn-lt"/>
                <a:ea typeface="+mn-ea"/>
                <a:cs typeface="+mn-cs"/>
              </a:rPr>
              <a:t>Angular modules solve the problem of removing global variables from the application and provide a way of configuring the injector. As opposed to AMD or require.js modules, Angular modules don't try to solve the problem of script load ordering or lazy script fetching. These goals are totally independent and both module systems can live side-by-side and fulfill their goals.</a:t>
            </a:r>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E99CFA-59F3-4D0C-80AF-E68048027F65}"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C:\Users\ducphan\Desktop\iND\b&amp;w.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552" y="0"/>
            <a:ext cx="9219648" cy="518636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userDrawn="1"/>
        </p:nvSpPr>
        <p:spPr>
          <a:xfrm>
            <a:off x="0" y="3333750"/>
            <a:ext cx="9220200" cy="129540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solidFill>
                <a:schemeClr val="bg1"/>
              </a:solidFill>
            </a:endParaRPr>
          </a:p>
        </p:txBody>
      </p:sp>
      <p:pic>
        <p:nvPicPr>
          <p:cNvPr id="9" name="Picture 2" descr="C:\Users\ducphan\Desktop\original-logo.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209550"/>
            <a:ext cx="1227384" cy="8382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a:spLocks noGrp="1"/>
          </p:cNvSpPr>
          <p:nvPr>
            <p:ph type="title"/>
          </p:nvPr>
        </p:nvSpPr>
        <p:spPr>
          <a:xfrm>
            <a:off x="552" y="3623072"/>
            <a:ext cx="9219648" cy="701278"/>
          </a:xfrm>
          <a:prstGeom prst="rect">
            <a:avLst/>
          </a:prstGeom>
        </p:spPr>
        <p:txBody>
          <a:bodyPr anchor="t"/>
          <a:lstStyle>
            <a:lvl1pPr algn="ctr">
              <a:defRPr sz="4000" b="1" cap="all">
                <a:solidFill>
                  <a:schemeClr val="bg1"/>
                </a:solidFill>
              </a:defRPr>
            </a:lvl1pPr>
          </a:lstStyle>
          <a:p>
            <a:r>
              <a:rPr lang="en-US" smtClean="0"/>
              <a:t>Click to edit Master title style</a:t>
            </a:r>
            <a:endParaRPr lang="en-US" dirty="0"/>
          </a:p>
        </p:txBody>
      </p:sp>
      <p:sp>
        <p:nvSpPr>
          <p:cNvPr id="11" name="TextBox 10"/>
          <p:cNvSpPr txBox="1"/>
          <p:nvPr userDrawn="1"/>
        </p:nvSpPr>
        <p:spPr>
          <a:xfrm>
            <a:off x="5410200" y="4857750"/>
            <a:ext cx="3810000" cy="369332"/>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dirty="0" smtClean="0">
                <a:solidFill>
                  <a:schemeClr val="bg1"/>
                </a:solidFill>
                <a:latin typeface="Century Gothic" panose="020B0502020202020204" pitchFamily="34" charset="0"/>
              </a:rPr>
              <a:t>Security Classification: &lt;Please put type of the document: </a:t>
            </a:r>
            <a:r>
              <a:rPr lang="en-US" sz="900" b="1" dirty="0" smtClean="0">
                <a:solidFill>
                  <a:schemeClr val="bg1"/>
                </a:solidFill>
                <a:latin typeface="Century Gothic" panose="020B0502020202020204" pitchFamily="34" charset="0"/>
              </a:rPr>
              <a:t>Public/Confidential/Internal</a:t>
            </a:r>
            <a:r>
              <a:rPr lang="en-US" sz="900" dirty="0" smtClean="0">
                <a:solidFill>
                  <a:schemeClr val="bg1"/>
                </a:solidFill>
                <a:latin typeface="Century Gothic" panose="020B0502020202020204" pitchFamily="34" charset="0"/>
              </a:rPr>
              <a:t>&gt;</a:t>
            </a:r>
            <a:endParaRPr lang="en-US" sz="900" dirty="0">
              <a:solidFill>
                <a:schemeClr val="bg1"/>
              </a:solidFill>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050" name="Picture 2" descr="C:\Users\ducphan\Desktop\iND\background1.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1113" y="-19050"/>
            <a:ext cx="9231313" cy="519292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1D8BD707-D9CF-40AE-B4C6-C98DA3205C09}" type="datetimeFigureOut">
              <a:rPr lang="en-US" smtClean="0"/>
              <a:pPr/>
              <a:t>8/7/2016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1"/>
          <p:cNvSpPr>
            <a:spLocks noGrp="1"/>
          </p:cNvSpPr>
          <p:nvPr>
            <p:ph type="title" hasCustomPrompt="1"/>
          </p:nvPr>
        </p:nvSpPr>
        <p:spPr>
          <a:xfrm>
            <a:off x="685800" y="1850677"/>
            <a:ext cx="3276600" cy="646331"/>
          </a:xfrm>
          <a:prstGeom prst="rect">
            <a:avLst/>
          </a:prstGeom>
        </p:spPr>
        <p:txBody>
          <a:bodyPr>
            <a:noAutofit/>
          </a:bodyPr>
          <a:lstStyle>
            <a:lvl1pPr>
              <a:defRPr sz="3600" b="1">
                <a:solidFill>
                  <a:schemeClr val="bg1"/>
                </a:solidFill>
                <a:latin typeface="Century Gothic" panose="020B0502020202020204" pitchFamily="34" charset="0"/>
              </a:defRPr>
            </a:lvl1pPr>
          </a:lstStyle>
          <a:p>
            <a:r>
              <a:rPr lang="en-US" dirty="0" smtClean="0"/>
              <a:t>CLICK TO EDIT</a:t>
            </a:r>
            <a:endParaRPr lang="en-US" dirty="0"/>
          </a:p>
        </p:txBody>
      </p:sp>
      <p:sp>
        <p:nvSpPr>
          <p:cNvPr id="6" name="Text Placeholder 5"/>
          <p:cNvSpPr>
            <a:spLocks noGrp="1"/>
          </p:cNvSpPr>
          <p:nvPr>
            <p:ph type="body" sz="quarter" idx="13"/>
          </p:nvPr>
        </p:nvSpPr>
        <p:spPr>
          <a:xfrm>
            <a:off x="685800" y="2578100"/>
            <a:ext cx="3276600" cy="374650"/>
          </a:xfrm>
          <a:prstGeom prst="rect">
            <a:avLst/>
          </a:prstGeom>
        </p:spPr>
        <p:txBody>
          <a:bodyPr/>
          <a:lstStyle>
            <a:lvl1pPr marL="0" indent="0">
              <a:buNone/>
              <a:defRPr sz="1800">
                <a:solidFill>
                  <a:schemeClr val="bg1"/>
                </a:solidFill>
                <a:latin typeface="Century Gothic" panose="020B0502020202020204" pitchFamily="34" charset="0"/>
              </a:defRPr>
            </a:lvl1pPr>
          </a:lstStyle>
          <a:p>
            <a:pPr lvl="0"/>
            <a:r>
              <a:rPr lang="en-US" smtClean="0"/>
              <a:t>Click to edit Master text styles</a:t>
            </a:r>
          </a:p>
        </p:txBody>
      </p:sp>
      <p:sp>
        <p:nvSpPr>
          <p:cNvPr id="8" name="TextBox 7"/>
          <p:cNvSpPr txBox="1"/>
          <p:nvPr userDrawn="1"/>
        </p:nvSpPr>
        <p:spPr>
          <a:xfrm>
            <a:off x="5410200" y="4857750"/>
            <a:ext cx="3810000" cy="369332"/>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dirty="0" smtClean="0">
                <a:solidFill>
                  <a:schemeClr val="tx1">
                    <a:lumMod val="85000"/>
                    <a:lumOff val="15000"/>
                  </a:schemeClr>
                </a:solidFill>
                <a:latin typeface="Century Gothic" panose="020B0502020202020204" pitchFamily="34" charset="0"/>
              </a:rPr>
              <a:t>Security Classification: &lt;Please put type of the document: </a:t>
            </a:r>
            <a:r>
              <a:rPr lang="en-US" sz="900" b="1" dirty="0" smtClean="0">
                <a:solidFill>
                  <a:schemeClr val="tx1">
                    <a:lumMod val="85000"/>
                    <a:lumOff val="15000"/>
                  </a:schemeClr>
                </a:solidFill>
                <a:latin typeface="Century Gothic" panose="020B0502020202020204" pitchFamily="34" charset="0"/>
              </a:rPr>
              <a:t>Public/Confidential/Internal</a:t>
            </a:r>
            <a:r>
              <a:rPr lang="en-US" sz="900" dirty="0" smtClean="0">
                <a:solidFill>
                  <a:schemeClr val="tx1">
                    <a:lumMod val="85000"/>
                    <a:lumOff val="15000"/>
                  </a:schemeClr>
                </a:solidFill>
                <a:latin typeface="Century Gothic" panose="020B0502020202020204" pitchFamily="34" charset="0"/>
              </a:rPr>
              <a:t>&gt;</a:t>
            </a:r>
            <a:endParaRPr lang="en-US" sz="900" dirty="0">
              <a:solidFill>
                <a:schemeClr val="tx1">
                  <a:lumMod val="85000"/>
                  <a:lumOff val="15000"/>
                </a:schemeClr>
              </a:solidFill>
              <a:latin typeface="Century Gothic" panose="020B0502020202020204" pitchFamily="34" charset="0"/>
            </a:endParaRPr>
          </a:p>
        </p:txBody>
      </p:sp>
    </p:spTree>
    <p:extLst>
      <p:ext uri="{BB962C8B-B14F-4D97-AF65-F5344CB8AC3E}">
        <p14:creationId xmlns="" xmlns:p14="http://schemas.microsoft.com/office/powerpoint/2010/main" val="19291756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4099" name="Picture 3" descr="C:\Users\ducphan\Desktop\background3.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1"/>
            <a:ext cx="9220200" cy="5186676"/>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11"/>
          <p:cNvSpPr/>
          <p:nvPr userDrawn="1"/>
        </p:nvSpPr>
        <p:spPr>
          <a:xfrm>
            <a:off x="2895600" y="2314576"/>
            <a:ext cx="6248400" cy="56769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ducphan\Desktop\original-logo.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828800" y="2313455"/>
            <a:ext cx="831274" cy="567690"/>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p:cNvSpPr>
            <a:spLocks noGrp="1"/>
          </p:cNvSpPr>
          <p:nvPr>
            <p:ph type="title" hasCustomPrompt="1"/>
          </p:nvPr>
        </p:nvSpPr>
        <p:spPr>
          <a:xfrm>
            <a:off x="2895600" y="2313455"/>
            <a:ext cx="6248400" cy="567690"/>
          </a:xfrm>
          <a:prstGeom prst="rect">
            <a:avLst/>
          </a:prstGeom>
        </p:spPr>
        <p:txBody>
          <a:bodyPr>
            <a:normAutofit/>
          </a:bodyPr>
          <a:lstStyle>
            <a:lvl1pPr algn="l">
              <a:defRPr sz="2800" b="0">
                <a:solidFill>
                  <a:schemeClr val="bg1"/>
                </a:solidFill>
                <a:latin typeface="Century Gothic" panose="020B0502020202020204" pitchFamily="34" charset="0"/>
              </a:defRPr>
            </a:lvl1pPr>
          </a:lstStyle>
          <a:p>
            <a:r>
              <a:rPr lang="en-US" dirty="0" smtClean="0"/>
              <a:t>CLICK TO EDIT MASTER TITLE STYLE</a:t>
            </a:r>
            <a:endParaRPr lang="en-US" dirty="0"/>
          </a:p>
        </p:txBody>
      </p:sp>
      <p:sp>
        <p:nvSpPr>
          <p:cNvPr id="9" name="TextBox 8"/>
          <p:cNvSpPr txBox="1"/>
          <p:nvPr userDrawn="1"/>
        </p:nvSpPr>
        <p:spPr>
          <a:xfrm>
            <a:off x="5410200" y="4857750"/>
            <a:ext cx="3810000" cy="369332"/>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dirty="0" smtClean="0">
                <a:solidFill>
                  <a:schemeClr val="tx1">
                    <a:lumMod val="85000"/>
                    <a:lumOff val="15000"/>
                  </a:schemeClr>
                </a:solidFill>
                <a:latin typeface="Century Gothic" panose="020B0502020202020204" pitchFamily="34" charset="0"/>
              </a:rPr>
              <a:t>Security Classification: &lt;Please put type of the document: </a:t>
            </a:r>
            <a:r>
              <a:rPr lang="en-US" sz="900" b="1" dirty="0" smtClean="0">
                <a:solidFill>
                  <a:schemeClr val="tx1">
                    <a:lumMod val="85000"/>
                    <a:lumOff val="15000"/>
                  </a:schemeClr>
                </a:solidFill>
                <a:latin typeface="Century Gothic" panose="020B0502020202020204" pitchFamily="34" charset="0"/>
              </a:rPr>
              <a:t>Public/Confidential/Internal</a:t>
            </a:r>
            <a:r>
              <a:rPr lang="en-US" sz="900" dirty="0" smtClean="0">
                <a:solidFill>
                  <a:schemeClr val="tx1">
                    <a:lumMod val="85000"/>
                    <a:lumOff val="15000"/>
                  </a:schemeClr>
                </a:solidFill>
                <a:latin typeface="Century Gothic" panose="020B0502020202020204" pitchFamily="34" charset="0"/>
              </a:rPr>
              <a:t>&gt;</a:t>
            </a:r>
            <a:endParaRPr lang="en-US" sz="900" dirty="0">
              <a:solidFill>
                <a:schemeClr val="tx1">
                  <a:lumMod val="85000"/>
                  <a:lumOff val="15000"/>
                </a:schemeClr>
              </a:solidFill>
              <a:latin typeface="Century Gothic" panose="020B0502020202020204" pitchFamily="34" charset="0"/>
            </a:endParaRPr>
          </a:p>
        </p:txBody>
      </p:sp>
    </p:spTree>
    <p:extLst>
      <p:ext uri="{BB962C8B-B14F-4D97-AF65-F5344CB8AC3E}">
        <p14:creationId xmlns="" xmlns:p14="http://schemas.microsoft.com/office/powerpoint/2010/main" val="469263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2" name="Picture 2" descr="C:\Users\ducphan\Desktop\background2.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itle 1"/>
          <p:cNvSpPr>
            <a:spLocks noGrp="1"/>
          </p:cNvSpPr>
          <p:nvPr>
            <p:ph type="title" hasCustomPrompt="1"/>
          </p:nvPr>
        </p:nvSpPr>
        <p:spPr>
          <a:xfrm>
            <a:off x="152400" y="133350"/>
            <a:ext cx="6019800" cy="450591"/>
          </a:xfrm>
          <a:prstGeom prst="rect">
            <a:avLst/>
          </a:prstGeom>
        </p:spPr>
        <p:txBody>
          <a:bodyPr>
            <a:normAutofit/>
          </a:bodyPr>
          <a:lstStyle>
            <a:lvl1pPr algn="l">
              <a:defRPr sz="2800" b="1">
                <a:solidFill>
                  <a:srgbClr val="E21A2D"/>
                </a:solidFill>
                <a:latin typeface="Century Gothic" panose="020B0502020202020204" pitchFamily="34" charset="0"/>
              </a:defRPr>
            </a:lvl1pPr>
          </a:lstStyle>
          <a:p>
            <a:r>
              <a:rPr lang="en-US" dirty="0" smtClean="0"/>
              <a:t>CLICK TO EDIT MASTER TITLE STYLE</a:t>
            </a:r>
            <a:endParaRPr lang="en-US" dirty="0"/>
          </a:p>
        </p:txBody>
      </p:sp>
      <p:sp>
        <p:nvSpPr>
          <p:cNvPr id="10" name="Content Placeholder 9"/>
          <p:cNvSpPr>
            <a:spLocks noGrp="1"/>
          </p:cNvSpPr>
          <p:nvPr>
            <p:ph sz="quarter" idx="13"/>
          </p:nvPr>
        </p:nvSpPr>
        <p:spPr>
          <a:xfrm>
            <a:off x="152400" y="819150"/>
            <a:ext cx="8839200" cy="3962400"/>
          </a:xfrm>
          <a:prstGeom prst="rect">
            <a:avLst/>
          </a:prstGeo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5410200" y="4857750"/>
            <a:ext cx="3810000" cy="369332"/>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dirty="0" smtClean="0">
                <a:solidFill>
                  <a:schemeClr val="bg1"/>
                </a:solidFill>
                <a:latin typeface="Century Gothic" panose="020B0502020202020204" pitchFamily="34" charset="0"/>
              </a:rPr>
              <a:t>Security Classification: &lt;Please put type of the document: </a:t>
            </a:r>
            <a:r>
              <a:rPr lang="en-US" sz="900" b="1" dirty="0" smtClean="0">
                <a:solidFill>
                  <a:schemeClr val="bg1"/>
                </a:solidFill>
                <a:latin typeface="Century Gothic" panose="020B0502020202020204" pitchFamily="34" charset="0"/>
              </a:rPr>
              <a:t>Public/Confidential/Internal</a:t>
            </a:r>
            <a:r>
              <a:rPr lang="en-US" sz="900" dirty="0" smtClean="0">
                <a:solidFill>
                  <a:schemeClr val="bg1"/>
                </a:solidFill>
                <a:latin typeface="Century Gothic" panose="020B0502020202020204" pitchFamily="34" charset="0"/>
              </a:rPr>
              <a:t>&gt;</a:t>
            </a:r>
            <a:endParaRPr lang="en-US" sz="900" dirty="0">
              <a:solidFill>
                <a:schemeClr val="bg1"/>
              </a:solidFill>
              <a:latin typeface="Century Gothic" panose="020B0502020202020204" pitchFamily="34" charset="0"/>
            </a:endParaRPr>
          </a:p>
        </p:txBody>
      </p:sp>
    </p:spTree>
    <p:extLst>
      <p:ext uri="{BB962C8B-B14F-4D97-AF65-F5344CB8AC3E}">
        <p14:creationId xmlns="" xmlns:p14="http://schemas.microsoft.com/office/powerpoint/2010/main" val="5993927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2" name="Picture 2" descr="C:\Users\ducphan\Desktop\background2.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hasCustomPrompt="1"/>
          </p:nvPr>
        </p:nvSpPr>
        <p:spPr>
          <a:xfrm>
            <a:off x="228600" y="2266950"/>
            <a:ext cx="8686800" cy="609600"/>
          </a:xfrm>
          <a:prstGeom prst="rect">
            <a:avLst/>
          </a:prstGeom>
        </p:spPr>
        <p:txBody>
          <a:bodyPr>
            <a:normAutofit/>
          </a:bodyPr>
          <a:lstStyle>
            <a:lvl1pPr algn="ctr">
              <a:defRPr sz="4000" b="1">
                <a:solidFill>
                  <a:srgbClr val="E21A2D"/>
                </a:solidFill>
                <a:latin typeface="Century Gothic" panose="020B0502020202020204" pitchFamily="34" charset="0"/>
              </a:defRPr>
            </a:lvl1pPr>
          </a:lstStyle>
          <a:p>
            <a:r>
              <a:rPr lang="en-US" dirty="0" smtClean="0"/>
              <a:t>CLICK TO EDIT MASTER TITLE STYLE</a:t>
            </a:r>
            <a:endParaRPr lang="en-US" dirty="0"/>
          </a:p>
        </p:txBody>
      </p:sp>
      <p:sp>
        <p:nvSpPr>
          <p:cNvPr id="7" name="TextBox 6"/>
          <p:cNvSpPr txBox="1"/>
          <p:nvPr userDrawn="1"/>
        </p:nvSpPr>
        <p:spPr>
          <a:xfrm>
            <a:off x="5410200" y="4857750"/>
            <a:ext cx="3810000" cy="369332"/>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dirty="0" smtClean="0">
                <a:solidFill>
                  <a:schemeClr val="bg1"/>
                </a:solidFill>
                <a:latin typeface="Century Gothic" panose="020B0502020202020204" pitchFamily="34" charset="0"/>
              </a:rPr>
              <a:t>Security Classification: &lt;Please put type of the document: </a:t>
            </a:r>
            <a:r>
              <a:rPr lang="en-US" sz="900" b="1" dirty="0" smtClean="0">
                <a:solidFill>
                  <a:schemeClr val="bg1"/>
                </a:solidFill>
                <a:latin typeface="Century Gothic" panose="020B0502020202020204" pitchFamily="34" charset="0"/>
              </a:rPr>
              <a:t>Public/Confidential/Internal</a:t>
            </a:r>
            <a:r>
              <a:rPr lang="en-US" sz="900" dirty="0" smtClean="0">
                <a:solidFill>
                  <a:schemeClr val="bg1"/>
                </a:solidFill>
                <a:latin typeface="Century Gothic" panose="020B0502020202020204" pitchFamily="34" charset="0"/>
              </a:rPr>
              <a:t>&gt;</a:t>
            </a:r>
            <a:endParaRPr lang="en-US" sz="900" dirty="0">
              <a:solidFill>
                <a:schemeClr val="bg1"/>
              </a:solidFill>
              <a:latin typeface="Century Gothic" panose="020B0502020202020204" pitchFamily="34" charset="0"/>
            </a:endParaRPr>
          </a:p>
        </p:txBody>
      </p:sp>
    </p:spTree>
    <p:extLst>
      <p:ext uri="{BB962C8B-B14F-4D97-AF65-F5344CB8AC3E}">
        <p14:creationId xmlns="" xmlns:p14="http://schemas.microsoft.com/office/powerpoint/2010/main" val="33410782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2" name="Picture 2" descr="C:\Users\ducphan\Desktop\background2.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userDrawn="1"/>
        </p:nvSpPr>
        <p:spPr>
          <a:xfrm>
            <a:off x="5410200" y="4857750"/>
            <a:ext cx="3810000" cy="369332"/>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dirty="0" smtClean="0">
                <a:solidFill>
                  <a:schemeClr val="bg1"/>
                </a:solidFill>
                <a:latin typeface="Century Gothic" panose="020B0502020202020204" pitchFamily="34" charset="0"/>
              </a:rPr>
              <a:t>Security Classification: &lt;Please put type of the document: </a:t>
            </a:r>
            <a:r>
              <a:rPr lang="en-US" sz="900" b="1" dirty="0" smtClean="0">
                <a:solidFill>
                  <a:schemeClr val="bg1"/>
                </a:solidFill>
                <a:latin typeface="Century Gothic" panose="020B0502020202020204" pitchFamily="34" charset="0"/>
              </a:rPr>
              <a:t>Public/Confidential/Internal</a:t>
            </a:r>
            <a:r>
              <a:rPr lang="en-US" sz="900" dirty="0" smtClean="0">
                <a:solidFill>
                  <a:schemeClr val="bg1"/>
                </a:solidFill>
                <a:latin typeface="Century Gothic" panose="020B0502020202020204" pitchFamily="34" charset="0"/>
              </a:rPr>
              <a:t>&gt;</a:t>
            </a:r>
            <a:endParaRPr lang="en-US" sz="900" dirty="0">
              <a:solidFill>
                <a:schemeClr val="bg1"/>
              </a:solidFill>
              <a:latin typeface="Century Gothic" panose="020B0502020202020204" pitchFamily="34" charset="0"/>
            </a:endParaRPr>
          </a:p>
        </p:txBody>
      </p:sp>
    </p:spTree>
    <p:extLst>
      <p:ext uri="{BB962C8B-B14F-4D97-AF65-F5344CB8AC3E}">
        <p14:creationId xmlns="" xmlns:p14="http://schemas.microsoft.com/office/powerpoint/2010/main" val="3635806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11" name="Date Placeholder 2"/>
          <p:cNvSpPr txBox="1">
            <a:spLocks/>
          </p:cNvSpPr>
          <p:nvPr/>
        </p:nvSpPr>
        <p:spPr>
          <a:xfrm>
            <a:off x="457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pPr/>
              <a:t>8/7/2016</a:t>
            </a:fld>
            <a:endParaRPr lang="en-US"/>
          </a:p>
        </p:txBody>
      </p:sp>
      <p:sp>
        <p:nvSpPr>
          <p:cNvPr id="12" name="Slide Number Placeholder 4"/>
          <p:cNvSpPr txBox="1">
            <a:spLocks/>
          </p:cNvSpPr>
          <p:nvPr/>
        </p:nvSpPr>
        <p:spPr>
          <a:xfrm>
            <a:off x="6553200" y="4767263"/>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a:p>
        </p:txBody>
      </p:sp>
      <p:pic>
        <p:nvPicPr>
          <p:cNvPr id="13" name="Picture 2" descr="C:\Users\ducphan\Desktop\background2.png"/>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0" y="-3810"/>
            <a:ext cx="9220200" cy="5186675"/>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a:xfrm>
            <a:off x="152400" y="133350"/>
            <a:ext cx="6019800" cy="450591"/>
          </a:xfrm>
          <a:prstGeom prst="rect">
            <a:avLst/>
          </a:prstGeom>
        </p:spPr>
        <p:txBody>
          <a:bodyPr>
            <a:normAutofit fontScale="92500" lnSpcReduction="10000"/>
          </a:bodyPr>
          <a:lstStyle>
            <a:lvl1pPr algn="l" defTabSz="914400" rtl="0" eaLnBrk="1" latinLnBrk="0" hangingPunct="1">
              <a:spcBef>
                <a:spcPct val="0"/>
              </a:spcBef>
              <a:buNone/>
              <a:defRPr sz="2800" b="1" kern="1200">
                <a:solidFill>
                  <a:srgbClr val="E21A2D"/>
                </a:solidFill>
                <a:latin typeface="Century Gothic" panose="020B0502020202020204" pitchFamily="34" charset="0"/>
                <a:ea typeface="+mj-ea"/>
                <a:cs typeface="+mj-cs"/>
              </a:defRPr>
            </a:lvl1pPr>
          </a:lstStyle>
          <a:p>
            <a:r>
              <a:rPr lang="en-US" smtClean="0"/>
              <a:t>CLICK TO EDIT MASTER TITLE STYLE</a:t>
            </a:r>
            <a:endParaRPr lang="en-US" dirty="0"/>
          </a:p>
        </p:txBody>
      </p:sp>
      <p:sp>
        <p:nvSpPr>
          <p:cNvPr id="9" name="TextBox 8"/>
          <p:cNvSpPr txBox="1"/>
          <p:nvPr/>
        </p:nvSpPr>
        <p:spPr>
          <a:xfrm>
            <a:off x="5410200" y="4857750"/>
            <a:ext cx="3810000" cy="369332"/>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dirty="0" smtClean="0">
                <a:solidFill>
                  <a:schemeClr val="bg1"/>
                </a:solidFill>
                <a:latin typeface="Century Gothic" panose="020B0502020202020204" pitchFamily="34" charset="0"/>
              </a:rPr>
              <a:t>Security Classification: &lt;Please put type of the document: </a:t>
            </a:r>
            <a:r>
              <a:rPr lang="en-US" sz="900" b="1" dirty="0" smtClean="0">
                <a:solidFill>
                  <a:schemeClr val="bg1"/>
                </a:solidFill>
                <a:latin typeface="Century Gothic" panose="020B0502020202020204" pitchFamily="34" charset="0"/>
              </a:rPr>
              <a:t>Public/Confidential/Internal</a:t>
            </a:r>
            <a:r>
              <a:rPr lang="en-US" sz="900" dirty="0" smtClean="0">
                <a:solidFill>
                  <a:schemeClr val="bg1"/>
                </a:solidFill>
                <a:latin typeface="Century Gothic" panose="020B0502020202020204" pitchFamily="34" charset="0"/>
              </a:rPr>
              <a:t>&gt;</a:t>
            </a:r>
            <a:endParaRPr lang="en-US" sz="900" dirty="0">
              <a:solidFill>
                <a:schemeClr val="bg1"/>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63" r:id="rId5"/>
    <p:sldLayoutId id="214748366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gularjs.org/api/ng/directive/input"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docs.angularjs.org/api/ng/type/ngModel.NgModelControll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foo.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github.com/angular-ui/ui-router/wiki/Frequently-Asked-Questions" TargetMode="External"/><Relationship Id="rId4" Type="http://schemas.openxmlformats.org/officeDocument/2006/relationships/hyperlink" Target="http://foo.com/ab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3750"/>
            <a:ext cx="9219648" cy="1524000"/>
          </a:xfrm>
        </p:spPr>
        <p:txBody>
          <a:bodyPr/>
          <a:lstStyle/>
          <a:p>
            <a:pPr fontAlgn="base"/>
            <a:r>
              <a:rPr lang="en-GB" sz="4800" dirty="0" smtClean="0">
                <a:solidFill>
                  <a:srgbClr val="C6C6C6"/>
                </a:solidFill>
                <a:latin typeface="Calibri" pitchFamily="34" charset="0"/>
              </a:rPr>
              <a:t>Angular best practice</a:t>
            </a:r>
            <a:r>
              <a:rPr lang="en-GB" dirty="0" smtClean="0">
                <a:solidFill>
                  <a:srgbClr val="C6C6C6"/>
                </a:solidFill>
                <a:latin typeface="Calibri" pitchFamily="34" charset="0"/>
              </a:rPr>
              <a:t/>
            </a:r>
            <a:br>
              <a:rPr lang="en-GB" dirty="0" smtClean="0">
                <a:solidFill>
                  <a:srgbClr val="C6C6C6"/>
                </a:solidFill>
                <a:latin typeface="Calibri" pitchFamily="34" charset="0"/>
              </a:rPr>
            </a:br>
            <a:r>
              <a:rPr lang="en-GB" sz="1600" b="0" dirty="0" smtClean="0"/>
              <a:t>12-08-2016</a:t>
            </a:r>
            <a:br>
              <a:rPr lang="en-GB" sz="1600" b="0" dirty="0" smtClean="0"/>
            </a:br>
            <a:r>
              <a:rPr lang="en-GB" sz="1600" b="0" dirty="0" err="1" smtClean="0"/>
              <a:t>nguyen</a:t>
            </a:r>
            <a:r>
              <a:rPr lang="en-GB" sz="1600" b="0" dirty="0" smtClean="0"/>
              <a:t> </a:t>
            </a:r>
            <a:r>
              <a:rPr lang="en-GB" sz="1600" b="0" dirty="0" err="1" smtClean="0"/>
              <a:t>ngoc</a:t>
            </a:r>
            <a:r>
              <a:rPr lang="en-GB" sz="1600" b="0" dirty="0" smtClean="0"/>
              <a:t> san -  senior front-end developer</a:t>
            </a:r>
            <a:r>
              <a:rPr lang="en-GB" b="0" dirty="0"/>
              <a:t/>
            </a:r>
            <a:br>
              <a:rPr lang="en-GB" b="0" dirty="0"/>
            </a:br>
            <a:r>
              <a:rPr lang="en-GB" dirty="0">
                <a:solidFill>
                  <a:srgbClr val="C6C6C6"/>
                </a:solidFill>
                <a:latin typeface="Calibri" pitchFamily="34" charset="0"/>
              </a:rPr>
              <a:t/>
            </a:r>
            <a:br>
              <a:rPr lang="en-GB" dirty="0">
                <a:solidFill>
                  <a:srgbClr val="C6C6C6"/>
                </a:solidFill>
                <a:latin typeface="Calibri" pitchFamily="34" charset="0"/>
              </a:rPr>
            </a:br>
            <a:endParaRPr lang="en-US" dirty="0"/>
          </a:p>
        </p:txBody>
      </p:sp>
      <p:sp>
        <p:nvSpPr>
          <p:cNvPr id="3" name="Rectangle 9"/>
          <p:cNvSpPr>
            <a:spLocks noChangeArrowheads="1"/>
          </p:cNvSpPr>
          <p:nvPr/>
        </p:nvSpPr>
        <p:spPr bwMode="auto">
          <a:xfrm>
            <a:off x="489430" y="4000500"/>
            <a:ext cx="8229600" cy="1143000"/>
          </a:xfrm>
          <a:prstGeom prst="rect">
            <a:avLst/>
          </a:prstGeom>
          <a:noFill/>
          <a:ln w="9525">
            <a:noFill/>
            <a:miter lim="800000"/>
            <a:headEnd/>
            <a:tailEnd/>
          </a:ln>
        </p:spPr>
        <p:txBody>
          <a:bodyPr anchor="ctr"/>
          <a:lstStyle/>
          <a:p>
            <a:pPr fontAlgn="base"/>
            <a:endParaRPr lang="en-GB" b="0" i="0" baseline="0" dirty="0">
              <a:solidFill>
                <a:schemeClr val="bg1"/>
              </a:solidFill>
            </a:endParaRPr>
          </a:p>
        </p:txBody>
      </p:sp>
    </p:spTree>
    <p:extLst>
      <p:ext uri="{BB962C8B-B14F-4D97-AF65-F5344CB8AC3E}">
        <p14:creationId xmlns="" xmlns:p14="http://schemas.microsoft.com/office/powerpoint/2010/main" val="320185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324600" cy="450591"/>
          </a:xfrm>
        </p:spPr>
        <p:txBody>
          <a:bodyPr>
            <a:normAutofit fontScale="90000"/>
          </a:bodyPr>
          <a:lstStyle/>
          <a:p>
            <a:r>
              <a:rPr lang="en-US" dirty="0" smtClean="0"/>
              <a:t>Angular service</a:t>
            </a:r>
            <a:endParaRPr lang="en-US" dirty="0"/>
          </a:p>
        </p:txBody>
      </p:sp>
      <p:sp>
        <p:nvSpPr>
          <p:cNvPr id="5" name="Content Placeholder 4"/>
          <p:cNvSpPr>
            <a:spLocks noGrp="1"/>
          </p:cNvSpPr>
          <p:nvPr>
            <p:ph sz="quarter" idx="13"/>
          </p:nvPr>
        </p:nvSpPr>
        <p:spPr/>
        <p:txBody>
          <a:bodyPr/>
          <a:lstStyle/>
          <a:p>
            <a:r>
              <a:rPr lang="en-US" dirty="0" err="1" smtClean="0"/>
              <a:t>angular.copy</a:t>
            </a:r>
            <a:r>
              <a:rPr lang="en-US" dirty="0" smtClean="0"/>
              <a:t> not work with blob object =&gt; it does not clone another object, instead of, it refer to current object.</a:t>
            </a:r>
          </a:p>
          <a:p>
            <a:pPr lvl="1"/>
            <a:r>
              <a:rPr lang="en-US" dirty="0" smtClean="0"/>
              <a:t>function </a:t>
            </a:r>
            <a:r>
              <a:rPr lang="en-US" dirty="0" err="1" smtClean="0"/>
              <a:t>cloneBlob</a:t>
            </a:r>
            <a:r>
              <a:rPr lang="en-US" dirty="0" smtClean="0"/>
              <a:t> (source) { </a:t>
            </a:r>
          </a:p>
          <a:p>
            <a:pPr lvl="1">
              <a:buNone/>
            </a:pPr>
            <a:r>
              <a:rPr lang="en-US" dirty="0" smtClean="0"/>
              <a:t>	</a:t>
            </a:r>
            <a:r>
              <a:rPr lang="en-US" dirty="0" smtClean="0"/>
              <a:t>	if </a:t>
            </a:r>
            <a:r>
              <a:rPr lang="en-US" dirty="0" smtClean="0"/>
              <a:t>(source </a:t>
            </a:r>
            <a:r>
              <a:rPr lang="en-US" dirty="0" err="1" smtClean="0"/>
              <a:t>instanceof</a:t>
            </a:r>
            <a:r>
              <a:rPr lang="en-US" dirty="0" smtClean="0"/>
              <a:t> Blob) {</a:t>
            </a:r>
          </a:p>
          <a:p>
            <a:pPr lvl="1">
              <a:buNone/>
            </a:pPr>
            <a:r>
              <a:rPr lang="en-US" dirty="0" smtClean="0"/>
              <a:t>         </a:t>
            </a:r>
            <a:r>
              <a:rPr lang="en-US" dirty="0" smtClean="0"/>
              <a:t>   return </a:t>
            </a:r>
            <a:r>
              <a:rPr lang="en-US" dirty="0" err="1" smtClean="0"/>
              <a:t>source.slice</a:t>
            </a:r>
            <a:r>
              <a:rPr lang="en-US" dirty="0" smtClean="0"/>
              <a:t>(); // clone file</a:t>
            </a:r>
          </a:p>
          <a:p>
            <a:pPr lvl="1">
              <a:buNone/>
            </a:pPr>
            <a:r>
              <a:rPr lang="en-US" dirty="0" smtClean="0"/>
              <a:t>     	}</a:t>
            </a:r>
          </a:p>
          <a:p>
            <a:pPr lvl="1">
              <a:buNone/>
            </a:pPr>
            <a:r>
              <a:rPr lang="en-US" dirty="0" smtClean="0"/>
              <a:t>	</a:t>
            </a:r>
            <a:r>
              <a:rPr lang="en-US" dirty="0" smtClean="0"/>
              <a:t>}</a:t>
            </a:r>
          </a:p>
          <a:p>
            <a:r>
              <a:rPr lang="en-US" dirty="0" smtClean="0"/>
              <a:t>Using: $location, $timeout, $interval instead of </a:t>
            </a:r>
            <a:r>
              <a:rPr lang="en-US" dirty="0" err="1" smtClean="0"/>
              <a:t>window.location</a:t>
            </a:r>
            <a:r>
              <a:rPr lang="en-US" dirty="0" smtClean="0"/>
              <a:t>, </a:t>
            </a:r>
            <a:r>
              <a:rPr lang="en-US" dirty="0" err="1" smtClean="0"/>
              <a:t>window.setTimeout</a:t>
            </a:r>
            <a:r>
              <a:rPr lang="en-US" dirty="0" smtClean="0"/>
              <a:t>, </a:t>
            </a:r>
            <a:r>
              <a:rPr lang="en-US" dirty="0" err="1" smtClean="0"/>
              <a:t>window.setInterval</a:t>
            </a:r>
            <a:r>
              <a:rPr lang="en-US" dirty="0" smtClean="0"/>
              <a:t>.</a:t>
            </a:r>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2343150"/>
            <a:ext cx="6248400" cy="56769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95600" y="2244478"/>
            <a:ext cx="4724400" cy="707886"/>
          </a:xfrm>
          <a:prstGeom prst="rect">
            <a:avLst/>
          </a:prstGeom>
          <a:noFill/>
        </p:spPr>
        <p:txBody>
          <a:bodyPr wrap="square" rtlCol="0">
            <a:spAutoFit/>
          </a:bodyPr>
          <a:lstStyle/>
          <a:p>
            <a:pPr algn="ctr"/>
            <a:r>
              <a:rPr lang="en-US" sz="4000" dirty="0" smtClean="0">
                <a:solidFill>
                  <a:schemeClr val="bg1"/>
                </a:solidFill>
              </a:rPr>
              <a:t>FORM AND </a:t>
            </a:r>
            <a:r>
              <a:rPr lang="en-US" sz="4000" dirty="0" smtClean="0">
                <a:solidFill>
                  <a:schemeClr val="bg1"/>
                </a:solidFill>
              </a:rPr>
              <a:t>INPUT</a:t>
            </a:r>
            <a:endParaRPr lang="en-US" sz="4000" dirty="0">
              <a:solidFill>
                <a:schemeClr val="bg1"/>
              </a:solidFill>
            </a:endParaRPr>
          </a:p>
        </p:txBody>
      </p:sp>
      <p:pic>
        <p:nvPicPr>
          <p:cNvPr id="6" name="Picture 2" descr="C:\Users\ducphan\Desktop\original-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2313455"/>
            <a:ext cx="831274" cy="5676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321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a:t>
            </a:r>
            <a:r>
              <a:rPr lang="en-US" dirty="0" smtClean="0"/>
              <a:t>Form</a:t>
            </a:r>
            <a:endParaRPr lang="en-US" dirty="0"/>
          </a:p>
        </p:txBody>
      </p:sp>
      <p:sp>
        <p:nvSpPr>
          <p:cNvPr id="3" name="Content Placeholder 2"/>
          <p:cNvSpPr>
            <a:spLocks noGrp="1"/>
          </p:cNvSpPr>
          <p:nvPr>
            <p:ph sz="quarter" idx="13"/>
          </p:nvPr>
        </p:nvSpPr>
        <p:spPr/>
        <p:txBody>
          <a:bodyPr/>
          <a:lstStyle/>
          <a:p>
            <a:r>
              <a:rPr lang="en-US" dirty="0" smtClean="0"/>
              <a:t>If the name attribute is specified, the form controller is published onto the current scope under this name</a:t>
            </a:r>
            <a:r>
              <a:rPr lang="en-US" dirty="0" smtClean="0"/>
              <a:t>.</a:t>
            </a:r>
          </a:p>
          <a:p>
            <a:r>
              <a:rPr lang="en-US" dirty="0" smtClean="0"/>
              <a:t>&lt;form name=“</a:t>
            </a:r>
            <a:r>
              <a:rPr lang="en-US" dirty="0" err="1" smtClean="0"/>
              <a:t>formA</a:t>
            </a:r>
            <a:r>
              <a:rPr lang="en-US" dirty="0" smtClean="0"/>
              <a:t>”&gt;&lt;/form&gt;</a:t>
            </a:r>
          </a:p>
          <a:p>
            <a:r>
              <a:rPr lang="en-US" dirty="0" smtClean="0"/>
              <a:t>$</a:t>
            </a:r>
            <a:r>
              <a:rPr lang="en-US" dirty="0" err="1" smtClean="0"/>
              <a:t>scope.formA</a:t>
            </a:r>
            <a:r>
              <a:rPr lang="en-US" dirty="0" smtClean="0"/>
              <a:t> =&gt; object contains $error, $valid …</a:t>
            </a:r>
          </a:p>
          <a:p>
            <a:endParaRPr lang="en-US" dirty="0" smtClean="0"/>
          </a:p>
          <a:p>
            <a:r>
              <a:rPr lang="en-US" dirty="0" smtClean="0"/>
              <a:t>&lt;form name=“”</a:t>
            </a:r>
            <a:r>
              <a:rPr lang="en-US" dirty="0" err="1" smtClean="0"/>
              <a:t>formB</a:t>
            </a:r>
            <a:r>
              <a:rPr lang="en-US" dirty="0" smtClean="0"/>
              <a:t>” </a:t>
            </a:r>
            <a:r>
              <a:rPr lang="en-US" dirty="0" err="1" smtClean="0"/>
              <a:t>ng</a:t>
            </a:r>
            <a:r>
              <a:rPr lang="en-US" dirty="0" smtClean="0"/>
              <a:t>-if=“</a:t>
            </a:r>
            <a:r>
              <a:rPr lang="en-US" dirty="0" err="1" smtClean="0"/>
              <a:t>isShowFormB</a:t>
            </a:r>
            <a:r>
              <a:rPr lang="en-US" dirty="0" smtClean="0"/>
              <a:t>”&gt;&lt;/form&gt;</a:t>
            </a:r>
          </a:p>
          <a:p>
            <a:r>
              <a:rPr lang="en-US" dirty="0" smtClean="0"/>
              <a:t>$</a:t>
            </a:r>
            <a:r>
              <a:rPr lang="en-US" dirty="0" err="1" smtClean="0"/>
              <a:t>scope.formB</a:t>
            </a:r>
            <a:r>
              <a:rPr lang="en-US" dirty="0" smtClean="0"/>
              <a:t> =&gt; </a:t>
            </a:r>
            <a:r>
              <a:rPr lang="en-US" dirty="0" err="1" smtClean="0"/>
              <a:t>undifined</a:t>
            </a:r>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a:t>
            </a:r>
            <a:r>
              <a:rPr lang="en-US" dirty="0" smtClean="0"/>
              <a:t>Form </a:t>
            </a:r>
            <a:r>
              <a:rPr lang="en-US" dirty="0" smtClean="0"/>
              <a:t>- Custom Validation</a:t>
            </a:r>
            <a:br>
              <a:rPr lang="en-US" dirty="0" smtClean="0"/>
            </a:br>
            <a:endParaRPr lang="en-US" dirty="0"/>
          </a:p>
        </p:txBody>
      </p:sp>
      <p:sp>
        <p:nvSpPr>
          <p:cNvPr id="3" name="Content Placeholder 2"/>
          <p:cNvSpPr>
            <a:spLocks noGrp="1"/>
          </p:cNvSpPr>
          <p:nvPr>
            <p:ph sz="quarter" idx="13"/>
          </p:nvPr>
        </p:nvSpPr>
        <p:spPr/>
        <p:txBody>
          <a:bodyPr/>
          <a:lstStyle/>
          <a:p>
            <a:r>
              <a:rPr lang="en-US" dirty="0" smtClean="0"/>
              <a:t>Angular provides basic implementation for most common HTML5 </a:t>
            </a:r>
            <a:r>
              <a:rPr lang="en-US" dirty="0" smtClean="0">
                <a:hlinkClick r:id="rId3"/>
              </a:rPr>
              <a:t>input</a:t>
            </a:r>
            <a:r>
              <a:rPr lang="en-US" dirty="0" smtClean="0"/>
              <a:t> </a:t>
            </a:r>
            <a:r>
              <a:rPr lang="en-US" dirty="0" smtClean="0"/>
              <a:t>types, </a:t>
            </a:r>
            <a:r>
              <a:rPr lang="en-US" dirty="0" smtClean="0"/>
              <a:t>as well as some directives for </a:t>
            </a:r>
            <a:r>
              <a:rPr lang="en-US" dirty="0" smtClean="0"/>
              <a:t>validation.</a:t>
            </a:r>
          </a:p>
          <a:p>
            <a:r>
              <a:rPr lang="en-US" dirty="0" smtClean="0"/>
              <a:t>Create custom directive and add validation functions to $</a:t>
            </a:r>
            <a:r>
              <a:rPr lang="en-US" dirty="0" err="1" smtClean="0"/>
              <a:t>validators</a:t>
            </a:r>
            <a:r>
              <a:rPr lang="en-US" dirty="0" smtClean="0"/>
              <a:t> object on the </a:t>
            </a:r>
            <a:r>
              <a:rPr lang="en-US" dirty="0" err="1" smtClean="0"/>
              <a:t>ngModelController</a:t>
            </a:r>
            <a:endParaRPr lang="en-US" dirty="0" smtClean="0"/>
          </a:p>
          <a:p>
            <a:pPr lvl="1"/>
            <a:r>
              <a:rPr lang="en-US" dirty="0" smtClean="0"/>
              <a:t>The directive must require </a:t>
            </a:r>
            <a:r>
              <a:rPr lang="en-US" dirty="0" err="1" smtClean="0"/>
              <a:t>ngModel</a:t>
            </a:r>
            <a:endParaRPr lang="en-US" dirty="0" smtClean="0"/>
          </a:p>
          <a:p>
            <a:pPr lvl="1"/>
            <a:r>
              <a:rPr lang="en-US" dirty="0" smtClean="0"/>
              <a:t>Each function in the $</a:t>
            </a:r>
            <a:r>
              <a:rPr lang="en-US" dirty="0" err="1" smtClean="0"/>
              <a:t>validators</a:t>
            </a:r>
            <a:r>
              <a:rPr lang="en-US" dirty="0" smtClean="0"/>
              <a:t> object receives the </a:t>
            </a:r>
            <a:r>
              <a:rPr lang="en-US" dirty="0" err="1" smtClean="0"/>
              <a:t>modelValue</a:t>
            </a:r>
            <a:r>
              <a:rPr lang="en-US" dirty="0" smtClean="0"/>
              <a:t> and the </a:t>
            </a:r>
            <a:r>
              <a:rPr lang="en-US" dirty="0" err="1" smtClean="0"/>
              <a:t>viewValue</a:t>
            </a:r>
            <a:r>
              <a:rPr lang="en-US" dirty="0" smtClean="0"/>
              <a:t> as </a:t>
            </a:r>
            <a:r>
              <a:rPr lang="en-US" dirty="0" smtClean="0"/>
              <a:t>parameters</a:t>
            </a:r>
          </a:p>
          <a:p>
            <a:pPr lvl="1"/>
            <a:r>
              <a:rPr lang="en-US" dirty="0" smtClean="0"/>
              <a:t> Validation </a:t>
            </a:r>
            <a:r>
              <a:rPr lang="en-US" dirty="0" smtClean="0"/>
              <a:t>happens </a:t>
            </a:r>
            <a:r>
              <a:rPr lang="en-US" dirty="0" smtClean="0"/>
              <a:t>after successfully </a:t>
            </a:r>
            <a:r>
              <a:rPr lang="en-US" dirty="0" err="1" smtClean="0"/>
              <a:t>running$parsers</a:t>
            </a:r>
            <a:r>
              <a:rPr lang="en-US" dirty="0" smtClean="0"/>
              <a:t> and $</a:t>
            </a:r>
            <a:r>
              <a:rPr lang="en-US" dirty="0" smtClean="0"/>
              <a:t>formatters</a:t>
            </a:r>
          </a:p>
          <a:p>
            <a:pPr lvl="1"/>
            <a:r>
              <a:rPr lang="en-US" dirty="0" smtClean="0"/>
              <a:t>Failed </a:t>
            </a:r>
            <a:r>
              <a:rPr lang="en-US" dirty="0" err="1" smtClean="0"/>
              <a:t>validators</a:t>
            </a:r>
            <a:r>
              <a:rPr lang="en-US" dirty="0" smtClean="0"/>
              <a:t> are stored by key in </a:t>
            </a:r>
            <a:r>
              <a:rPr lang="en-US" dirty="0" err="1" smtClean="0">
                <a:hlinkClick r:id="rId4"/>
              </a:rPr>
              <a:t>ngModelController.$error</a:t>
            </a:r>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a:t>
            </a:r>
            <a:r>
              <a:rPr lang="en-US" dirty="0" smtClean="0"/>
              <a:t>Form Input</a:t>
            </a:r>
            <a:endParaRPr lang="en-US" dirty="0"/>
          </a:p>
        </p:txBody>
      </p:sp>
      <p:sp>
        <p:nvSpPr>
          <p:cNvPr id="3" name="Content Placeholder 2"/>
          <p:cNvSpPr>
            <a:spLocks noGrp="1"/>
          </p:cNvSpPr>
          <p:nvPr>
            <p:ph sz="quarter" idx="13"/>
          </p:nvPr>
        </p:nvSpPr>
        <p:spPr/>
        <p:txBody>
          <a:bodyPr/>
          <a:lstStyle/>
          <a:p>
            <a:r>
              <a:rPr lang="en-US" dirty="0" err="1" smtClean="0"/>
              <a:t>ngModelController</a:t>
            </a:r>
            <a:r>
              <a:rPr lang="en-US" dirty="0" smtClean="0"/>
              <a:t> will check validation for all input fields even though </a:t>
            </a:r>
            <a:r>
              <a:rPr lang="en-US" dirty="0" smtClean="0"/>
              <a:t>they are hidden field.</a:t>
            </a:r>
          </a:p>
          <a:p>
            <a:r>
              <a:rPr lang="en-US" dirty="0" smtClean="0"/>
              <a:t>Carefully with input[date] =&gt; valid date.</a:t>
            </a:r>
          </a:p>
          <a:p>
            <a:pPr lvl="1"/>
            <a:r>
              <a:rPr lang="en-US" dirty="0" smtClean="0"/>
              <a:t>Initialize: </a:t>
            </a:r>
            <a:r>
              <a:rPr lang="en-US" dirty="0" err="1" smtClean="0"/>
              <a:t>ngModel</a:t>
            </a:r>
            <a:r>
              <a:rPr lang="en-US" dirty="0" smtClean="0"/>
              <a:t> = null; =&gt; input invalid date: 02/30/2016. </a:t>
            </a:r>
            <a:r>
              <a:rPr lang="en-US" dirty="0" err="1" smtClean="0"/>
              <a:t>ngModel</a:t>
            </a:r>
            <a:r>
              <a:rPr lang="en-US" dirty="0" smtClean="0"/>
              <a:t> = null &amp; </a:t>
            </a:r>
            <a:r>
              <a:rPr lang="en-US" dirty="0" err="1" smtClean="0"/>
              <a:t>input.$valid</a:t>
            </a:r>
            <a:r>
              <a:rPr lang="en-US" dirty="0" smtClean="0"/>
              <a:t> = true.</a:t>
            </a:r>
          </a:p>
          <a:p>
            <a:pPr lvl="1"/>
            <a:r>
              <a:rPr lang="en-US" dirty="0" err="1" smtClean="0"/>
              <a:t>ngModel</a:t>
            </a:r>
            <a:r>
              <a:rPr lang="en-US" dirty="0" smtClean="0"/>
              <a:t> existed value =&gt; input invalid date.  </a:t>
            </a:r>
            <a:r>
              <a:rPr lang="en-US" dirty="0" err="1" smtClean="0"/>
              <a:t>ngModel</a:t>
            </a:r>
            <a:r>
              <a:rPr lang="en-US" dirty="0" smtClean="0"/>
              <a:t> = null &amp; </a:t>
            </a:r>
            <a:r>
              <a:rPr lang="en-US" dirty="0" err="1" smtClean="0"/>
              <a:t>input.$valid</a:t>
            </a:r>
            <a:r>
              <a:rPr lang="en-US" dirty="0" smtClean="0"/>
              <a:t> = false.</a:t>
            </a:r>
          </a:p>
          <a:p>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2314576"/>
            <a:ext cx="6248400" cy="56769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95600" y="2244478"/>
            <a:ext cx="6248400" cy="707886"/>
          </a:xfrm>
          <a:prstGeom prst="rect">
            <a:avLst/>
          </a:prstGeom>
          <a:noFill/>
        </p:spPr>
        <p:txBody>
          <a:bodyPr wrap="square" rtlCol="0">
            <a:spAutoFit/>
          </a:bodyPr>
          <a:lstStyle/>
          <a:p>
            <a:pPr algn="ctr"/>
            <a:r>
              <a:rPr lang="en-US" sz="4000" dirty="0" smtClean="0">
                <a:solidFill>
                  <a:schemeClr val="bg1"/>
                </a:solidFill>
              </a:rPr>
              <a:t>DEPENDENCY INJECTION</a:t>
            </a:r>
            <a:endParaRPr lang="en-US" sz="4000" dirty="0">
              <a:solidFill>
                <a:schemeClr val="bg1"/>
              </a:solidFill>
            </a:endParaRPr>
          </a:p>
        </p:txBody>
      </p:sp>
      <p:pic>
        <p:nvPicPr>
          <p:cNvPr id="6" name="Picture 2" descr="C:\Users\ducphan\Desktop\original-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2313455"/>
            <a:ext cx="831274" cy="5676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321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dependency injection</a:t>
            </a:r>
            <a:endParaRPr lang="en-US" dirty="0"/>
          </a:p>
        </p:txBody>
      </p:sp>
      <p:sp>
        <p:nvSpPr>
          <p:cNvPr id="3" name="Content Placeholder 2"/>
          <p:cNvSpPr>
            <a:spLocks noGrp="1"/>
          </p:cNvSpPr>
          <p:nvPr>
            <p:ph sz="quarter" idx="13"/>
          </p:nvPr>
        </p:nvSpPr>
        <p:spPr/>
        <p:txBody>
          <a:bodyPr/>
          <a:lstStyle/>
          <a:p>
            <a:r>
              <a:rPr lang="en-US" dirty="0" smtClean="0"/>
              <a:t>When the application bootstraps, Angular creates an injector that will be used to find and inject all of the services that are required by your application.</a:t>
            </a:r>
          </a:p>
          <a:p>
            <a:r>
              <a:rPr lang="en-US" dirty="0" smtClean="0"/>
              <a:t>The injector only carries out the following steps:</a:t>
            </a:r>
          </a:p>
          <a:p>
            <a:pPr lvl="1"/>
            <a:r>
              <a:rPr lang="en-US" dirty="0" smtClean="0"/>
              <a:t>Load the module definition(s) that you specify in your application.</a:t>
            </a:r>
          </a:p>
          <a:p>
            <a:pPr lvl="1"/>
            <a:r>
              <a:rPr lang="en-US" dirty="0" smtClean="0"/>
              <a:t>Register all Providers defined in these module definition(s).</a:t>
            </a:r>
          </a:p>
          <a:p>
            <a:pPr lvl="1"/>
            <a:r>
              <a:rPr lang="en-US" dirty="0" smtClean="0"/>
              <a:t>When asked to do so, lazily instantiate services and their dependencies, via their Providers, as parameters to an </a:t>
            </a:r>
            <a:r>
              <a:rPr lang="en-US" dirty="0" err="1" smtClean="0"/>
              <a:t>injectable</a:t>
            </a:r>
            <a:r>
              <a:rPr lang="en-US" dirty="0" smtClean="0"/>
              <a:t> function.</a:t>
            </a:r>
          </a:p>
          <a:p>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a:t>
            </a:r>
            <a:r>
              <a:rPr lang="en-US" dirty="0" smtClean="0"/>
              <a:t>recursive dependency error</a:t>
            </a:r>
            <a:endParaRPr lang="en-US" dirty="0"/>
          </a:p>
        </p:txBody>
      </p:sp>
      <p:sp>
        <p:nvSpPr>
          <p:cNvPr id="3" name="Content Placeholder 2"/>
          <p:cNvSpPr>
            <a:spLocks noGrp="1"/>
          </p:cNvSpPr>
          <p:nvPr>
            <p:ph sz="quarter" idx="13"/>
          </p:nvPr>
        </p:nvSpPr>
        <p:spPr/>
        <p:txBody>
          <a:bodyPr/>
          <a:lstStyle/>
          <a:p>
            <a:r>
              <a:rPr lang="en-US" dirty="0" err="1" smtClean="0"/>
              <a:t>ServiceA</a:t>
            </a:r>
            <a:r>
              <a:rPr lang="en-US" dirty="0" smtClean="0"/>
              <a:t> =&gt; inject Service B =&gt; inject </a:t>
            </a:r>
            <a:r>
              <a:rPr lang="en-US" dirty="0" err="1" smtClean="0"/>
              <a:t>ServiceC</a:t>
            </a:r>
            <a:r>
              <a:rPr lang="en-US" dirty="0" smtClean="0"/>
              <a:t> =&gt; inject Service A</a:t>
            </a:r>
          </a:p>
          <a:p>
            <a:r>
              <a:rPr lang="en-US" dirty="0" smtClean="0"/>
              <a:t>Using </a:t>
            </a:r>
            <a:r>
              <a:rPr lang="en-US" dirty="0" smtClean="0"/>
              <a:t>$</a:t>
            </a:r>
            <a:r>
              <a:rPr lang="en-US" dirty="0" smtClean="0"/>
              <a:t>injector to manual inject in each service’s function.</a:t>
            </a:r>
          </a:p>
          <a:p>
            <a:pPr lvl="1"/>
            <a:r>
              <a:rPr lang="en-US" dirty="0" err="1" smtClean="0"/>
              <a:t>m</a:t>
            </a:r>
            <a:r>
              <a:rPr lang="en-US" dirty="0" err="1" smtClean="0"/>
              <a:t>odule.factory</a:t>
            </a:r>
            <a:r>
              <a:rPr lang="en-US" dirty="0" smtClean="0"/>
              <a:t>(“</a:t>
            </a:r>
            <a:r>
              <a:rPr lang="en-US" dirty="0" err="1" smtClean="0"/>
              <a:t>S</a:t>
            </a:r>
            <a:r>
              <a:rPr lang="en-US" dirty="0" err="1" smtClean="0"/>
              <a:t>erviceC</a:t>
            </a:r>
            <a:r>
              <a:rPr lang="en-US" dirty="0" smtClean="0"/>
              <a:t>”, [“$injector”, function (</a:t>
            </a:r>
            <a:r>
              <a:rPr lang="en-US" dirty="0" smtClean="0"/>
              <a:t>$injector</a:t>
            </a:r>
            <a:r>
              <a:rPr lang="en-US" dirty="0" smtClean="0"/>
              <a:t>) {</a:t>
            </a:r>
          </a:p>
          <a:p>
            <a:pPr lvl="2">
              <a:buNone/>
            </a:pPr>
            <a:r>
              <a:rPr lang="en-US" dirty="0" smtClean="0"/>
              <a:t>	</a:t>
            </a:r>
            <a:r>
              <a:rPr lang="en-US" dirty="0" smtClean="0"/>
              <a:t>function c() {</a:t>
            </a:r>
          </a:p>
          <a:p>
            <a:pPr lvl="2">
              <a:buNone/>
            </a:pPr>
            <a:r>
              <a:rPr lang="en-US" dirty="0" smtClean="0"/>
              <a:t>	</a:t>
            </a:r>
            <a:r>
              <a:rPr lang="en-US" dirty="0" smtClean="0"/>
              <a:t>	</a:t>
            </a:r>
            <a:r>
              <a:rPr lang="en-US" dirty="0" err="1" smtClean="0"/>
              <a:t>var</a:t>
            </a:r>
            <a:r>
              <a:rPr lang="en-US" dirty="0" smtClean="0"/>
              <a:t> </a:t>
            </a:r>
            <a:r>
              <a:rPr lang="en-US" dirty="0" err="1" smtClean="0"/>
              <a:t>serviceA</a:t>
            </a:r>
            <a:r>
              <a:rPr lang="en-US" dirty="0" smtClean="0"/>
              <a:t> = </a:t>
            </a:r>
            <a:r>
              <a:rPr lang="en-US" dirty="0" smtClean="0"/>
              <a:t>$</a:t>
            </a:r>
            <a:r>
              <a:rPr lang="en-US" dirty="0" err="1" smtClean="0"/>
              <a:t>injector.get</a:t>
            </a:r>
            <a:r>
              <a:rPr lang="en-US" dirty="0" smtClean="0"/>
              <a:t>(“</a:t>
            </a:r>
            <a:r>
              <a:rPr lang="en-US" dirty="0" err="1" smtClean="0"/>
              <a:t>ServiceA</a:t>
            </a:r>
            <a:r>
              <a:rPr lang="en-US" dirty="0" smtClean="0"/>
              <a:t>”);</a:t>
            </a:r>
          </a:p>
          <a:p>
            <a:pPr lvl="2">
              <a:buNone/>
            </a:pPr>
            <a:r>
              <a:rPr lang="en-US" dirty="0" smtClean="0"/>
              <a:t>	</a:t>
            </a:r>
            <a:r>
              <a:rPr lang="en-US" dirty="0" smtClean="0"/>
              <a:t>	</a:t>
            </a:r>
            <a:r>
              <a:rPr lang="en-US" dirty="0" smtClean="0"/>
              <a:t> </a:t>
            </a:r>
            <a:r>
              <a:rPr lang="en-US" dirty="0" err="1" smtClean="0"/>
              <a:t>serviceA.doSomething</a:t>
            </a:r>
            <a:r>
              <a:rPr lang="en-US" dirty="0" smtClean="0"/>
              <a:t>();</a:t>
            </a:r>
          </a:p>
          <a:p>
            <a:pPr lvl="2">
              <a:buNone/>
            </a:pPr>
            <a:r>
              <a:rPr lang="en-US" dirty="0" smtClean="0"/>
              <a:t>	</a:t>
            </a:r>
            <a:r>
              <a:rPr lang="en-US" dirty="0" smtClean="0"/>
              <a:t>}</a:t>
            </a:r>
          </a:p>
          <a:p>
            <a:pPr lvl="2">
              <a:buNone/>
            </a:pPr>
            <a:r>
              <a:rPr lang="en-US" dirty="0" smtClean="0"/>
              <a:t>}]);</a:t>
            </a:r>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1962150"/>
            <a:ext cx="6248400" cy="1247774"/>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95600" y="1934111"/>
            <a:ext cx="6248400" cy="1323439"/>
          </a:xfrm>
          <a:prstGeom prst="rect">
            <a:avLst/>
          </a:prstGeom>
          <a:noFill/>
        </p:spPr>
        <p:txBody>
          <a:bodyPr wrap="square" rtlCol="0">
            <a:spAutoFit/>
          </a:bodyPr>
          <a:lstStyle/>
          <a:p>
            <a:pPr algn="ctr"/>
            <a:r>
              <a:rPr lang="en-US" sz="4000" dirty="0" smtClean="0">
                <a:solidFill>
                  <a:schemeClr val="bg1"/>
                </a:solidFill>
              </a:rPr>
              <a:t>VIEW RENDERING &amp; $TIMEOUT</a:t>
            </a:r>
            <a:endParaRPr lang="en-US" sz="4000" dirty="0">
              <a:solidFill>
                <a:schemeClr val="bg1"/>
              </a:solidFill>
            </a:endParaRPr>
          </a:p>
        </p:txBody>
      </p:sp>
      <p:pic>
        <p:nvPicPr>
          <p:cNvPr id="6" name="Picture 2" descr="C:\Users\ducphan\Desktop\original-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2313455"/>
            <a:ext cx="831274" cy="5676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321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view rendering </a:t>
            </a:r>
            <a:r>
              <a:rPr lang="en-US" dirty="0" smtClean="0"/>
              <a:t>with </a:t>
            </a:r>
            <a:r>
              <a:rPr lang="en-US" dirty="0" err="1" smtClean="0"/>
              <a:t>ngView</a:t>
            </a:r>
            <a:endParaRPr lang="en-US" dirty="0"/>
          </a:p>
        </p:txBody>
      </p:sp>
      <p:pic>
        <p:nvPicPr>
          <p:cNvPr id="4" name="Content Placeholder 3" descr="tutorial_09.png"/>
          <p:cNvPicPr>
            <a:picLocks noGrp="1" noChangeAspect="1"/>
          </p:cNvPicPr>
          <p:nvPr>
            <p:ph sz="quarter" idx="13"/>
          </p:nvPr>
        </p:nvPicPr>
        <p:blipFill>
          <a:blip r:embed="rId3"/>
          <a:stretch>
            <a:fillRect/>
          </a:stretch>
        </p:blipFill>
        <p:spPr>
          <a:xfrm>
            <a:off x="1279502" y="819150"/>
            <a:ext cx="6584996" cy="3962400"/>
          </a:xfrm>
        </p:spPr>
      </p:pic>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361950"/>
            <a:ext cx="4572000" cy="646331"/>
          </a:xfrm>
          <a:prstGeom prst="rect">
            <a:avLst/>
          </a:prstGeom>
          <a:noFill/>
        </p:spPr>
        <p:txBody>
          <a:bodyPr wrap="square" rtlCol="0">
            <a:spAutoFit/>
          </a:bodyPr>
          <a:lstStyle/>
          <a:p>
            <a:r>
              <a:rPr lang="en-US" sz="3600" b="1" dirty="0" smtClean="0">
                <a:solidFill>
                  <a:schemeClr val="bg1"/>
                </a:solidFill>
                <a:latin typeface="+mj-lt"/>
              </a:rPr>
              <a:t>AGENDA</a:t>
            </a:r>
            <a:endParaRPr lang="en-US" sz="3600" b="1" dirty="0">
              <a:solidFill>
                <a:schemeClr val="bg1"/>
              </a:solidFill>
              <a:latin typeface="+mj-lt"/>
            </a:endParaRPr>
          </a:p>
        </p:txBody>
      </p:sp>
      <p:sp>
        <p:nvSpPr>
          <p:cNvPr id="6" name="Rectangle 5"/>
          <p:cNvSpPr/>
          <p:nvPr/>
        </p:nvSpPr>
        <p:spPr>
          <a:xfrm>
            <a:off x="381000" y="1200150"/>
            <a:ext cx="5562600" cy="2862322"/>
          </a:xfrm>
          <a:prstGeom prst="rect">
            <a:avLst/>
          </a:prstGeom>
        </p:spPr>
        <p:txBody>
          <a:bodyPr wrap="square">
            <a:spAutoFit/>
          </a:bodyPr>
          <a:lstStyle/>
          <a:p>
            <a:pPr marL="914400" lvl="1" indent="-854075">
              <a:lnSpc>
                <a:spcPct val="150000"/>
              </a:lnSpc>
              <a:buFont typeface="Arial" panose="020B0604020202020204" pitchFamily="34" charset="0"/>
              <a:buChar char="•"/>
            </a:pPr>
            <a:r>
              <a:rPr lang="en-US" sz="2000" dirty="0" smtClean="0">
                <a:solidFill>
                  <a:schemeClr val="bg1"/>
                </a:solidFill>
                <a:latin typeface="Calibri (Headings)"/>
              </a:rPr>
              <a:t>Angular </a:t>
            </a:r>
            <a:r>
              <a:rPr lang="en-US" sz="2000" dirty="0" smtClean="0">
                <a:solidFill>
                  <a:schemeClr val="bg1"/>
                </a:solidFill>
                <a:latin typeface="Calibri (Headings)"/>
              </a:rPr>
              <a:t>common issues</a:t>
            </a:r>
            <a:r>
              <a:rPr lang="en-US" sz="2000" dirty="0" smtClean="0">
                <a:solidFill>
                  <a:schemeClr val="bg1"/>
                </a:solidFill>
                <a:latin typeface="Calibri (Headings)"/>
              </a:rPr>
              <a:t> </a:t>
            </a:r>
            <a:endParaRPr lang="en-US" sz="2000" dirty="0">
              <a:solidFill>
                <a:schemeClr val="bg1"/>
              </a:solidFill>
              <a:latin typeface="Calibri (Headings)"/>
            </a:endParaRPr>
          </a:p>
          <a:p>
            <a:pPr marL="914400" lvl="1" indent="-854075">
              <a:lnSpc>
                <a:spcPct val="150000"/>
              </a:lnSpc>
              <a:buFont typeface="Arial" panose="020B0604020202020204" pitchFamily="34" charset="0"/>
              <a:buChar char="•"/>
            </a:pPr>
            <a:r>
              <a:rPr lang="en-US" sz="2000" dirty="0" smtClean="0">
                <a:solidFill>
                  <a:schemeClr val="bg1"/>
                </a:solidFill>
                <a:latin typeface="Calibri (Headings)"/>
              </a:rPr>
              <a:t>Form and </a:t>
            </a:r>
            <a:r>
              <a:rPr lang="en-US" sz="2000" dirty="0" smtClean="0">
                <a:solidFill>
                  <a:schemeClr val="bg1"/>
                </a:solidFill>
                <a:latin typeface="Calibri (Headings)"/>
              </a:rPr>
              <a:t>input</a:t>
            </a:r>
            <a:endParaRPr lang="en-US" sz="2000" dirty="0">
              <a:solidFill>
                <a:schemeClr val="bg1"/>
              </a:solidFill>
              <a:latin typeface="Calibri (Headings)"/>
            </a:endParaRPr>
          </a:p>
          <a:p>
            <a:pPr marL="914400" lvl="1" indent="-854075">
              <a:lnSpc>
                <a:spcPct val="150000"/>
              </a:lnSpc>
              <a:buFont typeface="Arial" panose="020B0604020202020204" pitchFamily="34" charset="0"/>
              <a:buChar char="•"/>
            </a:pPr>
            <a:r>
              <a:rPr lang="en-US" sz="2000" dirty="0" smtClean="0">
                <a:solidFill>
                  <a:schemeClr val="bg1"/>
                </a:solidFill>
                <a:latin typeface="Calibri (Headings)"/>
              </a:rPr>
              <a:t>Angular dependency injection</a:t>
            </a:r>
            <a:endParaRPr lang="en-US" sz="2000" dirty="0">
              <a:solidFill>
                <a:schemeClr val="bg1"/>
              </a:solidFill>
              <a:latin typeface="Calibri (Headings)"/>
            </a:endParaRPr>
          </a:p>
          <a:p>
            <a:pPr marL="914400" lvl="1" indent="-854075">
              <a:lnSpc>
                <a:spcPct val="150000"/>
              </a:lnSpc>
              <a:buFont typeface="Arial" panose="020B0604020202020204" pitchFamily="34" charset="0"/>
              <a:buChar char="•"/>
            </a:pPr>
            <a:r>
              <a:rPr lang="en-US" sz="2000" dirty="0" smtClean="0">
                <a:solidFill>
                  <a:schemeClr val="bg1"/>
                </a:solidFill>
                <a:latin typeface="Calibri (Headings)"/>
              </a:rPr>
              <a:t>Angular view rendering and $timeout</a:t>
            </a:r>
            <a:endParaRPr lang="en-US" sz="2000" dirty="0">
              <a:solidFill>
                <a:schemeClr val="bg1"/>
              </a:solidFill>
              <a:latin typeface="Calibri (Headings)"/>
            </a:endParaRPr>
          </a:p>
          <a:p>
            <a:pPr marL="914400" lvl="1" indent="-854075">
              <a:lnSpc>
                <a:spcPct val="150000"/>
              </a:lnSpc>
              <a:buFont typeface="Arial" panose="020B0604020202020204" pitchFamily="34" charset="0"/>
              <a:buChar char="•"/>
            </a:pPr>
            <a:r>
              <a:rPr lang="en-US" sz="2000" dirty="0" smtClean="0">
                <a:solidFill>
                  <a:schemeClr val="bg1"/>
                </a:solidFill>
                <a:latin typeface="Calibri (Headings)"/>
              </a:rPr>
              <a:t>Q&amp;A</a:t>
            </a:r>
            <a:endParaRPr lang="en-US" sz="2000" dirty="0">
              <a:solidFill>
                <a:schemeClr val="bg1"/>
              </a:solidFill>
              <a:latin typeface="Calibri (Headings)"/>
            </a:endParaRPr>
          </a:p>
          <a:p>
            <a:pPr marL="914400" lvl="1" indent="-854075">
              <a:lnSpc>
                <a:spcPct val="150000"/>
              </a:lnSpc>
              <a:buFont typeface="Arial" panose="020B0604020202020204" pitchFamily="34" charset="0"/>
              <a:buChar char="•"/>
            </a:pPr>
            <a:endParaRPr lang="en-US" altLang="en-US" sz="2000" dirty="0">
              <a:solidFill>
                <a:schemeClr val="bg1"/>
              </a:solidFill>
              <a:latin typeface="Calibri (Headings)"/>
            </a:endParaRPr>
          </a:p>
        </p:txBody>
      </p:sp>
    </p:spTree>
    <p:extLst>
      <p:ext uri="{BB962C8B-B14F-4D97-AF65-F5344CB8AC3E}">
        <p14:creationId xmlns="" xmlns:p14="http://schemas.microsoft.com/office/powerpoint/2010/main" val="2596203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7848600" cy="450591"/>
          </a:xfrm>
        </p:spPr>
        <p:txBody>
          <a:bodyPr>
            <a:normAutofit fontScale="90000"/>
          </a:bodyPr>
          <a:lstStyle/>
          <a:p>
            <a:r>
              <a:rPr lang="en-US" dirty="0" err="1" smtClean="0"/>
              <a:t>ngView</a:t>
            </a:r>
            <a:r>
              <a:rPr lang="en-US" dirty="0" smtClean="0"/>
              <a:t> contain asynchronously loaded template</a:t>
            </a:r>
            <a:endParaRPr lang="en-US" dirty="0"/>
          </a:p>
        </p:txBody>
      </p:sp>
      <p:sp>
        <p:nvSpPr>
          <p:cNvPr id="5" name="Content Placeholder 4"/>
          <p:cNvSpPr>
            <a:spLocks noGrp="1"/>
          </p:cNvSpPr>
          <p:nvPr>
            <p:ph sz="quarter" idx="13"/>
          </p:nvPr>
        </p:nvSpPr>
        <p:spPr/>
        <p:txBody>
          <a:bodyPr/>
          <a:lstStyle/>
          <a:p>
            <a:r>
              <a:rPr lang="en-US" dirty="0" smtClean="0"/>
              <a:t>View contain </a:t>
            </a:r>
            <a:r>
              <a:rPr lang="en-US" dirty="0" err="1" smtClean="0"/>
              <a:t>ng</a:t>
            </a:r>
            <a:r>
              <a:rPr lang="en-US" dirty="0" smtClean="0"/>
              <a:t>-include or directives. How to check whether all child views are loaded?</a:t>
            </a:r>
          </a:p>
          <a:p>
            <a:pPr lvl="1"/>
            <a:r>
              <a:rPr lang="en-US" dirty="0" smtClean="0"/>
              <a:t>Browser task include: </a:t>
            </a:r>
            <a:r>
              <a:rPr lang="en-US" dirty="0" err="1" smtClean="0"/>
              <a:t>javascript</a:t>
            </a:r>
            <a:r>
              <a:rPr lang="en-US" dirty="0" smtClean="0"/>
              <a:t> </a:t>
            </a:r>
            <a:r>
              <a:rPr lang="en-US" dirty="0" smtClean="0"/>
              <a:t>execution and </a:t>
            </a:r>
            <a:r>
              <a:rPr lang="en-US" dirty="0" smtClean="0"/>
              <a:t>DOM </a:t>
            </a:r>
            <a:r>
              <a:rPr lang="en-US" dirty="0" smtClean="0"/>
              <a:t>rendering. $timeout(function () {…}) =&gt; push JS execution queue and will be run after DOM rendering.</a:t>
            </a:r>
          </a:p>
          <a:p>
            <a:pPr lvl="1"/>
            <a:r>
              <a:rPr lang="en-US" dirty="0" smtClean="0"/>
              <a:t>All directives should expose API to check whether view is loaded.</a:t>
            </a:r>
          </a:p>
          <a:p>
            <a:pPr lvl="1"/>
            <a:r>
              <a:rPr lang="en-US" dirty="0" smtClean="0"/>
              <a:t>Parent controller will create an object to check child’s view is loaded or not.</a:t>
            </a:r>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885950"/>
            <a:ext cx="8686800" cy="1066800"/>
          </a:xfrm>
        </p:spPr>
        <p:txBody>
          <a:bodyPr>
            <a:noAutofit/>
          </a:bodyPr>
          <a:lstStyle/>
          <a:p>
            <a:r>
              <a:rPr lang="en-US" sz="6000" dirty="0" smtClean="0"/>
              <a:t>Q&amp;A</a:t>
            </a:r>
            <a:endParaRPr lang="en-US" sz="6000" dirty="0"/>
          </a:p>
        </p:txBody>
      </p:sp>
    </p:spTree>
    <p:extLst>
      <p:ext uri="{BB962C8B-B14F-4D97-AF65-F5344CB8AC3E}">
        <p14:creationId xmlns="" xmlns:p14="http://schemas.microsoft.com/office/powerpoint/2010/main" val="350199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885950"/>
            <a:ext cx="8686800" cy="609600"/>
          </a:xfrm>
        </p:spPr>
        <p:txBody>
          <a:bodyPr>
            <a:noAutofit/>
          </a:bodyPr>
          <a:lstStyle/>
          <a:p>
            <a:r>
              <a:rPr lang="en-US" sz="6000" dirty="0" smtClean="0"/>
              <a:t>THANK YOU</a:t>
            </a:r>
            <a:endParaRPr lang="en-US" sz="6000" dirty="0"/>
          </a:p>
        </p:txBody>
      </p:sp>
    </p:spTree>
    <p:extLst>
      <p:ext uri="{BB962C8B-B14F-4D97-AF65-F5344CB8AC3E}">
        <p14:creationId xmlns="" xmlns:p14="http://schemas.microsoft.com/office/powerpoint/2010/main" val="3731537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2314576"/>
            <a:ext cx="6248400" cy="56769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95600" y="2244478"/>
            <a:ext cx="4724400" cy="707886"/>
          </a:xfrm>
          <a:prstGeom prst="rect">
            <a:avLst/>
          </a:prstGeom>
          <a:noFill/>
        </p:spPr>
        <p:txBody>
          <a:bodyPr wrap="square" rtlCol="0">
            <a:spAutoFit/>
          </a:bodyPr>
          <a:lstStyle/>
          <a:p>
            <a:pPr algn="ctr"/>
            <a:r>
              <a:rPr lang="en-US" sz="4000" dirty="0" smtClean="0">
                <a:solidFill>
                  <a:schemeClr val="bg1"/>
                </a:solidFill>
              </a:rPr>
              <a:t>ANGULAR MODULE</a:t>
            </a:r>
            <a:endParaRPr lang="en-US" sz="4000" dirty="0">
              <a:solidFill>
                <a:schemeClr val="bg1"/>
              </a:solidFill>
            </a:endParaRPr>
          </a:p>
        </p:txBody>
      </p:sp>
      <p:pic>
        <p:nvPicPr>
          <p:cNvPr id="6" name="Picture 2" descr="C:\Users\ducphan\Desktop\original-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2313455"/>
            <a:ext cx="831274" cy="5676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321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a:t>
            </a:r>
            <a:endParaRPr lang="en-US" dirty="0"/>
          </a:p>
        </p:txBody>
      </p:sp>
      <p:pic>
        <p:nvPicPr>
          <p:cNvPr id="4" name="Content Placeholder 3" descr="hashbang_vs_regular_url.jpg"/>
          <p:cNvPicPr>
            <a:picLocks noGrp="1" noChangeAspect="1"/>
          </p:cNvPicPr>
          <p:nvPr>
            <p:ph sz="quarter" idx="13"/>
          </p:nvPr>
        </p:nvPicPr>
        <p:blipFill>
          <a:blip r:embed="rId3"/>
          <a:stretch>
            <a:fillRect/>
          </a:stretch>
        </p:blipFill>
        <p:spPr>
          <a:xfrm>
            <a:off x="971550" y="825500"/>
            <a:ext cx="7200900" cy="3949700"/>
          </a:xfrm>
        </p:spPr>
      </p:pic>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a:t>
            </a:r>
            <a:endParaRPr lang="en-US" dirty="0"/>
          </a:p>
        </p:txBody>
      </p:sp>
      <p:sp>
        <p:nvSpPr>
          <p:cNvPr id="3" name="Content Placeholder 2"/>
          <p:cNvSpPr>
            <a:spLocks noGrp="1"/>
          </p:cNvSpPr>
          <p:nvPr>
            <p:ph sz="quarter" idx="13"/>
          </p:nvPr>
        </p:nvSpPr>
        <p:spPr/>
        <p:txBody>
          <a:bodyPr/>
          <a:lstStyle/>
          <a:p>
            <a:r>
              <a:rPr lang="en-US" dirty="0" smtClean="0"/>
              <a:t>URL: </a:t>
            </a:r>
            <a:r>
              <a:rPr lang="en-US" dirty="0" smtClean="0">
                <a:hlinkClick r:id="rId3"/>
              </a:rPr>
              <a:t>http://foo.com/#/abc</a:t>
            </a:r>
            <a:r>
              <a:rPr lang="en-US" dirty="0" smtClean="0"/>
              <a:t> =&gt; </a:t>
            </a:r>
            <a:r>
              <a:rPr lang="en-US" dirty="0" smtClean="0">
                <a:hlinkClick r:id="rId4"/>
              </a:rPr>
              <a:t>http://foo.com/abc</a:t>
            </a:r>
            <a:endParaRPr lang="en-US" dirty="0" smtClean="0"/>
          </a:p>
          <a:p>
            <a:r>
              <a:rPr lang="en-US" dirty="0" smtClean="0"/>
              <a:t>$locationProvider.html5Mode(true</a:t>
            </a:r>
            <a:r>
              <a:rPr lang="en-US" dirty="0" smtClean="0"/>
              <a:t>);</a:t>
            </a:r>
            <a:r>
              <a:rPr lang="en-US" dirty="0" smtClean="0"/>
              <a:t> </a:t>
            </a:r>
          </a:p>
          <a:p>
            <a:r>
              <a:rPr lang="en-US" dirty="0" smtClean="0"/>
              <a:t>Add tag &lt;base </a:t>
            </a:r>
            <a:r>
              <a:rPr lang="en-US" dirty="0" err="1" smtClean="0"/>
              <a:t>href</a:t>
            </a:r>
            <a:r>
              <a:rPr lang="en-US" dirty="0" smtClean="0"/>
              <a:t>=“/” &gt;</a:t>
            </a:r>
          </a:p>
          <a:p>
            <a:endParaRPr lang="en-US" dirty="0" smtClean="0"/>
          </a:p>
          <a:p>
            <a:r>
              <a:rPr lang="en-US" dirty="0" smtClean="0"/>
              <a:t>Using this mode requires URL rewriting on server side, basically you have to rewrite all your links to entry point of your application (e.g. index.html). </a:t>
            </a:r>
            <a:endParaRPr lang="en-US" dirty="0" smtClean="0"/>
          </a:p>
          <a:p>
            <a:r>
              <a:rPr lang="en-US" dirty="0" smtClean="0">
                <a:hlinkClick r:id="rId5"/>
              </a:rPr>
              <a:t>Server side: how to configure rewrite </a:t>
            </a:r>
            <a:r>
              <a:rPr lang="en-US" dirty="0" err="1" smtClean="0">
                <a:hlinkClick r:id="rId5"/>
              </a:rPr>
              <a:t>url</a:t>
            </a:r>
            <a:endParaRPr lang="en-US" dirty="0" smtClean="0"/>
          </a:p>
          <a:p>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a:t>
            </a:r>
            <a:r>
              <a:rPr lang="en-US" dirty="0" smtClean="0"/>
              <a:t>bootstrap</a:t>
            </a:r>
            <a:endParaRPr lang="en-US" dirty="0"/>
          </a:p>
        </p:txBody>
      </p:sp>
      <p:pic>
        <p:nvPicPr>
          <p:cNvPr id="4" name="Content Placeholder 3" descr="concepts-startup.png"/>
          <p:cNvPicPr>
            <a:picLocks noGrp="1" noChangeAspect="1"/>
          </p:cNvPicPr>
          <p:nvPr>
            <p:ph sz="quarter" idx="13"/>
          </p:nvPr>
        </p:nvPicPr>
        <p:blipFill>
          <a:blip r:embed="rId3"/>
          <a:stretch>
            <a:fillRect/>
          </a:stretch>
        </p:blipFill>
        <p:spPr>
          <a:xfrm>
            <a:off x="2493435" y="1032656"/>
            <a:ext cx="4157129" cy="3535388"/>
          </a:xfrm>
        </p:spPr>
      </p:pic>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a:t>
            </a:r>
            <a:r>
              <a:rPr lang="en-US" dirty="0" smtClean="0"/>
              <a:t>bootstrap</a:t>
            </a:r>
            <a:endParaRPr lang="en-US" dirty="0"/>
          </a:p>
        </p:txBody>
      </p:sp>
      <p:sp>
        <p:nvSpPr>
          <p:cNvPr id="3" name="Content Placeholder 2"/>
          <p:cNvSpPr>
            <a:spLocks noGrp="1"/>
          </p:cNvSpPr>
          <p:nvPr>
            <p:ph sz="quarter" idx="13"/>
          </p:nvPr>
        </p:nvSpPr>
        <p:spPr/>
        <p:txBody>
          <a:bodyPr/>
          <a:lstStyle/>
          <a:p>
            <a:pPr>
              <a:buNone/>
            </a:pPr>
            <a:r>
              <a:rPr lang="en-US" dirty="0" smtClean="0">
                <a:solidFill>
                  <a:srgbClr val="000080"/>
                </a:solidFill>
              </a:rPr>
              <a:t>&lt;script&gt;</a:t>
            </a:r>
          </a:p>
          <a:p>
            <a:pPr>
              <a:buNone/>
            </a:pPr>
            <a:r>
              <a:rPr lang="en-US" dirty="0" smtClean="0">
                <a:solidFill>
                  <a:srgbClr val="000080"/>
                </a:solidFill>
              </a:rPr>
              <a:t>	</a:t>
            </a:r>
            <a:r>
              <a:rPr lang="en-US" dirty="0" err="1" smtClean="0">
                <a:solidFill>
                  <a:srgbClr val="333333"/>
                </a:solidFill>
              </a:rPr>
              <a:t>angular.module</a:t>
            </a:r>
            <a:r>
              <a:rPr lang="en-US" dirty="0" smtClean="0">
                <a:solidFill>
                  <a:srgbClr val="333333"/>
                </a:solidFill>
              </a:rPr>
              <a:t>(</a:t>
            </a:r>
            <a:r>
              <a:rPr lang="en-US" dirty="0" smtClean="0">
                <a:solidFill>
                  <a:srgbClr val="DD1144"/>
                </a:solidFill>
              </a:rPr>
              <a:t>'</a:t>
            </a:r>
            <a:r>
              <a:rPr lang="en-US" dirty="0" err="1" smtClean="0">
                <a:solidFill>
                  <a:srgbClr val="DD1144"/>
                </a:solidFill>
              </a:rPr>
              <a:t>myApp</a:t>
            </a:r>
            <a:r>
              <a:rPr lang="en-US" dirty="0" smtClean="0">
                <a:solidFill>
                  <a:srgbClr val="DD1144"/>
                </a:solidFill>
              </a:rPr>
              <a:t>'</a:t>
            </a:r>
            <a:r>
              <a:rPr lang="en-US" dirty="0" smtClean="0">
                <a:solidFill>
                  <a:srgbClr val="333333"/>
                </a:solidFill>
              </a:rPr>
              <a:t>, []) </a:t>
            </a:r>
          </a:p>
          <a:p>
            <a:pPr>
              <a:buNone/>
            </a:pPr>
            <a:r>
              <a:rPr lang="en-US" dirty="0" smtClean="0">
                <a:solidFill>
                  <a:srgbClr val="333333"/>
                </a:solidFill>
              </a:rPr>
              <a:t>		.controller(</a:t>
            </a:r>
            <a:r>
              <a:rPr lang="en-US" dirty="0" smtClean="0">
                <a:solidFill>
                  <a:srgbClr val="DD1144"/>
                </a:solidFill>
              </a:rPr>
              <a:t>'</a:t>
            </a:r>
            <a:r>
              <a:rPr lang="en-US" dirty="0" err="1" smtClean="0">
                <a:solidFill>
                  <a:srgbClr val="DD1144"/>
                </a:solidFill>
              </a:rPr>
              <a:t>MyController</a:t>
            </a:r>
            <a:r>
              <a:rPr lang="en-US" dirty="0" smtClean="0">
                <a:solidFill>
                  <a:srgbClr val="DD1144"/>
                </a:solidFill>
              </a:rPr>
              <a:t>'</a:t>
            </a:r>
            <a:r>
              <a:rPr lang="en-US" dirty="0" smtClean="0">
                <a:solidFill>
                  <a:srgbClr val="333333"/>
                </a:solidFill>
              </a:rPr>
              <a:t>, [</a:t>
            </a:r>
            <a:r>
              <a:rPr lang="en-US" dirty="0" smtClean="0">
                <a:solidFill>
                  <a:srgbClr val="DD1144"/>
                </a:solidFill>
              </a:rPr>
              <a:t>'$scope'</a:t>
            </a:r>
            <a:r>
              <a:rPr lang="en-US" dirty="0" smtClean="0">
                <a:solidFill>
                  <a:srgbClr val="333333"/>
                </a:solidFill>
              </a:rPr>
              <a:t>, function ($scope) { 			$</a:t>
            </a:r>
            <a:r>
              <a:rPr lang="en-US" dirty="0" err="1" smtClean="0">
                <a:solidFill>
                  <a:srgbClr val="333333"/>
                </a:solidFill>
              </a:rPr>
              <a:t>scope.greetMe</a:t>
            </a:r>
            <a:r>
              <a:rPr lang="en-US" dirty="0" smtClean="0">
                <a:solidFill>
                  <a:srgbClr val="333333"/>
                </a:solidFill>
              </a:rPr>
              <a:t> = </a:t>
            </a:r>
            <a:r>
              <a:rPr lang="en-US" dirty="0" smtClean="0">
                <a:solidFill>
                  <a:srgbClr val="DD1144"/>
                </a:solidFill>
              </a:rPr>
              <a:t>'World'</a:t>
            </a:r>
            <a:r>
              <a:rPr lang="en-US" dirty="0" smtClean="0">
                <a:solidFill>
                  <a:srgbClr val="333333"/>
                </a:solidFill>
              </a:rPr>
              <a:t>; </a:t>
            </a:r>
          </a:p>
          <a:p>
            <a:pPr>
              <a:buNone/>
            </a:pPr>
            <a:r>
              <a:rPr lang="en-US" dirty="0" smtClean="0">
                <a:solidFill>
                  <a:srgbClr val="333333"/>
                </a:solidFill>
              </a:rPr>
              <a:t>		}]);</a:t>
            </a:r>
          </a:p>
          <a:p>
            <a:pPr>
              <a:buNone/>
            </a:pPr>
            <a:r>
              <a:rPr lang="en-US" dirty="0" smtClean="0">
                <a:solidFill>
                  <a:srgbClr val="333333"/>
                </a:solidFill>
              </a:rPr>
              <a:t>	 </a:t>
            </a:r>
            <a:r>
              <a:rPr lang="en-US" dirty="0" err="1" smtClean="0">
                <a:solidFill>
                  <a:srgbClr val="333333"/>
                </a:solidFill>
              </a:rPr>
              <a:t>angular.element</a:t>
            </a:r>
            <a:r>
              <a:rPr lang="en-US" dirty="0" smtClean="0">
                <a:solidFill>
                  <a:srgbClr val="333333"/>
                </a:solidFill>
              </a:rPr>
              <a:t>(document).ready(function() { 	</a:t>
            </a:r>
            <a:r>
              <a:rPr lang="en-US" dirty="0" err="1" smtClean="0">
                <a:solidFill>
                  <a:srgbClr val="333333"/>
                </a:solidFill>
              </a:rPr>
              <a:t>angular.bootstrap</a:t>
            </a:r>
            <a:r>
              <a:rPr lang="en-US" dirty="0" smtClean="0">
                <a:solidFill>
                  <a:srgbClr val="333333"/>
                </a:solidFill>
              </a:rPr>
              <a:t>(document, [</a:t>
            </a:r>
            <a:r>
              <a:rPr lang="en-US" dirty="0" smtClean="0">
                <a:solidFill>
                  <a:srgbClr val="DD1144"/>
                </a:solidFill>
              </a:rPr>
              <a:t>'</a:t>
            </a:r>
            <a:r>
              <a:rPr lang="en-US" dirty="0" err="1" smtClean="0">
                <a:solidFill>
                  <a:srgbClr val="DD1144"/>
                </a:solidFill>
              </a:rPr>
              <a:t>myApp</a:t>
            </a:r>
            <a:r>
              <a:rPr lang="en-US" dirty="0" smtClean="0">
                <a:solidFill>
                  <a:srgbClr val="DD1144"/>
                </a:solidFill>
              </a:rPr>
              <a:t>'</a:t>
            </a:r>
            <a:r>
              <a:rPr lang="en-US" dirty="0" smtClean="0">
                <a:solidFill>
                  <a:srgbClr val="333333"/>
                </a:solidFill>
              </a:rPr>
              <a:t>]); </a:t>
            </a:r>
          </a:p>
          <a:p>
            <a:pPr>
              <a:buNone/>
            </a:pPr>
            <a:r>
              <a:rPr lang="en-US" dirty="0" smtClean="0">
                <a:solidFill>
                  <a:srgbClr val="333333"/>
                </a:solidFill>
              </a:rPr>
              <a:t>	});</a:t>
            </a:r>
          </a:p>
          <a:p>
            <a:pPr>
              <a:buNone/>
            </a:pPr>
            <a:r>
              <a:rPr lang="en-US" dirty="0" smtClean="0">
                <a:solidFill>
                  <a:srgbClr val="333333"/>
                </a:solidFill>
              </a:rPr>
              <a:t> </a:t>
            </a:r>
            <a:r>
              <a:rPr lang="en-US" dirty="0" smtClean="0">
                <a:solidFill>
                  <a:srgbClr val="000080"/>
                </a:solidFill>
              </a:rPr>
              <a:t>&lt;/script&gt;</a:t>
            </a:r>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Cordova app must use bootstrap</a:t>
            </a:r>
            <a:endParaRPr lang="en-US" dirty="0"/>
          </a:p>
        </p:txBody>
      </p:sp>
      <p:sp>
        <p:nvSpPr>
          <p:cNvPr id="3" name="Content Placeholder 2"/>
          <p:cNvSpPr>
            <a:spLocks noGrp="1"/>
          </p:cNvSpPr>
          <p:nvPr>
            <p:ph sz="quarter" idx="13"/>
          </p:nvPr>
        </p:nvSpPr>
        <p:spPr>
          <a:xfrm>
            <a:off x="152400" y="819150"/>
            <a:ext cx="9144000" cy="3962400"/>
          </a:xfrm>
        </p:spPr>
        <p:txBody>
          <a:bodyPr/>
          <a:lstStyle/>
          <a:p>
            <a:pPr>
              <a:buNone/>
            </a:pPr>
            <a:r>
              <a:rPr lang="en-US" dirty="0" err="1" smtClean="0">
                <a:solidFill>
                  <a:srgbClr val="000080"/>
                </a:solidFill>
              </a:rPr>
              <a:t>var</a:t>
            </a:r>
            <a:r>
              <a:rPr lang="en-US" dirty="0" smtClean="0">
                <a:solidFill>
                  <a:srgbClr val="000080"/>
                </a:solidFill>
              </a:rPr>
              <a:t> app = {</a:t>
            </a:r>
          </a:p>
          <a:p>
            <a:pPr>
              <a:buNone/>
            </a:pPr>
            <a:r>
              <a:rPr lang="en-US" dirty="0" smtClean="0">
                <a:solidFill>
                  <a:srgbClr val="000080"/>
                </a:solidFill>
              </a:rPr>
              <a:t>  </a:t>
            </a:r>
            <a:r>
              <a:rPr lang="en-US" dirty="0" err="1" smtClean="0">
                <a:solidFill>
                  <a:srgbClr val="000080"/>
                </a:solidFill>
              </a:rPr>
              <a:t>bindEvents</a:t>
            </a:r>
            <a:r>
              <a:rPr lang="en-US" dirty="0" smtClean="0">
                <a:solidFill>
                  <a:srgbClr val="000080"/>
                </a:solidFill>
              </a:rPr>
              <a:t>: function () {</a:t>
            </a:r>
          </a:p>
          <a:p>
            <a:pPr>
              <a:buNone/>
            </a:pPr>
            <a:r>
              <a:rPr lang="en-US" dirty="0" smtClean="0">
                <a:solidFill>
                  <a:srgbClr val="000080"/>
                </a:solidFill>
              </a:rPr>
              <a:t>    </a:t>
            </a:r>
            <a:r>
              <a:rPr lang="en-US" dirty="0" err="1" smtClean="0">
                <a:solidFill>
                  <a:srgbClr val="000080"/>
                </a:solidFill>
              </a:rPr>
              <a:t>document.addEventListener</a:t>
            </a:r>
            <a:r>
              <a:rPr lang="en-US" dirty="0" smtClean="0">
                <a:solidFill>
                  <a:srgbClr val="000080"/>
                </a:solidFill>
              </a:rPr>
              <a:t>('</a:t>
            </a:r>
            <a:r>
              <a:rPr lang="en-US" dirty="0" err="1" smtClean="0">
                <a:solidFill>
                  <a:srgbClr val="000080"/>
                </a:solidFill>
              </a:rPr>
              <a:t>deviceready</a:t>
            </a:r>
            <a:r>
              <a:rPr lang="en-US" dirty="0" smtClean="0">
                <a:solidFill>
                  <a:srgbClr val="000080"/>
                </a:solidFill>
              </a:rPr>
              <a:t>', </a:t>
            </a:r>
            <a:r>
              <a:rPr lang="en-US" dirty="0" err="1" smtClean="0">
                <a:solidFill>
                  <a:srgbClr val="000080"/>
                </a:solidFill>
              </a:rPr>
              <a:t>this.onDeviceReady</a:t>
            </a:r>
            <a:r>
              <a:rPr lang="en-US" dirty="0" smtClean="0">
                <a:solidFill>
                  <a:srgbClr val="000080"/>
                </a:solidFill>
              </a:rPr>
              <a:t>, false);</a:t>
            </a:r>
          </a:p>
          <a:p>
            <a:pPr>
              <a:buNone/>
            </a:pPr>
            <a:r>
              <a:rPr lang="en-US" dirty="0" smtClean="0">
                <a:solidFill>
                  <a:srgbClr val="000080"/>
                </a:solidFill>
              </a:rPr>
              <a:t>  },</a:t>
            </a:r>
          </a:p>
          <a:p>
            <a:pPr>
              <a:buNone/>
            </a:pPr>
            <a:r>
              <a:rPr lang="en-US" dirty="0" smtClean="0">
                <a:solidFill>
                  <a:srgbClr val="000080"/>
                </a:solidFill>
              </a:rPr>
              <a:t>  </a:t>
            </a:r>
            <a:r>
              <a:rPr lang="en-US" dirty="0" err="1" smtClean="0">
                <a:solidFill>
                  <a:srgbClr val="000080"/>
                </a:solidFill>
              </a:rPr>
              <a:t>onDeviceReady</a:t>
            </a:r>
            <a:r>
              <a:rPr lang="en-US" dirty="0" smtClean="0">
                <a:solidFill>
                  <a:srgbClr val="000080"/>
                </a:solidFill>
              </a:rPr>
              <a:t>: function () {</a:t>
            </a:r>
          </a:p>
          <a:p>
            <a:pPr>
              <a:buNone/>
            </a:pPr>
            <a:r>
              <a:rPr lang="en-US" dirty="0" smtClean="0">
                <a:solidFill>
                  <a:srgbClr val="000080"/>
                </a:solidFill>
              </a:rPr>
              <a:t>     </a:t>
            </a:r>
            <a:r>
              <a:rPr lang="en-US" dirty="0" err="1" smtClean="0">
                <a:solidFill>
                  <a:srgbClr val="333333"/>
                </a:solidFill>
              </a:rPr>
              <a:t>angular.bootstrap</a:t>
            </a:r>
            <a:r>
              <a:rPr lang="en-US" dirty="0" smtClean="0">
                <a:solidFill>
                  <a:srgbClr val="333333"/>
                </a:solidFill>
              </a:rPr>
              <a:t>(document, [</a:t>
            </a:r>
            <a:r>
              <a:rPr lang="en-US" dirty="0" smtClean="0">
                <a:solidFill>
                  <a:srgbClr val="DD1144"/>
                </a:solidFill>
              </a:rPr>
              <a:t>'</a:t>
            </a:r>
            <a:r>
              <a:rPr lang="en-US" dirty="0" err="1" smtClean="0">
                <a:solidFill>
                  <a:srgbClr val="DD1144"/>
                </a:solidFill>
              </a:rPr>
              <a:t>myApp</a:t>
            </a:r>
            <a:r>
              <a:rPr lang="en-US" dirty="0" smtClean="0">
                <a:solidFill>
                  <a:srgbClr val="DD1144"/>
                </a:solidFill>
              </a:rPr>
              <a:t>'</a:t>
            </a:r>
            <a:r>
              <a:rPr lang="en-US" dirty="0" smtClean="0">
                <a:solidFill>
                  <a:srgbClr val="333333"/>
                </a:solidFill>
              </a:rPr>
              <a:t>]);</a:t>
            </a:r>
            <a:endParaRPr lang="en-US" dirty="0" smtClean="0">
              <a:solidFill>
                <a:srgbClr val="000080"/>
              </a:solidFill>
            </a:endParaRPr>
          </a:p>
          <a:p>
            <a:pPr>
              <a:buNone/>
            </a:pPr>
            <a:r>
              <a:rPr lang="en-US" dirty="0" smtClean="0">
                <a:solidFill>
                  <a:srgbClr val="000080"/>
                </a:solidFill>
              </a:rPr>
              <a:t>  }</a:t>
            </a:r>
          </a:p>
          <a:p>
            <a:pPr>
              <a:buNone/>
            </a:pPr>
            <a:r>
              <a:rPr lang="en-US" dirty="0" smtClean="0">
                <a:solidFill>
                  <a:srgbClr val="000080"/>
                </a:solidFill>
              </a:rPr>
              <a:t>},</a:t>
            </a:r>
          </a:p>
          <a:p>
            <a:pPr>
              <a:buNone/>
            </a:pPr>
            <a:r>
              <a:rPr lang="en-US" dirty="0" smtClean="0">
                <a:solidFill>
                  <a:srgbClr val="000080"/>
                </a:solidFill>
              </a:rPr>
              <a:t> </a:t>
            </a:r>
            <a:r>
              <a:rPr lang="en-US" dirty="0" err="1" smtClean="0">
                <a:solidFill>
                  <a:srgbClr val="000080"/>
                </a:solidFill>
              </a:rPr>
              <a:t>app.initialize</a:t>
            </a:r>
            <a:r>
              <a:rPr lang="en-US" dirty="0" smtClean="0">
                <a:solidFill>
                  <a:srgbClr val="000080"/>
                </a:solidFill>
              </a:rPr>
              <a:t>();</a:t>
            </a:r>
            <a:endParaRPr lang="en-US" dirty="0"/>
          </a:p>
        </p:txBody>
      </p:sp>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a:t>
            </a:r>
            <a:r>
              <a:rPr lang="en-US" dirty="0" smtClean="0"/>
              <a:t>inject third party as service</a:t>
            </a:r>
            <a:endParaRPr lang="en-US" dirty="0"/>
          </a:p>
        </p:txBody>
      </p:sp>
      <p:pic>
        <p:nvPicPr>
          <p:cNvPr id="4" name="Content Placeholder 3" descr="Capture.PNG"/>
          <p:cNvPicPr>
            <a:picLocks noGrp="1" noChangeAspect="1"/>
          </p:cNvPicPr>
          <p:nvPr>
            <p:ph sz="quarter" idx="13"/>
          </p:nvPr>
        </p:nvPicPr>
        <p:blipFill>
          <a:blip r:embed="rId2"/>
          <a:stretch>
            <a:fillRect/>
          </a:stretch>
        </p:blipFill>
        <p:spPr>
          <a:xfrm>
            <a:off x="1219200" y="971550"/>
            <a:ext cx="6537981" cy="3067201"/>
          </a:xfrm>
        </p:spPr>
      </p:pic>
    </p:spTree>
    <p:extLst>
      <p:ext uri="{BB962C8B-B14F-4D97-AF65-F5344CB8AC3E}">
        <p14:creationId xmlns="" xmlns:p14="http://schemas.microsoft.com/office/powerpoint/2010/main" val="2915730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PublishingContactEmail xmlns="http://schemas.microsoft.com/sharepoint/v3">san.nguyenngoc@harveynash.vn</PublishingContactEmail>
    <PublishingVariationRelationshipLinkFieldID xmlns="http://schemas.microsoft.com/sharepoint/v3">
      <Url xsi:nil="true"/>
      <Description xsi:nil="true"/>
    </PublishingVariationRelationshipLinkFieldID>
    <PublishingVariationGroupID xmlns="http://schemas.microsoft.com/sharepoint/v3" xsi:nil="true"/>
    <Audience xmlns="http://schemas.microsoft.com/sharepoint/v3" xsi:nil="true"/>
    <PublishingExpirationDate xmlns="http://schemas.microsoft.com/sharepoint/v3" xsi:nil="true"/>
    <PublishingContactPicture xmlns="http://schemas.microsoft.com/sharepoint/v3">
      <Url xsi:nil="true"/>
      <Description xsi:nil="true"/>
    </PublishingContactPicture>
    <PublishingStartDate xmlns="http://schemas.microsoft.com/sharepoint/v3" xsi:nil="true"/>
    <PublishingContact xmlns="http://schemas.microsoft.com/sharepoint/v3">
      <UserInfo>
        <DisplayName/>
        <AccountId xsi:nil="true"/>
        <AccountType/>
      </UserInfo>
    </PublishingContact>
    <PublishingContactName xmlns="http://schemas.microsoft.com/sharepoint/v3">San Nguyen</PublishingContactName>
    <Comment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age" ma:contentTypeID="0x010100C568DB52D9D0A14D9B2FDCC96666E9F2007948130EC3DB064584E219954237AF3900EFF1EC5D0BC67D47851D3C42B9B0B7B1" ma:contentTypeVersion="1" ma:contentTypeDescription="Page is a system content type template created by the Publishing Resources feature. The column templates from Page will be added to all Pages libraries created by the Publishing feature." ma:contentTypeScope="" ma:versionID="69e7725d7f21626137891130ddd383d2">
  <xsd:schema xmlns:xsd="http://www.w3.org/2001/XMLSchema" xmlns:xs="http://www.w3.org/2001/XMLSchema" xmlns:p="http://schemas.microsoft.com/office/2006/metadata/properties" xmlns:ns1="http://schemas.microsoft.com/sharepoint/v3" targetNamespace="http://schemas.microsoft.com/office/2006/metadata/properties" ma:root="true" ma:fieldsID="0ae9f5723b20835a7f264595426a6ea3" ns1:_="">
    <xsd:import namespace="http://schemas.microsoft.com/sharepoint/v3"/>
    <xsd:element name="properties">
      <xsd:complexType>
        <xsd:sequence>
          <xsd:element name="documentManagement">
            <xsd:complexType>
              <xsd:all>
                <xsd:element ref="ns1:Comments" minOccurs="0"/>
                <xsd:element ref="ns1:PublishingStartDate" minOccurs="0"/>
                <xsd:element ref="ns1:PublishingExpirationDate" minOccurs="0"/>
                <xsd:element ref="ns1:PublishingContact" minOccurs="0"/>
                <xsd:element ref="ns1:PublishingContactEmail" minOccurs="0"/>
                <xsd:element ref="ns1:PublishingContactName" minOccurs="0"/>
                <xsd:element ref="ns1:PublishingContactPicture" minOccurs="0"/>
                <xsd:element ref="ns1:PublishingPageLayout" minOccurs="0"/>
                <xsd:element ref="ns1:PublishingVariationGroupID" minOccurs="0"/>
                <xsd:element ref="ns1:PublishingVariationRelationshipLinkFieldID" minOccurs="0"/>
                <xsd:element ref="ns1:PublishingRollupImage" minOccurs="0"/>
                <xsd:element ref="ns1: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Note">
          <xsd:maxLength value="255"/>
        </xsd:restriction>
      </xsd:simpleType>
    </xsd:element>
    <xsd:element name="PublishingStartDate" ma:index="9" nillable="true" ma:displayName="Scheduling Start Date" ma:description="" ma:hidden="true" ma:internalName="PublishingStartDate">
      <xsd:simpleType>
        <xsd:restriction base="dms:Unknown"/>
      </xsd:simpleType>
    </xsd:element>
    <xsd:element name="PublishingExpirationDate" ma:index="10" nillable="true" ma:displayName="Scheduling End Date" ma:description="" ma:hidden="true" ma:internalName="PublishingExpirationDate">
      <xsd:simpleType>
        <xsd:restriction base="dms:Unknown"/>
      </xsd:simpleType>
    </xsd:element>
    <xsd:element name="PublishingContact" ma:index="11"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internalName="PublishingContactEmail">
      <xsd:simpleType>
        <xsd:restriction base="dms:Text">
          <xsd:maxLength value="255"/>
        </xsd:restriction>
      </xsd:simpleType>
    </xsd:element>
    <xsd:element name="PublishingContactName" ma:index="13" nillable="true" ma:displayName="Contact Name" ma:internalName="PublishingContactName">
      <xsd:simpleType>
        <xsd:restriction base="dms:Text">
          <xsd:maxLength value="255"/>
        </xsd:restriction>
      </xsd:simpleType>
    </xsd:element>
    <xsd:element name="PublishingContactPicture" ma:index="14" nillable="true" ma:displayName="Contact Picture" ma:format="Image" ma:internalName="PublishingContactPicture">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15"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PublishingVariationGroupID" ma:index="16" nillable="true" ma:displayName="Variation Group ID" ma:hidden="true" ma:internalName="PublishingVariationGroupID">
      <xsd:simpleType>
        <xsd:restriction base="dms:Text">
          <xsd:maxLength value="255"/>
        </xsd:restriction>
      </xsd:simpleType>
    </xsd:element>
    <xsd:element name="PublishingVariationRelationshipLinkFieldID" ma:index="17"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8" nillable="true" ma:displayName="Rollup Image" ma:internalName="PublishingRollupImage">
      <xsd:simpleType>
        <xsd:restriction base="dms:Unknown"/>
      </xsd:simpleType>
    </xsd:element>
    <xsd:element name="Audience" ma:index="19" nillable="true" ma:displayName="Target Audiences" ma:description="" ma:internalName="Audienc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EBE3B9-F28E-4836-A2B3-87A21DE8EFF5}">
  <ds:schemaRefs>
    <ds:schemaRef ds:uri="http://schemas.microsoft.com/sharepoint/v3/contenttype/forms"/>
  </ds:schemaRefs>
</ds:datastoreItem>
</file>

<file path=customXml/itemProps2.xml><?xml version="1.0" encoding="utf-8"?>
<ds:datastoreItem xmlns:ds="http://schemas.openxmlformats.org/officeDocument/2006/customXml" ds:itemID="{E7245381-B09C-46B1-B3EB-9F7944FDFCFE}">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9C8FFFB-5461-425D-BE0E-5C4C8505CB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Template>
  <TotalTime>252</TotalTime>
  <Words>592</Words>
  <Application>Microsoft Office PowerPoint</Application>
  <PresentationFormat>On-screen Show (16:9)</PresentationFormat>
  <Paragraphs>117</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presentation</vt:lpstr>
      <vt:lpstr>Angular best practice 12-08-2016 nguyen ngoc san -  senior front-end developer  </vt:lpstr>
      <vt:lpstr>Slide 2</vt:lpstr>
      <vt:lpstr>Slide 3</vt:lpstr>
      <vt:lpstr>$location</vt:lpstr>
      <vt:lpstr>$location</vt:lpstr>
      <vt:lpstr>Angular bootstrap</vt:lpstr>
      <vt:lpstr>Angular bootstrap</vt:lpstr>
      <vt:lpstr>In Cordova app must use bootstrap</vt:lpstr>
      <vt:lpstr>Angular inject third party as service</vt:lpstr>
      <vt:lpstr>Angular service</vt:lpstr>
      <vt:lpstr>Slide 11</vt:lpstr>
      <vt:lpstr>Angular Form</vt:lpstr>
      <vt:lpstr>Angular Form - Custom Validation </vt:lpstr>
      <vt:lpstr>Angular Form Input</vt:lpstr>
      <vt:lpstr>Slide 15</vt:lpstr>
      <vt:lpstr>Angular dependency injection</vt:lpstr>
      <vt:lpstr>Angular recursive dependency error</vt:lpstr>
      <vt:lpstr>Slide 18</vt:lpstr>
      <vt:lpstr>Angular view rendering with ngView</vt:lpstr>
      <vt:lpstr>ngView contain asynchronously loaded template</vt:lpstr>
      <vt:lpstr>Q&amp;A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best practice</dc:title>
  <dc:creator>San Nguyen</dc:creator>
  <cp:lastModifiedBy>San Nguyen</cp:lastModifiedBy>
  <cp:revision>34</cp:revision>
  <dcterms:created xsi:type="dcterms:W3CDTF">2016-08-06T13:01:09Z</dcterms:created>
  <dcterms:modified xsi:type="dcterms:W3CDTF">2016-08-07T10:26:33Z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0x010100C568DB52D9D0A14D9B2FDCC96666E9F2007948130EC3DB064584E219954237AF3900EFF1EC5D0BC67D47851D3C42B9B0B7B1</vt:lpwstr>
  </property>
</Properties>
</file>