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2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2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2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23" name="PlaceHolder 5"/>
          <p:cNvSpPr>
            <a:spLocks noGrp="1"/>
          </p:cNvSpPr>
          <p:nvPr>
            <p:ph type="sldNum"/>
          </p:nvPr>
        </p:nvSpPr>
        <p:spPr>
          <a:xfrm>
            <a:off x="4399200" y="9555480"/>
            <a:ext cx="3372840" cy="502560"/>
          </a:xfrm>
          <a:prstGeom prst="rect">
            <a:avLst/>
          </a:prstGeom>
        </p:spPr>
        <p:txBody>
          <a:bodyPr lIns="0" rIns="0" tIns="0" bIns="0" anchor="b"/>
          <a:p>
            <a:pPr algn="r"/>
            <a:fld id="{F9BF6DCF-7198-4C65-B19A-2E9E01A88E5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3520" cy="411192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https://docs.angularjs.org/api/ng/directive/form</a:t>
            </a:r>
            <a:endParaRPr b="0" lang="en-US" sz="2000" spc="-1" strike="noStrike">
              <a:solidFill>
                <a:srgbClr val="000000"/>
              </a:solidFill>
              <a:uFill>
                <a:solidFill>
                  <a:srgbClr val="ffffff"/>
                </a:solidFill>
              </a:uFill>
              <a:latin typeface="Arial"/>
            </a:endParaRPr>
          </a:p>
        </p:txBody>
      </p:sp>
      <p:sp>
        <p:nvSpPr>
          <p:cNvPr id="302"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2D5980D4-7830-4838-BA18-8D04BD8C308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https://docs.angularjs.org/guide/forms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lvl="1" marL="343080" indent="-340200">
              <a:lnSpc>
                <a:spcPct val="100000"/>
              </a:lnSpc>
              <a:buClr>
                <a:srgbClr val="000000"/>
              </a:buClr>
              <a:buFont typeface="+mj-lt"/>
              <a:buAutoNum type="arabicPeriod"/>
            </a:pPr>
            <a:r>
              <a:rPr b="0" lang="en-US" sz="2000" spc="-1" strike="noStrike">
                <a:solidFill>
                  <a:srgbClr val="000000"/>
                </a:solidFill>
                <a:uFill>
                  <a:solidFill>
                    <a:srgbClr val="ffffff"/>
                  </a:solidFill>
                </a:uFill>
                <a:latin typeface="Arial"/>
              </a:rPr>
              <a:t>The directive </a:t>
            </a:r>
            <a:r>
              <a:rPr b="1" lang="en-US" sz="2000" spc="-1" strike="noStrike">
                <a:solidFill>
                  <a:srgbClr val="000000"/>
                </a:solidFill>
                <a:uFill>
                  <a:solidFill>
                    <a:srgbClr val="ffffff"/>
                  </a:solidFill>
                </a:uFill>
                <a:latin typeface="Arial"/>
              </a:rPr>
              <a:t>must require ngModel</a:t>
            </a:r>
            <a:endParaRPr b="0" lang="en-US" sz="2000" spc="-1" strike="noStrike">
              <a:solidFill>
                <a:srgbClr val="000000"/>
              </a:solidFill>
              <a:uFill>
                <a:solidFill>
                  <a:srgbClr val="ffffff"/>
                </a:solidFill>
              </a:uFill>
              <a:latin typeface="Arial"/>
            </a:endParaRPr>
          </a:p>
          <a:p>
            <a:pPr lvl="1" marL="343080" indent="-340200">
              <a:lnSpc>
                <a:spcPct val="100000"/>
              </a:lnSpc>
              <a:buClr>
                <a:srgbClr val="000000"/>
              </a:buClr>
              <a:buFont typeface="+mj-lt"/>
              <a:buAutoNum type="arabicPeriod"/>
            </a:pPr>
            <a:r>
              <a:rPr b="0" lang="en-US" sz="2000" spc="-1" strike="noStrike">
                <a:solidFill>
                  <a:srgbClr val="000000"/>
                </a:solidFill>
                <a:uFill>
                  <a:solidFill>
                    <a:srgbClr val="ffffff"/>
                  </a:solidFill>
                </a:uFill>
                <a:latin typeface="Arial"/>
              </a:rPr>
              <a:t>$validators function receives modelValue &amp; the viewValue as parameters</a:t>
            </a:r>
            <a:endParaRPr b="0" lang="en-US" sz="2000" spc="-1" strike="noStrike">
              <a:solidFill>
                <a:srgbClr val="000000"/>
              </a:solidFill>
              <a:uFill>
                <a:solidFill>
                  <a:srgbClr val="ffffff"/>
                </a:solidFill>
              </a:uFill>
              <a:latin typeface="Arial"/>
            </a:endParaRPr>
          </a:p>
          <a:p>
            <a:pPr lvl="1" marL="343080" indent="-340200">
              <a:lnSpc>
                <a:spcPct val="100000"/>
              </a:lnSpc>
              <a:buClr>
                <a:srgbClr val="000000"/>
              </a:buClr>
              <a:buFont typeface="+mj-lt"/>
              <a:buAutoNum type="arabicPeriod"/>
            </a:pPr>
            <a:r>
              <a:rPr b="0" lang="en-US" sz="2000" spc="-1" strike="noStrike">
                <a:solidFill>
                  <a:srgbClr val="000000"/>
                </a:solidFill>
                <a:uFill>
                  <a:solidFill>
                    <a:srgbClr val="ffffff"/>
                  </a:solidFill>
                </a:uFill>
                <a:latin typeface="Arial"/>
              </a:rPr>
              <a:t>Validation happens </a:t>
            </a:r>
            <a:r>
              <a:rPr b="1" lang="en-US" sz="2000" spc="-1" strike="noStrike">
                <a:solidFill>
                  <a:srgbClr val="000000"/>
                </a:solidFill>
                <a:uFill>
                  <a:solidFill>
                    <a:srgbClr val="ffffff"/>
                  </a:solidFill>
                </a:uFill>
                <a:latin typeface="Arial"/>
              </a:rPr>
              <a:t>after</a:t>
            </a:r>
            <a:r>
              <a:rPr b="0" lang="en-US" sz="2000" spc="-1" strike="noStrike">
                <a:solidFill>
                  <a:srgbClr val="000000"/>
                </a:solidFill>
                <a:uFill>
                  <a:solidFill>
                    <a:srgbClr val="ffffff"/>
                  </a:solidFill>
                </a:uFill>
                <a:latin typeface="Arial"/>
              </a:rPr>
              <a:t> successfully running </a:t>
            </a:r>
            <a:r>
              <a:rPr b="1" lang="en-US" sz="2000" spc="-1" strike="noStrike">
                <a:solidFill>
                  <a:srgbClr val="000000"/>
                </a:solidFill>
                <a:uFill>
                  <a:solidFill>
                    <a:srgbClr val="ffffff"/>
                  </a:solidFill>
                </a:uFill>
                <a:latin typeface="Arial"/>
              </a:rPr>
              <a:t>$parsers and $formatters</a:t>
            </a:r>
            <a:endParaRPr b="0" lang="en-US" sz="2000" spc="-1" strike="noStrike">
              <a:solidFill>
                <a:srgbClr val="000000"/>
              </a:solidFill>
              <a:uFill>
                <a:solidFill>
                  <a:srgbClr val="ffffff"/>
                </a:solidFill>
              </a:uFill>
              <a:latin typeface="Arial"/>
            </a:endParaRPr>
          </a:p>
          <a:p>
            <a:pPr lvl="1" marL="343080" indent="-340200">
              <a:lnSpc>
                <a:spcPct val="100000"/>
              </a:lnSpc>
              <a:buClr>
                <a:srgbClr val="000000"/>
              </a:buClr>
              <a:buFont typeface="+mj-lt"/>
              <a:buAutoNum type="arabicPeriod"/>
            </a:pPr>
            <a:r>
              <a:rPr b="1" lang="en-US" sz="2000" spc="-1" strike="noStrike">
                <a:solidFill>
                  <a:srgbClr val="000000"/>
                </a:solidFill>
                <a:uFill>
                  <a:solidFill>
                    <a:srgbClr val="ffffff"/>
                  </a:solidFill>
                </a:uFill>
                <a:latin typeface="Arial"/>
              </a:rPr>
              <a:t>Failed validators </a:t>
            </a:r>
            <a:r>
              <a:rPr b="0" lang="en-US" sz="2000" spc="-1" strike="noStrike">
                <a:solidFill>
                  <a:srgbClr val="000000"/>
                </a:solidFill>
                <a:uFill>
                  <a:solidFill>
                    <a:srgbClr val="ffffff"/>
                  </a:solidFill>
                </a:uFill>
                <a:latin typeface="Arial"/>
              </a:rPr>
              <a:t>are stored by key in </a:t>
            </a:r>
            <a:r>
              <a:rPr b="1" lang="en-US" sz="2000" spc="-1" strike="noStrike">
                <a:solidFill>
                  <a:srgbClr val="000000"/>
                </a:solidFill>
                <a:uFill>
                  <a:solidFill>
                    <a:srgbClr val="ffffff"/>
                  </a:solidFill>
                </a:uFill>
                <a:latin typeface="Arial"/>
              </a:rPr>
              <a:t>ngModelController.$error</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2500CE57-D5DE-4B0E-930A-933BDE7F0E2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3520" cy="41119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6"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60E59A89-083E-4D48-9AEE-8279AE2F434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3520" cy="411192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https://docs.angularjs.org/tutorial/step_09</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b="0" lang="en-US" sz="2000" spc="-1" strike="noStrike">
              <a:solidFill>
                <a:srgbClr val="000000"/>
              </a:solidFill>
              <a:uFill>
                <a:solidFill>
                  <a:srgbClr val="ffffff"/>
                </a:solidFill>
              </a:uFill>
              <a:latin typeface="Arial"/>
            </a:endParaRPr>
          </a:p>
        </p:txBody>
      </p:sp>
      <p:sp>
        <p:nvSpPr>
          <p:cNvPr id="308"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DF7C6022-40BE-4818-B7A4-7070690BA84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68AD5EA0-1E00-49E5-8131-20458357BF4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https://docs.angularjs.org/api/ngRoute/directive/ngView</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marL="216000" indent="-213840">
              <a:lnSpc>
                <a:spcPct val="100000"/>
              </a:lnSpc>
            </a:pPr>
            <a:r>
              <a:rPr b="0" lang="en-US" sz="1200" spc="-1" strike="noStrike">
                <a:solidFill>
                  <a:srgbClr val="000000"/>
                </a:solidFill>
                <a:uFill>
                  <a:solidFill>
                    <a:srgbClr val="ffffff"/>
                  </a:solidFill>
                </a:uFill>
                <a:latin typeface="+mn-lt"/>
                <a:ea typeface="+mn-ea"/>
              </a:rPr>
              <a:t>$viewContentLoaded</a:t>
            </a:r>
            <a:endParaRPr b="0" lang="en-US" sz="2000" spc="-1" strike="noStrike">
              <a:solidFill>
                <a:srgbClr val="000000"/>
              </a:solidFill>
              <a:uFill>
                <a:solidFill>
                  <a:srgbClr val="ffffff"/>
                </a:solidFill>
              </a:uFill>
              <a:latin typeface="Arial"/>
            </a:endParaRPr>
          </a:p>
          <a:p>
            <a:pPr marL="216000" indent="-213840">
              <a:lnSpc>
                <a:spcPct val="100000"/>
              </a:lnSpc>
            </a:pPr>
            <a:r>
              <a:rPr b="0" lang="en-US" sz="1200" spc="-1" strike="noStrike">
                <a:solidFill>
                  <a:srgbClr val="000000"/>
                </a:solidFill>
                <a:uFill>
                  <a:solidFill>
                    <a:srgbClr val="ffffff"/>
                  </a:solidFill>
                </a:uFill>
                <a:latin typeface="+mn-lt"/>
                <a:ea typeface="+mn-ea"/>
              </a:rPr>
              <a:t>$routeChangeSuccess</a:t>
            </a:r>
            <a:endParaRPr b="0" lang="en-US" sz="2000" spc="-1" strike="noStrike">
              <a:solidFill>
                <a:srgbClr val="000000"/>
              </a:solidFill>
              <a:uFill>
                <a:solidFill>
                  <a:srgbClr val="ffffff"/>
                </a:solidFill>
              </a:uFill>
              <a:latin typeface="Arial"/>
            </a:endParaRPr>
          </a:p>
          <a:p>
            <a:pPr marL="216000" indent="-213840">
              <a:lnSpc>
                <a:spcPct val="100000"/>
              </a:lnSpc>
            </a:pPr>
            <a:endParaRPr b="0" lang="en-US" sz="2000" spc="-1" strike="noStrike">
              <a:solidFill>
                <a:srgbClr val="000000"/>
              </a:solidFill>
              <a:uFill>
                <a:solidFill>
                  <a:srgbClr val="ffffff"/>
                </a:solidFill>
              </a:uFill>
              <a:latin typeface="Arial"/>
            </a:endParaRPr>
          </a:p>
          <a:p>
            <a:pPr marL="216000" indent="-213840">
              <a:lnSpc>
                <a:spcPct val="100000"/>
              </a:lnSpc>
            </a:pPr>
            <a:r>
              <a:rPr b="0" lang="en-US" sz="1200" spc="-1" strike="noStrike">
                <a:solidFill>
                  <a:srgbClr val="000000"/>
                </a:solidFill>
                <a:uFill>
                  <a:solidFill>
                    <a:srgbClr val="ffffff"/>
                  </a:solidFill>
                </a:uFill>
                <a:latin typeface="+mn-lt"/>
                <a:ea typeface="+mn-ea"/>
              </a:rPr>
              <a:t>If ngView is contained in an asynchronously loaded template (e.g. in another directive's templateUrl or in a template loaded usingngInclude) =&gt; Using $timeout to check whether subView is rendered or not.</a:t>
            </a:r>
            <a:endParaRPr b="0" lang="en-US" sz="2000" spc="-1" strike="noStrike">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5179FE7C-C17A-4D19-94F7-CBFFFD740F3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3520" cy="411192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https://docs.angularjs.org/tutorial/step_09</a:t>
            </a:r>
            <a:endParaRPr b="0" lang="en-US" sz="2000" spc="-1" strike="noStrike">
              <a:solidFill>
                <a:srgbClr val="000000"/>
              </a:solidFill>
              <a:uFill>
                <a:solidFill>
                  <a:srgbClr val="ffffff"/>
                </a:solidFill>
              </a:uFill>
              <a:latin typeface="Arial"/>
            </a:endParaRPr>
          </a:p>
        </p:txBody>
      </p:sp>
      <p:sp>
        <p:nvSpPr>
          <p:cNvPr id="314"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A22C7A03-744E-4554-A4A7-AA9CEC182A9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3520" cy="41119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4"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29F3C8CF-CE05-4B18-9BF4-1607D49E5A3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3520" cy="411192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https://docs.angularjs.org/guide/bootstrap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Using manual initialization if you need to perform an operation before Angular compiles a page</a:t>
            </a:r>
            <a:endParaRPr b="0" lang="en-US" sz="2000" spc="-1" strike="noStrike">
              <a:solidFill>
                <a:srgbClr val="000000"/>
              </a:solidFill>
              <a:uFill>
                <a:solidFill>
                  <a:srgbClr val="ffffff"/>
                </a:solidFill>
              </a:uFill>
              <a:latin typeface="Arial"/>
            </a:endParaRPr>
          </a:p>
        </p:txBody>
      </p:sp>
      <p:sp>
        <p:nvSpPr>
          <p:cNvPr id="296"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BD607BE8-C5CF-4EE1-A13E-80103FF87A5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3520" cy="41119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8"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0565B95A-F325-47B4-BE7A-583A4224695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3520" cy="41119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0" name="CustomShape 2"/>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p>
            <a:pPr algn="r">
              <a:lnSpc>
                <a:spcPct val="100000"/>
              </a:lnSpc>
            </a:pPr>
            <a:fld id="{39D9682D-25E9-4DF2-9023-5FAA728C86E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2702160" y="1203480"/>
            <a:ext cx="3738600" cy="2982960"/>
          </a:xfrm>
          <a:prstGeom prst="rect">
            <a:avLst/>
          </a:prstGeom>
          <a:ln>
            <a:noFill/>
          </a:ln>
        </p:spPr>
      </p:pic>
      <p:pic>
        <p:nvPicPr>
          <p:cNvPr id="44"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86" name="" descr=""/>
          <p:cNvPicPr/>
          <p:nvPr/>
        </p:nvPicPr>
        <p:blipFill>
          <a:blip r:embed="rId2"/>
          <a:stretch/>
        </p:blipFill>
        <p:spPr>
          <a:xfrm>
            <a:off x="2702160" y="1203480"/>
            <a:ext cx="3738600" cy="2982960"/>
          </a:xfrm>
          <a:prstGeom prst="rect">
            <a:avLst/>
          </a:prstGeom>
          <a:ln>
            <a:noFill/>
          </a:ln>
        </p:spPr>
      </p:pic>
      <p:pic>
        <p:nvPicPr>
          <p:cNvPr id="87"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7"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31" name="" descr=""/>
          <p:cNvPicPr/>
          <p:nvPr/>
        </p:nvPicPr>
        <p:blipFill>
          <a:blip r:embed="rId2"/>
          <a:stretch/>
        </p:blipFill>
        <p:spPr>
          <a:xfrm>
            <a:off x="2702160" y="1203480"/>
            <a:ext cx="3738600" cy="2982960"/>
          </a:xfrm>
          <a:prstGeom prst="rect">
            <a:avLst/>
          </a:prstGeom>
          <a:ln>
            <a:noFill/>
          </a:ln>
        </p:spPr>
      </p:pic>
      <p:pic>
        <p:nvPicPr>
          <p:cNvPr id="132"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4" name="" descr=""/>
          <p:cNvPicPr/>
          <p:nvPr/>
        </p:nvPicPr>
        <p:blipFill>
          <a:blip r:embed="rId2"/>
          <a:stretch/>
        </p:blipFill>
        <p:spPr>
          <a:xfrm>
            <a:off x="2702160" y="1203480"/>
            <a:ext cx="3738600" cy="2982960"/>
          </a:xfrm>
          <a:prstGeom prst="rect">
            <a:avLst/>
          </a:prstGeom>
          <a:ln>
            <a:noFill/>
          </a:ln>
        </p:spPr>
      </p:pic>
      <p:pic>
        <p:nvPicPr>
          <p:cNvPr id="175" name="" descr=""/>
          <p:cNvPicPr/>
          <p:nvPr/>
        </p:nvPicPr>
        <p:blipFill>
          <a:blip r:embed="rId3"/>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7"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3"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6"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217" name="" descr=""/>
          <p:cNvPicPr/>
          <p:nvPr/>
        </p:nvPicPr>
        <p:blipFill>
          <a:blip r:embed="rId2"/>
          <a:stretch/>
        </p:blipFill>
        <p:spPr>
          <a:xfrm>
            <a:off x="2702160" y="1203480"/>
            <a:ext cx="3738600" cy="2982960"/>
          </a:xfrm>
          <a:prstGeom prst="rect">
            <a:avLst/>
          </a:prstGeom>
          <a:ln>
            <a:noFill/>
          </a:ln>
        </p:spPr>
      </p:pic>
      <p:pic>
        <p:nvPicPr>
          <p:cNvPr id="218" name="" descr=""/>
          <p:cNvPicPr/>
          <p:nvPr/>
        </p:nvPicPr>
        <p:blipFill>
          <a:blip r:embed="rId3"/>
          <a:stretch/>
        </p:blipFill>
        <p:spPr>
          <a:xfrm>
            <a:off x="2702160" y="1203480"/>
            <a:ext cx="3738600" cy="29829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0" name="CustomShape 1"/>
          <p:cNvSpPr/>
          <p:nvPr/>
        </p:nvSpPr>
        <p:spPr>
          <a:xfrm>
            <a:off x="45720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1" name="CustomShape 2"/>
          <p:cNvSpPr/>
          <p:nvPr/>
        </p:nvSpPr>
        <p:spPr>
          <a:xfrm>
            <a:off x="655308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fld id="{1B315FB1-0451-4AE7-8D96-CEA250F6EB0B}" type="slidenum">
              <a:rPr b="0" lang="en-US" sz="1800" spc="-1" strike="noStrike">
                <a:solidFill>
                  <a:srgbClr val="000000"/>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pic>
        <p:nvPicPr>
          <p:cNvPr id="2" name="Picture 2" descr=""/>
          <p:cNvPicPr/>
          <p:nvPr/>
        </p:nvPicPr>
        <p:blipFill>
          <a:blip r:embed="rId2"/>
          <a:stretch/>
        </p:blipFill>
        <p:spPr>
          <a:xfrm>
            <a:off x="0" y="-3960"/>
            <a:ext cx="9217440" cy="5183640"/>
          </a:xfrm>
          <a:prstGeom prst="rect">
            <a:avLst/>
          </a:prstGeom>
          <a:ln>
            <a:noFill/>
          </a:ln>
        </p:spPr>
      </p:pic>
      <p:sp>
        <p:nvSpPr>
          <p:cNvPr id="3" name="CustomShape 3"/>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4" name="CustomShape 4"/>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5" name="Picture 2" descr=""/>
          <p:cNvPicPr/>
          <p:nvPr/>
        </p:nvPicPr>
        <p:blipFill>
          <a:blip r:embed="rId3"/>
          <a:stretch/>
        </p:blipFill>
        <p:spPr>
          <a:xfrm>
            <a:off x="720" y="0"/>
            <a:ext cx="9216720" cy="5183640"/>
          </a:xfrm>
          <a:prstGeom prst="rect">
            <a:avLst/>
          </a:prstGeom>
          <a:ln>
            <a:noFill/>
          </a:ln>
        </p:spPr>
      </p:pic>
      <p:sp>
        <p:nvSpPr>
          <p:cNvPr id="6" name="CustomShape 5"/>
          <p:cNvSpPr/>
          <p:nvPr/>
        </p:nvSpPr>
        <p:spPr>
          <a:xfrm>
            <a:off x="0" y="3333600"/>
            <a:ext cx="9217440" cy="1292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7" name="Picture 2" descr=""/>
          <p:cNvPicPr/>
          <p:nvPr/>
        </p:nvPicPr>
        <p:blipFill>
          <a:blip r:embed="rId4"/>
          <a:stretch/>
        </p:blipFill>
        <p:spPr>
          <a:xfrm>
            <a:off x="228600" y="209520"/>
            <a:ext cx="1224360" cy="835200"/>
          </a:xfrm>
          <a:prstGeom prst="rect">
            <a:avLst/>
          </a:prstGeom>
          <a:ln>
            <a:noFill/>
          </a:ln>
        </p:spPr>
      </p:pic>
      <p:sp>
        <p:nvSpPr>
          <p:cNvPr id="8" name="CustomShape 6"/>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9" name="PlaceHolder 7"/>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0"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45" name="CustomShape 1"/>
          <p:cNvSpPr/>
          <p:nvPr/>
        </p:nvSpPr>
        <p:spPr>
          <a:xfrm>
            <a:off x="45720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46" name="CustomShape 2"/>
          <p:cNvSpPr/>
          <p:nvPr/>
        </p:nvSpPr>
        <p:spPr>
          <a:xfrm>
            <a:off x="655308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fld id="{D08B840D-2E16-4212-A5C4-EEA8D936C79B}"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47" name="Picture 2" descr=""/>
          <p:cNvPicPr/>
          <p:nvPr/>
        </p:nvPicPr>
        <p:blipFill>
          <a:blip r:embed="rId2"/>
          <a:stretch/>
        </p:blipFill>
        <p:spPr>
          <a:xfrm>
            <a:off x="0" y="-3960"/>
            <a:ext cx="9217440" cy="5183640"/>
          </a:xfrm>
          <a:prstGeom prst="rect">
            <a:avLst/>
          </a:prstGeom>
          <a:ln>
            <a:noFill/>
          </a:ln>
        </p:spPr>
      </p:pic>
      <p:sp>
        <p:nvSpPr>
          <p:cNvPr id="48" name="CustomShape 3"/>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49" name="CustomShape 4"/>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50" name="Picture 2" descr=""/>
          <p:cNvPicPr/>
          <p:nvPr/>
        </p:nvPicPr>
        <p:blipFill>
          <a:blip r:embed="rId3"/>
          <a:stretch/>
        </p:blipFill>
        <p:spPr>
          <a:xfrm>
            <a:off x="-11160" y="-19080"/>
            <a:ext cx="9228600" cy="5190120"/>
          </a:xfrm>
          <a:prstGeom prst="rect">
            <a:avLst/>
          </a:prstGeom>
          <a:ln>
            <a:noFill/>
          </a:ln>
        </p:spPr>
      </p:pic>
      <p:sp>
        <p:nvSpPr>
          <p:cNvPr id="51" name="CustomShape 5"/>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262626"/>
                </a:solidFill>
                <a:uFill>
                  <a:solidFill>
                    <a:srgbClr val="ffffff"/>
                  </a:solidFill>
                </a:uFill>
                <a:latin typeface="Century Gothic"/>
                <a:ea typeface="ＭＳ Ｐゴシック"/>
              </a:rPr>
              <a:t>Security Classification: &lt;Please put type of the document: </a:t>
            </a:r>
            <a:r>
              <a:rPr b="1" lang="en-US" sz="900" spc="-1" strike="noStrike">
                <a:solidFill>
                  <a:srgbClr val="262626"/>
                </a:solidFill>
                <a:uFill>
                  <a:solidFill>
                    <a:srgbClr val="ffffff"/>
                  </a:solidFill>
                </a:uFill>
                <a:latin typeface="Century Gothic"/>
                <a:ea typeface="ＭＳ Ｐゴシック"/>
              </a:rPr>
              <a:t>Public/Confidential/Internal</a:t>
            </a:r>
            <a:r>
              <a:rPr b="0" lang="en-US" sz="900" spc="-1" strike="noStrike">
                <a:solidFill>
                  <a:srgbClr val="262626"/>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52"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3"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88" name="CustomShape 1"/>
          <p:cNvSpPr/>
          <p:nvPr/>
        </p:nvSpPr>
        <p:spPr>
          <a:xfrm>
            <a:off x="45720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655308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fld id="{B92FBAF5-EEA1-43C1-A7B1-A4DE5AB8F7F5}"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90" name="Picture 2" descr=""/>
          <p:cNvPicPr/>
          <p:nvPr/>
        </p:nvPicPr>
        <p:blipFill>
          <a:blip r:embed="rId2"/>
          <a:stretch/>
        </p:blipFill>
        <p:spPr>
          <a:xfrm>
            <a:off x="0" y="-3960"/>
            <a:ext cx="9217440" cy="5183640"/>
          </a:xfrm>
          <a:prstGeom prst="rect">
            <a:avLst/>
          </a:prstGeom>
          <a:ln>
            <a:noFill/>
          </a:ln>
        </p:spPr>
      </p:pic>
      <p:sp>
        <p:nvSpPr>
          <p:cNvPr id="91" name="CustomShape 3"/>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93" name="Picture 3" descr=""/>
          <p:cNvPicPr/>
          <p:nvPr/>
        </p:nvPicPr>
        <p:blipFill>
          <a:blip r:embed="rId3"/>
          <a:stretch/>
        </p:blipFill>
        <p:spPr>
          <a:xfrm>
            <a:off x="0" y="0"/>
            <a:ext cx="9217440" cy="5183640"/>
          </a:xfrm>
          <a:prstGeom prst="rect">
            <a:avLst/>
          </a:prstGeom>
          <a:ln>
            <a:noFill/>
          </a:ln>
        </p:spPr>
      </p:pic>
      <p:sp>
        <p:nvSpPr>
          <p:cNvPr id="94" name="CustomShape 5"/>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pic>
        <p:nvPicPr>
          <p:cNvPr id="95" name="Picture 2" descr=""/>
          <p:cNvPicPr/>
          <p:nvPr/>
        </p:nvPicPr>
        <p:blipFill>
          <a:blip r:embed="rId4"/>
          <a:stretch/>
        </p:blipFill>
        <p:spPr>
          <a:xfrm>
            <a:off x="1828800" y="2313360"/>
            <a:ext cx="828360" cy="564840"/>
          </a:xfrm>
          <a:prstGeom prst="rect">
            <a:avLst/>
          </a:prstGeom>
          <a:ln>
            <a:noFill/>
          </a:ln>
        </p:spPr>
      </p:pic>
      <p:sp>
        <p:nvSpPr>
          <p:cNvPr id="96" name="CustomShape 6"/>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262626"/>
                </a:solidFill>
                <a:uFill>
                  <a:solidFill>
                    <a:srgbClr val="ffffff"/>
                  </a:solidFill>
                </a:uFill>
                <a:latin typeface="Century Gothic"/>
                <a:ea typeface="ＭＳ Ｐゴシック"/>
              </a:rPr>
              <a:t>Security Classification: &lt;Please put type of the document: </a:t>
            </a:r>
            <a:r>
              <a:rPr b="1" lang="en-US" sz="900" spc="-1" strike="noStrike">
                <a:solidFill>
                  <a:srgbClr val="262626"/>
                </a:solidFill>
                <a:uFill>
                  <a:solidFill>
                    <a:srgbClr val="ffffff"/>
                  </a:solidFill>
                </a:uFill>
                <a:latin typeface="Century Gothic"/>
                <a:ea typeface="ＭＳ Ｐゴシック"/>
              </a:rPr>
              <a:t>Public/Confidential/Internal</a:t>
            </a:r>
            <a:r>
              <a:rPr b="0" lang="en-US" sz="900" spc="-1" strike="noStrike">
                <a:solidFill>
                  <a:srgbClr val="262626"/>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98"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33" name="CustomShape 1"/>
          <p:cNvSpPr/>
          <p:nvPr/>
        </p:nvSpPr>
        <p:spPr>
          <a:xfrm>
            <a:off x="45720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655308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fld id="{BD5477BF-7889-49CE-99EF-21978B75302B}"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35" name="Picture 2" descr=""/>
          <p:cNvPicPr/>
          <p:nvPr/>
        </p:nvPicPr>
        <p:blipFill>
          <a:blip r:embed="rId2"/>
          <a:stretch/>
        </p:blipFill>
        <p:spPr>
          <a:xfrm>
            <a:off x="0" y="-3960"/>
            <a:ext cx="9217440" cy="5183640"/>
          </a:xfrm>
          <a:prstGeom prst="rect">
            <a:avLst/>
          </a:prstGeom>
          <a:ln>
            <a:noFill/>
          </a:ln>
        </p:spPr>
      </p:pic>
      <p:sp>
        <p:nvSpPr>
          <p:cNvPr id="136" name="CustomShape 3"/>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137" name="CustomShape 4"/>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138" name="Picture 2" descr=""/>
          <p:cNvPicPr/>
          <p:nvPr/>
        </p:nvPicPr>
        <p:blipFill>
          <a:blip r:embed="rId3"/>
          <a:stretch/>
        </p:blipFill>
        <p:spPr>
          <a:xfrm>
            <a:off x="0" y="-3960"/>
            <a:ext cx="9217440" cy="5183640"/>
          </a:xfrm>
          <a:prstGeom prst="rect">
            <a:avLst/>
          </a:prstGeom>
          <a:ln>
            <a:noFill/>
          </a:ln>
        </p:spPr>
      </p:pic>
      <p:sp>
        <p:nvSpPr>
          <p:cNvPr id="139" name="CustomShape 5"/>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140"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41"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76" name="CustomShape 1"/>
          <p:cNvSpPr/>
          <p:nvPr/>
        </p:nvSpPr>
        <p:spPr>
          <a:xfrm>
            <a:off x="45720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177" name="CustomShape 2"/>
          <p:cNvSpPr/>
          <p:nvPr/>
        </p:nvSpPr>
        <p:spPr>
          <a:xfrm>
            <a:off x="6553080" y="4767120"/>
            <a:ext cx="2130840" cy="271080"/>
          </a:xfrm>
          <a:prstGeom prst="rect">
            <a:avLst/>
          </a:prstGeom>
          <a:noFill/>
          <a:ln>
            <a:noFill/>
          </a:ln>
        </p:spPr>
        <p:style>
          <a:lnRef idx="0"/>
          <a:fillRef idx="0"/>
          <a:effectRef idx="0"/>
          <a:fontRef idx="minor"/>
        </p:style>
        <p:txBody>
          <a:bodyPr lIns="90000" rIns="90000" tIns="45000" bIns="45000"/>
          <a:p>
            <a:pPr>
              <a:lnSpc>
                <a:spcPct val="100000"/>
              </a:lnSpc>
            </a:pPr>
            <a:fld id="{4DE1BE75-F022-4AEA-BD48-E36903E03DEA}"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78" name="Picture 2" descr=""/>
          <p:cNvPicPr/>
          <p:nvPr/>
        </p:nvPicPr>
        <p:blipFill>
          <a:blip r:embed="rId2"/>
          <a:stretch/>
        </p:blipFill>
        <p:spPr>
          <a:xfrm>
            <a:off x="0" y="-3960"/>
            <a:ext cx="9217440" cy="5183640"/>
          </a:xfrm>
          <a:prstGeom prst="rect">
            <a:avLst/>
          </a:prstGeom>
          <a:ln>
            <a:noFill/>
          </a:ln>
        </p:spPr>
      </p:pic>
      <p:sp>
        <p:nvSpPr>
          <p:cNvPr id="179" name="CustomShape 3"/>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180" name="CustomShape 4"/>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181" name="Picture 2" descr=""/>
          <p:cNvPicPr/>
          <p:nvPr/>
        </p:nvPicPr>
        <p:blipFill>
          <a:blip r:embed="rId3"/>
          <a:stretch/>
        </p:blipFill>
        <p:spPr>
          <a:xfrm>
            <a:off x="0" y="-3960"/>
            <a:ext cx="9217440" cy="5183640"/>
          </a:xfrm>
          <a:prstGeom prst="rect">
            <a:avLst/>
          </a:prstGeom>
          <a:ln>
            <a:noFill/>
          </a:ln>
        </p:spPr>
      </p:pic>
      <p:sp>
        <p:nvSpPr>
          <p:cNvPr id="182" name="CustomShape 5"/>
          <p:cNvSpPr/>
          <p:nvPr/>
        </p:nvSpPr>
        <p:spPr>
          <a:xfrm>
            <a:off x="5410080" y="4857840"/>
            <a:ext cx="3807000" cy="36216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183"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84"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37.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3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37.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3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37.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hyperlink" Target="https://github.com/angular-ui/ui-router/wiki/Frequently-Asked-Questions" TargetMode="External"/><Relationship Id="rId4" Type="http://schemas.openxmlformats.org/officeDocument/2006/relationships/slideLayout" Target="../slideLayouts/slideLayout37.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0" y="3333600"/>
            <a:ext cx="9216720" cy="1521000"/>
          </a:xfrm>
          <a:prstGeom prst="rect">
            <a:avLst/>
          </a:prstGeom>
          <a:noFill/>
          <a:ln>
            <a:noFill/>
          </a:ln>
        </p:spPr>
        <p:style>
          <a:lnRef idx="0"/>
          <a:fillRef idx="0"/>
          <a:effectRef idx="0"/>
          <a:fontRef idx="minor"/>
        </p:style>
        <p:txBody>
          <a:bodyPr lIns="90000" rIns="90000" tIns="45000" bIns="45000"/>
          <a:p>
            <a:r>
              <a:rPr b="1" lang="en-US" sz="4800" spc="-1" strike="noStrike" cap="all">
                <a:solidFill>
                  <a:srgbClr val="c6c6c6"/>
                </a:solidFill>
                <a:uFill>
                  <a:solidFill>
                    <a:srgbClr val="ffffff"/>
                  </a:solidFill>
                </a:uFill>
                <a:latin typeface="Calibri"/>
                <a:ea typeface="ＭＳ Ｐゴシック"/>
              </a:rPr>
              <a:t>Angular best practice</a:t>
            </a:r>
            <a:endParaRPr b="0" lang="en-US" sz="1800" spc="-1" strike="noStrike">
              <a:solidFill>
                <a:srgbClr val="000000"/>
              </a:solidFill>
              <a:uFill>
                <a:solidFill>
                  <a:srgbClr val="ffffff"/>
                </a:solidFill>
              </a:uFill>
              <a:latin typeface="Arial"/>
            </a:endParaRPr>
          </a:p>
          <a:p>
            <a:r>
              <a:rPr b="0" lang="en-US" sz="1600" spc="-1" strike="noStrike" cap="all">
                <a:solidFill>
                  <a:srgbClr val="ffffff"/>
                </a:solidFill>
                <a:uFill>
                  <a:solidFill>
                    <a:srgbClr val="ffffff"/>
                  </a:solidFill>
                </a:uFill>
                <a:latin typeface="Arial"/>
                <a:ea typeface="ＭＳ Ｐゴシック"/>
              </a:rPr>
              <a:t>12-08-2016</a:t>
            </a:r>
            <a:endParaRPr b="0" lang="en-US" sz="1800" spc="-1" strike="noStrike">
              <a:solidFill>
                <a:srgbClr val="000000"/>
              </a:solidFill>
              <a:uFill>
                <a:solidFill>
                  <a:srgbClr val="ffffff"/>
                </a:solidFill>
              </a:uFill>
              <a:latin typeface="Arial"/>
            </a:endParaRPr>
          </a:p>
          <a:p>
            <a:r>
              <a:rPr b="0" lang="en-US" sz="1600" spc="-1" strike="noStrike" cap="all">
                <a:solidFill>
                  <a:srgbClr val="ffffff"/>
                </a:solidFill>
                <a:uFill>
                  <a:solidFill>
                    <a:srgbClr val="ffffff"/>
                  </a:solidFill>
                </a:uFill>
                <a:latin typeface="Arial"/>
                <a:ea typeface="ＭＳ Ｐゴシック"/>
              </a:rPr>
              <a:t>nguyen ngoc san -  senior front-end developer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225" name="CustomShape 2"/>
          <p:cNvSpPr/>
          <p:nvPr/>
        </p:nvSpPr>
        <p:spPr>
          <a:xfrm>
            <a:off x="489600" y="4000680"/>
            <a:ext cx="8226720" cy="1140120"/>
          </a:xfrm>
          <a:prstGeom prst="rect">
            <a:avLst/>
          </a:prstGeom>
          <a:noFill/>
          <a:ln w="9360">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Form</a:t>
            </a:r>
            <a:endParaRPr b="0" lang="en-US" sz="1800" spc="-1" strike="noStrike">
              <a:solidFill>
                <a:srgbClr val="000000"/>
              </a:solidFill>
              <a:uFill>
                <a:solidFill>
                  <a:srgbClr val="ffffff"/>
                </a:solidFill>
              </a:uFill>
              <a:latin typeface="Arial"/>
            </a:endParaRPr>
          </a:p>
        </p:txBody>
      </p:sp>
      <p:sp>
        <p:nvSpPr>
          <p:cNvPr id="253" name="CustomShape 2"/>
          <p:cNvSpPr/>
          <p:nvPr/>
        </p:nvSpPr>
        <p:spPr>
          <a:xfrm>
            <a:off x="304920" y="666720"/>
            <a:ext cx="8836200" cy="4321440"/>
          </a:xfrm>
          <a:prstGeom prst="rect">
            <a:avLst/>
          </a:prstGeom>
          <a:noFill/>
          <a:ln>
            <a:noFill/>
          </a:ln>
        </p:spPr>
        <p:style>
          <a:lnRef idx="0"/>
          <a:fillRef idx="0"/>
          <a:effectRef idx="0"/>
          <a:fontRef idx="minor"/>
        </p:style>
        <p:txBody>
          <a:bodyPr lIns="90000" rIns="90000" tIns="45000" bIns="45000"/>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Sometimes can not get the </a:t>
            </a:r>
            <a:r>
              <a:rPr b="1" lang="en-US" sz="2400" spc="-1" strike="noStrike">
                <a:solidFill>
                  <a:srgbClr val="000000"/>
                </a:solidFill>
                <a:uFill>
                  <a:solidFill>
                    <a:srgbClr val="ffffff"/>
                  </a:solidFill>
                </a:uFill>
                <a:latin typeface="Calibri"/>
                <a:ea typeface="DejaVu Sans"/>
              </a:rPr>
              <a:t>Form Controller</a:t>
            </a:r>
            <a:r>
              <a:rPr b="0" lang="en-US" sz="2400" spc="-1" strike="noStrike">
                <a:solidFill>
                  <a:srgbClr val="000000"/>
                </a:solidFill>
                <a:uFill>
                  <a:solidFill>
                    <a:srgbClr val="ffffff"/>
                  </a:solidFill>
                </a:uFill>
                <a:latin typeface="Calibri"/>
                <a:ea typeface="DejaVu Sans"/>
              </a:rPr>
              <a:t> in </a:t>
            </a:r>
            <a:r>
              <a:rPr b="1" lang="en-US" sz="2400" spc="-1" strike="noStrike">
                <a:solidFill>
                  <a:srgbClr val="000000"/>
                </a:solidFill>
                <a:uFill>
                  <a:solidFill>
                    <a:srgbClr val="ffffff"/>
                  </a:solidFill>
                </a:uFill>
                <a:latin typeface="Calibri"/>
                <a:ea typeface="DejaVu Sans"/>
              </a:rPr>
              <a:t>$scope</a:t>
            </a:r>
            <a:r>
              <a:rPr b="0" lang="en-US" sz="2400" spc="-1" strike="noStrike">
                <a:solidFill>
                  <a:srgbClr val="000000"/>
                </a:solidFill>
                <a:uFill>
                  <a:solidFill>
                    <a:srgbClr val="ffffff"/>
                  </a:solidFill>
                </a:uFill>
                <a:latin typeface="Calibri"/>
                <a:ea typeface="DejaVu Sans"/>
              </a:rPr>
              <a:t> object.</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p:txBody>
      </p:sp>
      <p:pic>
        <p:nvPicPr>
          <p:cNvPr id="254" name="Picture 3" descr=""/>
          <p:cNvPicPr/>
          <p:nvPr/>
        </p:nvPicPr>
        <p:blipFill>
          <a:blip r:embed="rId1"/>
          <a:stretch/>
        </p:blipFill>
        <p:spPr>
          <a:xfrm>
            <a:off x="228600" y="666720"/>
            <a:ext cx="454320" cy="454320"/>
          </a:xfrm>
          <a:prstGeom prst="rect">
            <a:avLst/>
          </a:prstGeom>
          <a:ln>
            <a:noFill/>
          </a:ln>
        </p:spPr>
      </p:pic>
      <p:sp>
        <p:nvSpPr>
          <p:cNvPr id="255" name="CustomShape 3"/>
          <p:cNvSpPr/>
          <p:nvPr/>
        </p:nvSpPr>
        <p:spPr>
          <a:xfrm>
            <a:off x="152280" y="1123920"/>
            <a:ext cx="4416840" cy="31053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Template view:</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 </a:t>
            </a:r>
            <a:r>
              <a:rPr b="1" lang="en-US" sz="1800" spc="-1" strike="noStrike">
                <a:solidFill>
                  <a:srgbClr val="bababa"/>
                </a:solidFill>
                <a:uFill>
                  <a:solidFill>
                    <a:srgbClr val="ffffff"/>
                  </a:solidFill>
                </a:uFill>
                <a:latin typeface="Courier New"/>
                <a:ea typeface="DejaVu Sans"/>
              </a:rPr>
              <a:t>name=</a:t>
            </a:r>
            <a:r>
              <a:rPr b="1" lang="en-US" sz="1800" spc="-1" strike="noStrike">
                <a:solidFill>
                  <a:srgbClr val="a5c261"/>
                </a:solidFill>
                <a:uFill>
                  <a:solidFill>
                    <a:srgbClr val="ffffff"/>
                  </a:solidFill>
                </a:uFill>
                <a:latin typeface="Courier New"/>
                <a:ea typeface="DejaVu Sans"/>
              </a:rPr>
              <a:t>"contactForm"</a:t>
            </a:r>
            <a:r>
              <a:rPr b="1" lang="en-US" sz="1800" spc="-1" strike="noStrike">
                <a:solidFill>
                  <a:srgbClr val="e8bf6a"/>
                </a:solidFill>
                <a:uFill>
                  <a:solidFill>
                    <a:srgbClr val="ffffff"/>
                  </a:solidFill>
                </a:uFill>
                <a:latin typeface="Courier New"/>
                <a:ea typeface="DejaVu Sans"/>
              </a:rPr>
              <a:t>&gt;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Controller:</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is</a:t>
            </a:r>
            <a:r>
              <a:rPr b="0"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a form controller object.  It will have the following property: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n-US" sz="1800" spc="-1" strike="noStrike">
                <a:solidFill>
                  <a:srgbClr val="000000"/>
                </a:solidFill>
                <a:uFill>
                  <a:solidFill>
                    <a:srgbClr val="ffffff"/>
                  </a:solidFill>
                </a:uFill>
                <a:latin typeface="Courier New"/>
                <a:ea typeface="DejaVu Sans"/>
              </a:rPr>
              <a:t>  </a:t>
            </a: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000000"/>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$error </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1" lang="en-US" sz="1800" spc="-1" strike="noStrike">
                <a:solidFill>
                  <a:srgbClr val="000000"/>
                </a:solidFill>
                <a:uFill>
                  <a:solidFill>
                    <a:srgbClr val="ffffff"/>
                  </a:solidFill>
                </a:uFill>
                <a:latin typeface="Courier New"/>
                <a:ea typeface="DejaVu Sans"/>
              </a:rPr>
              <a:t>  </a:t>
            </a: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000000"/>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$valid</a:t>
            </a:r>
            <a:endParaRPr b="0" lang="en-US" sz="1800" spc="-1" strike="noStrike">
              <a:solidFill>
                <a:srgbClr val="000000"/>
              </a:solidFill>
              <a:uFill>
                <a:solidFill>
                  <a:srgbClr val="ffffff"/>
                </a:solidFill>
              </a:uFill>
              <a:latin typeface="Arial"/>
            </a:endParaRPr>
          </a:p>
        </p:txBody>
      </p:sp>
      <p:sp>
        <p:nvSpPr>
          <p:cNvPr id="256" name="CustomShape 4"/>
          <p:cNvSpPr/>
          <p:nvPr/>
        </p:nvSpPr>
        <p:spPr>
          <a:xfrm>
            <a:off x="4343400" y="1123920"/>
            <a:ext cx="4874040" cy="3928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Template view:</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 </a:t>
            </a:r>
            <a:r>
              <a:rPr b="1" lang="en-US" sz="1800" spc="-1" strike="noStrike">
                <a:solidFill>
                  <a:srgbClr val="bababa"/>
                </a:solidFill>
                <a:uFill>
                  <a:solidFill>
                    <a:srgbClr val="ffffff"/>
                  </a:solidFill>
                </a:uFill>
                <a:latin typeface="Courier New"/>
                <a:ea typeface="DejaVu Sans"/>
              </a:rPr>
              <a:t>name=</a:t>
            </a:r>
            <a:r>
              <a:rPr b="1" lang="en-US" sz="1800" spc="-1" strike="noStrike">
                <a:solidFill>
                  <a:srgbClr val="a5c261"/>
                </a:solidFill>
                <a:uFill>
                  <a:solidFill>
                    <a:srgbClr val="ffffff"/>
                  </a:solidFill>
                </a:uFill>
                <a:latin typeface="Courier New"/>
                <a:ea typeface="DejaVu Sans"/>
              </a:rPr>
              <a:t>"contactForm"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bababa"/>
                </a:solidFill>
                <a:uFill>
                  <a:solidFill>
                    <a:srgbClr val="ffffff"/>
                  </a:solidFill>
                </a:uFill>
                <a:latin typeface="Courier New"/>
                <a:ea typeface="DejaVu Sans"/>
              </a:rPr>
              <a:t>ng-if=</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showContactForm</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e8bf6a"/>
                </a:solidFill>
                <a:uFill>
                  <a:solidFill>
                    <a:srgbClr val="ffffff"/>
                  </a:solidFill>
                </a:uFill>
                <a:latin typeface="Courier New"/>
                <a:ea typeface="DejaVu Sans"/>
              </a:rPr>
              <a:t>&gt;&lt;/form&gt;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Controller:</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showContactForm </a:t>
            </a:r>
            <a:r>
              <a:rPr b="1" lang="en-US" sz="1800" spc="-1" strike="noStrike">
                <a:solidFill>
                  <a:srgbClr val="000000"/>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true;</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is</a:t>
            </a:r>
            <a:r>
              <a:rPr b="0"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undefined.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Bind the Form Controller to Controller object.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 </a:t>
            </a:r>
            <a:r>
              <a:rPr b="1" lang="en-US" sz="1800" spc="-1" strike="noStrike">
                <a:solidFill>
                  <a:srgbClr val="bababa"/>
                </a:solidFill>
                <a:uFill>
                  <a:solidFill>
                    <a:srgbClr val="ffffff"/>
                  </a:solidFill>
                </a:uFill>
                <a:latin typeface="Courier New"/>
                <a:ea typeface="DejaVu Sans"/>
              </a:rPr>
              <a:t>name=</a:t>
            </a:r>
            <a:r>
              <a:rPr b="1" lang="en-US" sz="1800" spc="-1" strike="noStrike">
                <a:solidFill>
                  <a:srgbClr val="a5c261"/>
                </a:solidFill>
                <a:uFill>
                  <a:solidFill>
                    <a:srgbClr val="ffffff"/>
                  </a:solidFill>
                </a:uFill>
                <a:latin typeface="Courier New"/>
                <a:ea typeface="DejaVu Sans"/>
              </a:rPr>
              <a:t>"formCtrl.contactForm" </a:t>
            </a:r>
            <a:r>
              <a:rPr b="1" lang="en-US" sz="1800" spc="-1" strike="noStrike">
                <a:solidFill>
                  <a:srgbClr val="bababa"/>
                </a:solidFill>
                <a:uFill>
                  <a:solidFill>
                    <a:srgbClr val="ffffff"/>
                  </a:solidFill>
                </a:uFill>
                <a:latin typeface="Courier New"/>
                <a:ea typeface="DejaVu Sans"/>
              </a:rPr>
              <a:t>ng-if=</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showContactForm</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e8bf6a"/>
                </a:solidFill>
                <a:uFill>
                  <a:solidFill>
                    <a:srgbClr val="ffffff"/>
                  </a:solidFill>
                </a:uFill>
                <a:latin typeface="Courier New"/>
                <a:ea typeface="DejaVu Sans"/>
              </a:rPr>
              <a:t>&gt;&lt;/form&gt;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Controller: </a:t>
            </a:r>
            <a:r>
              <a:rPr b="1" lang="en-US" sz="1800" spc="-1" strike="noStrike">
                <a:solidFill>
                  <a:srgbClr val="000000"/>
                </a:solidFill>
                <a:uFill>
                  <a:solidFill>
                    <a:srgbClr val="ffffff"/>
                  </a:solidFill>
                </a:uFill>
                <a:latin typeface="Courier New"/>
                <a:ea typeface="DejaVu Sans"/>
              </a:rPr>
              <a:t>controller.contactForm </a:t>
            </a:r>
            <a:r>
              <a:rPr b="0" lang="en-US" sz="1800" spc="-1" strike="noStrike">
                <a:solidFill>
                  <a:srgbClr val="000000"/>
                </a:solidFill>
                <a:uFill>
                  <a:solidFill>
                    <a:srgbClr val="ffffff"/>
                  </a:solidFill>
                </a:uFill>
                <a:latin typeface="Calibri"/>
                <a:ea typeface="DejaVu Sans"/>
              </a:rPr>
              <a:t>is a form controller object</a:t>
            </a:r>
            <a:endParaRPr b="0" lang="en-US" sz="1800" spc="-1" strike="noStrike">
              <a:solidFill>
                <a:srgbClr val="000000"/>
              </a:solidFill>
              <a:uFill>
                <a:solidFill>
                  <a:srgbClr val="ffffff"/>
                </a:solidFill>
              </a:uFill>
              <a:latin typeface="Arial"/>
            </a:endParaRPr>
          </a:p>
        </p:txBody>
      </p:sp>
      <p:pic>
        <p:nvPicPr>
          <p:cNvPr id="257" name="Picture 11" descr=""/>
          <p:cNvPicPr/>
          <p:nvPr/>
        </p:nvPicPr>
        <p:blipFill>
          <a:blip r:embed="rId2"/>
          <a:stretch/>
        </p:blipFill>
        <p:spPr>
          <a:xfrm>
            <a:off x="4267080" y="3257640"/>
            <a:ext cx="454320" cy="4543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r>
              <a:rPr b="1" lang="en-US" sz="2800" spc="-1" strike="noStrike">
                <a:solidFill>
                  <a:srgbClr val="e21a2d"/>
                </a:solidFill>
                <a:uFill>
                  <a:solidFill>
                    <a:srgbClr val="ffffff"/>
                  </a:solidFill>
                </a:uFill>
                <a:latin typeface="Century Gothic"/>
                <a:ea typeface="ＭＳ Ｐゴシック"/>
              </a:rPr>
              <a:t>Angular Form - Custom Validation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59" name="CustomShape 2"/>
          <p:cNvSpPr/>
          <p:nvPr/>
        </p:nvSpPr>
        <p:spPr>
          <a:xfrm>
            <a:off x="152280" y="819000"/>
            <a:ext cx="9064800" cy="3959640"/>
          </a:xfrm>
          <a:prstGeom prst="rect">
            <a:avLst/>
          </a:prstGeom>
          <a:noFill/>
          <a:ln>
            <a:noFill/>
          </a:ln>
        </p:spPr>
        <p:style>
          <a:lnRef idx="0"/>
          <a:fillRef idx="0"/>
          <a:effectRef idx="0"/>
          <a:fontRef idx="minor"/>
        </p:style>
        <p:txBody>
          <a:bodyPr lIns="90000" rIns="90000" tIns="45000" bIns="45000"/>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How to define </a:t>
            </a:r>
            <a:r>
              <a:rPr b="1" lang="en-US" sz="2400" spc="-1" strike="noStrike">
                <a:solidFill>
                  <a:srgbClr val="000000"/>
                </a:solidFill>
                <a:uFill>
                  <a:solidFill>
                    <a:srgbClr val="ffffff"/>
                  </a:solidFill>
                </a:uFill>
                <a:latin typeface="Calibri"/>
                <a:ea typeface="DejaVu Sans"/>
              </a:rPr>
              <a:t>new validation rule</a:t>
            </a:r>
            <a:r>
              <a:rPr b="0" lang="en-US" sz="2400" spc="-1" strike="noStrike">
                <a:solidFill>
                  <a:srgbClr val="000000"/>
                </a:solidFill>
                <a:uFill>
                  <a:solidFill>
                    <a:srgbClr val="ffffff"/>
                  </a:solidFill>
                </a:uFill>
                <a:latin typeface="Calibri"/>
                <a:ea typeface="DejaVu Sans"/>
              </a:rPr>
              <a:t> for Form input and check it valid in </a:t>
            </a:r>
            <a:r>
              <a:rPr b="1" lang="en-US" sz="2400" spc="-1" strike="noStrike">
                <a:solidFill>
                  <a:srgbClr val="000000"/>
                </a:solidFill>
                <a:uFill>
                  <a:solidFill>
                    <a:srgbClr val="ffffff"/>
                  </a:solidFill>
                </a:uFill>
                <a:latin typeface="Calibri"/>
                <a:ea typeface="DejaVu Sans"/>
              </a:rPr>
              <a:t>ngModelController.$error</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Create </a:t>
            </a:r>
            <a:r>
              <a:rPr b="1" lang="en-US" sz="2400" spc="-1" strike="noStrike">
                <a:solidFill>
                  <a:srgbClr val="000000"/>
                </a:solidFill>
                <a:uFill>
                  <a:solidFill>
                    <a:srgbClr val="ffffff"/>
                  </a:solidFill>
                </a:uFill>
                <a:latin typeface="Calibri"/>
                <a:ea typeface="DejaVu Sans"/>
              </a:rPr>
              <a:t>custom directive </a:t>
            </a:r>
            <a:r>
              <a:rPr b="0" lang="en-US" sz="2400" spc="-1" strike="noStrike">
                <a:solidFill>
                  <a:srgbClr val="000000"/>
                </a:solidFill>
                <a:uFill>
                  <a:solidFill>
                    <a:srgbClr val="ffffff"/>
                  </a:solidFill>
                </a:uFill>
                <a:latin typeface="Calibri"/>
                <a:ea typeface="DejaVu Sans"/>
              </a:rPr>
              <a:t>&amp; use </a:t>
            </a:r>
            <a:r>
              <a:rPr b="1" lang="en-US" sz="2400" spc="-1" strike="noStrike">
                <a:solidFill>
                  <a:srgbClr val="000000"/>
                </a:solidFill>
                <a:uFill>
                  <a:solidFill>
                    <a:srgbClr val="ffffff"/>
                  </a:solidFill>
                </a:uFill>
                <a:latin typeface="Calibri"/>
                <a:ea typeface="DejaVu Sans"/>
              </a:rPr>
              <a:t>$validators</a:t>
            </a:r>
            <a:r>
              <a:rPr b="0" lang="en-US" sz="2400" spc="-1" strike="noStrike">
                <a:solidFill>
                  <a:srgbClr val="000000"/>
                </a:solidFill>
                <a:uFill>
                  <a:solidFill>
                    <a:srgbClr val="ffffff"/>
                  </a:solidFill>
                </a:uFill>
                <a:latin typeface="Calibri"/>
                <a:ea typeface="DejaVu Sans"/>
              </a:rPr>
              <a:t> of </a:t>
            </a:r>
            <a:r>
              <a:rPr b="1" lang="en-US" sz="2400" spc="-1" strike="noStrike">
                <a:solidFill>
                  <a:srgbClr val="000000"/>
                </a:solidFill>
                <a:uFill>
                  <a:solidFill>
                    <a:srgbClr val="ffffff"/>
                  </a:solidFill>
                </a:uFill>
                <a:latin typeface="Calibri"/>
                <a:ea typeface="DejaVu Sans"/>
              </a:rPr>
              <a:t>ngModelController</a:t>
            </a:r>
            <a:endParaRPr b="0" lang="en-US" sz="1800" spc="-1" strike="noStrike">
              <a:solidFill>
                <a:srgbClr val="000000"/>
              </a:solidFill>
              <a:uFill>
                <a:solidFill>
                  <a:srgbClr val="ffffff"/>
                </a:solidFill>
              </a:uFill>
              <a:latin typeface="Arial"/>
            </a:endParaRPr>
          </a:p>
        </p:txBody>
      </p:sp>
      <p:pic>
        <p:nvPicPr>
          <p:cNvPr id="260" name="Picture 3" descr=""/>
          <p:cNvPicPr/>
          <p:nvPr/>
        </p:nvPicPr>
        <p:blipFill>
          <a:blip r:embed="rId1"/>
          <a:stretch/>
        </p:blipFill>
        <p:spPr>
          <a:xfrm>
            <a:off x="152280" y="819000"/>
            <a:ext cx="454320" cy="454320"/>
          </a:xfrm>
          <a:prstGeom prst="rect">
            <a:avLst/>
          </a:prstGeom>
          <a:ln>
            <a:noFill/>
          </a:ln>
        </p:spPr>
      </p:pic>
      <p:pic>
        <p:nvPicPr>
          <p:cNvPr id="261" name="Picture 4" descr=""/>
          <p:cNvPicPr/>
          <p:nvPr/>
        </p:nvPicPr>
        <p:blipFill>
          <a:blip r:embed="rId2"/>
          <a:stretch/>
        </p:blipFill>
        <p:spPr>
          <a:xfrm>
            <a:off x="152280" y="1657440"/>
            <a:ext cx="454320" cy="454320"/>
          </a:xfrm>
          <a:prstGeom prst="rect">
            <a:avLst/>
          </a:prstGeom>
          <a:ln>
            <a:noFill/>
          </a:ln>
        </p:spPr>
      </p:pic>
      <p:sp>
        <p:nvSpPr>
          <p:cNvPr id="262" name="CustomShape 3"/>
          <p:cNvSpPr/>
          <p:nvPr/>
        </p:nvSpPr>
        <p:spPr>
          <a:xfrm>
            <a:off x="457200" y="2038320"/>
            <a:ext cx="8683920" cy="31053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ourier New"/>
                <a:ea typeface="DejaVu Sans"/>
              </a:rPr>
              <a:t>app.</a:t>
            </a:r>
            <a:r>
              <a:rPr b="0" lang="en-US" sz="1800" spc="-1" strike="noStrike">
                <a:solidFill>
                  <a:srgbClr val="ffc66d"/>
                </a:solidFill>
                <a:uFill>
                  <a:solidFill>
                    <a:srgbClr val="ffffff"/>
                  </a:solidFill>
                </a:uFill>
                <a:latin typeface="Courier New"/>
                <a:ea typeface="DejaVu Sans"/>
              </a:rPr>
              <a:t>directive</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6a8759"/>
                </a:solidFill>
                <a:uFill>
                  <a:solidFill>
                    <a:srgbClr val="ffffff"/>
                  </a:solidFill>
                </a:uFill>
                <a:latin typeface="Courier New"/>
                <a:ea typeface="DejaVu Sans"/>
              </a:rPr>
              <a:t>‘customValidation'</a:t>
            </a:r>
            <a:r>
              <a:rPr b="0" lang="en-US" sz="1800" spc="-1" strike="noStrike">
                <a:solidFill>
                  <a:srgbClr val="cc7832"/>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function</a:t>
            </a:r>
            <a:r>
              <a:rPr b="0" lang="en-US" sz="1800" spc="-1" strike="noStrike">
                <a:solidFill>
                  <a:srgbClr val="000000"/>
                </a:solidFill>
                <a:uFill>
                  <a:solidFill>
                    <a:srgbClr val="ffffff"/>
                  </a:solidFill>
                </a:uFill>
                <a:latin typeface="Courier New"/>
                <a:ea typeface="DejaVu Sans"/>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return </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ea typeface="DejaVu Sans"/>
              </a:rPr>
              <a:t>    </a:t>
            </a:r>
            <a:r>
              <a:rPr b="0" lang="en-US" sz="1800" spc="-1" strike="noStrike">
                <a:solidFill>
                  <a:srgbClr val="9876aa"/>
                </a:solidFill>
                <a:uFill>
                  <a:solidFill>
                    <a:srgbClr val="ffffff"/>
                  </a:solidFill>
                </a:uFill>
                <a:latin typeface="Courier New"/>
                <a:ea typeface="DejaVu Sans"/>
              </a:rPr>
              <a:t>require</a:t>
            </a: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6a8759"/>
                </a:solidFill>
                <a:uFill>
                  <a:solidFill>
                    <a:srgbClr val="ffffff"/>
                  </a:solidFill>
                </a:uFill>
                <a:latin typeface="Courier New"/>
                <a:ea typeface="DejaVu Sans"/>
              </a:rPr>
              <a:t>'ngModel'</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link: </a:t>
            </a:r>
            <a:r>
              <a:rPr b="1" lang="en-US" sz="1800" spc="-1" strike="noStrike">
                <a:solidFill>
                  <a:srgbClr val="cc7832"/>
                </a:solidFill>
                <a:uFill>
                  <a:solidFill>
                    <a:srgbClr val="ffffff"/>
                  </a:solidFill>
                </a:uFill>
                <a:latin typeface="Courier New"/>
                <a:ea typeface="DejaVu Sans"/>
              </a:rPr>
              <a:t>function</a:t>
            </a:r>
            <a:r>
              <a:rPr b="0" lang="en-US" sz="1800" spc="-1" strike="noStrike">
                <a:solidFill>
                  <a:srgbClr val="000000"/>
                </a:solidFill>
                <a:uFill>
                  <a:solidFill>
                    <a:srgbClr val="ffffff"/>
                  </a:solidFill>
                </a:uFill>
                <a:latin typeface="Courier New"/>
                <a:ea typeface="DejaVu Sans"/>
              </a:rPr>
              <a:t>(scope</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elm</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attrs</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ctrl)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ctrl.</a:t>
            </a:r>
            <a:r>
              <a:rPr b="0" lang="en-US" sz="1800" spc="-1" strike="noStrike">
                <a:solidFill>
                  <a:srgbClr val="9876aa"/>
                </a:solidFill>
                <a:uFill>
                  <a:solidFill>
                    <a:srgbClr val="ffffff"/>
                  </a:solidFill>
                </a:uFill>
                <a:latin typeface="Courier New"/>
                <a:ea typeface="DejaVu Sans"/>
              </a:rPr>
              <a:t>$validators</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6a8759"/>
                </a:solidFill>
                <a:uFill>
                  <a:solidFill>
                    <a:srgbClr val="ffffff"/>
                  </a:solidFill>
                </a:uFill>
                <a:latin typeface="Courier New"/>
                <a:ea typeface="DejaVu Sans"/>
              </a:rPr>
              <a:t> customValidation</a:t>
            </a:r>
            <a:r>
              <a:rPr b="0" lang="en-US" sz="1800" spc="-1" strike="noStrike">
                <a:solidFill>
                  <a:srgbClr val="ffc66d"/>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cc7832"/>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function</a:t>
            </a:r>
            <a:r>
              <a:rPr b="0" lang="en-US" sz="1800" spc="-1" strike="noStrike">
                <a:solidFill>
                  <a:srgbClr val="000000"/>
                </a:solidFill>
                <a:uFill>
                  <a:solidFill>
                    <a:srgbClr val="ffffff"/>
                  </a:solidFill>
                </a:uFill>
                <a:latin typeface="Courier New"/>
                <a:ea typeface="DejaVu Sans"/>
              </a:rPr>
              <a:t>(modelValue</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viewValue)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return </a:t>
            </a:r>
            <a:r>
              <a:rPr b="0" lang="en-US" sz="1800" spc="-1" strike="noStrike">
                <a:solidFill>
                  <a:srgbClr val="000000"/>
                </a:solidFill>
                <a:uFill>
                  <a:solidFill>
                    <a:srgbClr val="ffffff"/>
                  </a:solidFill>
                </a:uFill>
                <a:latin typeface="Courier New"/>
                <a:ea typeface="DejaVu Sans"/>
              </a:rPr>
              <a:t>&lt;isValidValue(modelValue)&gt;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Form Input</a:t>
            </a:r>
            <a:endParaRPr b="0" lang="en-US" sz="1800" spc="-1" strike="noStrike">
              <a:solidFill>
                <a:srgbClr val="000000"/>
              </a:solidFill>
              <a:uFill>
                <a:solidFill>
                  <a:srgbClr val="ffffff"/>
                </a:solidFill>
              </a:uFill>
              <a:latin typeface="Arial"/>
            </a:endParaRPr>
          </a:p>
        </p:txBody>
      </p:sp>
      <p:sp>
        <p:nvSpPr>
          <p:cNvPr id="264" name="CustomShape 2"/>
          <p:cNvSpPr/>
          <p:nvPr/>
        </p:nvSpPr>
        <p:spPr>
          <a:xfrm>
            <a:off x="152280" y="819000"/>
            <a:ext cx="8991720" cy="3959640"/>
          </a:xfrm>
          <a:prstGeom prst="rect">
            <a:avLst/>
          </a:prstGeom>
          <a:noFill/>
          <a:ln>
            <a:noFill/>
          </a:ln>
        </p:spPr>
        <p:style>
          <a:lnRef idx="0"/>
          <a:fillRef idx="0"/>
          <a:effectRef idx="0"/>
          <a:fontRef idx="minor"/>
        </p:style>
        <p:txBody>
          <a:bodyPr lIns="90000" rIns="90000" tIns="45000" bIns="45000"/>
          <a:p>
            <a:pPr marL="343080" indent="-34020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ngModelController</a:t>
            </a:r>
            <a:r>
              <a:rPr b="0" lang="en-US" sz="2400" spc="-1" strike="noStrike">
                <a:solidFill>
                  <a:srgbClr val="000000"/>
                </a:solidFill>
                <a:uFill>
                  <a:solidFill>
                    <a:srgbClr val="ffffff"/>
                  </a:solidFill>
                </a:uFill>
                <a:latin typeface="Calibri"/>
                <a:ea typeface="DejaVu Sans"/>
              </a:rPr>
              <a:t> check validation for all input fields even though they are </a:t>
            </a:r>
            <a:r>
              <a:rPr b="1" lang="en-US" sz="2400" spc="-1" strike="noStrike">
                <a:solidFill>
                  <a:srgbClr val="000000"/>
                </a:solidFill>
                <a:uFill>
                  <a:solidFill>
                    <a:srgbClr val="ffffff"/>
                  </a:solidFill>
                </a:uFill>
                <a:latin typeface="Calibri"/>
                <a:ea typeface="DejaVu Sans"/>
              </a:rPr>
              <a:t>hidden field</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Using </a:t>
            </a:r>
            <a:r>
              <a:rPr b="1" lang="en-US" sz="2400" spc="-1" strike="noStrike">
                <a:solidFill>
                  <a:srgbClr val="000000"/>
                </a:solidFill>
                <a:uFill>
                  <a:solidFill>
                    <a:srgbClr val="ffffff"/>
                  </a:solidFill>
                </a:uFill>
                <a:latin typeface="Calibri"/>
                <a:ea typeface="DejaVu Sans"/>
              </a:rPr>
              <a:t>ng-if</a:t>
            </a:r>
            <a:r>
              <a:rPr b="0" lang="en-US" sz="2400" spc="-1" strike="noStrike">
                <a:solidFill>
                  <a:srgbClr val="000000"/>
                </a:solidFill>
                <a:uFill>
                  <a:solidFill>
                    <a:srgbClr val="ffffff"/>
                  </a:solidFill>
                </a:uFill>
                <a:latin typeface="Calibri"/>
                <a:ea typeface="DejaVu Sans"/>
              </a:rPr>
              <a:t> instead of </a:t>
            </a:r>
            <a:r>
              <a:rPr b="1" lang="en-US" sz="2400" spc="-1" strike="noStrike">
                <a:solidFill>
                  <a:srgbClr val="000000"/>
                </a:solidFill>
                <a:uFill>
                  <a:solidFill>
                    <a:srgbClr val="ffffff"/>
                  </a:solidFill>
                </a:uFill>
                <a:latin typeface="Calibri"/>
                <a:ea typeface="DejaVu Sans"/>
              </a:rPr>
              <a:t>ng-show/ng-hide</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Sometimes cannot get value of input that directly bind with $scope</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Create a </a:t>
            </a:r>
            <a:r>
              <a:rPr b="1" lang="en-US" sz="1800" spc="-1" strike="noStrike">
                <a:solidFill>
                  <a:srgbClr val="a9b7c6"/>
                </a:solidFill>
                <a:uFill>
                  <a:solidFill>
                    <a:srgbClr val="ffffff"/>
                  </a:solidFill>
                </a:uFill>
                <a:latin typeface="Courier New"/>
                <a:ea typeface="Courier New"/>
              </a:rPr>
              <a:t>$scope.</a:t>
            </a:r>
            <a:r>
              <a:rPr b="1" lang="en-US" sz="1800" spc="-1" strike="noStrike">
                <a:solidFill>
                  <a:srgbClr val="9876aa"/>
                </a:solidFill>
                <a:uFill>
                  <a:solidFill>
                    <a:srgbClr val="ffffff"/>
                  </a:solidFill>
                </a:uFill>
                <a:latin typeface="Courier New"/>
                <a:ea typeface="Courier New"/>
              </a:rPr>
              <a:t>data </a:t>
            </a:r>
            <a:r>
              <a:rPr b="1" lang="en-US" sz="1800" spc="-1" strike="noStrike">
                <a:solidFill>
                  <a:srgbClr val="a9b7c6"/>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 </a:t>
            </a:r>
            <a:r>
              <a:rPr b="0" lang="en-US" sz="2400" spc="-1" strike="noStrike">
                <a:solidFill>
                  <a:srgbClr val="000000"/>
                </a:solidFill>
                <a:uFill>
                  <a:solidFill>
                    <a:srgbClr val="ffffff"/>
                  </a:solidFill>
                </a:uFill>
                <a:latin typeface="Calibri"/>
                <a:ea typeface="Courier New"/>
              </a:rPr>
              <a:t>object</a:t>
            </a:r>
            <a:r>
              <a:rPr b="0" lang="en-US" sz="2400" spc="-1" strike="noStrike">
                <a:solidFill>
                  <a:srgbClr val="000000"/>
                </a:solidFill>
                <a:uFill>
                  <a:solidFill>
                    <a:srgbClr val="ffffff"/>
                  </a:solidFill>
                </a:uFill>
                <a:latin typeface="Calibri"/>
                <a:ea typeface="DejaVu Sans"/>
              </a:rPr>
              <a:t>. Binding input with </a:t>
            </a:r>
            <a:r>
              <a:rPr b="1" lang="en-US" sz="1800" spc="-1" strike="noStrike">
                <a:solidFill>
                  <a:srgbClr val="a9b7c6"/>
                </a:solidFill>
                <a:uFill>
                  <a:solidFill>
                    <a:srgbClr val="ffffff"/>
                  </a:solidFill>
                </a:uFill>
                <a:latin typeface="Courier New"/>
                <a:ea typeface="Courier New"/>
              </a:rPr>
              <a:t>$scope.</a:t>
            </a:r>
            <a:r>
              <a:rPr b="1" lang="en-US" sz="1800" spc="-1" strike="noStrike">
                <a:solidFill>
                  <a:srgbClr val="9876aa"/>
                </a:solidFill>
                <a:uFill>
                  <a:solidFill>
                    <a:srgbClr val="ffffff"/>
                  </a:solidFill>
                </a:uFill>
                <a:latin typeface="Courier New"/>
                <a:ea typeface="Courier New"/>
              </a:rPr>
              <a:t>data</a:t>
            </a:r>
            <a:endParaRPr b="0" lang="en-US" sz="1800" spc="-1" strike="noStrike">
              <a:solidFill>
                <a:srgbClr val="000000"/>
              </a:solidFill>
              <a:uFill>
                <a:solidFill>
                  <a:srgbClr val="ffffff"/>
                </a:solidFill>
              </a:uFill>
              <a:latin typeface="Arial"/>
            </a:endParaRPr>
          </a:p>
        </p:txBody>
      </p:sp>
      <p:pic>
        <p:nvPicPr>
          <p:cNvPr id="265" name="Picture 3" descr=""/>
          <p:cNvPicPr/>
          <p:nvPr/>
        </p:nvPicPr>
        <p:blipFill>
          <a:blip r:embed="rId1"/>
          <a:stretch/>
        </p:blipFill>
        <p:spPr>
          <a:xfrm>
            <a:off x="152280" y="891000"/>
            <a:ext cx="454320" cy="454320"/>
          </a:xfrm>
          <a:prstGeom prst="rect">
            <a:avLst/>
          </a:prstGeom>
          <a:ln>
            <a:noFill/>
          </a:ln>
        </p:spPr>
      </p:pic>
      <p:pic>
        <p:nvPicPr>
          <p:cNvPr id="266" name="Picture 4" descr=""/>
          <p:cNvPicPr/>
          <p:nvPr/>
        </p:nvPicPr>
        <p:blipFill>
          <a:blip r:embed="rId2"/>
          <a:stretch/>
        </p:blipFill>
        <p:spPr>
          <a:xfrm>
            <a:off x="152640" y="1873800"/>
            <a:ext cx="454320" cy="454320"/>
          </a:xfrm>
          <a:prstGeom prst="rect">
            <a:avLst/>
          </a:prstGeom>
          <a:ln>
            <a:noFill/>
          </a:ln>
        </p:spPr>
      </p:pic>
      <p:pic>
        <p:nvPicPr>
          <p:cNvPr id="267" name="Picture 3" descr=""/>
          <p:cNvPicPr/>
          <p:nvPr/>
        </p:nvPicPr>
        <p:blipFill>
          <a:blip r:embed="rId3"/>
          <a:stretch/>
        </p:blipFill>
        <p:spPr>
          <a:xfrm>
            <a:off x="152640" y="891360"/>
            <a:ext cx="454320" cy="454320"/>
          </a:xfrm>
          <a:prstGeom prst="rect">
            <a:avLst/>
          </a:prstGeom>
          <a:ln>
            <a:noFill/>
          </a:ln>
        </p:spPr>
      </p:pic>
      <p:pic>
        <p:nvPicPr>
          <p:cNvPr id="268" name="Picture 3" descr=""/>
          <p:cNvPicPr/>
          <p:nvPr/>
        </p:nvPicPr>
        <p:blipFill>
          <a:blip r:embed="rId4"/>
          <a:stretch/>
        </p:blipFill>
        <p:spPr>
          <a:xfrm>
            <a:off x="94320" y="3017520"/>
            <a:ext cx="454320" cy="454320"/>
          </a:xfrm>
          <a:prstGeom prst="rect">
            <a:avLst/>
          </a:prstGeom>
          <a:ln>
            <a:noFill/>
          </a:ln>
        </p:spPr>
      </p:pic>
      <p:pic>
        <p:nvPicPr>
          <p:cNvPr id="269" name="Picture 4" descr=""/>
          <p:cNvPicPr/>
          <p:nvPr/>
        </p:nvPicPr>
        <p:blipFill>
          <a:blip r:embed="rId5"/>
          <a:stretch/>
        </p:blipFill>
        <p:spPr>
          <a:xfrm>
            <a:off x="91440" y="3749040"/>
            <a:ext cx="454320" cy="4543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71" name="CustomShape 2"/>
          <p:cNvSpPr/>
          <p:nvPr/>
        </p:nvSpPr>
        <p:spPr>
          <a:xfrm>
            <a:off x="2895480" y="2244600"/>
            <a:ext cx="6245640" cy="697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DEPENDENCY INJECTION</a:t>
            </a:r>
            <a:endParaRPr b="0" lang="en-US" sz="1800" spc="-1" strike="noStrike">
              <a:solidFill>
                <a:srgbClr val="000000"/>
              </a:solidFill>
              <a:uFill>
                <a:solidFill>
                  <a:srgbClr val="ffffff"/>
                </a:solidFill>
              </a:uFill>
              <a:latin typeface="Arial"/>
            </a:endParaRPr>
          </a:p>
        </p:txBody>
      </p:sp>
      <p:pic>
        <p:nvPicPr>
          <p:cNvPr id="272" name="Picture 2" descr=""/>
          <p:cNvPicPr/>
          <p:nvPr/>
        </p:nvPicPr>
        <p:blipFill>
          <a:blip r:embed="rId1"/>
          <a:stretch/>
        </p:blipFill>
        <p:spPr>
          <a:xfrm>
            <a:off x="1828800" y="2313360"/>
            <a:ext cx="828360" cy="564840"/>
          </a:xfrm>
          <a:prstGeom prst="rect">
            <a:avLst/>
          </a:prstGeom>
          <a:ln>
            <a:noFill/>
          </a:ln>
        </p:spPr>
      </p:pic>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dependency injection</a:t>
            </a:r>
            <a:endParaRPr b="0" lang="en-US" sz="1800" spc="-1" strike="noStrike">
              <a:solidFill>
                <a:srgbClr val="000000"/>
              </a:solidFill>
              <a:uFill>
                <a:solidFill>
                  <a:srgbClr val="ffffff"/>
                </a:solidFill>
              </a:uFill>
              <a:latin typeface="Arial"/>
            </a:endParaRPr>
          </a:p>
        </p:txBody>
      </p:sp>
      <p:sp>
        <p:nvSpPr>
          <p:cNvPr id="274" name="CustomShape 2"/>
          <p:cNvSpPr/>
          <p:nvPr/>
        </p:nvSpPr>
        <p:spPr>
          <a:xfrm>
            <a:off x="152280" y="819000"/>
            <a:ext cx="8836200" cy="3959640"/>
          </a:xfrm>
          <a:prstGeom prst="rect">
            <a:avLst/>
          </a:prstGeom>
          <a:noFill/>
          <a:ln>
            <a:noFill/>
          </a:ln>
        </p:spPr>
        <p:style>
          <a:lnRef idx="0"/>
          <a:fillRef idx="0"/>
          <a:effectRef idx="0"/>
          <a:fontRef idx="minor"/>
        </p:style>
        <p:txBody>
          <a:bodyPr lIns="90000" rIns="90000" tIns="45000" bIns="45000"/>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When the application bootstraps, Angular creates an injector that will be used to find and inject all of the services that are required by your application.</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The injector only carries out the following steps:</a:t>
            </a:r>
            <a:endParaRPr b="0" lang="en-US" sz="1800" spc="-1" strike="noStrike">
              <a:solidFill>
                <a:srgbClr val="000000"/>
              </a:solidFill>
              <a:uFill>
                <a:solidFill>
                  <a:srgbClr val="ffffff"/>
                </a:solidFill>
              </a:uFill>
              <a:latin typeface="Arial"/>
            </a:endParaRPr>
          </a:p>
          <a:p>
            <a:pPr lvl="1" marL="743040" indent="-28296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Load the module definition(s) that you specify in your application.</a:t>
            </a:r>
            <a:endParaRPr b="0" lang="en-US" sz="1800" spc="-1" strike="noStrike">
              <a:solidFill>
                <a:srgbClr val="000000"/>
              </a:solidFill>
              <a:uFill>
                <a:solidFill>
                  <a:srgbClr val="ffffff"/>
                </a:solidFill>
              </a:uFill>
              <a:latin typeface="Arial"/>
            </a:endParaRPr>
          </a:p>
          <a:p>
            <a:pPr lvl="1" marL="743040" indent="-28296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Register all Providers defined in these module definition(s).</a:t>
            </a:r>
            <a:endParaRPr b="0" lang="en-US" sz="1800" spc="-1" strike="noStrike">
              <a:solidFill>
                <a:srgbClr val="000000"/>
              </a:solidFill>
              <a:uFill>
                <a:solidFill>
                  <a:srgbClr val="ffffff"/>
                </a:solidFill>
              </a:uFill>
              <a:latin typeface="Arial"/>
            </a:endParaRPr>
          </a:p>
          <a:p>
            <a:pPr lvl="1" marL="743040" indent="-28296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When asked to do so, lazily instantiate services and their dependencies, via their Providers, as parameters to an injectable function.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circular dependency error</a:t>
            </a:r>
            <a:endParaRPr b="0" lang="en-US" sz="1800" spc="-1" strike="noStrike">
              <a:solidFill>
                <a:srgbClr val="000000"/>
              </a:solidFill>
              <a:uFill>
                <a:solidFill>
                  <a:srgbClr val="ffffff"/>
                </a:solidFill>
              </a:uFill>
              <a:latin typeface="Arial"/>
            </a:endParaRPr>
          </a:p>
        </p:txBody>
      </p:sp>
      <p:sp>
        <p:nvSpPr>
          <p:cNvPr id="276" name="CustomShape 2"/>
          <p:cNvSpPr/>
          <p:nvPr/>
        </p:nvSpPr>
        <p:spPr>
          <a:xfrm>
            <a:off x="152280" y="819000"/>
            <a:ext cx="8836200" cy="3959640"/>
          </a:xfrm>
          <a:prstGeom prst="rect">
            <a:avLst/>
          </a:prstGeom>
          <a:noFill/>
          <a:ln>
            <a:noFill/>
          </a:ln>
        </p:spPr>
        <p:style>
          <a:lnRef idx="0"/>
          <a:fillRef idx="0"/>
          <a:effectRef idx="0"/>
          <a:fontRef idx="minor"/>
        </p:style>
        <p:txBody>
          <a:bodyPr lIns="90000" rIns="90000" tIns="45000" bIns="45000"/>
          <a:p>
            <a:pPr marL="343080" indent="-34020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Service A</a:t>
            </a:r>
            <a:r>
              <a:rPr b="0" lang="en-US" sz="2400" spc="-1" strike="noStrike">
                <a:solidFill>
                  <a:srgbClr val="000000"/>
                </a:solidFill>
                <a:uFill>
                  <a:solidFill>
                    <a:srgbClr val="ffffff"/>
                  </a:solidFill>
                </a:uFill>
                <a:latin typeface="Calibri"/>
                <a:ea typeface="DejaVu Sans"/>
              </a:rPr>
              <a:t> ← Service C ← Service B ← </a:t>
            </a:r>
            <a:r>
              <a:rPr b="1" lang="en-US" sz="2400" spc="-1" strike="noStrike">
                <a:solidFill>
                  <a:srgbClr val="000000"/>
                </a:solidFill>
                <a:uFill>
                  <a:solidFill>
                    <a:srgbClr val="ffffff"/>
                  </a:solidFill>
                </a:uFill>
                <a:latin typeface="Calibri"/>
                <a:ea typeface="DejaVu Sans"/>
              </a:rPr>
              <a:t>Service A</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Using</a:t>
            </a:r>
            <a:r>
              <a:rPr b="0" lang="en-US" sz="2400" spc="-1" strike="noStrike">
                <a:solidFill>
                  <a:srgbClr val="000000"/>
                </a:solidFill>
                <a:uFill>
                  <a:solidFill>
                    <a:srgbClr val="ffffff"/>
                  </a:solidFill>
                </a:uFill>
                <a:latin typeface="Calibri"/>
                <a:ea typeface="DejaVu Sans"/>
              </a:rPr>
              <a:t> $injector to manual inject in each service’s function.</a:t>
            </a:r>
            <a:endParaRPr b="0" lang="en-US" sz="1800" spc="-1" strike="noStrike">
              <a:solidFill>
                <a:srgbClr val="000000"/>
              </a:solidFill>
              <a:uFill>
                <a:solidFill>
                  <a:srgbClr val="ffffff"/>
                </a:solidFill>
              </a:uFill>
              <a:latin typeface="Arial"/>
            </a:endParaRPr>
          </a:p>
        </p:txBody>
      </p:sp>
      <p:pic>
        <p:nvPicPr>
          <p:cNvPr id="277" name="Picture 3" descr=""/>
          <p:cNvPicPr/>
          <p:nvPr/>
        </p:nvPicPr>
        <p:blipFill>
          <a:blip r:embed="rId1"/>
          <a:stretch/>
        </p:blipFill>
        <p:spPr>
          <a:xfrm>
            <a:off x="152640" y="891360"/>
            <a:ext cx="454320" cy="454320"/>
          </a:xfrm>
          <a:prstGeom prst="rect">
            <a:avLst/>
          </a:prstGeom>
          <a:ln>
            <a:noFill/>
          </a:ln>
        </p:spPr>
      </p:pic>
      <p:pic>
        <p:nvPicPr>
          <p:cNvPr id="278" name="Picture 4" descr=""/>
          <p:cNvPicPr/>
          <p:nvPr/>
        </p:nvPicPr>
        <p:blipFill>
          <a:blip r:embed="rId2"/>
          <a:stretch/>
        </p:blipFill>
        <p:spPr>
          <a:xfrm>
            <a:off x="152280" y="1555560"/>
            <a:ext cx="454320" cy="454320"/>
          </a:xfrm>
          <a:prstGeom prst="rect">
            <a:avLst/>
          </a:prstGeom>
          <a:ln>
            <a:noFill/>
          </a:ln>
        </p:spPr>
      </p:pic>
      <p:sp>
        <p:nvSpPr>
          <p:cNvPr id="279" name="CustomShape 3"/>
          <p:cNvSpPr/>
          <p:nvPr/>
        </p:nvSpPr>
        <p:spPr>
          <a:xfrm>
            <a:off x="914400" y="2156760"/>
            <a:ext cx="6625440" cy="2421360"/>
          </a:xfrm>
          <a:prstGeom prst="rect">
            <a:avLst/>
          </a:prstGeom>
          <a:noFill/>
          <a:ln>
            <a:noFill/>
          </a:ln>
        </p:spPr>
        <p:style>
          <a:lnRef idx="0"/>
          <a:fillRef idx="0"/>
          <a:effectRef idx="0"/>
          <a:fontRef idx="minor"/>
        </p:style>
        <p:txBody>
          <a:bodyPr lIns="90000" rIns="90000" tIns="45000" bIns="45000"/>
          <a:p>
            <a:r>
              <a:rPr b="1" lang="en-US" sz="1800" spc="-1" strike="noStrike">
                <a:solidFill>
                  <a:srgbClr val="a9b7c6"/>
                </a:solidFill>
                <a:uFill>
                  <a:solidFill>
                    <a:srgbClr val="ffffff"/>
                  </a:solidFill>
                </a:uFill>
                <a:latin typeface="Courier New"/>
                <a:ea typeface="Courier New"/>
              </a:rPr>
              <a:t>module.</a:t>
            </a:r>
            <a:r>
              <a:rPr b="1" lang="en-US" sz="1800" spc="-1" strike="noStrike">
                <a:solidFill>
                  <a:srgbClr val="9876aa"/>
                </a:solidFill>
                <a:uFill>
                  <a:solidFill>
                    <a:srgbClr val="ffffff"/>
                  </a:solidFill>
                </a:uFill>
                <a:latin typeface="Courier New"/>
                <a:ea typeface="Courier New"/>
              </a:rPr>
              <a:t>factory</a:t>
            </a:r>
            <a:r>
              <a:rPr b="1" lang="en-US" sz="1800" spc="-1" strike="noStrike">
                <a:solidFill>
                  <a:srgbClr val="a9b7c6"/>
                </a:solidFill>
                <a:uFill>
                  <a:solidFill>
                    <a:srgbClr val="ffffff"/>
                  </a:solidFill>
                </a:uFill>
                <a:latin typeface="Courier New"/>
                <a:ea typeface="Courier New"/>
              </a:rPr>
              <a:t>(</a:t>
            </a:r>
            <a:r>
              <a:rPr b="1" lang="en-US" sz="1800" spc="-1" strike="noStrike">
                <a:solidFill>
                  <a:srgbClr val="6a8759"/>
                </a:solidFill>
                <a:uFill>
                  <a:solidFill>
                    <a:srgbClr val="ffffff"/>
                  </a:solidFill>
                </a:uFill>
                <a:latin typeface="Courier New"/>
                <a:ea typeface="Courier New"/>
              </a:rPr>
              <a:t>"serviceC"</a:t>
            </a:r>
            <a:r>
              <a:rPr b="1" lang="en-US" sz="1800" spc="-1" strike="noStrike">
                <a:solidFill>
                  <a:srgbClr val="cc7832"/>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6a8759"/>
                </a:solidFill>
                <a:uFill>
                  <a:solidFill>
                    <a:srgbClr val="ffffff"/>
                  </a:solidFill>
                </a:uFill>
                <a:latin typeface="Courier New"/>
                <a:ea typeface="Courier New"/>
              </a:rPr>
              <a:t>"$injector"</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cc7832"/>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function </a:t>
            </a:r>
            <a:r>
              <a:rPr b="1" lang="en-US" sz="1800" spc="-1" strike="noStrike">
                <a:solidFill>
                  <a:srgbClr val="a9b7c6"/>
                </a:solidFill>
                <a:uFill>
                  <a:solidFill>
                    <a:srgbClr val="ffffff"/>
                  </a:solidFill>
                </a:uFill>
                <a:latin typeface="Courier New"/>
                <a:ea typeface="Courier New"/>
              </a:rPr>
              <a:t>($injector) {</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function </a:t>
            </a:r>
            <a:r>
              <a:rPr b="1" lang="en-US" sz="1800" spc="-1" strike="noStrike">
                <a:solidFill>
                  <a:srgbClr val="ffc66d"/>
                </a:solidFill>
                <a:uFill>
                  <a:solidFill>
                    <a:srgbClr val="ffffff"/>
                  </a:solidFill>
                </a:uFill>
                <a:latin typeface="Courier New"/>
                <a:ea typeface="Courier New"/>
              </a:rPr>
              <a:t>doSomething</a:t>
            </a:r>
            <a:r>
              <a:rPr b="1" lang="en-US" sz="1800" spc="-1" strike="noStrike">
                <a:solidFill>
                  <a:srgbClr val="a9b7c6"/>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var </a:t>
            </a:r>
            <a:r>
              <a:rPr b="1" lang="en-US" sz="1800" spc="-1" strike="noStrike">
                <a:solidFill>
                  <a:srgbClr val="a9b7c6"/>
                </a:solidFill>
                <a:uFill>
                  <a:solidFill>
                    <a:srgbClr val="ffffff"/>
                  </a:solidFill>
                </a:uFill>
                <a:latin typeface="Courier New"/>
                <a:ea typeface="Courier New"/>
              </a:rPr>
              <a:t>serviceA = $injector.get(</a:t>
            </a:r>
            <a:r>
              <a:rPr b="1" lang="en-US" sz="1800" spc="-1" strike="noStrike">
                <a:solidFill>
                  <a:srgbClr val="6a8759"/>
                </a:solidFill>
                <a:uFill>
                  <a:solidFill>
                    <a:srgbClr val="ffffff"/>
                  </a:solidFill>
                </a:uFill>
                <a:latin typeface="Courier New"/>
                <a:ea typeface="Courier New"/>
              </a:rPr>
              <a:t>"serviceA"</a:t>
            </a:r>
            <a:r>
              <a:rPr b="1" lang="en-US" sz="1800" spc="-1" strike="noStrike">
                <a:solidFill>
                  <a:srgbClr val="a9b7c6"/>
                </a:solidFill>
                <a:uFill>
                  <a:solidFill>
                    <a:srgbClr val="ffffff"/>
                  </a:solidFill>
                </a:uFill>
                <a:latin typeface="Courier New"/>
                <a:ea typeface="Courier New"/>
              </a:rPr>
              <a:t>)</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cc7832"/>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serviceA.doSomething()</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cc7832"/>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828800" y="2343240"/>
            <a:ext cx="7312320" cy="5306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81" name="CustomShape 2"/>
          <p:cNvSpPr/>
          <p:nvPr/>
        </p:nvSpPr>
        <p:spPr>
          <a:xfrm>
            <a:off x="1828800" y="2244960"/>
            <a:ext cx="7312320" cy="697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VIEW RENDERING &amp; $TIMEOUT</a:t>
            </a:r>
            <a:endParaRPr b="0" lang="en-US" sz="1800" spc="-1" strike="noStrike">
              <a:solidFill>
                <a:srgbClr val="000000"/>
              </a:solidFill>
              <a:uFill>
                <a:solidFill>
                  <a:srgbClr val="ffffff"/>
                </a:solidFill>
              </a:uFill>
              <a:latin typeface="Arial"/>
            </a:endParaRPr>
          </a:p>
        </p:txBody>
      </p:sp>
      <p:pic>
        <p:nvPicPr>
          <p:cNvPr id="282" name="Picture 2" descr=""/>
          <p:cNvPicPr/>
          <p:nvPr/>
        </p:nvPicPr>
        <p:blipFill>
          <a:blip r:embed="rId1"/>
          <a:stretch/>
        </p:blipFill>
        <p:spPr>
          <a:xfrm>
            <a:off x="762120" y="2343240"/>
            <a:ext cx="828360" cy="564840"/>
          </a:xfrm>
          <a:prstGeom prst="rect">
            <a:avLst/>
          </a:prstGeom>
          <a:ln>
            <a:noFill/>
          </a:ln>
        </p:spPr>
      </p:pic>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view rendering with ngView</a:t>
            </a:r>
            <a:endParaRPr b="0" lang="en-US" sz="1800" spc="-1" strike="noStrike">
              <a:solidFill>
                <a:srgbClr val="000000"/>
              </a:solidFill>
              <a:uFill>
                <a:solidFill>
                  <a:srgbClr val="ffffff"/>
                </a:solidFill>
              </a:uFill>
              <a:latin typeface="Arial"/>
            </a:endParaRPr>
          </a:p>
        </p:txBody>
      </p:sp>
      <p:pic>
        <p:nvPicPr>
          <p:cNvPr id="284" name="Content Placeholder 3" descr=""/>
          <p:cNvPicPr/>
          <p:nvPr/>
        </p:nvPicPr>
        <p:blipFill>
          <a:blip r:embed="rId1"/>
          <a:stretch/>
        </p:blipFill>
        <p:spPr>
          <a:xfrm>
            <a:off x="1279440" y="819000"/>
            <a:ext cx="6582240" cy="39596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52280" y="133200"/>
            <a:ext cx="898992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ngView contains asynchronously loaded template</a:t>
            </a:r>
            <a:endParaRPr b="0" lang="en-US" sz="1800" spc="-1" strike="noStrike">
              <a:solidFill>
                <a:srgbClr val="000000"/>
              </a:solidFill>
              <a:uFill>
                <a:solidFill>
                  <a:srgbClr val="ffffff"/>
                </a:solidFill>
              </a:uFill>
              <a:latin typeface="Arial"/>
            </a:endParaRPr>
          </a:p>
        </p:txBody>
      </p:sp>
      <p:sp>
        <p:nvSpPr>
          <p:cNvPr id="286" name="CustomShape 2"/>
          <p:cNvSpPr/>
          <p:nvPr/>
        </p:nvSpPr>
        <p:spPr>
          <a:xfrm>
            <a:off x="152280" y="819000"/>
            <a:ext cx="8836200" cy="3959640"/>
          </a:xfrm>
          <a:prstGeom prst="rect">
            <a:avLst/>
          </a:prstGeom>
          <a:noFill/>
          <a:ln>
            <a:noFill/>
          </a:ln>
        </p:spPr>
        <p:style>
          <a:lnRef idx="0"/>
          <a:fillRef idx="0"/>
          <a:effectRef idx="0"/>
          <a:fontRef idx="minor"/>
        </p:style>
        <p:txBody>
          <a:bodyPr lIns="90000" rIns="90000" tIns="45000" bIns="45000"/>
          <a:p>
            <a:pPr marL="343080" indent="-3402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View </a:t>
            </a:r>
            <a:r>
              <a:rPr b="1" lang="en-US" sz="2400" spc="-1" strike="noStrike">
                <a:solidFill>
                  <a:srgbClr val="000000"/>
                </a:solidFill>
                <a:uFill>
                  <a:solidFill>
                    <a:srgbClr val="ffffff"/>
                  </a:solidFill>
                </a:uFill>
                <a:latin typeface="Calibri"/>
                <a:ea typeface="DejaVu Sans"/>
              </a:rPr>
              <a:t>contains</a:t>
            </a:r>
            <a:r>
              <a:rPr b="0" lang="en-US" sz="2400" spc="-1" strike="noStrike">
                <a:solidFill>
                  <a:srgbClr val="000000"/>
                </a:solidFill>
                <a:uFill>
                  <a:solidFill>
                    <a:srgbClr val="ffffff"/>
                  </a:solidFill>
                </a:uFill>
                <a:latin typeface="Calibri"/>
                <a:ea typeface="DejaVu Sans"/>
              </a:rPr>
              <a:t> </a:t>
            </a:r>
            <a:r>
              <a:rPr b="1" lang="en-US" sz="2400" spc="-1" strike="noStrike">
                <a:solidFill>
                  <a:srgbClr val="000000"/>
                </a:solidFill>
                <a:uFill>
                  <a:solidFill>
                    <a:srgbClr val="ffffff"/>
                  </a:solidFill>
                </a:uFill>
                <a:latin typeface="Calibri"/>
                <a:ea typeface="DejaVu Sans"/>
              </a:rPr>
              <a:t>ng-include</a:t>
            </a:r>
            <a:r>
              <a:rPr b="0" lang="en-US" sz="2400" spc="-1" strike="noStrike">
                <a:solidFill>
                  <a:srgbClr val="000000"/>
                </a:solidFill>
                <a:uFill>
                  <a:solidFill>
                    <a:srgbClr val="ffffff"/>
                  </a:solidFill>
                </a:uFill>
                <a:latin typeface="Calibri"/>
                <a:ea typeface="DejaVu Sans"/>
              </a:rPr>
              <a:t> or </a:t>
            </a:r>
            <a:r>
              <a:rPr b="1" lang="en-US" sz="2400" spc="-1" strike="noStrike">
                <a:solidFill>
                  <a:srgbClr val="000000"/>
                </a:solidFill>
                <a:uFill>
                  <a:solidFill>
                    <a:srgbClr val="ffffff"/>
                  </a:solidFill>
                </a:uFill>
                <a:latin typeface="Calibri"/>
                <a:ea typeface="DejaVu Sans"/>
              </a:rPr>
              <a:t>directives</a:t>
            </a:r>
            <a:r>
              <a:rPr b="0" lang="en-US" sz="2400" spc="-1" strike="noStrike">
                <a:solidFill>
                  <a:srgbClr val="000000"/>
                </a:solidFill>
                <a:uFill>
                  <a:solidFill>
                    <a:srgbClr val="ffffff"/>
                  </a:solidFill>
                </a:uFill>
                <a:latin typeface="Calibri"/>
                <a:ea typeface="DejaVu Sans"/>
              </a:rPr>
              <a:t>. How to check whether all child views are loaded?</a:t>
            </a:r>
            <a:endParaRPr b="0" lang="en-US" sz="1800" spc="-1" strike="noStrike">
              <a:solidFill>
                <a:srgbClr val="000000"/>
              </a:solidFill>
              <a:uFill>
                <a:solidFill>
                  <a:srgbClr val="ffffff"/>
                </a:solidFill>
              </a:uFill>
              <a:latin typeface="Arial"/>
            </a:endParaRPr>
          </a:p>
          <a:p>
            <a:pPr marL="343080" indent="-34020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Using</a:t>
            </a:r>
            <a:r>
              <a:rPr b="0" lang="en-US" sz="2400" spc="-1" strike="noStrike">
                <a:solidFill>
                  <a:srgbClr val="000000"/>
                </a:solidFill>
                <a:uFill>
                  <a:solidFill>
                    <a:srgbClr val="ffffff"/>
                  </a:solidFill>
                </a:uFill>
                <a:latin typeface="Calibri"/>
                <a:ea typeface="DejaVu Sans"/>
              </a:rPr>
              <a:t> </a:t>
            </a:r>
            <a:r>
              <a:rPr b="1" lang="en-US" sz="2400" spc="-1" strike="noStrike">
                <a:solidFill>
                  <a:srgbClr val="000000"/>
                </a:solidFill>
                <a:uFill>
                  <a:solidFill>
                    <a:srgbClr val="ffffff"/>
                  </a:solidFill>
                </a:uFill>
                <a:latin typeface="Calibri"/>
                <a:ea typeface="DejaVu Sans"/>
              </a:rPr>
              <a:t>$timeout</a:t>
            </a:r>
            <a:r>
              <a:rPr b="0" lang="en-US" sz="2400" spc="-1" strike="noStrike">
                <a:solidFill>
                  <a:srgbClr val="000000"/>
                </a:solidFill>
                <a:uFill>
                  <a:solidFill>
                    <a:srgbClr val="ffffff"/>
                  </a:solidFill>
                </a:uFill>
                <a:latin typeface="Calibri"/>
                <a:ea typeface="DejaVu Sans"/>
              </a:rPr>
              <a:t> to fire event for parent controller. </a:t>
            </a:r>
            <a:endParaRPr b="0" lang="en-US" sz="1800" spc="-1" strike="noStrike">
              <a:solidFill>
                <a:srgbClr val="000000"/>
              </a:solidFill>
              <a:uFill>
                <a:solidFill>
                  <a:srgbClr val="ffffff"/>
                </a:solidFill>
              </a:uFill>
              <a:latin typeface="Arial"/>
            </a:endParaRPr>
          </a:p>
        </p:txBody>
      </p:sp>
      <p:pic>
        <p:nvPicPr>
          <p:cNvPr id="287" name="Picture 3" descr=""/>
          <p:cNvPicPr/>
          <p:nvPr/>
        </p:nvPicPr>
        <p:blipFill>
          <a:blip r:embed="rId1"/>
          <a:stretch/>
        </p:blipFill>
        <p:spPr>
          <a:xfrm>
            <a:off x="153000" y="855720"/>
            <a:ext cx="454320" cy="454320"/>
          </a:xfrm>
          <a:prstGeom prst="rect">
            <a:avLst/>
          </a:prstGeom>
          <a:ln>
            <a:noFill/>
          </a:ln>
        </p:spPr>
      </p:pic>
      <p:pic>
        <p:nvPicPr>
          <p:cNvPr id="288" name="Picture 4" descr=""/>
          <p:cNvPicPr/>
          <p:nvPr/>
        </p:nvPicPr>
        <p:blipFill>
          <a:blip r:embed="rId2"/>
          <a:stretch/>
        </p:blipFill>
        <p:spPr>
          <a:xfrm>
            <a:off x="152640" y="1555920"/>
            <a:ext cx="454320" cy="454320"/>
          </a:xfrm>
          <a:prstGeom prst="rect">
            <a:avLst/>
          </a:prstGeom>
          <a:ln>
            <a:noFill/>
          </a:ln>
        </p:spPr>
      </p:pic>
      <p:sp>
        <p:nvSpPr>
          <p:cNvPr id="289" name="CustomShape 3"/>
          <p:cNvSpPr/>
          <p:nvPr/>
        </p:nvSpPr>
        <p:spPr>
          <a:xfrm>
            <a:off x="548640" y="2143080"/>
            <a:ext cx="4021560" cy="26308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ourier New"/>
                <a:ea typeface="DejaVu Sans"/>
              </a:rPr>
              <a:t>Browser render include 2 tasks: </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ourier New"/>
                <a:ea typeface="DejaVu Sans"/>
              </a:rPr>
              <a:t>DOM rendering</a:t>
            </a:r>
            <a:endParaRPr b="0" lang="en-US"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ourier New"/>
                <a:ea typeface="DejaVu Sans"/>
              </a:rPr>
              <a:t>JS execution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Using </a:t>
            </a:r>
            <a:r>
              <a:rPr b="1" lang="en-US" sz="1800" spc="-1" strike="noStrike">
                <a:solidFill>
                  <a:srgbClr val="000000"/>
                </a:solidFill>
                <a:uFill>
                  <a:solidFill>
                    <a:srgbClr val="ffffff"/>
                  </a:solidFill>
                </a:uFill>
                <a:latin typeface="Courier New"/>
                <a:ea typeface="DejaVu Sans"/>
              </a:rPr>
              <a:t>$timeout(fn)</a:t>
            </a:r>
            <a:r>
              <a:rPr b="0" lang="en-US" sz="1800" spc="-1" strike="noStrike">
                <a:solidFill>
                  <a:srgbClr val="000000"/>
                </a:solidFill>
                <a:uFill>
                  <a:solidFill>
                    <a:srgbClr val="ffffff"/>
                  </a:solidFill>
                </a:uFill>
                <a:latin typeface="Courier New"/>
                <a:ea typeface="DejaVu Sans"/>
              </a:rPr>
              <a:t>. We will push it to </a:t>
            </a:r>
            <a:r>
              <a:rPr b="1" lang="en-US" sz="1800" spc="-1" strike="noStrike">
                <a:solidFill>
                  <a:srgbClr val="000000"/>
                </a:solidFill>
                <a:uFill>
                  <a:solidFill>
                    <a:srgbClr val="ffffff"/>
                  </a:solidFill>
                </a:uFill>
                <a:latin typeface="Courier New"/>
                <a:ea typeface="DejaVu Sans"/>
              </a:rPr>
              <a:t>JS execution queue</a:t>
            </a:r>
            <a:r>
              <a:rPr b="0" lang="en-US" sz="1800" spc="-1" strike="noStrike">
                <a:solidFill>
                  <a:srgbClr val="000000"/>
                </a:solidFill>
                <a:uFill>
                  <a:solidFill>
                    <a:srgbClr val="ffffff"/>
                  </a:solidFill>
                </a:uFill>
                <a:latin typeface="Courier New"/>
                <a:ea typeface="DejaVu Sans"/>
              </a:rPr>
              <a:t> and it will be run after </a:t>
            </a:r>
            <a:r>
              <a:rPr b="1" lang="en-US" sz="1800" spc="-1" strike="noStrike">
                <a:solidFill>
                  <a:srgbClr val="000000"/>
                </a:solidFill>
                <a:uFill>
                  <a:solidFill>
                    <a:srgbClr val="ffffff"/>
                  </a:solidFill>
                </a:uFill>
                <a:latin typeface="Courier New"/>
                <a:ea typeface="DejaVu Sans"/>
              </a:rPr>
              <a:t>DOM rendering.</a:t>
            </a:r>
            <a:endParaRPr b="0" lang="en-US" sz="1800" spc="-1" strike="noStrike">
              <a:solidFill>
                <a:srgbClr val="000000"/>
              </a:solidFill>
              <a:uFill>
                <a:solidFill>
                  <a:srgbClr val="ffffff"/>
                </a:solidFill>
              </a:uFill>
              <a:latin typeface="Arial"/>
            </a:endParaRPr>
          </a:p>
        </p:txBody>
      </p:sp>
      <p:sp>
        <p:nvSpPr>
          <p:cNvPr id="290" name="CustomShape 4"/>
          <p:cNvSpPr/>
          <p:nvPr/>
        </p:nvSpPr>
        <p:spPr>
          <a:xfrm>
            <a:off x="4572000" y="2050560"/>
            <a:ext cx="4570200" cy="3068280"/>
          </a:xfrm>
          <a:prstGeom prst="rect">
            <a:avLst/>
          </a:prstGeom>
          <a:noFill/>
          <a:ln>
            <a:noFill/>
          </a:ln>
        </p:spPr>
        <p:style>
          <a:lnRef idx="0"/>
          <a:fillRef idx="0"/>
          <a:effectRef idx="0"/>
          <a:fontRef idx="minor"/>
        </p:style>
        <p:txBody>
          <a:bodyPr lIns="90000" rIns="90000" tIns="45000" bIns="45000"/>
          <a:p>
            <a:r>
              <a:rPr b="0" lang="en-US" sz="1400" spc="-1" strike="noStrike">
                <a:solidFill>
                  <a:srgbClr val="a9b7c6"/>
                </a:solidFill>
                <a:uFill>
                  <a:solidFill>
                    <a:srgbClr val="ffffff"/>
                  </a:solidFill>
                </a:uFill>
                <a:latin typeface="Courier New"/>
                <a:ea typeface="Courier New"/>
              </a:rPr>
              <a:t>module.</a:t>
            </a:r>
            <a:r>
              <a:rPr b="0" lang="en-US" sz="1400" spc="-1" strike="noStrike">
                <a:solidFill>
                  <a:srgbClr val="ffc66d"/>
                </a:solidFill>
                <a:uFill>
                  <a:solidFill>
                    <a:srgbClr val="ffffff"/>
                  </a:solidFill>
                </a:uFill>
                <a:latin typeface="Courier New"/>
                <a:ea typeface="Courier New"/>
              </a:rPr>
              <a:t>directive</a:t>
            </a:r>
            <a:r>
              <a:rPr b="0" lang="en-US" sz="1400" spc="-1" strike="noStrike">
                <a:solidFill>
                  <a:srgbClr val="a9b7c6"/>
                </a:solidFill>
                <a:uFill>
                  <a:solidFill>
                    <a:srgbClr val="ffffff"/>
                  </a:solidFill>
                </a:uFill>
                <a:latin typeface="Courier New"/>
                <a:ea typeface="Courier New"/>
              </a:rPr>
              <a:t>(</a:t>
            </a:r>
            <a:r>
              <a:rPr b="0" lang="en-US" sz="1400" spc="-1" strike="noStrike">
                <a:solidFill>
                  <a:srgbClr val="6a8759"/>
                </a:solidFill>
                <a:uFill>
                  <a:solidFill>
                    <a:srgbClr val="ffffff"/>
                  </a:solidFill>
                </a:uFill>
                <a:latin typeface="Courier New"/>
                <a:ea typeface="Courier New"/>
              </a:rPr>
              <a:t>"directiveA"</a:t>
            </a:r>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6a8759"/>
                </a:solidFill>
                <a:uFill>
                  <a:solidFill>
                    <a:srgbClr val="ffffff"/>
                  </a:solidFill>
                </a:uFill>
                <a:latin typeface="Courier New"/>
                <a:ea typeface="Courier New"/>
              </a:rPr>
              <a:t>"$timeout"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function </a:t>
            </a:r>
            <a:r>
              <a:rPr b="0" lang="en-US" sz="1400" spc="-1" strike="noStrike">
                <a:solidFill>
                  <a:srgbClr val="a9b7c6"/>
                </a:solidFill>
                <a:uFill>
                  <a:solidFill>
                    <a:srgbClr val="ffffff"/>
                  </a:solidFill>
                </a:uFill>
                <a:latin typeface="Courier New"/>
                <a:ea typeface="Courier New"/>
              </a:rPr>
              <a:t>($timeout)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return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9876aa"/>
                </a:solidFill>
                <a:uFill>
                  <a:solidFill>
                    <a:srgbClr val="ffffff"/>
                  </a:solidFill>
                </a:uFill>
                <a:latin typeface="Courier New"/>
                <a:ea typeface="Courier New"/>
              </a:rPr>
              <a:t>scope</a:t>
            </a:r>
            <a:r>
              <a:rPr b="0" lang="en-US" sz="1400" spc="-1" strike="noStrike">
                <a:solidFill>
                  <a:srgbClr val="a9b7c6"/>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9876aa"/>
                </a:solidFill>
                <a:uFill>
                  <a:solidFill>
                    <a:srgbClr val="ffffff"/>
                  </a:solidFill>
                </a:uFill>
                <a:latin typeface="Courier New"/>
                <a:ea typeface="Courier New"/>
              </a:rPr>
              <a:t>isLoaded</a:t>
            </a:r>
            <a:r>
              <a:rPr b="0" lang="en-US" sz="1400" spc="-1" strike="noStrike">
                <a:solidFill>
                  <a:srgbClr val="a9b7c6"/>
                </a:solidFill>
                <a:uFill>
                  <a:solidFill>
                    <a:srgbClr val="ffffff"/>
                  </a:solidFill>
                </a:uFill>
                <a:latin typeface="Courier New"/>
                <a:ea typeface="Courier New"/>
              </a:rPr>
              <a:t>: </a:t>
            </a:r>
            <a:r>
              <a:rPr b="0" lang="en-US" sz="1400" spc="-1" strike="noStrike">
                <a:solidFill>
                  <a:srgbClr val="6a8759"/>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6a8759"/>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0" lang="en-US" sz="1400" spc="-1" strike="noStrike">
                <a:solidFill>
                  <a:srgbClr val="ffc66d"/>
                </a:solidFill>
                <a:uFill>
                  <a:solidFill>
                    <a:srgbClr val="ffffff"/>
                  </a:solidFill>
                </a:uFill>
                <a:latin typeface="Courier New"/>
                <a:ea typeface="Courier New"/>
              </a:rPr>
              <a:t>link</a:t>
            </a:r>
            <a:r>
              <a:rPr b="0" lang="en-US" sz="1400" spc="-1" strike="noStrike">
                <a:solidFill>
                  <a:srgbClr val="a9b7c6"/>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function </a:t>
            </a:r>
            <a:r>
              <a:rPr b="0" lang="en-US" sz="1400" spc="-1" strike="noStrike">
                <a:solidFill>
                  <a:srgbClr val="a9b7c6"/>
                </a:solidFill>
                <a:uFill>
                  <a:solidFill>
                    <a:srgbClr val="ffffff"/>
                  </a:solidFill>
                </a:uFill>
                <a:latin typeface="Courier New"/>
                <a:ea typeface="Courier New"/>
              </a:rPr>
              <a:t>(scope</a:t>
            </a:r>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el</a:t>
            </a:r>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attrs)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$timeout(</a:t>
            </a:r>
            <a:r>
              <a:rPr b="1" lang="en-US" sz="1400" spc="-1" strike="noStrike">
                <a:solidFill>
                  <a:srgbClr val="cc7832"/>
                </a:solidFill>
                <a:uFill>
                  <a:solidFill>
                    <a:srgbClr val="ffffff"/>
                  </a:solidFill>
                </a:uFill>
                <a:latin typeface="Courier New"/>
                <a:ea typeface="Courier New"/>
              </a:rPr>
              <a:t>function </a:t>
            </a:r>
            <a:r>
              <a:rPr b="0" lang="en-US" sz="1400" spc="-1" strike="noStrike">
                <a:solidFill>
                  <a:srgbClr val="a9b7c6"/>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scope.</a:t>
            </a:r>
            <a:r>
              <a:rPr b="0" lang="en-US" sz="1400" spc="-1" strike="noStrike">
                <a:solidFill>
                  <a:srgbClr val="9876aa"/>
                </a:solidFill>
                <a:uFill>
                  <a:solidFill>
                    <a:srgbClr val="ffffff"/>
                  </a:solidFill>
                </a:uFill>
                <a:latin typeface="Courier New"/>
                <a:ea typeface="Courier New"/>
              </a:rPr>
              <a:t>isLoaded </a:t>
            </a:r>
            <a:r>
              <a:rPr b="0" lang="en-US" sz="1400" spc="-1" strike="noStrike">
                <a:solidFill>
                  <a:srgbClr val="a9b7c6"/>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true</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228600" y="1886040"/>
            <a:ext cx="8683920" cy="1063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e21a2d"/>
                </a:solidFill>
                <a:uFill>
                  <a:solidFill>
                    <a:srgbClr val="ffffff"/>
                  </a:solidFill>
                </a:uFill>
                <a:latin typeface="Century Gothic"/>
                <a:ea typeface="ＭＳ Ｐゴシック"/>
              </a:rPr>
              <a:t>Q&amp;A</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361800"/>
            <a:ext cx="4569120" cy="63648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ffffff"/>
                </a:solidFill>
                <a:uFill>
                  <a:solidFill>
                    <a:srgbClr val="ffffff"/>
                  </a:solidFill>
                </a:uFill>
                <a:latin typeface="Calibri"/>
                <a:ea typeface="DejaVu Sans"/>
              </a:rPr>
              <a:t>AGENDA</a:t>
            </a:r>
            <a:endParaRPr b="0" lang="en-US" sz="1800" spc="-1" strike="noStrike">
              <a:solidFill>
                <a:srgbClr val="000000"/>
              </a:solidFill>
              <a:uFill>
                <a:solidFill>
                  <a:srgbClr val="ffffff"/>
                </a:solidFill>
              </a:uFill>
              <a:latin typeface="Arial"/>
            </a:endParaRPr>
          </a:p>
        </p:txBody>
      </p:sp>
      <p:sp>
        <p:nvSpPr>
          <p:cNvPr id="227" name="CustomShape 2"/>
          <p:cNvSpPr/>
          <p:nvPr/>
        </p:nvSpPr>
        <p:spPr>
          <a:xfrm>
            <a:off x="380880" y="1200240"/>
            <a:ext cx="5559840" cy="2678760"/>
          </a:xfrm>
          <a:prstGeom prst="rect">
            <a:avLst/>
          </a:prstGeom>
          <a:noFill/>
          <a:ln>
            <a:noFill/>
          </a:ln>
        </p:spPr>
        <p:style>
          <a:lnRef idx="0"/>
          <a:fillRef idx="0"/>
          <a:effectRef idx="0"/>
          <a:fontRef idx="minor"/>
        </p:style>
        <p:txBody>
          <a:bodyPr lIns="90000" rIns="90000" tIns="45000" bIns="45000"/>
          <a:p>
            <a:pPr lvl="1" marL="914400" indent="-85104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Angular common issues </a:t>
            </a:r>
            <a:endParaRPr b="0" lang="en-US" sz="1800" spc="-1" strike="noStrike">
              <a:solidFill>
                <a:srgbClr val="000000"/>
              </a:solidFill>
              <a:uFill>
                <a:solidFill>
                  <a:srgbClr val="ffffff"/>
                </a:solidFill>
              </a:uFill>
              <a:latin typeface="Arial"/>
            </a:endParaRPr>
          </a:p>
          <a:p>
            <a:pPr lvl="1" marL="914400" indent="-85104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Form and input</a:t>
            </a:r>
            <a:endParaRPr b="0" lang="en-US" sz="1800" spc="-1" strike="noStrike">
              <a:solidFill>
                <a:srgbClr val="000000"/>
              </a:solidFill>
              <a:uFill>
                <a:solidFill>
                  <a:srgbClr val="ffffff"/>
                </a:solidFill>
              </a:uFill>
              <a:latin typeface="Arial"/>
            </a:endParaRPr>
          </a:p>
          <a:p>
            <a:pPr lvl="1" marL="914400" indent="-85104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Angular dependency injection</a:t>
            </a:r>
            <a:endParaRPr b="0" lang="en-US" sz="1800" spc="-1" strike="noStrike">
              <a:solidFill>
                <a:srgbClr val="000000"/>
              </a:solidFill>
              <a:uFill>
                <a:solidFill>
                  <a:srgbClr val="ffffff"/>
                </a:solidFill>
              </a:uFill>
              <a:latin typeface="Arial"/>
            </a:endParaRPr>
          </a:p>
          <a:p>
            <a:pPr lvl="1" marL="914400" indent="-85104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Angular view rendering and $timeout</a:t>
            </a:r>
            <a:endParaRPr b="0" lang="en-US" sz="1800" spc="-1" strike="noStrike">
              <a:solidFill>
                <a:srgbClr val="000000"/>
              </a:solidFill>
              <a:uFill>
                <a:solidFill>
                  <a:srgbClr val="ffffff"/>
                </a:solidFill>
              </a:uFill>
              <a:latin typeface="Arial"/>
            </a:endParaRPr>
          </a:p>
          <a:p>
            <a:pPr lvl="1" marL="914400" indent="-85104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Q&amp;A</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28600" y="1886040"/>
            <a:ext cx="8683920" cy="606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e21a2d"/>
                </a:solidFill>
                <a:uFill>
                  <a:solidFill>
                    <a:srgbClr val="ffffff"/>
                  </a:solidFill>
                </a:uFill>
                <a:latin typeface="Century Gothic"/>
                <a:ea typeface="ＭＳ Ｐゴシック"/>
              </a:rPr>
              <a:t>THANK YOU</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29" name="CustomShape 2"/>
          <p:cNvSpPr/>
          <p:nvPr/>
        </p:nvSpPr>
        <p:spPr>
          <a:xfrm>
            <a:off x="2895480" y="2244600"/>
            <a:ext cx="4721400" cy="697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ANGULAR MODULE</a:t>
            </a:r>
            <a:endParaRPr b="0" lang="en-US" sz="1800" spc="-1" strike="noStrike">
              <a:solidFill>
                <a:srgbClr val="000000"/>
              </a:solidFill>
              <a:uFill>
                <a:solidFill>
                  <a:srgbClr val="ffffff"/>
                </a:solidFill>
              </a:uFill>
              <a:latin typeface="Arial"/>
            </a:endParaRPr>
          </a:p>
        </p:txBody>
      </p:sp>
      <p:pic>
        <p:nvPicPr>
          <p:cNvPr id="230" name="Picture 2" descr=""/>
          <p:cNvPicPr/>
          <p:nvPr/>
        </p:nvPicPr>
        <p:blipFill>
          <a:blip r:embed="rId1"/>
          <a:stretch/>
        </p:blipFill>
        <p:spPr>
          <a:xfrm>
            <a:off x="1828800" y="2313360"/>
            <a:ext cx="828360" cy="56484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pretty URLs</a:t>
            </a:r>
            <a:endParaRPr b="0" lang="en-US" sz="1800" spc="-1" strike="noStrike">
              <a:solidFill>
                <a:srgbClr val="000000"/>
              </a:solidFill>
              <a:uFill>
                <a:solidFill>
                  <a:srgbClr val="ffffff"/>
                </a:solidFill>
              </a:uFill>
              <a:latin typeface="Arial"/>
            </a:endParaRPr>
          </a:p>
        </p:txBody>
      </p:sp>
      <p:sp>
        <p:nvSpPr>
          <p:cNvPr id="232" name="CustomShape 2"/>
          <p:cNvSpPr/>
          <p:nvPr/>
        </p:nvSpPr>
        <p:spPr>
          <a:xfrm>
            <a:off x="152280" y="819000"/>
            <a:ext cx="8836200" cy="4035600"/>
          </a:xfrm>
          <a:prstGeom prst="rect">
            <a:avLst/>
          </a:prstGeom>
          <a:noFill/>
          <a:ln>
            <a:noFill/>
          </a:ln>
        </p:spPr>
        <p:style>
          <a:lnRef idx="0"/>
          <a:fillRef idx="0"/>
          <a:effectRef idx="0"/>
          <a:fontRef idx="minor"/>
        </p:style>
        <p:txBody>
          <a:bodyPr lIns="90000" rIns="90000" tIns="45000" bIns="45000"/>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How to remove </a:t>
            </a:r>
            <a:r>
              <a:rPr b="1"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 on URLs?</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Use HTM5 Mode and configure URL rewriting on web server</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p:txBody>
      </p:sp>
      <p:pic>
        <p:nvPicPr>
          <p:cNvPr id="233" name="Picture 4" descr=""/>
          <p:cNvPicPr/>
          <p:nvPr/>
        </p:nvPicPr>
        <p:blipFill>
          <a:blip r:embed="rId1"/>
          <a:stretch/>
        </p:blipFill>
        <p:spPr>
          <a:xfrm>
            <a:off x="152280" y="819000"/>
            <a:ext cx="454320" cy="454320"/>
          </a:xfrm>
          <a:prstGeom prst="rect">
            <a:avLst/>
          </a:prstGeom>
          <a:ln>
            <a:noFill/>
          </a:ln>
        </p:spPr>
      </p:pic>
      <p:pic>
        <p:nvPicPr>
          <p:cNvPr id="234" name="Picture 6" descr=""/>
          <p:cNvPicPr/>
          <p:nvPr/>
        </p:nvPicPr>
        <p:blipFill>
          <a:blip r:embed="rId2"/>
          <a:stretch/>
        </p:blipFill>
        <p:spPr>
          <a:xfrm>
            <a:off x="152280" y="1657440"/>
            <a:ext cx="454320" cy="454320"/>
          </a:xfrm>
          <a:prstGeom prst="rect">
            <a:avLst/>
          </a:prstGeom>
          <a:ln>
            <a:noFill/>
          </a:ln>
        </p:spPr>
      </p:pic>
      <p:sp>
        <p:nvSpPr>
          <p:cNvPr id="235" name="CustomShape 3"/>
          <p:cNvSpPr/>
          <p:nvPr/>
        </p:nvSpPr>
        <p:spPr>
          <a:xfrm>
            <a:off x="228600" y="2266920"/>
            <a:ext cx="5026320" cy="255672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Font typeface="Arial"/>
              <a:buChar char="•"/>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alibri"/>
                <a:ea typeface="DejaVu Sans"/>
              </a:rPr>
              <a:t>index.js file</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1" lang="en-US" sz="1800" spc="-1" strike="noStrike">
                <a:solidFill>
                  <a:srgbClr val="000000"/>
                </a:solidFill>
                <a:uFill>
                  <a:solidFill>
                    <a:srgbClr val="ffffff"/>
                  </a:solidFill>
                </a:uFill>
                <a:latin typeface="Courier New"/>
                <a:ea typeface="DejaVu Sans"/>
              </a:rPr>
              <a:t>module.config([</a:t>
            </a:r>
            <a:r>
              <a:rPr b="1" lang="en-US" sz="1800" spc="-1" strike="noStrike">
                <a:solidFill>
                  <a:srgbClr val="6a8759"/>
                </a:solidFill>
                <a:uFill>
                  <a:solidFill>
                    <a:srgbClr val="ffffff"/>
                  </a:solidFill>
                </a:uFill>
                <a:latin typeface="Courier New"/>
                <a:ea typeface="DejaVu Sans"/>
              </a:rPr>
              <a:t>"$locationProvider"</a:t>
            </a:r>
            <a:r>
              <a:rPr b="1" lang="en-US" sz="1800" spc="-1" strike="noStrike">
                <a:solidFill>
                  <a:srgbClr val="cc7832"/>
                </a:solidFill>
                <a:uFill>
                  <a:solidFill>
                    <a:srgbClr val="ffffff"/>
                  </a:solidFill>
                </a:uFill>
                <a:latin typeface="Courier New"/>
                <a:ea typeface="DejaVu Sans"/>
              </a:rPr>
              <a:t>, function </a:t>
            </a:r>
            <a:r>
              <a:rPr b="1" lang="en-US" sz="1800" spc="-1" strike="noStrike">
                <a:solidFill>
                  <a:srgbClr val="000000"/>
                </a:solidFill>
                <a:uFill>
                  <a:solidFill>
                    <a:srgbClr val="ffffff"/>
                  </a:solidFill>
                </a:uFill>
                <a:latin typeface="Courier New"/>
                <a:ea typeface="DejaVu Sans"/>
              </a:rPr>
              <a:t>($locationProvider) {</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1" lang="en-US" sz="1800" spc="-1" strike="noStrike">
                <a:solidFill>
                  <a:srgbClr val="000000"/>
                </a:solidFill>
                <a:uFill>
                  <a:solidFill>
                    <a:srgbClr val="ffffff"/>
                  </a:solidFill>
                </a:uFill>
                <a:latin typeface="Courier New"/>
                <a:ea typeface="DejaVu Sans"/>
              </a:rPr>
              <a:t>  </a:t>
            </a:r>
            <a:r>
              <a:rPr b="1" lang="en-US" sz="1800" spc="-1" strike="noStrike">
                <a:solidFill>
                  <a:srgbClr val="000000"/>
                </a:solidFill>
                <a:uFill>
                  <a:solidFill>
                    <a:srgbClr val="ffffff"/>
                  </a:solidFill>
                </a:uFill>
                <a:latin typeface="Courier New"/>
                <a:ea typeface="DejaVu Sans"/>
              </a:rPr>
              <a:t>$locationProvider.html5Mode(</a:t>
            </a:r>
            <a:r>
              <a:rPr b="1" lang="en-US" sz="1800" spc="-1" strike="noStrike">
                <a:solidFill>
                  <a:srgbClr val="cc7832"/>
                </a:solidFill>
                <a:uFill>
                  <a:solidFill>
                    <a:srgbClr val="ffffff"/>
                  </a:solidFill>
                </a:uFill>
                <a:latin typeface="Courier New"/>
                <a:ea typeface="DejaVu Sans"/>
              </a:rPr>
              <a:t>true</a:t>
            </a:r>
            <a:r>
              <a:rPr b="1" lang="en-US" sz="1800" spc="-1" strike="noStrike">
                <a:solidFill>
                  <a:srgbClr val="000000"/>
                </a:solidFill>
                <a:uFill>
                  <a:solidFill>
                    <a:srgbClr val="ffffff"/>
                  </a:solidFill>
                </a:uFill>
                <a:latin typeface="Courier New"/>
                <a:ea typeface="DejaVu Sans"/>
              </a:rPr>
              <a:t>)</a:t>
            </a:r>
            <a:r>
              <a:rPr b="1"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a:t>
            </a:r>
            <a:r>
              <a:rPr b="1"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alibri"/>
                <a:ea typeface="DejaVu Sans"/>
              </a:rPr>
              <a:t>index.html file: Add &lt;base&gt; tag</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&lt;base </a:t>
            </a:r>
            <a:r>
              <a:rPr b="1" lang="en-US" sz="1800" spc="-1" strike="noStrike">
                <a:solidFill>
                  <a:srgbClr val="bababa"/>
                </a:solidFill>
                <a:uFill>
                  <a:solidFill>
                    <a:srgbClr val="ffffff"/>
                  </a:solidFill>
                </a:uFill>
                <a:latin typeface="Courier New"/>
                <a:ea typeface="DejaVu Sans"/>
              </a:rPr>
              <a:t>href=</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e8bf6a"/>
                </a:solidFill>
                <a:uFill>
                  <a:solidFill>
                    <a:srgbClr val="ffffff"/>
                  </a:solidFill>
                </a:uFill>
                <a:latin typeface="Courier New"/>
                <a:ea typeface="DejaVu Sans"/>
              </a:rPr>
              <a:t>&gt;</a:t>
            </a:r>
            <a:endParaRPr b="0" lang="en-US" sz="1800" spc="-1" strike="noStrike">
              <a:solidFill>
                <a:srgbClr val="000000"/>
              </a:solidFill>
              <a:uFill>
                <a:solidFill>
                  <a:srgbClr val="ffffff"/>
                </a:solidFill>
              </a:uFill>
              <a:latin typeface="Arial"/>
            </a:endParaRPr>
          </a:p>
        </p:txBody>
      </p:sp>
      <p:sp>
        <p:nvSpPr>
          <p:cNvPr id="236" name="CustomShape 4"/>
          <p:cNvSpPr/>
          <p:nvPr/>
        </p:nvSpPr>
        <p:spPr>
          <a:xfrm>
            <a:off x="5486400" y="2266920"/>
            <a:ext cx="3654720" cy="2287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Using HTML5 mode requires URL rewriting on server side, basically you have to rewrite all your links to entry point of your application (e.g index.html).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Calibri"/>
                <a:ea typeface="DejaVu Sans"/>
                <a:hlinkClick r:id="rId3"/>
              </a:rPr>
              <a:t>How to configure URL rewriting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bootstrap</a:t>
            </a:r>
            <a:endParaRPr b="0" lang="en-US" sz="1800" spc="-1" strike="noStrike">
              <a:solidFill>
                <a:srgbClr val="000000"/>
              </a:solidFill>
              <a:uFill>
                <a:solidFill>
                  <a:srgbClr val="ffffff"/>
                </a:solidFill>
              </a:uFill>
              <a:latin typeface="Arial"/>
            </a:endParaRPr>
          </a:p>
        </p:txBody>
      </p:sp>
      <p:pic>
        <p:nvPicPr>
          <p:cNvPr id="238" name="Content Placeholder 3" descr=""/>
          <p:cNvPicPr/>
          <p:nvPr/>
        </p:nvPicPr>
        <p:blipFill>
          <a:blip r:embed="rId1"/>
          <a:stretch/>
        </p:blipFill>
        <p:spPr>
          <a:xfrm>
            <a:off x="2493360" y="1032480"/>
            <a:ext cx="4154400" cy="3532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52280" y="133200"/>
            <a:ext cx="60170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Cordova app must use bootstrap</a:t>
            </a:r>
            <a:endParaRPr b="0" lang="en-US" sz="1800" spc="-1" strike="noStrike">
              <a:solidFill>
                <a:srgbClr val="000000"/>
              </a:solidFill>
              <a:uFill>
                <a:solidFill>
                  <a:srgbClr val="ffffff"/>
                </a:solidFill>
              </a:uFill>
              <a:latin typeface="Arial"/>
            </a:endParaRPr>
          </a:p>
        </p:txBody>
      </p:sp>
      <p:sp>
        <p:nvSpPr>
          <p:cNvPr id="240" name="CustomShape 2"/>
          <p:cNvSpPr/>
          <p:nvPr/>
        </p:nvSpPr>
        <p:spPr>
          <a:xfrm>
            <a:off x="152280" y="819000"/>
            <a:ext cx="8760240" cy="4111920"/>
          </a:xfrm>
          <a:prstGeom prst="rect">
            <a:avLst/>
          </a:prstGeom>
          <a:noFill/>
          <a:ln>
            <a:noFill/>
          </a:ln>
        </p:spPr>
        <p:style>
          <a:lnRef idx="0"/>
          <a:fillRef idx="0"/>
          <a:effectRef idx="0"/>
          <a:fontRef idx="minor"/>
        </p:style>
        <p:txBody>
          <a:bodyPr lIns="90000" rIns="90000" tIns="45000" bIns="45000"/>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Cannot load html content when using </a:t>
            </a:r>
            <a:r>
              <a:rPr b="1" lang="en-US" sz="2400" spc="-1" strike="noStrike">
                <a:solidFill>
                  <a:srgbClr val="000000"/>
                </a:solidFill>
                <a:uFill>
                  <a:solidFill>
                    <a:srgbClr val="ffffff"/>
                  </a:solidFill>
                </a:uFill>
                <a:latin typeface="Calibri"/>
                <a:ea typeface="DejaVu Sans"/>
              </a:rPr>
              <a:t>ng-app</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a:p>
            <a:pPr marL="343080" indent="-34020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Must execute Angular compile page after device ready event fired. Add the following code in </a:t>
            </a:r>
            <a:r>
              <a:rPr b="1" lang="en-US" sz="2400" spc="-1" strike="noStrike">
                <a:solidFill>
                  <a:srgbClr val="000000"/>
                </a:solidFill>
                <a:uFill>
                  <a:solidFill>
                    <a:srgbClr val="ffffff"/>
                  </a:solidFill>
                </a:uFill>
                <a:latin typeface="Calibri"/>
                <a:ea typeface="DejaVu Sans"/>
              </a:rPr>
              <a:t>cordova_app/www/index.js</a:t>
            </a:r>
            <a:r>
              <a:rPr b="0" lang="en-US" sz="2400" spc="-1" strike="noStrike">
                <a:solidFill>
                  <a:srgbClr val="000000"/>
                </a:solidFill>
                <a:uFill>
                  <a:solidFill>
                    <a:srgbClr val="ffffff"/>
                  </a:solidFill>
                </a:uFill>
                <a:latin typeface="Calibri"/>
                <a:ea typeface="DejaVu Sans"/>
              </a:rPr>
              <a:t> file:</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ffc66d"/>
                </a:solidFill>
                <a:uFill>
                  <a:solidFill>
                    <a:srgbClr val="ffffff"/>
                  </a:solidFill>
                </a:uFill>
                <a:latin typeface="Courier New"/>
                <a:ea typeface="DejaVu Sans"/>
              </a:rPr>
              <a:t>this.onDeviceReady =</a:t>
            </a: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000000"/>
                </a:solidFill>
                <a:uFill>
                  <a:solidFill>
                    <a:srgbClr val="ffffff"/>
                  </a:solidFill>
                </a:uFill>
                <a:latin typeface="Courier New"/>
                <a:ea typeface="DejaVu Sans"/>
              </a:rPr>
              <a:t>() {</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9876aa"/>
                </a:solidFill>
                <a:uFill>
                  <a:solidFill>
                    <a:srgbClr val="ffffff"/>
                  </a:solidFill>
                </a:uFill>
                <a:latin typeface="Courier New"/>
                <a:ea typeface="DejaVu Sans"/>
              </a:rPr>
              <a:t>angular</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bootstrap</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document</a:t>
            </a: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'myApp'</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9876aa"/>
                </a:solidFill>
                <a:uFill>
                  <a:solidFill>
                    <a:srgbClr val="ffffff"/>
                  </a:solidFill>
                </a:uFill>
                <a:latin typeface="Courier New"/>
                <a:ea typeface="DejaVu Sans"/>
              </a:rPr>
              <a:t>document</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ffc66d"/>
                </a:solidFill>
                <a:uFill>
                  <a:solidFill>
                    <a:srgbClr val="ffffff"/>
                  </a:solidFill>
                </a:uFill>
                <a:latin typeface="Courier New"/>
                <a:ea typeface="DejaVu Sans"/>
              </a:rPr>
              <a:t>addEventListener</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'deviceready'</a:t>
            </a:r>
            <a:r>
              <a:rPr b="1" lang="en-US" sz="2400" spc="-1" strike="noStrike">
                <a:solidFill>
                  <a:srgbClr val="cc7832"/>
                </a:solidFill>
                <a:uFill>
                  <a:solidFill>
                    <a:srgbClr val="ffffff"/>
                  </a:solidFill>
                </a:uFill>
                <a:latin typeface="Courier New"/>
                <a:ea typeface="DejaVu Sans"/>
              </a:rPr>
              <a:t>, this</a:t>
            </a:r>
            <a:r>
              <a:rPr b="1" lang="en-US" sz="2400" spc="-1" strike="noStrike">
                <a:solidFill>
                  <a:srgbClr val="000000"/>
                </a:solidFill>
                <a:uFill>
                  <a:solidFill>
                    <a:srgbClr val="ffffff"/>
                  </a:solidFill>
                </a:uFill>
                <a:latin typeface="Courier New"/>
                <a:ea typeface="DejaVu Sans"/>
              </a:rPr>
              <a:t>.onDeviceReady</a:t>
            </a:r>
            <a:r>
              <a:rPr b="1" lang="en-US" sz="2400" spc="-1" strike="noStrike">
                <a:solidFill>
                  <a:srgbClr val="cc7832"/>
                </a:solidFill>
                <a:uFill>
                  <a:solidFill>
                    <a:srgbClr val="ffffff"/>
                  </a:solidFill>
                </a:uFill>
                <a:latin typeface="Courier New"/>
                <a:ea typeface="DejaVu Sans"/>
              </a:rPr>
              <a:t>, false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p:txBody>
      </p:sp>
      <p:pic>
        <p:nvPicPr>
          <p:cNvPr id="241" name="Picture 3" descr=""/>
          <p:cNvPicPr/>
          <p:nvPr/>
        </p:nvPicPr>
        <p:blipFill>
          <a:blip r:embed="rId1"/>
          <a:stretch/>
        </p:blipFill>
        <p:spPr>
          <a:xfrm>
            <a:off x="152280" y="819000"/>
            <a:ext cx="454320" cy="454320"/>
          </a:xfrm>
          <a:prstGeom prst="rect">
            <a:avLst/>
          </a:prstGeom>
          <a:ln>
            <a:noFill/>
          </a:ln>
        </p:spPr>
      </p:pic>
      <p:pic>
        <p:nvPicPr>
          <p:cNvPr id="242" name="Picture 4" descr=""/>
          <p:cNvPicPr/>
          <p:nvPr/>
        </p:nvPicPr>
        <p:blipFill>
          <a:blip r:embed="rId2"/>
          <a:stretch/>
        </p:blipFill>
        <p:spPr>
          <a:xfrm>
            <a:off x="152280" y="1657440"/>
            <a:ext cx="454320" cy="454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280" y="133200"/>
            <a:ext cx="716292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injects third party as service</a:t>
            </a:r>
            <a:endParaRPr b="0" lang="en-US" sz="1800" spc="-1" strike="noStrike">
              <a:solidFill>
                <a:srgbClr val="000000"/>
              </a:solidFill>
              <a:uFill>
                <a:solidFill>
                  <a:srgbClr val="ffffff"/>
                </a:solidFill>
              </a:uFill>
              <a:latin typeface="Arial"/>
            </a:endParaRPr>
          </a:p>
        </p:txBody>
      </p:sp>
      <p:sp>
        <p:nvSpPr>
          <p:cNvPr id="244" name="CustomShape 2"/>
          <p:cNvSpPr/>
          <p:nvPr/>
        </p:nvSpPr>
        <p:spPr>
          <a:xfrm>
            <a:off x="152280" y="819000"/>
            <a:ext cx="8836200" cy="3959640"/>
          </a:xfrm>
          <a:prstGeom prst="rect">
            <a:avLst/>
          </a:prstGeom>
          <a:noFill/>
          <a:ln>
            <a:noFill/>
          </a:ln>
        </p:spPr>
        <p:style>
          <a:lnRef idx="0"/>
          <a:fillRef idx="0"/>
          <a:effectRef idx="0"/>
          <a:fontRef idx="minor"/>
        </p:style>
        <p:txBody>
          <a:bodyPr lIns="90000" rIns="90000" tIns="45000" bIns="45000"/>
          <a:p>
            <a:pPr marL="343080" indent="-340200">
              <a:lnSpc>
                <a:spcPct val="100000"/>
              </a:lnSpc>
            </a:pP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000000"/>
                </a:solidFill>
                <a:uFill>
                  <a:solidFill>
                    <a:srgbClr val="ffffff"/>
                  </a:solidFill>
                </a:uFill>
                <a:latin typeface="Courier New"/>
                <a:ea typeface="DejaVu Sans"/>
              </a:rPr>
              <a:t>(module) {</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6a8759"/>
                </a:solidFill>
                <a:uFill>
                  <a:solidFill>
                    <a:srgbClr val="ffffff"/>
                  </a:solidFill>
                </a:uFill>
                <a:latin typeface="Courier New"/>
                <a:ea typeface="DejaVu Sans"/>
              </a:rPr>
              <a:t>  </a:t>
            </a:r>
            <a:r>
              <a:rPr b="1" lang="en-US" sz="2400" spc="-1" strike="noStrike">
                <a:solidFill>
                  <a:srgbClr val="6a8759"/>
                </a:solidFill>
                <a:uFill>
                  <a:solidFill>
                    <a:srgbClr val="ffffff"/>
                  </a:solidFill>
                </a:uFill>
                <a:latin typeface="Courier New"/>
                <a:ea typeface="DejaVu Sans"/>
              </a:rPr>
              <a:t>"use strict"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module.</a:t>
            </a:r>
            <a:r>
              <a:rPr b="1" lang="en-US" sz="2400" spc="-1" strike="noStrike">
                <a:solidFill>
                  <a:srgbClr val="9876aa"/>
                </a:solidFill>
                <a:uFill>
                  <a:solidFill>
                    <a:srgbClr val="ffffff"/>
                  </a:solidFill>
                </a:uFill>
                <a:latin typeface="Courier New"/>
                <a:ea typeface="DejaVu Sans"/>
              </a:rPr>
              <a:t>factory</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"jQuery"</a:t>
            </a: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ffc66d"/>
                </a:solidFill>
                <a:uFill>
                  <a:solidFill>
                    <a:srgbClr val="ffffff"/>
                  </a:solidFill>
                </a:uFill>
                <a:latin typeface="Courier New"/>
                <a:ea typeface="DejaVu Sans"/>
              </a:rPr>
              <a:t>jQueryModule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ffc66d"/>
                </a:solidFill>
                <a:uFill>
                  <a:solidFill>
                    <a:srgbClr val="ffffff"/>
                  </a:solidFill>
                </a:uFill>
                <a:latin typeface="Courier New"/>
                <a:ea typeface="DejaVu Sans"/>
              </a:rPr>
              <a:t>jQueryModule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$inject</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"$window"</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ffc66d"/>
                </a:solidFill>
                <a:uFill>
                  <a:solidFill>
                    <a:srgbClr val="ffffff"/>
                  </a:solidFill>
                </a:uFill>
                <a:latin typeface="Courier New"/>
                <a:ea typeface="DejaVu Sans"/>
              </a:rPr>
              <a:t>jQueryModule</a:t>
            </a:r>
            <a:r>
              <a:rPr b="1" lang="en-US" sz="2400" spc="-1" strike="noStrike">
                <a:solidFill>
                  <a:srgbClr val="000000"/>
                </a:solidFill>
                <a:uFill>
                  <a:solidFill>
                    <a:srgbClr val="ffffff"/>
                  </a:solidFill>
                </a:uFill>
                <a:latin typeface="Courier New"/>
                <a:ea typeface="DejaVu Sans"/>
              </a:rPr>
              <a:t>($window) {</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return </a:t>
            </a:r>
            <a:r>
              <a:rPr b="1" lang="en-US" sz="2400" spc="-1" strike="noStrike">
                <a:solidFill>
                  <a:srgbClr val="000000"/>
                </a:solidFill>
                <a:uFill>
                  <a:solidFill>
                    <a:srgbClr val="ffffff"/>
                  </a:solidFill>
                </a:uFill>
                <a:latin typeface="Courier New"/>
                <a:ea typeface="DejaVu Sans"/>
              </a:rPr>
              <a:t>$window.jQuery</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angular</a:t>
            </a:r>
            <a:r>
              <a:rPr b="1" lang="en-US" sz="2400" spc="-1" strike="noStrike">
                <a:solidFill>
                  <a:srgbClr val="000000"/>
                </a:solidFill>
                <a:uFill>
                  <a:solidFill>
                    <a:srgbClr val="ffffff"/>
                  </a:solidFill>
                </a:uFill>
                <a:latin typeface="Courier New"/>
                <a:ea typeface="DejaVu Sans"/>
              </a:rPr>
              <a:t>.module(</a:t>
            </a:r>
            <a:r>
              <a:rPr b="1" lang="en-US" sz="2400" spc="-1" strike="noStrike">
                <a:solidFill>
                  <a:srgbClr val="6a8759"/>
                </a:solidFill>
                <a:uFill>
                  <a:solidFill>
                    <a:srgbClr val="ffffff"/>
                  </a:solidFill>
                </a:uFill>
                <a:latin typeface="Courier New"/>
                <a:ea typeface="DejaVu Sans"/>
              </a:rPr>
              <a:t>"app"</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52280" y="133200"/>
            <a:ext cx="7894440" cy="447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copy function issue with Blob object</a:t>
            </a:r>
            <a:endParaRPr b="0" lang="en-US" sz="1800" spc="-1" strike="noStrike">
              <a:solidFill>
                <a:srgbClr val="000000"/>
              </a:solidFill>
              <a:uFill>
                <a:solidFill>
                  <a:srgbClr val="ffffff"/>
                </a:solidFill>
              </a:uFill>
              <a:latin typeface="Arial"/>
            </a:endParaRPr>
          </a:p>
        </p:txBody>
      </p:sp>
      <p:sp>
        <p:nvSpPr>
          <p:cNvPr id="246" name="CustomShape 2"/>
          <p:cNvSpPr/>
          <p:nvPr/>
        </p:nvSpPr>
        <p:spPr>
          <a:xfrm>
            <a:off x="152280" y="819000"/>
            <a:ext cx="8988840" cy="3959640"/>
          </a:xfrm>
          <a:prstGeom prst="rect">
            <a:avLst/>
          </a:prstGeom>
          <a:noFill/>
          <a:ln>
            <a:noFill/>
          </a:ln>
        </p:spPr>
        <p:style>
          <a:lnRef idx="0"/>
          <a:fillRef idx="0"/>
          <a:effectRef idx="0"/>
          <a:fontRef idx="minor"/>
        </p:style>
        <p:txBody>
          <a:bodyPr lIns="90000" rIns="90000" tIns="45000" bIns="45000"/>
          <a:p>
            <a:pPr marL="343080" indent="-340200">
              <a:lnSpc>
                <a:spcPct val="100000"/>
              </a:lnSpc>
            </a:pPr>
            <a:r>
              <a:rPr b="1"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Using </a:t>
            </a:r>
            <a:r>
              <a:rPr b="1" lang="en-US" sz="2400" spc="-1" strike="noStrike">
                <a:solidFill>
                  <a:srgbClr val="000000"/>
                </a:solidFill>
                <a:uFill>
                  <a:solidFill>
                    <a:srgbClr val="ffffff"/>
                  </a:solidFill>
                </a:uFill>
                <a:latin typeface="Calibri"/>
                <a:ea typeface="DejaVu Sans"/>
              </a:rPr>
              <a:t>angular.copy </a:t>
            </a:r>
            <a:r>
              <a:rPr b="0" lang="en-US" sz="2400" spc="-1" strike="noStrike">
                <a:solidFill>
                  <a:srgbClr val="000000"/>
                </a:solidFill>
                <a:uFill>
                  <a:solidFill>
                    <a:srgbClr val="ffffff"/>
                  </a:solidFill>
                </a:uFill>
                <a:latin typeface="Calibri"/>
                <a:ea typeface="DejaVu Sans"/>
              </a:rPr>
              <a:t>while editing profile picture to clone the picture and use it later does not work.</a:t>
            </a:r>
            <a:endParaRPr b="0" lang="en-US" sz="1800" spc="-1" strike="noStrike">
              <a:solidFill>
                <a:srgbClr val="000000"/>
              </a:solidFill>
              <a:uFill>
                <a:solidFill>
                  <a:srgbClr val="ffffff"/>
                </a:solidFill>
              </a:uFill>
              <a:latin typeface="Arial"/>
            </a:endParaRPr>
          </a:p>
          <a:p>
            <a:pPr marL="343080" indent="-340200">
              <a:lnSpc>
                <a:spcPct val="100000"/>
              </a:lnSpc>
            </a:pP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Create a cloneBlob function as below:</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ffc66d"/>
                </a:solidFill>
                <a:uFill>
                  <a:solidFill>
                    <a:srgbClr val="ffffff"/>
                  </a:solidFill>
                </a:uFill>
                <a:latin typeface="Courier New"/>
                <a:ea typeface="DejaVu Sans"/>
              </a:rPr>
              <a:t>cloneBlob </a:t>
            </a:r>
            <a:r>
              <a:rPr b="1" lang="en-US" sz="2400" spc="-1" strike="noStrike">
                <a:solidFill>
                  <a:srgbClr val="000000"/>
                </a:solidFill>
                <a:uFill>
                  <a:solidFill>
                    <a:srgbClr val="ffffff"/>
                  </a:solidFill>
                </a:uFill>
                <a:latin typeface="Courier New"/>
                <a:ea typeface="DejaVu Sans"/>
              </a:rPr>
              <a:t>(source) {</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if </a:t>
            </a:r>
            <a:r>
              <a:rPr b="1" lang="en-US" sz="2400" spc="-1" strike="noStrike">
                <a:solidFill>
                  <a:srgbClr val="000000"/>
                </a:solidFill>
                <a:uFill>
                  <a:solidFill>
                    <a:srgbClr val="ffffff"/>
                  </a:solidFill>
                </a:uFill>
                <a:latin typeface="Courier New"/>
                <a:ea typeface="DejaVu Sans"/>
              </a:rPr>
              <a:t>(source </a:t>
            </a:r>
            <a:r>
              <a:rPr b="1" lang="en-US" sz="2400" spc="-1" strike="noStrike">
                <a:solidFill>
                  <a:srgbClr val="cc7832"/>
                </a:solidFill>
                <a:uFill>
                  <a:solidFill>
                    <a:srgbClr val="ffffff"/>
                  </a:solidFill>
                </a:uFill>
                <a:latin typeface="Courier New"/>
                <a:ea typeface="DejaVu Sans"/>
              </a:rPr>
              <a:t>instanceof </a:t>
            </a:r>
            <a:r>
              <a:rPr b="1" lang="en-US" sz="2400" spc="-1" strike="noStrike">
                <a:solidFill>
                  <a:srgbClr val="9876aa"/>
                </a:solidFill>
                <a:uFill>
                  <a:solidFill>
                    <a:srgbClr val="ffffff"/>
                  </a:solidFill>
                </a:uFill>
                <a:latin typeface="Courier New"/>
                <a:ea typeface="DejaVu Sans"/>
              </a:rPr>
              <a:t>Blob</a:t>
            </a:r>
            <a:r>
              <a:rPr b="1" lang="en-US" sz="2400" spc="-1" strike="noStrike">
                <a:solidFill>
                  <a:srgbClr val="000000"/>
                </a:solidFill>
                <a:uFill>
                  <a:solidFill>
                    <a:srgbClr val="ffffff"/>
                  </a:solidFill>
                </a:uFill>
                <a:latin typeface="Courier New"/>
                <a:ea typeface="DejaVu Sans"/>
              </a:rPr>
              <a:t>) {</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return </a:t>
            </a:r>
            <a:r>
              <a:rPr b="1" lang="en-US" sz="2400" spc="-1" strike="noStrike">
                <a:solidFill>
                  <a:srgbClr val="000000"/>
                </a:solidFill>
                <a:uFill>
                  <a:solidFill>
                    <a:srgbClr val="ffffff"/>
                  </a:solidFill>
                </a:uFill>
                <a:latin typeface="Courier New"/>
                <a:ea typeface="DejaVu Sans"/>
              </a:rPr>
              <a:t>source.</a:t>
            </a:r>
            <a:r>
              <a:rPr b="1" lang="en-US" sz="2400" spc="-1" strike="noStrike">
                <a:solidFill>
                  <a:srgbClr val="ffc66d"/>
                </a:solidFill>
                <a:uFill>
                  <a:solidFill>
                    <a:srgbClr val="ffffff"/>
                  </a:solidFill>
                </a:uFill>
                <a:latin typeface="Courier New"/>
                <a:ea typeface="DejaVu Sans"/>
              </a:rPr>
              <a:t>slice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808080"/>
                </a:solidFill>
                <a:uFill>
                  <a:solidFill>
                    <a:srgbClr val="ffffff"/>
                  </a:solidFill>
                </a:uFill>
                <a:latin typeface="Courier New"/>
                <a:ea typeface="DejaVu Sans"/>
              </a:rPr>
              <a:t>// clone file</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808080"/>
                </a:solidFill>
                <a:uFill>
                  <a:solidFill>
                    <a:srgbClr val="ffffff"/>
                  </a:solidFill>
                </a:uFill>
                <a:latin typeface="Courier New"/>
                <a:ea typeface="DejaVu Sans"/>
              </a:rPr>
              <a:t>  </a:t>
            </a: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200">
              <a:lnSpc>
                <a:spcPct val="100000"/>
              </a:lnSpc>
            </a:pP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p:txBody>
      </p:sp>
      <p:pic>
        <p:nvPicPr>
          <p:cNvPr id="247" name="Picture 3" descr=""/>
          <p:cNvPicPr/>
          <p:nvPr/>
        </p:nvPicPr>
        <p:blipFill>
          <a:blip r:embed="rId1"/>
          <a:stretch/>
        </p:blipFill>
        <p:spPr>
          <a:xfrm>
            <a:off x="152280" y="819000"/>
            <a:ext cx="454320" cy="454320"/>
          </a:xfrm>
          <a:prstGeom prst="rect">
            <a:avLst/>
          </a:prstGeom>
          <a:ln>
            <a:noFill/>
          </a:ln>
        </p:spPr>
      </p:pic>
      <p:pic>
        <p:nvPicPr>
          <p:cNvPr id="248" name="Picture 5" descr=""/>
          <p:cNvPicPr/>
          <p:nvPr/>
        </p:nvPicPr>
        <p:blipFill>
          <a:blip r:embed="rId2"/>
          <a:stretch/>
        </p:blipFill>
        <p:spPr>
          <a:xfrm>
            <a:off x="152280" y="2038320"/>
            <a:ext cx="454320" cy="454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2895480" y="23432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50" name="CustomShape 2"/>
          <p:cNvSpPr/>
          <p:nvPr/>
        </p:nvSpPr>
        <p:spPr>
          <a:xfrm>
            <a:off x="2895480" y="2244600"/>
            <a:ext cx="4721400" cy="697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FORM AND INPUT</a:t>
            </a:r>
            <a:endParaRPr b="0" lang="en-US" sz="1800" spc="-1" strike="noStrike">
              <a:solidFill>
                <a:srgbClr val="000000"/>
              </a:solidFill>
              <a:uFill>
                <a:solidFill>
                  <a:srgbClr val="ffffff"/>
                </a:solidFill>
              </a:uFill>
              <a:latin typeface="Arial"/>
            </a:endParaRPr>
          </a:p>
        </p:txBody>
      </p:sp>
      <p:pic>
        <p:nvPicPr>
          <p:cNvPr id="251" name="Picture 2" descr=""/>
          <p:cNvPicPr/>
          <p:nvPr/>
        </p:nvPicPr>
        <p:blipFill>
          <a:blip r:embed="rId1"/>
          <a:stretch/>
        </p:blipFill>
        <p:spPr>
          <a:xfrm>
            <a:off x="1828800" y="2313360"/>
            <a:ext cx="828360" cy="56484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presentation</Template>
  <TotalTime>837</TotalTime>
  <Application>LibreOffice/5.1.0.3$Windows_x86 LibreOffice_project/5e3e00a007d9b3b6efb6797a8b8e57b51ab1f737</Application>
  <Words>617</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2016-08-06T13:01:09Z</dcterms:created>
  <dc:creator>San Nguyen</dc:creator>
  <dc:description/>
  <dc:language>en-US</dc:language>
  <cp:lastModifiedBy/>
  <dcterms:modified xsi:type="dcterms:W3CDTF">2016-08-08T19:22:35Z</dcterms:modified>
  <cp:revision>127</cp:revision>
  <dc:subject/>
  <dc:title>Angular best practice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0x010100C568DB52D9D0A14D9B2FDCC96666E9F2007948130EC3DB064584E219954237AF3900EFF1EC5D0BC67D47851D3C42B9B0B7B1</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20</vt:i4>
  </property>
</Properties>
</file>