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 id="2147483687" r:id="rId4"/>
    <p:sldMasterId id="2147483700" r:id="rId5"/>
  </p:sldMasterIdLst>
  <p:notesMasterIdLst>
    <p:notesMasterId r:id="rId46"/>
  </p:notesMasterIdLst>
  <p:handoutMasterIdLst>
    <p:handoutMasterId r:id="rId47"/>
  </p:handoutMasterIdLst>
  <p:sldIdLst>
    <p:sldId id="256" r:id="rId6"/>
    <p:sldId id="257" r:id="rId7"/>
    <p:sldId id="258" r:id="rId8"/>
    <p:sldId id="276" r:id="rId9"/>
    <p:sldId id="260" r:id="rId10"/>
    <p:sldId id="277" r:id="rId11"/>
    <p:sldId id="278" r:id="rId12"/>
    <p:sldId id="280" r:id="rId13"/>
    <p:sldId id="279" r:id="rId14"/>
    <p:sldId id="283" r:id="rId15"/>
    <p:sldId id="281" r:id="rId16"/>
    <p:sldId id="282" r:id="rId17"/>
    <p:sldId id="284" r:id="rId18"/>
    <p:sldId id="285" r:id="rId19"/>
    <p:sldId id="286" r:id="rId20"/>
    <p:sldId id="287" r:id="rId21"/>
    <p:sldId id="288" r:id="rId22"/>
    <p:sldId id="289" r:id="rId23"/>
    <p:sldId id="269" r:id="rId24"/>
    <p:sldId id="270" r:id="rId25"/>
    <p:sldId id="290" r:id="rId26"/>
    <p:sldId id="291" r:id="rId27"/>
    <p:sldId id="292" r:id="rId28"/>
    <p:sldId id="273" r:id="rId29"/>
    <p:sldId id="272" r:id="rId30"/>
    <p:sldId id="293" r:id="rId31"/>
    <p:sldId id="294" r:id="rId32"/>
    <p:sldId id="297" r:id="rId33"/>
    <p:sldId id="301" r:id="rId34"/>
    <p:sldId id="295" r:id="rId35"/>
    <p:sldId id="298" r:id="rId36"/>
    <p:sldId id="266" r:id="rId37"/>
    <p:sldId id="296" r:id="rId38"/>
    <p:sldId id="299" r:id="rId39"/>
    <p:sldId id="300" r:id="rId40"/>
    <p:sldId id="263" r:id="rId41"/>
    <p:sldId id="274" r:id="rId42"/>
    <p:sldId id="275" r:id="rId43"/>
    <p:sldId id="302" r:id="rId44"/>
    <p:sldId id="303"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1A2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915" autoAdjust="0"/>
  </p:normalViewPr>
  <p:slideViewPr>
    <p:cSldViewPr>
      <p:cViewPr varScale="1">
        <p:scale>
          <a:sx n="98" d="100"/>
          <a:sy n="98" d="100"/>
        </p:scale>
        <p:origin x="-35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011DF1-066D-4425-9A96-347411CF7EF0}" type="datetimeFigureOut">
              <a:rPr lang="en-US" smtClean="0"/>
              <a:pPr/>
              <a:t>8/16/2016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2156B2-7475-401E-9A1D-C100255CF57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9"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220"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221"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222"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223" name="PlaceHolder 5"/>
          <p:cNvSpPr>
            <a:spLocks noGrp="1"/>
          </p:cNvSpPr>
          <p:nvPr>
            <p:ph type="sldNum"/>
          </p:nvPr>
        </p:nvSpPr>
        <p:spPr>
          <a:xfrm>
            <a:off x="4399200" y="9555480"/>
            <a:ext cx="3372840" cy="502560"/>
          </a:xfrm>
          <a:prstGeom prst="rect">
            <a:avLst/>
          </a:prstGeom>
        </p:spPr>
        <p:txBody>
          <a:bodyPr lIns="0" tIns="0" rIns="0" bIns="0" anchor="b"/>
          <a:lstStyle/>
          <a:p>
            <a:pPr algn="r"/>
            <a:fld id="{F9BF6DCF-7198-4C65-B19A-2E9E01A88E5F}" type="slidenum">
              <a:rPr lang="en-US" sz="1400" b="0" strike="noStrike" spc="-1">
                <a:solidFill>
                  <a:srgbClr val="000000"/>
                </a:solidFill>
                <a:uFill>
                  <a:solidFill>
                    <a:srgbClr val="FFFFFF"/>
                  </a:solidFill>
                </a:uFill>
                <a:latin typeface="Times New Roman"/>
              </a:rPr>
              <a:pPr algn="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dirty="0">
              <a:solidFill>
                <a:srgbClr val="000000"/>
              </a:solidFill>
              <a:uFill>
                <a:solidFill>
                  <a:srgbClr val="FFFFFF"/>
                </a:solidFill>
              </a:uFill>
              <a:latin typeface="Arial"/>
            </a:endParaRPr>
          </a:p>
        </p:txBody>
      </p:sp>
      <p:sp>
        <p:nvSpPr>
          <p:cNvPr id="312"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79FE7C-C17A-4D19-94F7-CBFFFD740F37}" type="slidenum">
              <a:rPr lang="en-US" sz="1200" b="0" strike="noStrike" spc="-1">
                <a:solidFill>
                  <a:srgbClr val="000000"/>
                </a:solidFill>
                <a:uFill>
                  <a:solidFill>
                    <a:srgbClr val="FFFFFF"/>
                  </a:solidFill>
                </a:uFill>
                <a:latin typeface="+mn-lt"/>
                <a:ea typeface="+mn-ea"/>
              </a:rPr>
              <a:pPr algn="r">
                <a:lnSpc>
                  <a:spcPct val="100000"/>
                </a:lnSpc>
              </a:pPr>
              <a:t>26</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tIns="0" rIns="0" bIns="0"/>
          <a:lstStyle/>
          <a:p>
            <a:pPr>
              <a:lnSpc>
                <a:spcPct val="100000"/>
              </a:lnSpc>
            </a:pPr>
            <a:endParaRPr lang="en-US" sz="2000" b="0" strike="noStrike" spc="-1" dirty="0">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00CE57-D5DE-4B0E-930A-933BDE7F0E2E}" type="slidenum">
              <a:rPr lang="en-US" sz="1200" b="0" strike="noStrike" spc="-1">
                <a:solidFill>
                  <a:srgbClr val="000000"/>
                </a:solidFill>
                <a:uFill>
                  <a:solidFill>
                    <a:srgbClr val="FFFFFF"/>
                  </a:solidFill>
                </a:uFill>
                <a:latin typeface="+mn-lt"/>
                <a:ea typeface="+mn-ea"/>
              </a:rPr>
              <a:pPr algn="r">
                <a:lnSpc>
                  <a:spcPct val="100000"/>
                </a:lnSpc>
              </a:pPr>
              <a:t>29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https://docs.angularjs.org/guide/forms</a:t>
            </a:r>
          </a:p>
          <a:p>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The directive </a:t>
            </a:r>
            <a:r>
              <a:rPr lang="en-US" sz="2000" b="1" strike="noStrike" spc="-1" dirty="0">
                <a:solidFill>
                  <a:srgbClr val="000000"/>
                </a:solidFill>
                <a:uFill>
                  <a:solidFill>
                    <a:srgbClr val="FFFFFF"/>
                  </a:solidFill>
                </a:uFill>
                <a:latin typeface="Arial"/>
              </a:rPr>
              <a:t>must require </a:t>
            </a:r>
            <a:r>
              <a:rPr lang="en-US" sz="2000" b="1" strike="noStrike" spc="-1" dirty="0" err="1">
                <a:solidFill>
                  <a:srgbClr val="000000"/>
                </a:solidFill>
                <a:uFill>
                  <a:solidFill>
                    <a:srgbClr val="FFFFFF"/>
                  </a:solidFill>
                </a:uFill>
                <a:latin typeface="Arial"/>
              </a:rPr>
              <a:t>ngModel</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a:t>
            </a:r>
            <a:r>
              <a:rPr lang="en-US" sz="2000" b="0" strike="noStrike" spc="-1" dirty="0" err="1">
                <a:solidFill>
                  <a:srgbClr val="000000"/>
                </a:solidFill>
                <a:uFill>
                  <a:solidFill>
                    <a:srgbClr val="FFFFFF"/>
                  </a:solidFill>
                </a:uFill>
                <a:latin typeface="Arial"/>
              </a:rPr>
              <a:t>validators</a:t>
            </a:r>
            <a:r>
              <a:rPr lang="en-US" sz="2000" b="0" strike="noStrike" spc="-1" dirty="0">
                <a:solidFill>
                  <a:srgbClr val="000000"/>
                </a:solidFill>
                <a:uFill>
                  <a:solidFill>
                    <a:srgbClr val="FFFFFF"/>
                  </a:solidFill>
                </a:uFill>
                <a:latin typeface="Arial"/>
              </a:rPr>
              <a:t> function receives </a:t>
            </a:r>
            <a:r>
              <a:rPr lang="en-US" sz="2000" b="0" strike="noStrike" spc="-1" dirty="0" err="1">
                <a:solidFill>
                  <a:srgbClr val="000000"/>
                </a:solidFill>
                <a:uFill>
                  <a:solidFill>
                    <a:srgbClr val="FFFFFF"/>
                  </a:solidFill>
                </a:uFill>
                <a:latin typeface="Arial"/>
              </a:rPr>
              <a:t>modelValue</a:t>
            </a:r>
            <a:r>
              <a:rPr lang="en-US" sz="2000" b="0" strike="noStrike" spc="-1" dirty="0">
                <a:solidFill>
                  <a:srgbClr val="000000"/>
                </a:solidFill>
                <a:uFill>
                  <a:solidFill>
                    <a:srgbClr val="FFFFFF"/>
                  </a:solidFill>
                </a:uFill>
                <a:latin typeface="Arial"/>
              </a:rPr>
              <a:t> &amp; the </a:t>
            </a:r>
            <a:r>
              <a:rPr lang="en-US" sz="2000" b="0" strike="noStrike" spc="-1" dirty="0" err="1">
                <a:solidFill>
                  <a:srgbClr val="000000"/>
                </a:solidFill>
                <a:uFill>
                  <a:solidFill>
                    <a:srgbClr val="FFFFFF"/>
                  </a:solidFill>
                </a:uFill>
                <a:latin typeface="Arial"/>
              </a:rPr>
              <a:t>viewValue</a:t>
            </a:r>
            <a:r>
              <a:rPr lang="en-US" sz="2000" b="0" strike="noStrike" spc="-1" dirty="0">
                <a:solidFill>
                  <a:srgbClr val="000000"/>
                </a:solidFill>
                <a:uFill>
                  <a:solidFill>
                    <a:srgbClr val="FFFFFF"/>
                  </a:solidFill>
                </a:uFill>
                <a:latin typeface="Arial"/>
              </a:rPr>
              <a:t> as parameters</a:t>
            </a: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Validation happens </a:t>
            </a:r>
            <a:r>
              <a:rPr lang="en-US" sz="2000" b="1" strike="noStrike" spc="-1" dirty="0">
                <a:solidFill>
                  <a:srgbClr val="000000"/>
                </a:solidFill>
                <a:uFill>
                  <a:solidFill>
                    <a:srgbClr val="FFFFFF"/>
                  </a:solidFill>
                </a:uFill>
                <a:latin typeface="Arial"/>
              </a:rPr>
              <a:t>after</a:t>
            </a:r>
            <a:r>
              <a:rPr lang="en-US" sz="2000" b="0" strike="noStrike" spc="-1" dirty="0">
                <a:solidFill>
                  <a:srgbClr val="000000"/>
                </a:solidFill>
                <a:uFill>
                  <a:solidFill>
                    <a:srgbClr val="FFFFFF"/>
                  </a:solidFill>
                </a:uFill>
                <a:latin typeface="Arial"/>
              </a:rPr>
              <a:t> successfully running </a:t>
            </a:r>
            <a:r>
              <a:rPr lang="en-US" sz="2000" b="1" strike="noStrike" spc="-1" dirty="0">
                <a:solidFill>
                  <a:srgbClr val="000000"/>
                </a:solidFill>
                <a:uFill>
                  <a:solidFill>
                    <a:srgbClr val="FFFFFF"/>
                  </a:solidFill>
                </a:uFill>
                <a:latin typeface="Arial"/>
              </a:rPr>
              <a:t>$parsers and $formatters</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1" strike="noStrike" spc="-1" dirty="0">
                <a:solidFill>
                  <a:srgbClr val="000000"/>
                </a:solidFill>
                <a:uFill>
                  <a:solidFill>
                    <a:srgbClr val="FFFFFF"/>
                  </a:solidFill>
                </a:uFill>
                <a:latin typeface="Arial"/>
              </a:rPr>
              <a:t>Failed </a:t>
            </a:r>
            <a:r>
              <a:rPr lang="en-US" sz="2000" b="1" strike="noStrike" spc="-1" dirty="0" err="1">
                <a:solidFill>
                  <a:srgbClr val="000000"/>
                </a:solidFill>
                <a:uFill>
                  <a:solidFill>
                    <a:srgbClr val="FFFFFF"/>
                  </a:solidFill>
                </a:uFill>
                <a:latin typeface="Arial"/>
              </a:rPr>
              <a:t>validators</a:t>
            </a:r>
            <a:r>
              <a:rPr lang="en-US" sz="2000" b="1" strike="noStrike" spc="-1" dirty="0">
                <a:solidFill>
                  <a:srgbClr val="000000"/>
                </a:solidFill>
                <a:uFill>
                  <a:solidFill>
                    <a:srgbClr val="FFFFFF"/>
                  </a:solidFill>
                </a:uFill>
                <a:latin typeface="Arial"/>
              </a:rPr>
              <a:t> </a:t>
            </a:r>
            <a:r>
              <a:rPr lang="en-US" sz="2000" b="0" strike="noStrike" spc="-1" dirty="0">
                <a:solidFill>
                  <a:srgbClr val="000000"/>
                </a:solidFill>
                <a:uFill>
                  <a:solidFill>
                    <a:srgbClr val="FFFFFF"/>
                  </a:solidFill>
                </a:uFill>
                <a:latin typeface="Arial"/>
              </a:rPr>
              <a:t>are stored by key in </a:t>
            </a:r>
            <a:r>
              <a:rPr lang="en-US" sz="2000" b="1" strike="noStrike" spc="-1" dirty="0" err="1">
                <a:solidFill>
                  <a:srgbClr val="000000"/>
                </a:solidFill>
                <a:uFill>
                  <a:solidFill>
                    <a:srgbClr val="FFFFFF"/>
                  </a:solidFill>
                </a:uFill>
                <a:latin typeface="Arial"/>
              </a:rPr>
              <a:t>ngModelController.$error</a:t>
            </a: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00CE57-D5DE-4B0E-930A-933BDE7F0E2E}" type="slidenum">
              <a:rPr lang="en-US" sz="1200" b="0" strike="noStrike" spc="-1">
                <a:solidFill>
                  <a:srgbClr val="000000"/>
                </a:solidFill>
                <a:uFill>
                  <a:solidFill>
                    <a:srgbClr val="FFFFFF"/>
                  </a:solidFill>
                </a:uFill>
                <a:latin typeface="+mn-lt"/>
                <a:ea typeface="+mn-ea"/>
              </a:rPr>
              <a:pPr algn="r">
                <a:lnSpc>
                  <a:spcPct val="100000"/>
                </a:lnSpc>
              </a:pPr>
              <a:t>32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https://docs.angularjs.org/guide/forms</a:t>
            </a:r>
          </a:p>
          <a:p>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The directive </a:t>
            </a:r>
            <a:r>
              <a:rPr lang="en-US" sz="2000" b="1" strike="noStrike" spc="-1" dirty="0">
                <a:solidFill>
                  <a:srgbClr val="000000"/>
                </a:solidFill>
                <a:uFill>
                  <a:solidFill>
                    <a:srgbClr val="FFFFFF"/>
                  </a:solidFill>
                </a:uFill>
                <a:latin typeface="Arial"/>
              </a:rPr>
              <a:t>must require </a:t>
            </a:r>
            <a:r>
              <a:rPr lang="en-US" sz="2000" b="1" strike="noStrike" spc="-1" dirty="0" err="1">
                <a:solidFill>
                  <a:srgbClr val="000000"/>
                </a:solidFill>
                <a:uFill>
                  <a:solidFill>
                    <a:srgbClr val="FFFFFF"/>
                  </a:solidFill>
                </a:uFill>
                <a:latin typeface="Arial"/>
              </a:rPr>
              <a:t>ngModel</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a:t>
            </a:r>
            <a:r>
              <a:rPr lang="en-US" sz="2000" b="0" strike="noStrike" spc="-1" dirty="0" err="1">
                <a:solidFill>
                  <a:srgbClr val="000000"/>
                </a:solidFill>
                <a:uFill>
                  <a:solidFill>
                    <a:srgbClr val="FFFFFF"/>
                  </a:solidFill>
                </a:uFill>
                <a:latin typeface="Arial"/>
              </a:rPr>
              <a:t>validators</a:t>
            </a:r>
            <a:r>
              <a:rPr lang="en-US" sz="2000" b="0" strike="noStrike" spc="-1" dirty="0">
                <a:solidFill>
                  <a:srgbClr val="000000"/>
                </a:solidFill>
                <a:uFill>
                  <a:solidFill>
                    <a:srgbClr val="FFFFFF"/>
                  </a:solidFill>
                </a:uFill>
                <a:latin typeface="Arial"/>
              </a:rPr>
              <a:t> function receives </a:t>
            </a:r>
            <a:r>
              <a:rPr lang="en-US" sz="2000" b="0" strike="noStrike" spc="-1" dirty="0" err="1">
                <a:solidFill>
                  <a:srgbClr val="000000"/>
                </a:solidFill>
                <a:uFill>
                  <a:solidFill>
                    <a:srgbClr val="FFFFFF"/>
                  </a:solidFill>
                </a:uFill>
                <a:latin typeface="Arial"/>
              </a:rPr>
              <a:t>modelValue</a:t>
            </a:r>
            <a:r>
              <a:rPr lang="en-US" sz="2000" b="0" strike="noStrike" spc="-1" dirty="0">
                <a:solidFill>
                  <a:srgbClr val="000000"/>
                </a:solidFill>
                <a:uFill>
                  <a:solidFill>
                    <a:srgbClr val="FFFFFF"/>
                  </a:solidFill>
                </a:uFill>
                <a:latin typeface="Arial"/>
              </a:rPr>
              <a:t> &amp; the </a:t>
            </a:r>
            <a:r>
              <a:rPr lang="en-US" sz="2000" b="0" strike="noStrike" spc="-1" dirty="0" err="1">
                <a:solidFill>
                  <a:srgbClr val="000000"/>
                </a:solidFill>
                <a:uFill>
                  <a:solidFill>
                    <a:srgbClr val="FFFFFF"/>
                  </a:solidFill>
                </a:uFill>
                <a:latin typeface="Arial"/>
              </a:rPr>
              <a:t>viewValue</a:t>
            </a:r>
            <a:r>
              <a:rPr lang="en-US" sz="2000" b="0" strike="noStrike" spc="-1" dirty="0">
                <a:solidFill>
                  <a:srgbClr val="000000"/>
                </a:solidFill>
                <a:uFill>
                  <a:solidFill>
                    <a:srgbClr val="FFFFFF"/>
                  </a:solidFill>
                </a:uFill>
                <a:latin typeface="Arial"/>
              </a:rPr>
              <a:t> as parameters</a:t>
            </a:r>
          </a:p>
          <a:p>
            <a:pPr marL="343080" lvl="1" indent="-340200">
              <a:lnSpc>
                <a:spcPct val="100000"/>
              </a:lnSpc>
              <a:buClr>
                <a:srgbClr val="000000"/>
              </a:buClr>
              <a:buFont typeface="+mj-lt"/>
              <a:buAutoNum type="arabicPeriod"/>
            </a:pPr>
            <a:r>
              <a:rPr lang="en-US" sz="2000" b="0" strike="noStrike" spc="-1" dirty="0">
                <a:solidFill>
                  <a:srgbClr val="000000"/>
                </a:solidFill>
                <a:uFill>
                  <a:solidFill>
                    <a:srgbClr val="FFFFFF"/>
                  </a:solidFill>
                </a:uFill>
                <a:latin typeface="Arial"/>
              </a:rPr>
              <a:t>Validation happens </a:t>
            </a:r>
            <a:r>
              <a:rPr lang="en-US" sz="2000" b="1" strike="noStrike" spc="-1" dirty="0">
                <a:solidFill>
                  <a:srgbClr val="000000"/>
                </a:solidFill>
                <a:uFill>
                  <a:solidFill>
                    <a:srgbClr val="FFFFFF"/>
                  </a:solidFill>
                </a:uFill>
                <a:latin typeface="Arial"/>
              </a:rPr>
              <a:t>after</a:t>
            </a:r>
            <a:r>
              <a:rPr lang="en-US" sz="2000" b="0" strike="noStrike" spc="-1" dirty="0">
                <a:solidFill>
                  <a:srgbClr val="000000"/>
                </a:solidFill>
                <a:uFill>
                  <a:solidFill>
                    <a:srgbClr val="FFFFFF"/>
                  </a:solidFill>
                </a:uFill>
                <a:latin typeface="Arial"/>
              </a:rPr>
              <a:t> successfully running </a:t>
            </a:r>
            <a:r>
              <a:rPr lang="en-US" sz="2000" b="1" strike="noStrike" spc="-1" dirty="0">
                <a:solidFill>
                  <a:srgbClr val="000000"/>
                </a:solidFill>
                <a:uFill>
                  <a:solidFill>
                    <a:srgbClr val="FFFFFF"/>
                  </a:solidFill>
                </a:uFill>
                <a:latin typeface="Arial"/>
              </a:rPr>
              <a:t>$parsers and $formatters</a:t>
            </a:r>
            <a:endParaRPr lang="en-US" sz="2000" b="0" strike="noStrike" spc="-1" dirty="0">
              <a:solidFill>
                <a:srgbClr val="000000"/>
              </a:solidFill>
              <a:uFill>
                <a:solidFill>
                  <a:srgbClr val="FFFFFF"/>
                </a:solidFill>
              </a:uFill>
              <a:latin typeface="Arial"/>
            </a:endParaRPr>
          </a:p>
          <a:p>
            <a:pPr marL="343080" lvl="1" indent="-340200">
              <a:lnSpc>
                <a:spcPct val="100000"/>
              </a:lnSpc>
              <a:buClr>
                <a:srgbClr val="000000"/>
              </a:buClr>
              <a:buFont typeface="+mj-lt"/>
              <a:buAutoNum type="arabicPeriod"/>
            </a:pPr>
            <a:r>
              <a:rPr lang="en-US" sz="2000" b="1" strike="noStrike" spc="-1" dirty="0">
                <a:solidFill>
                  <a:srgbClr val="000000"/>
                </a:solidFill>
                <a:uFill>
                  <a:solidFill>
                    <a:srgbClr val="FFFFFF"/>
                  </a:solidFill>
                </a:uFill>
                <a:latin typeface="Arial"/>
              </a:rPr>
              <a:t>Failed </a:t>
            </a:r>
            <a:r>
              <a:rPr lang="en-US" sz="2000" b="1" strike="noStrike" spc="-1" dirty="0" err="1">
                <a:solidFill>
                  <a:srgbClr val="000000"/>
                </a:solidFill>
                <a:uFill>
                  <a:solidFill>
                    <a:srgbClr val="FFFFFF"/>
                  </a:solidFill>
                </a:uFill>
                <a:latin typeface="Arial"/>
              </a:rPr>
              <a:t>validators</a:t>
            </a:r>
            <a:r>
              <a:rPr lang="en-US" sz="2000" b="1" strike="noStrike" spc="-1" dirty="0">
                <a:solidFill>
                  <a:srgbClr val="000000"/>
                </a:solidFill>
                <a:uFill>
                  <a:solidFill>
                    <a:srgbClr val="FFFFFF"/>
                  </a:solidFill>
                </a:uFill>
                <a:latin typeface="Arial"/>
              </a:rPr>
              <a:t> </a:t>
            </a:r>
            <a:r>
              <a:rPr lang="en-US" sz="2000" b="0" strike="noStrike" spc="-1" dirty="0">
                <a:solidFill>
                  <a:srgbClr val="000000"/>
                </a:solidFill>
                <a:uFill>
                  <a:solidFill>
                    <a:srgbClr val="FFFFFF"/>
                  </a:solidFill>
                </a:uFill>
                <a:latin typeface="Arial"/>
              </a:rPr>
              <a:t>are stored by key in </a:t>
            </a:r>
            <a:r>
              <a:rPr lang="en-US" sz="2000" b="1" strike="noStrike" spc="-1" dirty="0" err="1">
                <a:solidFill>
                  <a:srgbClr val="000000"/>
                </a:solidFill>
                <a:uFill>
                  <a:solidFill>
                    <a:srgbClr val="FFFFFF"/>
                  </a:solidFill>
                </a:uFill>
                <a:latin typeface="Arial"/>
              </a:rPr>
              <a:t>ngModelController.$error</a:t>
            </a: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0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00CE57-D5DE-4B0E-930A-933BDE7F0E2E}" type="slidenum">
              <a:rPr lang="en-US" sz="1200" b="0" strike="noStrike" spc="-1">
                <a:solidFill>
                  <a:srgbClr val="000000"/>
                </a:solidFill>
                <a:uFill>
                  <a:solidFill>
                    <a:srgbClr val="FFFFFF"/>
                  </a:solidFill>
                </a:uFill>
                <a:latin typeface="+mn-lt"/>
                <a:ea typeface="+mn-ea"/>
              </a:rPr>
              <a:pPr algn="r">
                <a:lnSpc>
                  <a:spcPct val="100000"/>
                </a:lnSpc>
              </a:pPr>
              <a:t>35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https://docs.angularjs.org/guide/bootstrap</a:t>
            </a:r>
          </a:p>
          <a:p>
            <a:endParaRPr lang="en-US" sz="2000" b="0" strike="noStrike" spc="-1" dirty="0">
              <a:solidFill>
                <a:srgbClr val="000000"/>
              </a:solidFill>
              <a:uFill>
                <a:solidFill>
                  <a:srgbClr val="FFFFFF"/>
                </a:solidFill>
              </a:uFill>
              <a:latin typeface="Arial"/>
            </a:endParaRPr>
          </a:p>
          <a:p>
            <a:r>
              <a:rPr lang="en-US" sz="2000" b="0" strike="noStrike" spc="-1" dirty="0">
                <a:solidFill>
                  <a:srgbClr val="000000"/>
                </a:solidFill>
                <a:uFill>
                  <a:solidFill>
                    <a:srgbClr val="FFFFFF"/>
                  </a:solidFill>
                </a:uFill>
                <a:latin typeface="Arial"/>
              </a:rPr>
              <a:t>Using manual initialization if you need to perform an operation before Angular compiles a page</a:t>
            </a:r>
          </a:p>
        </p:txBody>
      </p:sp>
      <p:sp>
        <p:nvSpPr>
          <p:cNvPr id="296"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D607BE8-C5CF-4EE1-A13E-80103FF87A5E}" type="slidenum">
              <a:rPr lang="en-US" sz="1200" b="0" strike="noStrike" spc="-1">
                <a:solidFill>
                  <a:srgbClr val="000000"/>
                </a:solidFill>
                <a:uFill>
                  <a:solidFill>
                    <a:srgbClr val="FFFFFF"/>
                  </a:solidFill>
                </a:uFill>
                <a:latin typeface="+mn-lt"/>
                <a:ea typeface="+mn-ea"/>
              </a:rPr>
              <a:pPr algn="r">
                <a:lnSpc>
                  <a:spcPct val="100000"/>
                </a:lnSpc>
              </a:p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dirty="0" smtClean="0"/>
              <a:t>http://www.frontendjournal.com/html5-pushstate-and-single-page-apps/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dirty="0">
                <a:solidFill>
                  <a:srgbClr val="000000"/>
                </a:solidFill>
                <a:uFill>
                  <a:solidFill>
                    <a:srgbClr val="FFFFFF"/>
                  </a:solidFill>
                </a:uFill>
                <a:latin typeface="Arial"/>
              </a:rPr>
              <a:t>https://docs.angularjs.org/tutorial/step_09</a:t>
            </a:r>
          </a:p>
          <a:p>
            <a:endParaRPr lang="en-US" sz="2000" b="0" strike="noStrike" spc="-1" dirty="0" smtClean="0">
              <a:solidFill>
                <a:srgbClr val="000000"/>
              </a:solidFill>
              <a:uFill>
                <a:solidFill>
                  <a:srgbClr val="FFFFFF"/>
                </a:solidFill>
              </a:uFill>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smtClean="0">
                <a:solidFill>
                  <a:srgbClr val="000000"/>
                </a:solidFill>
                <a:uFill>
                  <a:solidFill>
                    <a:srgbClr val="FFFFFF"/>
                  </a:solidFill>
                </a:uFill>
                <a:latin typeface="Calibri"/>
                <a:ea typeface="+mn-ea"/>
              </a:rPr>
              <a:t>When the application bootstraps, Angular creates an injector that will be used to find and inject all of the services that are required by your application.</a:t>
            </a:r>
            <a:endParaRPr lang="en-US" sz="1600" b="0" strike="noStrike" spc="-1" dirty="0" smtClean="0">
              <a:solidFill>
                <a:srgbClr val="000000"/>
              </a:solidFill>
              <a:uFill>
                <a:solidFill>
                  <a:srgbClr val="FFFFFF"/>
                </a:solidFill>
              </a:uFill>
              <a:latin typeface="+mn-lt"/>
            </a:endParaRPr>
          </a:p>
          <a:p>
            <a:endParaRPr lang="en-US" sz="2000" b="0" strike="noStrike" spc="-1" dirty="0">
              <a:solidFill>
                <a:srgbClr val="000000"/>
              </a:solidFill>
              <a:uFill>
                <a:solidFill>
                  <a:srgbClr val="FFFFFF"/>
                </a:solidFill>
              </a:uFill>
              <a:latin typeface="Arial"/>
            </a:endParaRPr>
          </a:p>
          <a:p>
            <a:r>
              <a:rPr lang="en-US" sz="1200" b="0" strike="noStrike" spc="-1" dirty="0">
                <a:solidFill>
                  <a:srgbClr val="000000"/>
                </a:solidFill>
                <a:uFill>
                  <a:solidFill>
                    <a:srgbClr val="FFFFFF"/>
                  </a:solidFill>
                </a:uFill>
                <a:latin typeface="+mn-lt"/>
                <a:ea typeface="+mn-ea"/>
              </a:rPr>
              <a:t>Angular modules solve the problem of removing global variables from the application and provide a way of configuring the injector. As opposed to AMD or require.js modules, Angular modules don't try to solve the problem of script load ordering or lazy script fetching. These goals are totally independent and both module systems can live side-by-side and fulfill their goals.</a:t>
            </a:r>
            <a:endParaRPr lang="en-US" sz="2000" b="0" strike="noStrike" spc="-1" dirty="0">
              <a:solidFill>
                <a:srgbClr val="000000"/>
              </a:solidFill>
              <a:uFill>
                <a:solidFill>
                  <a:srgbClr val="FFFFFF"/>
                </a:solidFill>
              </a:uFill>
              <a:latin typeface="Arial"/>
            </a:endParaRPr>
          </a:p>
        </p:txBody>
      </p:sp>
      <p:sp>
        <p:nvSpPr>
          <p:cNvPr id="308"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F7C6022-40BE-4818-B7A4-7070690BA849}" type="slidenum">
              <a:rPr lang="en-US" sz="1200" b="0" strike="noStrike" spc="-1">
                <a:solidFill>
                  <a:srgbClr val="000000"/>
                </a:solidFill>
                <a:uFill>
                  <a:solidFill>
                    <a:srgbClr val="FFFFFF"/>
                  </a:solidFill>
                </a:uFill>
                <a:latin typeface="+mn-lt"/>
                <a:ea typeface="+mn-ea"/>
              </a:rPr>
              <a:pPr algn="r">
                <a:lnSpc>
                  <a:spcPct val="100000"/>
                </a:lnSpc>
              </a:pPr>
              <a:t>19</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10"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8AD5EA0-1E00-49E5-8131-20458357BF4D}" type="slidenum">
              <a:rPr lang="en-US" sz="1200" b="0" strike="noStrike" spc="-1">
                <a:solidFill>
                  <a:srgbClr val="000000"/>
                </a:solidFill>
                <a:uFill>
                  <a:solidFill>
                    <a:srgbClr val="FFFFFF"/>
                  </a:solidFill>
                </a:uFill>
                <a:latin typeface="+mn-lt"/>
                <a:ea typeface="+mn-ea"/>
              </a:rPr>
              <a:pPr algn="r">
                <a:lnSpc>
                  <a:spcPct val="100000"/>
                </a:lnSpc>
              </a:pPr>
              <a:t>20</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520" cy="4111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310"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8AD5EA0-1E00-49E5-8131-20458357BF4D}" type="slidenum">
              <a:rPr lang="en-US" sz="1200" b="0" strike="noStrike" spc="-1">
                <a:solidFill>
                  <a:srgbClr val="000000"/>
                </a:solidFill>
                <a:uFill>
                  <a:solidFill>
                    <a:srgbClr val="FFFFFF"/>
                  </a:solidFill>
                </a:uFill>
                <a:latin typeface="+mn-lt"/>
                <a:ea typeface="+mn-ea"/>
              </a:rPr>
              <a:pPr algn="r">
                <a:lnSpc>
                  <a:spcPct val="100000"/>
                </a:lnSpc>
              </a:pPr>
              <a:t>23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343400"/>
            <a:ext cx="5483520" cy="4111920"/>
          </a:xfrm>
          <a:prstGeom prst="rect">
            <a:avLst/>
          </a:prstGeom>
        </p:spPr>
        <p:txBody>
          <a:bodyPr lIns="0" tIns="0" rIns="0" bIns="0"/>
          <a:lstStyle/>
          <a:p>
            <a:r>
              <a:rPr lang="en-US" sz="2000" b="0" strike="noStrike" spc="-1">
                <a:solidFill>
                  <a:srgbClr val="000000"/>
                </a:solidFill>
                <a:uFill>
                  <a:solidFill>
                    <a:srgbClr val="FFFFFF"/>
                  </a:solidFill>
                </a:uFill>
                <a:latin typeface="Arial"/>
              </a:rPr>
              <a:t>https://docs.angularjs.org/tutorial/step_09</a:t>
            </a:r>
          </a:p>
        </p:txBody>
      </p:sp>
      <p:sp>
        <p:nvSpPr>
          <p:cNvPr id="314"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2C7A03-744E-4554-A4A7-AA9CEC182A95}" type="slidenum">
              <a:rPr lang="en-US" sz="1200" b="0" strike="noStrike" spc="-1">
                <a:solidFill>
                  <a:srgbClr val="000000"/>
                </a:solidFill>
                <a:uFill>
                  <a:solidFill>
                    <a:srgbClr val="FFFFFF"/>
                  </a:solidFill>
                </a:uFill>
                <a:latin typeface="+mn-lt"/>
                <a:ea typeface="+mn-ea"/>
              </a:rPr>
              <a:pPr algn="r">
                <a:lnSpc>
                  <a:spcPct val="100000"/>
                </a:lnSpc>
              </a:pPr>
              <a:t>24</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3520" cy="4111920"/>
          </a:xfrm>
          <a:prstGeom prst="rect">
            <a:avLst/>
          </a:prstGeom>
        </p:spPr>
        <p:txBody>
          <a:bodyPr lIns="0" tIns="0" rIns="0" bIns="0"/>
          <a:lstStyle/>
          <a:p>
            <a:r>
              <a:rPr lang="en-US" sz="1200" b="0" strike="noStrike" spc="-1" dirty="0">
                <a:solidFill>
                  <a:srgbClr val="000000"/>
                </a:solidFill>
                <a:uFill>
                  <a:solidFill>
                    <a:srgbClr val="FFFFFF"/>
                  </a:solidFill>
                </a:uFill>
                <a:latin typeface="+mn-lt"/>
                <a:ea typeface="+mn-ea"/>
              </a:rPr>
              <a:t>https://docs.angularjs.org/api/ngRoute/directive/ngView</a:t>
            </a:r>
            <a:endParaRPr lang="en-US" sz="2000" b="0" strike="noStrike" spc="-1" dirty="0">
              <a:solidFill>
                <a:srgbClr val="000000"/>
              </a:solidFill>
              <a:uFill>
                <a:solidFill>
                  <a:srgbClr val="FFFFFF"/>
                </a:solidFill>
              </a:uFill>
              <a:latin typeface="Arial"/>
            </a:endParaRPr>
          </a:p>
          <a:p>
            <a:endParaRPr lang="en-US" sz="2000" b="0" strike="noStrike" spc="-1" dirty="0">
              <a:solidFill>
                <a:srgbClr val="000000"/>
              </a:solidFill>
              <a:uFill>
                <a:solidFill>
                  <a:srgbClr val="FFFFFF"/>
                </a:solidFill>
              </a:uFill>
              <a:latin typeface="Arial"/>
            </a:endParaRPr>
          </a:p>
          <a:p>
            <a:pPr marL="216000" indent="-213840">
              <a:lnSpc>
                <a:spcPct val="100000"/>
              </a:lnSpc>
            </a:pPr>
            <a:r>
              <a:rPr lang="en-US" sz="1200" b="0" strike="noStrike" spc="-1" dirty="0">
                <a:solidFill>
                  <a:srgbClr val="000000"/>
                </a:solidFill>
                <a:uFill>
                  <a:solidFill>
                    <a:srgbClr val="FFFFFF"/>
                  </a:solidFill>
                </a:uFill>
                <a:latin typeface="+mn-lt"/>
                <a:ea typeface="+mn-ea"/>
              </a:rPr>
              <a:t>$</a:t>
            </a:r>
            <a:r>
              <a:rPr lang="en-US" sz="1200" b="0" strike="noStrike" spc="-1" dirty="0" err="1">
                <a:solidFill>
                  <a:srgbClr val="000000"/>
                </a:solidFill>
                <a:uFill>
                  <a:solidFill>
                    <a:srgbClr val="FFFFFF"/>
                  </a:solidFill>
                </a:uFill>
                <a:latin typeface="+mn-lt"/>
                <a:ea typeface="+mn-ea"/>
              </a:rPr>
              <a:t>viewContentLoaded</a:t>
            </a:r>
            <a:endParaRPr lang="en-US" sz="2000" b="0" strike="noStrike" spc="-1" dirty="0">
              <a:solidFill>
                <a:srgbClr val="000000"/>
              </a:solidFill>
              <a:uFill>
                <a:solidFill>
                  <a:srgbClr val="FFFFFF"/>
                </a:solidFill>
              </a:uFill>
              <a:latin typeface="Arial"/>
            </a:endParaRPr>
          </a:p>
          <a:p>
            <a:pPr marL="216000" indent="-213840">
              <a:lnSpc>
                <a:spcPct val="100000"/>
              </a:lnSpc>
            </a:pPr>
            <a:r>
              <a:rPr lang="en-US" sz="1200" b="0" strike="noStrike" spc="-1" dirty="0">
                <a:solidFill>
                  <a:srgbClr val="000000"/>
                </a:solidFill>
                <a:uFill>
                  <a:solidFill>
                    <a:srgbClr val="FFFFFF"/>
                  </a:solidFill>
                </a:uFill>
                <a:latin typeface="+mn-lt"/>
                <a:ea typeface="+mn-ea"/>
              </a:rPr>
              <a:t>$</a:t>
            </a:r>
            <a:r>
              <a:rPr lang="en-US" sz="1200" b="0" strike="noStrike" spc="-1" dirty="0" err="1">
                <a:solidFill>
                  <a:srgbClr val="000000"/>
                </a:solidFill>
                <a:uFill>
                  <a:solidFill>
                    <a:srgbClr val="FFFFFF"/>
                  </a:solidFill>
                </a:uFill>
                <a:latin typeface="+mn-lt"/>
                <a:ea typeface="+mn-ea"/>
              </a:rPr>
              <a:t>routeChangeSuccess</a:t>
            </a:r>
            <a:endParaRPr lang="en-US" sz="2000" b="0" strike="noStrike" spc="-1" dirty="0">
              <a:solidFill>
                <a:srgbClr val="000000"/>
              </a:solidFill>
              <a:uFill>
                <a:solidFill>
                  <a:srgbClr val="FFFFFF"/>
                </a:solidFill>
              </a:uFill>
              <a:latin typeface="Arial"/>
            </a:endParaRPr>
          </a:p>
          <a:p>
            <a:pPr marL="216000" indent="-213840">
              <a:lnSpc>
                <a:spcPct val="100000"/>
              </a:lnSpc>
            </a:pPr>
            <a:endParaRPr lang="en-US" sz="2000" b="0" strike="noStrike" spc="-1" dirty="0">
              <a:solidFill>
                <a:srgbClr val="000000"/>
              </a:solidFill>
              <a:uFill>
                <a:solidFill>
                  <a:srgbClr val="FFFFFF"/>
                </a:solidFill>
              </a:uFill>
              <a:latin typeface="Arial"/>
            </a:endParaRPr>
          </a:p>
          <a:p>
            <a:pPr marL="216000" indent="-213840">
              <a:lnSpc>
                <a:spcPct val="100000"/>
              </a:lnSpc>
            </a:pPr>
            <a:r>
              <a:rPr lang="en-US" sz="1200" b="0" strike="noStrike" spc="-1" dirty="0">
                <a:solidFill>
                  <a:srgbClr val="000000"/>
                </a:solidFill>
                <a:uFill>
                  <a:solidFill>
                    <a:srgbClr val="FFFFFF"/>
                  </a:solidFill>
                </a:uFill>
                <a:latin typeface="+mn-lt"/>
                <a:ea typeface="+mn-ea"/>
              </a:rPr>
              <a:t>If </a:t>
            </a:r>
            <a:r>
              <a:rPr lang="en-US" sz="1200" b="0" strike="noStrike" spc="-1" dirty="0" err="1">
                <a:solidFill>
                  <a:srgbClr val="000000"/>
                </a:solidFill>
                <a:uFill>
                  <a:solidFill>
                    <a:srgbClr val="FFFFFF"/>
                  </a:solidFill>
                </a:uFill>
                <a:latin typeface="+mn-lt"/>
                <a:ea typeface="+mn-ea"/>
              </a:rPr>
              <a:t>ngView</a:t>
            </a:r>
            <a:r>
              <a:rPr lang="en-US" sz="1200" b="0" strike="noStrike" spc="-1" dirty="0">
                <a:solidFill>
                  <a:srgbClr val="000000"/>
                </a:solidFill>
                <a:uFill>
                  <a:solidFill>
                    <a:srgbClr val="FFFFFF"/>
                  </a:solidFill>
                </a:uFill>
                <a:latin typeface="+mn-lt"/>
                <a:ea typeface="+mn-ea"/>
              </a:rPr>
              <a:t> is contained in an asynchronously loaded template (e.g. in another directive's </a:t>
            </a:r>
            <a:r>
              <a:rPr lang="en-US" sz="1200" b="0" strike="noStrike" spc="-1" dirty="0" err="1">
                <a:solidFill>
                  <a:srgbClr val="000000"/>
                </a:solidFill>
                <a:uFill>
                  <a:solidFill>
                    <a:srgbClr val="FFFFFF"/>
                  </a:solidFill>
                </a:uFill>
                <a:latin typeface="+mn-lt"/>
                <a:ea typeface="+mn-ea"/>
              </a:rPr>
              <a:t>templateUrl</a:t>
            </a:r>
            <a:r>
              <a:rPr lang="en-US" sz="1200" b="0" strike="noStrike" spc="-1" dirty="0">
                <a:solidFill>
                  <a:srgbClr val="000000"/>
                </a:solidFill>
                <a:uFill>
                  <a:solidFill>
                    <a:srgbClr val="FFFFFF"/>
                  </a:solidFill>
                </a:uFill>
                <a:latin typeface="+mn-lt"/>
                <a:ea typeface="+mn-ea"/>
              </a:rPr>
              <a:t> or in a template loaded </a:t>
            </a:r>
            <a:r>
              <a:rPr lang="en-US" sz="1200" b="0" strike="noStrike" spc="-1" dirty="0" err="1">
                <a:solidFill>
                  <a:srgbClr val="000000"/>
                </a:solidFill>
                <a:uFill>
                  <a:solidFill>
                    <a:srgbClr val="FFFFFF"/>
                  </a:solidFill>
                </a:uFill>
                <a:latin typeface="+mn-lt"/>
                <a:ea typeface="+mn-ea"/>
              </a:rPr>
              <a:t>usingngInclude</a:t>
            </a:r>
            <a:r>
              <a:rPr lang="en-US" sz="1200" b="0" strike="noStrike" spc="-1" dirty="0">
                <a:solidFill>
                  <a:srgbClr val="000000"/>
                </a:solidFill>
                <a:uFill>
                  <a:solidFill>
                    <a:srgbClr val="FFFFFF"/>
                  </a:solidFill>
                </a:uFill>
                <a:latin typeface="+mn-lt"/>
                <a:ea typeface="+mn-ea"/>
              </a:rPr>
              <a:t>) =&gt; Using $timeout to check whether </a:t>
            </a:r>
            <a:r>
              <a:rPr lang="en-US" sz="1200" b="0" strike="noStrike" spc="-1" dirty="0" err="1">
                <a:solidFill>
                  <a:srgbClr val="000000"/>
                </a:solidFill>
                <a:uFill>
                  <a:solidFill>
                    <a:srgbClr val="FFFFFF"/>
                  </a:solidFill>
                </a:uFill>
                <a:latin typeface="+mn-lt"/>
                <a:ea typeface="+mn-ea"/>
              </a:rPr>
              <a:t>subView</a:t>
            </a:r>
            <a:r>
              <a:rPr lang="en-US" sz="1200" b="0" strike="noStrike" spc="-1" dirty="0">
                <a:solidFill>
                  <a:srgbClr val="000000"/>
                </a:solidFill>
                <a:uFill>
                  <a:solidFill>
                    <a:srgbClr val="FFFFFF"/>
                  </a:solidFill>
                </a:uFill>
                <a:latin typeface="+mn-lt"/>
                <a:ea typeface="+mn-ea"/>
              </a:rPr>
              <a:t> is rendered or not.</a:t>
            </a:r>
            <a:endParaRPr lang="en-US" sz="2000" b="0" strike="noStrike" spc="-1" dirty="0">
              <a:solidFill>
                <a:srgbClr val="000000"/>
              </a:solidFill>
              <a:uFill>
                <a:solidFill>
                  <a:srgbClr val="FFFFFF"/>
                </a:solidFill>
              </a:uFill>
              <a:latin typeface="Arial"/>
            </a:endParaRPr>
          </a:p>
        </p:txBody>
      </p:sp>
      <p:sp>
        <p:nvSpPr>
          <p:cNvPr id="312" name="CustomShape 2"/>
          <p:cNvSpPr/>
          <p:nvPr/>
        </p:nvSpPr>
        <p:spPr>
          <a:xfrm>
            <a:off x="3884760" y="8685360"/>
            <a:ext cx="296892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79FE7C-C17A-4D19-94F7-CBFFFD740F37}" type="slidenum">
              <a:rPr lang="en-US" sz="1200" b="0" strike="noStrike" spc="-1">
                <a:solidFill>
                  <a:srgbClr val="000000"/>
                </a:solidFill>
                <a:uFill>
                  <a:solidFill>
                    <a:srgbClr val="FFFFFF"/>
                  </a:solidFill>
                </a:uFill>
                <a:latin typeface="+mn-lt"/>
                <a:ea typeface="+mn-ea"/>
              </a:rPr>
              <a:pPr algn="r">
                <a:lnSpc>
                  <a:spcPct val="100000"/>
                </a:lnSpc>
              </a:pPr>
              <a:t>25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 name="Slide Number Placeholder 4"/>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 name="Slide Number Placeholder 6"/>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43" name="Picture 42"/>
          <p:cNvPicPr/>
          <p:nvPr/>
        </p:nvPicPr>
        <p:blipFill>
          <a:blip r:embed="rId2"/>
          <a:stretch/>
        </p:blipFill>
        <p:spPr>
          <a:xfrm>
            <a:off x="2702160" y="1203480"/>
            <a:ext cx="3738600" cy="2982960"/>
          </a:xfrm>
          <a:prstGeom prst="rect">
            <a:avLst/>
          </a:prstGeom>
          <a:ln>
            <a:noFill/>
          </a:ln>
        </p:spPr>
      </p:pic>
      <p:pic>
        <p:nvPicPr>
          <p:cNvPr id="44" name="Picture 43"/>
          <p:cNvPicPr/>
          <p:nvPr/>
        </p:nvPicPr>
        <p:blipFill>
          <a:blip r:embed="rId2"/>
          <a:stretch/>
        </p:blipFill>
        <p:spPr>
          <a:xfrm>
            <a:off x="2702160" y="1203480"/>
            <a:ext cx="3738600" cy="2982960"/>
          </a:xfrm>
          <a:prstGeom prst="rect">
            <a:avLst/>
          </a:prstGeom>
          <a:ln>
            <a:noFill/>
          </a:ln>
        </p:spPr>
      </p:pic>
      <p:sp>
        <p:nvSpPr>
          <p:cNvPr id="7" name="Slide Number Placeholder 6"/>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 name="Slide Number Placeholder 4"/>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Slide Number Placeholder 2"/>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3" name="Slide Number Placeholder 2"/>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 name="Slide Number Placeholder 4"/>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2"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 name="Slide Number Placeholder 6"/>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86" name="Picture 85"/>
          <p:cNvPicPr/>
          <p:nvPr/>
        </p:nvPicPr>
        <p:blipFill>
          <a:blip r:embed="rId2"/>
          <a:stretch/>
        </p:blipFill>
        <p:spPr>
          <a:xfrm>
            <a:off x="2702160" y="1203480"/>
            <a:ext cx="3738600" cy="2982960"/>
          </a:xfrm>
          <a:prstGeom prst="rect">
            <a:avLst/>
          </a:prstGeom>
          <a:ln>
            <a:noFill/>
          </a:ln>
        </p:spPr>
      </p:pic>
      <p:pic>
        <p:nvPicPr>
          <p:cNvPr id="87" name="Picture 86"/>
          <p:cNvPicPr/>
          <p:nvPr/>
        </p:nvPicPr>
        <p:blipFill>
          <a:blip r:embed="rId2"/>
          <a:stretch/>
        </p:blipFill>
        <p:spPr>
          <a:xfrm>
            <a:off x="2702160" y="1203480"/>
            <a:ext cx="3738600" cy="2982960"/>
          </a:xfrm>
          <a:prstGeom prst="rect">
            <a:avLst/>
          </a:prstGeom>
          <a:ln>
            <a:noFill/>
          </a:ln>
        </p:spPr>
      </p:pic>
      <p:sp>
        <p:nvSpPr>
          <p:cNvPr id="7" name="Slide Number Placeholder 6"/>
          <p:cNvSpPr>
            <a:spLocks noGrp="1"/>
          </p:cNvSpPr>
          <p:nvPr>
            <p:ph type="sldNum" sz="quarter" idx="10"/>
          </p:nvPr>
        </p:nvSpPr>
        <p:spPr/>
        <p:txBody>
          <a:bodyPr/>
          <a:lstStyle/>
          <a:p>
            <a:fld id="{18F6FF48-2AB7-4F1E-BE21-839A6DC33C1E}"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 name="Slide Number Placeholder 4"/>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Slide Number Placeholder 2"/>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3" name="Slide Number Placeholder 2"/>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0"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1"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 name="Slide Number Placeholder 4"/>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7"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 name="Slide Number Placeholder 6"/>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31" name="Picture 130"/>
          <p:cNvPicPr/>
          <p:nvPr/>
        </p:nvPicPr>
        <p:blipFill>
          <a:blip r:embed="rId2"/>
          <a:stretch/>
        </p:blipFill>
        <p:spPr>
          <a:xfrm>
            <a:off x="2702160" y="1203480"/>
            <a:ext cx="3738600" cy="2982960"/>
          </a:xfrm>
          <a:prstGeom prst="rect">
            <a:avLst/>
          </a:prstGeom>
          <a:ln>
            <a:noFill/>
          </a:ln>
        </p:spPr>
      </p:pic>
      <p:pic>
        <p:nvPicPr>
          <p:cNvPr id="132" name="Picture 131"/>
          <p:cNvPicPr/>
          <p:nvPr/>
        </p:nvPicPr>
        <p:blipFill>
          <a:blip r:embed="rId2"/>
          <a:stretch/>
        </p:blipFill>
        <p:spPr>
          <a:xfrm>
            <a:off x="2702160" y="1203480"/>
            <a:ext cx="3738600" cy="2982960"/>
          </a:xfrm>
          <a:prstGeom prst="rect">
            <a:avLst/>
          </a:prstGeom>
          <a:ln>
            <a:noFill/>
          </a:ln>
        </p:spPr>
      </p:pic>
      <p:sp>
        <p:nvSpPr>
          <p:cNvPr id="7" name="Slide Number Placeholder 6"/>
          <p:cNvSpPr>
            <a:spLocks noGrp="1"/>
          </p:cNvSpPr>
          <p:nvPr>
            <p:ph type="sldNum" sz="quarter" idx="10"/>
          </p:nvPr>
        </p:nvSpPr>
        <p:spPr/>
        <p:txBody>
          <a:bodyPr/>
          <a:lstStyle/>
          <a:p>
            <a:fld id="{490E713B-6DB6-418E-B1A4-23C8401C250A}"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 name="Slide Number Placeholder 4"/>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8"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 name="Slide Number Placeholder 4"/>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Slide Number Placeholder 2"/>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3" name="Slide Number Placeholder 2"/>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4"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a:xfrm>
            <a:off x="7010400" y="4868863"/>
            <a:ext cx="2133600" cy="274637"/>
          </a:xfrm>
        </p:spPr>
        <p:txBody>
          <a:bodyPr/>
          <a:lstStyle/>
          <a:p>
            <a:fld id="{714AF57F-C028-4417-9912-30B33DA37979}"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6"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7"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8"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0"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1"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2"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4"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5"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 name="Slide Number Placeholder 4"/>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7"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8"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9"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0"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 name="Slide Number Placeholder 6"/>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74" name="Picture 173"/>
          <p:cNvPicPr/>
          <p:nvPr/>
        </p:nvPicPr>
        <p:blipFill>
          <a:blip r:embed="rId2"/>
          <a:stretch/>
        </p:blipFill>
        <p:spPr>
          <a:xfrm>
            <a:off x="2702160" y="1203480"/>
            <a:ext cx="3738600" cy="2982960"/>
          </a:xfrm>
          <a:prstGeom prst="rect">
            <a:avLst/>
          </a:prstGeom>
          <a:ln>
            <a:noFill/>
          </a:ln>
        </p:spPr>
      </p:pic>
      <p:pic>
        <p:nvPicPr>
          <p:cNvPr id="175" name="Picture 174"/>
          <p:cNvPicPr/>
          <p:nvPr/>
        </p:nvPicPr>
        <p:blipFill>
          <a:blip r:embed="rId2"/>
          <a:stretch/>
        </p:blipFill>
        <p:spPr>
          <a:xfrm>
            <a:off x="2702160" y="1203480"/>
            <a:ext cx="3738600" cy="2982960"/>
          </a:xfrm>
          <a:prstGeom prst="rect">
            <a:avLst/>
          </a:prstGeom>
          <a:ln>
            <a:noFill/>
          </a:ln>
        </p:spPr>
      </p:pic>
      <p:sp>
        <p:nvSpPr>
          <p:cNvPr id="7" name="Slide Number Placeholder 6"/>
          <p:cNvSpPr>
            <a:spLocks noGrp="1"/>
          </p:cNvSpPr>
          <p:nvPr>
            <p:ph type="sldNum" sz="quarter" idx="10"/>
          </p:nvPr>
        </p:nvSpPr>
        <p:spPr/>
        <p:txBody>
          <a:bodyPr/>
          <a:lstStyle/>
          <a:p>
            <a:fld id="{714AF57F-C028-4417-9912-30B33DA37979}"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Slide Number Placeholder 2"/>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8"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 name="Slide Number Placeholder 3"/>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 name="Slide Number Placeholder 4"/>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Slide Number Placeholder 2"/>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3" name="Slide Number Placeholder 2"/>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5"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6"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7"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1"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3"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4"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5"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7" name="PlaceHolder 2"/>
          <p:cNvSpPr>
            <a:spLocks noGrp="1"/>
          </p:cNvSpPr>
          <p:nvPr>
            <p:ph type="body"/>
          </p:nvPr>
        </p:nvSpPr>
        <p:spPr>
          <a:xfrm>
            <a:off x="457200" y="120348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8" name="PlaceHolder 3"/>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 name="Slide Number Placeholder 4"/>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2"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3" name="PlaceHolder 5"/>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 name="Slide Number Placeholder 6"/>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
        <p:nvSpPr>
          <p:cNvPr id="3" name="Slide Number Placeholder 2"/>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5" name="PlaceHolder 2"/>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6" name="PlaceHolder 3"/>
          <p:cNvSpPr>
            <a:spLocks noGrp="1"/>
          </p:cNvSpPr>
          <p:nvPr>
            <p:ph type="body"/>
          </p:nvPr>
        </p:nvSpPr>
        <p:spPr>
          <a:xfrm>
            <a:off x="457200" y="1203480"/>
            <a:ext cx="822924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217" name="Picture 216"/>
          <p:cNvPicPr/>
          <p:nvPr/>
        </p:nvPicPr>
        <p:blipFill>
          <a:blip r:embed="rId2"/>
          <a:stretch/>
        </p:blipFill>
        <p:spPr>
          <a:xfrm>
            <a:off x="2702160" y="1203480"/>
            <a:ext cx="3738600" cy="2982960"/>
          </a:xfrm>
          <a:prstGeom prst="rect">
            <a:avLst/>
          </a:prstGeom>
          <a:ln>
            <a:noFill/>
          </a:ln>
        </p:spPr>
      </p:pic>
      <p:pic>
        <p:nvPicPr>
          <p:cNvPr id="218" name="Picture 217"/>
          <p:cNvPicPr/>
          <p:nvPr/>
        </p:nvPicPr>
        <p:blipFill>
          <a:blip r:embed="rId2"/>
          <a:stretch/>
        </p:blipFill>
        <p:spPr>
          <a:xfrm>
            <a:off x="2702160" y="1203480"/>
            <a:ext cx="3738600" cy="2982960"/>
          </a:xfrm>
          <a:prstGeom prst="rect">
            <a:avLst/>
          </a:prstGeom>
          <a:ln>
            <a:noFill/>
          </a:ln>
        </p:spPr>
      </p:pic>
      <p:sp>
        <p:nvSpPr>
          <p:cNvPr id="7" name="Slide Number Placeholder 6"/>
          <p:cNvSpPr>
            <a:spLocks noGrp="1"/>
          </p:cNvSpPr>
          <p:nvPr>
            <p:ph type="sldNum" sz="quarter" idx="10"/>
          </p:nvPr>
        </p:nvSpPr>
        <p:spPr/>
        <p:txBody>
          <a:bodyPr/>
          <a:lstStyle/>
          <a:p>
            <a:fld id="{13F31420-32A7-4038-8C7F-87501E6229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5720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 name="Slide Number Placeholder 5"/>
          <p:cNvSpPr>
            <a:spLocks noGrp="1"/>
          </p:cNvSpPr>
          <p:nvPr>
            <p:ph type="sldNum" sz="quarter" idx="10"/>
          </p:nvPr>
        </p:nvSpPr>
        <p:spPr/>
        <p:txBody>
          <a:bodyPr/>
          <a:lstStyle/>
          <a:p>
            <a:fld id="{47153B73-58A7-42AB-9D8C-3E8AB3A435E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7.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6.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1"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2"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B315FB1-0451-4AE7-8D96-CEA250F6EB0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2" name="Picture 2"/>
          <p:cNvPicPr/>
          <p:nvPr/>
        </p:nvPicPr>
        <p:blipFill>
          <a:blip r:embed="rId14"/>
          <a:stretch/>
        </p:blipFill>
        <p:spPr>
          <a:xfrm>
            <a:off x="0" y="-3960"/>
            <a:ext cx="9217440" cy="5183640"/>
          </a:xfrm>
          <a:prstGeom prst="rect">
            <a:avLst/>
          </a:prstGeom>
          <a:ln>
            <a:noFill/>
          </a:ln>
        </p:spPr>
      </p:pic>
      <p:sp>
        <p:nvSpPr>
          <p:cNvPr id="3"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4"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5" name="Picture 2"/>
          <p:cNvPicPr/>
          <p:nvPr/>
        </p:nvPicPr>
        <p:blipFill>
          <a:blip r:embed="rId15"/>
          <a:stretch/>
        </p:blipFill>
        <p:spPr>
          <a:xfrm>
            <a:off x="720" y="0"/>
            <a:ext cx="9216720" cy="5183640"/>
          </a:xfrm>
          <a:prstGeom prst="rect">
            <a:avLst/>
          </a:prstGeom>
          <a:ln>
            <a:noFill/>
          </a:ln>
        </p:spPr>
      </p:pic>
      <p:sp>
        <p:nvSpPr>
          <p:cNvPr id="6" name="CustomShape 5"/>
          <p:cNvSpPr/>
          <p:nvPr/>
        </p:nvSpPr>
        <p:spPr>
          <a:xfrm>
            <a:off x="0" y="3333600"/>
            <a:ext cx="9217440" cy="1292400"/>
          </a:xfrm>
          <a:prstGeom prst="rect">
            <a:avLst/>
          </a:prstGeom>
          <a:solidFill>
            <a:srgbClr val="E21A2D">
              <a:alpha val="80000"/>
            </a:srgbClr>
          </a:solidFill>
          <a:ln>
            <a:noFill/>
          </a:ln>
        </p:spPr>
        <p:style>
          <a:lnRef idx="2">
            <a:schemeClr val="accent1">
              <a:shade val="50000"/>
            </a:schemeClr>
          </a:lnRef>
          <a:fillRef idx="1">
            <a:schemeClr val="accent1"/>
          </a:fillRef>
          <a:effectRef idx="0">
            <a:schemeClr val="accent1"/>
          </a:effectRef>
          <a:fontRef idx="minor"/>
        </p:style>
      </p:sp>
      <p:pic>
        <p:nvPicPr>
          <p:cNvPr id="7" name="Picture 2"/>
          <p:cNvPicPr/>
          <p:nvPr/>
        </p:nvPicPr>
        <p:blipFill>
          <a:blip r:embed="rId16"/>
          <a:stretch/>
        </p:blipFill>
        <p:spPr>
          <a:xfrm>
            <a:off x="228600" y="209520"/>
            <a:ext cx="1224360" cy="835200"/>
          </a:xfrm>
          <a:prstGeom prst="rect">
            <a:avLst/>
          </a:prstGeom>
          <a:ln>
            <a:noFill/>
          </a:ln>
        </p:spPr>
      </p:pic>
      <p:sp>
        <p:nvSpPr>
          <p:cNvPr id="8" name="CustomShape 6"/>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9" name="PlaceHolder 7"/>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0" name="PlaceHolder 8"/>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15" name="Slide Number Placeholder 14"/>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7153B73-58A7-42AB-9D8C-3E8AB3A435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5"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46"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8B840D-2E16-4212-A5C4-EEA8D936C79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47" name="Picture 2"/>
          <p:cNvPicPr/>
          <p:nvPr/>
        </p:nvPicPr>
        <p:blipFill>
          <a:blip r:embed="rId14"/>
          <a:stretch/>
        </p:blipFill>
        <p:spPr>
          <a:xfrm>
            <a:off x="0" y="-3960"/>
            <a:ext cx="9217440" cy="5183640"/>
          </a:xfrm>
          <a:prstGeom prst="rect">
            <a:avLst/>
          </a:prstGeom>
          <a:ln>
            <a:noFill/>
          </a:ln>
        </p:spPr>
      </p:pic>
      <p:sp>
        <p:nvSpPr>
          <p:cNvPr id="48"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49"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50" name="Picture 2"/>
          <p:cNvPicPr/>
          <p:nvPr/>
        </p:nvPicPr>
        <p:blipFill>
          <a:blip r:embed="rId15"/>
          <a:stretch/>
        </p:blipFill>
        <p:spPr>
          <a:xfrm>
            <a:off x="-11160" y="-19080"/>
            <a:ext cx="9228600" cy="5190120"/>
          </a:xfrm>
          <a:prstGeom prst="rect">
            <a:avLst/>
          </a:prstGeom>
          <a:ln>
            <a:noFill/>
          </a:ln>
        </p:spPr>
      </p:pic>
      <p:sp>
        <p:nvSpPr>
          <p:cNvPr id="51"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262626"/>
                </a:solidFill>
                <a:uFill>
                  <a:solidFill>
                    <a:srgbClr val="FFFFFF"/>
                  </a:solidFill>
                </a:uFill>
                <a:latin typeface="Century Gothic"/>
                <a:ea typeface="ＭＳ Ｐゴシック"/>
              </a:rPr>
              <a:t>Security Classification: &lt;Please put type of the document: </a:t>
            </a:r>
            <a:r>
              <a:rPr lang="en-US" sz="900" b="1" strike="noStrike" spc="-1">
                <a:solidFill>
                  <a:srgbClr val="262626"/>
                </a:solidFill>
                <a:uFill>
                  <a:solidFill>
                    <a:srgbClr val="FFFFFF"/>
                  </a:solidFill>
                </a:uFill>
                <a:latin typeface="Century Gothic"/>
                <a:ea typeface="ＭＳ Ｐゴシック"/>
              </a:rPr>
              <a:t>Public/Confidential/Internal</a:t>
            </a:r>
            <a:r>
              <a:rPr lang="en-US" sz="900" b="0" strike="noStrike" spc="-1">
                <a:solidFill>
                  <a:srgbClr val="262626"/>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52"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3"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11" name="Slide Number Placeholder 10"/>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18F6FF48-2AB7-4F1E-BE21-839A6DC33C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88"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89"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92FBAF5-EEA1-43C1-A7B1-A4DE5AB8F7F5}"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90" name="Picture 2"/>
          <p:cNvPicPr/>
          <p:nvPr/>
        </p:nvPicPr>
        <p:blipFill>
          <a:blip r:embed="rId14"/>
          <a:stretch/>
        </p:blipFill>
        <p:spPr>
          <a:xfrm>
            <a:off x="0" y="-3960"/>
            <a:ext cx="9217440" cy="5183640"/>
          </a:xfrm>
          <a:prstGeom prst="rect">
            <a:avLst/>
          </a:prstGeom>
          <a:ln>
            <a:noFill/>
          </a:ln>
        </p:spPr>
      </p:pic>
      <p:sp>
        <p:nvSpPr>
          <p:cNvPr id="91"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92"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93" name="Picture 3"/>
          <p:cNvPicPr/>
          <p:nvPr/>
        </p:nvPicPr>
        <p:blipFill>
          <a:blip r:embed="rId15"/>
          <a:stretch/>
        </p:blipFill>
        <p:spPr>
          <a:xfrm>
            <a:off x="0" y="0"/>
            <a:ext cx="9217440" cy="5183640"/>
          </a:xfrm>
          <a:prstGeom prst="rect">
            <a:avLst/>
          </a:prstGeom>
          <a:ln>
            <a:noFill/>
          </a:ln>
        </p:spPr>
      </p:pic>
      <p:sp>
        <p:nvSpPr>
          <p:cNvPr id="94" name="CustomShape 5"/>
          <p:cNvSpPr/>
          <p:nvPr/>
        </p:nvSpPr>
        <p:spPr>
          <a:xfrm>
            <a:off x="2895480" y="2314440"/>
            <a:ext cx="6245640" cy="56484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pic>
        <p:nvPicPr>
          <p:cNvPr id="95" name="Picture 2"/>
          <p:cNvPicPr/>
          <p:nvPr/>
        </p:nvPicPr>
        <p:blipFill>
          <a:blip r:embed="rId16"/>
          <a:stretch/>
        </p:blipFill>
        <p:spPr>
          <a:xfrm>
            <a:off x="1828800" y="2313360"/>
            <a:ext cx="828360" cy="564840"/>
          </a:xfrm>
          <a:prstGeom prst="rect">
            <a:avLst/>
          </a:prstGeom>
          <a:ln>
            <a:noFill/>
          </a:ln>
        </p:spPr>
      </p:pic>
      <p:sp>
        <p:nvSpPr>
          <p:cNvPr id="96" name="CustomShape 6"/>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262626"/>
                </a:solidFill>
                <a:uFill>
                  <a:solidFill>
                    <a:srgbClr val="FFFFFF"/>
                  </a:solidFill>
                </a:uFill>
                <a:latin typeface="Century Gothic"/>
                <a:ea typeface="ＭＳ Ｐゴシック"/>
              </a:rPr>
              <a:t>Security Classification: &lt;Please put type of the document: </a:t>
            </a:r>
            <a:r>
              <a:rPr lang="en-US" sz="900" b="1" strike="noStrike" spc="-1">
                <a:solidFill>
                  <a:srgbClr val="262626"/>
                </a:solidFill>
                <a:uFill>
                  <a:solidFill>
                    <a:srgbClr val="FFFFFF"/>
                  </a:solidFill>
                </a:uFill>
                <a:latin typeface="Century Gothic"/>
                <a:ea typeface="ＭＳ Ｐゴシック"/>
              </a:rPr>
              <a:t>Public/Confidential/Internal</a:t>
            </a:r>
            <a:r>
              <a:rPr lang="en-US" sz="900" b="0" strike="noStrike" spc="-1">
                <a:solidFill>
                  <a:srgbClr val="262626"/>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97" name="PlaceHolder 7"/>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98" name="PlaceHolder 8"/>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13" name="Slide Number Placeholder 12"/>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90E713B-6DB6-418E-B1A4-23C8401C25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33"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D5477BF-7889-49CE-99EF-21978B75302B}"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135" name="Picture 2"/>
          <p:cNvPicPr/>
          <p:nvPr/>
        </p:nvPicPr>
        <p:blipFill>
          <a:blip r:embed="rId14"/>
          <a:stretch/>
        </p:blipFill>
        <p:spPr>
          <a:xfrm>
            <a:off x="0" y="-3960"/>
            <a:ext cx="9217440" cy="5183640"/>
          </a:xfrm>
          <a:prstGeom prst="rect">
            <a:avLst/>
          </a:prstGeom>
          <a:ln>
            <a:noFill/>
          </a:ln>
        </p:spPr>
      </p:pic>
      <p:sp>
        <p:nvSpPr>
          <p:cNvPr id="136"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137"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138" name="Picture 2"/>
          <p:cNvPicPr/>
          <p:nvPr/>
        </p:nvPicPr>
        <p:blipFill>
          <a:blip r:embed="rId14"/>
          <a:stretch/>
        </p:blipFill>
        <p:spPr>
          <a:xfrm>
            <a:off x="0" y="-3960"/>
            <a:ext cx="9217440" cy="5183640"/>
          </a:xfrm>
          <a:prstGeom prst="rect">
            <a:avLst/>
          </a:prstGeom>
          <a:ln>
            <a:noFill/>
          </a:ln>
        </p:spPr>
      </p:pic>
      <p:sp>
        <p:nvSpPr>
          <p:cNvPr id="139"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140"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41"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11" name="Slide Number Placeholder 10"/>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14AF57F-C028-4417-9912-30B33DA379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76" name="CustomShape 1"/>
          <p:cNvSpPr/>
          <p:nvPr/>
        </p:nvSpPr>
        <p:spPr>
          <a:xfrm>
            <a:off x="45720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DejaVu Sans"/>
              </a:rPr>
              <a:t>8/8/16</a:t>
            </a: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6553080" y="4767120"/>
            <a:ext cx="213084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DE1BE75-F022-4AEA-BD48-E36903E03DEA}" type="slidenum">
              <a:rPr lang="en-US" sz="1800" b="0" strike="noStrike" spc="-1">
                <a:solidFill>
                  <a:srgbClr val="000000"/>
                </a:solidFill>
                <a:uFill>
                  <a:solidFill>
                    <a:srgbClr val="FFFFFF"/>
                  </a:solidFill>
                </a:uFill>
                <a:latin typeface="Calibri"/>
                <a:ea typeface="DejaVu Sans"/>
              </a:rPr>
              <a:pPr>
                <a:lnSpc>
                  <a:spcPct val="100000"/>
                </a:lnSpc>
              </a:pPr>
              <a:t>‹#›</a:t>
            </a:fld>
            <a:endParaRPr lang="en-US" sz="1800" b="0" strike="noStrike" spc="-1">
              <a:solidFill>
                <a:srgbClr val="000000"/>
              </a:solidFill>
              <a:uFill>
                <a:solidFill>
                  <a:srgbClr val="FFFFFF"/>
                </a:solidFill>
              </a:uFill>
              <a:latin typeface="Arial"/>
            </a:endParaRPr>
          </a:p>
        </p:txBody>
      </p:sp>
      <p:pic>
        <p:nvPicPr>
          <p:cNvPr id="178" name="Picture 2"/>
          <p:cNvPicPr/>
          <p:nvPr/>
        </p:nvPicPr>
        <p:blipFill>
          <a:blip r:embed="rId14"/>
          <a:stretch/>
        </p:blipFill>
        <p:spPr>
          <a:xfrm>
            <a:off x="0" y="-3960"/>
            <a:ext cx="9217440" cy="5183640"/>
          </a:xfrm>
          <a:prstGeom prst="rect">
            <a:avLst/>
          </a:prstGeom>
          <a:ln>
            <a:noFill/>
          </a:ln>
        </p:spPr>
      </p:pic>
      <p:sp>
        <p:nvSpPr>
          <p:cNvPr id="179" name="CustomShape 3"/>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DejaVu Sans"/>
              </a:rPr>
              <a:t>CLICK TO EDIT MASTER TITLE STYLE</a:t>
            </a:r>
            <a:endParaRPr lang="en-US" sz="1800" b="0" strike="noStrike" spc="-1">
              <a:solidFill>
                <a:srgbClr val="000000"/>
              </a:solidFill>
              <a:uFill>
                <a:solidFill>
                  <a:srgbClr val="FFFFFF"/>
                </a:solidFill>
              </a:uFill>
              <a:latin typeface="Arial"/>
            </a:endParaRPr>
          </a:p>
        </p:txBody>
      </p:sp>
      <p:sp>
        <p:nvSpPr>
          <p:cNvPr id="180" name="CustomShape 4"/>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pic>
        <p:nvPicPr>
          <p:cNvPr id="181" name="Picture 2"/>
          <p:cNvPicPr/>
          <p:nvPr/>
        </p:nvPicPr>
        <p:blipFill>
          <a:blip r:embed="rId14"/>
          <a:stretch/>
        </p:blipFill>
        <p:spPr>
          <a:xfrm>
            <a:off x="0" y="-3960"/>
            <a:ext cx="9217440" cy="5183640"/>
          </a:xfrm>
          <a:prstGeom prst="rect">
            <a:avLst/>
          </a:prstGeom>
          <a:ln>
            <a:noFill/>
          </a:ln>
        </p:spPr>
      </p:pic>
      <p:sp>
        <p:nvSpPr>
          <p:cNvPr id="182" name="CustomShape 5"/>
          <p:cNvSpPr/>
          <p:nvPr/>
        </p:nvSpPr>
        <p:spPr>
          <a:xfrm>
            <a:off x="5410080" y="4857840"/>
            <a:ext cx="380700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900" b="0" strike="noStrike" spc="-1">
                <a:solidFill>
                  <a:srgbClr val="FFFFFF"/>
                </a:solidFill>
                <a:uFill>
                  <a:solidFill>
                    <a:srgbClr val="FFFFFF"/>
                  </a:solidFill>
                </a:uFill>
                <a:latin typeface="Century Gothic"/>
                <a:ea typeface="ＭＳ Ｐゴシック"/>
              </a:rPr>
              <a:t>Security Classification: &lt;Please put type of the document: </a:t>
            </a:r>
            <a:r>
              <a:rPr lang="en-US" sz="900" b="1" strike="noStrike" spc="-1">
                <a:solidFill>
                  <a:srgbClr val="FFFFFF"/>
                </a:solidFill>
                <a:uFill>
                  <a:solidFill>
                    <a:srgbClr val="FFFFFF"/>
                  </a:solidFill>
                </a:uFill>
                <a:latin typeface="Century Gothic"/>
                <a:ea typeface="ＭＳ Ｐゴシック"/>
              </a:rPr>
              <a:t>Public/Confidential/Internal</a:t>
            </a:r>
            <a:r>
              <a:rPr lang="en-US" sz="900" b="0" strike="noStrike" spc="-1">
                <a:solidFill>
                  <a:srgbClr val="FFFFFF"/>
                </a:solidFill>
                <a:uFill>
                  <a:solidFill>
                    <a:srgbClr val="FFFFFF"/>
                  </a:solidFill>
                </a:uFill>
                <a:latin typeface="Century Gothic"/>
                <a:ea typeface="ＭＳ Ｐゴシック"/>
              </a:rPr>
              <a:t>&gt;</a:t>
            </a:r>
            <a:endParaRPr lang="en-US" sz="1800" b="0" strike="noStrike" spc="-1">
              <a:solidFill>
                <a:srgbClr val="000000"/>
              </a:solidFill>
              <a:uFill>
                <a:solidFill>
                  <a:srgbClr val="FFFFFF"/>
                </a:solidFill>
              </a:uFill>
              <a:latin typeface="Arial"/>
            </a:endParaRPr>
          </a:p>
        </p:txBody>
      </p:sp>
      <p:sp>
        <p:nvSpPr>
          <p:cNvPr id="183" name="PlaceHolder 6"/>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184" name="PlaceHolder 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11" name="Slide Number Placeholder 10"/>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13F31420-32A7-4038-8C7F-87501E622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ngular-ui/ui-router/wiki/Frequently-Asked-Questions"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40.xml.rels><?xml version="1.0" encoding="UTF-8" standalone="yes"?>
<Relationships xmlns="http://schemas.openxmlformats.org/package/2006/relationships"><Relationship Id="rId2" Type="http://schemas.openxmlformats.org/officeDocument/2006/relationships/hyperlink" Target="https://jsfiddle.net/nnsan1989/pc0v9n28/" TargetMode="Externa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224" name="CustomShape 1"/>
          <p:cNvSpPr/>
          <p:nvPr/>
        </p:nvSpPr>
        <p:spPr>
          <a:xfrm>
            <a:off x="0" y="3333600"/>
            <a:ext cx="9144000" cy="1295550"/>
          </a:xfrm>
          <a:prstGeom prst="rect">
            <a:avLst/>
          </a:prstGeom>
          <a:solidFill>
            <a:srgbClr val="E21A2D"/>
          </a:solid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4800" b="1" strike="noStrike" cap="all" spc="-1" dirty="0">
                <a:solidFill>
                  <a:schemeClr val="bg1"/>
                </a:solidFill>
                <a:uFill>
                  <a:solidFill>
                    <a:srgbClr val="FFFFFF"/>
                  </a:solidFill>
                </a:uFill>
                <a:latin typeface="Calibri"/>
                <a:ea typeface="ＭＳ Ｐゴシック"/>
              </a:rPr>
              <a:t>Angular best practice</a:t>
            </a:r>
            <a:endParaRPr lang="en-US" sz="1800" b="0" strike="noStrike" spc="-1" dirty="0">
              <a:solidFill>
                <a:schemeClr val="bg1"/>
              </a:solidFill>
              <a:uFill>
                <a:solidFill>
                  <a:srgbClr val="FFFFFF"/>
                </a:solidFill>
              </a:uFill>
              <a:latin typeface="Arial"/>
            </a:endParaRPr>
          </a:p>
          <a:p>
            <a:pPr algn="ctr"/>
            <a:r>
              <a:rPr lang="en-US" sz="1600" b="0" strike="noStrike" cap="all" spc="-1" dirty="0" smtClean="0">
                <a:solidFill>
                  <a:schemeClr val="bg1"/>
                </a:solidFill>
                <a:uFill>
                  <a:solidFill>
                    <a:srgbClr val="FFFFFF"/>
                  </a:solidFill>
                </a:uFill>
                <a:latin typeface="Arial"/>
                <a:ea typeface="ＭＳ Ｐゴシック"/>
              </a:rPr>
              <a:t>19-08-2016</a:t>
            </a:r>
            <a:endParaRPr lang="en-US" sz="1800" b="0" strike="noStrike" spc="-1" dirty="0">
              <a:solidFill>
                <a:schemeClr val="bg1"/>
              </a:solidFill>
              <a:uFill>
                <a:solidFill>
                  <a:srgbClr val="FFFFFF"/>
                </a:solidFill>
              </a:uFill>
              <a:latin typeface="Arial"/>
            </a:endParaRPr>
          </a:p>
          <a:p>
            <a:pPr algn="ctr"/>
            <a:r>
              <a:rPr lang="en-US" sz="1600" b="0" strike="noStrike" cap="all" spc="-1" dirty="0" smtClean="0">
                <a:solidFill>
                  <a:srgbClr val="FFFFFF"/>
                </a:solidFill>
                <a:uFill>
                  <a:solidFill>
                    <a:srgbClr val="FFFFFF"/>
                  </a:solidFill>
                </a:uFill>
                <a:latin typeface="Arial"/>
                <a:ea typeface="ＭＳ Ｐゴシック"/>
              </a:rPr>
              <a:t>San NGUYEN </a:t>
            </a:r>
            <a:r>
              <a:rPr lang="en-US" sz="1600" b="0" strike="noStrike" cap="all" spc="-1" dirty="0">
                <a:solidFill>
                  <a:srgbClr val="FFFFFF"/>
                </a:solidFill>
                <a:uFill>
                  <a:solidFill>
                    <a:srgbClr val="FFFFFF"/>
                  </a:solidFill>
                </a:uFill>
                <a:latin typeface="Arial"/>
                <a:ea typeface="ＭＳ Ｐゴシック"/>
              </a:rPr>
              <a:t>-  </a:t>
            </a:r>
            <a:r>
              <a:rPr lang="en-US" sz="1600" b="0" strike="noStrike" cap="all" spc="-1" dirty="0" smtClean="0">
                <a:solidFill>
                  <a:srgbClr val="FFFFFF"/>
                </a:solidFill>
                <a:uFill>
                  <a:solidFill>
                    <a:srgbClr val="FFFFFF"/>
                  </a:solidFill>
                </a:uFill>
                <a:latin typeface="Arial"/>
                <a:ea typeface="ＭＳ Ｐゴシック"/>
              </a:rPr>
              <a:t>SSE FRONT-END</a:t>
            </a:r>
            <a:endParaRPr lang="en-US" sz="1800" b="0" strike="noStrike" spc="-1" dirty="0">
              <a:solidFill>
                <a:srgbClr val="000000"/>
              </a:solidFill>
              <a:uFill>
                <a:solidFill>
                  <a:srgbClr val="FFFFFF"/>
                </a:solidFill>
              </a:uFill>
              <a:latin typeface="Arial"/>
            </a:endParaRPr>
          </a:p>
          <a:p>
            <a:pPr algn="ct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225" name="CustomShape 2"/>
          <p:cNvSpPr/>
          <p:nvPr/>
        </p:nvSpPr>
        <p:spPr>
          <a:xfrm>
            <a:off x="489600" y="4000680"/>
            <a:ext cx="8226720" cy="628470"/>
          </a:xfrm>
          <a:prstGeom prst="rect">
            <a:avLst/>
          </a:prstGeom>
          <a:noFill/>
          <a:ln w="9360">
            <a:noFill/>
          </a:ln>
        </p:spPr>
        <p:style>
          <a:lnRef idx="0">
            <a:scrgbClr r="0" g="0" b="0"/>
          </a:lnRef>
          <a:fillRef idx="0">
            <a:scrgbClr r="0" g="0" b="0"/>
          </a:fillRef>
          <a:effectRef idx="0">
            <a:scrgbClr r="0" g="0" b="0"/>
          </a:effectRef>
          <a:fontRef idx="minor"/>
        </p:style>
      </p:sp>
      <p:pic>
        <p:nvPicPr>
          <p:cNvPr id="4" name="Picture 3" descr="master20_image003.png"/>
          <p:cNvPicPr>
            <a:picLocks noChangeAspect="1"/>
          </p:cNvPicPr>
          <p:nvPr/>
        </p:nvPicPr>
        <p:blipFill>
          <a:blip r:embed="rId4"/>
          <a:stretch>
            <a:fillRect/>
          </a:stretch>
        </p:blipFill>
        <p:spPr>
          <a:xfrm>
            <a:off x="228600" y="209550"/>
            <a:ext cx="1226186" cy="83962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Angular </a:t>
            </a:r>
            <a:r>
              <a:rPr lang="en-US" sz="2800" b="1" kern="1200" spc="-1" dirty="0" err="1" smtClean="0">
                <a:solidFill>
                  <a:srgbClr val="E21A2D"/>
                </a:solidFill>
                <a:uFill>
                  <a:solidFill>
                    <a:srgbClr val="FFFFFF"/>
                  </a:solidFill>
                </a:uFill>
                <a:latin typeface="Century Gothic"/>
                <a:ea typeface="ＭＳ Ｐゴシック"/>
                <a:cs typeface="+mn-cs"/>
              </a:rPr>
              <a:t>ng</a:t>
            </a:r>
            <a:r>
              <a:rPr lang="en-US" sz="2800" b="1" kern="1200" spc="-1" dirty="0" smtClean="0">
                <a:solidFill>
                  <a:srgbClr val="E21A2D"/>
                </a:solidFill>
                <a:uFill>
                  <a:solidFill>
                    <a:srgbClr val="FFFFFF"/>
                  </a:solidFill>
                </a:uFill>
                <a:latin typeface="Century Gothic"/>
                <a:ea typeface="ＭＳ Ｐゴシック"/>
                <a:cs typeface="+mn-cs"/>
              </a:rPr>
              <a:t>-if</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0" y="971550"/>
            <a:ext cx="8610600" cy="2492990"/>
          </a:xfrm>
          <a:prstGeom prst="rect">
            <a:avLst/>
          </a:prstGeom>
          <a:noFill/>
        </p:spPr>
        <p:txBody>
          <a:bodyPr wrap="square" rtlCol="0">
            <a:spAutoFit/>
          </a:bodyPr>
          <a:lstStyle/>
          <a:p>
            <a:pPr marL="457200" indent="-457200">
              <a:spcBef>
                <a:spcPts val="1200"/>
              </a:spcBef>
              <a:buFont typeface="Arial" pitchFamily="34" charset="0"/>
              <a:buChar char="•"/>
            </a:pPr>
            <a:r>
              <a:rPr lang="en-US" dirty="0" smtClean="0">
                <a:latin typeface="Calibri" pitchFamily="34" charset="0"/>
              </a:rPr>
              <a:t>The </a:t>
            </a:r>
            <a:r>
              <a:rPr lang="en-US" dirty="0" err="1" smtClean="0">
                <a:latin typeface="Calibri" pitchFamily="34" charset="0"/>
              </a:rPr>
              <a:t>ng</a:t>
            </a:r>
            <a:r>
              <a:rPr lang="en-US" dirty="0" smtClean="0">
                <a:latin typeface="Calibri" pitchFamily="34" charset="0"/>
              </a:rPr>
              <a:t>-if directive removes or recreates a portion of the DOM tree based on an {expression}</a:t>
            </a:r>
          </a:p>
          <a:p>
            <a:pPr marL="457200" indent="-457200">
              <a:spcBef>
                <a:spcPts val="1200"/>
              </a:spcBef>
              <a:buFont typeface="Arial" pitchFamily="34" charset="0"/>
              <a:buChar char="•"/>
            </a:pPr>
            <a:r>
              <a:rPr lang="en-US" dirty="0" smtClean="0">
                <a:latin typeface="Calibri" pitchFamily="34" charset="0"/>
              </a:rPr>
              <a:t>When an element is removed using </a:t>
            </a:r>
            <a:r>
              <a:rPr lang="en-US" dirty="0" err="1" smtClean="0">
                <a:latin typeface="Calibri" pitchFamily="34" charset="0"/>
              </a:rPr>
              <a:t>ng</a:t>
            </a:r>
            <a:r>
              <a:rPr lang="en-US" dirty="0" smtClean="0">
                <a:latin typeface="Calibri" pitchFamily="34" charset="0"/>
              </a:rPr>
              <a:t>-if its </a:t>
            </a:r>
            <a:r>
              <a:rPr lang="en-US" b="1" dirty="0" smtClean="0">
                <a:latin typeface="Calibri" pitchFamily="34" charset="0"/>
              </a:rPr>
              <a:t>scope</a:t>
            </a:r>
            <a:r>
              <a:rPr lang="en-US" dirty="0" smtClean="0">
                <a:latin typeface="Calibri" pitchFamily="34" charset="0"/>
              </a:rPr>
              <a:t> is </a:t>
            </a:r>
            <a:r>
              <a:rPr lang="en-US" b="1" dirty="0" smtClean="0">
                <a:latin typeface="Calibri" pitchFamily="34" charset="0"/>
              </a:rPr>
              <a:t>destroyed</a:t>
            </a:r>
            <a:r>
              <a:rPr lang="en-US" dirty="0" smtClean="0">
                <a:latin typeface="Calibri" pitchFamily="34" charset="0"/>
              </a:rPr>
              <a:t> and a </a:t>
            </a:r>
            <a:r>
              <a:rPr lang="en-US" b="1" dirty="0" smtClean="0">
                <a:latin typeface="Calibri" pitchFamily="34" charset="0"/>
              </a:rPr>
              <a:t>new scope</a:t>
            </a:r>
            <a:r>
              <a:rPr lang="en-US" dirty="0" smtClean="0">
                <a:latin typeface="Calibri" pitchFamily="34" charset="0"/>
              </a:rPr>
              <a:t> is </a:t>
            </a:r>
            <a:r>
              <a:rPr lang="en-US" b="1" dirty="0" smtClean="0">
                <a:latin typeface="Calibri" pitchFamily="34" charset="0"/>
              </a:rPr>
              <a:t>created</a:t>
            </a:r>
            <a:r>
              <a:rPr lang="en-US" dirty="0" smtClean="0">
                <a:latin typeface="Calibri" pitchFamily="34" charset="0"/>
              </a:rPr>
              <a:t> when the element is restored.</a:t>
            </a:r>
          </a:p>
          <a:p>
            <a:pPr marL="457200" indent="-457200">
              <a:spcBef>
                <a:spcPts val="1200"/>
              </a:spcBef>
              <a:buFont typeface="Arial" pitchFamily="34" charset="0"/>
              <a:buChar char="•"/>
            </a:pPr>
            <a:r>
              <a:rPr lang="en-US" dirty="0" err="1" smtClean="0">
                <a:latin typeface="Calibri" pitchFamily="34" charset="0"/>
              </a:rPr>
              <a:t>ng</a:t>
            </a:r>
            <a:r>
              <a:rPr lang="en-US" dirty="0" smtClean="0">
                <a:latin typeface="Calibri" pitchFamily="34" charset="0"/>
              </a:rPr>
              <a:t>-if recreates elements using their compiled state.</a:t>
            </a:r>
          </a:p>
          <a:p>
            <a:pPr marL="457200" indent="-457200">
              <a:spcBef>
                <a:spcPts val="1200"/>
              </a:spcBef>
              <a:buFont typeface="Wingdings" pitchFamily="2" charset="2"/>
              <a:buChar char="Ø"/>
            </a:pPr>
            <a:r>
              <a:rPr lang="en-US" dirty="0" smtClean="0">
                <a:latin typeface="Calibri" pitchFamily="34" charset="0"/>
              </a:rPr>
              <a:t>If we directly bind data to $scope for elements that are based on </a:t>
            </a:r>
            <a:r>
              <a:rPr lang="en-US" dirty="0" err="1" smtClean="0">
                <a:latin typeface="Calibri" pitchFamily="34" charset="0"/>
              </a:rPr>
              <a:t>ng</a:t>
            </a:r>
            <a:r>
              <a:rPr lang="en-US" dirty="0" smtClean="0">
                <a:latin typeface="Calibri" pitchFamily="34" charset="0"/>
              </a:rPr>
              <a:t>-if, we cannot get their values in controller. We should bind data to </a:t>
            </a:r>
            <a:r>
              <a:rPr lang="en-US" b="1" dirty="0" smtClean="0">
                <a:latin typeface="Calibri" pitchFamily="34" charset="0"/>
              </a:rPr>
              <a:t>Controller</a:t>
            </a:r>
            <a:r>
              <a:rPr lang="en-US" dirty="0" smtClean="0">
                <a:latin typeface="Calibri" pitchFamily="34" charset="0"/>
              </a:rPr>
              <a:t> or </a:t>
            </a:r>
            <a:r>
              <a:rPr lang="en-US" b="1" dirty="0" smtClean="0">
                <a:latin typeface="Calibri" pitchFamily="34" charset="0"/>
              </a:rPr>
              <a:t>parent $scope</a:t>
            </a:r>
            <a:r>
              <a:rPr lang="en-US" dirty="0" smtClean="0">
                <a:latin typeface="Calibri" pitchFamily="34" charset="0"/>
              </a:rPr>
              <a:t>.</a:t>
            </a:r>
            <a:endParaRPr lang="en-US" dirty="0">
              <a:latin typeface="Calibri" pitchFamily="34" charset="0"/>
            </a:endParaRPr>
          </a:p>
        </p:txBody>
      </p:sp>
      <p:sp>
        <p:nvSpPr>
          <p:cNvPr id="5" name="Slide Number Placeholder 4"/>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10</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Bind data to $scope or Controller</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7" name="TextBox 6"/>
          <p:cNvSpPr txBox="1"/>
          <p:nvPr/>
        </p:nvSpPr>
        <p:spPr>
          <a:xfrm>
            <a:off x="304800" y="971550"/>
            <a:ext cx="8348247" cy="4001095"/>
          </a:xfrm>
          <a:prstGeom prst="rect">
            <a:avLst/>
          </a:prstGeom>
          <a:noFill/>
        </p:spPr>
        <p:txBody>
          <a:bodyPr wrap="none" rtlCol="0">
            <a:spAutoFit/>
          </a:bodyPr>
          <a:lstStyle/>
          <a:p>
            <a:r>
              <a:rPr lang="en-US" sz="2400" dirty="0" smtClean="0">
                <a:latin typeface="Calibri (Headings)"/>
              </a:rPr>
              <a:t>$scope:</a:t>
            </a:r>
          </a:p>
          <a:p>
            <a:pPr marL="457200" indent="-457200">
              <a:spcBef>
                <a:spcPts val="1200"/>
              </a:spcBef>
              <a:buFont typeface="Arial" pitchFamily="34" charset="0"/>
              <a:buChar char="•"/>
            </a:pPr>
            <a:r>
              <a:rPr lang="en-US" dirty="0" smtClean="0">
                <a:latin typeface="Calibri" pitchFamily="34" charset="0"/>
              </a:rPr>
              <a:t>Prototypical inheritance -&gt;  child scopes prototypically </a:t>
            </a:r>
            <a:r>
              <a:rPr lang="en-US" b="1" dirty="0" smtClean="0">
                <a:latin typeface="Calibri" pitchFamily="34" charset="0"/>
              </a:rPr>
              <a:t>inherit</a:t>
            </a:r>
            <a:r>
              <a:rPr lang="en-US" dirty="0" smtClean="0">
                <a:latin typeface="Calibri" pitchFamily="34" charset="0"/>
              </a:rPr>
              <a:t> from their parents.</a:t>
            </a:r>
          </a:p>
          <a:p>
            <a:pPr marL="457200" indent="-457200">
              <a:spcBef>
                <a:spcPts val="1200"/>
              </a:spcBef>
              <a:buFont typeface="Arial" pitchFamily="34" charset="0"/>
              <a:buChar char="•"/>
            </a:pPr>
            <a:r>
              <a:rPr lang="en-US" dirty="0" smtClean="0">
                <a:latin typeface="Calibri" pitchFamily="34" charset="0"/>
              </a:rPr>
              <a:t>Provide API $watch and $apply.</a:t>
            </a:r>
          </a:p>
          <a:p>
            <a:pPr marL="457200" indent="-457200">
              <a:spcBef>
                <a:spcPts val="1200"/>
              </a:spcBef>
              <a:buFont typeface="Arial" pitchFamily="34" charset="0"/>
              <a:buChar char="•"/>
            </a:pPr>
            <a:r>
              <a:rPr lang="en-US" dirty="0" smtClean="0">
                <a:latin typeface="Calibri" pitchFamily="34" charset="0"/>
              </a:rPr>
              <a:t>Support publishing and subscribing events using </a:t>
            </a:r>
            <a:r>
              <a:rPr lang="en-US" b="1" dirty="0" smtClean="0">
                <a:latin typeface="Calibri" pitchFamily="34" charset="0"/>
              </a:rPr>
              <a:t>$emit, $broadcast</a:t>
            </a:r>
            <a:r>
              <a:rPr lang="en-US" dirty="0" smtClean="0">
                <a:latin typeface="Calibri" pitchFamily="34" charset="0"/>
              </a:rPr>
              <a:t>, or </a:t>
            </a:r>
            <a:r>
              <a:rPr lang="en-US" b="1" dirty="0" smtClean="0">
                <a:latin typeface="Calibri" pitchFamily="34" charset="0"/>
              </a:rPr>
              <a:t>$on</a:t>
            </a:r>
          </a:p>
          <a:p>
            <a:pPr marL="457200" indent="-457200">
              <a:spcBef>
                <a:spcPts val="1200"/>
              </a:spcBef>
              <a:buFont typeface="Arial" pitchFamily="34" charset="0"/>
              <a:buChar char="•"/>
            </a:pPr>
            <a:r>
              <a:rPr lang="en-US" dirty="0" smtClean="0">
                <a:latin typeface="Calibri" pitchFamily="34" charset="0"/>
              </a:rPr>
              <a:t>Scopes can be nested. Nested scopes are either "</a:t>
            </a:r>
            <a:r>
              <a:rPr lang="en-US" b="1" dirty="0" smtClean="0">
                <a:latin typeface="Calibri" pitchFamily="34" charset="0"/>
              </a:rPr>
              <a:t>child scopes</a:t>
            </a:r>
            <a:r>
              <a:rPr lang="en-US" dirty="0" smtClean="0">
                <a:latin typeface="Calibri" pitchFamily="34" charset="0"/>
              </a:rPr>
              <a:t>" or "</a:t>
            </a:r>
            <a:r>
              <a:rPr lang="en-US" b="1" dirty="0" smtClean="0">
                <a:latin typeface="Calibri" pitchFamily="34" charset="0"/>
              </a:rPr>
              <a:t>isolate scopes</a:t>
            </a:r>
            <a:r>
              <a:rPr lang="en-US" dirty="0" smtClean="0">
                <a:latin typeface="Calibri" pitchFamily="34" charset="0"/>
              </a:rPr>
              <a:t> "</a:t>
            </a:r>
          </a:p>
          <a:p>
            <a:pPr indent="-457200">
              <a:spcBef>
                <a:spcPts val="1200"/>
              </a:spcBef>
            </a:pPr>
            <a:r>
              <a:rPr lang="en-US" sz="2400" dirty="0" smtClean="0">
                <a:latin typeface="Calibri (Headings)"/>
              </a:rPr>
              <a:t>Controller:</a:t>
            </a:r>
          </a:p>
          <a:p>
            <a:pPr marL="457200" indent="-457200">
              <a:spcBef>
                <a:spcPts val="1200"/>
              </a:spcBef>
              <a:buFont typeface="Arial" pitchFamily="34" charset="0"/>
              <a:buChar char="•"/>
            </a:pPr>
            <a:r>
              <a:rPr lang="en-US" dirty="0" smtClean="0">
                <a:latin typeface="Calibri" pitchFamily="34" charset="0"/>
              </a:rPr>
              <a:t>Controllers are constructed, "</a:t>
            </a:r>
            <a:r>
              <a:rPr lang="en-US" dirty="0" err="1" smtClean="0">
                <a:latin typeface="Calibri" pitchFamily="34" charset="0"/>
              </a:rPr>
              <a:t>newed</a:t>
            </a:r>
            <a:r>
              <a:rPr lang="en-US" dirty="0" smtClean="0">
                <a:latin typeface="Calibri" pitchFamily="34" charset="0"/>
              </a:rPr>
              <a:t>" up. Provide a single new instance.</a:t>
            </a:r>
          </a:p>
          <a:p>
            <a:pPr marL="457200" indent="-457200">
              <a:spcBef>
                <a:spcPts val="1200"/>
              </a:spcBef>
              <a:buFont typeface="Arial" pitchFamily="34" charset="0"/>
              <a:buChar char="•"/>
            </a:pPr>
            <a:r>
              <a:rPr lang="en-US" dirty="0" smtClean="0">
                <a:latin typeface="Calibri" pitchFamily="34" charset="0"/>
              </a:rPr>
              <a:t>Using </a:t>
            </a:r>
            <a:r>
              <a:rPr lang="en-US" dirty="0" err="1" smtClean="0">
                <a:latin typeface="Calibri" pitchFamily="34" charset="0"/>
              </a:rPr>
              <a:t>ControllerAs</a:t>
            </a:r>
            <a:r>
              <a:rPr lang="en-US" dirty="0" smtClean="0">
                <a:latin typeface="Calibri" pitchFamily="34" charset="0"/>
              </a:rPr>
              <a:t> for more contextual.</a:t>
            </a:r>
          </a:p>
          <a:p>
            <a:pPr marL="457200" indent="-457200">
              <a:spcBef>
                <a:spcPts val="1200"/>
              </a:spcBef>
              <a:buFont typeface="Arial" pitchFamily="34" charset="0"/>
              <a:buChar char="•"/>
            </a:pPr>
            <a:r>
              <a:rPr lang="en-US" dirty="0" smtClean="0">
                <a:latin typeface="Calibri" pitchFamily="34" charset="0"/>
              </a:rPr>
              <a:t>Work well with </a:t>
            </a:r>
            <a:r>
              <a:rPr lang="en-US" dirty="0" err="1" smtClean="0">
                <a:latin typeface="Calibri" pitchFamily="34" charset="0"/>
              </a:rPr>
              <a:t>ng</a:t>
            </a:r>
            <a:r>
              <a:rPr lang="en-US" dirty="0" smtClean="0">
                <a:latin typeface="Calibri" pitchFamily="34" charset="0"/>
              </a:rPr>
              <a:t>-if.</a:t>
            </a:r>
            <a:endParaRPr lang="en-US" dirty="0">
              <a:latin typeface="Calibri" pitchFamily="34" charset="0"/>
            </a:endParaRPr>
          </a:p>
        </p:txBody>
      </p:sp>
      <p:sp>
        <p:nvSpPr>
          <p:cNvPr id="4" name="Slide Number Placeholder 3"/>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11</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a:t>
            </a:r>
            <a:r>
              <a:rPr lang="en-US" sz="2800" b="1" kern="1200" spc="-1" dirty="0" err="1" smtClean="0">
                <a:solidFill>
                  <a:srgbClr val="E21A2D"/>
                </a:solidFill>
                <a:uFill>
                  <a:solidFill>
                    <a:srgbClr val="FFFFFF"/>
                  </a:solidFill>
                </a:uFill>
                <a:latin typeface="Century Gothic"/>
                <a:ea typeface="ＭＳ Ｐゴシック"/>
                <a:cs typeface="+mn-cs"/>
              </a:rPr>
              <a:t>scope.$watch</a:t>
            </a:r>
            <a:r>
              <a:rPr lang="en-US" sz="2800" b="1" kern="1200" spc="-1" dirty="0" smtClean="0">
                <a:solidFill>
                  <a:srgbClr val="E21A2D"/>
                </a:solidFill>
                <a:uFill>
                  <a:solidFill>
                    <a:srgbClr val="FFFFFF"/>
                  </a:solidFill>
                </a:uFill>
                <a:latin typeface="Century Gothic"/>
                <a:ea typeface="ＭＳ Ｐゴシック"/>
                <a:cs typeface="+mn-cs"/>
              </a:rPr>
              <a:t>()</a:t>
            </a:r>
            <a:endParaRPr lang="en-US" sz="2800" b="1" kern="1200" spc="-1" dirty="0">
              <a:solidFill>
                <a:srgbClr val="E21A2D"/>
              </a:solidFill>
              <a:uFill>
                <a:solidFill>
                  <a:srgbClr val="FFFFFF"/>
                </a:solidFill>
              </a:uFill>
              <a:latin typeface="Century Gothic"/>
              <a:ea typeface="ＭＳ Ｐゴシック"/>
              <a:cs typeface="+mn-cs"/>
            </a:endParaRPr>
          </a:p>
        </p:txBody>
      </p:sp>
      <p:pic>
        <p:nvPicPr>
          <p:cNvPr id="6" name="Picture 5" descr="concepts-scope-watch-strategies.png"/>
          <p:cNvPicPr>
            <a:picLocks noChangeAspect="1"/>
          </p:cNvPicPr>
          <p:nvPr/>
        </p:nvPicPr>
        <p:blipFill>
          <a:blip r:embed="rId2"/>
          <a:stretch>
            <a:fillRect/>
          </a:stretch>
        </p:blipFill>
        <p:spPr>
          <a:xfrm>
            <a:off x="1614404" y="285750"/>
            <a:ext cx="6475056" cy="4640067"/>
          </a:xfrm>
          <a:prstGeom prst="rect">
            <a:avLst/>
          </a:prstGeom>
        </p:spPr>
      </p:pic>
      <p:sp>
        <p:nvSpPr>
          <p:cNvPr id="4" name="Slide Number Placeholder 3"/>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12</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9" name="CustomShape 2"/>
          <p:cNvSpPr/>
          <p:nvPr/>
        </p:nvSpPr>
        <p:spPr>
          <a:xfrm>
            <a:off x="2895480" y="2255430"/>
            <a:ext cx="6248520" cy="621120"/>
          </a:xfrm>
          <a:prstGeom prst="rect">
            <a:avLst/>
          </a:prstGeom>
          <a:solidFill>
            <a:srgbClr val="E21A2D"/>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spc="-1" dirty="0" smtClean="0">
                <a:solidFill>
                  <a:srgbClr val="FFFFFF"/>
                </a:solidFill>
                <a:uFill>
                  <a:solidFill>
                    <a:srgbClr val="FFFFFF"/>
                  </a:solidFill>
                </a:uFill>
                <a:latin typeface="Calibri"/>
              </a:rPr>
              <a:t>Pretty URLs with HTML5 mode</a:t>
            </a:r>
            <a:endParaRPr lang="en-US" sz="3600" b="0" strike="noStrike" spc="-1" dirty="0">
              <a:solidFill>
                <a:srgbClr val="000000"/>
              </a:solidFill>
              <a:uFill>
                <a:solidFill>
                  <a:srgbClr val="FFFFFF"/>
                </a:solidFill>
              </a:uFill>
              <a:latin typeface="Arial"/>
            </a:endParaRPr>
          </a:p>
        </p:txBody>
      </p:sp>
      <p:pic>
        <p:nvPicPr>
          <p:cNvPr id="3" name="Picture 2" descr="master22_image006.png"/>
          <p:cNvPicPr>
            <a:picLocks noChangeAspect="1"/>
          </p:cNvPicPr>
          <p:nvPr/>
        </p:nvPicPr>
        <p:blipFill>
          <a:blip r:embed="rId3"/>
          <a:stretch>
            <a:fillRect/>
          </a:stretch>
        </p:blipFill>
        <p:spPr>
          <a:xfrm>
            <a:off x="1961744" y="2257222"/>
            <a:ext cx="831313" cy="569449"/>
          </a:xfrm>
          <a:prstGeom prst="rect">
            <a:avLst/>
          </a:prstGeom>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Can remove hash character (#) on URLs of single web page application?</a:t>
            </a:r>
          </a:p>
          <a:p>
            <a:pPr marL="731520" indent="-731520" defTabSz="1828800">
              <a:spcBef>
                <a:spcPts val="1200"/>
              </a:spcBef>
              <a:buFont typeface="Arial" pitchFamily="34" charset="0"/>
              <a:buChar char="•"/>
            </a:pPr>
            <a:r>
              <a:rPr lang="en-US" sz="2400" dirty="0" smtClean="0">
                <a:latin typeface="Calibri (Headings)"/>
              </a:rPr>
              <a:t>Why must use URL rewriting on server side when Using HTML5 mode?</a:t>
            </a:r>
            <a:endParaRPr lang="en-US" sz="2400" dirty="0">
              <a:latin typeface="Calibri (Headings)"/>
            </a:endParaRP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
        <p:nvSpPr>
          <p:cNvPr id="4" name="Slide Number Placeholder 3"/>
          <p:cNvSpPr>
            <a:spLocks noGrp="1"/>
          </p:cNvSpPr>
          <p:nvPr>
            <p:ph type="sldNum" sz="quarter" idx="10"/>
          </p:nvPr>
        </p:nvSpPr>
        <p:spPr/>
        <p:txBody>
          <a:bodyPr/>
          <a:lstStyle/>
          <a:p>
            <a:fld id="{714AF57F-C028-4417-9912-30B33DA37979}" type="slidenum">
              <a:rPr lang="en-US" smtClean="0">
                <a:solidFill>
                  <a:schemeClr val="bg1"/>
                </a:solidFill>
              </a:rPr>
              <a:pPr/>
              <a:t>14</a:t>
            </a:fld>
            <a:endParaRPr lang="en-US">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83920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The usage of </a:t>
            </a:r>
            <a:r>
              <a:rPr lang="en-US" sz="2800" b="1" kern="1200" spc="-1" dirty="0" err="1" smtClean="0">
                <a:solidFill>
                  <a:srgbClr val="E21A2D"/>
                </a:solidFill>
                <a:uFill>
                  <a:solidFill>
                    <a:srgbClr val="FFFFFF"/>
                  </a:solidFill>
                </a:uFill>
                <a:latin typeface="Century Gothic"/>
                <a:ea typeface="ＭＳ Ｐゴシック"/>
                <a:cs typeface="+mn-cs"/>
              </a:rPr>
              <a:t>hashbang</a:t>
            </a:r>
            <a:r>
              <a:rPr lang="en-US" sz="2800" b="1" kern="1200" spc="-1" dirty="0" smtClean="0">
                <a:solidFill>
                  <a:srgbClr val="E21A2D"/>
                </a:solidFill>
                <a:uFill>
                  <a:solidFill>
                    <a:srgbClr val="FFFFFF"/>
                  </a:solidFill>
                </a:uFill>
                <a:latin typeface="Century Gothic"/>
                <a:ea typeface="ＭＳ Ｐゴシック"/>
                <a:cs typeface="+mn-cs"/>
              </a:rPr>
              <a:t> in single web page</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1" y="699790"/>
            <a:ext cx="8534400" cy="4185761"/>
          </a:xfrm>
          <a:prstGeom prst="rect">
            <a:avLst/>
          </a:prstGeom>
          <a:noFill/>
        </p:spPr>
        <p:txBody>
          <a:bodyPr wrap="square" rtlCol="0">
            <a:spAutoFit/>
          </a:bodyPr>
          <a:lstStyle/>
          <a:p>
            <a:pPr marL="457200" indent="-457200">
              <a:spcBef>
                <a:spcPts val="1200"/>
              </a:spcBef>
            </a:pPr>
            <a:r>
              <a:rPr lang="en-US" dirty="0" smtClean="0">
                <a:latin typeface="Calibri" pitchFamily="34" charset="0"/>
              </a:rPr>
              <a:t>Single web page characteristics:</a:t>
            </a:r>
          </a:p>
          <a:p>
            <a:pPr marL="457200" indent="-457200">
              <a:spcBef>
                <a:spcPts val="1200"/>
              </a:spcBef>
              <a:buFont typeface="Arial" pitchFamily="34" charset="0"/>
              <a:buChar char="•"/>
            </a:pPr>
            <a:r>
              <a:rPr lang="en-US" dirty="0" smtClean="0">
                <a:latin typeface="Calibri" pitchFamily="34" charset="0"/>
              </a:rPr>
              <a:t>All resource files will be load at the initialization application.</a:t>
            </a:r>
          </a:p>
          <a:p>
            <a:pPr marL="457200" indent="-457200">
              <a:spcBef>
                <a:spcPts val="1200"/>
              </a:spcBef>
              <a:buFont typeface="Arial" pitchFamily="34" charset="0"/>
              <a:buChar char="•"/>
            </a:pPr>
            <a:r>
              <a:rPr lang="en-US" dirty="0" smtClean="0">
                <a:latin typeface="Calibri" pitchFamily="34" charset="0"/>
              </a:rPr>
              <a:t>The content of a view will be retrieved through AJAX request.</a:t>
            </a:r>
          </a:p>
          <a:p>
            <a:pPr marL="457200" indent="-457200">
              <a:spcBef>
                <a:spcPts val="1200"/>
              </a:spcBef>
              <a:buFont typeface="Arial" pitchFamily="34" charset="0"/>
              <a:buChar char="•"/>
            </a:pPr>
            <a:r>
              <a:rPr lang="en-US" dirty="0" smtClean="0">
                <a:latin typeface="Calibri" pitchFamily="34" charset="0"/>
              </a:rPr>
              <a:t>Not reload all page of application, we just reload the necessary view that content changed.</a:t>
            </a:r>
          </a:p>
          <a:p>
            <a:endParaRPr lang="en-US" dirty="0" smtClean="0">
              <a:latin typeface="Calibri" pitchFamily="34" charset="0"/>
            </a:endParaRPr>
          </a:p>
          <a:p>
            <a:r>
              <a:rPr lang="en-US" dirty="0" smtClean="0">
                <a:latin typeface="Calibri" pitchFamily="34" charset="0"/>
              </a:rPr>
              <a:t>How we deal with window history in Single-Page application? How to keep track the state of application?</a:t>
            </a:r>
          </a:p>
          <a:p>
            <a:pPr marL="457200" indent="-457200">
              <a:spcBef>
                <a:spcPts val="1200"/>
              </a:spcBef>
              <a:buFont typeface="Wingdings" pitchFamily="2" charset="2"/>
              <a:buChar char="Ø"/>
            </a:pPr>
            <a:r>
              <a:rPr lang="en-US" dirty="0" smtClean="0">
                <a:latin typeface="Calibri" pitchFamily="34" charset="0"/>
              </a:rPr>
              <a:t>Using </a:t>
            </a:r>
            <a:r>
              <a:rPr lang="en-US" dirty="0" err="1" smtClean="0">
                <a:latin typeface="Calibri" pitchFamily="34" charset="0"/>
              </a:rPr>
              <a:t>hashbang</a:t>
            </a:r>
            <a:r>
              <a:rPr lang="en-US" dirty="0" smtClean="0">
                <a:latin typeface="Calibri" pitchFamily="34" charset="0"/>
              </a:rPr>
              <a:t> (#) – Like multi-page app where every state usually bound to a different URL.</a:t>
            </a:r>
          </a:p>
          <a:p>
            <a:pPr marL="457200" indent="-457200">
              <a:spcBef>
                <a:spcPts val="1200"/>
              </a:spcBef>
              <a:buFont typeface="Wingdings" pitchFamily="2" charset="2"/>
              <a:buChar char="Ø"/>
            </a:pPr>
            <a:r>
              <a:rPr lang="en-US" dirty="0" smtClean="0">
                <a:latin typeface="Calibri" pitchFamily="34" charset="0"/>
              </a:rPr>
              <a:t>Using </a:t>
            </a:r>
            <a:r>
              <a:rPr lang="en-US" b="1" dirty="0" smtClean="0">
                <a:latin typeface="Calibri" pitchFamily="34" charset="0"/>
              </a:rPr>
              <a:t>HTML5 history</a:t>
            </a:r>
            <a:r>
              <a:rPr lang="en-US" dirty="0" smtClean="0">
                <a:latin typeface="Calibri" pitchFamily="34" charset="0"/>
              </a:rPr>
              <a:t> feature ( </a:t>
            </a:r>
            <a:r>
              <a:rPr lang="en-US" b="1" dirty="0" err="1" smtClean="0">
                <a:latin typeface="Calibri" pitchFamily="34" charset="0"/>
              </a:rPr>
              <a:t>history.pushState</a:t>
            </a:r>
            <a:r>
              <a:rPr lang="en-US" b="1" dirty="0" smtClean="0">
                <a:latin typeface="Calibri" pitchFamily="34" charset="0"/>
              </a:rPr>
              <a:t>() &amp; </a:t>
            </a:r>
            <a:r>
              <a:rPr lang="en-US" b="1" dirty="0" err="1" smtClean="0">
                <a:latin typeface="Calibri" pitchFamily="34" charset="0"/>
              </a:rPr>
              <a:t>history.replaceState</a:t>
            </a:r>
            <a:r>
              <a:rPr lang="en-US" b="1" dirty="0" smtClean="0">
                <a:latin typeface="Calibri" pitchFamily="34" charset="0"/>
              </a:rPr>
              <a:t>().</a:t>
            </a:r>
            <a:r>
              <a:rPr lang="en-US" dirty="0" smtClean="0">
                <a:latin typeface="Calibri" pitchFamily="34" charset="0"/>
              </a:rPr>
              <a:t> These methods work in conjunction with the </a:t>
            </a:r>
            <a:r>
              <a:rPr lang="en-US" b="1" dirty="0" err="1" smtClean="0">
                <a:latin typeface="Calibri" pitchFamily="34" charset="0"/>
              </a:rPr>
              <a:t>window.onpopstate</a:t>
            </a:r>
            <a:r>
              <a:rPr lang="en-US" dirty="0" smtClean="0">
                <a:latin typeface="Calibri" pitchFamily="34" charset="0"/>
              </a:rPr>
              <a:t> event )</a:t>
            </a:r>
            <a:endParaRPr lang="en-US" dirty="0">
              <a:latin typeface="Calibri" pitchFamily="34" charset="0"/>
            </a:endParaRPr>
          </a:p>
        </p:txBody>
      </p:sp>
      <p:sp>
        <p:nvSpPr>
          <p:cNvPr id="5" name="Slide Number Placeholder 4"/>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15</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83920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rPr>
              <a:t>Using HTML5 history feature on Angular app</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1" y="824389"/>
            <a:ext cx="8534400" cy="3570208"/>
          </a:xfrm>
          <a:prstGeom prst="rect">
            <a:avLst/>
          </a:prstGeom>
          <a:noFill/>
        </p:spPr>
        <p:txBody>
          <a:bodyPr wrap="square" rtlCol="0">
            <a:spAutoFit/>
          </a:bodyPr>
          <a:lstStyle/>
          <a:p>
            <a:pPr marL="457200" indent="-457200">
              <a:spcBef>
                <a:spcPts val="1200"/>
              </a:spcBef>
              <a:buFont typeface="+mj-lt"/>
              <a:buAutoNum type="arabicPeriod"/>
            </a:pPr>
            <a:r>
              <a:rPr lang="en-US" dirty="0" smtClean="0">
                <a:latin typeface="Calibri" pitchFamily="34" charset="0"/>
              </a:rPr>
              <a:t>Identify using HTML5 history in angular module </a:t>
            </a:r>
            <a:r>
              <a:rPr lang="en-US" dirty="0" err="1" smtClean="0">
                <a:latin typeface="Calibri" pitchFamily="34" charset="0"/>
              </a:rPr>
              <a:t>Config</a:t>
            </a:r>
            <a:r>
              <a:rPr lang="en-US" dirty="0" smtClean="0">
                <a:latin typeface="Calibri" pitchFamily="34" charset="0"/>
              </a:rPr>
              <a:t> function.</a:t>
            </a:r>
          </a:p>
          <a:p>
            <a:pPr marL="914400" lvl="1" indent="-457200">
              <a:spcBef>
                <a:spcPts val="1200"/>
              </a:spcBef>
            </a:pPr>
            <a:r>
              <a:rPr lang="en-US" dirty="0" err="1" smtClean="0">
                <a:latin typeface="Courier New" pitchFamily="49" charset="0"/>
                <a:cs typeface="Courier New" pitchFamily="49" charset="0"/>
              </a:rPr>
              <a:t>angular.module</a:t>
            </a:r>
            <a:r>
              <a:rPr lang="en-US" dirty="0" smtClean="0">
                <a:latin typeface="Courier New" pitchFamily="49" charset="0"/>
                <a:cs typeface="Courier New" pitchFamily="49" charset="0"/>
              </a:rPr>
              <a:t>(“app”).</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(Configuration);</a:t>
            </a:r>
          </a:p>
          <a:p>
            <a:pPr marL="914400" lvl="1" indent="-457200">
              <a:spcBef>
                <a:spcPts val="1200"/>
              </a:spcBef>
            </a:pPr>
            <a:r>
              <a:rPr lang="en-US" dirty="0" smtClean="0">
                <a:latin typeface="Courier New" pitchFamily="49" charset="0"/>
                <a:cs typeface="Courier New" pitchFamily="49" charset="0"/>
              </a:rPr>
              <a:t>function Configuration (</a:t>
            </a:r>
            <a:r>
              <a:rPr lang="en-US" b="1" spc="-1" dirty="0" smtClean="0">
                <a:solidFill>
                  <a:srgbClr val="000000"/>
                </a:solidFill>
                <a:uFill>
                  <a:solidFill>
                    <a:srgbClr val="FFFFFF"/>
                  </a:solidFill>
                </a:uFill>
                <a:latin typeface="Courier New" pitchFamily="49" charset="0"/>
                <a:cs typeface="Courier New" pitchFamily="49" charset="0"/>
              </a:rPr>
              <a:t>$</a:t>
            </a:r>
            <a:r>
              <a:rPr lang="en-US" b="1" spc="-1" dirty="0" err="1" smtClean="0">
                <a:solidFill>
                  <a:srgbClr val="000000"/>
                </a:solidFill>
                <a:uFill>
                  <a:solidFill>
                    <a:srgbClr val="FFFFFF"/>
                  </a:solidFill>
                </a:uFill>
                <a:latin typeface="Courier New" pitchFamily="49" charset="0"/>
                <a:cs typeface="Courier New" pitchFamily="49" charset="0"/>
              </a:rPr>
              <a:t>locationProvider</a:t>
            </a:r>
            <a:r>
              <a:rPr lang="en-US" dirty="0" smtClean="0">
                <a:latin typeface="Courier New" pitchFamily="49" charset="0"/>
                <a:cs typeface="Courier New" pitchFamily="49" charset="0"/>
              </a:rPr>
              <a:t>) {</a:t>
            </a:r>
          </a:p>
          <a:p>
            <a:pPr marL="914400" lvl="1" indent="-457200">
              <a:spcBef>
                <a:spcPts val="1200"/>
              </a:spcBef>
            </a:pPr>
            <a:r>
              <a:rPr lang="en-US" dirty="0" smtClean="0">
                <a:latin typeface="Courier New" pitchFamily="49" charset="0"/>
                <a:cs typeface="Courier New" pitchFamily="49" charset="0"/>
              </a:rPr>
              <a:t>	 </a:t>
            </a:r>
            <a:r>
              <a:rPr lang="en-US" sz="2400" b="1" dirty="0" smtClean="0">
                <a:latin typeface="Courier New" pitchFamily="49" charset="0"/>
                <a:cs typeface="Courier New" pitchFamily="49" charset="0"/>
              </a:rPr>
              <a:t>$locationProvider.html5Mode(true);</a:t>
            </a:r>
          </a:p>
          <a:p>
            <a:pPr marL="914400" lvl="1" indent="-457200">
              <a:spcBef>
                <a:spcPts val="1200"/>
              </a:spcBef>
            </a:pPr>
            <a:r>
              <a:rPr lang="en-US" dirty="0" smtClean="0">
                <a:latin typeface="Courier New" pitchFamily="49" charset="0"/>
                <a:cs typeface="Courier New" pitchFamily="49" charset="0"/>
              </a:rPr>
              <a:t>}</a:t>
            </a:r>
          </a:p>
          <a:p>
            <a:pPr marL="457200" indent="-457200">
              <a:spcBef>
                <a:spcPts val="1200"/>
              </a:spcBef>
              <a:buFont typeface="+mj-lt"/>
              <a:buAutoNum type="arabicPeriod"/>
            </a:pPr>
            <a:r>
              <a:rPr lang="en-US" dirty="0" smtClean="0">
                <a:latin typeface="Calibri" pitchFamily="34" charset="0"/>
              </a:rPr>
              <a:t>Specify the </a:t>
            </a:r>
            <a:r>
              <a:rPr lang="en-US" dirty="0" err="1" smtClean="0">
                <a:latin typeface="Calibri" pitchFamily="34" charset="0"/>
              </a:rPr>
              <a:t>url</a:t>
            </a:r>
            <a:r>
              <a:rPr lang="en-US" dirty="0" smtClean="0">
                <a:latin typeface="Calibri" pitchFamily="34" charset="0"/>
              </a:rPr>
              <a:t> base in the head of your main html file.</a:t>
            </a:r>
          </a:p>
          <a:p>
            <a:pPr marL="914400" lvl="1" indent="-457200">
              <a:spcBef>
                <a:spcPts val="1200"/>
              </a:spcBef>
            </a:pPr>
            <a:r>
              <a:rPr lang="en-US" sz="2400" b="1" dirty="0" smtClean="0">
                <a:latin typeface="Courier New" pitchFamily="49" charset="0"/>
                <a:cs typeface="Courier New" pitchFamily="49" charset="0"/>
              </a:rPr>
              <a:t>&lt;base </a:t>
            </a:r>
            <a:r>
              <a:rPr lang="en-US" sz="2400" b="1" dirty="0" err="1" smtClean="0">
                <a:latin typeface="Courier New" pitchFamily="49" charset="0"/>
                <a:cs typeface="Courier New" pitchFamily="49" charset="0"/>
              </a:rPr>
              <a:t>href</a:t>
            </a:r>
            <a:r>
              <a:rPr lang="en-US" sz="2400" b="1" dirty="0" smtClean="0">
                <a:latin typeface="Courier New" pitchFamily="49" charset="0"/>
                <a:cs typeface="Courier New" pitchFamily="49" charset="0"/>
              </a:rPr>
              <a:t>="/“&gt;</a:t>
            </a:r>
          </a:p>
          <a:p>
            <a:pPr marL="457200" indent="-457200">
              <a:spcBef>
                <a:spcPts val="1200"/>
              </a:spcBef>
              <a:buFont typeface="+mj-lt"/>
              <a:buAutoNum type="arabicPeriod"/>
            </a:pPr>
            <a:r>
              <a:rPr lang="en-US" dirty="0" smtClean="0">
                <a:latin typeface="Calibri" pitchFamily="34" charset="0"/>
                <a:hlinkClick r:id="rId3"/>
              </a:rPr>
              <a:t>Configure Web Server to using rewriting URLs mode.</a:t>
            </a:r>
            <a:endParaRPr lang="en-US" dirty="0">
              <a:latin typeface="Calibri" pitchFamily="34" charset="0"/>
            </a:endParaRPr>
          </a:p>
        </p:txBody>
      </p:sp>
      <p:sp>
        <p:nvSpPr>
          <p:cNvPr id="5" name="Slide Number Placeholder 4"/>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16</a:t>
            </a:fld>
            <a:endParaRPr lang="en-US">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9" name="CustomShape 2"/>
          <p:cNvSpPr/>
          <p:nvPr/>
        </p:nvSpPr>
        <p:spPr>
          <a:xfrm>
            <a:off x="2895480" y="2255430"/>
            <a:ext cx="6248520" cy="697320"/>
          </a:xfrm>
          <a:prstGeom prst="rect">
            <a:avLst/>
          </a:prstGeom>
          <a:solidFill>
            <a:srgbClr val="E21A2D"/>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spc="-1" dirty="0" smtClean="0">
                <a:solidFill>
                  <a:srgbClr val="FFFFFF"/>
                </a:solidFill>
                <a:uFill>
                  <a:solidFill>
                    <a:srgbClr val="FFFFFF"/>
                  </a:solidFill>
                </a:uFill>
                <a:latin typeface="Calibri"/>
              </a:rPr>
              <a:t>Angular dependency injection</a:t>
            </a:r>
            <a:endParaRPr lang="en-US" sz="3600" b="0" strike="noStrike" spc="-1" dirty="0">
              <a:solidFill>
                <a:srgbClr val="000000"/>
              </a:solidFill>
              <a:uFill>
                <a:solidFill>
                  <a:srgbClr val="FFFFFF"/>
                </a:solidFill>
              </a:uFill>
              <a:latin typeface="Arial"/>
            </a:endParaRPr>
          </a:p>
        </p:txBody>
      </p:sp>
      <p:pic>
        <p:nvPicPr>
          <p:cNvPr id="3" name="Picture 2" descr="master22_image006.png"/>
          <p:cNvPicPr>
            <a:picLocks noChangeAspect="1"/>
          </p:cNvPicPr>
          <p:nvPr/>
        </p:nvPicPr>
        <p:blipFill>
          <a:blip r:embed="rId3"/>
          <a:stretch>
            <a:fillRect/>
          </a:stretch>
        </p:blipFill>
        <p:spPr>
          <a:xfrm>
            <a:off x="1905000" y="2266950"/>
            <a:ext cx="831313" cy="569449"/>
          </a:xfrm>
          <a:prstGeom prst="rect">
            <a:avLst/>
          </a:prstGeom>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What is difference between Angular Module and AMD?</a:t>
            </a:r>
          </a:p>
          <a:p>
            <a:pPr marL="731520" indent="-731520" defTabSz="1828800">
              <a:spcBef>
                <a:spcPts val="1200"/>
              </a:spcBef>
              <a:buFont typeface="Arial" pitchFamily="34" charset="0"/>
              <a:buChar char="•"/>
            </a:pPr>
            <a:r>
              <a:rPr lang="en-US" sz="2400" dirty="0" smtClean="0">
                <a:latin typeface="Calibri (Headings)"/>
              </a:rPr>
              <a:t>How to deal with circular dependency error?</a:t>
            </a:r>
            <a:endParaRPr lang="en-US" sz="2400" dirty="0">
              <a:latin typeface="Calibri (Headings)"/>
            </a:endParaRP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
        <p:nvSpPr>
          <p:cNvPr id="4" name="Slide Number Placeholder 3"/>
          <p:cNvSpPr>
            <a:spLocks noGrp="1"/>
          </p:cNvSpPr>
          <p:nvPr>
            <p:ph type="sldNum" sz="quarter" idx="10"/>
          </p:nvPr>
        </p:nvSpPr>
        <p:spPr/>
        <p:txBody>
          <a:bodyPr/>
          <a:lstStyle/>
          <a:p>
            <a:fld id="{714AF57F-C028-4417-9912-30B33DA37979}" type="slidenum">
              <a:rPr lang="en-US" smtClean="0">
                <a:solidFill>
                  <a:schemeClr val="bg1"/>
                </a:solidFill>
              </a:rPr>
              <a:pPr/>
              <a:t>18</a:t>
            </a:fld>
            <a:endParaRPr lang="en-US">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a:solidFill>
                  <a:srgbClr val="E21A2D"/>
                </a:solidFill>
                <a:uFill>
                  <a:solidFill>
                    <a:srgbClr val="FFFFFF"/>
                  </a:solidFill>
                </a:uFill>
                <a:latin typeface="Century Gothic"/>
                <a:ea typeface="ＭＳ Ｐゴシック"/>
              </a:rPr>
              <a:t>Angular </a:t>
            </a:r>
            <a:r>
              <a:rPr lang="en-US" sz="2800" b="1" spc="-1" dirty="0" smtClean="0">
                <a:solidFill>
                  <a:srgbClr val="E21A2D"/>
                </a:solidFill>
                <a:uFill>
                  <a:solidFill>
                    <a:srgbClr val="FFFFFF"/>
                  </a:solidFill>
                </a:uFill>
                <a:latin typeface="Century Gothic"/>
                <a:ea typeface="ＭＳ Ｐゴシック"/>
              </a:rPr>
              <a:t>Module</a:t>
            </a:r>
            <a:r>
              <a:rPr lang="en-US" sz="2800" b="1" strike="noStrike" spc="-1" dirty="0" smtClean="0">
                <a:solidFill>
                  <a:srgbClr val="E21A2D"/>
                </a:solidFill>
                <a:uFill>
                  <a:solidFill>
                    <a:srgbClr val="FFFFFF"/>
                  </a:solidFill>
                </a:uFill>
                <a:latin typeface="Century Gothic"/>
                <a:ea typeface="ＭＳ Ｐゴシック"/>
              </a:rPr>
              <a:t> and AMD</a:t>
            </a:r>
            <a:endParaRPr lang="en-US" sz="1800" b="0" strike="noStrike" spc="-1" dirty="0">
              <a:solidFill>
                <a:srgbClr val="000000"/>
              </a:solidFill>
              <a:uFill>
                <a:solidFill>
                  <a:srgbClr val="FFFFFF"/>
                </a:solidFill>
              </a:uFill>
              <a:latin typeface="Arial"/>
            </a:endParaRPr>
          </a:p>
        </p:txBody>
      </p:sp>
      <p:sp>
        <p:nvSpPr>
          <p:cNvPr id="274" name="CustomShape 2"/>
          <p:cNvSpPr/>
          <p:nvPr/>
        </p:nvSpPr>
        <p:spPr>
          <a:xfrm>
            <a:off x="152280" y="819000"/>
            <a:ext cx="883620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spcBef>
                <a:spcPts val="1200"/>
              </a:spcBef>
              <a:buClr>
                <a:srgbClr val="000000"/>
              </a:buClr>
              <a:buFont typeface="Arial"/>
              <a:buChar char="•"/>
            </a:pPr>
            <a:r>
              <a:rPr lang="en-US" spc="-1" dirty="0" smtClean="0">
                <a:solidFill>
                  <a:srgbClr val="000000"/>
                </a:solidFill>
                <a:uFill>
                  <a:solidFill>
                    <a:srgbClr val="FFFFFF"/>
                  </a:solidFill>
                </a:uFill>
                <a:latin typeface="Calibri" pitchFamily="34" charset="0"/>
              </a:rPr>
              <a:t>The </a:t>
            </a:r>
            <a:r>
              <a:rPr lang="en-US" b="1" spc="-1" dirty="0" smtClean="0">
                <a:solidFill>
                  <a:srgbClr val="000000"/>
                </a:solidFill>
                <a:uFill>
                  <a:solidFill>
                    <a:srgbClr val="FFFFFF"/>
                  </a:solidFill>
                </a:uFill>
                <a:latin typeface="Calibri" pitchFamily="34" charset="0"/>
              </a:rPr>
              <a:t>Asynchronous Module Definition (AMD)</a:t>
            </a:r>
            <a:r>
              <a:rPr lang="en-US" spc="-1" dirty="0" smtClean="0">
                <a:solidFill>
                  <a:srgbClr val="000000"/>
                </a:solidFill>
                <a:uFill>
                  <a:solidFill>
                    <a:srgbClr val="FFFFFF"/>
                  </a:solidFill>
                </a:uFill>
                <a:latin typeface="Calibri" pitchFamily="34" charset="0"/>
              </a:rPr>
              <a:t> API specifies a mechanism for defining modules such that the </a:t>
            </a:r>
            <a:r>
              <a:rPr lang="en-US" b="1" spc="-1" dirty="0" smtClean="0">
                <a:solidFill>
                  <a:srgbClr val="FF0000"/>
                </a:solidFill>
                <a:uFill>
                  <a:solidFill>
                    <a:srgbClr val="FFFFFF"/>
                  </a:solidFill>
                </a:uFill>
                <a:latin typeface="Calibri" pitchFamily="34" charset="0"/>
              </a:rPr>
              <a:t>module and its dependencies</a:t>
            </a:r>
            <a:r>
              <a:rPr lang="en-US" spc="-1" dirty="0" smtClean="0">
                <a:solidFill>
                  <a:srgbClr val="000000"/>
                </a:solidFill>
                <a:uFill>
                  <a:solidFill>
                    <a:srgbClr val="FFFFFF"/>
                  </a:solidFill>
                </a:uFill>
                <a:latin typeface="Calibri" pitchFamily="34" charset="0"/>
              </a:rPr>
              <a:t> can be </a:t>
            </a:r>
            <a:r>
              <a:rPr lang="en-US" b="1" spc="-1" dirty="0" smtClean="0">
                <a:solidFill>
                  <a:srgbClr val="FF0000"/>
                </a:solidFill>
                <a:uFill>
                  <a:solidFill>
                    <a:srgbClr val="FFFFFF"/>
                  </a:solidFill>
                </a:uFill>
                <a:latin typeface="Calibri" pitchFamily="34" charset="0"/>
              </a:rPr>
              <a:t>asynchronously loaded</a:t>
            </a:r>
            <a:r>
              <a:rPr lang="en-US" spc="-1" dirty="0" smtClean="0">
                <a:solidFill>
                  <a:srgbClr val="000000"/>
                </a:solidFill>
                <a:uFill>
                  <a:solidFill>
                    <a:srgbClr val="FFFFFF"/>
                  </a:solidFill>
                </a:uFill>
                <a:latin typeface="Calibri" pitchFamily="34" charset="0"/>
              </a:rPr>
              <a:t>.</a:t>
            </a:r>
          </a:p>
          <a:p>
            <a:pPr marL="343080" indent="-340200">
              <a:spcBef>
                <a:spcPts val="1200"/>
              </a:spcBef>
              <a:buClr>
                <a:srgbClr val="000000"/>
              </a:buClr>
              <a:buFont typeface="Arial"/>
              <a:buChar char="•"/>
            </a:pPr>
            <a:r>
              <a:rPr lang="en-US" b="1" spc="-1" dirty="0" smtClean="0">
                <a:solidFill>
                  <a:srgbClr val="000000"/>
                </a:solidFill>
                <a:uFill>
                  <a:solidFill>
                    <a:srgbClr val="FFFFFF"/>
                  </a:solidFill>
                </a:uFill>
                <a:latin typeface="Calibri" pitchFamily="34" charset="0"/>
              </a:rPr>
              <a:t>Angular modules</a:t>
            </a:r>
            <a:r>
              <a:rPr lang="en-US" spc="-1" dirty="0" smtClean="0">
                <a:solidFill>
                  <a:srgbClr val="000000"/>
                </a:solidFill>
                <a:uFill>
                  <a:solidFill>
                    <a:srgbClr val="FFFFFF"/>
                  </a:solidFill>
                </a:uFill>
                <a:latin typeface="Calibri" pitchFamily="34" charset="0"/>
              </a:rPr>
              <a:t> solve the problem of </a:t>
            </a:r>
            <a:r>
              <a:rPr lang="en-US" b="1" spc="-1" dirty="0" smtClean="0">
                <a:solidFill>
                  <a:srgbClr val="FF0000"/>
                </a:solidFill>
                <a:uFill>
                  <a:solidFill>
                    <a:srgbClr val="FFFFFF"/>
                  </a:solidFill>
                </a:uFill>
                <a:latin typeface="Calibri" pitchFamily="34" charset="0"/>
              </a:rPr>
              <a:t>removing global variables</a:t>
            </a:r>
            <a:r>
              <a:rPr lang="en-US" spc="-1" dirty="0" smtClean="0">
                <a:solidFill>
                  <a:srgbClr val="000000"/>
                </a:solidFill>
                <a:uFill>
                  <a:solidFill>
                    <a:srgbClr val="FFFFFF"/>
                  </a:solidFill>
                </a:uFill>
                <a:latin typeface="Calibri" pitchFamily="34" charset="0"/>
              </a:rPr>
              <a:t> from the application and provide a way of </a:t>
            </a:r>
            <a:r>
              <a:rPr lang="en-US" b="1" spc="-1" dirty="0" smtClean="0">
                <a:solidFill>
                  <a:srgbClr val="FF0000"/>
                </a:solidFill>
                <a:uFill>
                  <a:solidFill>
                    <a:srgbClr val="FFFFFF"/>
                  </a:solidFill>
                </a:uFill>
                <a:latin typeface="Calibri" pitchFamily="34" charset="0"/>
              </a:rPr>
              <a:t>configuring the injector</a:t>
            </a:r>
            <a:r>
              <a:rPr lang="en-US" spc="-1" dirty="0" smtClean="0">
                <a:solidFill>
                  <a:srgbClr val="000000"/>
                </a:solidFill>
                <a:uFill>
                  <a:solidFill>
                    <a:srgbClr val="FFFFFF"/>
                  </a:solidFill>
                </a:uFill>
                <a:latin typeface="Calibri" pitchFamily="34" charset="0"/>
              </a:rPr>
              <a:t>. They don't try to solve the problem of </a:t>
            </a:r>
            <a:r>
              <a:rPr lang="en-US" b="1" spc="-1" dirty="0" smtClean="0">
                <a:solidFill>
                  <a:srgbClr val="FF0000"/>
                </a:solidFill>
                <a:uFill>
                  <a:solidFill>
                    <a:srgbClr val="FFFFFF"/>
                  </a:solidFill>
                </a:uFill>
                <a:latin typeface="Calibri" pitchFamily="34" charset="0"/>
              </a:rPr>
              <a:t>script load ordering</a:t>
            </a:r>
            <a:r>
              <a:rPr lang="en-US" spc="-1" dirty="0" smtClean="0">
                <a:solidFill>
                  <a:srgbClr val="000000"/>
                </a:solidFill>
                <a:uFill>
                  <a:solidFill>
                    <a:srgbClr val="FFFFFF"/>
                  </a:solidFill>
                </a:uFill>
                <a:latin typeface="Calibri" pitchFamily="34" charset="0"/>
              </a:rPr>
              <a:t> or </a:t>
            </a:r>
            <a:r>
              <a:rPr lang="en-US" b="1" spc="-1" dirty="0" smtClean="0">
                <a:solidFill>
                  <a:srgbClr val="FF0000"/>
                </a:solidFill>
                <a:uFill>
                  <a:solidFill>
                    <a:srgbClr val="FFFFFF"/>
                  </a:solidFill>
                </a:uFill>
                <a:latin typeface="Calibri" pitchFamily="34" charset="0"/>
              </a:rPr>
              <a:t>lazy script fetching</a:t>
            </a:r>
            <a:r>
              <a:rPr lang="en-US" b="1" spc="-1" dirty="0" smtClean="0">
                <a:solidFill>
                  <a:srgbClr val="000000"/>
                </a:solidFill>
                <a:uFill>
                  <a:solidFill>
                    <a:srgbClr val="FFFFFF"/>
                  </a:solidFill>
                </a:uFill>
                <a:latin typeface="Calibri" pitchFamily="34" charset="0"/>
              </a:rPr>
              <a:t>.</a:t>
            </a:r>
          </a:p>
          <a:p>
            <a:pPr marL="343080" indent="-340200">
              <a:lnSpc>
                <a:spcPct val="100000"/>
              </a:lnSpc>
              <a:spcBef>
                <a:spcPts val="1200"/>
              </a:spcBef>
              <a:buClr>
                <a:srgbClr val="000000"/>
              </a:buClr>
              <a:buFont typeface="Wingdings" pitchFamily="2" charset="2"/>
              <a:buChar char="Ø"/>
            </a:pPr>
            <a:r>
              <a:rPr lang="en-US" b="1" strike="noStrike" spc="-1" dirty="0" smtClean="0">
                <a:solidFill>
                  <a:srgbClr val="000000"/>
                </a:solidFill>
                <a:uFill>
                  <a:solidFill>
                    <a:srgbClr val="FFFFFF"/>
                  </a:solidFill>
                </a:uFill>
                <a:latin typeface="Calibri" pitchFamily="34" charset="0"/>
                <a:ea typeface="DejaVu Sans"/>
              </a:rPr>
              <a:t>Angular injector</a:t>
            </a:r>
            <a:r>
              <a:rPr lang="en-US" b="0" strike="noStrike" spc="-1" dirty="0" smtClean="0">
                <a:solidFill>
                  <a:srgbClr val="000000"/>
                </a:solidFill>
                <a:uFill>
                  <a:solidFill>
                    <a:srgbClr val="FFFFFF"/>
                  </a:solidFill>
                </a:uFill>
                <a:latin typeface="Calibri" pitchFamily="34" charset="0"/>
                <a:ea typeface="DejaVu Sans"/>
              </a:rPr>
              <a:t> </a:t>
            </a:r>
            <a:r>
              <a:rPr lang="en-US" b="0" strike="noStrike" spc="-1" dirty="0">
                <a:solidFill>
                  <a:srgbClr val="000000"/>
                </a:solidFill>
                <a:uFill>
                  <a:solidFill>
                    <a:srgbClr val="FFFFFF"/>
                  </a:solidFill>
                </a:uFill>
                <a:latin typeface="Calibri" pitchFamily="34" charset="0"/>
                <a:ea typeface="DejaVu Sans"/>
              </a:rPr>
              <a:t>only carries out the following steps:</a:t>
            </a:r>
            <a:endParaRPr lang="en-US" b="0" strike="noStrike" spc="-1" dirty="0">
              <a:solidFill>
                <a:srgbClr val="000000"/>
              </a:solidFill>
              <a:uFill>
                <a:solidFill>
                  <a:srgbClr val="FFFFFF"/>
                </a:solidFill>
              </a:uFill>
              <a:latin typeface="Calibri" pitchFamily="34" charset="0"/>
            </a:endParaRPr>
          </a:p>
          <a:p>
            <a:pPr marL="802980" lvl="1" indent="-342900">
              <a:lnSpc>
                <a:spcPct val="100000"/>
              </a:lnSpc>
              <a:spcBef>
                <a:spcPts val="1200"/>
              </a:spcBef>
              <a:buClr>
                <a:srgbClr val="000000"/>
              </a:buClr>
              <a:buFont typeface="+mj-lt"/>
              <a:buAutoNum type="arabicPeriod"/>
            </a:pPr>
            <a:r>
              <a:rPr lang="en-US" b="0" strike="noStrike" spc="-1" dirty="0">
                <a:solidFill>
                  <a:srgbClr val="000000"/>
                </a:solidFill>
                <a:uFill>
                  <a:solidFill>
                    <a:srgbClr val="FFFFFF"/>
                  </a:solidFill>
                </a:uFill>
                <a:latin typeface="Calibri" pitchFamily="34" charset="0"/>
                <a:ea typeface="DejaVu Sans"/>
              </a:rPr>
              <a:t>Load the module definition(s) that you specify in your application.</a:t>
            </a:r>
            <a:endParaRPr lang="en-US" b="0" strike="noStrike" spc="-1" dirty="0">
              <a:solidFill>
                <a:srgbClr val="000000"/>
              </a:solidFill>
              <a:uFill>
                <a:solidFill>
                  <a:srgbClr val="FFFFFF"/>
                </a:solidFill>
              </a:uFill>
              <a:latin typeface="Calibri" pitchFamily="34" charset="0"/>
            </a:endParaRPr>
          </a:p>
          <a:p>
            <a:pPr marL="802980" lvl="1" indent="-342900">
              <a:lnSpc>
                <a:spcPct val="100000"/>
              </a:lnSpc>
              <a:spcBef>
                <a:spcPts val="1200"/>
              </a:spcBef>
              <a:buClr>
                <a:srgbClr val="000000"/>
              </a:buClr>
              <a:buFont typeface="+mj-lt"/>
              <a:buAutoNum type="arabicPeriod"/>
            </a:pPr>
            <a:r>
              <a:rPr lang="en-US" b="0" strike="noStrike" spc="-1" dirty="0">
                <a:solidFill>
                  <a:srgbClr val="000000"/>
                </a:solidFill>
                <a:uFill>
                  <a:solidFill>
                    <a:srgbClr val="FFFFFF"/>
                  </a:solidFill>
                </a:uFill>
                <a:latin typeface="Calibri" pitchFamily="34" charset="0"/>
                <a:ea typeface="DejaVu Sans"/>
              </a:rPr>
              <a:t>Register all Providers defined in these module definition(s).</a:t>
            </a:r>
            <a:endParaRPr lang="en-US" b="0" strike="noStrike" spc="-1" dirty="0">
              <a:solidFill>
                <a:srgbClr val="000000"/>
              </a:solidFill>
              <a:uFill>
                <a:solidFill>
                  <a:srgbClr val="FFFFFF"/>
                </a:solidFill>
              </a:uFill>
              <a:latin typeface="Calibri" pitchFamily="34" charset="0"/>
            </a:endParaRPr>
          </a:p>
          <a:p>
            <a:pPr marL="802980" lvl="1" indent="-342900">
              <a:lnSpc>
                <a:spcPct val="100000"/>
              </a:lnSpc>
              <a:spcBef>
                <a:spcPts val="1200"/>
              </a:spcBef>
              <a:buClr>
                <a:srgbClr val="000000"/>
              </a:buClr>
              <a:buFont typeface="+mj-lt"/>
              <a:buAutoNum type="arabicPeriod"/>
            </a:pPr>
            <a:r>
              <a:rPr lang="en-US" b="0" strike="noStrike" spc="-1" dirty="0">
                <a:solidFill>
                  <a:srgbClr val="000000"/>
                </a:solidFill>
                <a:uFill>
                  <a:solidFill>
                    <a:srgbClr val="FFFFFF"/>
                  </a:solidFill>
                </a:uFill>
                <a:latin typeface="Calibri" pitchFamily="34" charset="0"/>
                <a:ea typeface="DejaVu Sans"/>
              </a:rPr>
              <a:t>When asked to do so, lazily instantiate services and their dependencies, via their Providers, as parameters to an </a:t>
            </a:r>
            <a:r>
              <a:rPr lang="en-US" b="0" strike="noStrike" spc="-1" dirty="0" smtClean="0">
                <a:solidFill>
                  <a:srgbClr val="000000"/>
                </a:solidFill>
                <a:uFill>
                  <a:solidFill>
                    <a:srgbClr val="FFFFFF"/>
                  </a:solidFill>
                </a:uFill>
                <a:latin typeface="Calibri" pitchFamily="34" charset="0"/>
                <a:ea typeface="DejaVu Sans"/>
              </a:rPr>
              <a:t>inject-able function</a:t>
            </a:r>
            <a:r>
              <a:rPr lang="en-US" spc="-1" dirty="0" smtClean="0">
                <a:solidFill>
                  <a:srgbClr val="000000"/>
                </a:solidFill>
                <a:uFill>
                  <a:solidFill>
                    <a:srgbClr val="FFFFFF"/>
                  </a:solidFill>
                </a:uFill>
                <a:latin typeface="Calibri" pitchFamily="34" charset="0"/>
                <a:ea typeface="DejaVu Sans"/>
              </a:rPr>
              <a:t>.</a:t>
            </a:r>
          </a:p>
          <a:p>
            <a:pPr>
              <a:lnSpc>
                <a:spcPct val="100000"/>
              </a:lnSpc>
            </a:pPr>
            <a:endParaRPr lang="en-US" b="0" strike="noStrike" spc="-1" dirty="0">
              <a:solidFill>
                <a:srgbClr val="000000"/>
              </a:solidFill>
              <a:uFill>
                <a:solidFill>
                  <a:srgbClr val="FFFFFF"/>
                </a:solidFill>
              </a:uFill>
              <a:latin typeface="Calibri" pitchFamily="34" charset="0"/>
            </a:endParaRPr>
          </a:p>
        </p:txBody>
      </p:sp>
      <p:sp>
        <p:nvSpPr>
          <p:cNvPr id="5" name="Slide Number Placeholder 4"/>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19</a:t>
            </a:fld>
            <a:endParaRPr lang="en-US"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6" name="CustomShape 1"/>
          <p:cNvSpPr/>
          <p:nvPr/>
        </p:nvSpPr>
        <p:spPr>
          <a:xfrm>
            <a:off x="457200" y="361800"/>
            <a:ext cx="4569120" cy="63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1" strike="noStrike" spc="-1">
                <a:solidFill>
                  <a:srgbClr val="FFFFFF"/>
                </a:solidFill>
                <a:uFill>
                  <a:solidFill>
                    <a:srgbClr val="FFFFFF"/>
                  </a:solidFill>
                </a:uFill>
                <a:latin typeface="Calibri"/>
                <a:ea typeface="DejaVu Sans"/>
              </a:rPr>
              <a:t>AGENDA</a:t>
            </a:r>
            <a:endParaRPr lang="en-US" sz="1800" b="0" strike="noStrike" spc="-1">
              <a:solidFill>
                <a:srgbClr val="000000"/>
              </a:solidFill>
              <a:uFill>
                <a:solidFill>
                  <a:srgbClr val="FFFFFF"/>
                </a:solidFill>
              </a:uFill>
              <a:latin typeface="Arial"/>
            </a:endParaRPr>
          </a:p>
        </p:txBody>
      </p:sp>
      <p:sp>
        <p:nvSpPr>
          <p:cNvPr id="227" name="CustomShape 2"/>
          <p:cNvSpPr/>
          <p:nvPr/>
        </p:nvSpPr>
        <p:spPr>
          <a:xfrm>
            <a:off x="380880" y="1047750"/>
            <a:ext cx="6400920" cy="381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ea typeface="DejaVu Sans"/>
              </a:rPr>
              <a:t>Manually start up angular application</a:t>
            </a:r>
            <a:r>
              <a:rPr lang="en-US" b="0" strike="noStrike" spc="-1" dirty="0" smtClean="0">
                <a:solidFill>
                  <a:srgbClr val="FFFFFF"/>
                </a:solidFill>
                <a:uFill>
                  <a:solidFill>
                    <a:srgbClr val="FFFFFF"/>
                  </a:solidFill>
                </a:uFill>
                <a:latin typeface="Calibri (Headings)"/>
                <a:ea typeface="DejaVu Sans"/>
              </a:rPr>
              <a:t> </a:t>
            </a:r>
            <a:endParaRPr lang="en-US" b="0" strike="noStrike" spc="-1" dirty="0">
              <a:solidFill>
                <a:srgbClr val="000000"/>
              </a:solidFill>
              <a:uFill>
                <a:solidFill>
                  <a:srgbClr val="FFFFFF"/>
                </a:solidFill>
              </a:uFill>
              <a:latin typeface="Calibri (Headings)"/>
            </a:endParaRPr>
          </a:p>
          <a:p>
            <a:pPr lvl="1" indent="-457200">
              <a:lnSpc>
                <a:spcPct val="150000"/>
              </a:lnSpc>
              <a:buClr>
                <a:srgbClr val="FFFFFF"/>
              </a:buClr>
              <a:buFont typeface="Arial"/>
              <a:buChar char="•"/>
            </a:pPr>
            <a:r>
              <a:rPr lang="en-US" b="0" strike="noStrike" spc="-1" dirty="0" smtClean="0">
                <a:solidFill>
                  <a:srgbClr val="FFFFFF"/>
                </a:solidFill>
                <a:uFill>
                  <a:solidFill>
                    <a:srgbClr val="FFFFFF"/>
                  </a:solidFill>
                </a:uFill>
                <a:latin typeface="Calibri (Headings)"/>
                <a:ea typeface="DejaVu Sans"/>
              </a:rPr>
              <a:t>Should bind data to $scope or Controller?</a:t>
            </a:r>
          </a:p>
          <a:p>
            <a:pPr lvl="1" indent="-457200">
              <a:lnSpc>
                <a:spcPct val="150000"/>
              </a:lnSpc>
              <a:buClr>
                <a:srgbClr val="FFFFFF"/>
              </a:buClr>
              <a:buFont typeface="Arial"/>
              <a:buChar char="•"/>
            </a:pPr>
            <a:r>
              <a:rPr lang="en-US" b="0" strike="noStrike" spc="-1" dirty="0" smtClean="0">
                <a:solidFill>
                  <a:srgbClr val="FFFFFF"/>
                </a:solidFill>
                <a:uFill>
                  <a:solidFill>
                    <a:srgbClr val="FFFFFF"/>
                  </a:solidFill>
                </a:uFill>
                <a:latin typeface="Calibri (Headings)"/>
              </a:rPr>
              <a:t>Pretty URLs with HTML5 mode</a:t>
            </a:r>
            <a:endParaRPr lang="en-US" b="0" strike="noStrike" spc="-1" dirty="0">
              <a:solidFill>
                <a:srgbClr val="000000"/>
              </a:solidFill>
              <a:uFill>
                <a:solidFill>
                  <a:srgbClr val="FFFFFF"/>
                </a:solidFill>
              </a:uFill>
              <a:latin typeface="Calibri (Headings)"/>
            </a:endParaRPr>
          </a:p>
          <a:p>
            <a:pPr lvl="1" indent="-457200">
              <a:lnSpc>
                <a:spcPct val="150000"/>
              </a:lnSpc>
              <a:buClr>
                <a:srgbClr val="FFFFFF"/>
              </a:buClr>
              <a:buFont typeface="Arial"/>
              <a:buChar char="•"/>
            </a:pPr>
            <a:r>
              <a:rPr lang="en-US" b="0" strike="noStrike" spc="-1" dirty="0">
                <a:solidFill>
                  <a:srgbClr val="FFFFFF"/>
                </a:solidFill>
                <a:uFill>
                  <a:solidFill>
                    <a:srgbClr val="FFFFFF"/>
                  </a:solidFill>
                </a:uFill>
                <a:latin typeface="Calibri (Headings)"/>
                <a:ea typeface="DejaVu Sans"/>
              </a:rPr>
              <a:t>Angular dependency injection</a:t>
            </a:r>
            <a:endParaRPr lang="en-US" b="0" strike="noStrike" spc="-1" dirty="0">
              <a:solidFill>
                <a:srgbClr val="000000"/>
              </a:solidFill>
              <a:uFill>
                <a:solidFill>
                  <a:srgbClr val="FFFFFF"/>
                </a:solidFill>
              </a:uFill>
              <a:latin typeface="Calibri (Headings)"/>
            </a:endParaRPr>
          </a:p>
          <a:p>
            <a:pPr lvl="1" indent="-457200">
              <a:lnSpc>
                <a:spcPct val="150000"/>
              </a:lnSpc>
              <a:buClr>
                <a:srgbClr val="FFFFFF"/>
              </a:buClr>
              <a:buFont typeface="Arial"/>
              <a:buChar char="•"/>
            </a:pPr>
            <a:r>
              <a:rPr lang="en-US" b="0" strike="noStrike" spc="-1" dirty="0">
                <a:solidFill>
                  <a:srgbClr val="FFFFFF"/>
                </a:solidFill>
                <a:uFill>
                  <a:solidFill>
                    <a:srgbClr val="FFFFFF"/>
                  </a:solidFill>
                </a:uFill>
                <a:latin typeface="Calibri (Headings)"/>
                <a:ea typeface="DejaVu Sans"/>
              </a:rPr>
              <a:t>Angular view rendering and $</a:t>
            </a:r>
            <a:r>
              <a:rPr lang="en-US" b="0" strike="noStrike" spc="-1" dirty="0" smtClean="0">
                <a:solidFill>
                  <a:srgbClr val="FFFFFF"/>
                </a:solidFill>
                <a:uFill>
                  <a:solidFill>
                    <a:srgbClr val="FFFFFF"/>
                  </a:solidFill>
                </a:uFill>
                <a:latin typeface="Calibri (Headings)"/>
                <a:ea typeface="DejaVu Sans"/>
              </a:rPr>
              <a:t>timeout</a:t>
            </a:r>
          </a:p>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rPr>
              <a:t>Manually compile and link a template to DOM element</a:t>
            </a:r>
            <a:endParaRPr lang="en-US" b="0" strike="noStrike" spc="-1" dirty="0" smtClean="0">
              <a:solidFill>
                <a:srgbClr val="FFFFFF"/>
              </a:solidFill>
              <a:uFill>
                <a:solidFill>
                  <a:srgbClr val="FFFFFF"/>
                </a:solidFill>
              </a:uFill>
              <a:latin typeface="Calibri (Headings)"/>
              <a:ea typeface="DejaVu Sans"/>
            </a:endParaRPr>
          </a:p>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rPr>
              <a:t>Deal with Form custom Validation</a:t>
            </a:r>
          </a:p>
          <a:p>
            <a:pPr lvl="1" indent="-457200">
              <a:lnSpc>
                <a:spcPct val="150000"/>
              </a:lnSpc>
              <a:buClr>
                <a:srgbClr val="FFFFFF"/>
              </a:buClr>
              <a:buFont typeface="Arial"/>
              <a:buChar char="•"/>
            </a:pPr>
            <a:r>
              <a:rPr lang="en-US" spc="-1" dirty="0" smtClean="0">
                <a:solidFill>
                  <a:srgbClr val="FFFFFF"/>
                </a:solidFill>
                <a:uFill>
                  <a:solidFill>
                    <a:srgbClr val="FFFFFF"/>
                  </a:solidFill>
                </a:uFill>
                <a:latin typeface="Calibri (Headings)"/>
              </a:rPr>
              <a:t>Deal with raw object like File and Image</a:t>
            </a:r>
          </a:p>
          <a:p>
            <a:pPr lvl="1" indent="-457200">
              <a:lnSpc>
                <a:spcPct val="150000"/>
              </a:lnSpc>
              <a:buClr>
                <a:srgbClr val="FFFFFF"/>
              </a:buClr>
              <a:buFont typeface="Arial"/>
              <a:buChar char="•"/>
            </a:pPr>
            <a:r>
              <a:rPr lang="en-US" b="0" strike="noStrike" spc="-1" dirty="0" smtClean="0">
                <a:solidFill>
                  <a:srgbClr val="FFFFFF"/>
                </a:solidFill>
                <a:uFill>
                  <a:solidFill>
                    <a:srgbClr val="FFFFFF"/>
                  </a:solidFill>
                </a:uFill>
                <a:latin typeface="Calibri (Headings)"/>
                <a:ea typeface="DejaVu Sans"/>
              </a:rPr>
              <a:t>Q&amp;A</a:t>
            </a:r>
            <a:endParaRPr lang="en-US" b="0" strike="noStrike" spc="-1" dirty="0">
              <a:solidFill>
                <a:srgbClr val="000000"/>
              </a:solidFill>
              <a:uFill>
                <a:solidFill>
                  <a:srgbClr val="FFFFFF"/>
                </a:solidFill>
              </a:uFill>
              <a:latin typeface="Calibri (Heading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 name="CustomShape 1"/>
          <p:cNvSpPr/>
          <p:nvPr/>
        </p:nvSpPr>
        <p:spPr>
          <a:xfrm>
            <a:off x="152280" y="133200"/>
            <a:ext cx="725256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Deal with circular </a:t>
            </a:r>
            <a:r>
              <a:rPr lang="en-US" sz="2800" b="1" strike="noStrike" spc="-1" dirty="0">
                <a:solidFill>
                  <a:srgbClr val="E21A2D"/>
                </a:solidFill>
                <a:uFill>
                  <a:solidFill>
                    <a:srgbClr val="FFFFFF"/>
                  </a:solidFill>
                </a:uFill>
                <a:latin typeface="Century Gothic"/>
                <a:ea typeface="ＭＳ Ｐゴシック"/>
              </a:rPr>
              <a:t>dependency error</a:t>
            </a:r>
            <a:endParaRPr lang="en-US" sz="1800" b="0" strike="noStrike" spc="-1" dirty="0">
              <a:solidFill>
                <a:srgbClr val="000000"/>
              </a:solidFill>
              <a:uFill>
                <a:solidFill>
                  <a:srgbClr val="FFFFFF"/>
                </a:solidFill>
              </a:uFill>
              <a:latin typeface="Arial"/>
            </a:endParaRPr>
          </a:p>
        </p:txBody>
      </p:sp>
      <p:sp>
        <p:nvSpPr>
          <p:cNvPr id="7" name="TextBox 6"/>
          <p:cNvSpPr txBox="1"/>
          <p:nvPr/>
        </p:nvSpPr>
        <p:spPr>
          <a:xfrm>
            <a:off x="304801" y="1047751"/>
            <a:ext cx="8610599" cy="3323987"/>
          </a:xfrm>
          <a:prstGeom prst="rect">
            <a:avLst/>
          </a:prstGeom>
          <a:noFill/>
        </p:spPr>
        <p:txBody>
          <a:bodyPr wrap="square" rtlCol="0">
            <a:spAutoFit/>
          </a:bodyPr>
          <a:lstStyle/>
          <a:p>
            <a:pPr marL="457200" indent="-457200">
              <a:spcBef>
                <a:spcPts val="1200"/>
              </a:spcBef>
              <a:buFont typeface="Wingdings" pitchFamily="2" charset="2"/>
              <a:buChar char="v"/>
            </a:pPr>
            <a:r>
              <a:rPr lang="en-US" b="1" dirty="0" err="1" smtClean="0">
                <a:latin typeface="Calibri" pitchFamily="34" charset="0"/>
              </a:rPr>
              <a:t>commonUtil</a:t>
            </a:r>
            <a:r>
              <a:rPr lang="en-US" dirty="0" smtClean="0">
                <a:latin typeface="Calibri" pitchFamily="34" charset="0"/>
              </a:rPr>
              <a:t> -&gt; </a:t>
            </a:r>
            <a:r>
              <a:rPr lang="en-US" b="1" dirty="0" err="1" smtClean="0">
                <a:latin typeface="Calibri" pitchFamily="34" charset="0"/>
              </a:rPr>
              <a:t>userService</a:t>
            </a:r>
            <a:r>
              <a:rPr lang="en-US" dirty="0" smtClean="0">
                <a:latin typeface="Calibri" pitchFamily="34" charset="0"/>
              </a:rPr>
              <a:t> -&gt;</a:t>
            </a:r>
            <a:r>
              <a:rPr lang="en-US" b="1" dirty="0" smtClean="0">
                <a:latin typeface="Calibri" pitchFamily="34" charset="0"/>
              </a:rPr>
              <a:t> </a:t>
            </a:r>
            <a:r>
              <a:rPr lang="en-US" b="1" dirty="0" err="1" smtClean="0">
                <a:latin typeface="Calibri" pitchFamily="34" charset="0"/>
              </a:rPr>
              <a:t>baseService</a:t>
            </a:r>
            <a:r>
              <a:rPr lang="en-US" dirty="0" smtClean="0">
                <a:latin typeface="Calibri" pitchFamily="34" charset="0"/>
              </a:rPr>
              <a:t> -&gt; </a:t>
            </a:r>
            <a:r>
              <a:rPr lang="en-US" b="1" dirty="0" err="1" smtClean="0">
                <a:latin typeface="Calibri" pitchFamily="34" charset="0"/>
              </a:rPr>
              <a:t>commonUtil</a:t>
            </a:r>
            <a:r>
              <a:rPr lang="en-US" dirty="0" smtClean="0">
                <a:latin typeface="Calibri" pitchFamily="34" charset="0"/>
              </a:rPr>
              <a:t>.</a:t>
            </a:r>
          </a:p>
          <a:p>
            <a:pPr marL="457200" indent="-457200">
              <a:spcBef>
                <a:spcPts val="1200"/>
              </a:spcBef>
              <a:buFont typeface="Wingdings" pitchFamily="2" charset="2"/>
              <a:buChar char="Ø"/>
            </a:pPr>
            <a:r>
              <a:rPr lang="en-US" dirty="0" smtClean="0">
                <a:latin typeface="Calibri" pitchFamily="34" charset="0"/>
              </a:rPr>
              <a:t>Using </a:t>
            </a:r>
            <a:r>
              <a:rPr lang="en-US" b="1" dirty="0" smtClean="0">
                <a:latin typeface="Calibri" pitchFamily="34" charset="0"/>
              </a:rPr>
              <a:t>$injector</a:t>
            </a:r>
            <a:r>
              <a:rPr lang="en-US" dirty="0" smtClean="0">
                <a:latin typeface="Calibri" pitchFamily="34" charset="0"/>
              </a:rPr>
              <a:t> to manual inject dependencies in each service’s function.</a:t>
            </a:r>
          </a:p>
          <a:p>
            <a:endParaRPr lang="en-US" dirty="0" smtClean="0">
              <a:latin typeface="Calibri" pitchFamily="34" charset="0"/>
            </a:endParaRPr>
          </a:p>
          <a:p>
            <a:r>
              <a:rPr lang="en-US" sz="1600" dirty="0" err="1" smtClean="0">
                <a:latin typeface="Courier New" pitchFamily="49" charset="0"/>
                <a:cs typeface="Courier New" pitchFamily="49" charset="0"/>
              </a:rPr>
              <a:t>angular.module</a:t>
            </a:r>
            <a:r>
              <a:rPr lang="en-US" sz="1600" dirty="0" smtClean="0">
                <a:latin typeface="Courier New" pitchFamily="49" charset="0"/>
                <a:cs typeface="Courier New" pitchFamily="49" charset="0"/>
              </a:rPr>
              <a:t>("app").factory("</a:t>
            </a:r>
            <a:r>
              <a:rPr lang="en-US" sz="1600" dirty="0" err="1" smtClean="0">
                <a:latin typeface="Courier New" pitchFamily="49" charset="0"/>
                <a:cs typeface="Courier New" pitchFamily="49" charset="0"/>
              </a:rPr>
              <a:t>userService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UserService</a:t>
            </a:r>
            <a:r>
              <a:rPr lang="en-US" sz="1600" dirty="0" smtClean="0">
                <a:latin typeface="Courier New" pitchFamily="49" charset="0"/>
                <a:cs typeface="Courier New" pitchFamily="49" charset="0"/>
              </a:rPr>
              <a:t>);</a:t>
            </a:r>
          </a:p>
          <a:p>
            <a:r>
              <a:rPr lang="en-US" sz="1600" dirty="0" err="1" smtClean="0">
                <a:latin typeface="Courier New" pitchFamily="49" charset="0"/>
                <a:cs typeface="Courier New" pitchFamily="49" charset="0"/>
              </a:rPr>
              <a:t>UserService.$inject</a:t>
            </a:r>
            <a:r>
              <a:rPr lang="en-US" sz="1600" dirty="0" smtClean="0">
                <a:latin typeface="Courier New" pitchFamily="49" charset="0"/>
                <a:cs typeface="Courier New" pitchFamily="49" charset="0"/>
              </a:rPr>
              <a:t> = ["</a:t>
            </a:r>
            <a:r>
              <a:rPr lang="en-US" sz="1600" b="1" dirty="0" smtClean="0">
                <a:latin typeface="Courier New" pitchFamily="49" charset="0"/>
                <a:cs typeface="Courier New" pitchFamily="49" charset="0"/>
              </a:rPr>
              <a:t>$injector</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function </a:t>
            </a:r>
            <a:r>
              <a:rPr lang="en-US" sz="1600" dirty="0" err="1" smtClean="0">
                <a:latin typeface="Courier New" pitchFamily="49" charset="0"/>
                <a:cs typeface="Courier New" pitchFamily="49" charset="0"/>
              </a:rPr>
              <a:t>retrieveData</a:t>
            </a:r>
            <a:r>
              <a:rPr lang="en-US" sz="1600" dirty="0" smtClean="0">
                <a:latin typeface="Courier New" pitchFamily="49" charset="0"/>
                <a:cs typeface="Courier New" pitchFamily="49" charset="0"/>
              </a:rPr>
              <a:t> ()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var</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baseService</a:t>
            </a:r>
            <a:r>
              <a:rPr lang="en-US" b="1" dirty="0" smtClean="0">
                <a:solidFill>
                  <a:srgbClr val="FF0000"/>
                </a:solidFill>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injector.get</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baseService</a:t>
            </a:r>
            <a:r>
              <a:rPr lang="en-US" b="1" dirty="0" smtClean="0">
                <a:solidFill>
                  <a:srgbClr val="FF0000"/>
                </a:solidFill>
                <a:latin typeface="Courier New" pitchFamily="49" charset="0"/>
                <a:cs typeface="Courier New" pitchFamily="49" charset="0"/>
              </a:rPr>
              <a:t>");</a:t>
            </a: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baseService.callGetAPI</a:t>
            </a:r>
            <a:r>
              <a:rPr lang="en-US" sz="1600" dirty="0" smtClean="0">
                <a:latin typeface="Courier New" pitchFamily="49" charset="0"/>
                <a:cs typeface="Courier New" pitchFamily="49" charset="0"/>
              </a:rPr>
              <a:t>("http://127.0.0.1/api/user").then(function (data)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//TODO</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a:t>
            </a:r>
            <a:endParaRPr lang="en-US" sz="1600" dirty="0">
              <a:latin typeface="Calibri" pitchFamily="34" charset="0"/>
            </a:endParaRPr>
          </a:p>
        </p:txBody>
      </p:sp>
      <p:sp>
        <p:nvSpPr>
          <p:cNvPr id="5" name="Slide Number Placeholder 4"/>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20</a:t>
            </a:fld>
            <a:endParaRPr lang="en-US">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 name="CustomShape 2"/>
          <p:cNvSpPr/>
          <p:nvPr/>
        </p:nvSpPr>
        <p:spPr>
          <a:xfrm>
            <a:off x="2895480" y="2255430"/>
            <a:ext cx="6248520" cy="697320"/>
          </a:xfrm>
          <a:prstGeom prst="rect">
            <a:avLst/>
          </a:prstGeom>
          <a:solidFill>
            <a:srgbClr val="E21A2D"/>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spc="-1" dirty="0" smtClean="0">
                <a:solidFill>
                  <a:srgbClr val="FFFFFF"/>
                </a:solidFill>
                <a:uFill>
                  <a:solidFill>
                    <a:srgbClr val="FFFFFF"/>
                  </a:solidFill>
                </a:uFill>
                <a:latin typeface="Calibri"/>
              </a:rPr>
              <a:t>View rendering and $timeout</a:t>
            </a:r>
            <a:endParaRPr lang="en-US" sz="3600" b="0" strike="noStrike" spc="-1" dirty="0">
              <a:solidFill>
                <a:srgbClr val="000000"/>
              </a:solidFill>
              <a:uFill>
                <a:solidFill>
                  <a:srgbClr val="FFFFFF"/>
                </a:solidFill>
              </a:uFill>
              <a:latin typeface="Arial"/>
            </a:endParaRPr>
          </a:p>
        </p:txBody>
      </p:sp>
      <p:pic>
        <p:nvPicPr>
          <p:cNvPr id="3" name="Picture 2" descr="master22_image006.png"/>
          <p:cNvPicPr>
            <a:picLocks noChangeAspect="1"/>
          </p:cNvPicPr>
          <p:nvPr/>
        </p:nvPicPr>
        <p:blipFill>
          <a:blip r:embed="rId2"/>
          <a:stretch>
            <a:fillRect/>
          </a:stretch>
        </p:blipFill>
        <p:spPr>
          <a:xfrm>
            <a:off x="1905000" y="2266950"/>
            <a:ext cx="831313" cy="569449"/>
          </a:xfrm>
          <a:prstGeom prst="rect">
            <a:avLst/>
          </a:prstGeom>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In the directive where we put manipulate DOM code?</a:t>
            </a:r>
          </a:p>
          <a:p>
            <a:pPr marL="731520" lvl="2" indent="-731520" defTabSz="1828800">
              <a:spcBef>
                <a:spcPts val="1200"/>
              </a:spcBef>
              <a:buFont typeface="Arial" pitchFamily="34" charset="0"/>
              <a:buChar char="•"/>
            </a:pPr>
            <a:r>
              <a:rPr lang="en-US" sz="2400" dirty="0" smtClean="0">
                <a:latin typeface="Calibri (Headings)"/>
              </a:rPr>
              <a:t>How can we listen template is compiled to view?</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
        <p:nvSpPr>
          <p:cNvPr id="4" name="Slide Number Placeholder 3"/>
          <p:cNvSpPr>
            <a:spLocks noGrp="1"/>
          </p:cNvSpPr>
          <p:nvPr>
            <p:ph type="sldNum" sz="quarter" idx="10"/>
          </p:nvPr>
        </p:nvSpPr>
        <p:spPr/>
        <p:txBody>
          <a:bodyPr/>
          <a:lstStyle/>
          <a:p>
            <a:fld id="{714AF57F-C028-4417-9912-30B33DA37979}" type="slidenum">
              <a:rPr lang="en-US" smtClean="0">
                <a:solidFill>
                  <a:schemeClr val="bg1"/>
                </a:solidFill>
              </a:rPr>
              <a:pPr/>
              <a:t>22</a:t>
            </a:fld>
            <a:endParaRPr lang="en-US">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 name="CustomShape 1"/>
          <p:cNvSpPr/>
          <p:nvPr/>
        </p:nvSpPr>
        <p:spPr>
          <a:xfrm>
            <a:off x="152280" y="133200"/>
            <a:ext cx="725256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pc="-1" dirty="0" smtClean="0">
                <a:solidFill>
                  <a:srgbClr val="E21A2D"/>
                </a:solidFill>
                <a:uFill>
                  <a:solidFill>
                    <a:srgbClr val="FFFFFF"/>
                  </a:solidFill>
                </a:uFill>
                <a:latin typeface="Century Gothic"/>
                <a:ea typeface="ＭＳ Ｐゴシック"/>
              </a:rPr>
              <a:t>Manipulate DOM in Directive</a:t>
            </a:r>
            <a:endParaRPr lang="en-US" sz="1800" b="0" strike="noStrike" spc="-1" dirty="0">
              <a:solidFill>
                <a:srgbClr val="000000"/>
              </a:solidFill>
              <a:uFill>
                <a:solidFill>
                  <a:srgbClr val="FFFFFF"/>
                </a:solidFill>
              </a:uFill>
              <a:latin typeface="Arial"/>
            </a:endParaRPr>
          </a:p>
        </p:txBody>
      </p:sp>
      <p:sp>
        <p:nvSpPr>
          <p:cNvPr id="7" name="TextBox 6"/>
          <p:cNvSpPr txBox="1"/>
          <p:nvPr/>
        </p:nvSpPr>
        <p:spPr>
          <a:xfrm>
            <a:off x="304801" y="819150"/>
            <a:ext cx="8610599" cy="4185761"/>
          </a:xfrm>
          <a:prstGeom prst="rect">
            <a:avLst/>
          </a:prstGeom>
          <a:noFill/>
        </p:spPr>
        <p:txBody>
          <a:bodyPr wrap="square" rtlCol="0">
            <a:spAutoFit/>
          </a:bodyPr>
          <a:lstStyle/>
          <a:p>
            <a:pPr marL="457200" indent="-457200">
              <a:spcBef>
                <a:spcPts val="1200"/>
              </a:spcBef>
              <a:buFont typeface="Wingdings" pitchFamily="2" charset="2"/>
              <a:buChar char="v"/>
            </a:pPr>
            <a:r>
              <a:rPr lang="en-US" sz="1600" dirty="0" smtClean="0">
                <a:latin typeface="Calibri" pitchFamily="34" charset="0"/>
              </a:rPr>
              <a:t>Put manipulate DOM element code on </a:t>
            </a:r>
            <a:r>
              <a:rPr lang="en-US" sz="1600" b="1" dirty="0" smtClean="0">
                <a:latin typeface="Calibri" pitchFamily="34" charset="0"/>
              </a:rPr>
              <a:t>link function</a:t>
            </a:r>
            <a:r>
              <a:rPr lang="en-US" sz="1600" dirty="0" smtClean="0">
                <a:latin typeface="Calibri" pitchFamily="34" charset="0"/>
              </a:rPr>
              <a:t> of directive → only apply for </a:t>
            </a:r>
            <a:r>
              <a:rPr lang="en-US" sz="1600" b="1" dirty="0" smtClean="0">
                <a:latin typeface="Calibri" pitchFamily="34" charset="0"/>
              </a:rPr>
              <a:t>usual template</a:t>
            </a:r>
            <a:r>
              <a:rPr lang="en-US" sz="1600" dirty="0" smtClean="0">
                <a:latin typeface="Calibri" pitchFamily="34" charset="0"/>
              </a:rPr>
              <a:t>.</a:t>
            </a:r>
          </a:p>
          <a:p>
            <a:pPr marL="457200" indent="-457200">
              <a:spcBef>
                <a:spcPts val="1200"/>
              </a:spcBef>
            </a:pPr>
            <a:r>
              <a:rPr lang="en-US" sz="1600" dirty="0" smtClean="0">
                <a:latin typeface="Courier New" pitchFamily="49" charset="0"/>
                <a:cs typeface="Courier New" pitchFamily="49" charset="0"/>
              </a:rPr>
              <a:t>function </a:t>
            </a:r>
            <a:r>
              <a:rPr lang="en-US" sz="1600" dirty="0" err="1" smtClean="0">
                <a:latin typeface="Courier New" pitchFamily="49" charset="0"/>
                <a:cs typeface="Courier New" pitchFamily="49" charset="0"/>
              </a:rPr>
              <a:t>linkFn</a:t>
            </a:r>
            <a:r>
              <a:rPr lang="en-US" sz="1600" dirty="0" smtClean="0">
                <a:latin typeface="Courier New" pitchFamily="49" charset="0"/>
                <a:cs typeface="Courier New" pitchFamily="49" charset="0"/>
              </a:rPr>
              <a:t> ($scope, element, </a:t>
            </a:r>
            <a:r>
              <a:rPr lang="en-US" sz="1600" dirty="0" err="1" smtClean="0">
                <a:latin typeface="Courier New" pitchFamily="49" charset="0"/>
                <a:cs typeface="Courier New" pitchFamily="49" charset="0"/>
              </a:rPr>
              <a:t>attrs</a:t>
            </a:r>
            <a:r>
              <a:rPr lang="en-US" sz="1600" dirty="0" smtClean="0">
                <a:latin typeface="Courier New" pitchFamily="49" charset="0"/>
                <a:cs typeface="Courier New" pitchFamily="49" charset="0"/>
              </a:rPr>
              <a:t>) {</a:t>
            </a:r>
          </a:p>
          <a:p>
            <a:pPr marL="457200" indent="-457200">
              <a:spcBef>
                <a:spcPts val="1200"/>
              </a:spcBef>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element.find</a:t>
            </a:r>
            <a:r>
              <a:rPr lang="en-US" sz="1600" dirty="0" smtClean="0">
                <a:latin typeface="Courier New" pitchFamily="49" charset="0"/>
                <a:cs typeface="Courier New" pitchFamily="49" charset="0"/>
              </a:rPr>
              <a:t>(“template element selector”);</a:t>
            </a:r>
          </a:p>
          <a:p>
            <a:pPr marL="457200" indent="-457200">
              <a:spcBef>
                <a:spcPts val="1200"/>
              </a:spcBef>
            </a:pPr>
            <a:r>
              <a:rPr lang="en-US" sz="1600" dirty="0" smtClean="0">
                <a:latin typeface="Courier New" pitchFamily="49" charset="0"/>
                <a:cs typeface="Courier New" pitchFamily="49" charset="0"/>
              </a:rPr>
              <a:t>}</a:t>
            </a:r>
          </a:p>
          <a:p>
            <a:pPr marL="457200" indent="-457200">
              <a:spcBef>
                <a:spcPts val="1200"/>
              </a:spcBef>
              <a:buFont typeface="Wingdings" pitchFamily="2" charset="2"/>
              <a:buChar char="v"/>
            </a:pPr>
            <a:r>
              <a:rPr lang="en-US" sz="1600" dirty="0" smtClean="0">
                <a:latin typeface="Calibri" pitchFamily="34" charset="0"/>
              </a:rPr>
              <a:t>For asynchronous template → Using </a:t>
            </a:r>
            <a:r>
              <a:rPr lang="en-US" sz="1600" b="1" dirty="0" smtClean="0">
                <a:latin typeface="Calibri" pitchFamily="34" charset="0"/>
              </a:rPr>
              <a:t>$timeout</a:t>
            </a:r>
            <a:r>
              <a:rPr lang="en-US" sz="1600" dirty="0" smtClean="0">
                <a:latin typeface="Calibri" pitchFamily="34" charset="0"/>
              </a:rPr>
              <a:t> in </a:t>
            </a:r>
            <a:r>
              <a:rPr lang="en-US" sz="1600" b="1" dirty="0" smtClean="0">
                <a:latin typeface="Calibri" pitchFamily="34" charset="0"/>
              </a:rPr>
              <a:t>link function</a:t>
            </a:r>
            <a:r>
              <a:rPr lang="en-US" sz="1600" dirty="0" smtClean="0">
                <a:latin typeface="Calibri" pitchFamily="34" charset="0"/>
              </a:rPr>
              <a:t>.</a:t>
            </a:r>
          </a:p>
          <a:p>
            <a:pPr marL="457200" indent="-457200">
              <a:spcBef>
                <a:spcPts val="1200"/>
              </a:spcBef>
            </a:pPr>
            <a:r>
              <a:rPr lang="en-US" sz="1600" dirty="0" smtClean="0">
                <a:latin typeface="Courier New" pitchFamily="49" charset="0"/>
                <a:cs typeface="Courier New" pitchFamily="49" charset="0"/>
              </a:rPr>
              <a:t>function </a:t>
            </a:r>
            <a:r>
              <a:rPr lang="en-US" sz="1600" dirty="0" err="1" smtClean="0">
                <a:latin typeface="Courier New" pitchFamily="49" charset="0"/>
                <a:cs typeface="Courier New" pitchFamily="49" charset="0"/>
              </a:rPr>
              <a:t>linkFn</a:t>
            </a:r>
            <a:r>
              <a:rPr lang="en-US" sz="1600" dirty="0" smtClean="0">
                <a:latin typeface="Courier New" pitchFamily="49" charset="0"/>
                <a:cs typeface="Courier New" pitchFamily="49" charset="0"/>
              </a:rPr>
              <a:t> ($scope, element, </a:t>
            </a:r>
            <a:r>
              <a:rPr lang="en-US" sz="1600" dirty="0" err="1" smtClean="0">
                <a:latin typeface="Courier New" pitchFamily="49" charset="0"/>
                <a:cs typeface="Courier New" pitchFamily="49" charset="0"/>
              </a:rPr>
              <a:t>attrs</a:t>
            </a:r>
            <a:r>
              <a:rPr lang="en-US" sz="1600" dirty="0" smtClean="0">
                <a:latin typeface="Courier New" pitchFamily="49" charset="0"/>
                <a:cs typeface="Courier New" pitchFamily="49" charset="0"/>
              </a:rPr>
              <a:t>) {</a:t>
            </a:r>
          </a:p>
          <a:p>
            <a:pPr marL="457200" indent="-457200">
              <a:spcBef>
                <a:spcPts val="1200"/>
              </a:spcBef>
            </a:pP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$timeout(function () {</a:t>
            </a:r>
          </a:p>
          <a:p>
            <a:pPr marL="457200" indent="-457200">
              <a:spcBef>
                <a:spcPts val="1200"/>
              </a:spcBef>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element.find</a:t>
            </a:r>
            <a:r>
              <a:rPr lang="en-US" sz="1600" b="1" dirty="0" smtClean="0">
                <a:latin typeface="Courier New" pitchFamily="49" charset="0"/>
                <a:cs typeface="Courier New" pitchFamily="49" charset="0"/>
              </a:rPr>
              <a:t>(“template element selector”);</a:t>
            </a:r>
          </a:p>
          <a:p>
            <a:pPr marL="457200" indent="-457200">
              <a:spcBef>
                <a:spcPts val="1200"/>
              </a:spcBef>
            </a:pPr>
            <a:r>
              <a:rPr lang="en-US" sz="1600" b="1" dirty="0" smtClean="0">
                <a:latin typeface="Courier New" pitchFamily="49" charset="0"/>
                <a:cs typeface="Courier New" pitchFamily="49" charset="0"/>
              </a:rPr>
              <a:t>	});</a:t>
            </a:r>
          </a:p>
          <a:p>
            <a:pPr marL="457200" indent="-457200">
              <a:spcBef>
                <a:spcPts val="1200"/>
              </a:spcBef>
            </a:pPr>
            <a:r>
              <a:rPr lang="en-US" sz="1600" dirty="0" smtClean="0">
                <a:latin typeface="Courier New" pitchFamily="49" charset="0"/>
                <a:cs typeface="Courier New" pitchFamily="49" charset="0"/>
              </a:rPr>
              <a:t>}</a:t>
            </a:r>
            <a:endParaRPr lang="en-US" sz="1600" dirty="0" smtClean="0">
              <a:latin typeface="Calibri" pitchFamily="34" charset="0"/>
            </a:endParaRPr>
          </a:p>
        </p:txBody>
      </p:sp>
      <p:sp>
        <p:nvSpPr>
          <p:cNvPr id="5" name="Slide Number Placeholder 4"/>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23</a:t>
            </a:fld>
            <a:endParaRPr lang="en-US"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 name="CustomShape 1"/>
          <p:cNvSpPr/>
          <p:nvPr/>
        </p:nvSpPr>
        <p:spPr>
          <a:xfrm>
            <a:off x="152280" y="133200"/>
            <a:ext cx="898992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Why use $timeout</a:t>
            </a:r>
            <a:endParaRPr lang="en-US" sz="1800" b="0" strike="noStrike" spc="-1" dirty="0">
              <a:solidFill>
                <a:srgbClr val="000000"/>
              </a:solidFill>
              <a:uFill>
                <a:solidFill>
                  <a:srgbClr val="FFFFFF"/>
                </a:solidFill>
              </a:uFill>
              <a:latin typeface="Arial"/>
            </a:endParaRPr>
          </a:p>
        </p:txBody>
      </p:sp>
      <p:sp>
        <p:nvSpPr>
          <p:cNvPr id="289" name="CustomShape 3"/>
          <p:cNvSpPr/>
          <p:nvPr/>
        </p:nvSpPr>
        <p:spPr>
          <a:xfrm>
            <a:off x="304800" y="895350"/>
            <a:ext cx="8534400" cy="320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0" strike="noStrike" spc="-1" dirty="0">
                <a:solidFill>
                  <a:srgbClr val="000000"/>
                </a:solidFill>
                <a:uFill>
                  <a:solidFill>
                    <a:srgbClr val="FFFFFF"/>
                  </a:solidFill>
                </a:uFill>
                <a:latin typeface="Calibri" pitchFamily="34" charset="0"/>
                <a:ea typeface="DejaVu Sans"/>
              </a:rPr>
              <a:t>Browser render </a:t>
            </a:r>
            <a:r>
              <a:rPr lang="en-US" sz="2400" b="0" strike="noStrike" spc="-1" dirty="0" smtClean="0">
                <a:solidFill>
                  <a:srgbClr val="000000"/>
                </a:solidFill>
                <a:uFill>
                  <a:solidFill>
                    <a:srgbClr val="FFFFFF"/>
                  </a:solidFill>
                </a:uFill>
                <a:latin typeface="Calibri" pitchFamily="34" charset="0"/>
                <a:ea typeface="DejaVu Sans"/>
              </a:rPr>
              <a:t>includes </a:t>
            </a:r>
            <a:r>
              <a:rPr lang="en-US" sz="2400" b="0" strike="noStrike" spc="-1" dirty="0">
                <a:solidFill>
                  <a:srgbClr val="000000"/>
                </a:solidFill>
                <a:uFill>
                  <a:solidFill>
                    <a:srgbClr val="FFFFFF"/>
                  </a:solidFill>
                </a:uFill>
                <a:latin typeface="Calibri" pitchFamily="34" charset="0"/>
                <a:ea typeface="DejaVu Sans"/>
              </a:rPr>
              <a:t>2 tasks: </a:t>
            </a:r>
            <a:endParaRPr lang="en-US" sz="2400" b="0" strike="noStrike" spc="-1" dirty="0">
              <a:solidFill>
                <a:srgbClr val="000000"/>
              </a:solidFill>
              <a:uFill>
                <a:solidFill>
                  <a:srgbClr val="FFFFFF"/>
                </a:solidFill>
              </a:uFill>
              <a:latin typeface="Calibri" pitchFamily="34" charset="0"/>
            </a:endParaRPr>
          </a:p>
          <a:p>
            <a:pPr marL="457200" indent="-457200">
              <a:lnSpc>
                <a:spcPct val="100000"/>
              </a:lnSpc>
              <a:spcBef>
                <a:spcPts val="1200"/>
              </a:spcBef>
              <a:buFont typeface="+mj-lt"/>
              <a:buAutoNum type="arabicPeriod"/>
            </a:pPr>
            <a:r>
              <a:rPr lang="en-US" sz="1800" b="0" strike="noStrike" spc="-1" dirty="0" smtClean="0">
                <a:solidFill>
                  <a:srgbClr val="000000"/>
                </a:solidFill>
                <a:uFill>
                  <a:solidFill>
                    <a:srgbClr val="FFFFFF"/>
                  </a:solidFill>
                </a:uFill>
                <a:latin typeface="Calibri" pitchFamily="34" charset="0"/>
              </a:rPr>
              <a:t>DOM rendering</a:t>
            </a:r>
          </a:p>
          <a:p>
            <a:pPr marL="457200" indent="-457200">
              <a:lnSpc>
                <a:spcPct val="100000"/>
              </a:lnSpc>
              <a:spcBef>
                <a:spcPts val="1200"/>
              </a:spcBef>
              <a:buFont typeface="+mj-lt"/>
              <a:buAutoNum type="arabicPeriod"/>
            </a:pPr>
            <a:r>
              <a:rPr lang="en-US" spc="-1" dirty="0" smtClean="0">
                <a:solidFill>
                  <a:srgbClr val="000000"/>
                </a:solidFill>
                <a:uFill>
                  <a:solidFill>
                    <a:srgbClr val="FFFFFF"/>
                  </a:solidFill>
                </a:uFill>
                <a:latin typeface="Calibri" pitchFamily="34" charset="0"/>
              </a:rPr>
              <a:t>JavaScript execution</a:t>
            </a:r>
          </a:p>
          <a:p>
            <a:pPr marL="342900" indent="-342900">
              <a:lnSpc>
                <a:spcPct val="100000"/>
              </a:lnSpc>
            </a:pPr>
            <a:endParaRPr lang="en-US" sz="1800" b="0" strike="noStrike" spc="-1" dirty="0">
              <a:solidFill>
                <a:srgbClr val="000000"/>
              </a:solidFill>
              <a:uFill>
                <a:solidFill>
                  <a:srgbClr val="FFFFFF"/>
                </a:solidFill>
              </a:uFill>
              <a:latin typeface="Calibri" pitchFamily="34" charset="0"/>
            </a:endParaRPr>
          </a:p>
          <a:p>
            <a:pPr>
              <a:lnSpc>
                <a:spcPct val="100000"/>
              </a:lnSpc>
            </a:pPr>
            <a:r>
              <a:rPr lang="en-US" sz="1800" b="0" strike="noStrike" spc="-1" dirty="0">
                <a:solidFill>
                  <a:srgbClr val="000000"/>
                </a:solidFill>
                <a:uFill>
                  <a:solidFill>
                    <a:srgbClr val="FFFFFF"/>
                  </a:solidFill>
                </a:uFill>
                <a:latin typeface="Calibri" pitchFamily="34" charset="0"/>
                <a:ea typeface="DejaVu Sans"/>
              </a:rPr>
              <a:t>→ </a:t>
            </a:r>
            <a:r>
              <a:rPr lang="en-US" sz="1800" b="0" strike="noStrike" spc="-1" dirty="0" smtClean="0">
                <a:solidFill>
                  <a:srgbClr val="000000"/>
                </a:solidFill>
                <a:uFill>
                  <a:solidFill>
                    <a:srgbClr val="FFFFFF"/>
                  </a:solidFill>
                </a:uFill>
                <a:latin typeface="Calibri" pitchFamily="34" charset="0"/>
                <a:ea typeface="DejaVu Sans"/>
              </a:rPr>
              <a:t> Using </a:t>
            </a:r>
            <a:r>
              <a:rPr lang="en-US" sz="1800" b="1" strike="noStrike" spc="-1" dirty="0">
                <a:solidFill>
                  <a:srgbClr val="000000"/>
                </a:solidFill>
                <a:uFill>
                  <a:solidFill>
                    <a:srgbClr val="FFFFFF"/>
                  </a:solidFill>
                </a:uFill>
                <a:latin typeface="Calibri" pitchFamily="34" charset="0"/>
                <a:ea typeface="DejaVu Sans"/>
              </a:rPr>
              <a:t>$</a:t>
            </a:r>
            <a:r>
              <a:rPr lang="en-US" sz="1800" b="1" strike="noStrike" spc="-1" dirty="0" smtClean="0">
                <a:solidFill>
                  <a:srgbClr val="000000"/>
                </a:solidFill>
                <a:uFill>
                  <a:solidFill>
                    <a:srgbClr val="FFFFFF"/>
                  </a:solidFill>
                </a:uFill>
                <a:latin typeface="Calibri" pitchFamily="34" charset="0"/>
                <a:ea typeface="DejaVu Sans"/>
              </a:rPr>
              <a:t>timeout</a:t>
            </a:r>
            <a:r>
              <a:rPr lang="en-US" sz="1800" b="0" strike="noStrike" spc="-1" dirty="0" smtClean="0">
                <a:solidFill>
                  <a:srgbClr val="000000"/>
                </a:solidFill>
                <a:uFill>
                  <a:solidFill>
                    <a:srgbClr val="FFFFFF"/>
                  </a:solidFill>
                </a:uFill>
                <a:latin typeface="Calibri" pitchFamily="34" charset="0"/>
                <a:ea typeface="DejaVu Sans"/>
              </a:rPr>
              <a:t>. </a:t>
            </a:r>
            <a:r>
              <a:rPr lang="en-US" sz="1800" b="0" strike="noStrike" spc="-1" dirty="0">
                <a:solidFill>
                  <a:srgbClr val="000000"/>
                </a:solidFill>
                <a:uFill>
                  <a:solidFill>
                    <a:srgbClr val="FFFFFF"/>
                  </a:solidFill>
                </a:uFill>
                <a:latin typeface="Calibri" pitchFamily="34" charset="0"/>
                <a:ea typeface="DejaVu Sans"/>
              </a:rPr>
              <a:t>We will push it to </a:t>
            </a:r>
            <a:r>
              <a:rPr lang="en-US" sz="1800" b="1" strike="noStrike" spc="-1" dirty="0">
                <a:solidFill>
                  <a:srgbClr val="000000"/>
                </a:solidFill>
                <a:uFill>
                  <a:solidFill>
                    <a:srgbClr val="FFFFFF"/>
                  </a:solidFill>
                </a:uFill>
                <a:latin typeface="Calibri" pitchFamily="34" charset="0"/>
                <a:ea typeface="DejaVu Sans"/>
              </a:rPr>
              <a:t>JS execution queue</a:t>
            </a:r>
            <a:r>
              <a:rPr lang="en-US" sz="1800" b="0" strike="noStrike" spc="-1" dirty="0">
                <a:solidFill>
                  <a:srgbClr val="000000"/>
                </a:solidFill>
                <a:uFill>
                  <a:solidFill>
                    <a:srgbClr val="FFFFFF"/>
                  </a:solidFill>
                </a:uFill>
                <a:latin typeface="Calibri" pitchFamily="34" charset="0"/>
                <a:ea typeface="DejaVu Sans"/>
              </a:rPr>
              <a:t> and it will be run after </a:t>
            </a:r>
            <a:r>
              <a:rPr lang="en-US" sz="1800" b="1" strike="noStrike" spc="-1" dirty="0">
                <a:solidFill>
                  <a:srgbClr val="000000"/>
                </a:solidFill>
                <a:uFill>
                  <a:solidFill>
                    <a:srgbClr val="FFFFFF"/>
                  </a:solidFill>
                </a:uFill>
                <a:latin typeface="Calibri" pitchFamily="34" charset="0"/>
                <a:ea typeface="DejaVu Sans"/>
              </a:rPr>
              <a:t>DOM rendering</a:t>
            </a:r>
            <a:r>
              <a:rPr lang="en-US" sz="1800" b="1" strike="noStrike" spc="-1" dirty="0" smtClean="0">
                <a:solidFill>
                  <a:srgbClr val="000000"/>
                </a:solidFill>
                <a:uFill>
                  <a:solidFill>
                    <a:srgbClr val="FFFFFF"/>
                  </a:solidFill>
                </a:uFill>
                <a:latin typeface="Calibri" pitchFamily="34" charset="0"/>
                <a:ea typeface="DejaVu Sans"/>
              </a:rPr>
              <a:t>.</a:t>
            </a:r>
          </a:p>
        </p:txBody>
      </p:sp>
      <p:sp>
        <p:nvSpPr>
          <p:cNvPr id="5" name="Slide Number Placeholder 4"/>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24</a:t>
            </a:fld>
            <a:endParaRPr lang="en-US">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 name="CustomShape 1"/>
          <p:cNvSpPr/>
          <p:nvPr/>
        </p:nvSpPr>
        <p:spPr>
          <a:xfrm>
            <a:off x="152280" y="133200"/>
            <a:ext cx="7435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E21A2D"/>
                </a:solidFill>
                <a:uFill>
                  <a:solidFill>
                    <a:srgbClr val="FFFFFF"/>
                  </a:solidFill>
                </a:uFill>
                <a:latin typeface="Century Gothic"/>
                <a:ea typeface="ＭＳ Ｐゴシック"/>
              </a:rPr>
              <a:t>Angular view rendering with ngView</a:t>
            </a:r>
            <a:endParaRPr lang="en-US" sz="1800" b="0" strike="noStrike" spc="-1">
              <a:solidFill>
                <a:srgbClr val="000000"/>
              </a:solidFill>
              <a:uFill>
                <a:solidFill>
                  <a:srgbClr val="FFFFFF"/>
                </a:solidFill>
              </a:uFill>
              <a:latin typeface="Arial"/>
            </a:endParaRPr>
          </a:p>
        </p:txBody>
      </p:sp>
      <p:pic>
        <p:nvPicPr>
          <p:cNvPr id="284" name="Content Placeholder 3"/>
          <p:cNvPicPr/>
          <p:nvPr/>
        </p:nvPicPr>
        <p:blipFill>
          <a:blip r:embed="rId3"/>
          <a:stretch/>
        </p:blipFill>
        <p:spPr>
          <a:xfrm>
            <a:off x="1279440" y="819000"/>
            <a:ext cx="6582240" cy="3959640"/>
          </a:xfrm>
          <a:prstGeom prst="rect">
            <a:avLst/>
          </a:prstGeom>
          <a:ln>
            <a:noFill/>
          </a:ln>
        </p:spPr>
      </p:pic>
      <p:sp>
        <p:nvSpPr>
          <p:cNvPr id="5" name="Slide Number Placeholder 4"/>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25</a:t>
            </a:fld>
            <a:endParaRPr lang="en-US"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 name="CustomShape 1"/>
          <p:cNvSpPr/>
          <p:nvPr/>
        </p:nvSpPr>
        <p:spPr>
          <a:xfrm>
            <a:off x="152280" y="133200"/>
            <a:ext cx="7435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a:solidFill>
                  <a:srgbClr val="E21A2D"/>
                </a:solidFill>
                <a:uFill>
                  <a:solidFill>
                    <a:srgbClr val="FFFFFF"/>
                  </a:solidFill>
                </a:uFill>
                <a:latin typeface="Century Gothic"/>
                <a:ea typeface="ＭＳ Ｐゴシック"/>
              </a:rPr>
              <a:t>Angular view rendering with </a:t>
            </a:r>
            <a:r>
              <a:rPr lang="en-US" sz="2800" b="1" strike="noStrike" spc="-1" dirty="0" err="1">
                <a:solidFill>
                  <a:srgbClr val="E21A2D"/>
                </a:solidFill>
                <a:uFill>
                  <a:solidFill>
                    <a:srgbClr val="FFFFFF"/>
                  </a:solidFill>
                </a:uFill>
                <a:latin typeface="Century Gothic"/>
                <a:ea typeface="ＭＳ Ｐゴシック"/>
              </a:rPr>
              <a:t>ngView</a:t>
            </a:r>
            <a:endParaRPr lang="en-US" sz="1800" b="0" strike="noStrike" spc="-1" dirty="0">
              <a:solidFill>
                <a:srgbClr val="000000"/>
              </a:solidFill>
              <a:uFill>
                <a:solidFill>
                  <a:srgbClr val="FFFFFF"/>
                </a:solidFill>
              </a:uFill>
              <a:latin typeface="Arial"/>
            </a:endParaRPr>
          </a:p>
        </p:txBody>
      </p:sp>
      <p:sp>
        <p:nvSpPr>
          <p:cNvPr id="4" name="TextBox 3"/>
          <p:cNvSpPr txBox="1"/>
          <p:nvPr/>
        </p:nvSpPr>
        <p:spPr>
          <a:xfrm>
            <a:off x="304800" y="1047750"/>
            <a:ext cx="8230010" cy="3139321"/>
          </a:xfrm>
          <a:prstGeom prst="rect">
            <a:avLst/>
          </a:prstGeom>
          <a:noFill/>
        </p:spPr>
        <p:txBody>
          <a:bodyPr wrap="none" rtlCol="0">
            <a:spAutoFit/>
          </a:bodyPr>
          <a:lstStyle/>
          <a:p>
            <a:pPr marL="457200" indent="-457200">
              <a:buFont typeface="Wingdings" pitchFamily="2" charset="2"/>
              <a:buChar char="v"/>
            </a:pPr>
            <a:r>
              <a:rPr lang="en-US" dirty="0" smtClean="0">
                <a:latin typeface="Calibri" pitchFamily="34" charset="0"/>
              </a:rPr>
              <a:t>To Listen template of </a:t>
            </a:r>
            <a:r>
              <a:rPr lang="en-US" dirty="0" err="1" smtClean="0">
                <a:latin typeface="Calibri" pitchFamily="34" charset="0"/>
              </a:rPr>
              <a:t>ng</a:t>
            </a:r>
            <a:r>
              <a:rPr lang="en-US" dirty="0" smtClean="0">
                <a:latin typeface="Calibri" pitchFamily="34" charset="0"/>
              </a:rPr>
              <a:t>-view is compiled to view → Using $timeout in Controller</a:t>
            </a:r>
          </a:p>
          <a:p>
            <a:endParaRPr lang="en-US" dirty="0" smtClean="0">
              <a:latin typeface="Calibri" pitchFamily="34" charset="0"/>
            </a:endParaRPr>
          </a:p>
          <a:p>
            <a:r>
              <a:rPr lang="en-US" dirty="0" err="1" smtClean="0">
                <a:latin typeface="Courier New" pitchFamily="49" charset="0"/>
                <a:cs typeface="Courier New" pitchFamily="49" charset="0"/>
              </a:rPr>
              <a:t>angular.module</a:t>
            </a:r>
            <a:r>
              <a:rPr lang="en-US" dirty="0" smtClean="0">
                <a:latin typeface="Courier New" pitchFamily="49" charset="0"/>
                <a:cs typeface="Courier New" pitchFamily="49" charset="0"/>
              </a:rPr>
              <a:t>(“app”).</a:t>
            </a:r>
          </a:p>
          <a:p>
            <a:r>
              <a:rPr lang="en-US" dirty="0" smtClean="0">
                <a:latin typeface="Courier New" pitchFamily="49" charset="0"/>
                <a:cs typeface="Courier New" pitchFamily="49" charset="0"/>
              </a:rPr>
              <a:t>	controller(“</a:t>
            </a:r>
            <a:r>
              <a:rPr lang="en-US" dirty="0" err="1" smtClean="0">
                <a:latin typeface="Courier New" pitchFamily="49" charset="0"/>
                <a:cs typeface="Courier New" pitchFamily="49" charset="0"/>
              </a:rPr>
              <a:t>phoneController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PhoneController</a:t>
            </a:r>
            <a:r>
              <a:rPr lang="en-US" dirty="0" smtClean="0">
                <a:latin typeface="Courier New" pitchFamily="49" charset="0"/>
                <a:cs typeface="Courier New" pitchFamily="49" charset="0"/>
              </a:rPr>
              <a:t> );</a:t>
            </a:r>
          </a:p>
          <a:p>
            <a:endParaRPr lang="en-US" dirty="0" smtClean="0">
              <a:latin typeface="Courier New" pitchFamily="49" charset="0"/>
              <a:cs typeface="Courier New" pitchFamily="49" charset="0"/>
            </a:endParaRPr>
          </a:p>
          <a:p>
            <a:r>
              <a:rPr lang="en-US" dirty="0" err="1" smtClean="0">
                <a:latin typeface="Courier New" pitchFamily="49" charset="0"/>
                <a:cs typeface="Courier New" pitchFamily="49" charset="0"/>
              </a:rPr>
              <a:t>PhoneController.$inject</a:t>
            </a:r>
            <a:r>
              <a:rPr lang="en-US" dirty="0" smtClean="0">
                <a:latin typeface="Courier New" pitchFamily="49" charset="0"/>
                <a:cs typeface="Courier New" pitchFamily="49" charset="0"/>
              </a:rPr>
              <a:t> = [“$timeout”];</a:t>
            </a:r>
          </a:p>
          <a:p>
            <a:r>
              <a:rPr lang="en-US" dirty="0" smtClean="0">
                <a:latin typeface="Courier New" pitchFamily="49" charset="0"/>
                <a:cs typeface="Courier New" pitchFamily="49" charset="0"/>
              </a:rPr>
              <a:t>function </a:t>
            </a:r>
            <a:r>
              <a:rPr lang="en-US" dirty="0" err="1" smtClean="0">
                <a:latin typeface="Courier New" pitchFamily="49" charset="0"/>
                <a:cs typeface="Courier New" pitchFamily="49" charset="0"/>
              </a:rPr>
              <a:t>PhoneController</a:t>
            </a:r>
            <a:r>
              <a:rPr lang="en-US" dirty="0" smtClean="0">
                <a:latin typeface="Courier New" pitchFamily="49" charset="0"/>
                <a:cs typeface="Courier New" pitchFamily="49" charset="0"/>
              </a:rPr>
              <a:t> ($timeout) {</a:t>
            </a: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$timeout (function () {</a:t>
            </a:r>
          </a:p>
          <a:p>
            <a:r>
              <a:rPr lang="en-US" b="1" dirty="0" smtClean="0">
                <a:latin typeface="Courier New" pitchFamily="49" charset="0"/>
                <a:cs typeface="Courier New" pitchFamily="49" charset="0"/>
              </a:rPr>
              <a:t>		//Code to get phone list element</a:t>
            </a:r>
          </a:p>
          <a:p>
            <a:r>
              <a:rPr lang="en-US" b="1"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6" name="Slide Number Placeholder 5"/>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26</a:t>
            </a:fld>
            <a:endParaRPr lang="en-US">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9" name="CustomShape 2"/>
          <p:cNvSpPr/>
          <p:nvPr/>
        </p:nvSpPr>
        <p:spPr>
          <a:xfrm>
            <a:off x="2895480" y="2331630"/>
            <a:ext cx="6248520" cy="544920"/>
          </a:xfrm>
          <a:prstGeom prst="rect">
            <a:avLst/>
          </a:prstGeom>
          <a:solidFill>
            <a:srgbClr val="E21A2D"/>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spc="-1" dirty="0" smtClean="0">
                <a:solidFill>
                  <a:srgbClr val="FFFFFF"/>
                </a:solidFill>
                <a:uFill>
                  <a:solidFill>
                    <a:srgbClr val="FFFFFF"/>
                  </a:solidFill>
                </a:uFill>
                <a:latin typeface="Calibri"/>
              </a:rPr>
              <a:t>Manually compile and link a template</a:t>
            </a:r>
            <a:endParaRPr lang="en-US" sz="2800" b="0" strike="noStrike" spc="-1" dirty="0">
              <a:solidFill>
                <a:srgbClr val="000000"/>
              </a:solidFill>
              <a:uFill>
                <a:solidFill>
                  <a:srgbClr val="FFFFFF"/>
                </a:solidFill>
              </a:uFill>
              <a:latin typeface="Arial"/>
            </a:endParaRPr>
          </a:p>
        </p:txBody>
      </p:sp>
      <p:pic>
        <p:nvPicPr>
          <p:cNvPr id="3" name="Picture 2" descr="master22_image006.png"/>
          <p:cNvPicPr>
            <a:picLocks noChangeAspect="1"/>
          </p:cNvPicPr>
          <p:nvPr/>
        </p:nvPicPr>
        <p:blipFill>
          <a:blip r:embed="rId3"/>
          <a:stretch>
            <a:fillRect/>
          </a:stretch>
        </p:blipFill>
        <p:spPr>
          <a:xfrm>
            <a:off x="1905000" y="2343150"/>
            <a:ext cx="831313" cy="569449"/>
          </a:xfrm>
          <a:prstGeom prst="rect">
            <a:avLst/>
          </a:prstGeom>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a:latin typeface="Calibri (Headings)"/>
              </a:rPr>
              <a:t>C</a:t>
            </a:r>
            <a:r>
              <a:rPr lang="en-US" sz="2400" dirty="0" smtClean="0">
                <a:latin typeface="Calibri (Headings)"/>
              </a:rPr>
              <a:t>an manually compile a template to current view and how to implement that?</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
        <p:nvSpPr>
          <p:cNvPr id="4" name="Slide Number Placeholder 3"/>
          <p:cNvSpPr>
            <a:spLocks noGrp="1"/>
          </p:cNvSpPr>
          <p:nvPr>
            <p:ph type="sldNum" sz="quarter" idx="10"/>
          </p:nvPr>
        </p:nvSpPr>
        <p:spPr/>
        <p:txBody>
          <a:bodyPr/>
          <a:lstStyle/>
          <a:p>
            <a:fld id="{714AF57F-C028-4417-9912-30B33DA37979}" type="slidenum">
              <a:rPr lang="en-US" smtClean="0">
                <a:solidFill>
                  <a:schemeClr val="bg1"/>
                </a:solidFill>
              </a:rPr>
              <a:pPr/>
              <a:t>28</a:t>
            </a:fld>
            <a:endParaRPr lang="en-US">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 name="CustomShape 1"/>
          <p:cNvSpPr/>
          <p:nvPr/>
        </p:nvSpPr>
        <p:spPr>
          <a:xfrm>
            <a:off x="152280" y="133200"/>
            <a:ext cx="731532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pc="-1" dirty="0" smtClean="0">
                <a:solidFill>
                  <a:srgbClr val="E21A2D"/>
                </a:solidFill>
                <a:uFill>
                  <a:solidFill>
                    <a:srgbClr val="FFFFFF"/>
                  </a:solidFill>
                </a:uFill>
                <a:latin typeface="Century Gothic"/>
                <a:ea typeface="ＭＳ Ｐゴシック"/>
              </a:rPr>
              <a:t>Manually compile and link a template</a:t>
            </a:r>
            <a:endParaRPr lang="en-US" sz="1800" b="0" strike="noStrike" spc="-1" dirty="0">
              <a:solidFill>
                <a:srgbClr val="000000"/>
              </a:solidFill>
              <a:uFill>
                <a:solidFill>
                  <a:srgbClr val="FFFFFF"/>
                </a:solidFill>
              </a:uFill>
              <a:latin typeface="Arial"/>
            </a:endParaRPr>
          </a:p>
        </p:txBody>
      </p:sp>
      <p:sp>
        <p:nvSpPr>
          <p:cNvPr id="259" name="CustomShape 2"/>
          <p:cNvSpPr/>
          <p:nvPr/>
        </p:nvSpPr>
        <p:spPr>
          <a:xfrm>
            <a:off x="152280" y="819000"/>
            <a:ext cx="883932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spcBef>
                <a:spcPts val="1200"/>
              </a:spcBef>
              <a:buFont typeface="Wingdings" pitchFamily="2" charset="2"/>
              <a:buChar char="v"/>
            </a:pPr>
            <a:r>
              <a:rPr lang="en-US" spc="-1" dirty="0" smtClean="0">
                <a:solidFill>
                  <a:srgbClr val="000000"/>
                </a:solidFill>
                <a:uFill>
                  <a:solidFill>
                    <a:srgbClr val="FFFFFF"/>
                  </a:solidFill>
                </a:uFill>
                <a:latin typeface="Calibri" pitchFamily="34" charset="0"/>
                <a:cs typeface="Courier New" pitchFamily="49" charset="0"/>
              </a:rPr>
              <a:t>There is a HTML template that can be get from server. The template can contain directive and must link with current controller and $scope to retrieve data.</a:t>
            </a:r>
          </a:p>
          <a:p>
            <a:pPr marL="457200" indent="-457200">
              <a:lnSpc>
                <a:spcPct val="100000"/>
              </a:lnSpc>
              <a:spcBef>
                <a:spcPts val="1200"/>
              </a:spcBef>
              <a:buFont typeface="Wingdings" pitchFamily="2" charset="2"/>
              <a:buChar char="v"/>
            </a:pPr>
            <a:r>
              <a:rPr lang="en-US" spc="-1" dirty="0" smtClean="0">
                <a:solidFill>
                  <a:srgbClr val="000000"/>
                </a:solidFill>
                <a:uFill>
                  <a:solidFill>
                    <a:srgbClr val="FFFFFF"/>
                  </a:solidFill>
                </a:uFill>
                <a:latin typeface="Calibri" pitchFamily="34" charset="0"/>
                <a:cs typeface="Courier New" pitchFamily="49" charset="0"/>
              </a:rPr>
              <a:t>We must compile this template to view and append this view to current page.</a:t>
            </a:r>
          </a:p>
          <a:p>
            <a:pPr marL="343080" indent="-340200">
              <a:lnSpc>
                <a:spcPct val="100000"/>
              </a:lnSpc>
            </a:pPr>
            <a:endParaRPr lang="en-US" spc="-1" dirty="0" smtClean="0">
              <a:solidFill>
                <a:srgbClr val="000000"/>
              </a:solidFill>
              <a:uFill>
                <a:solidFill>
                  <a:srgbClr val="FFFFFF"/>
                </a:solidFill>
              </a:uFill>
              <a:latin typeface="Calibri" pitchFamily="34" charset="0"/>
              <a:cs typeface="Courier New" pitchFamily="49" charset="0"/>
            </a:endParaRP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function </a:t>
            </a:r>
            <a:r>
              <a:rPr lang="en-US" spc="-1" dirty="0" err="1" smtClean="0">
                <a:solidFill>
                  <a:srgbClr val="000000"/>
                </a:solidFill>
                <a:uFill>
                  <a:solidFill>
                    <a:srgbClr val="FFFFFF"/>
                  </a:solidFill>
                </a:uFill>
                <a:latin typeface="Courier New" pitchFamily="49" charset="0"/>
                <a:cs typeface="Courier New" pitchFamily="49" charset="0"/>
              </a:rPr>
              <a:t>getTemplateFromServer</a:t>
            </a:r>
            <a:r>
              <a:rPr lang="en-US" spc="-1" dirty="0" smtClean="0">
                <a:solidFill>
                  <a:srgbClr val="000000"/>
                </a:solidFill>
                <a:uFill>
                  <a:solidFill>
                    <a:srgbClr val="FFFFFF"/>
                  </a:solidFill>
                </a:uFill>
                <a:latin typeface="Courier New" pitchFamily="49" charset="0"/>
                <a:cs typeface="Courier New" pitchFamily="49" charset="0"/>
              </a:rPr>
              <a:t> ()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function </a:t>
            </a:r>
            <a:r>
              <a:rPr lang="en-US" spc="-1" dirty="0" err="1" smtClean="0">
                <a:solidFill>
                  <a:srgbClr val="000000"/>
                </a:solidFill>
                <a:uFill>
                  <a:solidFill>
                    <a:srgbClr val="FFFFFF"/>
                  </a:solidFill>
                </a:uFill>
                <a:latin typeface="Courier New" pitchFamily="49" charset="0"/>
                <a:cs typeface="Courier New" pitchFamily="49" charset="0"/>
              </a:rPr>
              <a:t>controllerFn</a:t>
            </a:r>
            <a:r>
              <a:rPr lang="en-US" spc="-1" dirty="0" smtClean="0">
                <a:solidFill>
                  <a:srgbClr val="000000"/>
                </a:solidFill>
                <a:uFill>
                  <a:solidFill>
                    <a:srgbClr val="FFFFFF"/>
                  </a:solidFill>
                </a:uFill>
                <a:latin typeface="Courier New" pitchFamily="49" charset="0"/>
                <a:cs typeface="Courier New" pitchFamily="49" charset="0"/>
              </a:rPr>
              <a:t> ($compile, $document, $scope)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getTemplateFromServer</a:t>
            </a:r>
            <a:r>
              <a:rPr lang="en-US" spc="-1" dirty="0" smtClean="0">
                <a:solidFill>
                  <a:srgbClr val="000000"/>
                </a:solidFill>
                <a:uFill>
                  <a:solidFill>
                    <a:srgbClr val="FFFFFF"/>
                  </a:solidFill>
                </a:uFill>
                <a:latin typeface="Courier New" pitchFamily="49" charset="0"/>
                <a:cs typeface="Courier New" pitchFamily="49" charset="0"/>
              </a:rPr>
              <a:t>().then(function (template)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var</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angularTemplate</a:t>
            </a:r>
            <a:r>
              <a:rPr lang="en-US" spc="-1" dirty="0" smtClean="0">
                <a:solidFill>
                  <a:srgbClr val="000000"/>
                </a:solidFill>
                <a:uFill>
                  <a:solidFill>
                    <a:srgbClr val="FFFFFF"/>
                  </a:solidFill>
                </a:uFill>
                <a:latin typeface="Courier New" pitchFamily="49" charset="0"/>
                <a:cs typeface="Courier New" pitchFamily="49" charset="0"/>
              </a:rPr>
              <a:t> = </a:t>
            </a:r>
            <a:r>
              <a:rPr lang="en-US" spc="-1" dirty="0" err="1" smtClean="0">
                <a:solidFill>
                  <a:srgbClr val="000000"/>
                </a:solidFill>
                <a:uFill>
                  <a:solidFill>
                    <a:srgbClr val="FFFFFF"/>
                  </a:solidFill>
                </a:uFill>
                <a:latin typeface="Courier New" pitchFamily="49" charset="0"/>
                <a:cs typeface="Courier New" pitchFamily="49" charset="0"/>
              </a:rPr>
              <a:t>angular.element</a:t>
            </a:r>
            <a:r>
              <a:rPr lang="en-US" spc="-1" dirty="0" smtClean="0">
                <a:solidFill>
                  <a:srgbClr val="000000"/>
                </a:solidFill>
                <a:uFill>
                  <a:solidFill>
                    <a:srgbClr val="FFFFFF"/>
                  </a:solidFill>
                </a:uFill>
                <a:latin typeface="Courier New" pitchFamily="49" charset="0"/>
                <a:cs typeface="Courier New" pitchFamily="49" charset="0"/>
              </a:rPr>
              <a:t>(template);</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z="2400" b="1" spc="-1" dirty="0" err="1" smtClean="0">
                <a:solidFill>
                  <a:srgbClr val="FF0000"/>
                </a:solidFill>
                <a:uFill>
                  <a:solidFill>
                    <a:srgbClr val="FFFFFF"/>
                  </a:solidFill>
                </a:uFill>
                <a:latin typeface="Courier New" pitchFamily="49" charset="0"/>
                <a:cs typeface="Courier New" pitchFamily="49" charset="0"/>
              </a:rPr>
              <a:t>var</a:t>
            </a:r>
            <a:r>
              <a:rPr lang="en-US" sz="2400" b="1" spc="-1" dirty="0" smtClean="0">
                <a:solidFill>
                  <a:srgbClr val="FF0000"/>
                </a:solidFill>
                <a:uFill>
                  <a:solidFill>
                    <a:srgbClr val="FFFFFF"/>
                  </a:solidFill>
                </a:uFill>
                <a:latin typeface="Courier New" pitchFamily="49" charset="0"/>
                <a:cs typeface="Courier New" pitchFamily="49" charset="0"/>
              </a:rPr>
              <a:t> </a:t>
            </a:r>
            <a:r>
              <a:rPr lang="en-US" sz="2400" b="1" spc="-1" dirty="0" err="1" smtClean="0">
                <a:solidFill>
                  <a:srgbClr val="FF0000"/>
                </a:solidFill>
                <a:uFill>
                  <a:solidFill>
                    <a:srgbClr val="FFFFFF"/>
                  </a:solidFill>
                </a:uFill>
                <a:latin typeface="Courier New" pitchFamily="49" charset="0"/>
                <a:cs typeface="Courier New" pitchFamily="49" charset="0"/>
              </a:rPr>
              <a:t>linkFn</a:t>
            </a:r>
            <a:r>
              <a:rPr lang="en-US" sz="2400" b="1" spc="-1" dirty="0" smtClean="0">
                <a:solidFill>
                  <a:srgbClr val="FF0000"/>
                </a:solidFill>
                <a:uFill>
                  <a:solidFill>
                    <a:srgbClr val="FFFFFF"/>
                  </a:solidFill>
                </a:uFill>
                <a:latin typeface="Courier New" pitchFamily="49" charset="0"/>
                <a:cs typeface="Courier New" pitchFamily="49" charset="0"/>
              </a:rPr>
              <a:t> = $compile(</a:t>
            </a:r>
            <a:r>
              <a:rPr lang="en-US" sz="2400" b="1" spc="-1" dirty="0" err="1" smtClean="0">
                <a:solidFill>
                  <a:srgbClr val="FF0000"/>
                </a:solidFill>
                <a:uFill>
                  <a:solidFill>
                    <a:srgbClr val="FFFFFF"/>
                  </a:solidFill>
                </a:uFill>
                <a:latin typeface="Courier New" pitchFamily="49" charset="0"/>
                <a:cs typeface="Courier New" pitchFamily="49" charset="0"/>
              </a:rPr>
              <a:t>angularTemplate</a:t>
            </a:r>
            <a:r>
              <a:rPr lang="en-US" sz="2400" b="1" spc="-1" dirty="0" smtClean="0">
                <a:solidFill>
                  <a:srgbClr val="FF0000"/>
                </a:solidFill>
                <a:uFill>
                  <a:solidFill>
                    <a:srgbClr val="FFFFFF"/>
                  </a:solidFill>
                </a:uFill>
                <a:latin typeface="Courier New" pitchFamily="49" charset="0"/>
                <a:cs typeface="Courier New" pitchFamily="49" charset="0"/>
              </a:rPr>
              <a:t>);</a:t>
            </a:r>
          </a:p>
          <a:p>
            <a:pPr marL="343080" indent="-340200">
              <a:lnSpc>
                <a:spcPct val="100000"/>
              </a:lnSpc>
            </a:pPr>
            <a:r>
              <a:rPr lang="en-US" sz="2400" b="1" spc="-1" dirty="0" smtClean="0">
                <a:solidFill>
                  <a:srgbClr val="FF0000"/>
                </a:solidFill>
                <a:uFill>
                  <a:solidFill>
                    <a:srgbClr val="FFFFFF"/>
                  </a:solidFill>
                </a:uFill>
                <a:latin typeface="Courier New" pitchFamily="49" charset="0"/>
                <a:cs typeface="Courier New" pitchFamily="49" charset="0"/>
              </a:rPr>
              <a:t>		</a:t>
            </a:r>
            <a:r>
              <a:rPr lang="en-US" sz="2400" b="1" spc="-1" dirty="0" err="1" smtClean="0">
                <a:solidFill>
                  <a:srgbClr val="FF0000"/>
                </a:solidFill>
                <a:uFill>
                  <a:solidFill>
                    <a:srgbClr val="FFFFFF"/>
                  </a:solidFill>
                </a:uFill>
                <a:latin typeface="Courier New" pitchFamily="49" charset="0"/>
                <a:cs typeface="Courier New" pitchFamily="49" charset="0"/>
              </a:rPr>
              <a:t>var</a:t>
            </a:r>
            <a:r>
              <a:rPr lang="en-US" sz="2400" b="1" spc="-1" dirty="0" smtClean="0">
                <a:solidFill>
                  <a:srgbClr val="FF0000"/>
                </a:solidFill>
                <a:uFill>
                  <a:solidFill>
                    <a:srgbClr val="FFFFFF"/>
                  </a:solidFill>
                </a:uFill>
                <a:latin typeface="Courier New" pitchFamily="49" charset="0"/>
                <a:cs typeface="Courier New" pitchFamily="49" charset="0"/>
              </a:rPr>
              <a:t> view = </a:t>
            </a:r>
            <a:r>
              <a:rPr lang="en-US" sz="2400" b="1" spc="-1" dirty="0" err="1" smtClean="0">
                <a:solidFill>
                  <a:srgbClr val="FF0000"/>
                </a:solidFill>
                <a:uFill>
                  <a:solidFill>
                    <a:srgbClr val="FFFFFF"/>
                  </a:solidFill>
                </a:uFill>
                <a:latin typeface="Courier New" pitchFamily="49" charset="0"/>
                <a:cs typeface="Courier New" pitchFamily="49" charset="0"/>
              </a:rPr>
              <a:t>linkFn</a:t>
            </a:r>
            <a:r>
              <a:rPr lang="en-US" sz="2400" b="1" spc="-1" dirty="0" smtClean="0">
                <a:solidFill>
                  <a:srgbClr val="FF0000"/>
                </a:solidFill>
                <a:uFill>
                  <a:solidFill>
                    <a:srgbClr val="FFFFFF"/>
                  </a:solidFill>
                </a:uFill>
                <a:latin typeface="Courier New" pitchFamily="49" charset="0"/>
                <a:cs typeface="Courier New" pitchFamily="49" charset="0"/>
              </a:rPr>
              <a:t>($scope);</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document.find</a:t>
            </a:r>
            <a:r>
              <a:rPr lang="en-US" spc="-1" dirty="0" smtClean="0">
                <a:solidFill>
                  <a:srgbClr val="000000"/>
                </a:solidFill>
                <a:uFill>
                  <a:solidFill>
                    <a:srgbClr val="FFFFFF"/>
                  </a:solidFill>
                </a:uFill>
                <a:latin typeface="Courier New" pitchFamily="49" charset="0"/>
                <a:cs typeface="Courier New" pitchFamily="49" charset="0"/>
              </a:rPr>
              <a:t>(“.selected-element”).append(view);</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endParaRPr lang="en-US" spc="-1" dirty="0" smtClean="0">
              <a:solidFill>
                <a:srgbClr val="000000"/>
              </a:solidFill>
              <a:uFill>
                <a:solidFill>
                  <a:srgbClr val="FFFFFF"/>
                </a:solidFill>
              </a:uFill>
              <a:latin typeface="Calibri" pitchFamily="34" charset="0"/>
              <a:cs typeface="Courier New" pitchFamily="49" charset="0"/>
            </a:endParaRPr>
          </a:p>
        </p:txBody>
      </p:sp>
      <p:sp>
        <p:nvSpPr>
          <p:cNvPr id="5" name="Slide Number Placeholder 4"/>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29</a:t>
            </a:fld>
            <a:endParaRPr lang="en-US">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9" name="CustomShape 2"/>
          <p:cNvSpPr/>
          <p:nvPr/>
        </p:nvSpPr>
        <p:spPr>
          <a:xfrm>
            <a:off x="2895480" y="2225934"/>
            <a:ext cx="6248520" cy="697320"/>
          </a:xfrm>
          <a:prstGeom prst="rect">
            <a:avLst/>
          </a:prstGeom>
          <a:solidFill>
            <a:srgbClr val="E21A2D"/>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spc="-1" dirty="0" smtClean="0">
                <a:solidFill>
                  <a:srgbClr val="FFFFFF"/>
                </a:solidFill>
                <a:uFill>
                  <a:solidFill>
                    <a:srgbClr val="FFFFFF"/>
                  </a:solidFill>
                </a:uFill>
                <a:latin typeface="Calibri"/>
              </a:rPr>
              <a:t>Start up angular application</a:t>
            </a:r>
            <a:endParaRPr lang="en-US" sz="1800" b="0" strike="noStrike" spc="-1" dirty="0">
              <a:solidFill>
                <a:srgbClr val="000000"/>
              </a:solidFill>
              <a:uFill>
                <a:solidFill>
                  <a:srgbClr val="FFFFFF"/>
                </a:solidFill>
              </a:uFill>
              <a:latin typeface="Arial"/>
            </a:endParaRPr>
          </a:p>
        </p:txBody>
      </p:sp>
      <p:pic>
        <p:nvPicPr>
          <p:cNvPr id="3" name="Picture 2" descr="master22_image006.png"/>
          <p:cNvPicPr>
            <a:picLocks noChangeAspect="1"/>
          </p:cNvPicPr>
          <p:nvPr/>
        </p:nvPicPr>
        <p:blipFill>
          <a:blip r:embed="rId3"/>
          <a:stretch>
            <a:fillRect/>
          </a:stretch>
        </p:blipFill>
        <p:spPr>
          <a:xfrm>
            <a:off x="1981200" y="2230901"/>
            <a:ext cx="831313" cy="569449"/>
          </a:xfrm>
          <a:prstGeom prst="rect">
            <a:avLst/>
          </a:prstGeom>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9" name="CustomShape 2"/>
          <p:cNvSpPr/>
          <p:nvPr/>
        </p:nvSpPr>
        <p:spPr>
          <a:xfrm>
            <a:off x="2895480" y="2331630"/>
            <a:ext cx="6248520" cy="544920"/>
          </a:xfrm>
          <a:prstGeom prst="rect">
            <a:avLst/>
          </a:prstGeom>
          <a:solidFill>
            <a:srgbClr val="E21A2D"/>
          </a:solid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2800" spc="-1" dirty="0" smtClean="0">
                <a:solidFill>
                  <a:srgbClr val="FFFFFF"/>
                </a:solidFill>
                <a:uFill>
                  <a:solidFill>
                    <a:srgbClr val="FFFFFF"/>
                  </a:solidFill>
                </a:uFill>
                <a:latin typeface="Calibri"/>
              </a:rPr>
              <a:t>Deal with Form custom validation</a:t>
            </a:r>
            <a:endParaRPr lang="en-US" sz="2800" b="0" strike="noStrike" spc="-1" dirty="0">
              <a:solidFill>
                <a:srgbClr val="000000"/>
              </a:solidFill>
              <a:uFill>
                <a:solidFill>
                  <a:srgbClr val="FFFFFF"/>
                </a:solidFill>
              </a:uFill>
              <a:latin typeface="Arial"/>
            </a:endParaRPr>
          </a:p>
        </p:txBody>
      </p:sp>
      <p:pic>
        <p:nvPicPr>
          <p:cNvPr id="3" name="Picture 2" descr="master22_image006.png"/>
          <p:cNvPicPr>
            <a:picLocks noChangeAspect="1"/>
          </p:cNvPicPr>
          <p:nvPr/>
        </p:nvPicPr>
        <p:blipFill>
          <a:blip r:embed="rId3"/>
          <a:stretch>
            <a:fillRect/>
          </a:stretch>
        </p:blipFill>
        <p:spPr>
          <a:xfrm>
            <a:off x="1981200" y="2343150"/>
            <a:ext cx="831313" cy="569449"/>
          </a:xfrm>
          <a:prstGeom prst="rect">
            <a:avLst/>
          </a:prstGeom>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What should we do to create a custom validation that link to </a:t>
            </a:r>
            <a:r>
              <a:rPr lang="en-US" sz="2400" dirty="0" err="1" smtClean="0">
                <a:latin typeface="Calibri (Headings)"/>
              </a:rPr>
              <a:t>modelController.$error</a:t>
            </a:r>
            <a:r>
              <a:rPr lang="en-US" sz="2400" dirty="0" smtClean="0">
                <a:latin typeface="Calibri (Headings)"/>
              </a:rPr>
              <a:t> object?</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
        <p:nvSpPr>
          <p:cNvPr id="4" name="Slide Number Placeholder 3"/>
          <p:cNvSpPr>
            <a:spLocks noGrp="1"/>
          </p:cNvSpPr>
          <p:nvPr>
            <p:ph type="sldNum" sz="quarter" idx="10"/>
          </p:nvPr>
        </p:nvSpPr>
        <p:spPr/>
        <p:txBody>
          <a:bodyPr/>
          <a:lstStyle/>
          <a:p>
            <a:fld id="{714AF57F-C028-4417-9912-30B33DA37979}" type="slidenum">
              <a:rPr lang="en-US" smtClean="0">
                <a:solidFill>
                  <a:schemeClr val="bg1"/>
                </a:solidFill>
              </a:rPr>
              <a:pPr/>
              <a:t>31</a:t>
            </a:fld>
            <a:endParaRPr lang="en-US">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dirty="0" smtClean="0">
                <a:solidFill>
                  <a:srgbClr val="E21A2D"/>
                </a:solidFill>
                <a:uFill>
                  <a:solidFill>
                    <a:srgbClr val="FFFFFF"/>
                  </a:solidFill>
                </a:uFill>
                <a:latin typeface="Century Gothic"/>
                <a:ea typeface="ＭＳ Ｐゴシック"/>
              </a:rPr>
              <a:t>Custom </a:t>
            </a:r>
            <a:r>
              <a:rPr lang="en-US" sz="2800" b="1" strike="noStrike" spc="-1" dirty="0">
                <a:solidFill>
                  <a:srgbClr val="E21A2D"/>
                </a:solidFill>
                <a:uFill>
                  <a:solidFill>
                    <a:srgbClr val="FFFFFF"/>
                  </a:solidFill>
                </a:uFill>
                <a:latin typeface="Century Gothic"/>
                <a:ea typeface="ＭＳ Ｐゴシック"/>
              </a:rPr>
              <a:t>Validation</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59" name="CustomShape 2"/>
          <p:cNvSpPr/>
          <p:nvPr/>
        </p:nvSpPr>
        <p:spPr>
          <a:xfrm>
            <a:off x="152280" y="819000"/>
            <a:ext cx="883932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pPr>
            <a:r>
              <a:rPr lang="en-US" sz="2400" b="0" strike="noStrike" spc="-1" dirty="0" smtClean="0">
                <a:solidFill>
                  <a:srgbClr val="000000"/>
                </a:solidFill>
                <a:uFill>
                  <a:solidFill>
                    <a:srgbClr val="FFFFFF"/>
                  </a:solidFill>
                </a:uFill>
                <a:latin typeface="Calibri"/>
                <a:ea typeface="DejaVu Sans"/>
              </a:rPr>
              <a:t>Create </a:t>
            </a:r>
            <a:r>
              <a:rPr lang="en-US" sz="2400" b="1" strike="noStrike" spc="-1" dirty="0">
                <a:solidFill>
                  <a:srgbClr val="000000"/>
                </a:solidFill>
                <a:uFill>
                  <a:solidFill>
                    <a:srgbClr val="FFFFFF"/>
                  </a:solidFill>
                </a:uFill>
                <a:latin typeface="Calibri"/>
                <a:ea typeface="DejaVu Sans"/>
              </a:rPr>
              <a:t>custom directive </a:t>
            </a:r>
            <a:r>
              <a:rPr lang="en-US" sz="2400" b="0" strike="noStrike" spc="-1" dirty="0">
                <a:solidFill>
                  <a:srgbClr val="000000"/>
                </a:solidFill>
                <a:uFill>
                  <a:solidFill>
                    <a:srgbClr val="FFFFFF"/>
                  </a:solidFill>
                </a:uFill>
                <a:latin typeface="Calibri"/>
                <a:ea typeface="DejaVu Sans"/>
              </a:rPr>
              <a:t>&amp; use </a:t>
            </a:r>
            <a:r>
              <a:rPr lang="en-US" sz="2400" b="1" strike="noStrike" spc="-1" dirty="0">
                <a:solidFill>
                  <a:srgbClr val="000000"/>
                </a:solidFill>
                <a:uFill>
                  <a:solidFill>
                    <a:srgbClr val="FFFFFF"/>
                  </a:solidFill>
                </a:uFill>
                <a:latin typeface="Calibri"/>
                <a:ea typeface="DejaVu Sans"/>
              </a:rPr>
              <a:t>$</a:t>
            </a:r>
            <a:r>
              <a:rPr lang="en-US" sz="2400" b="1" strike="noStrike" spc="-1" dirty="0" err="1">
                <a:solidFill>
                  <a:srgbClr val="000000"/>
                </a:solidFill>
                <a:uFill>
                  <a:solidFill>
                    <a:srgbClr val="FFFFFF"/>
                  </a:solidFill>
                </a:uFill>
                <a:latin typeface="Calibri"/>
                <a:ea typeface="DejaVu Sans"/>
              </a:rPr>
              <a:t>validators</a:t>
            </a:r>
            <a:r>
              <a:rPr lang="en-US" sz="2400" b="0" strike="noStrike" spc="-1" dirty="0">
                <a:solidFill>
                  <a:srgbClr val="000000"/>
                </a:solidFill>
                <a:uFill>
                  <a:solidFill>
                    <a:srgbClr val="FFFFFF"/>
                  </a:solidFill>
                </a:uFill>
                <a:latin typeface="Calibri"/>
                <a:ea typeface="DejaVu Sans"/>
              </a:rPr>
              <a:t> of </a:t>
            </a:r>
            <a:r>
              <a:rPr lang="en-US" sz="2400" b="1" strike="noStrike" spc="-1" dirty="0" err="1" smtClean="0">
                <a:solidFill>
                  <a:srgbClr val="000000"/>
                </a:solidFill>
                <a:uFill>
                  <a:solidFill>
                    <a:srgbClr val="FFFFFF"/>
                  </a:solidFill>
                </a:uFill>
                <a:latin typeface="Calibri"/>
                <a:ea typeface="DejaVu Sans"/>
              </a:rPr>
              <a:t>ngModelController</a:t>
            </a:r>
            <a:r>
              <a:rPr lang="en-US" sz="2400" b="1" strike="noStrike" spc="-1" dirty="0" smtClean="0">
                <a:solidFill>
                  <a:srgbClr val="000000"/>
                </a:solidFill>
                <a:uFill>
                  <a:solidFill>
                    <a:srgbClr val="FFFFFF"/>
                  </a:solidFill>
                </a:uFill>
                <a:latin typeface="Calibri"/>
                <a:ea typeface="DejaVu Sans"/>
              </a:rPr>
              <a:t>.</a:t>
            </a:r>
          </a:p>
          <a:p>
            <a:pPr marL="343080" indent="-340200">
              <a:lnSpc>
                <a:spcPct val="100000"/>
              </a:lnSpc>
            </a:pPr>
            <a:endParaRPr lang="en-US" sz="2400" b="1" spc="-1" dirty="0" smtClean="0">
              <a:solidFill>
                <a:srgbClr val="000000"/>
              </a:solidFill>
              <a:uFill>
                <a:solidFill>
                  <a:srgbClr val="FFFFFF"/>
                </a:solidFill>
              </a:uFill>
              <a:latin typeface="Calibri"/>
            </a:endParaRPr>
          </a:p>
          <a:p>
            <a:pPr marL="343080" indent="-340200">
              <a:lnSpc>
                <a:spcPct val="100000"/>
              </a:lnSpc>
            </a:pPr>
            <a:r>
              <a:rPr lang="en-US" spc="-1" dirty="0" err="1" smtClean="0">
                <a:solidFill>
                  <a:srgbClr val="000000"/>
                </a:solidFill>
                <a:uFill>
                  <a:solidFill>
                    <a:srgbClr val="FFFFFF"/>
                  </a:solidFill>
                </a:uFill>
                <a:latin typeface="Courier New" pitchFamily="49" charset="0"/>
                <a:cs typeface="Courier New" pitchFamily="49" charset="0"/>
              </a:rPr>
              <a:t>angular.module</a:t>
            </a:r>
            <a:r>
              <a:rPr lang="en-US" spc="-1" dirty="0" smtClean="0">
                <a:solidFill>
                  <a:srgbClr val="000000"/>
                </a:solidFill>
                <a:uFill>
                  <a:solidFill>
                    <a:srgbClr val="FFFFFF"/>
                  </a:solidFill>
                </a:uFill>
                <a:latin typeface="Courier New" pitchFamily="49" charset="0"/>
                <a:cs typeface="Courier New" pitchFamily="49" charset="0"/>
              </a:rPr>
              <a:t>(“app”).</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directive(“</a:t>
            </a:r>
            <a:r>
              <a:rPr lang="en-US" spc="-1" dirty="0" err="1" smtClean="0">
                <a:solidFill>
                  <a:srgbClr val="000000"/>
                </a:solidFill>
                <a:uFill>
                  <a:solidFill>
                    <a:srgbClr val="FFFFFF"/>
                  </a:solidFill>
                </a:uFill>
                <a:latin typeface="Courier New" pitchFamily="49" charset="0"/>
                <a:cs typeface="Courier New" pitchFamily="49" charset="0"/>
              </a:rPr>
              <a:t>customValidation</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ValidationDirective</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err="1" smtClean="0">
                <a:solidFill>
                  <a:srgbClr val="000000"/>
                </a:solidFill>
                <a:uFill>
                  <a:solidFill>
                    <a:srgbClr val="FFFFFF"/>
                  </a:solidFill>
                </a:uFill>
                <a:latin typeface="Courier New" pitchFamily="49" charset="0"/>
                <a:cs typeface="Courier New" pitchFamily="49" charset="0"/>
              </a:rPr>
              <a:t>ValidationDirective.$inject</a:t>
            </a:r>
            <a:r>
              <a:rPr lang="en-US" spc="-1" dirty="0" smtClean="0">
                <a:solidFill>
                  <a:srgbClr val="000000"/>
                </a:solidFill>
                <a:uFill>
                  <a:solidFill>
                    <a:srgbClr val="FFFFFF"/>
                  </a:solidFill>
                </a:uFill>
                <a:latin typeface="Courier New" pitchFamily="49" charset="0"/>
                <a:cs typeface="Courier New" pitchFamily="49" charset="0"/>
              </a:rPr>
              <a:t> = [“</a:t>
            </a:r>
            <a:r>
              <a:rPr lang="en-US" spc="-1" dirty="0" err="1" smtClean="0">
                <a:solidFill>
                  <a:srgbClr val="000000"/>
                </a:solidFill>
                <a:uFill>
                  <a:solidFill>
                    <a:srgbClr val="FFFFFF"/>
                  </a:solidFill>
                </a:uFill>
                <a:latin typeface="Courier New" pitchFamily="49" charset="0"/>
                <a:cs typeface="Courier New" pitchFamily="49" charset="0"/>
              </a:rPr>
              <a:t>validationService</a:t>
            </a:r>
            <a:r>
              <a:rPr lang="en-US"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function </a:t>
            </a:r>
            <a:r>
              <a:rPr lang="en-US" spc="-1" dirty="0" err="1" smtClean="0">
                <a:solidFill>
                  <a:srgbClr val="000000"/>
                </a:solidFill>
                <a:uFill>
                  <a:solidFill>
                    <a:srgbClr val="FFFFFF"/>
                  </a:solidFill>
                </a:uFill>
                <a:latin typeface="Courier New" pitchFamily="49" charset="0"/>
                <a:cs typeface="Courier New" pitchFamily="49" charset="0"/>
              </a:rPr>
              <a:t>ValidationDirective</a:t>
            </a:r>
            <a:r>
              <a:rPr lang="en-US" spc="-1" dirty="0" smtClean="0">
                <a:solidFill>
                  <a:srgbClr val="000000"/>
                </a:solidFill>
                <a:uFill>
                  <a:solidFill>
                    <a:srgbClr val="FFFFFF"/>
                  </a:solidFill>
                </a:uFill>
                <a:latin typeface="Courier New" pitchFamily="49" charset="0"/>
                <a:cs typeface="Courier New" pitchFamily="49" charset="0"/>
              </a:rPr>
              <a:t> ()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return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b="1" spc="-1" dirty="0" smtClean="0">
                <a:solidFill>
                  <a:srgbClr val="000000"/>
                </a:solidFill>
                <a:uFill>
                  <a:solidFill>
                    <a:srgbClr val="FFFFFF"/>
                  </a:solidFill>
                </a:uFill>
                <a:latin typeface="Courier New" pitchFamily="49" charset="0"/>
                <a:cs typeface="Courier New" pitchFamily="49" charset="0"/>
              </a:rPr>
              <a:t>require: “</a:t>
            </a:r>
            <a:r>
              <a:rPr lang="en-US" b="1" spc="-1" dirty="0" err="1" smtClean="0">
                <a:solidFill>
                  <a:srgbClr val="000000"/>
                </a:solidFill>
                <a:uFill>
                  <a:solidFill>
                    <a:srgbClr val="FFFFFF"/>
                  </a:solidFill>
                </a:uFill>
                <a:latin typeface="Courier New" pitchFamily="49" charset="0"/>
                <a:cs typeface="Courier New" pitchFamily="49" charset="0"/>
              </a:rPr>
              <a:t>ngModel</a:t>
            </a:r>
            <a:r>
              <a:rPr lang="en-US" b="1" spc="-1" dirty="0" smtClean="0">
                <a:solidFill>
                  <a:srgbClr val="00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link: </a:t>
            </a:r>
            <a:r>
              <a:rPr lang="en-US" spc="-1" dirty="0" err="1" smtClean="0">
                <a:solidFill>
                  <a:srgbClr val="000000"/>
                </a:solidFill>
                <a:uFill>
                  <a:solidFill>
                    <a:srgbClr val="FFFFFF"/>
                  </a:solidFill>
                </a:uFill>
                <a:latin typeface="Courier New" pitchFamily="49" charset="0"/>
                <a:cs typeface="Courier New" pitchFamily="49" charset="0"/>
              </a:rPr>
              <a:t>linkFn</a:t>
            </a:r>
            <a:endParaRPr lang="en-US" spc="-1" dirty="0" smtClean="0">
              <a:solidFill>
                <a:srgbClr val="000000"/>
              </a:solidFill>
              <a:uFill>
                <a:solidFill>
                  <a:srgbClr val="FFFFFF"/>
                </a:solidFill>
              </a:uFill>
              <a:latin typeface="Courier New" pitchFamily="49" charset="0"/>
              <a:cs typeface="Courier New" pitchFamily="49" charset="0"/>
            </a:endParaRP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function </a:t>
            </a:r>
            <a:r>
              <a:rPr lang="en-US" spc="-1" dirty="0" err="1" smtClean="0">
                <a:solidFill>
                  <a:srgbClr val="000000"/>
                </a:solidFill>
                <a:uFill>
                  <a:solidFill>
                    <a:srgbClr val="FFFFFF"/>
                  </a:solidFill>
                </a:uFill>
                <a:latin typeface="Courier New" pitchFamily="49" charset="0"/>
                <a:cs typeface="Courier New" pitchFamily="49" charset="0"/>
              </a:rPr>
              <a:t>linkFn</a:t>
            </a:r>
            <a:r>
              <a:rPr lang="en-US" spc="-1" dirty="0" smtClean="0">
                <a:solidFill>
                  <a:srgbClr val="000000"/>
                </a:solidFill>
                <a:uFill>
                  <a:solidFill>
                    <a:srgbClr val="FFFFFF"/>
                  </a:solidFill>
                </a:uFill>
                <a:latin typeface="Courier New" pitchFamily="49" charset="0"/>
                <a:cs typeface="Courier New" pitchFamily="49" charset="0"/>
              </a:rPr>
              <a:t> ($scope, element, </a:t>
            </a:r>
            <a:r>
              <a:rPr lang="en-US" spc="-1" dirty="0" err="1" smtClean="0">
                <a:solidFill>
                  <a:srgbClr val="000000"/>
                </a:solidFill>
                <a:uFill>
                  <a:solidFill>
                    <a:srgbClr val="FFFFFF"/>
                  </a:solidFill>
                </a:uFill>
                <a:latin typeface="Courier New" pitchFamily="49" charset="0"/>
                <a:cs typeface="Courier New" pitchFamily="49" charset="0"/>
              </a:rPr>
              <a:t>attrs</a:t>
            </a:r>
            <a:r>
              <a:rPr lang="en-US" spc="-1" dirty="0" smtClean="0">
                <a:solidFill>
                  <a:srgbClr val="000000"/>
                </a:solidFill>
                <a:uFill>
                  <a:solidFill>
                    <a:srgbClr val="FFFFFF"/>
                  </a:solidFill>
                </a:uFill>
                <a:latin typeface="Courier New" pitchFamily="49" charset="0"/>
                <a:cs typeface="Courier New" pitchFamily="49" charset="0"/>
              </a:rPr>
              <a:t>, </a:t>
            </a:r>
            <a:r>
              <a:rPr lang="en-US" spc="-1" dirty="0" err="1" smtClean="0">
                <a:solidFill>
                  <a:srgbClr val="000000"/>
                </a:solidFill>
                <a:uFill>
                  <a:solidFill>
                    <a:srgbClr val="FFFFFF"/>
                  </a:solidFill>
                </a:uFill>
                <a:latin typeface="Courier New" pitchFamily="49" charset="0"/>
                <a:cs typeface="Courier New" pitchFamily="49" charset="0"/>
              </a:rPr>
              <a:t>modelContrller</a:t>
            </a: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r>
              <a:rPr lang="en-US" b="1" spc="-1" dirty="0" err="1" smtClean="0">
                <a:solidFill>
                  <a:srgbClr val="FF0000"/>
                </a:solidFill>
                <a:uFill>
                  <a:solidFill>
                    <a:srgbClr val="FFFFFF"/>
                  </a:solidFill>
                </a:uFill>
                <a:latin typeface="Courier New" pitchFamily="49" charset="0"/>
                <a:cs typeface="Courier New" pitchFamily="49" charset="0"/>
              </a:rPr>
              <a:t>modelContrller.$validators.customValidation</a:t>
            </a:r>
            <a:r>
              <a:rPr lang="en-US" b="1" spc="-1" dirty="0" smtClean="0">
                <a:solidFill>
                  <a:srgbClr val="FF0000"/>
                </a:solidFill>
                <a:uFill>
                  <a:solidFill>
                    <a:srgbClr val="FFFFFF"/>
                  </a:solidFill>
                </a:uFill>
                <a:latin typeface="Courier New" pitchFamily="49" charset="0"/>
                <a:cs typeface="Courier New" pitchFamily="49" charset="0"/>
              </a:rPr>
              <a:t> = </a:t>
            </a:r>
            <a:r>
              <a:rPr lang="en-US" b="1" spc="-1" dirty="0" err="1" smtClean="0">
                <a:solidFill>
                  <a:srgbClr val="FF0000"/>
                </a:solidFill>
                <a:uFill>
                  <a:solidFill>
                    <a:srgbClr val="FFFFFF"/>
                  </a:solidFill>
                </a:uFill>
                <a:latin typeface="Courier New" pitchFamily="49" charset="0"/>
                <a:cs typeface="Courier New" pitchFamily="49" charset="0"/>
              </a:rPr>
              <a:t>validationService.custome</a:t>
            </a:r>
            <a:r>
              <a:rPr lang="en-US" b="1" spc="-1" dirty="0" smtClean="0">
                <a:solidFill>
                  <a:srgbClr val="FF0000"/>
                </a:solidFill>
                <a:uFill>
                  <a:solidFill>
                    <a:srgbClr val="FFFFFF"/>
                  </a:solidFill>
                </a:uFill>
                <a:latin typeface="Courier New" pitchFamily="49" charset="0"/>
                <a:cs typeface="Courier New" pitchFamily="49" charset="0"/>
              </a:rPr>
              <a:t>;</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	}</a:t>
            </a:r>
          </a:p>
          <a:p>
            <a:pPr marL="343080" indent="-340200">
              <a:lnSpc>
                <a:spcPct val="100000"/>
              </a:lnSpc>
            </a:pPr>
            <a:r>
              <a:rPr lang="en-US" spc="-1" dirty="0" smtClean="0">
                <a:solidFill>
                  <a:srgbClr val="000000"/>
                </a:solidFill>
                <a:uFill>
                  <a:solidFill>
                    <a:srgbClr val="FFFFFF"/>
                  </a:solidFill>
                </a:uFill>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32</a:t>
            </a:fld>
            <a:endParaRPr lang="en-US"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9" name="CustomShape 2"/>
          <p:cNvSpPr/>
          <p:nvPr/>
        </p:nvSpPr>
        <p:spPr>
          <a:xfrm>
            <a:off x="2895480" y="2331630"/>
            <a:ext cx="6248520" cy="544920"/>
          </a:xfrm>
          <a:prstGeom prst="rect">
            <a:avLst/>
          </a:prstGeom>
          <a:solidFill>
            <a:srgbClr val="E21A2D"/>
          </a:solid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2800" spc="-1" dirty="0" smtClean="0">
                <a:solidFill>
                  <a:srgbClr val="FFFFFF"/>
                </a:solidFill>
                <a:uFill>
                  <a:solidFill>
                    <a:srgbClr val="FFFFFF"/>
                  </a:solidFill>
                </a:uFill>
                <a:latin typeface="Calibri"/>
              </a:rPr>
              <a:t>Deal with raw object like File and Image</a:t>
            </a:r>
            <a:endParaRPr lang="en-US" sz="2800" b="0" strike="noStrike" spc="-1" dirty="0">
              <a:solidFill>
                <a:srgbClr val="000000"/>
              </a:solidFill>
              <a:uFill>
                <a:solidFill>
                  <a:srgbClr val="FFFFFF"/>
                </a:solidFill>
              </a:uFill>
              <a:latin typeface="Arial"/>
            </a:endParaRPr>
          </a:p>
        </p:txBody>
      </p:sp>
      <p:pic>
        <p:nvPicPr>
          <p:cNvPr id="3" name="Picture 2" descr="master22_image006.png"/>
          <p:cNvPicPr>
            <a:picLocks noChangeAspect="1"/>
          </p:cNvPicPr>
          <p:nvPr/>
        </p:nvPicPr>
        <p:blipFill>
          <a:blip r:embed="rId3"/>
          <a:stretch>
            <a:fillRect/>
          </a:stretch>
        </p:blipFill>
        <p:spPr>
          <a:xfrm>
            <a:off x="1981200" y="2343150"/>
            <a:ext cx="831313" cy="569449"/>
          </a:xfrm>
          <a:prstGeom prst="rect">
            <a:avLst/>
          </a:prstGeom>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1054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What is Blob object?</a:t>
            </a:r>
          </a:p>
          <a:p>
            <a:pPr marL="731520" lvl="2" indent="-731520" defTabSz="1828800">
              <a:spcBef>
                <a:spcPts val="1200"/>
              </a:spcBef>
              <a:buFont typeface="Arial" pitchFamily="34" charset="0"/>
              <a:buChar char="•"/>
            </a:pPr>
            <a:r>
              <a:rPr lang="en-US" sz="2400" dirty="0" smtClean="0">
                <a:latin typeface="Calibri (Headings)"/>
              </a:rPr>
              <a:t>How can create a Blob object to store Image data?</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
        <p:nvSpPr>
          <p:cNvPr id="4" name="Slide Number Placeholder 3"/>
          <p:cNvSpPr>
            <a:spLocks noGrp="1"/>
          </p:cNvSpPr>
          <p:nvPr>
            <p:ph type="sldNum" sz="quarter" idx="10"/>
          </p:nvPr>
        </p:nvSpPr>
        <p:spPr/>
        <p:txBody>
          <a:bodyPr/>
          <a:lstStyle/>
          <a:p>
            <a:fld id="{714AF57F-C028-4417-9912-30B33DA37979}" type="slidenum">
              <a:rPr lang="en-US" smtClean="0">
                <a:solidFill>
                  <a:schemeClr val="bg1"/>
                </a:solidFill>
              </a:rPr>
              <a:pPr/>
              <a:t>34</a:t>
            </a:fld>
            <a:endParaRPr lang="en-US">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spc="-1" dirty="0" smtClean="0">
                <a:solidFill>
                  <a:srgbClr val="E21A2D"/>
                </a:solidFill>
                <a:uFill>
                  <a:solidFill>
                    <a:srgbClr val="FFFFFF"/>
                  </a:solidFill>
                </a:uFill>
                <a:latin typeface="Century Gothic"/>
                <a:ea typeface="ＭＳ Ｐゴシック"/>
              </a:rPr>
              <a:t>What is Blob Object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259" name="CustomShape 2"/>
          <p:cNvSpPr/>
          <p:nvPr/>
        </p:nvSpPr>
        <p:spPr>
          <a:xfrm>
            <a:off x="152280" y="819000"/>
            <a:ext cx="883932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buFont typeface="Wingdings" pitchFamily="2" charset="2"/>
              <a:buChar char="v"/>
            </a:pPr>
            <a:r>
              <a:rPr lang="en-US" sz="2400" b="1" spc="-1" dirty="0" smtClean="0">
                <a:solidFill>
                  <a:srgbClr val="000000"/>
                </a:solidFill>
                <a:uFill>
                  <a:solidFill>
                    <a:srgbClr val="FFFFFF"/>
                  </a:solidFill>
                </a:uFill>
                <a:latin typeface="Calibri"/>
              </a:rPr>
              <a:t>Blobs</a:t>
            </a:r>
            <a:r>
              <a:rPr lang="en-US" sz="2400" spc="-1" dirty="0" smtClean="0">
                <a:solidFill>
                  <a:srgbClr val="000000"/>
                </a:solidFill>
                <a:uFill>
                  <a:solidFill>
                    <a:srgbClr val="FFFFFF"/>
                  </a:solidFill>
                </a:uFill>
                <a:latin typeface="Calibri"/>
              </a:rPr>
              <a:t> are immutable objects that represent </a:t>
            </a:r>
            <a:r>
              <a:rPr lang="en-US" sz="2400" b="1" spc="-1" dirty="0" smtClean="0">
                <a:solidFill>
                  <a:srgbClr val="000000"/>
                </a:solidFill>
                <a:uFill>
                  <a:solidFill>
                    <a:srgbClr val="FFFFFF"/>
                  </a:solidFill>
                </a:uFill>
                <a:latin typeface="Calibri"/>
              </a:rPr>
              <a:t>raw data</a:t>
            </a:r>
            <a:r>
              <a:rPr lang="en-US" sz="2400" spc="-1" dirty="0" smtClean="0">
                <a:solidFill>
                  <a:srgbClr val="000000"/>
                </a:solidFill>
                <a:uFill>
                  <a:solidFill>
                    <a:srgbClr val="FFFFFF"/>
                  </a:solidFill>
                </a:uFill>
                <a:latin typeface="Calibri"/>
              </a:rPr>
              <a:t>. </a:t>
            </a:r>
          </a:p>
          <a:p>
            <a:pPr marL="343080" indent="-340200">
              <a:lnSpc>
                <a:spcPct val="100000"/>
              </a:lnSpc>
              <a:buFont typeface="Wingdings" pitchFamily="2" charset="2"/>
              <a:buChar char="v"/>
            </a:pPr>
            <a:r>
              <a:rPr lang="en-US" sz="2400" b="1" spc="-1" dirty="0" smtClean="0">
                <a:solidFill>
                  <a:srgbClr val="000000"/>
                </a:solidFill>
                <a:uFill>
                  <a:solidFill>
                    <a:srgbClr val="FFFFFF"/>
                  </a:solidFill>
                </a:uFill>
                <a:latin typeface="Calibri"/>
              </a:rPr>
              <a:t>File</a:t>
            </a:r>
            <a:r>
              <a:rPr lang="en-US" sz="2400" spc="-1" dirty="0" smtClean="0">
                <a:solidFill>
                  <a:srgbClr val="000000"/>
                </a:solidFill>
                <a:uFill>
                  <a:solidFill>
                    <a:srgbClr val="FFFFFF"/>
                  </a:solidFill>
                </a:uFill>
                <a:latin typeface="Calibri"/>
              </a:rPr>
              <a:t> is a </a:t>
            </a:r>
            <a:r>
              <a:rPr lang="en-US" sz="2400" b="1" spc="-1" dirty="0" smtClean="0">
                <a:solidFill>
                  <a:srgbClr val="000000"/>
                </a:solidFill>
                <a:uFill>
                  <a:solidFill>
                    <a:srgbClr val="FFFFFF"/>
                  </a:solidFill>
                </a:uFill>
                <a:latin typeface="Calibri"/>
              </a:rPr>
              <a:t>derivation of Blob</a:t>
            </a:r>
            <a:r>
              <a:rPr lang="en-US" sz="2400" spc="-1" dirty="0" smtClean="0">
                <a:solidFill>
                  <a:srgbClr val="000000"/>
                </a:solidFill>
                <a:uFill>
                  <a:solidFill>
                    <a:srgbClr val="FFFFFF"/>
                  </a:solidFill>
                </a:uFill>
                <a:latin typeface="Calibri"/>
              </a:rPr>
              <a:t> that represents data from the file system. </a:t>
            </a:r>
          </a:p>
          <a:p>
            <a:pPr marL="343080" indent="-340200">
              <a:lnSpc>
                <a:spcPct val="100000"/>
              </a:lnSpc>
              <a:buFont typeface="Wingdings" pitchFamily="2" charset="2"/>
              <a:buChar char="v"/>
            </a:pPr>
            <a:r>
              <a:rPr lang="en-US" sz="2400" spc="-1" dirty="0" smtClean="0">
                <a:solidFill>
                  <a:srgbClr val="000000"/>
                </a:solidFill>
                <a:uFill>
                  <a:solidFill>
                    <a:srgbClr val="FFFFFF"/>
                  </a:solidFill>
                </a:uFill>
                <a:latin typeface="Calibri"/>
              </a:rPr>
              <a:t>Use </a:t>
            </a:r>
            <a:r>
              <a:rPr lang="en-US" sz="2400" b="1" spc="-1" dirty="0" err="1" smtClean="0">
                <a:solidFill>
                  <a:srgbClr val="000000"/>
                </a:solidFill>
                <a:uFill>
                  <a:solidFill>
                    <a:srgbClr val="FFFFFF"/>
                  </a:solidFill>
                </a:uFill>
                <a:latin typeface="Calibri"/>
              </a:rPr>
              <a:t>FileReader</a:t>
            </a:r>
            <a:r>
              <a:rPr lang="en-US" sz="2400" spc="-1" dirty="0" smtClean="0">
                <a:solidFill>
                  <a:srgbClr val="000000"/>
                </a:solidFill>
                <a:uFill>
                  <a:solidFill>
                    <a:srgbClr val="FFFFFF"/>
                  </a:solidFill>
                </a:uFill>
                <a:latin typeface="Calibri"/>
              </a:rPr>
              <a:t> to read data from </a:t>
            </a:r>
            <a:r>
              <a:rPr lang="en-US" sz="2400" b="1" spc="-1" dirty="0" smtClean="0">
                <a:solidFill>
                  <a:srgbClr val="000000"/>
                </a:solidFill>
                <a:uFill>
                  <a:solidFill>
                    <a:srgbClr val="FFFFFF"/>
                  </a:solidFill>
                </a:uFill>
                <a:latin typeface="Calibri"/>
              </a:rPr>
              <a:t>a Blob or File</a:t>
            </a:r>
            <a:r>
              <a:rPr lang="en-US" sz="2400" spc="-1" dirty="0" smtClean="0">
                <a:solidFill>
                  <a:srgbClr val="000000"/>
                </a:solidFill>
                <a:uFill>
                  <a:solidFill>
                    <a:srgbClr val="FFFFFF"/>
                  </a:solidFill>
                </a:uFill>
                <a:latin typeface="Calibri"/>
              </a:rPr>
              <a:t>. </a:t>
            </a:r>
          </a:p>
          <a:p>
            <a:pPr marL="343080" indent="-340200">
              <a:lnSpc>
                <a:spcPct val="100000"/>
              </a:lnSpc>
              <a:buFont typeface="Wingdings" pitchFamily="2" charset="2"/>
              <a:buChar char="v"/>
            </a:pPr>
            <a:r>
              <a:rPr lang="en-US" sz="2400" spc="-1" dirty="0" smtClean="0">
                <a:solidFill>
                  <a:srgbClr val="000000"/>
                </a:solidFill>
                <a:uFill>
                  <a:solidFill>
                    <a:srgbClr val="FFFFFF"/>
                  </a:solidFill>
                </a:uFill>
                <a:latin typeface="Calibri"/>
              </a:rPr>
              <a:t>Blobs allow us to </a:t>
            </a:r>
            <a:r>
              <a:rPr lang="en-US" sz="2400" b="1" spc="-1" dirty="0" smtClean="0">
                <a:solidFill>
                  <a:srgbClr val="000000"/>
                </a:solidFill>
                <a:uFill>
                  <a:solidFill>
                    <a:srgbClr val="FFFFFF"/>
                  </a:solidFill>
                </a:uFill>
                <a:latin typeface="Calibri"/>
              </a:rPr>
              <a:t>construct file like</a:t>
            </a:r>
            <a:r>
              <a:rPr lang="en-US" sz="2400" spc="-1" dirty="0" smtClean="0">
                <a:solidFill>
                  <a:srgbClr val="000000"/>
                </a:solidFill>
                <a:uFill>
                  <a:solidFill>
                    <a:srgbClr val="FFFFFF"/>
                  </a:solidFill>
                </a:uFill>
                <a:latin typeface="Calibri"/>
              </a:rPr>
              <a:t> objects </a:t>
            </a:r>
            <a:r>
              <a:rPr lang="en-US" sz="2400" b="1" spc="-1" dirty="0" smtClean="0">
                <a:solidFill>
                  <a:srgbClr val="000000"/>
                </a:solidFill>
                <a:uFill>
                  <a:solidFill>
                    <a:srgbClr val="FFFFFF"/>
                  </a:solidFill>
                </a:uFill>
                <a:latin typeface="Calibri"/>
              </a:rPr>
              <a:t>on the client</a:t>
            </a:r>
            <a:r>
              <a:rPr lang="en-US" sz="2400" spc="-1" dirty="0" smtClean="0">
                <a:solidFill>
                  <a:srgbClr val="000000"/>
                </a:solidFill>
                <a:uFill>
                  <a:solidFill>
                    <a:srgbClr val="FFFFFF"/>
                  </a:solidFill>
                </a:uFill>
                <a:latin typeface="Calibri"/>
              </a:rPr>
              <a:t> that we can pass to </a:t>
            </a:r>
            <a:r>
              <a:rPr lang="en-US" sz="2400" b="1" spc="-1" dirty="0" smtClean="0">
                <a:solidFill>
                  <a:srgbClr val="FF0000"/>
                </a:solidFill>
                <a:uFill>
                  <a:solidFill>
                    <a:srgbClr val="FFFFFF"/>
                  </a:solidFill>
                </a:uFill>
                <a:latin typeface="Calibri"/>
              </a:rPr>
              <a:t>APIs that expect URLs instead of requiring the server provides the file</a:t>
            </a:r>
            <a:r>
              <a:rPr lang="en-US" sz="2400" spc="-1" dirty="0" smtClean="0">
                <a:solidFill>
                  <a:srgbClr val="000000"/>
                </a:solidFill>
                <a:uFill>
                  <a:solidFill>
                    <a:srgbClr val="FFFFFF"/>
                  </a:solidFill>
                </a:uFill>
                <a:latin typeface="Calibri"/>
              </a:rPr>
              <a:t>. </a:t>
            </a:r>
          </a:p>
          <a:p>
            <a:pPr marL="800280" lvl="1" indent="-340200">
              <a:buFont typeface="Wingdings" pitchFamily="2" charset="2"/>
              <a:buChar char="Ø"/>
            </a:pPr>
            <a:r>
              <a:rPr lang="en-US" sz="2400" spc="-1" dirty="0" smtClean="0">
                <a:solidFill>
                  <a:srgbClr val="000000"/>
                </a:solidFill>
                <a:uFill>
                  <a:solidFill>
                    <a:srgbClr val="FFFFFF"/>
                  </a:solidFill>
                </a:uFill>
                <a:latin typeface="Calibri"/>
              </a:rPr>
              <a:t>we can </a:t>
            </a:r>
            <a:r>
              <a:rPr lang="en-US" sz="2400" b="1" spc="-1" dirty="0" smtClean="0">
                <a:solidFill>
                  <a:srgbClr val="000000"/>
                </a:solidFill>
                <a:uFill>
                  <a:solidFill>
                    <a:srgbClr val="FFFFFF"/>
                  </a:solidFill>
                </a:uFill>
                <a:latin typeface="Calibri"/>
              </a:rPr>
              <a:t>construct</a:t>
            </a:r>
            <a:r>
              <a:rPr lang="en-US" sz="2400" spc="-1" dirty="0" smtClean="0">
                <a:solidFill>
                  <a:srgbClr val="000000"/>
                </a:solidFill>
                <a:uFill>
                  <a:solidFill>
                    <a:srgbClr val="FFFFFF"/>
                  </a:solidFill>
                </a:uFill>
                <a:latin typeface="Calibri"/>
              </a:rPr>
              <a:t> a blob containing the </a:t>
            </a:r>
            <a:r>
              <a:rPr lang="en-US" sz="2400" b="1" spc="-1" dirty="0" smtClean="0">
                <a:solidFill>
                  <a:srgbClr val="000000"/>
                </a:solidFill>
                <a:uFill>
                  <a:solidFill>
                    <a:srgbClr val="FFFFFF"/>
                  </a:solidFill>
                </a:uFill>
                <a:latin typeface="Calibri"/>
              </a:rPr>
              <a:t>data for an image → </a:t>
            </a:r>
            <a:r>
              <a:rPr lang="en-US" sz="2400" spc="-1" dirty="0" smtClean="0">
                <a:solidFill>
                  <a:srgbClr val="000000"/>
                </a:solidFill>
                <a:uFill>
                  <a:solidFill>
                    <a:srgbClr val="FFFFFF"/>
                  </a:solidFill>
                </a:uFill>
                <a:latin typeface="Calibri"/>
              </a:rPr>
              <a:t>using </a:t>
            </a:r>
            <a:r>
              <a:rPr lang="en-US" sz="2400" b="1" spc="-1" dirty="0" err="1" smtClean="0">
                <a:solidFill>
                  <a:srgbClr val="FF0000"/>
                </a:solidFill>
                <a:uFill>
                  <a:solidFill>
                    <a:srgbClr val="FFFFFF"/>
                  </a:solidFill>
                </a:uFill>
                <a:latin typeface="Calibri"/>
              </a:rPr>
              <a:t>URL.createObjectURL</a:t>
            </a:r>
            <a:r>
              <a:rPr lang="en-US" sz="2400" b="1" spc="-1" dirty="0" smtClean="0">
                <a:solidFill>
                  <a:srgbClr val="FF0000"/>
                </a:solidFill>
                <a:uFill>
                  <a:solidFill>
                    <a:srgbClr val="FFFFFF"/>
                  </a:solidFill>
                </a:uFill>
                <a:latin typeface="Calibri"/>
              </a:rPr>
              <a:t>()</a:t>
            </a:r>
            <a:r>
              <a:rPr lang="en-US" sz="2400" spc="-1" dirty="0" smtClean="0">
                <a:solidFill>
                  <a:srgbClr val="000000"/>
                </a:solidFill>
                <a:uFill>
                  <a:solidFill>
                    <a:srgbClr val="FFFFFF"/>
                  </a:solidFill>
                </a:uFill>
                <a:latin typeface="Calibri"/>
              </a:rPr>
              <a:t> to generate a URL → pass that URL to </a:t>
            </a:r>
            <a:r>
              <a:rPr lang="en-US" sz="2400" b="1" spc="-1" dirty="0" smtClean="0">
                <a:solidFill>
                  <a:srgbClr val="000000"/>
                </a:solidFill>
                <a:uFill>
                  <a:solidFill>
                    <a:srgbClr val="FFFFFF"/>
                  </a:solidFill>
                </a:uFill>
                <a:latin typeface="Calibri"/>
              </a:rPr>
              <a:t>HTMLImageElement.src</a:t>
            </a:r>
            <a:r>
              <a:rPr lang="en-US" sz="2400" spc="-1" dirty="0" smtClean="0">
                <a:solidFill>
                  <a:srgbClr val="000000"/>
                </a:solidFill>
                <a:uFill>
                  <a:solidFill>
                    <a:srgbClr val="FFFFFF"/>
                  </a:solidFill>
                </a:uFill>
                <a:latin typeface="Calibri"/>
              </a:rPr>
              <a:t> to display the image.</a:t>
            </a:r>
            <a:endParaRPr lang="en-US" sz="2400" b="1" spc="-1" dirty="0" smtClean="0">
              <a:solidFill>
                <a:srgbClr val="000000"/>
              </a:solidFill>
              <a:uFill>
                <a:solidFill>
                  <a:srgbClr val="FFFFFF"/>
                </a:solidFill>
              </a:uFill>
              <a:latin typeface="Calibri"/>
            </a:endParaRPr>
          </a:p>
          <a:p>
            <a:pPr marL="343080" indent="-340200">
              <a:lnSpc>
                <a:spcPct val="100000"/>
              </a:lnSpc>
            </a:pPr>
            <a:endParaRPr lang="en-US" spc="-1" dirty="0" smtClean="0">
              <a:solidFill>
                <a:srgbClr val="000000"/>
              </a:solidFill>
              <a:uFill>
                <a:solidFill>
                  <a:srgbClr val="FFFFFF"/>
                </a:solidFill>
              </a:uFill>
              <a:latin typeface="Courier New" pitchFamily="49" charset="0"/>
              <a:cs typeface="Courier New" pitchFamily="49" charset="0"/>
            </a:endParaRPr>
          </a:p>
        </p:txBody>
      </p:sp>
      <p:sp>
        <p:nvSpPr>
          <p:cNvPr id="5" name="Slide Number Placeholder 4"/>
          <p:cNvSpPr>
            <a:spLocks noGrp="1"/>
          </p:cNvSpPr>
          <p:nvPr>
            <p:ph type="sldNum" sz="quarter" idx="10"/>
          </p:nvPr>
        </p:nvSpPr>
        <p:spPr>
          <a:xfrm>
            <a:off x="7010400" y="4868863"/>
            <a:ext cx="2133600" cy="274637"/>
          </a:xfrm>
        </p:spPr>
        <p:txBody>
          <a:bodyPr/>
          <a:lstStyle/>
          <a:p>
            <a:fld id="{13F31420-32A7-4038-8C7F-87501E6229E8}" type="slidenum">
              <a:rPr lang="en-US" smtClean="0">
                <a:solidFill>
                  <a:schemeClr val="bg1"/>
                </a:solidFill>
              </a:rPr>
              <a:pPr/>
              <a:t>35</a:t>
            </a:fld>
            <a:endParaRPr lang="en-US"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 name="CustomShape 1"/>
          <p:cNvSpPr/>
          <p:nvPr/>
        </p:nvSpPr>
        <p:spPr>
          <a:xfrm>
            <a:off x="152280" y="133200"/>
            <a:ext cx="78944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Create Blob object contains Image data</a:t>
            </a:r>
            <a:endParaRPr lang="en-US" sz="1800" b="0" strike="noStrike" spc="-1" dirty="0">
              <a:solidFill>
                <a:srgbClr val="000000"/>
              </a:solidFill>
              <a:uFill>
                <a:solidFill>
                  <a:srgbClr val="FFFFFF"/>
                </a:solidFill>
              </a:uFill>
              <a:latin typeface="Arial"/>
            </a:endParaRPr>
          </a:p>
        </p:txBody>
      </p:sp>
      <p:sp>
        <p:nvSpPr>
          <p:cNvPr id="246" name="CustomShape 2"/>
          <p:cNvSpPr/>
          <p:nvPr/>
        </p:nvSpPr>
        <p:spPr>
          <a:xfrm>
            <a:off x="152280" y="819000"/>
            <a:ext cx="8988840" cy="39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Wingdings" pitchFamily="2" charset="2"/>
              <a:buChar char="v"/>
            </a:pPr>
            <a:r>
              <a:rPr lang="en-US" sz="2400" b="0" strike="noStrike" spc="-1" dirty="0" smtClean="0">
                <a:solidFill>
                  <a:srgbClr val="000000"/>
                </a:solidFill>
                <a:uFill>
                  <a:solidFill>
                    <a:srgbClr val="FFFFFF"/>
                  </a:solidFill>
                </a:uFill>
                <a:latin typeface="Calibri"/>
                <a:ea typeface="DejaVu Sans"/>
              </a:rPr>
              <a:t>we have a file object that contains Image data → Using </a:t>
            </a:r>
            <a:r>
              <a:rPr lang="en-US" sz="2400" b="0" strike="noStrike" spc="-1" dirty="0" err="1" smtClean="0">
                <a:solidFill>
                  <a:srgbClr val="000000"/>
                </a:solidFill>
                <a:uFill>
                  <a:solidFill>
                    <a:srgbClr val="FFFFFF"/>
                  </a:solidFill>
                </a:uFill>
                <a:latin typeface="Calibri"/>
                <a:ea typeface="DejaVu Sans"/>
              </a:rPr>
              <a:t>file.slice</a:t>
            </a:r>
            <a:r>
              <a:rPr lang="en-US" sz="2400" b="0" strike="noStrike" spc="-1" dirty="0" smtClean="0">
                <a:solidFill>
                  <a:srgbClr val="000000"/>
                </a:solidFill>
                <a:uFill>
                  <a:solidFill>
                    <a:srgbClr val="FFFFFF"/>
                  </a:solidFill>
                </a:uFill>
                <a:latin typeface="Calibri"/>
                <a:ea typeface="DejaVu Sans"/>
              </a:rPr>
              <a:t>() to clone another blob object.</a:t>
            </a:r>
            <a:endParaRPr lang="en-US" sz="1800" b="0" strike="noStrike" spc="-1" dirty="0">
              <a:solidFill>
                <a:srgbClr val="000000"/>
              </a:solidFill>
              <a:uFill>
                <a:solidFill>
                  <a:srgbClr val="FFFFFF"/>
                </a:solidFill>
              </a:uFill>
              <a:latin typeface="Arial"/>
            </a:endParaRPr>
          </a:p>
          <a:p>
            <a:pPr marL="343080" indent="-340200">
              <a:lnSpc>
                <a:spcPct val="100000"/>
              </a:lnSpc>
            </a:pPr>
            <a:endParaRPr lang="en-US" sz="1800" b="0" strike="noStrike" spc="-1" dirty="0">
              <a:solidFill>
                <a:srgbClr val="000000"/>
              </a:solidFill>
              <a:uFill>
                <a:solidFill>
                  <a:srgbClr val="FFFFFF"/>
                </a:solidFill>
              </a:uFill>
              <a:latin typeface="Arial"/>
            </a:endParaRPr>
          </a:p>
          <a:p>
            <a:pPr marL="343080" indent="-340200">
              <a:lnSpc>
                <a:spcPct val="100000"/>
              </a:lnSpc>
            </a:pPr>
            <a:r>
              <a:rPr lang="en-US" sz="2400" strike="noStrike" spc="-1" dirty="0" smtClean="0">
                <a:uFill>
                  <a:solidFill>
                    <a:srgbClr val="FFFFFF"/>
                  </a:solidFill>
                </a:uFill>
                <a:latin typeface="Courier New" pitchFamily="49" charset="0"/>
                <a:ea typeface="DejaVu Sans"/>
                <a:cs typeface="Courier New" pitchFamily="49" charset="0"/>
              </a:rPr>
              <a:t>function </a:t>
            </a:r>
            <a:r>
              <a:rPr lang="en-US" sz="2400" strike="noStrike" spc="-1" dirty="0" err="1">
                <a:uFill>
                  <a:solidFill>
                    <a:srgbClr val="FFFFFF"/>
                  </a:solidFill>
                </a:uFill>
                <a:latin typeface="Courier New" pitchFamily="49" charset="0"/>
                <a:ea typeface="DejaVu Sans"/>
                <a:cs typeface="Courier New" pitchFamily="49" charset="0"/>
              </a:rPr>
              <a:t>cloneBlob</a:t>
            </a:r>
            <a:r>
              <a:rPr lang="en-US" sz="2400" strike="noStrike" spc="-1" dirty="0">
                <a:uFill>
                  <a:solidFill>
                    <a:srgbClr val="FFFFFF"/>
                  </a:solidFill>
                </a:uFill>
                <a:latin typeface="Courier New" pitchFamily="49" charset="0"/>
                <a:ea typeface="DejaVu Sans"/>
                <a:cs typeface="Courier New" pitchFamily="49" charset="0"/>
              </a:rPr>
              <a:t> (source) {</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  if (source </a:t>
            </a:r>
            <a:r>
              <a:rPr lang="en-US" sz="2400" strike="noStrike" spc="-1" dirty="0" err="1">
                <a:uFill>
                  <a:solidFill>
                    <a:srgbClr val="FFFFFF"/>
                  </a:solidFill>
                </a:uFill>
                <a:latin typeface="Courier New" pitchFamily="49" charset="0"/>
                <a:ea typeface="DejaVu Sans"/>
                <a:cs typeface="Courier New" pitchFamily="49" charset="0"/>
              </a:rPr>
              <a:t>instanceof</a:t>
            </a:r>
            <a:r>
              <a:rPr lang="en-US" sz="2400" strike="noStrike" spc="-1" dirty="0">
                <a:uFill>
                  <a:solidFill>
                    <a:srgbClr val="FFFFFF"/>
                  </a:solidFill>
                </a:uFill>
                <a:latin typeface="Courier New" pitchFamily="49" charset="0"/>
                <a:ea typeface="DejaVu Sans"/>
                <a:cs typeface="Courier New" pitchFamily="49" charset="0"/>
              </a:rPr>
              <a:t> Blob) {</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    </a:t>
            </a:r>
            <a:r>
              <a:rPr lang="en-US" sz="2400" b="1" strike="noStrike" spc="-1" dirty="0">
                <a:solidFill>
                  <a:srgbClr val="FF0000"/>
                </a:solidFill>
                <a:uFill>
                  <a:solidFill>
                    <a:srgbClr val="FFFFFF"/>
                  </a:solidFill>
                </a:uFill>
                <a:latin typeface="Courier New" pitchFamily="49" charset="0"/>
                <a:ea typeface="DejaVu Sans"/>
                <a:cs typeface="Courier New" pitchFamily="49" charset="0"/>
              </a:rPr>
              <a:t>return </a:t>
            </a:r>
            <a:r>
              <a:rPr lang="en-US" sz="2400" b="1" strike="noStrike" spc="-1" dirty="0" err="1">
                <a:solidFill>
                  <a:srgbClr val="FF0000"/>
                </a:solidFill>
                <a:uFill>
                  <a:solidFill>
                    <a:srgbClr val="FFFFFF"/>
                  </a:solidFill>
                </a:uFill>
                <a:latin typeface="Courier New" pitchFamily="49" charset="0"/>
                <a:ea typeface="DejaVu Sans"/>
                <a:cs typeface="Courier New" pitchFamily="49" charset="0"/>
              </a:rPr>
              <a:t>source.slice</a:t>
            </a:r>
            <a:r>
              <a:rPr lang="en-US" sz="2400" b="1" strike="noStrike" spc="-1" dirty="0">
                <a:solidFill>
                  <a:srgbClr val="FF0000"/>
                </a:solidFill>
                <a:uFill>
                  <a:solidFill>
                    <a:srgbClr val="FFFFFF"/>
                  </a:solidFill>
                </a:uFill>
                <a:latin typeface="Courier New" pitchFamily="49" charset="0"/>
                <a:ea typeface="DejaVu Sans"/>
                <a:cs typeface="Courier New" pitchFamily="49" charset="0"/>
              </a:rPr>
              <a:t>(); </a:t>
            </a:r>
            <a:r>
              <a:rPr lang="en-US" sz="2400" strike="noStrike" spc="-1" dirty="0">
                <a:uFill>
                  <a:solidFill>
                    <a:srgbClr val="FFFFFF"/>
                  </a:solidFill>
                </a:uFill>
                <a:latin typeface="Courier New" pitchFamily="49" charset="0"/>
                <a:ea typeface="DejaVu Sans"/>
                <a:cs typeface="Courier New" pitchFamily="49" charset="0"/>
              </a:rPr>
              <a:t>// clone file</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  }</a:t>
            </a:r>
            <a:endParaRPr lang="en-US" sz="1800" strike="noStrike" spc="-1" dirty="0">
              <a:uFill>
                <a:solidFill>
                  <a:srgbClr val="FFFFFF"/>
                </a:solidFill>
              </a:uFill>
              <a:latin typeface="Courier New" pitchFamily="49" charset="0"/>
              <a:cs typeface="Courier New" pitchFamily="49" charset="0"/>
            </a:endParaRPr>
          </a:p>
          <a:p>
            <a:pPr marL="343080" indent="-340200">
              <a:lnSpc>
                <a:spcPct val="100000"/>
              </a:lnSpc>
            </a:pPr>
            <a:r>
              <a:rPr lang="en-US" sz="2400" strike="noStrike" spc="-1" dirty="0">
                <a:uFill>
                  <a:solidFill>
                    <a:srgbClr val="FFFFFF"/>
                  </a:solidFill>
                </a:uFill>
                <a:latin typeface="Courier New" pitchFamily="49" charset="0"/>
                <a:ea typeface="DejaVu Sans"/>
                <a:cs typeface="Courier New" pitchFamily="49" charset="0"/>
              </a:rPr>
              <a:t>}</a:t>
            </a:r>
            <a:endParaRPr lang="en-US" sz="1800" strike="noStrike" spc="-1" dirty="0">
              <a:uFill>
                <a:solidFill>
                  <a:srgbClr val="FFFFFF"/>
                </a:solidFill>
              </a:uFill>
              <a:latin typeface="Courier New" pitchFamily="49" charset="0"/>
              <a:cs typeface="Courier New" pitchFamily="49" charset="0"/>
            </a:endParaRPr>
          </a:p>
        </p:txBody>
      </p:sp>
      <p:sp>
        <p:nvSpPr>
          <p:cNvPr id="6" name="Slide Number Placeholder 5"/>
          <p:cNvSpPr>
            <a:spLocks noGrp="1"/>
          </p:cNvSpPr>
          <p:nvPr>
            <p:ph type="sldNum" sz="quarter" idx="10"/>
          </p:nvPr>
        </p:nvSpPr>
        <p:spPr>
          <a:xfrm>
            <a:off x="7010400" y="4868863"/>
            <a:ext cx="2133600" cy="274637"/>
          </a:xfrm>
        </p:spPr>
        <p:txBody>
          <a:bodyPr/>
          <a:lstStyle/>
          <a:p>
            <a:fld id="{13F31420-32A7-4038-8C7F-87501E6229E8}" type="slidenum">
              <a:rPr lang="en-US" smtClean="0">
                <a:solidFill>
                  <a:schemeClr val="bg1"/>
                </a:solidFill>
              </a:rPr>
              <a:pPr/>
              <a:t>36</a:t>
            </a:fld>
            <a:endParaRPr lang="en-US">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 name="CustomShape 1"/>
          <p:cNvSpPr/>
          <p:nvPr/>
        </p:nvSpPr>
        <p:spPr>
          <a:xfrm>
            <a:off x="228600" y="1886040"/>
            <a:ext cx="868392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000" b="1" strike="noStrike" spc="-1">
                <a:solidFill>
                  <a:srgbClr val="E21A2D"/>
                </a:solidFill>
                <a:uFill>
                  <a:solidFill>
                    <a:srgbClr val="FFFFFF"/>
                  </a:solidFill>
                </a:uFill>
                <a:latin typeface="Century Gothic"/>
                <a:ea typeface="ＭＳ Ｐゴシック"/>
              </a:rPr>
              <a:t>Q&amp;A</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 name="CustomShape 1"/>
          <p:cNvSpPr/>
          <p:nvPr/>
        </p:nvSpPr>
        <p:spPr>
          <a:xfrm>
            <a:off x="228600" y="1886040"/>
            <a:ext cx="8683920" cy="60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000" b="1" strike="noStrike" spc="-1">
                <a:solidFill>
                  <a:srgbClr val="E21A2D"/>
                </a:solidFill>
                <a:uFill>
                  <a:solidFill>
                    <a:srgbClr val="FFFFFF"/>
                  </a:solidFill>
                </a:uFill>
                <a:latin typeface="Century Gothic"/>
                <a:ea typeface="ＭＳ Ｐゴシック"/>
              </a:rPr>
              <a:t>THANK YOU</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kern="1200" spc="-1" dirty="0">
                <a:solidFill>
                  <a:srgbClr val="E21A2D"/>
                </a:solidFill>
                <a:uFill>
                  <a:solidFill>
                    <a:srgbClr val="FFFFFF"/>
                  </a:solidFill>
                </a:uFill>
                <a:latin typeface="Century Gothic"/>
                <a:ea typeface="ＭＳ Ｐゴシック"/>
                <a:cs typeface="+mn-cs"/>
              </a:rPr>
              <a:t>Thanks for the contribution</a:t>
            </a:r>
          </a:p>
        </p:txBody>
      </p:sp>
      <p:sp>
        <p:nvSpPr>
          <p:cNvPr id="3" name="Subtitle 2"/>
          <p:cNvSpPr>
            <a:spLocks noGrp="1"/>
          </p:cNvSpPr>
          <p:nvPr>
            <p:ph type="subTitle"/>
          </p:nvPr>
        </p:nvSpPr>
        <p:spPr>
          <a:xfrm>
            <a:off x="457200" y="1276350"/>
            <a:ext cx="8229240" cy="1905000"/>
          </a:xfrm>
        </p:spPr>
        <p:txBody>
          <a:bodyPr anchor="t"/>
          <a:lstStyle/>
          <a:p>
            <a:pPr marL="457200" indent="-457200" algn="l">
              <a:spcBef>
                <a:spcPts val="1800"/>
              </a:spcBef>
              <a:buFont typeface="Arial" pitchFamily="34" charset="0"/>
              <a:buChar char="•"/>
            </a:pPr>
            <a:r>
              <a:rPr lang="en-US" sz="2400" dirty="0" err="1">
                <a:latin typeface="Calibri (Headings)"/>
              </a:rPr>
              <a:t>A</a:t>
            </a:r>
            <a:r>
              <a:rPr lang="en-US" sz="2400" dirty="0" err="1" smtClean="0">
                <a:latin typeface="Calibri (Headings)"/>
              </a:rPr>
              <a:t>.Khoa</a:t>
            </a:r>
            <a:r>
              <a:rPr lang="en-US" sz="2400" dirty="0" smtClean="0">
                <a:latin typeface="Calibri (Headings)"/>
              </a:rPr>
              <a:t> Nguyen </a:t>
            </a:r>
            <a:r>
              <a:rPr lang="en-US" sz="2400" dirty="0" err="1" smtClean="0">
                <a:latin typeface="Calibri (Headings)"/>
              </a:rPr>
              <a:t>Phu</a:t>
            </a:r>
            <a:endParaRPr lang="en-US" sz="2400" dirty="0" smtClean="0">
              <a:latin typeface="Calibri (Headings)"/>
            </a:endParaRPr>
          </a:p>
          <a:p>
            <a:pPr marL="457200" indent="-457200" algn="l">
              <a:spcBef>
                <a:spcPts val="1800"/>
              </a:spcBef>
              <a:buFont typeface="Arial" pitchFamily="34" charset="0"/>
              <a:buChar char="•"/>
            </a:pPr>
            <a:r>
              <a:rPr lang="en-US" sz="2400" dirty="0" err="1" smtClean="0">
                <a:latin typeface="Calibri (Headings)"/>
              </a:rPr>
              <a:t>Khiem</a:t>
            </a:r>
            <a:r>
              <a:rPr lang="en-US" sz="2400" dirty="0" smtClean="0">
                <a:latin typeface="Calibri (Headings)"/>
              </a:rPr>
              <a:t> Huynh </a:t>
            </a:r>
            <a:r>
              <a:rPr lang="en-US" sz="2400" dirty="0" err="1" smtClean="0">
                <a:latin typeface="Calibri (Headings)"/>
              </a:rPr>
              <a:t>Khiem</a:t>
            </a:r>
            <a:endParaRPr lang="en-US" sz="2400" dirty="0" smtClean="0">
              <a:latin typeface="Calibri (Headings)"/>
            </a:endParaRPr>
          </a:p>
          <a:p>
            <a:pPr marL="457200" indent="-457200" algn="l">
              <a:spcBef>
                <a:spcPts val="1800"/>
              </a:spcBef>
              <a:buFont typeface="Arial" pitchFamily="34" charset="0"/>
              <a:buChar char="•"/>
            </a:pPr>
            <a:r>
              <a:rPr lang="en-US" sz="2400" dirty="0" smtClean="0">
                <a:latin typeface="Calibri (Headings)"/>
              </a:rPr>
              <a:t>Phuong Nguyen Dang</a:t>
            </a:r>
            <a:endParaRPr lang="en-US" sz="2400" dirty="0">
              <a:latin typeface="Calibri (Heading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4953000" cy="2984490"/>
          </a:xfrm>
        </p:spPr>
        <p:txBody>
          <a:bodyPr/>
          <a:lstStyle/>
          <a:p>
            <a:pPr marL="731520" lvl="2" indent="-731520" defTabSz="1828800">
              <a:spcBef>
                <a:spcPts val="1200"/>
              </a:spcBef>
              <a:buFont typeface="Arial" pitchFamily="34" charset="0"/>
              <a:buChar char="•"/>
            </a:pPr>
            <a:r>
              <a:rPr lang="en-US" sz="2400" dirty="0" smtClean="0">
                <a:latin typeface="Calibri (Headings)"/>
              </a:rPr>
              <a:t>How HTML can understand a new markup element?</a:t>
            </a:r>
          </a:p>
          <a:p>
            <a:pPr marL="731520" indent="-731520" defTabSz="1828800">
              <a:spcBef>
                <a:spcPts val="1200"/>
              </a:spcBef>
              <a:buFont typeface="Arial" pitchFamily="34" charset="0"/>
              <a:buChar char="•"/>
            </a:pPr>
            <a:r>
              <a:rPr lang="en-US" sz="2400" dirty="0" smtClean="0">
                <a:latin typeface="Calibri (Headings)"/>
              </a:rPr>
              <a:t>When angular trigger start up application process?</a:t>
            </a:r>
          </a:p>
          <a:p>
            <a:pPr marL="731520" indent="-731520" defTabSz="1828800">
              <a:spcBef>
                <a:spcPts val="1200"/>
              </a:spcBef>
              <a:buFont typeface="Arial" pitchFamily="34" charset="0"/>
              <a:buChar char="•"/>
            </a:pPr>
            <a:r>
              <a:rPr lang="en-US" sz="2400" dirty="0" smtClean="0">
                <a:latin typeface="Calibri (Headings)"/>
              </a:rPr>
              <a:t>Can we do and finish action before trigger start up application process?</a:t>
            </a:r>
            <a:endParaRPr lang="en-US" sz="2400" dirty="0">
              <a:latin typeface="Calibri (Headings)"/>
            </a:endParaRP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
        <p:nvSpPr>
          <p:cNvPr id="4" name="Slide Number Placeholder 3"/>
          <p:cNvSpPr>
            <a:spLocks noGrp="1"/>
          </p:cNvSpPr>
          <p:nvPr>
            <p:ph type="sldNum" sz="quarter" idx="10"/>
          </p:nvPr>
        </p:nvSpPr>
        <p:spPr/>
        <p:txBody>
          <a:bodyPr/>
          <a:lstStyle/>
          <a:p>
            <a:fld id="{714AF57F-C028-4417-9912-30B33DA37979}" type="slidenum">
              <a:rPr lang="en-US" smtClean="0">
                <a:solidFill>
                  <a:schemeClr val="bg1"/>
                </a:solidFill>
              </a:rPr>
              <a:pPr/>
              <a:t>4</a:t>
            </a:fld>
            <a:endParaRPr lang="en-US">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kern="1200" spc="-1" dirty="0" smtClean="0">
                <a:solidFill>
                  <a:srgbClr val="E21A2D"/>
                </a:solidFill>
                <a:uFill>
                  <a:solidFill>
                    <a:srgbClr val="FFFFFF"/>
                  </a:solidFill>
                </a:uFill>
                <a:latin typeface="Century Gothic"/>
                <a:ea typeface="ＭＳ Ｐゴシック"/>
                <a:cs typeface="+mn-cs"/>
              </a:rPr>
              <a:t>Demo</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3" name="Subtitle 2"/>
          <p:cNvSpPr>
            <a:spLocks noGrp="1"/>
          </p:cNvSpPr>
          <p:nvPr>
            <p:ph type="subTitle"/>
          </p:nvPr>
        </p:nvSpPr>
        <p:spPr>
          <a:xfrm>
            <a:off x="457200" y="1276350"/>
            <a:ext cx="8229240" cy="858600"/>
          </a:xfrm>
        </p:spPr>
        <p:txBody>
          <a:bodyPr anchor="t"/>
          <a:lstStyle/>
          <a:p>
            <a:r>
              <a:rPr lang="en-US" dirty="0" smtClean="0">
                <a:latin typeface="Calibri (Headings)"/>
                <a:hlinkClick r:id="rId2"/>
              </a:rPr>
              <a:t>Link to </a:t>
            </a:r>
            <a:r>
              <a:rPr lang="en-US" dirty="0" err="1" smtClean="0">
                <a:latin typeface="Calibri (Headings)"/>
                <a:hlinkClick r:id="rId2"/>
              </a:rPr>
              <a:t>jsfiddle</a:t>
            </a:r>
            <a:endParaRPr lang="en-US" dirty="0">
              <a:latin typeface="Calibri (Heading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 name="CustomShape 1"/>
          <p:cNvSpPr/>
          <p:nvPr/>
        </p:nvSpPr>
        <p:spPr>
          <a:xfrm>
            <a:off x="152280" y="133200"/>
            <a:ext cx="6017040" cy="44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dirty="0" smtClean="0">
                <a:solidFill>
                  <a:srgbClr val="E21A2D"/>
                </a:solidFill>
                <a:uFill>
                  <a:solidFill>
                    <a:srgbClr val="FFFFFF"/>
                  </a:solidFill>
                </a:uFill>
                <a:latin typeface="Century Gothic"/>
                <a:ea typeface="ＭＳ Ｐゴシック"/>
              </a:rPr>
              <a:t>Using </a:t>
            </a:r>
            <a:r>
              <a:rPr lang="en-US" sz="2800" b="1" strike="noStrike" spc="-1" dirty="0" err="1" smtClean="0">
                <a:solidFill>
                  <a:srgbClr val="E21A2D"/>
                </a:solidFill>
                <a:uFill>
                  <a:solidFill>
                    <a:srgbClr val="FFFFFF"/>
                  </a:solidFill>
                </a:uFill>
                <a:latin typeface="Century Gothic"/>
                <a:ea typeface="ＭＳ Ｐゴシック"/>
              </a:rPr>
              <a:t>ng</a:t>
            </a:r>
            <a:r>
              <a:rPr lang="en-US" sz="2800" b="1" strike="noStrike" spc="-1" dirty="0" smtClean="0">
                <a:solidFill>
                  <a:srgbClr val="E21A2D"/>
                </a:solidFill>
                <a:uFill>
                  <a:solidFill>
                    <a:srgbClr val="FFFFFF"/>
                  </a:solidFill>
                </a:uFill>
                <a:latin typeface="Century Gothic"/>
                <a:ea typeface="ＭＳ Ｐゴシック"/>
              </a:rPr>
              <a:t>-app</a:t>
            </a:r>
            <a:endParaRPr lang="en-US" sz="1800" b="0" strike="noStrike" spc="-1" dirty="0">
              <a:solidFill>
                <a:srgbClr val="000000"/>
              </a:solidFill>
              <a:uFill>
                <a:solidFill>
                  <a:srgbClr val="FFFFFF"/>
                </a:solidFill>
              </a:uFill>
              <a:latin typeface="Arial"/>
            </a:endParaRPr>
          </a:p>
        </p:txBody>
      </p:sp>
      <p:pic>
        <p:nvPicPr>
          <p:cNvPr id="238" name="Content Placeholder 3"/>
          <p:cNvPicPr/>
          <p:nvPr/>
        </p:nvPicPr>
        <p:blipFill>
          <a:blip r:embed="rId3"/>
          <a:stretch/>
        </p:blipFill>
        <p:spPr>
          <a:xfrm>
            <a:off x="304800" y="791670"/>
            <a:ext cx="4154400" cy="3532680"/>
          </a:xfrm>
          <a:prstGeom prst="rect">
            <a:avLst/>
          </a:prstGeom>
          <a:ln>
            <a:noFill/>
          </a:ln>
        </p:spPr>
      </p:pic>
      <p:sp>
        <p:nvSpPr>
          <p:cNvPr id="9" name="TextBox 8"/>
          <p:cNvSpPr txBox="1"/>
          <p:nvPr/>
        </p:nvSpPr>
        <p:spPr>
          <a:xfrm>
            <a:off x="4724400" y="742951"/>
            <a:ext cx="4267200" cy="4062651"/>
          </a:xfrm>
          <a:prstGeom prst="rect">
            <a:avLst/>
          </a:prstGeom>
          <a:noFill/>
        </p:spPr>
        <p:txBody>
          <a:bodyPr wrap="square" rtlCol="0">
            <a:spAutoFit/>
          </a:bodyPr>
          <a:lstStyle/>
          <a:p>
            <a:r>
              <a:rPr lang="en-US" dirty="0" smtClean="0"/>
              <a:t>In angular.js (line 31762):</a:t>
            </a:r>
          </a:p>
          <a:p>
            <a:endParaRPr lang="en-US" dirty="0" smtClean="0"/>
          </a:p>
          <a:p>
            <a:r>
              <a:rPr lang="en-US" dirty="0" err="1" smtClean="0">
                <a:latin typeface="Courier New" pitchFamily="49" charset="0"/>
                <a:cs typeface="Courier New" pitchFamily="49" charset="0"/>
              </a:rPr>
              <a:t>jqLite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window.document</a:t>
            </a:r>
            <a:r>
              <a:rPr lang="en-US" dirty="0" smtClean="0">
                <a:latin typeface="Courier New" pitchFamily="49" charset="0"/>
                <a:cs typeface="Courier New" pitchFamily="49" charset="0"/>
              </a:rPr>
              <a:t>).ready(function()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angularInit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window.document</a:t>
            </a:r>
            <a:r>
              <a:rPr lang="en-US" dirty="0" smtClean="0">
                <a:latin typeface="Courier New" pitchFamily="49" charset="0"/>
                <a:cs typeface="Courier New" pitchFamily="49" charset="0"/>
              </a:rPr>
              <a:t>, bootstrap);</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p>
          <a:p>
            <a:endParaRPr lang="en-US" dirty="0" smtClean="0"/>
          </a:p>
          <a:p>
            <a:r>
              <a:rPr lang="en-US" dirty="0" smtClean="0"/>
              <a:t>In </a:t>
            </a:r>
            <a:r>
              <a:rPr lang="en-US" b="1" dirty="0" err="1" smtClean="0"/>
              <a:t>angularInit</a:t>
            </a:r>
            <a:r>
              <a:rPr lang="en-US" dirty="0" smtClean="0"/>
              <a:t> function (line 1662):</a:t>
            </a:r>
          </a:p>
          <a:p>
            <a:endParaRPr lang="en-US" dirty="0" smtClean="0"/>
          </a:p>
          <a:p>
            <a:r>
              <a:rPr lang="en-US" sz="2000" b="1" dirty="0" smtClean="0">
                <a:solidFill>
                  <a:srgbClr val="FF0000"/>
                </a:solidFill>
                <a:latin typeface="Courier New" pitchFamily="49" charset="0"/>
                <a:cs typeface="Courier New" pitchFamily="49" charset="0"/>
              </a:rPr>
              <a:t>bootstrap(</a:t>
            </a:r>
            <a:r>
              <a:rPr lang="en-US" sz="2000" b="1" dirty="0" err="1" smtClean="0">
                <a:solidFill>
                  <a:srgbClr val="FF0000"/>
                </a:solidFill>
                <a:latin typeface="Courier New" pitchFamily="49" charset="0"/>
                <a:cs typeface="Courier New" pitchFamily="49" charset="0"/>
              </a:rPr>
              <a:t>appElement</a:t>
            </a:r>
            <a:r>
              <a:rPr lang="en-US" sz="2000" b="1" dirty="0" smtClean="0">
                <a:solidFill>
                  <a:srgbClr val="FF0000"/>
                </a:solidFill>
                <a:latin typeface="Courier New" pitchFamily="49" charset="0"/>
                <a:cs typeface="Courier New" pitchFamily="49" charset="0"/>
              </a:rPr>
              <a:t>, module ? [module] : [], </a:t>
            </a:r>
            <a:r>
              <a:rPr lang="en-US" sz="2000" b="1" dirty="0" err="1" smtClean="0">
                <a:solidFill>
                  <a:srgbClr val="FF0000"/>
                </a:solidFill>
                <a:latin typeface="Courier New" pitchFamily="49" charset="0"/>
                <a:cs typeface="Courier New" pitchFamily="49" charset="0"/>
              </a:rPr>
              <a:t>config</a:t>
            </a:r>
            <a:r>
              <a:rPr lang="en-US" sz="2000" b="1" dirty="0" smtClean="0">
                <a:solidFill>
                  <a:srgbClr val="FF0000"/>
                </a:solidFill>
                <a:latin typeface="Courier New" pitchFamily="49" charset="0"/>
                <a:cs typeface="Courier New" pitchFamily="49" charset="0"/>
              </a:rPr>
              <a:t>);</a:t>
            </a:r>
          </a:p>
        </p:txBody>
      </p:sp>
      <p:sp>
        <p:nvSpPr>
          <p:cNvPr id="6" name="Slide Number Placeholder 5"/>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5</a:t>
            </a:fld>
            <a:endParaRPr lang="en-US"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Angular and Cordova</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228600" y="895350"/>
            <a:ext cx="8839200" cy="1200329"/>
          </a:xfrm>
          <a:prstGeom prst="rect">
            <a:avLst/>
          </a:prstGeom>
          <a:noFill/>
        </p:spPr>
        <p:txBody>
          <a:bodyPr wrap="square" rtlCol="0">
            <a:spAutoFit/>
          </a:bodyPr>
          <a:lstStyle/>
          <a:p>
            <a:r>
              <a:rPr lang="en-US" sz="2400" dirty="0" smtClean="0">
                <a:latin typeface="Calibri" pitchFamily="34" charset="0"/>
              </a:rPr>
              <a:t>There is a hybrid application building with </a:t>
            </a:r>
            <a:r>
              <a:rPr lang="en-US" sz="2400" b="1" dirty="0" smtClean="0">
                <a:latin typeface="Calibri" pitchFamily="34" charset="0"/>
              </a:rPr>
              <a:t>Cordova</a:t>
            </a:r>
            <a:r>
              <a:rPr lang="en-US" sz="2400" dirty="0" smtClean="0">
                <a:latin typeface="Calibri" pitchFamily="34" charset="0"/>
              </a:rPr>
              <a:t>. When starting up, application must check User info in </a:t>
            </a:r>
            <a:r>
              <a:rPr lang="en-US" sz="2400" b="1" dirty="0" smtClean="0">
                <a:latin typeface="Calibri" pitchFamily="34" charset="0"/>
              </a:rPr>
              <a:t>device storage</a:t>
            </a:r>
            <a:r>
              <a:rPr lang="en-US" sz="2400" dirty="0" smtClean="0">
                <a:latin typeface="Calibri" pitchFamily="34" charset="0"/>
              </a:rPr>
              <a:t> and using this info for authentication process (if existed).</a:t>
            </a:r>
            <a:endParaRPr lang="en-US" sz="2400" dirty="0">
              <a:latin typeface="Calibri" pitchFamily="34" charset="0"/>
            </a:endParaRPr>
          </a:p>
        </p:txBody>
      </p:sp>
      <p:sp>
        <p:nvSpPr>
          <p:cNvPr id="6" name="TextBox 5"/>
          <p:cNvSpPr txBox="1"/>
          <p:nvPr/>
        </p:nvSpPr>
        <p:spPr>
          <a:xfrm>
            <a:off x="228600" y="2266950"/>
            <a:ext cx="8763000" cy="2616101"/>
          </a:xfrm>
          <a:prstGeom prst="rect">
            <a:avLst/>
          </a:prstGeom>
          <a:noFill/>
        </p:spPr>
        <p:txBody>
          <a:bodyPr wrap="square" rtlCol="0">
            <a:spAutoFit/>
          </a:bodyPr>
          <a:lstStyle/>
          <a:p>
            <a:r>
              <a:rPr lang="en-US" sz="2400" dirty="0" smtClean="0">
                <a:latin typeface="Calibri" pitchFamily="34" charset="0"/>
              </a:rPr>
              <a:t>Cordova consists of two </a:t>
            </a:r>
            <a:r>
              <a:rPr lang="en-US" sz="2400" b="1" dirty="0" smtClean="0">
                <a:latin typeface="Calibri" pitchFamily="34" charset="0"/>
              </a:rPr>
              <a:t>code bases</a:t>
            </a:r>
            <a:r>
              <a:rPr lang="en-US" sz="2400" dirty="0" smtClean="0">
                <a:latin typeface="Calibri" pitchFamily="34" charset="0"/>
              </a:rPr>
              <a:t>: </a:t>
            </a:r>
            <a:r>
              <a:rPr lang="en-US" sz="2400" b="1" dirty="0" smtClean="0">
                <a:latin typeface="Calibri" pitchFamily="34" charset="0"/>
              </a:rPr>
              <a:t>native</a:t>
            </a:r>
            <a:r>
              <a:rPr lang="en-US" sz="2400" dirty="0" smtClean="0">
                <a:latin typeface="Calibri" pitchFamily="34" charset="0"/>
              </a:rPr>
              <a:t> and </a:t>
            </a:r>
            <a:r>
              <a:rPr lang="en-US" sz="2400" b="1" dirty="0" smtClean="0">
                <a:latin typeface="Calibri" pitchFamily="34" charset="0"/>
              </a:rPr>
              <a:t>JavaScript</a:t>
            </a:r>
          </a:p>
          <a:p>
            <a:pPr marL="457200" indent="-457200">
              <a:spcBef>
                <a:spcPts val="1200"/>
              </a:spcBef>
              <a:buFont typeface="Wingdings" pitchFamily="2" charset="2"/>
              <a:buChar char="Ø"/>
            </a:pPr>
            <a:r>
              <a:rPr lang="en-US" sz="2400" dirty="0" smtClean="0">
                <a:latin typeface="Calibri" pitchFamily="34" charset="0"/>
              </a:rPr>
              <a:t>This means the </a:t>
            </a:r>
            <a:r>
              <a:rPr lang="en-US" sz="2400" b="1" dirty="0" smtClean="0">
                <a:latin typeface="Calibri" pitchFamily="34" charset="0"/>
              </a:rPr>
              <a:t>web app may potentially call</a:t>
            </a:r>
            <a:r>
              <a:rPr lang="en-US" sz="2400" dirty="0" smtClean="0">
                <a:latin typeface="Calibri" pitchFamily="34" charset="0"/>
              </a:rPr>
              <a:t> a Cordova </a:t>
            </a:r>
            <a:r>
              <a:rPr lang="en-US" sz="2400" b="1" dirty="0" smtClean="0">
                <a:latin typeface="Calibri" pitchFamily="34" charset="0"/>
              </a:rPr>
              <a:t>JavaScript function</a:t>
            </a:r>
            <a:r>
              <a:rPr lang="en-US" sz="2400" dirty="0" smtClean="0">
                <a:latin typeface="Calibri" pitchFamily="34" charset="0"/>
              </a:rPr>
              <a:t> before the corresponding </a:t>
            </a:r>
            <a:r>
              <a:rPr lang="en-US" sz="2400" b="1" dirty="0" smtClean="0">
                <a:latin typeface="Calibri" pitchFamily="34" charset="0"/>
              </a:rPr>
              <a:t>native code</a:t>
            </a:r>
            <a:r>
              <a:rPr lang="en-US" sz="2400" dirty="0" smtClean="0">
                <a:latin typeface="Calibri" pitchFamily="34" charset="0"/>
              </a:rPr>
              <a:t> becomes available.</a:t>
            </a:r>
          </a:p>
          <a:p>
            <a:pPr marL="457200" indent="-457200">
              <a:spcBef>
                <a:spcPts val="1200"/>
              </a:spcBef>
              <a:buFont typeface="Wingdings" pitchFamily="2" charset="2"/>
              <a:buChar char="Ø"/>
            </a:pPr>
            <a:r>
              <a:rPr lang="en-US" sz="2400" dirty="0" smtClean="0">
                <a:latin typeface="Calibri" pitchFamily="34" charset="0"/>
              </a:rPr>
              <a:t>Listen </a:t>
            </a:r>
            <a:r>
              <a:rPr lang="en-US" sz="2400" b="1" dirty="0" err="1" smtClean="0">
                <a:latin typeface="Calibri" pitchFamily="34" charset="0"/>
              </a:rPr>
              <a:t>deviceready</a:t>
            </a:r>
            <a:r>
              <a:rPr lang="en-US" sz="2400" dirty="0" smtClean="0">
                <a:latin typeface="Calibri" pitchFamily="34" charset="0"/>
              </a:rPr>
              <a:t> event and starting application in callback </a:t>
            </a:r>
            <a:r>
              <a:rPr lang="en-US" sz="2400" dirty="0" err="1" smtClean="0">
                <a:latin typeface="Calibri" pitchFamily="34" charset="0"/>
              </a:rPr>
              <a:t>fucntion</a:t>
            </a:r>
            <a:r>
              <a:rPr lang="en-US" sz="2400" dirty="0" smtClean="0">
                <a:latin typeface="Calibri" pitchFamily="34" charset="0"/>
              </a:rPr>
              <a:t>.</a:t>
            </a:r>
          </a:p>
        </p:txBody>
      </p:sp>
      <p:sp>
        <p:nvSpPr>
          <p:cNvPr id="5" name="Slide Number Placeholder 4"/>
          <p:cNvSpPr>
            <a:spLocks noGrp="1"/>
          </p:cNvSpPr>
          <p:nvPr>
            <p:ph type="sldNum" sz="quarter" idx="10"/>
          </p:nvPr>
        </p:nvSpPr>
        <p:spPr>
          <a:xfrm>
            <a:off x="7010400" y="4887913"/>
            <a:ext cx="2133600" cy="274637"/>
          </a:xfrm>
        </p:spPr>
        <p:txBody>
          <a:bodyPr/>
          <a:lstStyle/>
          <a:p>
            <a:fld id="{714AF57F-C028-4417-9912-30B33DA37979}" type="slidenum">
              <a:rPr lang="en-US" smtClean="0">
                <a:solidFill>
                  <a:schemeClr val="bg1"/>
                </a:solidFill>
              </a:rPr>
              <a:pPr/>
              <a:t>6</a:t>
            </a:fld>
            <a:endParaRPr lang="en-US">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500"/>
            <a:ext cx="8229240" cy="473250"/>
          </a:xfrm>
          <a:noFill/>
          <a:ln>
            <a:noFill/>
          </a:ln>
        </p:spPr>
        <p:style>
          <a:lnRef idx="0">
            <a:scrgbClr r="0" g="0" b="0"/>
          </a:lnRef>
          <a:fillRef idx="0">
            <a:scrgbClr r="0" g="0" b="0"/>
          </a:fillRef>
          <a:effectRef idx="0">
            <a:scrgbClr r="0" g="0" b="0"/>
          </a:effectRef>
          <a:fontRef idx="minor"/>
        </p:style>
        <p:txBody>
          <a:bodyPr lIns="90000" tIns="45000" rIns="90000" bIns="45000"/>
          <a:lstStyle/>
          <a:p>
            <a:pPr algn="l" rtl="0"/>
            <a:r>
              <a:rPr lang="en-US" sz="2800" b="1" kern="1200" spc="-1" dirty="0" smtClean="0">
                <a:solidFill>
                  <a:srgbClr val="E21A2D"/>
                </a:solidFill>
                <a:uFill>
                  <a:solidFill>
                    <a:srgbClr val="FFFFFF"/>
                  </a:solidFill>
                </a:uFill>
                <a:latin typeface="Century Gothic"/>
                <a:ea typeface="ＭＳ Ｐゴシック"/>
                <a:cs typeface="+mn-cs"/>
              </a:rPr>
              <a:t>Using </a:t>
            </a:r>
            <a:r>
              <a:rPr lang="en-US" sz="2800" b="1" kern="1200" spc="-1" dirty="0" err="1" smtClean="0">
                <a:solidFill>
                  <a:srgbClr val="E21A2D"/>
                </a:solidFill>
                <a:uFill>
                  <a:solidFill>
                    <a:srgbClr val="FFFFFF"/>
                  </a:solidFill>
                </a:uFill>
                <a:latin typeface="Century Gothic"/>
                <a:ea typeface="ＭＳ Ｐゴシック"/>
                <a:cs typeface="+mn-cs"/>
              </a:rPr>
              <a:t>angular.bootstrap</a:t>
            </a:r>
            <a:endParaRPr lang="en-US" sz="2800" b="1" kern="1200" spc="-1" dirty="0">
              <a:solidFill>
                <a:srgbClr val="E21A2D"/>
              </a:solidFill>
              <a:uFill>
                <a:solidFill>
                  <a:srgbClr val="FFFFFF"/>
                </a:solidFill>
              </a:uFill>
              <a:latin typeface="Century Gothic"/>
              <a:ea typeface="ＭＳ Ｐゴシック"/>
              <a:cs typeface="+mn-cs"/>
            </a:endParaRPr>
          </a:p>
        </p:txBody>
      </p:sp>
      <p:sp>
        <p:nvSpPr>
          <p:cNvPr id="4" name="TextBox 3"/>
          <p:cNvSpPr txBox="1"/>
          <p:nvPr/>
        </p:nvSpPr>
        <p:spPr>
          <a:xfrm>
            <a:off x="304800" y="742950"/>
            <a:ext cx="8458200" cy="2616101"/>
          </a:xfrm>
          <a:prstGeom prst="rect">
            <a:avLst/>
          </a:prstGeom>
          <a:noFill/>
        </p:spPr>
        <p:txBody>
          <a:bodyPr wrap="square" rtlCol="0">
            <a:spAutoFit/>
          </a:bodyPr>
          <a:lstStyle/>
          <a:p>
            <a:r>
              <a:rPr lang="en-US" sz="1400" dirty="0" smtClean="0">
                <a:latin typeface="Courier New" pitchFamily="49" charset="0"/>
                <a:cs typeface="Courier New" pitchFamily="49" charset="0"/>
              </a:rPr>
              <a:t>(function</a:t>
            </a:r>
            <a:r>
              <a:rPr lang="en-US" sz="1400" b="1" dirty="0" smtClean="0">
                <a:latin typeface="Courier New" pitchFamily="49" charset="0"/>
                <a:cs typeface="Courier New" pitchFamily="49" charset="0"/>
              </a:rPr>
              <a:t> </a:t>
            </a:r>
            <a:r>
              <a:rPr lang="en-US" sz="1400" dirty="0" smtClean="0">
                <a:latin typeface="Courier New" pitchFamily="49" charset="0"/>
                <a:cs typeface="Courier New" pitchFamily="49" charset="0"/>
              </a:rPr>
              <a:t>(window)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angular.module</a:t>
            </a:r>
            <a:r>
              <a:rPr lang="en-US" sz="1400" dirty="0" smtClean="0">
                <a:latin typeface="Courier New" pitchFamily="49" charset="0"/>
                <a:cs typeface="Courier New" pitchFamily="49" charset="0"/>
              </a:rPr>
              <a:t>("app“,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window.bootstrap</a:t>
            </a:r>
            <a:r>
              <a:rPr lang="en-US" sz="1400" dirty="0" smtClean="0">
                <a:latin typeface="Courier New" pitchFamily="49" charset="0"/>
                <a:cs typeface="Courier New" pitchFamily="49" charset="0"/>
              </a:rPr>
              <a:t> = bootstrap;</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function</a:t>
            </a:r>
            <a:r>
              <a:rPr lang="en-US" sz="1400" b="1" dirty="0" smtClean="0">
                <a:latin typeface="Courier New" pitchFamily="49" charset="0"/>
                <a:cs typeface="Courier New" pitchFamily="49" charset="0"/>
              </a:rPr>
              <a:t> </a:t>
            </a:r>
            <a:r>
              <a:rPr lang="en-US" sz="1400" dirty="0" smtClean="0">
                <a:latin typeface="Courier New" pitchFamily="49" charset="0"/>
                <a:cs typeface="Courier New" pitchFamily="49" charset="0"/>
              </a:rPr>
              <a:t>bootstrap (element) {   </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angular.element</a:t>
            </a:r>
            <a:r>
              <a:rPr lang="en-US" sz="1400" dirty="0" smtClean="0">
                <a:latin typeface="Courier New" pitchFamily="49" charset="0"/>
                <a:cs typeface="Courier New" pitchFamily="49" charset="0"/>
              </a:rPr>
              <a:t>(document).ready(function</a:t>
            </a:r>
            <a:r>
              <a:rPr lang="en-US" sz="1400" b="1" dirty="0" smtClean="0">
                <a:latin typeface="Courier New" pitchFamily="49" charset="0"/>
                <a:cs typeface="Courier New" pitchFamily="49" charset="0"/>
              </a:rPr>
              <a:t> </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2400" b="1" dirty="0" err="1" smtClean="0">
                <a:solidFill>
                  <a:srgbClr val="FF0000"/>
                </a:solidFill>
                <a:latin typeface="Courier New" pitchFamily="49" charset="0"/>
                <a:cs typeface="Courier New" pitchFamily="49" charset="0"/>
              </a:rPr>
              <a:t>angular.bootstrap</a:t>
            </a:r>
            <a:r>
              <a:rPr lang="en-US" sz="2400" b="1" dirty="0" smtClean="0">
                <a:solidFill>
                  <a:srgbClr val="FF0000"/>
                </a:solidFill>
                <a:latin typeface="Courier New" pitchFamily="49" charset="0"/>
                <a:cs typeface="Courier New" pitchFamily="49" charset="0"/>
              </a:rPr>
              <a:t>(element, ["app"]);</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})(window);</a:t>
            </a:r>
            <a:endParaRPr lang="en-US" sz="1400" dirty="0">
              <a:latin typeface="Courier New" pitchFamily="49" charset="0"/>
              <a:cs typeface="Courier New" pitchFamily="49" charset="0"/>
            </a:endParaRPr>
          </a:p>
        </p:txBody>
      </p:sp>
      <p:sp>
        <p:nvSpPr>
          <p:cNvPr id="5" name="TextBox 4"/>
          <p:cNvSpPr txBox="1"/>
          <p:nvPr/>
        </p:nvSpPr>
        <p:spPr>
          <a:xfrm>
            <a:off x="304800" y="3562350"/>
            <a:ext cx="5334000" cy="1015663"/>
          </a:xfrm>
          <a:prstGeom prst="rect">
            <a:avLst/>
          </a:prstGeom>
          <a:noFill/>
        </p:spPr>
        <p:txBody>
          <a:bodyPr wrap="square" rtlCol="0">
            <a:spAutoFit/>
          </a:bodyPr>
          <a:lstStyle/>
          <a:p>
            <a:r>
              <a:rPr lang="en-US" dirty="0" smtClean="0"/>
              <a:t>In </a:t>
            </a:r>
            <a:r>
              <a:rPr lang="en-US" b="1" dirty="0" err="1" smtClean="0"/>
              <a:t>deviceReady</a:t>
            </a:r>
            <a:r>
              <a:rPr lang="en-US" dirty="0" smtClean="0"/>
              <a:t> function of Cordova index.js file:</a:t>
            </a:r>
          </a:p>
          <a:p>
            <a:endParaRPr lang="en-US" dirty="0" smtClean="0"/>
          </a:p>
          <a:p>
            <a:r>
              <a:rPr lang="en-US" sz="2400" b="1" dirty="0" err="1" smtClean="0">
                <a:solidFill>
                  <a:srgbClr val="FF0000"/>
                </a:solidFill>
                <a:latin typeface="Courier New" pitchFamily="49" charset="0"/>
                <a:cs typeface="Courier New" pitchFamily="49" charset="0"/>
              </a:rPr>
              <a:t>window.bootstrap</a:t>
            </a:r>
            <a:r>
              <a:rPr lang="en-US" sz="2400" b="1" dirty="0" smtClean="0">
                <a:solidFill>
                  <a:srgbClr val="FF0000"/>
                </a:solidFill>
                <a:latin typeface="Courier New" pitchFamily="49" charset="0"/>
                <a:cs typeface="Courier New" pitchFamily="49" charset="0"/>
              </a:rPr>
              <a:t>(document);</a:t>
            </a:r>
            <a:endParaRPr lang="en-US" sz="2400" b="1" dirty="0">
              <a:solidFill>
                <a:srgbClr val="FF0000"/>
              </a:solidFill>
              <a:latin typeface="Courier New" pitchFamily="49" charset="0"/>
              <a:cs typeface="Courier New" pitchFamily="49" charset="0"/>
            </a:endParaRPr>
          </a:p>
        </p:txBody>
      </p:sp>
      <p:sp>
        <p:nvSpPr>
          <p:cNvPr id="6" name="Slide Number Placeholder 5"/>
          <p:cNvSpPr>
            <a:spLocks noGrp="1"/>
          </p:cNvSpPr>
          <p:nvPr>
            <p:ph type="sldNum" sz="quarter" idx="10"/>
          </p:nvPr>
        </p:nvSpPr>
        <p:spPr>
          <a:xfrm>
            <a:off x="7010400" y="4868863"/>
            <a:ext cx="2133600" cy="274637"/>
          </a:xfrm>
        </p:spPr>
        <p:txBody>
          <a:bodyPr/>
          <a:lstStyle/>
          <a:p>
            <a:fld id="{714AF57F-C028-4417-9912-30B33DA37979}" type="slidenum">
              <a:rPr lang="en-US" smtClean="0">
                <a:solidFill>
                  <a:schemeClr val="bg1"/>
                </a:solidFill>
              </a:rPr>
              <a:pPr/>
              <a:t>7</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 name="CustomShape 2"/>
          <p:cNvSpPr/>
          <p:nvPr/>
        </p:nvSpPr>
        <p:spPr>
          <a:xfrm>
            <a:off x="2895480" y="2266950"/>
            <a:ext cx="6248520" cy="609600"/>
          </a:xfrm>
          <a:prstGeom prst="rect">
            <a:avLst/>
          </a:prstGeom>
          <a:solidFill>
            <a:srgbClr val="E21A2D"/>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spc="-1" dirty="0" smtClean="0">
                <a:solidFill>
                  <a:srgbClr val="FFFFFF"/>
                </a:solidFill>
                <a:uFill>
                  <a:solidFill>
                    <a:srgbClr val="FFFFFF"/>
                  </a:solidFill>
                </a:uFill>
                <a:latin typeface="Calibri"/>
              </a:rPr>
              <a:t>Binding data to $scope or Controller</a:t>
            </a:r>
            <a:endParaRPr lang="en-US" sz="3200" b="0" strike="noStrike" spc="-1" dirty="0">
              <a:solidFill>
                <a:srgbClr val="000000"/>
              </a:solidFill>
              <a:uFill>
                <a:solidFill>
                  <a:srgbClr val="FFFFFF"/>
                </a:solidFill>
              </a:uFill>
              <a:latin typeface="Arial"/>
            </a:endParaRPr>
          </a:p>
        </p:txBody>
      </p:sp>
      <p:pic>
        <p:nvPicPr>
          <p:cNvPr id="3" name="Picture 2" descr="master22_image006.png"/>
          <p:cNvPicPr>
            <a:picLocks noChangeAspect="1"/>
          </p:cNvPicPr>
          <p:nvPr/>
        </p:nvPicPr>
        <p:blipFill>
          <a:blip r:embed="rId2"/>
          <a:stretch>
            <a:fillRect/>
          </a:stretch>
        </p:blipFill>
        <p:spPr>
          <a:xfrm>
            <a:off x="1981200" y="2266950"/>
            <a:ext cx="831313" cy="569449"/>
          </a:xfrm>
          <a:prstGeom prst="rect">
            <a:avLst/>
          </a:prstGeom>
        </p:spPr>
      </p:pic>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 Placeholder 14"/>
          <p:cNvSpPr>
            <a:spLocks noGrp="1"/>
          </p:cNvSpPr>
          <p:nvPr>
            <p:ph type="body"/>
          </p:nvPr>
        </p:nvSpPr>
        <p:spPr>
          <a:xfrm>
            <a:off x="457200" y="1200150"/>
            <a:ext cx="5257800" cy="2984490"/>
          </a:xfrm>
        </p:spPr>
        <p:txBody>
          <a:bodyPr/>
          <a:lstStyle/>
          <a:p>
            <a:pPr marL="731520" lvl="2" indent="-731520" defTabSz="1828800">
              <a:spcBef>
                <a:spcPts val="1200"/>
              </a:spcBef>
              <a:buFont typeface="Arial" pitchFamily="34" charset="0"/>
              <a:buChar char="•"/>
            </a:pPr>
            <a:r>
              <a:rPr lang="en-US" sz="2400" dirty="0" smtClean="0">
                <a:latin typeface="Calibri (Headings)"/>
              </a:rPr>
              <a:t>Why sometimes cannot get data that is bind to $scope?</a:t>
            </a:r>
          </a:p>
          <a:p>
            <a:pPr marL="731520" indent="-731520" defTabSz="1828800">
              <a:spcBef>
                <a:spcPts val="1200"/>
              </a:spcBef>
              <a:buFont typeface="Arial" pitchFamily="34" charset="0"/>
              <a:buChar char="•"/>
            </a:pPr>
            <a:r>
              <a:rPr lang="en-US" sz="2400" dirty="0" smtClean="0">
                <a:latin typeface="Calibri (Headings)"/>
              </a:rPr>
              <a:t>When we should bind data to $scope or Controller</a:t>
            </a:r>
          </a:p>
          <a:p>
            <a:pPr marL="731520" indent="-731520" defTabSz="1828800">
              <a:spcBef>
                <a:spcPts val="1200"/>
              </a:spcBef>
              <a:buFont typeface="Arial" pitchFamily="34" charset="0"/>
              <a:buChar char="•"/>
            </a:pPr>
            <a:r>
              <a:rPr lang="en-US" sz="2400" dirty="0" smtClean="0">
                <a:latin typeface="Calibri (Headings)"/>
              </a:rPr>
              <a:t>Why sometimes $</a:t>
            </a:r>
            <a:r>
              <a:rPr lang="en-US" sz="2400" dirty="0" err="1" smtClean="0">
                <a:latin typeface="Calibri (Headings)"/>
              </a:rPr>
              <a:t>scope.$watch</a:t>
            </a:r>
            <a:r>
              <a:rPr lang="en-US" sz="2400" dirty="0" smtClean="0">
                <a:latin typeface="Calibri (Headings)"/>
              </a:rPr>
              <a:t>() does not work?</a:t>
            </a:r>
          </a:p>
        </p:txBody>
      </p:sp>
      <p:pic>
        <p:nvPicPr>
          <p:cNvPr id="18" name="Picture 17" descr="36-question-mark-icon-png-free-cliparts-that-you-can-download-to-you-w0zgbv-clipart.png"/>
          <p:cNvPicPr>
            <a:picLocks noChangeAspect="1"/>
          </p:cNvPicPr>
          <p:nvPr/>
        </p:nvPicPr>
        <p:blipFill>
          <a:blip r:embed="rId2"/>
          <a:stretch>
            <a:fillRect/>
          </a:stretch>
        </p:blipFill>
        <p:spPr>
          <a:xfrm>
            <a:off x="4800600" y="361950"/>
            <a:ext cx="4191000" cy="4191000"/>
          </a:xfrm>
          <a:prstGeom prst="rect">
            <a:avLst/>
          </a:prstGeom>
        </p:spPr>
      </p:pic>
      <p:sp>
        <p:nvSpPr>
          <p:cNvPr id="4" name="Slide Number Placeholder 3"/>
          <p:cNvSpPr>
            <a:spLocks noGrp="1"/>
          </p:cNvSpPr>
          <p:nvPr>
            <p:ph type="sldNum" sz="quarter" idx="10"/>
          </p:nvPr>
        </p:nvSpPr>
        <p:spPr/>
        <p:txBody>
          <a:bodyPr/>
          <a:lstStyle/>
          <a:p>
            <a:fld id="{714AF57F-C028-4417-9912-30B33DA37979}" type="slidenum">
              <a:rPr lang="en-US" smtClean="0">
                <a:solidFill>
                  <a:schemeClr val="bg1"/>
                </a:solidFill>
              </a:rPr>
              <a:pPr/>
              <a:t>9</a:t>
            </a:fld>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1555</TotalTime>
  <Words>1166</Words>
  <Application>LibreOffice/5.1.0.3$Windows_x86 LibreOffice_project/5e3e00a007d9b3b6efb6797a8b8e57b51ab1f737</Application>
  <PresentationFormat>On-screen Show (16:9)</PresentationFormat>
  <Paragraphs>249</Paragraphs>
  <Slides>40</Slides>
  <Notes>13</Notes>
  <HiddenSlides>0</HiddenSlides>
  <MMClips>0</MMClips>
  <ScaleCrop>false</ScaleCrop>
  <HeadingPairs>
    <vt:vector size="4" baseType="variant">
      <vt:variant>
        <vt:lpstr>Theme</vt:lpstr>
      </vt:variant>
      <vt:variant>
        <vt:i4>5</vt:i4>
      </vt:variant>
      <vt:variant>
        <vt:lpstr>Slide Titles</vt:lpstr>
      </vt:variant>
      <vt:variant>
        <vt:i4>40</vt:i4>
      </vt:variant>
    </vt:vector>
  </HeadingPairs>
  <TitlesOfParts>
    <vt:vector size="45" baseType="lpstr">
      <vt:lpstr>Office Theme</vt:lpstr>
      <vt:lpstr>Office Theme</vt:lpstr>
      <vt:lpstr>Office Theme</vt:lpstr>
      <vt:lpstr>Office Theme</vt:lpstr>
      <vt:lpstr>Office Theme</vt:lpstr>
      <vt:lpstr>Slide 1</vt:lpstr>
      <vt:lpstr>Slide 2</vt:lpstr>
      <vt:lpstr>Slide 3</vt:lpstr>
      <vt:lpstr>Slide 4</vt:lpstr>
      <vt:lpstr>Slide 5</vt:lpstr>
      <vt:lpstr>Angular and Cordova</vt:lpstr>
      <vt:lpstr>Using angular.bootstrap</vt:lpstr>
      <vt:lpstr>Slide 8</vt:lpstr>
      <vt:lpstr>Slide 9</vt:lpstr>
      <vt:lpstr>Angular ng-if</vt:lpstr>
      <vt:lpstr>Bind data to $scope or Controller</vt:lpstr>
      <vt:lpstr>$scope.$watch()</vt:lpstr>
      <vt:lpstr>Slide 13</vt:lpstr>
      <vt:lpstr>Slide 14</vt:lpstr>
      <vt:lpstr>The usage of hashbang in single web page</vt:lpstr>
      <vt:lpstr>Using HTML5 history feature on Angular app</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Thanks for the contribution</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best practice</dc:title>
  <dc:creator>San Nguyen</dc:creator>
  <cp:lastModifiedBy>San Nguyen</cp:lastModifiedBy>
  <cp:revision>210</cp:revision>
  <dcterms:created xsi:type="dcterms:W3CDTF">2016-08-06T13:01:09Z</dcterms:created>
  <dcterms:modified xsi:type="dcterms:W3CDTF">2016-08-16T01:15:35Z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0x010100C568DB52D9D0A14D9B2FDCC96666E9F2007948130EC3DB064584E219954237AF3900EFF1EC5D0BC67D47851D3C42B9B0B7B1</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20</vt:i4>
  </property>
</Properties>
</file>