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7" r:id="rId2"/>
    <p:sldId id="258" r:id="rId3"/>
    <p:sldId id="283" r:id="rId4"/>
    <p:sldId id="261" r:id="rId5"/>
    <p:sldId id="262" r:id="rId6"/>
    <p:sldId id="264" r:id="rId7"/>
    <p:sldId id="282" r:id="rId8"/>
    <p:sldId id="281" r:id="rId9"/>
    <p:sldId id="265" r:id="rId10"/>
    <p:sldId id="266" r:id="rId11"/>
    <p:sldId id="263" r:id="rId12"/>
    <p:sldId id="285" r:id="rId13"/>
    <p:sldId id="302" r:id="rId14"/>
    <p:sldId id="309" r:id="rId15"/>
    <p:sldId id="267" r:id="rId16"/>
    <p:sldId id="299" r:id="rId17"/>
    <p:sldId id="296" r:id="rId18"/>
    <p:sldId id="295" r:id="rId19"/>
    <p:sldId id="303" r:id="rId20"/>
    <p:sldId id="290" r:id="rId21"/>
    <p:sldId id="259" r:id="rId22"/>
    <p:sldId id="260" r:id="rId23"/>
    <p:sldId id="293" r:id="rId24"/>
    <p:sldId id="289" r:id="rId25"/>
    <p:sldId id="269" r:id="rId26"/>
    <p:sldId id="272" r:id="rId27"/>
    <p:sldId id="304" r:id="rId28"/>
    <p:sldId id="305" r:id="rId29"/>
    <p:sldId id="306" r:id="rId30"/>
    <p:sldId id="280" r:id="rId31"/>
    <p:sldId id="287" r:id="rId32"/>
    <p:sldId id="292" r:id="rId33"/>
    <p:sldId id="274" r:id="rId34"/>
    <p:sldId id="307" r:id="rId35"/>
    <p:sldId id="277" r:id="rId36"/>
    <p:sldId id="308" r:id="rId37"/>
    <p:sldId id="298" r:id="rId38"/>
    <p:sldId id="297" r:id="rId39"/>
    <p:sldId id="268" r:id="rId40"/>
    <p:sldId id="294" r:id="rId41"/>
  </p:sldIdLst>
  <p:sldSz cx="9144000" cy="6858000" type="screen4x3"/>
  <p:notesSz cx="7105650" cy="10239375"/>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312" y="-96"/>
      </p:cViewPr>
      <p:guideLst>
        <p:guide orient="horz" pos="1797"/>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9115" cy="511969"/>
          </a:xfrm>
          <a:prstGeom prst="rect">
            <a:avLst/>
          </a:prstGeom>
        </p:spPr>
        <p:txBody>
          <a:bodyPr vert="horz" lIns="99112" tIns="49556" rIns="99112" bIns="49556"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4891" y="0"/>
            <a:ext cx="3079115" cy="511969"/>
          </a:xfrm>
          <a:prstGeom prst="rect">
            <a:avLst/>
          </a:prstGeom>
        </p:spPr>
        <p:txBody>
          <a:bodyPr vert="horz" lIns="99112" tIns="49556" rIns="99112" bIns="49556" rtlCol="0"/>
          <a:lstStyle>
            <a:lvl1pPr algn="r">
              <a:defRPr sz="1300"/>
            </a:lvl1pPr>
          </a:lstStyle>
          <a:p>
            <a:fld id="{8E219D79-C668-4459-A8AF-4802DFD5CAD0}" type="datetimeFigureOut">
              <a:rPr kumimoji="1" lang="ja-JP" altLang="en-US" smtClean="0"/>
              <a:t>2015/6/15</a:t>
            </a:fld>
            <a:endParaRPr kumimoji="1" lang="ja-JP" altLang="en-US"/>
          </a:p>
        </p:txBody>
      </p:sp>
      <p:sp>
        <p:nvSpPr>
          <p:cNvPr id="4" name="フッター プレースホルダー 3"/>
          <p:cNvSpPr>
            <a:spLocks noGrp="1"/>
          </p:cNvSpPr>
          <p:nvPr>
            <p:ph type="ftr" sz="quarter" idx="2"/>
          </p:nvPr>
        </p:nvSpPr>
        <p:spPr>
          <a:xfrm>
            <a:off x="0" y="9725629"/>
            <a:ext cx="3079115" cy="511969"/>
          </a:xfrm>
          <a:prstGeom prst="rect">
            <a:avLst/>
          </a:prstGeom>
        </p:spPr>
        <p:txBody>
          <a:bodyPr vert="horz" lIns="99112" tIns="49556" rIns="99112" bIns="49556"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4891" y="9725629"/>
            <a:ext cx="3079115" cy="511969"/>
          </a:xfrm>
          <a:prstGeom prst="rect">
            <a:avLst/>
          </a:prstGeom>
        </p:spPr>
        <p:txBody>
          <a:bodyPr vert="horz" lIns="99112" tIns="49556" rIns="99112" bIns="49556" rtlCol="0" anchor="b"/>
          <a:lstStyle>
            <a:lvl1pPr algn="r">
              <a:defRPr sz="1300"/>
            </a:lvl1pPr>
          </a:lstStyle>
          <a:p>
            <a:fld id="{00D814C0-6F89-47A0-9EED-E7D02E51C362}" type="slidenum">
              <a:rPr kumimoji="1" lang="ja-JP" altLang="en-US" smtClean="0"/>
              <a:t>‹#›</a:t>
            </a:fld>
            <a:endParaRPr kumimoji="1" lang="ja-JP" altLang="en-US"/>
          </a:p>
        </p:txBody>
      </p:sp>
    </p:spTree>
    <p:extLst>
      <p:ext uri="{BB962C8B-B14F-4D97-AF65-F5344CB8AC3E}">
        <p14:creationId xmlns:p14="http://schemas.microsoft.com/office/powerpoint/2010/main" val="3385067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9115" cy="511969"/>
          </a:xfrm>
          <a:prstGeom prst="rect">
            <a:avLst/>
          </a:prstGeom>
        </p:spPr>
        <p:txBody>
          <a:bodyPr vert="horz" lIns="99112" tIns="49556" rIns="99112" bIns="49556" rtlCol="0"/>
          <a:lstStyle>
            <a:lvl1pPr algn="l" fontAlgn="auto">
              <a:spcBef>
                <a:spcPts val="0"/>
              </a:spcBef>
              <a:spcAft>
                <a:spcPts val="0"/>
              </a:spcAft>
              <a:defRPr sz="13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4024891" y="0"/>
            <a:ext cx="3079115" cy="511969"/>
          </a:xfrm>
          <a:prstGeom prst="rect">
            <a:avLst/>
          </a:prstGeom>
        </p:spPr>
        <p:txBody>
          <a:bodyPr vert="horz" lIns="99112" tIns="49556" rIns="99112" bIns="49556" rtlCol="0"/>
          <a:lstStyle>
            <a:lvl1pPr algn="r" fontAlgn="auto">
              <a:spcBef>
                <a:spcPts val="0"/>
              </a:spcBef>
              <a:spcAft>
                <a:spcPts val="0"/>
              </a:spcAft>
              <a:defRPr sz="1300" smtClean="0">
                <a:latin typeface="+mn-lt"/>
                <a:ea typeface="+mn-ea"/>
              </a:defRPr>
            </a:lvl1pPr>
          </a:lstStyle>
          <a:p>
            <a:pPr>
              <a:defRPr/>
            </a:pPr>
            <a:fld id="{E61359EE-9EBA-413F-93E7-286A28422ED3}" type="datetimeFigureOut">
              <a:rPr lang="ja-JP" altLang="en-US"/>
              <a:pPr>
                <a:defRPr/>
              </a:pPr>
              <a:t>2015/6/15</a:t>
            </a:fld>
            <a:endParaRPr lang="ja-JP" altLang="en-US"/>
          </a:p>
        </p:txBody>
      </p:sp>
      <p:sp>
        <p:nvSpPr>
          <p:cNvPr id="4" name="スライド イメージ プレースホルダー 3"/>
          <p:cNvSpPr>
            <a:spLocks noGrp="1" noRot="1" noChangeAspect="1"/>
          </p:cNvSpPr>
          <p:nvPr>
            <p:ph type="sldImg" idx="2"/>
          </p:nvPr>
        </p:nvSpPr>
        <p:spPr>
          <a:xfrm>
            <a:off x="993775" y="768350"/>
            <a:ext cx="5118100" cy="3840163"/>
          </a:xfrm>
          <a:prstGeom prst="rect">
            <a:avLst/>
          </a:prstGeom>
          <a:noFill/>
          <a:ln w="12700">
            <a:solidFill>
              <a:prstClr val="black"/>
            </a:solidFill>
          </a:ln>
        </p:spPr>
        <p:txBody>
          <a:bodyPr vert="horz" lIns="99112" tIns="49556" rIns="99112" bIns="49556" rtlCol="0" anchor="ctr"/>
          <a:lstStyle/>
          <a:p>
            <a:pPr lvl="0"/>
            <a:endParaRPr lang="ja-JP" altLang="en-US" noProof="0"/>
          </a:p>
        </p:txBody>
      </p:sp>
      <p:sp>
        <p:nvSpPr>
          <p:cNvPr id="5" name="ノート プレースホルダー 4"/>
          <p:cNvSpPr>
            <a:spLocks noGrp="1"/>
          </p:cNvSpPr>
          <p:nvPr>
            <p:ph type="body" sz="quarter" idx="3"/>
          </p:nvPr>
        </p:nvSpPr>
        <p:spPr>
          <a:xfrm>
            <a:off x="710565" y="4863703"/>
            <a:ext cx="5684520" cy="4607719"/>
          </a:xfrm>
          <a:prstGeom prst="rect">
            <a:avLst/>
          </a:prstGeom>
        </p:spPr>
        <p:txBody>
          <a:bodyPr vert="horz" lIns="99112" tIns="49556" rIns="99112" bIns="49556" rtlCol="0"/>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ー 5"/>
          <p:cNvSpPr>
            <a:spLocks noGrp="1"/>
          </p:cNvSpPr>
          <p:nvPr>
            <p:ph type="ftr" sz="quarter" idx="4"/>
          </p:nvPr>
        </p:nvSpPr>
        <p:spPr>
          <a:xfrm>
            <a:off x="0" y="9725629"/>
            <a:ext cx="3079115" cy="511969"/>
          </a:xfrm>
          <a:prstGeom prst="rect">
            <a:avLst/>
          </a:prstGeom>
        </p:spPr>
        <p:txBody>
          <a:bodyPr vert="horz" lIns="99112" tIns="49556" rIns="99112" bIns="49556" rtlCol="0" anchor="b"/>
          <a:lstStyle>
            <a:lvl1pPr algn="l" fontAlgn="auto">
              <a:spcBef>
                <a:spcPts val="0"/>
              </a:spcBef>
              <a:spcAft>
                <a:spcPts val="0"/>
              </a:spcAft>
              <a:defRPr sz="13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4024891" y="9725629"/>
            <a:ext cx="3079115" cy="511969"/>
          </a:xfrm>
          <a:prstGeom prst="rect">
            <a:avLst/>
          </a:prstGeom>
        </p:spPr>
        <p:txBody>
          <a:bodyPr vert="horz" lIns="99112" tIns="49556" rIns="99112" bIns="49556" rtlCol="0" anchor="b"/>
          <a:lstStyle>
            <a:lvl1pPr algn="r" fontAlgn="auto">
              <a:spcBef>
                <a:spcPts val="0"/>
              </a:spcBef>
              <a:spcAft>
                <a:spcPts val="0"/>
              </a:spcAft>
              <a:defRPr sz="1300" smtClean="0">
                <a:latin typeface="+mn-lt"/>
                <a:ea typeface="+mn-ea"/>
              </a:defRPr>
            </a:lvl1pPr>
          </a:lstStyle>
          <a:p>
            <a:pPr>
              <a:defRPr/>
            </a:pPr>
            <a:fld id="{0DFE188A-627F-4971-B483-191B9455FDCB}" type="slidenum">
              <a:rPr lang="ja-JP" altLang="en-US"/>
              <a:pPr>
                <a:defRPr/>
              </a:pPr>
              <a:t>‹#›</a:t>
            </a:fld>
            <a:endParaRPr lang="ja-JP" altLang="en-US"/>
          </a:p>
        </p:txBody>
      </p:sp>
    </p:spTree>
    <p:extLst>
      <p:ext uri="{BB962C8B-B14F-4D97-AF65-F5344CB8AC3E}">
        <p14:creationId xmlns:p14="http://schemas.microsoft.com/office/powerpoint/2010/main" val="42420452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DFE188A-627F-4971-B483-191B9455FDCB}" type="slidenum">
              <a:rPr lang="ja-JP" altLang="en-US" smtClean="0"/>
              <a:pPr>
                <a:defRPr/>
              </a:pPr>
              <a:t>7</a:t>
            </a:fld>
            <a:endParaRPr lang="ja-JP" altLang="en-US"/>
          </a:p>
        </p:txBody>
      </p:sp>
    </p:spTree>
    <p:extLst>
      <p:ext uri="{BB962C8B-B14F-4D97-AF65-F5344CB8AC3E}">
        <p14:creationId xmlns:p14="http://schemas.microsoft.com/office/powerpoint/2010/main" val="169870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DFE188A-627F-4971-B483-191B9455FDCB}" type="slidenum">
              <a:rPr lang="ja-JP" altLang="en-US" smtClean="0"/>
              <a:pPr>
                <a:defRPr/>
              </a:pPr>
              <a:t>35</a:t>
            </a:fld>
            <a:endParaRPr lang="ja-JP" altLang="en-US"/>
          </a:p>
        </p:txBody>
      </p:sp>
    </p:spTree>
    <p:extLst>
      <p:ext uri="{BB962C8B-B14F-4D97-AF65-F5344CB8AC3E}">
        <p14:creationId xmlns:p14="http://schemas.microsoft.com/office/powerpoint/2010/main" val="4164829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noChangeArrowheads="1"/>
          </p:cNvSpPr>
          <p:nvPr/>
        </p:nvSpPr>
        <p:spPr bwMode="auto">
          <a:xfrm>
            <a:off x="4024891" y="9725629"/>
            <a:ext cx="3079115" cy="511969"/>
          </a:xfrm>
          <a:prstGeom prst="rect">
            <a:avLst/>
          </a:prstGeom>
          <a:noFill/>
          <a:ln w="9525">
            <a:noFill/>
            <a:miter lim="800000"/>
            <a:headEnd/>
            <a:tailEnd/>
          </a:ln>
        </p:spPr>
        <p:txBody>
          <a:bodyPr lIns="99112" tIns="49556" rIns="99112" bIns="49556" anchor="b"/>
          <a:lstStyle/>
          <a:p>
            <a:pPr algn="r"/>
            <a:fld id="{B5D56EC7-2B85-41E3-B47E-1191241FD6D9}" type="slidenum">
              <a:rPr lang="en-US" altLang="ja-JP" sz="1300"/>
              <a:pPr algn="r"/>
              <a:t>39</a:t>
            </a:fld>
            <a:endParaRPr lang="en-US" altLang="ja-JP" sz="1300"/>
          </a:p>
        </p:txBody>
      </p:sp>
      <p:sp>
        <p:nvSpPr>
          <p:cNvPr id="481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48131" name="Rectangle 3"/>
          <p:cNvSpPr>
            <a:spLocks noGrp="1" noChangeArrowheads="1"/>
          </p:cNvSpPr>
          <p:nvPr>
            <p:ph type="body" idx="1"/>
          </p:nvPr>
        </p:nvSpPr>
        <p:spPr bwMode="auto">
          <a:xfrm>
            <a:off x="947420" y="4863703"/>
            <a:ext cx="5210810" cy="4607719"/>
          </a:xfrm>
          <a:noFill/>
        </p:spPr>
        <p:txBody>
          <a:bodyPr wrap="square" lIns="99800" tIns="49901" rIns="99800" bIns="49901" numCol="1" anchor="t" anchorCtr="0" compatLnSpc="1">
            <a:prstTxWarp prst="textNoShape">
              <a:avLst/>
            </a:prstTxWarp>
          </a:bodyPr>
          <a:lstStyle/>
          <a:p>
            <a:pPr>
              <a:spcBef>
                <a:spcPct val="0"/>
              </a:spcBef>
            </a:pPr>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1FB9AE03-4A9A-42B9-9232-63BB9479A50C}" type="datetimeFigureOut">
              <a:rPr lang="ja-JP" altLang="en-US"/>
              <a:pPr>
                <a:defRPr/>
              </a:pPr>
              <a:t>2015/6/15</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B83F2AE3-59E2-4817-A2CD-60C2FF73B655}" type="slidenum">
              <a:rPr lang="ja-JP" altLang="en-US"/>
              <a:pPr>
                <a:defRPr/>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1B5B437C-6531-484A-A97A-AA8A59FFABAD}" type="datetimeFigureOut">
              <a:rPr lang="ja-JP" altLang="en-US"/>
              <a:pPr>
                <a:defRPr/>
              </a:pPr>
              <a:t>2015/6/15</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3227740C-3687-422E-9334-C2A37D98E6D1}"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B1C007DC-3F64-4A9A-A82D-64A16D806EA9}" type="datetimeFigureOut">
              <a:rPr lang="ja-JP" altLang="en-US"/>
              <a:pPr>
                <a:defRPr/>
              </a:pPr>
              <a:t>2015/6/15</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247A9BBF-C04E-467D-B514-D522AD0BD3C6}"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F52B922B-2190-459E-B276-D4D6FF55FF4B}" type="datetimeFigureOut">
              <a:rPr lang="ja-JP" altLang="en-US"/>
              <a:pPr>
                <a:defRPr/>
              </a:pPr>
              <a:t>2015/6/15</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231AC4BF-58FE-4B30-BBF2-34FA5D1112C0}"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fld id="{7FA21275-088D-4F9F-8421-56C6ACC651FC}" type="datetimeFigureOut">
              <a:rPr lang="ja-JP" altLang="en-US"/>
              <a:pPr>
                <a:defRPr/>
              </a:pPr>
              <a:t>2015/6/15</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3A39C956-207E-4AA1-A4AF-4D5D6F7E3FB8}"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a:defRPr/>
            </a:pPr>
            <a:fld id="{AB2E0685-8AB0-472C-924B-2AB8C90103B9}" type="datetimeFigureOut">
              <a:rPr lang="ja-JP" altLang="en-US"/>
              <a:pPr>
                <a:defRPr/>
              </a:pPr>
              <a:t>2015/6/15</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44649D74-0AAF-45E9-8902-2875D001B08F}"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a:defRPr/>
            </a:pPr>
            <a:fld id="{FF69B633-1CEC-4DBB-B216-C4A1466EA2B7}" type="datetimeFigureOut">
              <a:rPr lang="ja-JP" altLang="en-US"/>
              <a:pPr>
                <a:defRPr/>
              </a:pPr>
              <a:t>2015/6/15</a:t>
            </a:fld>
            <a:endParaRPr lang="ja-JP" altLang="en-US"/>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1511B0B9-7AB4-44ED-81FC-4B32441AFFF4}"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a:defRPr/>
            </a:pPr>
            <a:fld id="{26494AC0-E894-4E1D-ABE8-A030FA74E456}" type="datetimeFigureOut">
              <a:rPr lang="ja-JP" altLang="en-US"/>
              <a:pPr>
                <a:defRPr/>
              </a:pPr>
              <a:t>2015/6/15</a:t>
            </a:fld>
            <a:endParaRPr lang="ja-JP" altLang="en-US"/>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6A749C45-01E4-474F-94AE-23D7BEBA5B0C}"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fld id="{C6D337A6-E3EA-4D10-9F38-48EAEB42067D}" type="datetimeFigureOut">
              <a:rPr lang="ja-JP" altLang="en-US"/>
              <a:pPr>
                <a:defRPr/>
              </a:pPr>
              <a:t>2015/6/15</a:t>
            </a:fld>
            <a:endParaRPr lang="ja-JP" altLang="en-US"/>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0C02373D-72B7-42CC-BD79-4EF69B3CE5A7}"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D591CEC6-B808-47BB-A5E1-2A7DEFF2920B}" type="datetimeFigureOut">
              <a:rPr lang="ja-JP" altLang="en-US"/>
              <a:pPr>
                <a:defRPr/>
              </a:pPr>
              <a:t>2015/6/15</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C4A0759A-2B4F-445D-9623-D3274CB5FF39}"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994CDC1B-15C4-4EA7-9BD1-B9988AA89AD1}" type="datetimeFigureOut">
              <a:rPr lang="ja-JP" altLang="en-US"/>
              <a:pPr>
                <a:defRPr/>
              </a:pPr>
              <a:t>2015/6/15</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E3781A84-8955-4B40-9423-A8B5B8AF904D}"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58" name="タイトル プレースホルダー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9459" name="テキスト プレースホルダー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E93ED4B1-59D1-4184-8CE2-975A066DCF65}" type="datetimeFigureOut">
              <a:rPr lang="ja-JP" altLang="en-US"/>
              <a:pPr>
                <a:defRPr/>
              </a:pPr>
              <a:t>2015/6/15</a:t>
            </a:fld>
            <a:endParaRPr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39AD5576-C046-452F-8CF9-DA38E042F1BE}"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spd="slow">
    <p:split orient="vert"/>
  </p:transition>
  <p:txStyles>
    <p:title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fontAlgn="base">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jpo.go.jp/seido/s_shouhyou/kihon_video.ht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jpo.go.jp/cgi/link.cgi?url=/shiryou/kijun/kijun2/ruiji_kijun10.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スライド番号プレースホルダ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0DCBB6-EB03-4C6C-8497-346D974AC599}" type="slidenum">
              <a:rPr lang="en-US" altLang="ja-JP">
                <a:solidFill>
                  <a:schemeClr val="tx1"/>
                </a:solidFill>
                <a:latin typeface="Arial" charset="0"/>
              </a:rPr>
              <a:pPr fontAlgn="base">
                <a:spcBef>
                  <a:spcPct val="0"/>
                </a:spcBef>
                <a:spcAft>
                  <a:spcPct val="0"/>
                </a:spcAft>
              </a:pPr>
              <a:t>1</a:t>
            </a:fld>
            <a:endParaRPr lang="en-US" altLang="ja-JP">
              <a:solidFill>
                <a:schemeClr val="tx1"/>
              </a:solidFill>
              <a:latin typeface="Arial" charset="0"/>
            </a:endParaRPr>
          </a:p>
        </p:txBody>
      </p:sp>
      <p:sp>
        <p:nvSpPr>
          <p:cNvPr id="14338" name="Text Box 2"/>
          <p:cNvSpPr txBox="1">
            <a:spLocks noChangeArrowheads="1"/>
          </p:cNvSpPr>
          <p:nvPr/>
        </p:nvSpPr>
        <p:spPr bwMode="auto">
          <a:xfrm>
            <a:off x="1431925" y="1989138"/>
            <a:ext cx="6248400" cy="762000"/>
          </a:xfrm>
          <a:prstGeom prst="rect">
            <a:avLst/>
          </a:prstGeom>
          <a:noFill/>
          <a:ln w="9525">
            <a:noFill/>
            <a:miter lim="800000"/>
            <a:headEnd/>
            <a:tailEnd/>
          </a:ln>
        </p:spPr>
        <p:txBody>
          <a:bodyPr lIns="91429" tIns="45715" rIns="91429" bIns="45715">
            <a:spAutoFit/>
          </a:bodyPr>
          <a:lstStyle/>
          <a:p>
            <a:pPr algn="ctr">
              <a:spcBef>
                <a:spcPct val="50000"/>
              </a:spcBef>
            </a:pPr>
            <a:r>
              <a:rPr lang="ja-JP" altLang="en-US" sz="4400">
                <a:latin typeface="ＭＳ Ｐゴシック" charset="-128"/>
              </a:rPr>
              <a:t>商標制度の概要</a:t>
            </a:r>
          </a:p>
        </p:txBody>
      </p:sp>
      <p:sp>
        <p:nvSpPr>
          <p:cNvPr id="14339" name="Text Box 3"/>
          <p:cNvSpPr txBox="1">
            <a:spLocks noChangeArrowheads="1"/>
          </p:cNvSpPr>
          <p:nvPr/>
        </p:nvSpPr>
        <p:spPr bwMode="auto">
          <a:xfrm>
            <a:off x="2008188" y="4203700"/>
            <a:ext cx="5108575" cy="1160463"/>
          </a:xfrm>
          <a:prstGeom prst="rect">
            <a:avLst/>
          </a:prstGeom>
          <a:noFill/>
          <a:ln w="9525">
            <a:noFill/>
            <a:miter lim="800000"/>
            <a:headEnd/>
            <a:tailEnd/>
          </a:ln>
        </p:spPr>
        <p:txBody>
          <a:bodyPr lIns="91429" tIns="45715" rIns="91429" bIns="45715">
            <a:spAutoFit/>
          </a:bodyPr>
          <a:lstStyle/>
          <a:p>
            <a:pPr algn="ctr">
              <a:spcBef>
                <a:spcPct val="50000"/>
              </a:spcBef>
            </a:pPr>
            <a:r>
              <a:rPr lang="ja-JP" altLang="en-US" sz="2800" dirty="0" smtClean="0">
                <a:latin typeface="Times New Roman" pitchFamily="18" charset="0"/>
              </a:rPr>
              <a:t>２０１５</a:t>
            </a:r>
            <a:endParaRPr lang="ja-JP" altLang="en-US" sz="2800" dirty="0">
              <a:latin typeface="Times New Roman" pitchFamily="18" charset="0"/>
            </a:endParaRPr>
          </a:p>
          <a:p>
            <a:pPr algn="ctr">
              <a:spcBef>
                <a:spcPct val="50000"/>
              </a:spcBef>
            </a:pPr>
            <a:r>
              <a:rPr lang="ja-JP" altLang="en-US" sz="2800" dirty="0">
                <a:latin typeface="Times New Roman" pitchFamily="18" charset="0"/>
              </a:rPr>
              <a:t>教育コーディネーター　黒木良明</a:t>
            </a:r>
          </a:p>
        </p:txBody>
      </p:sp>
      <p:sp>
        <p:nvSpPr>
          <p:cNvPr id="14340" name="テキスト ボックス 1"/>
          <p:cNvSpPr txBox="1">
            <a:spLocks noChangeArrowheads="1"/>
          </p:cNvSpPr>
          <p:nvPr/>
        </p:nvSpPr>
        <p:spPr bwMode="auto">
          <a:xfrm>
            <a:off x="1462088" y="6021388"/>
            <a:ext cx="6237287" cy="366712"/>
          </a:xfrm>
          <a:prstGeom prst="rect">
            <a:avLst/>
          </a:prstGeom>
          <a:noFill/>
          <a:ln w="9525">
            <a:noFill/>
            <a:miter lim="800000"/>
            <a:headEnd/>
            <a:tailEnd/>
          </a:ln>
        </p:spPr>
        <p:txBody>
          <a:bodyPr>
            <a:spAutoFit/>
          </a:bodyPr>
          <a:lstStyle/>
          <a:p>
            <a:pPr algn="ctr"/>
            <a:r>
              <a:rPr lang="en-US" altLang="ja-JP">
                <a:latin typeface="Calibri" pitchFamily="34" charset="0"/>
                <a:hlinkClick r:id="rId2"/>
              </a:rPr>
              <a:t>http://www.jpo.go.jp/seido/s_shouhyou/kihon_video.htm</a:t>
            </a:r>
            <a:endParaRPr lang="ja-JP" altLang="en-US">
              <a:latin typeface="Calibri" pitchFamily="34" charset="0"/>
            </a:endParaRPr>
          </a:p>
        </p:txBody>
      </p:sp>
    </p:spTree>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6"/>
          <p:cNvSpPr txBox="1">
            <a:spLocks noChangeArrowheads="1"/>
          </p:cNvSpPr>
          <p:nvPr/>
        </p:nvSpPr>
        <p:spPr bwMode="auto">
          <a:xfrm>
            <a:off x="539750" y="6332538"/>
            <a:ext cx="8101013" cy="336550"/>
          </a:xfrm>
          <a:prstGeom prst="rect">
            <a:avLst/>
          </a:prstGeom>
          <a:noFill/>
          <a:ln w="9525">
            <a:noFill/>
            <a:miter lim="800000"/>
            <a:headEnd/>
            <a:tailEnd/>
          </a:ln>
        </p:spPr>
        <p:txBody>
          <a:bodyPr lIns="91429" tIns="45715" rIns="91429" bIns="45715">
            <a:spAutoFit/>
          </a:bodyPr>
          <a:lstStyle/>
          <a:p>
            <a:pPr>
              <a:spcBef>
                <a:spcPct val="50000"/>
              </a:spcBef>
            </a:pPr>
            <a:r>
              <a:rPr lang="ja-JP" altLang="en-US" sz="1600"/>
              <a:t>不使用取消 ： 継続して３年以上登録商標を使用していないときは商標権の取消事由となる</a:t>
            </a:r>
          </a:p>
        </p:txBody>
      </p:sp>
      <p:sp>
        <p:nvSpPr>
          <p:cNvPr id="31745" name="スライド番号プレースホルダ 3"/>
          <p:cNvSpPr>
            <a:spLocks noGrp="1"/>
          </p:cNvSpPr>
          <p:nvPr>
            <p:ph type="sldNum" sz="quarter" idx="12"/>
          </p:nvPr>
        </p:nvSpPr>
        <p:spPr bwMode="auto">
          <a:xfrm>
            <a:off x="6758880" y="6376243"/>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600">
                <a:solidFill>
                  <a:schemeClr val="tx1"/>
                </a:solidFill>
                <a:latin typeface="+mn-ea"/>
              </a:rPr>
              <a:pPr fontAlgn="base">
                <a:spcBef>
                  <a:spcPct val="0"/>
                </a:spcBef>
                <a:spcAft>
                  <a:spcPct val="0"/>
                </a:spcAft>
              </a:pPr>
              <a:t>10</a:t>
            </a:fld>
            <a:endParaRPr lang="en-US" altLang="ja-JP" sz="1600" dirty="0">
              <a:solidFill>
                <a:schemeClr val="tx1"/>
              </a:solidFill>
              <a:latin typeface="+mn-ea"/>
            </a:endParaRPr>
          </a:p>
        </p:txBody>
      </p:sp>
      <p:pic>
        <p:nvPicPr>
          <p:cNvPr id="31746" name="Picture 4"/>
          <p:cNvPicPr>
            <a:picLocks noChangeAspect="1" noChangeArrowheads="1"/>
          </p:cNvPicPr>
          <p:nvPr/>
        </p:nvPicPr>
        <p:blipFill>
          <a:blip r:embed="rId2"/>
          <a:srcRect/>
          <a:stretch>
            <a:fillRect/>
          </a:stretch>
        </p:blipFill>
        <p:spPr bwMode="auto">
          <a:xfrm>
            <a:off x="574675" y="476672"/>
            <a:ext cx="8029575" cy="5700712"/>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rPr>
              <a:t>地域団体商標制度</a:t>
            </a:r>
          </a:p>
        </p:txBody>
      </p:sp>
      <p:sp>
        <p:nvSpPr>
          <p:cNvPr id="24577" name="スライド番号プレースホルダ 3"/>
          <p:cNvSpPr>
            <a:spLocks noGrp="1"/>
          </p:cNvSpPr>
          <p:nvPr>
            <p:ph type="sldNum" sz="quarter" idx="12"/>
          </p:nvPr>
        </p:nvSpPr>
        <p:spPr bwMode="auto">
          <a:xfrm>
            <a:off x="6686872" y="6356350"/>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8274E911-2006-4FEF-A9B7-1EEA7A74AD70}" type="slidenum">
              <a:rPr lang="en-US" altLang="ja-JP" sz="1600">
                <a:solidFill>
                  <a:schemeClr val="tx1"/>
                </a:solidFill>
                <a:latin typeface="+mn-ea"/>
              </a:rPr>
              <a:pPr fontAlgn="base">
                <a:spcBef>
                  <a:spcPct val="0"/>
                </a:spcBef>
                <a:spcAft>
                  <a:spcPct val="0"/>
                </a:spcAft>
              </a:pPr>
              <a:t>11</a:t>
            </a:fld>
            <a:endParaRPr lang="en-US" altLang="ja-JP" sz="1600" dirty="0">
              <a:solidFill>
                <a:schemeClr val="tx1"/>
              </a:solidFill>
              <a:latin typeface="+mn-ea"/>
            </a:endParaRPr>
          </a:p>
        </p:txBody>
      </p:sp>
      <p:sp>
        <p:nvSpPr>
          <p:cNvPr id="24579" name="Text Box 10"/>
          <p:cNvSpPr txBox="1">
            <a:spLocks noChangeArrowheads="1"/>
          </p:cNvSpPr>
          <p:nvPr/>
        </p:nvSpPr>
        <p:spPr bwMode="auto">
          <a:xfrm>
            <a:off x="539750" y="4076700"/>
            <a:ext cx="8064500" cy="1006475"/>
          </a:xfrm>
          <a:prstGeom prst="rect">
            <a:avLst/>
          </a:prstGeom>
          <a:noFill/>
          <a:ln w="9525">
            <a:noFill/>
            <a:miter lim="800000"/>
            <a:headEnd/>
            <a:tailEnd/>
          </a:ln>
        </p:spPr>
        <p:txBody>
          <a:bodyPr lIns="91429" tIns="45715" rIns="91429" bIns="45715">
            <a:spAutoFit/>
          </a:bodyPr>
          <a:lstStyle/>
          <a:p>
            <a:r>
              <a:rPr lang="ja-JP" altLang="en-US" sz="2000">
                <a:latin typeface="ＭＳ Ｐゴシック" charset="-128"/>
              </a:rPr>
              <a:t>例）大間まぐろ</a:t>
            </a:r>
            <a:r>
              <a:rPr lang="ja-JP" altLang="en-US">
                <a:latin typeface="ＭＳ Ｐゴシック" charset="-128"/>
              </a:rPr>
              <a:t>（大間漁業協同組合）</a:t>
            </a:r>
            <a:r>
              <a:rPr lang="ja-JP" altLang="en-US" sz="2000">
                <a:latin typeface="ＭＳ Ｐゴシック" charset="-128"/>
              </a:rPr>
              <a:t>、草津温泉</a:t>
            </a:r>
            <a:r>
              <a:rPr lang="ja-JP" altLang="en-US">
                <a:latin typeface="ＭＳ Ｐゴシック" charset="-128"/>
              </a:rPr>
              <a:t>（草津温泉旅館協同組合）</a:t>
            </a:r>
            <a:r>
              <a:rPr lang="ja-JP" altLang="en-US" sz="2000">
                <a:latin typeface="ＭＳ Ｐゴシック" charset="-128"/>
              </a:rPr>
              <a:t>、</a:t>
            </a:r>
          </a:p>
          <a:p>
            <a:r>
              <a:rPr lang="ja-JP" altLang="en-US" sz="2000">
                <a:latin typeface="ＭＳ Ｐゴシック" charset="-128"/>
              </a:rPr>
              <a:t>　　下関うに ・北浦うに</a:t>
            </a:r>
            <a:r>
              <a:rPr lang="ja-JP" altLang="en-US">
                <a:latin typeface="ＭＳ Ｐゴシック" charset="-128"/>
              </a:rPr>
              <a:t>（山口県うに協同組合）</a:t>
            </a:r>
            <a:r>
              <a:rPr lang="ja-JP" altLang="en-US" sz="2000">
                <a:latin typeface="ＭＳ Ｐゴシック" charset="-128"/>
              </a:rPr>
              <a:t>、関さば</a:t>
            </a:r>
            <a:r>
              <a:rPr lang="ja-JP" altLang="en-US">
                <a:latin typeface="ＭＳ Ｐゴシック" charset="-128"/>
              </a:rPr>
              <a:t>（大分県漁業協同組合）、</a:t>
            </a:r>
          </a:p>
          <a:p>
            <a:r>
              <a:rPr lang="ja-JP" altLang="en-US">
                <a:latin typeface="ＭＳ Ｐゴシック" charset="-128"/>
              </a:rPr>
              <a:t>　　</a:t>
            </a:r>
            <a:r>
              <a:rPr lang="ja-JP" altLang="en-US" sz="2000">
                <a:latin typeface="ＭＳ Ｐゴシック" charset="-128"/>
              </a:rPr>
              <a:t>長崎カステラ</a:t>
            </a:r>
            <a:r>
              <a:rPr lang="ja-JP" altLang="en-US">
                <a:latin typeface="ＭＳ Ｐゴシック" charset="-128"/>
              </a:rPr>
              <a:t>（ 長崎県菓子工業組合）</a:t>
            </a:r>
            <a:r>
              <a:rPr lang="ja-JP" altLang="en-US" sz="2000">
                <a:latin typeface="ＭＳ Ｐゴシック" charset="-128"/>
              </a:rPr>
              <a:t> </a:t>
            </a:r>
          </a:p>
        </p:txBody>
      </p:sp>
      <p:sp>
        <p:nvSpPr>
          <p:cNvPr id="24586" name="AutoShape 14"/>
          <p:cNvSpPr>
            <a:spLocks noChangeArrowheads="1"/>
          </p:cNvSpPr>
          <p:nvPr/>
        </p:nvSpPr>
        <p:spPr bwMode="auto">
          <a:xfrm>
            <a:off x="677863" y="1484784"/>
            <a:ext cx="7786687" cy="1584325"/>
          </a:xfrm>
          <a:prstGeom prst="roundRect">
            <a:avLst>
              <a:gd name="adj" fmla="val 16667"/>
            </a:avLst>
          </a:prstGeom>
          <a:solidFill>
            <a:srgbClr val="FFFF99"/>
          </a:solidFill>
          <a:ln w="9525">
            <a:solidFill>
              <a:srgbClr val="0000FF"/>
            </a:solidFill>
            <a:round/>
            <a:headEnd/>
            <a:tailEnd/>
          </a:ln>
        </p:spPr>
        <p:txBody>
          <a:bodyPr wrap="none" anchor="ctr"/>
          <a:lstStyle/>
          <a:p>
            <a:endParaRPr lang="ja-JP" altLang="en-US">
              <a:latin typeface="Calibri" pitchFamily="34" charset="0"/>
            </a:endParaRPr>
          </a:p>
        </p:txBody>
      </p:sp>
      <p:sp>
        <p:nvSpPr>
          <p:cNvPr id="24587" name="Text Box 15"/>
          <p:cNvSpPr txBox="1">
            <a:spLocks noChangeArrowheads="1"/>
          </p:cNvSpPr>
          <p:nvPr/>
        </p:nvSpPr>
        <p:spPr bwMode="auto">
          <a:xfrm>
            <a:off x="1068388" y="1595438"/>
            <a:ext cx="7007225" cy="1508125"/>
          </a:xfrm>
          <a:prstGeom prst="rect">
            <a:avLst/>
          </a:prstGeom>
          <a:noFill/>
          <a:ln w="9525">
            <a:noFill/>
            <a:miter lim="800000"/>
            <a:headEnd/>
            <a:tailEnd/>
          </a:ln>
        </p:spPr>
        <p:txBody>
          <a:bodyPr lIns="91429" tIns="45715" rIns="91429" bIns="45715">
            <a:spAutoFit/>
          </a:bodyPr>
          <a:lstStyle/>
          <a:p>
            <a:pPr>
              <a:lnSpc>
                <a:spcPct val="110000"/>
              </a:lnSpc>
              <a:spcBef>
                <a:spcPct val="50000"/>
              </a:spcBef>
            </a:pPr>
            <a:r>
              <a:rPr lang="ja-JP" altLang="en-US" sz="2000"/>
              <a:t>　地域名と商品・サービスからなる文字商標において、その地域の事業者組織によって使用された結果、ある程度の範囲で周知となった場合には「地域団体商標」として登録を認める</a:t>
            </a:r>
          </a:p>
          <a:p>
            <a:pPr>
              <a:lnSpc>
                <a:spcPct val="110000"/>
              </a:lnSpc>
              <a:spcBef>
                <a:spcPct val="20000"/>
              </a:spcBef>
            </a:pPr>
            <a:r>
              <a:rPr lang="ja-JP" altLang="en-US" sz="2000"/>
              <a:t>（地域ブランドの保護。Ｈ１８．４．１施行）</a:t>
            </a:r>
          </a:p>
        </p:txBody>
      </p:sp>
      <p:sp>
        <p:nvSpPr>
          <p:cNvPr id="24581" name="Text Box 17"/>
          <p:cNvSpPr txBox="1">
            <a:spLocks noChangeArrowheads="1"/>
          </p:cNvSpPr>
          <p:nvPr/>
        </p:nvSpPr>
        <p:spPr bwMode="auto">
          <a:xfrm>
            <a:off x="1116013" y="5300663"/>
            <a:ext cx="7418387" cy="1311275"/>
          </a:xfrm>
          <a:prstGeom prst="rect">
            <a:avLst/>
          </a:prstGeom>
          <a:noFill/>
          <a:ln w="9525">
            <a:noFill/>
            <a:miter lim="800000"/>
            <a:headEnd/>
            <a:tailEnd/>
          </a:ln>
        </p:spPr>
        <p:txBody>
          <a:bodyPr lIns="91429" tIns="45715" rIns="91429" bIns="45715">
            <a:spAutoFit/>
          </a:bodyPr>
          <a:lstStyle/>
          <a:p>
            <a:r>
              <a:rPr lang="ja-JP" altLang="en-US" sz="2000"/>
              <a:t>登録の要件</a:t>
            </a:r>
          </a:p>
          <a:p>
            <a:r>
              <a:rPr lang="ja-JP" altLang="en-US" sz="2000"/>
              <a:t>　　・適格団体（法人格、加入自由の法的担保）の出願であること</a:t>
            </a:r>
          </a:p>
          <a:p>
            <a:r>
              <a:rPr lang="ja-JP" altLang="en-US" sz="2000"/>
              <a:t>　　・周知性（一定の範囲の需要者に認識されていること）</a:t>
            </a:r>
          </a:p>
          <a:p>
            <a:r>
              <a:rPr lang="ja-JP" altLang="en-US" sz="2000"/>
              <a:t>　　・地域名と商品・役務が密接な関連性を有していること</a:t>
            </a:r>
          </a:p>
        </p:txBody>
      </p:sp>
      <p:grpSp>
        <p:nvGrpSpPr>
          <p:cNvPr id="24582" name="Group 20"/>
          <p:cNvGrpSpPr>
            <a:grpSpLocks/>
          </p:cNvGrpSpPr>
          <p:nvPr/>
        </p:nvGrpSpPr>
        <p:grpSpPr bwMode="auto">
          <a:xfrm>
            <a:off x="2087563" y="3467100"/>
            <a:ext cx="4968875" cy="466725"/>
            <a:chOff x="1655" y="2523"/>
            <a:chExt cx="3130" cy="294"/>
          </a:xfrm>
        </p:grpSpPr>
        <p:sp>
          <p:nvSpPr>
            <p:cNvPr id="24583" name="Text Box 8"/>
            <p:cNvSpPr txBox="1">
              <a:spLocks noChangeArrowheads="1"/>
            </p:cNvSpPr>
            <p:nvPr/>
          </p:nvSpPr>
          <p:spPr bwMode="auto">
            <a:xfrm>
              <a:off x="1655" y="2523"/>
              <a:ext cx="925" cy="294"/>
            </a:xfrm>
            <a:prstGeom prst="rect">
              <a:avLst/>
            </a:prstGeom>
            <a:solidFill>
              <a:srgbClr val="CCFFFF"/>
            </a:solidFill>
            <a:ln w="9525">
              <a:solidFill>
                <a:srgbClr val="000080"/>
              </a:solidFill>
              <a:miter lim="800000"/>
              <a:headEnd/>
              <a:tailEnd/>
            </a:ln>
          </p:spPr>
          <p:txBody>
            <a:bodyPr lIns="91429" tIns="45715" rIns="91429" bIns="45715">
              <a:spAutoFit/>
            </a:bodyPr>
            <a:lstStyle/>
            <a:p>
              <a:pPr algn="ctr">
                <a:spcBef>
                  <a:spcPct val="50000"/>
                </a:spcBef>
              </a:pPr>
              <a:r>
                <a:rPr lang="ja-JP" altLang="en-US" sz="2400">
                  <a:latin typeface="Times New Roman" pitchFamily="18" charset="0"/>
                </a:rPr>
                <a:t>地域名</a:t>
              </a:r>
            </a:p>
          </p:txBody>
        </p:sp>
        <p:sp>
          <p:nvSpPr>
            <p:cNvPr id="24584" name="Text Box 18"/>
            <p:cNvSpPr txBox="1">
              <a:spLocks noChangeArrowheads="1"/>
            </p:cNvSpPr>
            <p:nvPr/>
          </p:nvSpPr>
          <p:spPr bwMode="auto">
            <a:xfrm>
              <a:off x="3026" y="2523"/>
              <a:ext cx="1759" cy="294"/>
            </a:xfrm>
            <a:prstGeom prst="rect">
              <a:avLst/>
            </a:prstGeom>
            <a:solidFill>
              <a:srgbClr val="CCFFFF"/>
            </a:solidFill>
            <a:ln w="9525">
              <a:solidFill>
                <a:srgbClr val="000080"/>
              </a:solidFill>
              <a:miter lim="800000"/>
              <a:headEnd/>
              <a:tailEnd/>
            </a:ln>
          </p:spPr>
          <p:txBody>
            <a:bodyPr lIns="91429" tIns="45715" rIns="91429" bIns="45715">
              <a:spAutoFit/>
            </a:bodyPr>
            <a:lstStyle/>
            <a:p>
              <a:pPr algn="ctr">
                <a:spcBef>
                  <a:spcPct val="50000"/>
                </a:spcBef>
              </a:pPr>
              <a:r>
                <a:rPr lang="ja-JP" altLang="en-US" sz="2400">
                  <a:latin typeface="Times New Roman" pitchFamily="18" charset="0"/>
                </a:rPr>
                <a:t>商品・サービス名</a:t>
              </a:r>
            </a:p>
          </p:txBody>
        </p:sp>
        <p:sp>
          <p:nvSpPr>
            <p:cNvPr id="24585" name="Text Box 19"/>
            <p:cNvSpPr txBox="1">
              <a:spLocks noChangeArrowheads="1"/>
            </p:cNvSpPr>
            <p:nvPr/>
          </p:nvSpPr>
          <p:spPr bwMode="auto">
            <a:xfrm>
              <a:off x="2635" y="2523"/>
              <a:ext cx="336" cy="288"/>
            </a:xfrm>
            <a:prstGeom prst="rect">
              <a:avLst/>
            </a:prstGeom>
            <a:noFill/>
            <a:ln w="9525">
              <a:noFill/>
              <a:miter lim="800000"/>
              <a:headEnd/>
              <a:tailEnd/>
            </a:ln>
          </p:spPr>
          <p:txBody>
            <a:bodyPr lIns="91429" tIns="45715" rIns="91429" bIns="45715">
              <a:spAutoFit/>
            </a:bodyPr>
            <a:lstStyle/>
            <a:p>
              <a:pPr algn="ctr">
                <a:spcBef>
                  <a:spcPct val="50000"/>
                </a:spcBef>
              </a:pPr>
              <a:r>
                <a:rPr lang="ja-JP" altLang="en-US" sz="2400">
                  <a:latin typeface="Times New Roman" pitchFamily="18" charset="0"/>
                </a:rPr>
                <a:t>＋</a:t>
              </a:r>
            </a:p>
          </p:txBody>
        </p:sp>
      </p:grpSp>
    </p:spTree>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361106" y="1484784"/>
            <a:ext cx="8424936" cy="4632618"/>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rPr>
              <a:t>防御標章制度</a:t>
            </a:r>
          </a:p>
        </p:txBody>
      </p:sp>
      <p:sp>
        <p:nvSpPr>
          <p:cNvPr id="29699" name="Text Box 6"/>
          <p:cNvSpPr txBox="1">
            <a:spLocks noChangeArrowheads="1"/>
          </p:cNvSpPr>
          <p:nvPr/>
        </p:nvSpPr>
        <p:spPr bwMode="auto">
          <a:xfrm>
            <a:off x="900311" y="1700808"/>
            <a:ext cx="7704137" cy="4416594"/>
          </a:xfrm>
          <a:prstGeom prst="rect">
            <a:avLst/>
          </a:prstGeom>
          <a:noFill/>
          <a:ln w="9525">
            <a:noFill/>
            <a:miter lim="800000"/>
            <a:headEnd/>
            <a:tailEnd/>
          </a:ln>
        </p:spPr>
        <p:txBody>
          <a:bodyPr>
            <a:spAutoFit/>
          </a:bodyPr>
          <a:lstStyle/>
          <a:p>
            <a:pPr>
              <a:spcBef>
                <a:spcPct val="50000"/>
              </a:spcBef>
            </a:pPr>
            <a:r>
              <a:rPr lang="ja-JP" altLang="en-US" sz="2000" dirty="0" smtClean="0">
                <a:solidFill>
                  <a:srgbClr val="0000FF"/>
                </a:solidFill>
                <a:latin typeface="Calibri" pitchFamily="34" charset="0"/>
              </a:rPr>
              <a:t>◆</a:t>
            </a:r>
            <a:r>
              <a:rPr lang="ja-JP" altLang="en-US" sz="2200" dirty="0" smtClean="0">
                <a:latin typeface="Calibri" pitchFamily="34" charset="0"/>
              </a:rPr>
              <a:t>著名な登録商標の保護を強化するための制度</a:t>
            </a:r>
            <a:endParaRPr lang="ja-JP" altLang="en-US" sz="2200" dirty="0">
              <a:latin typeface="Calibri" pitchFamily="34" charset="0"/>
            </a:endParaRPr>
          </a:p>
          <a:p>
            <a:pPr marL="271463" indent="-271463">
              <a:spcBef>
                <a:spcPct val="50000"/>
              </a:spcBef>
            </a:pPr>
            <a:r>
              <a:rPr lang="ja-JP" altLang="en-US" sz="2000" dirty="0">
                <a:solidFill>
                  <a:srgbClr val="0000FF"/>
                </a:solidFill>
                <a:latin typeface="Calibri" pitchFamily="34" charset="0"/>
              </a:rPr>
              <a:t>◆</a:t>
            </a:r>
            <a:r>
              <a:rPr lang="ja-JP" altLang="en-US" sz="2200" dirty="0" smtClean="0">
                <a:latin typeface="+mn-ea"/>
                <a:ea typeface="+mn-ea"/>
              </a:rPr>
              <a:t>著名</a:t>
            </a:r>
            <a:r>
              <a:rPr lang="ja-JP" altLang="en-US" sz="2200" dirty="0">
                <a:latin typeface="+mn-ea"/>
                <a:ea typeface="+mn-ea"/>
              </a:rPr>
              <a:t>な登録</a:t>
            </a:r>
            <a:r>
              <a:rPr lang="ja-JP" altLang="en-US" sz="2200" dirty="0" smtClean="0">
                <a:latin typeface="+mn-ea"/>
                <a:ea typeface="+mn-ea"/>
              </a:rPr>
              <a:t>商標については、「防護標章」の</a:t>
            </a:r>
            <a:r>
              <a:rPr lang="ja-JP" altLang="en-US" sz="2200" dirty="0">
                <a:latin typeface="+mn-ea"/>
                <a:ea typeface="+mn-ea"/>
              </a:rPr>
              <a:t>登録を</a:t>
            </a:r>
            <a:r>
              <a:rPr lang="ja-JP" altLang="en-US" sz="2200" dirty="0" smtClean="0">
                <a:latin typeface="+mn-ea"/>
                <a:ea typeface="+mn-ea"/>
              </a:rPr>
              <a:t>受けることによって、類似</a:t>
            </a:r>
            <a:r>
              <a:rPr lang="ja-JP" altLang="en-US" sz="2200" dirty="0">
                <a:latin typeface="+mn-ea"/>
                <a:ea typeface="+mn-ea"/>
              </a:rPr>
              <a:t>しない商品や 役務についても他人による同一商標の使用を禁止することが</a:t>
            </a:r>
            <a:r>
              <a:rPr lang="ja-JP" altLang="en-US" sz="2200" dirty="0" smtClean="0">
                <a:latin typeface="+mn-ea"/>
                <a:ea typeface="+mn-ea"/>
              </a:rPr>
              <a:t>できる。</a:t>
            </a:r>
            <a:r>
              <a:rPr lang="ja-JP" altLang="en-US" sz="2200" dirty="0">
                <a:latin typeface="+mn-ea"/>
                <a:ea typeface="+mn-ea"/>
              </a:rPr>
              <a:t>また、他人による商標登録を排除することも</a:t>
            </a:r>
            <a:r>
              <a:rPr lang="ja-JP" altLang="en-US" sz="2200" dirty="0" smtClean="0">
                <a:latin typeface="+mn-ea"/>
                <a:ea typeface="+mn-ea"/>
              </a:rPr>
              <a:t>できる。（類似の商標までを禁止できない）</a:t>
            </a:r>
            <a:endParaRPr lang="en-US" altLang="ja-JP" sz="2200" dirty="0" smtClean="0">
              <a:latin typeface="+mn-ea"/>
              <a:ea typeface="+mn-ea"/>
            </a:endParaRPr>
          </a:p>
          <a:p>
            <a:pPr marL="271463" indent="-271463">
              <a:spcBef>
                <a:spcPct val="50000"/>
              </a:spcBef>
            </a:pPr>
            <a:r>
              <a:rPr lang="ja-JP" altLang="en-US" sz="2000" dirty="0" smtClean="0">
                <a:solidFill>
                  <a:srgbClr val="0000FF"/>
                </a:solidFill>
                <a:latin typeface="Calibri" pitchFamily="34" charset="0"/>
              </a:rPr>
              <a:t>◆</a:t>
            </a:r>
            <a:r>
              <a:rPr lang="ja-JP" altLang="en-US" sz="2200" dirty="0" smtClean="0">
                <a:latin typeface="Calibri" pitchFamily="34" charset="0"/>
              </a:rPr>
              <a:t>標章の使用を前提とした制度ではなく、他人の使用を防止する排他権としてのみの性格</a:t>
            </a:r>
            <a:endParaRPr lang="ja-JP" altLang="en-US" sz="2200" dirty="0">
              <a:latin typeface="Calibri" pitchFamily="34" charset="0"/>
            </a:endParaRPr>
          </a:p>
          <a:p>
            <a:pPr>
              <a:spcBef>
                <a:spcPts val="2400"/>
              </a:spcBef>
            </a:pPr>
            <a:r>
              <a:rPr lang="ja-JP" altLang="en-US" sz="2000" dirty="0" smtClean="0">
                <a:latin typeface="Calibri" pitchFamily="34" charset="0"/>
              </a:rPr>
              <a:t>例）日本国周知・著名商標</a:t>
            </a:r>
            <a:endParaRPr lang="en-US" altLang="ja-JP" sz="2000" dirty="0" smtClean="0">
              <a:latin typeface="Calibri" pitchFamily="34" charset="0"/>
            </a:endParaRPr>
          </a:p>
          <a:p>
            <a:pPr>
              <a:spcBef>
                <a:spcPts val="30"/>
              </a:spcBef>
            </a:pPr>
            <a:r>
              <a:rPr lang="ja-JP" altLang="en-US" sz="2000" dirty="0" smtClean="0">
                <a:latin typeface="Calibri" pitchFamily="34" charset="0"/>
              </a:rPr>
              <a:t>　ＴＯＹＯＴＡ，ＳＯＮＹ，ＩＢＭ，</a:t>
            </a:r>
            <a:r>
              <a:rPr lang="ja-JP" altLang="en-US" sz="2000" dirty="0"/>
              <a:t>ＡＱＵＯＳ＼アクオス，味の素，</a:t>
            </a:r>
            <a:r>
              <a:rPr lang="ja-JP" altLang="en-US" sz="2000" dirty="0" smtClean="0"/>
              <a:t>ＡＰＰＬＥ，</a:t>
            </a:r>
            <a:endParaRPr lang="en-US" altLang="ja-JP" sz="2000" dirty="0" smtClean="0"/>
          </a:p>
          <a:p>
            <a:pPr>
              <a:spcBef>
                <a:spcPts val="0"/>
              </a:spcBef>
            </a:pPr>
            <a:r>
              <a:rPr lang="ja-JP" altLang="en-US" sz="2000" dirty="0" smtClean="0"/>
              <a:t>　ａｄｉｄａｓ</a:t>
            </a:r>
            <a:r>
              <a:rPr lang="ja-JP" altLang="en-US" sz="2000" dirty="0"/>
              <a:t>，出光，ＥＮＥＯＳ＼エネオス，ＮＴＴ，</a:t>
            </a:r>
            <a:r>
              <a:rPr lang="ja-JP" altLang="en-US" sz="2000" dirty="0" smtClean="0"/>
              <a:t>ＥＰＳＯＮ，ＣＯＲＯＬＬＡ，</a:t>
            </a:r>
            <a:endParaRPr lang="en-US" altLang="ja-JP" sz="2000" dirty="0" smtClean="0"/>
          </a:p>
          <a:p>
            <a:pPr>
              <a:spcBef>
                <a:spcPts val="0"/>
              </a:spcBef>
            </a:pPr>
            <a:r>
              <a:rPr lang="ja-JP" altLang="en-US" sz="2000" dirty="0" smtClean="0"/>
              <a:t>　など</a:t>
            </a:r>
            <a:r>
              <a:rPr lang="ja-JP" altLang="en-US" sz="2000" dirty="0">
                <a:latin typeface="Calibri" pitchFamily="34" charset="0"/>
              </a:rPr>
              <a:t>１０２０商標</a:t>
            </a:r>
          </a:p>
        </p:txBody>
      </p:sp>
      <p:sp>
        <p:nvSpPr>
          <p:cNvPr id="6" name="スライド番号プレースホルダ 3"/>
          <p:cNvSpPr>
            <a:spLocks noGrp="1"/>
          </p:cNvSpPr>
          <p:nvPr>
            <p:ph type="sldNum" sz="quarter" idx="12"/>
          </p:nvPr>
        </p:nvSpPr>
        <p:spPr bwMode="auto">
          <a:xfrm>
            <a:off x="6902896" y="6448251"/>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8274E911-2006-4FEF-A9B7-1EEA7A74AD70}" type="slidenum">
              <a:rPr lang="en-US" altLang="ja-JP" sz="1800">
                <a:solidFill>
                  <a:schemeClr val="tx1"/>
                </a:solidFill>
                <a:latin typeface="+mn-ea"/>
              </a:rPr>
              <a:pPr fontAlgn="base">
                <a:spcBef>
                  <a:spcPct val="0"/>
                </a:spcBef>
                <a:spcAft>
                  <a:spcPct val="0"/>
                </a:spcAft>
              </a:pPr>
              <a:t>12</a:t>
            </a:fld>
            <a:endParaRPr lang="en-US" altLang="ja-JP" sz="18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551744" y="4221088"/>
            <a:ext cx="8484752" cy="2280614"/>
          </a:xfrm>
          <a:prstGeom prst="rect">
            <a:avLst/>
          </a:prstGeom>
          <a:noFill/>
          <a:ln w="9525">
            <a:noFill/>
            <a:miter lim="800000"/>
            <a:headEnd/>
            <a:tailEnd/>
          </a:ln>
        </p:spPr>
        <p:txBody>
          <a:bodyPr wrap="square" lIns="91429" tIns="45715" rIns="91429" bIns="45715">
            <a:spAutoFit/>
          </a:bodyPr>
          <a:lstStyle/>
          <a:p>
            <a:pPr>
              <a:spcBef>
                <a:spcPct val="15000"/>
              </a:spcBef>
            </a:pPr>
            <a:r>
              <a:rPr lang="ja-JP" altLang="en-US" dirty="0" smtClean="0">
                <a:latin typeface="+mn-ea"/>
                <a:ea typeface="+mn-ea"/>
              </a:rPr>
              <a:t>周知性</a:t>
            </a:r>
            <a:r>
              <a:rPr lang="ja-JP" altLang="en-US" dirty="0">
                <a:latin typeface="+mn-ea"/>
                <a:ea typeface="+mn-ea"/>
              </a:rPr>
              <a:t>は、以下のような事実を</a:t>
            </a:r>
            <a:r>
              <a:rPr lang="ja-JP" altLang="en-US" dirty="0" smtClean="0">
                <a:latin typeface="+mn-ea"/>
                <a:ea typeface="+mn-ea"/>
              </a:rPr>
              <a:t>総合的に勘案</a:t>
            </a:r>
            <a:r>
              <a:rPr lang="ja-JP" altLang="en-US" dirty="0">
                <a:latin typeface="+mn-ea"/>
                <a:ea typeface="+mn-ea"/>
              </a:rPr>
              <a:t>して</a:t>
            </a:r>
            <a:r>
              <a:rPr lang="ja-JP" altLang="en-US" dirty="0" smtClean="0">
                <a:latin typeface="+mn-ea"/>
                <a:ea typeface="+mn-ea"/>
              </a:rPr>
              <a:t>判断される </a:t>
            </a:r>
            <a:endParaRPr lang="ja-JP" altLang="en-US" dirty="0">
              <a:latin typeface="+mn-ea"/>
              <a:ea typeface="+mn-ea"/>
            </a:endParaRPr>
          </a:p>
          <a:p>
            <a:pPr>
              <a:spcBef>
                <a:spcPct val="15000"/>
              </a:spcBef>
            </a:pPr>
            <a:r>
              <a:rPr lang="ja-JP" altLang="en-US" dirty="0" smtClean="0">
                <a:latin typeface="+mn-ea"/>
                <a:ea typeface="+mn-ea"/>
              </a:rPr>
              <a:t>　　１</a:t>
            </a:r>
            <a:r>
              <a:rPr lang="ja-JP" altLang="en-US" dirty="0">
                <a:latin typeface="+mn-ea"/>
                <a:ea typeface="+mn-ea"/>
              </a:rPr>
              <a:t>．実際に使用している商標並びに商品又は役務 </a:t>
            </a:r>
            <a:endParaRPr lang="en-US" altLang="ja-JP" dirty="0" smtClean="0">
              <a:latin typeface="+mn-ea"/>
              <a:ea typeface="+mn-ea"/>
            </a:endParaRPr>
          </a:p>
          <a:p>
            <a:pPr>
              <a:spcBef>
                <a:spcPct val="15000"/>
              </a:spcBef>
            </a:pPr>
            <a:r>
              <a:rPr lang="ja-JP" altLang="en-US" dirty="0">
                <a:latin typeface="+mn-ea"/>
                <a:ea typeface="+mn-ea"/>
              </a:rPr>
              <a:t>　</a:t>
            </a:r>
            <a:r>
              <a:rPr lang="ja-JP" altLang="en-US" dirty="0" smtClean="0">
                <a:latin typeface="+mn-ea"/>
                <a:ea typeface="+mn-ea"/>
              </a:rPr>
              <a:t>　２</a:t>
            </a:r>
            <a:r>
              <a:rPr lang="ja-JP" altLang="en-US" dirty="0">
                <a:latin typeface="+mn-ea"/>
                <a:ea typeface="+mn-ea"/>
              </a:rPr>
              <a:t>．使用開始時期 </a:t>
            </a:r>
            <a:endParaRPr lang="en-US" altLang="ja-JP" dirty="0" smtClean="0">
              <a:latin typeface="+mn-ea"/>
              <a:ea typeface="+mn-ea"/>
            </a:endParaRPr>
          </a:p>
          <a:p>
            <a:pPr>
              <a:spcBef>
                <a:spcPct val="15000"/>
              </a:spcBef>
            </a:pPr>
            <a:r>
              <a:rPr lang="ja-JP" altLang="en-US" dirty="0">
                <a:latin typeface="+mn-ea"/>
                <a:ea typeface="+mn-ea"/>
              </a:rPr>
              <a:t>　</a:t>
            </a:r>
            <a:r>
              <a:rPr lang="ja-JP" altLang="en-US" dirty="0" smtClean="0">
                <a:latin typeface="+mn-ea"/>
                <a:ea typeface="+mn-ea"/>
              </a:rPr>
              <a:t>　３</a:t>
            </a:r>
            <a:r>
              <a:rPr lang="ja-JP" altLang="en-US" dirty="0">
                <a:latin typeface="+mn-ea"/>
                <a:ea typeface="+mn-ea"/>
              </a:rPr>
              <a:t>．使用期間 </a:t>
            </a:r>
            <a:endParaRPr lang="en-US" altLang="ja-JP" dirty="0" smtClean="0">
              <a:latin typeface="+mn-ea"/>
              <a:ea typeface="+mn-ea"/>
            </a:endParaRPr>
          </a:p>
          <a:p>
            <a:pPr>
              <a:spcBef>
                <a:spcPct val="15000"/>
              </a:spcBef>
            </a:pPr>
            <a:r>
              <a:rPr lang="ja-JP" altLang="en-US" dirty="0">
                <a:latin typeface="+mn-ea"/>
                <a:ea typeface="+mn-ea"/>
              </a:rPr>
              <a:t>　</a:t>
            </a:r>
            <a:r>
              <a:rPr lang="ja-JP" altLang="en-US" dirty="0" smtClean="0">
                <a:latin typeface="+mn-ea"/>
                <a:ea typeface="+mn-ea"/>
              </a:rPr>
              <a:t>　４</a:t>
            </a:r>
            <a:r>
              <a:rPr lang="ja-JP" altLang="en-US" dirty="0">
                <a:latin typeface="+mn-ea"/>
                <a:ea typeface="+mn-ea"/>
              </a:rPr>
              <a:t>．使用地域 </a:t>
            </a:r>
            <a:endParaRPr lang="en-US" altLang="ja-JP" dirty="0" smtClean="0">
              <a:latin typeface="+mn-ea"/>
              <a:ea typeface="+mn-ea"/>
            </a:endParaRPr>
          </a:p>
          <a:p>
            <a:pPr>
              <a:spcBef>
                <a:spcPct val="15000"/>
              </a:spcBef>
            </a:pPr>
            <a:r>
              <a:rPr lang="ja-JP" altLang="en-US" dirty="0">
                <a:latin typeface="+mn-ea"/>
                <a:ea typeface="+mn-ea"/>
              </a:rPr>
              <a:t>　</a:t>
            </a:r>
            <a:r>
              <a:rPr lang="ja-JP" altLang="en-US" dirty="0" smtClean="0">
                <a:latin typeface="+mn-ea"/>
                <a:ea typeface="+mn-ea"/>
              </a:rPr>
              <a:t>　５</a:t>
            </a:r>
            <a:r>
              <a:rPr lang="ja-JP" altLang="en-US" dirty="0">
                <a:latin typeface="+mn-ea"/>
                <a:ea typeface="+mn-ea"/>
              </a:rPr>
              <a:t>．生産、証明若しくは譲渡の数量又は営業の規模（店舗数、営業地域、売上高等） </a:t>
            </a:r>
            <a:endParaRPr lang="en-US" altLang="ja-JP" dirty="0" smtClean="0">
              <a:latin typeface="+mn-ea"/>
              <a:ea typeface="+mn-ea"/>
            </a:endParaRPr>
          </a:p>
          <a:p>
            <a:pPr>
              <a:spcBef>
                <a:spcPct val="15000"/>
              </a:spcBef>
            </a:pPr>
            <a:r>
              <a:rPr lang="ja-JP" altLang="en-US" dirty="0" smtClean="0">
                <a:latin typeface="+mn-ea"/>
                <a:ea typeface="+mn-ea"/>
              </a:rPr>
              <a:t>　　６</a:t>
            </a:r>
            <a:r>
              <a:rPr lang="ja-JP" altLang="en-US" dirty="0">
                <a:latin typeface="+mn-ea"/>
                <a:ea typeface="+mn-ea"/>
              </a:rPr>
              <a:t>．広告宣伝の方法、回数及び内容 </a:t>
            </a:r>
          </a:p>
        </p:txBody>
      </p:sp>
      <p:sp>
        <p:nvSpPr>
          <p:cNvPr id="6"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smtClean="0">
                <a:solidFill>
                  <a:schemeClr val="bg1"/>
                </a:solidFill>
              </a:rPr>
              <a:t>周知・著名商標とは</a:t>
            </a:r>
            <a:endParaRPr lang="ja-JP" altLang="en-US" sz="2800" dirty="0">
              <a:solidFill>
                <a:schemeClr val="bg1"/>
              </a:solidFill>
            </a:endParaRPr>
          </a:p>
        </p:txBody>
      </p:sp>
      <p:grpSp>
        <p:nvGrpSpPr>
          <p:cNvPr id="3" name="グループ化 2"/>
          <p:cNvGrpSpPr/>
          <p:nvPr/>
        </p:nvGrpSpPr>
        <p:grpSpPr>
          <a:xfrm>
            <a:off x="323528" y="1412776"/>
            <a:ext cx="8424936" cy="2448272"/>
            <a:chOff x="323528" y="1772816"/>
            <a:chExt cx="8424936" cy="2448272"/>
          </a:xfrm>
        </p:grpSpPr>
        <p:sp>
          <p:nvSpPr>
            <p:cNvPr id="2" name="角丸四角形 1"/>
            <p:cNvSpPr/>
            <p:nvPr/>
          </p:nvSpPr>
          <p:spPr>
            <a:xfrm>
              <a:off x="323528" y="1772816"/>
              <a:ext cx="8424936" cy="2448272"/>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77" name="Text Box 5"/>
            <p:cNvSpPr txBox="1">
              <a:spLocks noChangeArrowheads="1"/>
            </p:cNvSpPr>
            <p:nvPr/>
          </p:nvSpPr>
          <p:spPr bwMode="auto">
            <a:xfrm>
              <a:off x="568217" y="1989040"/>
              <a:ext cx="8005978" cy="2052860"/>
            </a:xfrm>
            <a:prstGeom prst="rect">
              <a:avLst/>
            </a:prstGeom>
            <a:noFill/>
            <a:ln w="9525">
              <a:noFill/>
              <a:miter lim="800000"/>
              <a:headEnd/>
              <a:tailEnd/>
            </a:ln>
          </p:spPr>
          <p:txBody>
            <a:bodyPr lIns="91429" tIns="45715" rIns="91429" bIns="45715">
              <a:spAutoFit/>
            </a:bodyPr>
            <a:lstStyle/>
            <a:p>
              <a:pPr>
                <a:spcBef>
                  <a:spcPct val="15000"/>
                </a:spcBef>
              </a:pPr>
              <a:r>
                <a:rPr lang="ja-JP" altLang="en-US" sz="2000" dirty="0" smtClean="0">
                  <a:solidFill>
                    <a:srgbClr val="0000FF"/>
                  </a:solidFill>
                  <a:latin typeface="+mn-ea"/>
                  <a:ea typeface="+mn-ea"/>
                </a:rPr>
                <a:t>★「</a:t>
              </a:r>
              <a:r>
                <a:rPr lang="ja-JP" altLang="en-US" sz="2000" dirty="0">
                  <a:solidFill>
                    <a:srgbClr val="0000FF"/>
                  </a:solidFill>
                  <a:latin typeface="+mn-ea"/>
                  <a:ea typeface="+mn-ea"/>
                </a:rPr>
                <a:t>周知」とは、「需要者の間に広く認識されている」こと</a:t>
              </a:r>
            </a:p>
            <a:p>
              <a:pPr marL="450850" indent="-450850">
                <a:spcBef>
                  <a:spcPct val="15000"/>
                </a:spcBef>
              </a:pPr>
              <a:r>
                <a:rPr lang="ja-JP" altLang="en-US" dirty="0" smtClean="0">
                  <a:latin typeface="+mn-ea"/>
                  <a:ea typeface="+mn-ea"/>
                </a:rPr>
                <a:t>　　・全国</a:t>
              </a:r>
              <a:r>
                <a:rPr lang="ja-JP" altLang="en-US" dirty="0">
                  <a:latin typeface="+mn-ea"/>
                  <a:ea typeface="+mn-ea"/>
                </a:rPr>
                <a:t>販売されるような商品（例えばコーヒーなど）の名称である場合には、１県だけでなく数県にわたって広く認識されて</a:t>
              </a:r>
              <a:r>
                <a:rPr lang="ja-JP" altLang="en-US" dirty="0" smtClean="0">
                  <a:latin typeface="+mn-ea"/>
                  <a:ea typeface="+mn-ea"/>
                </a:rPr>
                <a:t>いることが必要 </a:t>
              </a:r>
              <a:endParaRPr lang="ja-JP" altLang="en-US" dirty="0">
                <a:latin typeface="+mn-ea"/>
                <a:ea typeface="+mn-ea"/>
              </a:endParaRPr>
            </a:p>
            <a:p>
              <a:pPr marL="450850" indent="-450850">
                <a:spcBef>
                  <a:spcPct val="15000"/>
                </a:spcBef>
              </a:pPr>
              <a:r>
                <a:rPr lang="ja-JP" altLang="en-US" dirty="0" smtClean="0">
                  <a:latin typeface="+mn-ea"/>
                  <a:ea typeface="+mn-ea"/>
                </a:rPr>
                <a:t>　　・菓子</a:t>
              </a:r>
              <a:r>
                <a:rPr lang="ja-JP" altLang="en-US" dirty="0">
                  <a:latin typeface="+mn-ea"/>
                  <a:ea typeface="+mn-ea"/>
                </a:rPr>
                <a:t>等の特産品の名称の場合には、１県内で広く認識されていれば「周知」に該当 </a:t>
              </a:r>
            </a:p>
            <a:p>
              <a:pPr>
                <a:spcBef>
                  <a:spcPts val="1200"/>
                </a:spcBef>
              </a:pPr>
              <a:r>
                <a:rPr lang="ja-JP" altLang="en-US" sz="2000" dirty="0">
                  <a:solidFill>
                    <a:srgbClr val="0000FF"/>
                  </a:solidFill>
                  <a:latin typeface="+mn-ea"/>
                </a:rPr>
                <a:t>★ </a:t>
              </a:r>
              <a:r>
                <a:rPr lang="ja-JP" altLang="en-US" sz="2000" dirty="0" smtClean="0">
                  <a:solidFill>
                    <a:srgbClr val="0000FF"/>
                  </a:solidFill>
                  <a:latin typeface="+mn-ea"/>
                  <a:ea typeface="+mn-ea"/>
                </a:rPr>
                <a:t>「</a:t>
              </a:r>
              <a:r>
                <a:rPr lang="ja-JP" altLang="en-US" sz="2000" dirty="0">
                  <a:solidFill>
                    <a:srgbClr val="0000FF"/>
                  </a:solidFill>
                  <a:latin typeface="+mn-ea"/>
                  <a:ea typeface="+mn-ea"/>
                </a:rPr>
                <a:t>著名」とは、「周知」の程度が高く、日本全国に</a:t>
              </a:r>
              <a:r>
                <a:rPr lang="ja-JP" altLang="en-US" sz="2000" dirty="0" smtClean="0">
                  <a:solidFill>
                    <a:srgbClr val="0000FF"/>
                  </a:solidFill>
                  <a:latin typeface="+mn-ea"/>
                  <a:ea typeface="+mn-ea"/>
                </a:rPr>
                <a:t>知れわたってる」こと</a:t>
              </a:r>
            </a:p>
          </p:txBody>
        </p:sp>
      </p:grpSp>
      <p:sp>
        <p:nvSpPr>
          <p:cNvPr id="12" name="スライド番号プレースホルダ 3"/>
          <p:cNvSpPr>
            <a:spLocks noGrp="1"/>
          </p:cNvSpPr>
          <p:nvPr>
            <p:ph type="sldNum" sz="quarter" idx="12"/>
          </p:nvPr>
        </p:nvSpPr>
        <p:spPr bwMode="auto">
          <a:xfrm>
            <a:off x="6830888"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8274E911-2006-4FEF-A9B7-1EEA7A74AD70}" type="slidenum">
              <a:rPr lang="en-US" altLang="ja-JP" sz="1800">
                <a:solidFill>
                  <a:schemeClr val="tx1"/>
                </a:solidFill>
                <a:latin typeface="+mn-ea"/>
              </a:rPr>
              <a:pPr fontAlgn="base">
                <a:spcBef>
                  <a:spcPct val="0"/>
                </a:spcBef>
                <a:spcAft>
                  <a:spcPct val="0"/>
                </a:spcAft>
              </a:pPr>
              <a:t>13</a:t>
            </a:fld>
            <a:endParaRPr lang="en-US" altLang="ja-JP" sz="1800" dirty="0">
              <a:solidFill>
                <a:schemeClr val="tx1"/>
              </a:solidFill>
              <a:latin typeface="+mn-ea"/>
            </a:endParaRPr>
          </a:p>
        </p:txBody>
      </p:sp>
    </p:spTree>
    <p:extLst>
      <p:ext uri="{BB962C8B-B14F-4D97-AF65-F5344CB8AC3E}">
        <p14:creationId xmlns:p14="http://schemas.microsoft.com/office/powerpoint/2010/main" val="2760756630"/>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smtClean="0">
                <a:solidFill>
                  <a:schemeClr val="bg1"/>
                </a:solidFill>
              </a:rPr>
              <a:t>新しいタイプの商標の保護制度</a:t>
            </a:r>
            <a:endParaRPr lang="ja-JP" altLang="en-US" sz="2800" dirty="0">
              <a:solidFill>
                <a:schemeClr val="bg1"/>
              </a:solidFill>
            </a:endParaRPr>
          </a:p>
        </p:txBody>
      </p:sp>
      <p:sp>
        <p:nvSpPr>
          <p:cNvPr id="12" name="スライド番号プレースホルダ 3"/>
          <p:cNvSpPr>
            <a:spLocks noGrp="1"/>
          </p:cNvSpPr>
          <p:nvPr>
            <p:ph type="sldNum" sz="quarter" idx="12"/>
          </p:nvPr>
        </p:nvSpPr>
        <p:spPr bwMode="auto">
          <a:xfrm>
            <a:off x="6830888"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8274E911-2006-4FEF-A9B7-1EEA7A74AD70}" type="slidenum">
              <a:rPr lang="en-US" altLang="ja-JP" sz="1800">
                <a:solidFill>
                  <a:schemeClr val="tx1"/>
                </a:solidFill>
                <a:latin typeface="+mn-ea"/>
              </a:rPr>
              <a:pPr fontAlgn="base">
                <a:spcBef>
                  <a:spcPct val="0"/>
                </a:spcBef>
                <a:spcAft>
                  <a:spcPct val="0"/>
                </a:spcAft>
              </a:pPr>
              <a:t>14</a:t>
            </a:fld>
            <a:endParaRPr lang="en-US" altLang="ja-JP" sz="1800" dirty="0">
              <a:solidFill>
                <a:schemeClr val="tx1"/>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2050299202"/>
              </p:ext>
            </p:extLst>
          </p:nvPr>
        </p:nvGraphicFramePr>
        <p:xfrm>
          <a:off x="179512" y="1772816"/>
          <a:ext cx="8784976" cy="4576172"/>
        </p:xfrm>
        <a:graphic>
          <a:graphicData uri="http://schemas.openxmlformats.org/drawingml/2006/table">
            <a:tbl>
              <a:tblPr firstRow="1" bandRow="1">
                <a:tableStyleId>{5940675A-B579-460E-94D1-54222C63F5DA}</a:tableStyleId>
              </a:tblPr>
              <a:tblGrid>
                <a:gridCol w="1846359"/>
                <a:gridCol w="6938617"/>
              </a:tblGrid>
              <a:tr h="1160552">
                <a:tc>
                  <a:txBody>
                    <a:bodyPr/>
                    <a:lstStyle/>
                    <a:p>
                      <a:pPr algn="just"/>
                      <a:r>
                        <a:rPr kumimoji="1" lang="ja-JP" altLang="en-US" sz="2000" dirty="0" smtClean="0"/>
                        <a:t>動き商標</a:t>
                      </a:r>
                      <a:endParaRPr kumimoji="1" lang="ja-JP" altLang="en-US" sz="2000" dirty="0"/>
                    </a:p>
                  </a:txBody>
                  <a:tcPr>
                    <a:lnT w="12700" cap="flat" cmpd="sng" algn="ctr">
                      <a:solidFill>
                        <a:schemeClr val="tx1"/>
                      </a:solidFill>
                      <a:prstDash val="solid"/>
                      <a:round/>
                      <a:headEnd type="none" w="med" len="med"/>
                      <a:tailEnd type="none" w="med" len="med"/>
                    </a:lnT>
                  </a:tcPr>
                </a:tc>
                <a:tc>
                  <a:txBody>
                    <a:bodyPr/>
                    <a:lstStyle/>
                    <a:p>
                      <a:r>
                        <a:rPr lang="ja-JP" altLang="en-US" sz="1900" dirty="0" smtClean="0"/>
                        <a:t> 文字や図形等が時間の経過に伴って変化する商標</a:t>
                      </a:r>
                      <a:br>
                        <a:rPr lang="ja-JP" altLang="en-US" sz="1900" dirty="0" smtClean="0"/>
                      </a:br>
                      <a:r>
                        <a:rPr lang="ja-JP" altLang="en-US" sz="1900" dirty="0" smtClean="0"/>
                        <a:t>（例えば、テレビやコンピューター画面等に映し出される変化する文 字や図形など）</a:t>
                      </a:r>
                      <a:endParaRPr lang="en-US" altLang="ja-JP" sz="1900" dirty="0" smtClean="0"/>
                    </a:p>
                  </a:txBody>
                  <a:tcPr>
                    <a:lnT w="12700" cap="flat" cmpd="sng" algn="ctr">
                      <a:solidFill>
                        <a:schemeClr val="tx1"/>
                      </a:solidFill>
                      <a:prstDash val="solid"/>
                      <a:round/>
                      <a:headEnd type="none" w="med" len="med"/>
                      <a:tailEnd type="none" w="med" len="med"/>
                    </a:lnT>
                  </a:tcPr>
                </a:tc>
              </a:tr>
              <a:tr h="832480">
                <a:tc>
                  <a:txBody>
                    <a:bodyPr/>
                    <a:lstStyle/>
                    <a:p>
                      <a:pPr algn="ctr"/>
                      <a:r>
                        <a:rPr lang="ja-JP" altLang="en-US" sz="2000" dirty="0" smtClean="0"/>
                        <a:t>ホログラム商標</a:t>
                      </a:r>
                      <a:endParaRPr kumimoji="1" lang="ja-JP" altLang="en-US" sz="2000" dirty="0"/>
                    </a:p>
                  </a:txBody>
                  <a:tcPr/>
                </a:tc>
                <a:tc>
                  <a:txBody>
                    <a:bodyPr/>
                    <a:lstStyle/>
                    <a:p>
                      <a:r>
                        <a:rPr lang="ja-JP" altLang="en-US" sz="1900" dirty="0" smtClean="0"/>
                        <a:t> 文字や図形等がホログラフィーその他の方法により変化する商標</a:t>
                      </a:r>
                      <a:br>
                        <a:rPr lang="ja-JP" altLang="en-US" sz="1900" dirty="0" smtClean="0"/>
                      </a:br>
                      <a:r>
                        <a:rPr lang="ja-JP" altLang="en-US" sz="1900" dirty="0" smtClean="0"/>
                        <a:t>（見る角度によって変化して見える文字や図形など）</a:t>
                      </a:r>
                      <a:endParaRPr lang="en-US" altLang="ja-JP" sz="1900" dirty="0" smtClean="0"/>
                    </a:p>
                  </a:txBody>
                  <a:tcPr/>
                </a:tc>
              </a:tr>
              <a:tr h="1080120">
                <a:tc>
                  <a:txBody>
                    <a:bodyPr/>
                    <a:lstStyle/>
                    <a:p>
                      <a:r>
                        <a:rPr lang="ja-JP" altLang="en-US" sz="2000" dirty="0" smtClean="0"/>
                        <a:t>色彩のみから</a:t>
                      </a:r>
                      <a:endParaRPr lang="en-US" altLang="ja-JP" sz="2000" dirty="0" smtClean="0"/>
                    </a:p>
                    <a:p>
                      <a:pPr algn="r"/>
                      <a:r>
                        <a:rPr lang="ja-JP" altLang="en-US" sz="2000" dirty="0" smtClean="0"/>
                        <a:t>なる商標</a:t>
                      </a:r>
                      <a:endParaRPr kumimoji="1" lang="ja-JP" altLang="en-US" sz="2000" dirty="0"/>
                    </a:p>
                  </a:txBody>
                  <a:tcPr/>
                </a:tc>
                <a:tc>
                  <a:txBody>
                    <a:bodyPr/>
                    <a:lstStyle/>
                    <a:p>
                      <a:r>
                        <a:rPr lang="ja-JP" altLang="en-US" sz="1900" dirty="0" smtClean="0"/>
                        <a:t> 単色又は複数の色彩の組合せのみからなる商標（これまでの図形</a:t>
                      </a:r>
                      <a:endParaRPr lang="en-US" altLang="ja-JP" sz="1900" dirty="0" smtClean="0"/>
                    </a:p>
                    <a:p>
                      <a:r>
                        <a:rPr lang="en-US" altLang="ja-JP" sz="1900" dirty="0" smtClean="0"/>
                        <a:t> </a:t>
                      </a:r>
                      <a:r>
                        <a:rPr lang="ja-JP" altLang="en-US" sz="1900" dirty="0" smtClean="0"/>
                        <a:t>等と色彩が結合したものではない商標）</a:t>
                      </a:r>
                      <a:br>
                        <a:rPr lang="ja-JP" altLang="en-US" sz="1900" dirty="0" smtClean="0"/>
                      </a:br>
                      <a:r>
                        <a:rPr lang="ja-JP" altLang="en-US" sz="1900" dirty="0" smtClean="0"/>
                        <a:t> （例えば、商品の包装紙や広告用の看板に使用される色彩など）</a:t>
                      </a:r>
                      <a:endParaRPr lang="en-US" altLang="ja-JP" sz="1900" dirty="0" smtClean="0"/>
                    </a:p>
                  </a:txBody>
                  <a:tcPr/>
                </a:tc>
              </a:tr>
              <a:tr h="370840">
                <a:tc>
                  <a:txBody>
                    <a:bodyPr/>
                    <a:lstStyle/>
                    <a:p>
                      <a:pPr algn="ctr"/>
                      <a:r>
                        <a:rPr lang="ja-JP" altLang="en-US" sz="2000" dirty="0" smtClean="0"/>
                        <a:t>音商標</a:t>
                      </a:r>
                      <a:endParaRPr kumimoji="1" lang="ja-JP" altLang="en-US" sz="2000" dirty="0"/>
                    </a:p>
                  </a:txBody>
                  <a:tcPr/>
                </a:tc>
                <a:tc>
                  <a:txBody>
                    <a:bodyPr/>
                    <a:lstStyle/>
                    <a:p>
                      <a:r>
                        <a:rPr lang="ja-JP" altLang="en-US" sz="1900" dirty="0" smtClean="0">
                          <a:latin typeface="+mn-ea"/>
                          <a:ea typeface="+mn-ea"/>
                        </a:rPr>
                        <a:t> 音楽、音声、自然音等からなる商標であり、聴覚で認識される商標</a:t>
                      </a:r>
                      <a:br>
                        <a:rPr lang="ja-JP" altLang="en-US" sz="1900" dirty="0" smtClean="0">
                          <a:latin typeface="+mn-ea"/>
                          <a:ea typeface="+mn-ea"/>
                        </a:rPr>
                      </a:br>
                      <a:r>
                        <a:rPr lang="ja-JP" altLang="en-US" sz="1850" dirty="0" smtClean="0">
                          <a:latin typeface="+mn-ea"/>
                          <a:ea typeface="+mn-ea"/>
                        </a:rPr>
                        <a:t>（例えば、</a:t>
                      </a:r>
                      <a:r>
                        <a:rPr lang="en-US" altLang="ja-JP" sz="1850" dirty="0" smtClean="0">
                          <a:latin typeface="+mn-ea"/>
                          <a:ea typeface="+mn-ea"/>
                        </a:rPr>
                        <a:t>CM</a:t>
                      </a:r>
                      <a:r>
                        <a:rPr lang="ja-JP" altLang="en-US" sz="1850" dirty="0" smtClean="0">
                          <a:latin typeface="+mn-ea"/>
                          <a:ea typeface="+mn-ea"/>
                        </a:rPr>
                        <a:t>などに使われるサウンドロゴやパソコンの起動音など）</a:t>
                      </a:r>
                      <a:endParaRPr lang="en-US" altLang="ja-JP" sz="1850" dirty="0" smtClean="0">
                        <a:latin typeface="+mn-ea"/>
                        <a:ea typeface="+mn-ea"/>
                      </a:endParaRPr>
                    </a:p>
                    <a:p>
                      <a:endParaRPr kumimoji="1" lang="ja-JP" altLang="en-US" sz="1900" dirty="0">
                        <a:latin typeface="+mn-ea"/>
                        <a:ea typeface="+mn-ea"/>
                      </a:endParaRPr>
                    </a:p>
                  </a:txBody>
                  <a:tcPr/>
                </a:tc>
              </a:tr>
              <a:tr h="550520">
                <a:tc>
                  <a:txBody>
                    <a:bodyPr/>
                    <a:lstStyle/>
                    <a:p>
                      <a:pPr algn="ctr"/>
                      <a:r>
                        <a:rPr lang="ja-JP" altLang="en-US" sz="2000" dirty="0" smtClean="0"/>
                        <a:t>位置商標</a:t>
                      </a:r>
                      <a:endParaRPr kumimoji="1" lang="ja-JP" altLang="en-US" sz="2000" dirty="0"/>
                    </a:p>
                  </a:txBody>
                  <a:tcPr/>
                </a:tc>
                <a:tc>
                  <a:txBody>
                    <a:bodyPr/>
                    <a:lstStyle/>
                    <a:p>
                      <a:r>
                        <a:rPr lang="ja-JP" altLang="en-US" sz="1900" dirty="0" smtClean="0"/>
                        <a:t> 文字や図形等の標章を商品等に付す位置が特定される商標</a:t>
                      </a:r>
                      <a:endParaRPr lang="en-US" altLang="ja-JP" sz="1900" dirty="0" smtClean="0"/>
                    </a:p>
                  </a:txBody>
                  <a:tcPr/>
                </a:tc>
              </a:tr>
            </a:tbl>
          </a:graphicData>
        </a:graphic>
      </p:graphicFrame>
      <p:sp>
        <p:nvSpPr>
          <p:cNvPr id="5" name="テキスト ボックス 4"/>
          <p:cNvSpPr txBox="1"/>
          <p:nvPr/>
        </p:nvSpPr>
        <p:spPr>
          <a:xfrm>
            <a:off x="539552" y="1331476"/>
            <a:ext cx="3456384" cy="369332"/>
          </a:xfrm>
          <a:prstGeom prst="rect">
            <a:avLst/>
          </a:prstGeom>
          <a:noFill/>
        </p:spPr>
        <p:txBody>
          <a:bodyPr wrap="square" rtlCol="0">
            <a:spAutoFit/>
          </a:bodyPr>
          <a:lstStyle/>
          <a:p>
            <a:r>
              <a:rPr lang="ja-JP" altLang="en-US" dirty="0">
                <a:latin typeface="+mn-ea"/>
                <a:ea typeface="+mn-ea"/>
              </a:rPr>
              <a:t> 平成</a:t>
            </a:r>
            <a:r>
              <a:rPr lang="en-US" altLang="ja-JP" dirty="0">
                <a:latin typeface="+mn-ea"/>
                <a:ea typeface="+mn-ea"/>
              </a:rPr>
              <a:t>27</a:t>
            </a:r>
            <a:r>
              <a:rPr lang="ja-JP" altLang="en-US" dirty="0">
                <a:latin typeface="+mn-ea"/>
                <a:ea typeface="+mn-ea"/>
              </a:rPr>
              <a:t>年</a:t>
            </a:r>
            <a:r>
              <a:rPr lang="en-US" altLang="ja-JP" dirty="0">
                <a:latin typeface="+mn-ea"/>
                <a:ea typeface="+mn-ea"/>
              </a:rPr>
              <a:t>4</a:t>
            </a:r>
            <a:r>
              <a:rPr lang="ja-JP" altLang="en-US" dirty="0">
                <a:latin typeface="+mn-ea"/>
                <a:ea typeface="+mn-ea"/>
              </a:rPr>
              <a:t>月</a:t>
            </a:r>
            <a:r>
              <a:rPr lang="en-US" altLang="ja-JP" dirty="0">
                <a:latin typeface="+mn-ea"/>
                <a:ea typeface="+mn-ea"/>
              </a:rPr>
              <a:t>1</a:t>
            </a:r>
            <a:r>
              <a:rPr lang="ja-JP" altLang="en-US" dirty="0" smtClean="0">
                <a:latin typeface="+mn-ea"/>
                <a:ea typeface="+mn-ea"/>
              </a:rPr>
              <a:t>日施行</a:t>
            </a:r>
            <a:endParaRPr lang="ja-JP" altLang="en-US" dirty="0">
              <a:latin typeface="+mn-ea"/>
              <a:ea typeface="+mn-ea"/>
            </a:endParaRPr>
          </a:p>
        </p:txBody>
      </p:sp>
    </p:spTree>
    <p:extLst>
      <p:ext uri="{BB962C8B-B14F-4D97-AF65-F5344CB8AC3E}">
        <p14:creationId xmlns:p14="http://schemas.microsoft.com/office/powerpoint/2010/main" val="618153105"/>
      </p:ext>
    </p:extLst>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rPr>
              <a:t>商標権の</a:t>
            </a:r>
            <a:r>
              <a:rPr lang="ja-JP" altLang="en-US" sz="2800" dirty="0" smtClean="0">
                <a:solidFill>
                  <a:schemeClr val="bg1"/>
                </a:solidFill>
              </a:rPr>
              <a:t>活用：ネーミングの効果</a:t>
            </a:r>
            <a:endParaRPr lang="ja-JP" altLang="en-US" sz="2800" dirty="0">
              <a:solidFill>
                <a:schemeClr val="bg1"/>
              </a:solidFill>
            </a:endParaRPr>
          </a:p>
        </p:txBody>
      </p:sp>
      <p:sp>
        <p:nvSpPr>
          <p:cNvPr id="32769" name="スライド番号プレースホルダ 3"/>
          <p:cNvSpPr>
            <a:spLocks noGrp="1"/>
          </p:cNvSpPr>
          <p:nvPr>
            <p:ph type="sldNum" sz="quarter" idx="12"/>
          </p:nvPr>
        </p:nvSpPr>
        <p:spPr bwMode="auto">
          <a:xfrm>
            <a:off x="6758880" y="6448251"/>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E8E53C3-A4CE-4144-AF0D-C67941B194C8}" type="slidenum">
              <a:rPr lang="en-US" altLang="ja-JP" sz="1800">
                <a:solidFill>
                  <a:schemeClr val="tx1"/>
                </a:solidFill>
                <a:latin typeface="+mn-ea"/>
              </a:rPr>
              <a:pPr fontAlgn="base">
                <a:spcBef>
                  <a:spcPct val="0"/>
                </a:spcBef>
                <a:spcAft>
                  <a:spcPct val="0"/>
                </a:spcAft>
              </a:pPr>
              <a:t>15</a:t>
            </a:fld>
            <a:endParaRPr lang="en-US" altLang="ja-JP" sz="1800" dirty="0">
              <a:solidFill>
                <a:schemeClr val="tx1"/>
              </a:solidFill>
              <a:latin typeface="+mn-ea"/>
            </a:endParaRPr>
          </a:p>
        </p:txBody>
      </p:sp>
      <p:pic>
        <p:nvPicPr>
          <p:cNvPr id="32770" name="Picture 5" descr="97651911"/>
          <p:cNvPicPr>
            <a:picLocks noChangeAspect="1" noChangeArrowheads="1"/>
          </p:cNvPicPr>
          <p:nvPr/>
        </p:nvPicPr>
        <p:blipFill>
          <a:blip r:embed="rId2"/>
          <a:srcRect/>
          <a:stretch>
            <a:fillRect/>
          </a:stretch>
        </p:blipFill>
        <p:spPr bwMode="auto">
          <a:xfrm>
            <a:off x="5178375" y="1773238"/>
            <a:ext cx="2994025" cy="3960812"/>
          </a:xfrm>
          <a:prstGeom prst="rect">
            <a:avLst/>
          </a:prstGeom>
          <a:noFill/>
          <a:ln w="9525">
            <a:noFill/>
            <a:miter lim="800000"/>
            <a:headEnd/>
            <a:tailEnd/>
          </a:ln>
        </p:spPr>
      </p:pic>
      <p:sp>
        <p:nvSpPr>
          <p:cNvPr id="32771" name="Text Box 6"/>
          <p:cNvSpPr txBox="1">
            <a:spLocks noChangeArrowheads="1"/>
          </p:cNvSpPr>
          <p:nvPr/>
        </p:nvSpPr>
        <p:spPr bwMode="auto">
          <a:xfrm>
            <a:off x="539750" y="1844675"/>
            <a:ext cx="4032250" cy="1084263"/>
          </a:xfrm>
          <a:prstGeom prst="rect">
            <a:avLst/>
          </a:prstGeom>
          <a:noFill/>
          <a:ln w="9525">
            <a:noFill/>
            <a:miter lim="800000"/>
            <a:headEnd/>
            <a:tailEnd/>
          </a:ln>
        </p:spPr>
        <p:txBody>
          <a:bodyPr lIns="91429" tIns="45715" rIns="91429" bIns="45715">
            <a:spAutoFit/>
          </a:bodyPr>
          <a:lstStyle/>
          <a:p>
            <a:pPr>
              <a:spcBef>
                <a:spcPct val="50000"/>
              </a:spcBef>
            </a:pPr>
            <a:r>
              <a:rPr lang="ja-JP" altLang="en-US"/>
              <a:t>黒豆薄甘納豆の商標</a:t>
            </a:r>
            <a:r>
              <a:rPr lang="ja-JP" altLang="en-US" sz="2000" b="1">
                <a:solidFill>
                  <a:schemeClr val="hlink"/>
                </a:solidFill>
              </a:rPr>
              <a:t>「ゴリラの鼻くそ」</a:t>
            </a:r>
          </a:p>
          <a:p>
            <a:pPr>
              <a:spcBef>
                <a:spcPct val="50000"/>
              </a:spcBef>
            </a:pPr>
            <a:r>
              <a:rPr lang="ja-JP" altLang="en-US"/>
              <a:t>東京・上野動物園でお土産品の売れ筋商品の上位 </a:t>
            </a:r>
          </a:p>
        </p:txBody>
      </p:sp>
      <p:sp>
        <p:nvSpPr>
          <p:cNvPr id="32774" name="Text Box 10"/>
          <p:cNvSpPr txBox="1">
            <a:spLocks noChangeArrowheads="1"/>
          </p:cNvSpPr>
          <p:nvPr/>
        </p:nvSpPr>
        <p:spPr bwMode="auto">
          <a:xfrm>
            <a:off x="5076056" y="5805488"/>
            <a:ext cx="3528392" cy="1200318"/>
          </a:xfrm>
          <a:prstGeom prst="rect">
            <a:avLst/>
          </a:prstGeom>
          <a:noFill/>
          <a:ln w="9525">
            <a:noFill/>
            <a:miter lim="800000"/>
            <a:headEnd/>
            <a:tailEnd/>
          </a:ln>
        </p:spPr>
        <p:txBody>
          <a:bodyPr wrap="square" lIns="91429" tIns="45715" rIns="91429" bIns="45715">
            <a:spAutoFit/>
          </a:bodyPr>
          <a:lstStyle/>
          <a:p>
            <a:pPr>
              <a:spcBef>
                <a:spcPct val="50000"/>
              </a:spcBef>
            </a:pPr>
            <a:r>
              <a:rPr lang="ja-JP" altLang="en-US" dirty="0"/>
              <a:t>黒豆</a:t>
            </a:r>
            <a:r>
              <a:rPr lang="ja-JP" altLang="en-US" dirty="0" smtClean="0"/>
              <a:t>薄甘納豆「ゴリラの鼻くそ」</a:t>
            </a:r>
            <a:endParaRPr lang="en-US" altLang="ja-JP" dirty="0" smtClean="0"/>
          </a:p>
          <a:p>
            <a:pPr>
              <a:spcBef>
                <a:spcPct val="50000"/>
              </a:spcBef>
            </a:pPr>
            <a:r>
              <a:rPr lang="ja-JP" altLang="en-US" dirty="0"/>
              <a:t>豆菓子製造業（有）岡伊三郎商店 </a:t>
            </a:r>
          </a:p>
          <a:p>
            <a:pPr>
              <a:spcBef>
                <a:spcPct val="50000"/>
              </a:spcBef>
            </a:pPr>
            <a:r>
              <a:rPr lang="ja-JP" altLang="en-US" dirty="0" smtClean="0"/>
              <a:t> </a:t>
            </a:r>
            <a:endParaRPr lang="ja-JP" altLang="en-US" dirty="0"/>
          </a:p>
        </p:txBody>
      </p:sp>
      <p:sp>
        <p:nvSpPr>
          <p:cNvPr id="32775" name="Text Box 11"/>
          <p:cNvSpPr txBox="1">
            <a:spLocks noChangeArrowheads="1"/>
          </p:cNvSpPr>
          <p:nvPr/>
        </p:nvSpPr>
        <p:spPr bwMode="auto">
          <a:xfrm>
            <a:off x="539750" y="3141663"/>
            <a:ext cx="4032250" cy="641350"/>
          </a:xfrm>
          <a:prstGeom prst="rect">
            <a:avLst/>
          </a:prstGeom>
          <a:noFill/>
          <a:ln w="9525">
            <a:noFill/>
            <a:miter lim="800000"/>
            <a:headEnd/>
            <a:tailEnd/>
          </a:ln>
        </p:spPr>
        <p:txBody>
          <a:bodyPr lIns="91429" tIns="45715" rIns="91429" bIns="45715">
            <a:spAutoFit/>
          </a:bodyPr>
          <a:lstStyle/>
          <a:p>
            <a:pPr>
              <a:spcBef>
                <a:spcPct val="50000"/>
              </a:spcBef>
            </a:pPr>
            <a:r>
              <a:rPr lang="ja-JP" altLang="en-US"/>
              <a:t>競合他社との差別化を図るうえで絶大な効果 </a:t>
            </a:r>
          </a:p>
        </p:txBody>
      </p:sp>
      <p:grpSp>
        <p:nvGrpSpPr>
          <p:cNvPr id="32776" name="Group 15"/>
          <p:cNvGrpSpPr>
            <a:grpSpLocks/>
          </p:cNvGrpSpPr>
          <p:nvPr/>
        </p:nvGrpSpPr>
        <p:grpSpPr bwMode="auto">
          <a:xfrm>
            <a:off x="468313" y="3860800"/>
            <a:ext cx="3943350" cy="2374900"/>
            <a:chOff x="295" y="2432"/>
            <a:chExt cx="2484" cy="1496"/>
          </a:xfrm>
        </p:grpSpPr>
        <p:sp>
          <p:nvSpPr>
            <p:cNvPr id="32777" name="Text Box 8"/>
            <p:cNvSpPr txBox="1">
              <a:spLocks noChangeArrowheads="1"/>
            </p:cNvSpPr>
            <p:nvPr/>
          </p:nvSpPr>
          <p:spPr bwMode="auto">
            <a:xfrm>
              <a:off x="295" y="2795"/>
              <a:ext cx="2484" cy="1133"/>
            </a:xfrm>
            <a:prstGeom prst="rect">
              <a:avLst/>
            </a:prstGeom>
            <a:noFill/>
            <a:ln w="9525">
              <a:noFill/>
              <a:miter lim="800000"/>
              <a:headEnd/>
              <a:tailEnd/>
            </a:ln>
          </p:spPr>
          <p:txBody>
            <a:bodyPr lIns="91429" tIns="45715" rIns="91429" bIns="45715">
              <a:spAutoFit/>
            </a:bodyPr>
            <a:lstStyle/>
            <a:p>
              <a:pPr>
                <a:spcBef>
                  <a:spcPct val="50000"/>
                </a:spcBef>
              </a:pPr>
              <a:r>
                <a:rPr lang="ja-JP" altLang="en-US" sz="2000">
                  <a:latin typeface="ＭＳ Ｐゴシック" charset="-128"/>
                </a:rPr>
                <a:t>横浜シーパラダイスで</a:t>
              </a:r>
            </a:p>
            <a:p>
              <a:pPr>
                <a:spcBef>
                  <a:spcPct val="10000"/>
                </a:spcBef>
              </a:pPr>
              <a:r>
                <a:rPr lang="ja-JP" altLang="en-US" sz="2000" b="1">
                  <a:solidFill>
                    <a:schemeClr val="hlink"/>
                  </a:solidFill>
                  <a:latin typeface="ＭＳ Ｐゴシック" charset="-128"/>
                </a:rPr>
                <a:t>「ラッコの鼻くそ」</a:t>
              </a:r>
              <a:r>
                <a:rPr lang="ja-JP" altLang="en-US" sz="2000">
                  <a:latin typeface="ＭＳ Ｐゴシック" charset="-128"/>
                </a:rPr>
                <a:t>を商品展開 </a:t>
              </a:r>
            </a:p>
            <a:p>
              <a:pPr>
                <a:spcBef>
                  <a:spcPct val="50000"/>
                </a:spcBef>
              </a:pPr>
              <a:r>
                <a:rPr lang="ja-JP" altLang="en-US" sz="2000">
                  <a:latin typeface="ＭＳ Ｐゴシック" charset="-128"/>
                </a:rPr>
                <a:t>中身はまったく同じでも、名前を変えるだけで新商品に生まれ変わり、しかも大ヒット </a:t>
              </a:r>
            </a:p>
          </p:txBody>
        </p:sp>
        <p:sp>
          <p:nvSpPr>
            <p:cNvPr id="32778" name="AutoShape 13"/>
            <p:cNvSpPr>
              <a:spLocks noChangeArrowheads="1"/>
            </p:cNvSpPr>
            <p:nvPr/>
          </p:nvSpPr>
          <p:spPr bwMode="auto">
            <a:xfrm>
              <a:off x="1429" y="2432"/>
              <a:ext cx="181" cy="272"/>
            </a:xfrm>
            <a:prstGeom prst="downArrow">
              <a:avLst>
                <a:gd name="adj1" fmla="val 50000"/>
                <a:gd name="adj2" fmla="val 37569"/>
              </a:avLst>
            </a:prstGeom>
            <a:solidFill>
              <a:schemeClr val="accent1"/>
            </a:solidFill>
            <a:ln w="9525">
              <a:solidFill>
                <a:schemeClr val="tx1"/>
              </a:solidFill>
              <a:miter lim="800000"/>
              <a:headEnd/>
              <a:tailEnd/>
            </a:ln>
          </p:spPr>
          <p:txBody>
            <a:bodyPr vert="eaVert" wrap="none" anchor="ctr"/>
            <a:lstStyle/>
            <a:p>
              <a:endParaRPr lang="ja-JP" altLang="en-US">
                <a:latin typeface="Calibri" pitchFamily="34" charset="0"/>
              </a:endParaRPr>
            </a:p>
          </p:txBody>
        </p:sp>
      </p:grpSp>
    </p:spTree>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psn.ne.jp/~bds/img/potato_grap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0015" y="3501008"/>
            <a:ext cx="4592015" cy="307885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rPr>
              <a:t>商標権の</a:t>
            </a:r>
            <a:r>
              <a:rPr lang="ja-JP" altLang="en-US" sz="2800" dirty="0" smtClean="0">
                <a:solidFill>
                  <a:schemeClr val="bg1"/>
                </a:solidFill>
              </a:rPr>
              <a:t>活用：ネーミングの効果</a:t>
            </a:r>
            <a:endParaRPr lang="ja-JP" altLang="en-US" sz="2800" dirty="0">
              <a:solidFill>
                <a:schemeClr val="bg1"/>
              </a:solidFill>
            </a:endParaRPr>
          </a:p>
        </p:txBody>
      </p:sp>
      <p:sp>
        <p:nvSpPr>
          <p:cNvPr id="32769" name="スライド番号プレースホルダ 3"/>
          <p:cNvSpPr>
            <a:spLocks noGrp="1"/>
          </p:cNvSpPr>
          <p:nvPr>
            <p:ph type="sldNum" sz="quarter" idx="12"/>
          </p:nvPr>
        </p:nvSpPr>
        <p:spPr bwMode="auto">
          <a:xfrm>
            <a:off x="7046912"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E8E53C3-A4CE-4144-AF0D-C67941B194C8}" type="slidenum">
              <a:rPr lang="en-US" altLang="ja-JP" sz="1600">
                <a:solidFill>
                  <a:schemeClr val="tx1"/>
                </a:solidFill>
                <a:latin typeface="+mn-ea"/>
              </a:rPr>
              <a:pPr fontAlgn="base">
                <a:spcBef>
                  <a:spcPct val="0"/>
                </a:spcBef>
                <a:spcAft>
                  <a:spcPct val="0"/>
                </a:spcAft>
              </a:pPr>
              <a:t>16</a:t>
            </a:fld>
            <a:endParaRPr lang="en-US" altLang="ja-JP" sz="1600" dirty="0">
              <a:solidFill>
                <a:schemeClr val="tx1"/>
              </a:solidFill>
              <a:latin typeface="+mn-ea"/>
            </a:endParaRPr>
          </a:p>
        </p:txBody>
      </p:sp>
      <p:sp>
        <p:nvSpPr>
          <p:cNvPr id="2" name="テキスト ボックス 1"/>
          <p:cNvSpPr txBox="1"/>
          <p:nvPr/>
        </p:nvSpPr>
        <p:spPr>
          <a:xfrm>
            <a:off x="467544" y="1196752"/>
            <a:ext cx="8532440" cy="2154436"/>
          </a:xfrm>
          <a:prstGeom prst="rect">
            <a:avLst/>
          </a:prstGeom>
          <a:noFill/>
        </p:spPr>
        <p:txBody>
          <a:bodyPr wrap="square" rtlCol="0">
            <a:spAutoFit/>
          </a:bodyPr>
          <a:lstStyle/>
          <a:p>
            <a:r>
              <a:rPr kumimoji="1" lang="ja-JP" altLang="en-US" sz="2400" dirty="0" smtClean="0">
                <a:latin typeface="+mj-ea"/>
                <a:ea typeface="+mj-ea"/>
              </a:rPr>
              <a:t>ネーミングのポイント</a:t>
            </a:r>
            <a:endParaRPr kumimoji="1" lang="en-US" altLang="ja-JP" sz="2400" dirty="0" smtClean="0">
              <a:latin typeface="+mj-ea"/>
              <a:ea typeface="+mj-ea"/>
            </a:endParaRPr>
          </a:p>
          <a:p>
            <a:r>
              <a:rPr kumimoji="1" lang="ja-JP" altLang="en-US" sz="2200" dirty="0" smtClean="0">
                <a:latin typeface="+mj-ea"/>
                <a:ea typeface="+mj-ea"/>
              </a:rPr>
              <a:t>　　１．商品名が見やすく、見つけやすい。</a:t>
            </a:r>
            <a:endParaRPr kumimoji="1" lang="en-US" altLang="ja-JP" sz="2200" dirty="0" smtClean="0">
              <a:latin typeface="+mj-ea"/>
              <a:ea typeface="+mj-ea"/>
            </a:endParaRPr>
          </a:p>
          <a:p>
            <a:r>
              <a:rPr lang="ja-JP" altLang="en-US" sz="2200" dirty="0" smtClean="0">
                <a:latin typeface="+mj-ea"/>
                <a:ea typeface="+mj-ea"/>
              </a:rPr>
              <a:t>　　２．商品名が読みやすい。</a:t>
            </a:r>
            <a:endParaRPr lang="en-US" altLang="ja-JP" sz="2200" dirty="0" smtClean="0">
              <a:latin typeface="+mj-ea"/>
              <a:ea typeface="+mj-ea"/>
            </a:endParaRPr>
          </a:p>
          <a:p>
            <a:r>
              <a:rPr kumimoji="1" lang="ja-JP" altLang="en-US" sz="2200" dirty="0" smtClean="0">
                <a:latin typeface="+mj-ea"/>
                <a:ea typeface="+mj-ea"/>
              </a:rPr>
              <a:t>　　３．商品名から特長が分かる。使い方や使うシーンがイメージできる。</a:t>
            </a:r>
            <a:endParaRPr kumimoji="1" lang="en-US" altLang="ja-JP" sz="2200" dirty="0" smtClean="0">
              <a:latin typeface="+mj-ea"/>
              <a:ea typeface="+mj-ea"/>
            </a:endParaRPr>
          </a:p>
          <a:p>
            <a:r>
              <a:rPr lang="ja-JP" altLang="en-US" sz="2200" dirty="0" smtClean="0">
                <a:latin typeface="+mj-ea"/>
                <a:ea typeface="+mj-ea"/>
              </a:rPr>
              <a:t>　　４．語感が商品のイメージに合っている。</a:t>
            </a:r>
            <a:endParaRPr lang="en-US" altLang="ja-JP" sz="2200" dirty="0" smtClean="0">
              <a:latin typeface="+mj-ea"/>
              <a:ea typeface="+mj-ea"/>
            </a:endParaRPr>
          </a:p>
          <a:p>
            <a:r>
              <a:rPr kumimoji="1" lang="ja-JP" altLang="en-US" sz="2200" dirty="0" smtClean="0">
                <a:latin typeface="+mj-ea"/>
                <a:ea typeface="+mj-ea"/>
              </a:rPr>
              <a:t>　　５．他の商品よりも印象が強く、記憶に残りやすい。</a:t>
            </a:r>
            <a:endParaRPr kumimoji="1" lang="ja-JP" altLang="en-US" sz="2200" dirty="0">
              <a:latin typeface="+mj-ea"/>
              <a:ea typeface="+mj-ea"/>
            </a:endParaRPr>
          </a:p>
        </p:txBody>
      </p:sp>
      <p:pic>
        <p:nvPicPr>
          <p:cNvPr id="3076" name="Picture 4" descr="http://www.psn.ne.jp/~bds/img/pota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717032"/>
            <a:ext cx="2814265" cy="171407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611560" y="5445224"/>
            <a:ext cx="3456384" cy="338554"/>
          </a:xfrm>
          <a:prstGeom prst="rect">
            <a:avLst/>
          </a:prstGeom>
          <a:noFill/>
        </p:spPr>
        <p:txBody>
          <a:bodyPr wrap="square" rtlCol="0">
            <a:spAutoFit/>
          </a:bodyPr>
          <a:lstStyle/>
          <a:p>
            <a:r>
              <a:rPr kumimoji="1" lang="ja-JP" altLang="en-US" sz="1600" dirty="0" smtClean="0"/>
              <a:t>冷凍フライドポテト（ハインツ日本）</a:t>
            </a:r>
            <a:endParaRPr kumimoji="1" lang="ja-JP" altLang="en-US" sz="1600" dirty="0"/>
          </a:p>
        </p:txBody>
      </p:sp>
      <p:sp>
        <p:nvSpPr>
          <p:cNvPr id="15" name="テキスト ボックス 14"/>
          <p:cNvSpPr txBox="1"/>
          <p:nvPr/>
        </p:nvSpPr>
        <p:spPr>
          <a:xfrm>
            <a:off x="179512" y="5877272"/>
            <a:ext cx="4824536" cy="646331"/>
          </a:xfrm>
          <a:prstGeom prst="rect">
            <a:avLst/>
          </a:prstGeom>
          <a:noFill/>
        </p:spPr>
        <p:txBody>
          <a:bodyPr wrap="square" rtlCol="0">
            <a:spAutoFit/>
          </a:bodyPr>
          <a:lstStyle/>
          <a:p>
            <a:r>
              <a:rPr lang="ja-JP" altLang="en-US" dirty="0" smtClean="0">
                <a:latin typeface="+mn-ea"/>
                <a:ea typeface="+mn-ea"/>
              </a:rPr>
              <a:t>旧商品名：「ｵﾚｱｲﾀﾞ ｺﾞｰﾙﾃﾞﾝﾊﾟﾃｨ」、</a:t>
            </a:r>
            <a:r>
              <a:rPr lang="en-US" altLang="ja-JP" dirty="0" smtClean="0">
                <a:latin typeface="+mn-ea"/>
                <a:ea typeface="+mn-ea"/>
              </a:rPr>
              <a:t>230</a:t>
            </a:r>
            <a:r>
              <a:rPr lang="ja-JP" altLang="en-US" dirty="0" smtClean="0">
                <a:latin typeface="+mn-ea"/>
                <a:ea typeface="+mn-ea"/>
              </a:rPr>
              <a:t>円</a:t>
            </a:r>
            <a:endParaRPr lang="en-US" altLang="ja-JP" dirty="0" smtClean="0">
              <a:latin typeface="+mn-ea"/>
              <a:ea typeface="+mn-ea"/>
            </a:endParaRPr>
          </a:p>
          <a:p>
            <a:r>
              <a:rPr lang="ja-JP" altLang="en-US" dirty="0" smtClean="0">
                <a:latin typeface="+mn-ea"/>
                <a:ea typeface="+mn-ea"/>
              </a:rPr>
              <a:t>　商品名 ：</a:t>
            </a:r>
            <a:r>
              <a:rPr lang="ja-JP" altLang="en-US" dirty="0">
                <a:latin typeface="+mn-ea"/>
                <a:ea typeface="+mn-ea"/>
              </a:rPr>
              <a:t>「</a:t>
            </a:r>
            <a:r>
              <a:rPr lang="ja-JP" altLang="en-US" dirty="0" smtClean="0">
                <a:latin typeface="+mn-ea"/>
                <a:ea typeface="+mn-ea"/>
              </a:rPr>
              <a:t>おはようポテト」、</a:t>
            </a:r>
            <a:r>
              <a:rPr lang="en-US" altLang="ja-JP" dirty="0">
                <a:latin typeface="+mn-ea"/>
                <a:ea typeface="+mn-ea"/>
              </a:rPr>
              <a:t>330</a:t>
            </a:r>
            <a:r>
              <a:rPr lang="ja-JP" altLang="en-US" dirty="0" smtClean="0">
                <a:latin typeface="+mn-ea"/>
                <a:ea typeface="+mn-ea"/>
              </a:rPr>
              <a:t>円</a:t>
            </a:r>
            <a:endParaRPr lang="en-US" altLang="ja-JP" dirty="0">
              <a:latin typeface="+mn-ea"/>
              <a:ea typeface="+mn-ea"/>
            </a:endParaRPr>
          </a:p>
        </p:txBody>
      </p:sp>
    </p:spTree>
    <p:extLst>
      <p:ext uri="{BB962C8B-B14F-4D97-AF65-F5344CB8AC3E}">
        <p14:creationId xmlns:p14="http://schemas.microsoft.com/office/powerpoint/2010/main" val="3623142725"/>
      </p:ext>
    </p:extLst>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3000" dirty="0" smtClean="0">
                <a:solidFill>
                  <a:schemeClr val="bg1"/>
                </a:solidFill>
                <a:latin typeface="ＭＳ Ｐゴシック" pitchFamily="50" charset="-128"/>
              </a:rPr>
              <a:t>商標権侵害：わらわら事件</a:t>
            </a:r>
            <a:endParaRPr lang="ja-JP" altLang="en-US" sz="3000" dirty="0">
              <a:solidFill>
                <a:schemeClr val="bg1"/>
              </a:solidFill>
              <a:latin typeface="ＭＳ Ｐゴシック" pitchFamily="50" charset="-128"/>
            </a:endParaRPr>
          </a:p>
        </p:txBody>
      </p:sp>
      <p:sp>
        <p:nvSpPr>
          <p:cNvPr id="26627" name="Text Box 9"/>
          <p:cNvSpPr txBox="1">
            <a:spLocks noChangeArrowheads="1"/>
          </p:cNvSpPr>
          <p:nvPr/>
        </p:nvSpPr>
        <p:spPr bwMode="auto">
          <a:xfrm>
            <a:off x="467544" y="1124744"/>
            <a:ext cx="8352928" cy="1323429"/>
          </a:xfrm>
          <a:prstGeom prst="rect">
            <a:avLst/>
          </a:prstGeom>
          <a:noFill/>
          <a:ln w="9525">
            <a:noFill/>
            <a:miter lim="800000"/>
            <a:headEnd/>
            <a:tailEnd/>
          </a:ln>
        </p:spPr>
        <p:txBody>
          <a:bodyPr wrap="square" lIns="91429" tIns="45715" rIns="91429" bIns="45715">
            <a:spAutoFit/>
          </a:bodyPr>
          <a:lstStyle/>
          <a:p>
            <a:pPr eaLnBrk="0" hangingPunct="0"/>
            <a:r>
              <a:rPr lang="ja-JP" altLang="en-US" sz="2000" dirty="0" smtClean="0">
                <a:solidFill>
                  <a:srgbClr val="0000FF"/>
                </a:solidFill>
                <a:latin typeface="+mn-ea"/>
                <a:ea typeface="+mn-ea"/>
              </a:rPr>
              <a:t>任天堂</a:t>
            </a:r>
            <a:endParaRPr lang="en-US" altLang="ja-JP" sz="2000" dirty="0" smtClean="0">
              <a:solidFill>
                <a:srgbClr val="0000FF"/>
              </a:solidFill>
              <a:latin typeface="+mn-ea"/>
              <a:ea typeface="+mn-ea"/>
            </a:endParaRPr>
          </a:p>
          <a:p>
            <a:pPr eaLnBrk="0" hangingPunct="0"/>
            <a:r>
              <a:rPr lang="ja-JP" altLang="en-US" sz="2000" dirty="0" smtClean="0">
                <a:solidFill>
                  <a:srgbClr val="0000FF"/>
                </a:solidFill>
                <a:latin typeface="+mn-ea"/>
                <a:ea typeface="+mn-ea"/>
              </a:rPr>
              <a:t>　★</a:t>
            </a:r>
            <a:r>
              <a:rPr lang="ja-JP" altLang="en-US" sz="2000" dirty="0" smtClean="0">
                <a:latin typeface="+mn-ea"/>
                <a:ea typeface="+mn-ea"/>
              </a:rPr>
              <a:t>登録</a:t>
            </a:r>
            <a:r>
              <a:rPr lang="en-US" altLang="ja-JP" sz="2000" dirty="0" smtClean="0">
                <a:latin typeface="+mn-ea"/>
                <a:ea typeface="+mn-ea"/>
              </a:rPr>
              <a:t>5543176</a:t>
            </a:r>
            <a:r>
              <a:rPr lang="ja-JP" altLang="en-US" sz="2000" dirty="0" smtClean="0">
                <a:latin typeface="+mn-ea"/>
                <a:ea typeface="+mn-ea"/>
              </a:rPr>
              <a:t>「ＷａｒａＷａｒａ」</a:t>
            </a:r>
            <a:endParaRPr lang="en-US" altLang="ja-JP" sz="2000" dirty="0" smtClean="0">
              <a:latin typeface="+mn-ea"/>
              <a:ea typeface="+mn-ea"/>
            </a:endParaRPr>
          </a:p>
          <a:p>
            <a:pPr eaLnBrk="0" hangingPunct="0"/>
            <a:r>
              <a:rPr lang="en-US" altLang="ja-JP" sz="2000" dirty="0" smtClean="0">
                <a:latin typeface="+mn-ea"/>
                <a:ea typeface="+mn-ea"/>
              </a:rPr>
              <a:t>	【</a:t>
            </a:r>
            <a:r>
              <a:rPr lang="ja-JP" altLang="en-US" sz="2000" dirty="0" smtClean="0">
                <a:latin typeface="+mn-ea"/>
                <a:ea typeface="+mn-ea"/>
              </a:rPr>
              <a:t>指定</a:t>
            </a:r>
            <a:r>
              <a:rPr lang="ja-JP" altLang="en-US" sz="2000" dirty="0">
                <a:latin typeface="+mn-ea"/>
                <a:ea typeface="+mn-ea"/>
              </a:rPr>
              <a:t>商品又は指定役務</a:t>
            </a:r>
            <a:r>
              <a:rPr lang="en-US" altLang="ja-JP" sz="2000" dirty="0" smtClean="0">
                <a:latin typeface="+mn-ea"/>
                <a:ea typeface="+mn-ea"/>
              </a:rPr>
              <a:t>】</a:t>
            </a:r>
            <a:r>
              <a:rPr lang="ja-JP" altLang="en-US" sz="2000" dirty="0" smtClean="0">
                <a:latin typeface="+mn-ea"/>
                <a:ea typeface="+mn-ea"/>
              </a:rPr>
              <a:t>第</a:t>
            </a:r>
            <a:r>
              <a:rPr lang="en-US" altLang="ja-JP" sz="2000" dirty="0" smtClean="0">
                <a:latin typeface="+mn-ea"/>
                <a:ea typeface="+mn-ea"/>
              </a:rPr>
              <a:t>9,28,35,41,42,45</a:t>
            </a:r>
            <a:r>
              <a:rPr lang="ja-JP" altLang="en-US" sz="2000" dirty="0" smtClean="0">
                <a:latin typeface="+mn-ea"/>
                <a:ea typeface="+mn-ea"/>
              </a:rPr>
              <a:t>類（ゲーム機に関する</a:t>
            </a:r>
            <a:endParaRPr lang="en-US" altLang="ja-JP" sz="2000" dirty="0">
              <a:latin typeface="+mn-ea"/>
              <a:ea typeface="+mn-ea"/>
            </a:endParaRPr>
          </a:p>
          <a:p>
            <a:pPr eaLnBrk="0" hangingPunct="0"/>
            <a:r>
              <a:rPr lang="ja-JP" altLang="en-US" sz="2000" dirty="0" smtClean="0">
                <a:solidFill>
                  <a:srgbClr val="0000FF"/>
                </a:solidFill>
                <a:latin typeface="+mn-ea"/>
              </a:rPr>
              <a:t>　★</a:t>
            </a:r>
            <a:r>
              <a:rPr lang="ja-JP" altLang="en-US" sz="2000" dirty="0" smtClean="0">
                <a:latin typeface="+mn-ea"/>
                <a:ea typeface="+mn-ea"/>
              </a:rPr>
              <a:t>登録</a:t>
            </a:r>
            <a:r>
              <a:rPr lang="en-US" altLang="ja-JP" sz="2000" dirty="0" smtClean="0">
                <a:latin typeface="+mn-ea"/>
                <a:ea typeface="+mn-ea"/>
              </a:rPr>
              <a:t>5569961</a:t>
            </a:r>
            <a:r>
              <a:rPr lang="ja-JP" altLang="en-US" sz="2000" dirty="0" smtClean="0">
                <a:latin typeface="+mn-ea"/>
                <a:ea typeface="+mn-ea"/>
              </a:rPr>
              <a:t>「わらわ</a:t>
            </a:r>
            <a:r>
              <a:rPr lang="ja-JP" altLang="en-US" sz="2000" dirty="0">
                <a:latin typeface="+mn-ea"/>
                <a:ea typeface="+mn-ea"/>
              </a:rPr>
              <a:t>ら</a:t>
            </a:r>
            <a:r>
              <a:rPr lang="ja-JP" altLang="en-US" sz="2000" dirty="0" smtClean="0">
                <a:latin typeface="+mn-ea"/>
                <a:ea typeface="+mn-ea"/>
              </a:rPr>
              <a:t>広場」</a:t>
            </a:r>
            <a:endParaRPr lang="ja-JP" altLang="en-US" sz="2000" dirty="0">
              <a:latin typeface="+mn-ea"/>
              <a:ea typeface="+mn-ea"/>
            </a:endParaRPr>
          </a:p>
        </p:txBody>
      </p:sp>
      <p:sp>
        <p:nvSpPr>
          <p:cNvPr id="12" name="Text Box 9"/>
          <p:cNvSpPr txBox="1">
            <a:spLocks noChangeArrowheads="1"/>
          </p:cNvSpPr>
          <p:nvPr/>
        </p:nvSpPr>
        <p:spPr bwMode="auto">
          <a:xfrm>
            <a:off x="493887" y="2636912"/>
            <a:ext cx="5112568" cy="2015926"/>
          </a:xfrm>
          <a:prstGeom prst="rect">
            <a:avLst/>
          </a:prstGeom>
          <a:noFill/>
          <a:ln w="9525">
            <a:noFill/>
            <a:miter lim="800000"/>
            <a:headEnd/>
            <a:tailEnd/>
          </a:ln>
        </p:spPr>
        <p:txBody>
          <a:bodyPr wrap="square" lIns="91429" tIns="45715" rIns="91429" bIns="45715">
            <a:spAutoFit/>
          </a:bodyPr>
          <a:lstStyle/>
          <a:p>
            <a:pPr eaLnBrk="0" hangingPunct="0"/>
            <a:r>
              <a:rPr lang="ja-JP" altLang="en-US" sz="2000" dirty="0" smtClean="0">
                <a:solidFill>
                  <a:srgbClr val="0000FF"/>
                </a:solidFill>
                <a:latin typeface="+mn-ea"/>
                <a:ea typeface="+mn-ea"/>
              </a:rPr>
              <a:t>モンテローザ</a:t>
            </a:r>
            <a:endParaRPr lang="en-US" altLang="ja-JP" sz="2000" dirty="0" smtClean="0">
              <a:solidFill>
                <a:srgbClr val="0000FF"/>
              </a:solidFill>
              <a:latin typeface="+mn-ea"/>
              <a:ea typeface="+mn-ea"/>
            </a:endParaRPr>
          </a:p>
          <a:p>
            <a:pPr eaLnBrk="0" hangingPunct="0"/>
            <a:r>
              <a:rPr lang="ja-JP" altLang="en-US" sz="2000" dirty="0" smtClean="0">
                <a:solidFill>
                  <a:srgbClr val="0000FF"/>
                </a:solidFill>
                <a:latin typeface="+mn-ea"/>
              </a:rPr>
              <a:t>　★</a:t>
            </a:r>
            <a:r>
              <a:rPr lang="ja-JP" altLang="en-US" sz="2000" dirty="0" smtClean="0">
                <a:latin typeface="+mn-ea"/>
                <a:ea typeface="+mn-ea"/>
              </a:rPr>
              <a:t>登録</a:t>
            </a:r>
            <a:r>
              <a:rPr lang="en-US" altLang="ja-JP" sz="2000" dirty="0" smtClean="0">
                <a:latin typeface="+mn-ea"/>
                <a:ea typeface="+mn-ea"/>
              </a:rPr>
              <a:t>4185167</a:t>
            </a:r>
            <a:r>
              <a:rPr lang="ja-JP" altLang="en-US" sz="2000" dirty="0" smtClean="0">
                <a:latin typeface="+mn-ea"/>
                <a:ea typeface="+mn-ea"/>
              </a:rPr>
              <a:t>「笑笑」</a:t>
            </a:r>
            <a:endParaRPr lang="en-US" altLang="ja-JP" sz="2000" dirty="0" smtClean="0">
              <a:latin typeface="+mn-ea"/>
              <a:ea typeface="+mn-ea"/>
            </a:endParaRPr>
          </a:p>
          <a:p>
            <a:pPr eaLnBrk="0" hangingPunct="0"/>
            <a:r>
              <a:rPr lang="en-US" altLang="ja-JP" sz="2000" dirty="0" smtClean="0">
                <a:latin typeface="+mn-ea"/>
                <a:ea typeface="+mn-ea"/>
              </a:rPr>
              <a:t>	【</a:t>
            </a:r>
            <a:r>
              <a:rPr lang="ja-JP" altLang="en-US" sz="2000" dirty="0" smtClean="0">
                <a:latin typeface="+mn-ea"/>
                <a:ea typeface="+mn-ea"/>
              </a:rPr>
              <a:t>指定</a:t>
            </a:r>
            <a:r>
              <a:rPr lang="ja-JP" altLang="en-US" sz="2000" dirty="0">
                <a:latin typeface="+mn-ea"/>
                <a:ea typeface="+mn-ea"/>
              </a:rPr>
              <a:t>商品又は指定役務</a:t>
            </a:r>
            <a:r>
              <a:rPr lang="en-US" altLang="ja-JP" sz="2000" dirty="0" smtClean="0">
                <a:latin typeface="+mn-ea"/>
                <a:ea typeface="+mn-ea"/>
              </a:rPr>
              <a:t>】</a:t>
            </a:r>
            <a:r>
              <a:rPr lang="ja-JP" altLang="en-US" sz="2000" dirty="0" smtClean="0">
                <a:latin typeface="+mn-ea"/>
                <a:ea typeface="+mn-ea"/>
              </a:rPr>
              <a:t>第</a:t>
            </a:r>
            <a:r>
              <a:rPr lang="en-US" altLang="ja-JP" sz="2000" dirty="0" smtClean="0">
                <a:latin typeface="+mn-ea"/>
                <a:ea typeface="+mn-ea"/>
              </a:rPr>
              <a:t>43</a:t>
            </a:r>
            <a:r>
              <a:rPr lang="ja-JP" altLang="en-US" sz="2000" dirty="0" smtClean="0">
                <a:latin typeface="+mn-ea"/>
                <a:ea typeface="+mn-ea"/>
              </a:rPr>
              <a:t>類</a:t>
            </a:r>
            <a:endParaRPr lang="en-US" altLang="ja-JP" sz="2000" dirty="0">
              <a:latin typeface="+mn-ea"/>
              <a:ea typeface="+mn-ea"/>
            </a:endParaRPr>
          </a:p>
          <a:p>
            <a:pPr eaLnBrk="0" hangingPunct="0"/>
            <a:r>
              <a:rPr lang="ja-JP" altLang="en-US" sz="2000" dirty="0" smtClean="0">
                <a:solidFill>
                  <a:srgbClr val="0000FF"/>
                </a:solidFill>
                <a:latin typeface="+mn-ea"/>
              </a:rPr>
              <a:t>　★</a:t>
            </a:r>
            <a:r>
              <a:rPr lang="ja-JP" altLang="en-US" sz="2000" dirty="0" smtClean="0">
                <a:latin typeface="+mn-ea"/>
                <a:ea typeface="+mn-ea"/>
              </a:rPr>
              <a:t>登録</a:t>
            </a:r>
            <a:r>
              <a:rPr lang="en-US" altLang="ja-JP" sz="2000" dirty="0" smtClean="0">
                <a:latin typeface="+mn-ea"/>
                <a:ea typeface="+mn-ea"/>
              </a:rPr>
              <a:t>5586568</a:t>
            </a:r>
            <a:r>
              <a:rPr lang="ja-JP" altLang="en-US" sz="2000" dirty="0" smtClean="0">
                <a:latin typeface="+mn-ea"/>
                <a:ea typeface="+mn-ea"/>
              </a:rPr>
              <a:t>「笑笑</a:t>
            </a:r>
            <a:r>
              <a:rPr lang="ja-JP" altLang="en-US" sz="2000" dirty="0">
                <a:latin typeface="+mn-ea"/>
                <a:ea typeface="+mn-ea"/>
              </a:rPr>
              <a:t>＼</a:t>
            </a:r>
            <a:r>
              <a:rPr lang="ja-JP" altLang="en-US" sz="2000" dirty="0" smtClean="0">
                <a:latin typeface="+mn-ea"/>
                <a:ea typeface="+mn-ea"/>
              </a:rPr>
              <a:t>ＷＡＲＡＷＡＲＡ」</a:t>
            </a:r>
            <a:endParaRPr lang="en-US" altLang="ja-JP" sz="2000" dirty="0" smtClean="0">
              <a:latin typeface="+mn-ea"/>
              <a:ea typeface="+mn-ea"/>
            </a:endParaRPr>
          </a:p>
          <a:p>
            <a:pPr eaLnBrk="0" hangingPunct="0"/>
            <a:r>
              <a:rPr lang="en-US" altLang="ja-JP" sz="2000" dirty="0" smtClean="0">
                <a:latin typeface="+mn-ea"/>
                <a:ea typeface="+mn-ea"/>
              </a:rPr>
              <a:t>	【</a:t>
            </a:r>
            <a:r>
              <a:rPr lang="ja-JP" altLang="en-US" sz="2000" dirty="0">
                <a:latin typeface="+mn-ea"/>
                <a:ea typeface="+mn-ea"/>
              </a:rPr>
              <a:t>指定商品又は指定役務</a:t>
            </a:r>
            <a:r>
              <a:rPr lang="en-US" altLang="ja-JP" sz="2000" dirty="0">
                <a:latin typeface="+mn-ea"/>
                <a:ea typeface="+mn-ea"/>
              </a:rPr>
              <a:t>】</a:t>
            </a:r>
            <a:r>
              <a:rPr lang="ja-JP" altLang="en-US" sz="2000" dirty="0" smtClean="0">
                <a:latin typeface="+mn-ea"/>
                <a:ea typeface="+mn-ea"/>
              </a:rPr>
              <a:t>第</a:t>
            </a:r>
            <a:r>
              <a:rPr lang="en-US" altLang="ja-JP" sz="2000" dirty="0" smtClean="0">
                <a:latin typeface="+mn-ea"/>
                <a:ea typeface="+mn-ea"/>
              </a:rPr>
              <a:t>43</a:t>
            </a:r>
            <a:r>
              <a:rPr lang="ja-JP" altLang="en-US" sz="2000" dirty="0" smtClean="0">
                <a:latin typeface="+mn-ea"/>
                <a:ea typeface="+mn-ea"/>
              </a:rPr>
              <a:t>類</a:t>
            </a:r>
            <a:endParaRPr lang="en-US" altLang="ja-JP" sz="2000" dirty="0" smtClean="0">
              <a:latin typeface="+mn-ea"/>
              <a:ea typeface="+mn-ea"/>
            </a:endParaRPr>
          </a:p>
          <a:p>
            <a:pPr eaLnBrk="0" hangingPunct="0">
              <a:spcBef>
                <a:spcPts val="600"/>
              </a:spcBef>
            </a:pPr>
            <a:r>
              <a:rPr lang="ja-JP" altLang="en-US" sz="2000" dirty="0" smtClean="0">
                <a:latin typeface="+mn-ea"/>
                <a:ea typeface="+mn-ea"/>
              </a:rPr>
              <a:t>　　⇒特許に任天堂商標の取消審判を請求</a:t>
            </a:r>
            <a:endParaRPr lang="en-US" altLang="ja-JP" sz="2000" dirty="0" smtClean="0">
              <a:latin typeface="+mn-ea"/>
              <a:ea typeface="+mn-ea"/>
            </a:endParaRPr>
          </a:p>
        </p:txBody>
      </p:sp>
      <p:pic>
        <p:nvPicPr>
          <p:cNvPr id="3074" name="Picture 2" descr="　オーストラリア・ブリスベーンの日本食居酒屋「Ｗａｒａ　Ｗａｒ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564904"/>
            <a:ext cx="2435687" cy="2817634"/>
          </a:xfrm>
          <a:prstGeom prst="rect">
            <a:avLst/>
          </a:prstGeom>
          <a:noFill/>
          <a:extLst>
            <a:ext uri="{909E8E84-426E-40DD-AFC4-6F175D3DCCD1}">
              <a14:hiddenFill xmlns:a14="http://schemas.microsoft.com/office/drawing/2010/main">
                <a:solidFill>
                  <a:srgbClr val="FFFFFF"/>
                </a:solidFill>
              </a14:hiddenFill>
            </a:ext>
          </a:extLst>
        </p:spPr>
      </p:pic>
      <p:sp>
        <p:nvSpPr>
          <p:cNvPr id="8"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17</a:t>
            </a:fld>
            <a:endParaRPr lang="en-US" altLang="ja-JP" sz="1800" dirty="0">
              <a:solidFill>
                <a:schemeClr val="tx1"/>
              </a:solidFill>
              <a:latin typeface="+mn-ea"/>
            </a:endParaRPr>
          </a:p>
        </p:txBody>
      </p:sp>
      <p:sp>
        <p:nvSpPr>
          <p:cNvPr id="3" name="上下矢印 2"/>
          <p:cNvSpPr/>
          <p:nvPr/>
        </p:nvSpPr>
        <p:spPr>
          <a:xfrm>
            <a:off x="2627784" y="2448173"/>
            <a:ext cx="216024" cy="33208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Text Box 9"/>
          <p:cNvSpPr txBox="1">
            <a:spLocks noChangeArrowheads="1"/>
          </p:cNvSpPr>
          <p:nvPr/>
        </p:nvSpPr>
        <p:spPr bwMode="auto">
          <a:xfrm>
            <a:off x="492596" y="4725144"/>
            <a:ext cx="7967836" cy="2092871"/>
          </a:xfrm>
          <a:prstGeom prst="rect">
            <a:avLst/>
          </a:prstGeom>
          <a:noFill/>
          <a:ln w="9525">
            <a:noFill/>
            <a:miter lim="800000"/>
            <a:headEnd/>
            <a:tailEnd/>
          </a:ln>
        </p:spPr>
        <p:txBody>
          <a:bodyPr wrap="square" lIns="91429" tIns="45715" rIns="91429" bIns="45715">
            <a:spAutoFit/>
          </a:bodyPr>
          <a:lstStyle/>
          <a:p>
            <a:pPr marL="538163" indent="-538163" eaLnBrk="0" hangingPunct="0">
              <a:spcBef>
                <a:spcPts val="600"/>
              </a:spcBef>
            </a:pPr>
            <a:r>
              <a:rPr lang="ja-JP" altLang="en-US" sz="2000" dirty="0">
                <a:solidFill>
                  <a:srgbClr val="0000FF"/>
                </a:solidFill>
                <a:latin typeface="+mn-ea"/>
                <a:ea typeface="+mn-ea"/>
              </a:rPr>
              <a:t>特許庁</a:t>
            </a:r>
            <a:r>
              <a:rPr lang="ja-JP" altLang="en-US" sz="2000" dirty="0" smtClean="0">
                <a:solidFill>
                  <a:srgbClr val="0000FF"/>
                </a:solidFill>
                <a:latin typeface="+mn-ea"/>
                <a:ea typeface="+mn-ea"/>
              </a:rPr>
              <a:t>判断</a:t>
            </a:r>
            <a:endParaRPr lang="en-US" altLang="ja-JP" sz="2000" dirty="0" smtClean="0">
              <a:solidFill>
                <a:srgbClr val="0000FF"/>
              </a:solidFill>
              <a:latin typeface="+mn-ea"/>
              <a:ea typeface="+mn-ea"/>
            </a:endParaRPr>
          </a:p>
          <a:p>
            <a:pPr marL="450850" indent="-450850" eaLnBrk="0" hangingPunct="0">
              <a:spcBef>
                <a:spcPts val="600"/>
              </a:spcBef>
            </a:pPr>
            <a:r>
              <a:rPr lang="ja-JP" altLang="en-US" sz="2000" dirty="0">
                <a:latin typeface="+mn-ea"/>
              </a:rPr>
              <a:t>　</a:t>
            </a:r>
            <a:r>
              <a:rPr lang="ja-JP" altLang="en-US" sz="2000" dirty="0" smtClean="0">
                <a:latin typeface="+mn-ea"/>
              </a:rPr>
              <a:t>　・</a:t>
            </a:r>
            <a:r>
              <a:rPr lang="ja-JP" altLang="en-US" sz="2000" dirty="0" smtClean="0"/>
              <a:t>飲食業界とゲーム業界は提供する商品や</a:t>
            </a:r>
            <a:endParaRPr lang="en-US" altLang="ja-JP" sz="2000" dirty="0" smtClean="0"/>
          </a:p>
          <a:p>
            <a:pPr marL="450850" indent="-450850" eaLnBrk="0" hangingPunct="0">
              <a:spcBef>
                <a:spcPts val="0"/>
              </a:spcBef>
            </a:pPr>
            <a:r>
              <a:rPr lang="ja-JP" altLang="en-US" sz="2000" dirty="0" smtClean="0"/>
              <a:t>　　　サービス</a:t>
            </a:r>
            <a:r>
              <a:rPr lang="ja-JP" altLang="en-US" sz="2000" dirty="0"/>
              <a:t>が異なり、消費者が商標を混同する恐れはない</a:t>
            </a:r>
            <a:endParaRPr lang="en-US" altLang="ja-JP" sz="2000" dirty="0"/>
          </a:p>
          <a:p>
            <a:pPr marL="450850" indent="-187325" eaLnBrk="0" hangingPunct="0">
              <a:spcBef>
                <a:spcPts val="600"/>
              </a:spcBef>
            </a:pPr>
            <a:r>
              <a:rPr lang="ja-JP" altLang="en-US" sz="2000" dirty="0" smtClean="0">
                <a:latin typeface="+mn-ea"/>
              </a:rPr>
              <a:t>・「</a:t>
            </a:r>
            <a:r>
              <a:rPr lang="ja-JP" altLang="en-US" sz="2000" dirty="0">
                <a:latin typeface="+mn-ea"/>
              </a:rPr>
              <a:t>笑笑</a:t>
            </a:r>
            <a:r>
              <a:rPr lang="ja-JP" altLang="en-US" sz="2000" dirty="0" smtClean="0">
                <a:latin typeface="+mn-ea"/>
              </a:rPr>
              <a:t>」と</a:t>
            </a:r>
            <a:r>
              <a:rPr lang="ja-JP" altLang="en-US" sz="2000" dirty="0">
                <a:latin typeface="+mn-ea"/>
              </a:rPr>
              <a:t>「ＷａｒａＷａｒａ</a:t>
            </a:r>
            <a:r>
              <a:rPr lang="ja-JP" altLang="en-US" sz="2000" dirty="0" smtClean="0">
                <a:latin typeface="+mn-ea"/>
              </a:rPr>
              <a:t>」か、</a:t>
            </a:r>
            <a:r>
              <a:rPr lang="ja-JP" altLang="en-US" sz="2000" dirty="0"/>
              <a:t>称呼を同じくするものの、外観上明らかに相違し、観念上も大きく相違するものであるから、類似する商標ということはできない</a:t>
            </a:r>
            <a:r>
              <a:rPr lang="ja-JP" altLang="en-US" sz="2000" dirty="0" smtClean="0"/>
              <a:t>。</a:t>
            </a:r>
            <a:endParaRPr lang="en-US" altLang="ja-JP" sz="2000" dirty="0">
              <a:latin typeface="+mn-ea"/>
              <a:ea typeface="+mn-ea"/>
            </a:endParaRPr>
          </a:p>
        </p:txBody>
      </p:sp>
    </p:spTree>
    <p:extLst>
      <p:ext uri="{BB962C8B-B14F-4D97-AF65-F5344CB8AC3E}">
        <p14:creationId xmlns:p14="http://schemas.microsoft.com/office/powerpoint/2010/main" val="3436107249"/>
      </p:ext>
    </p:extLst>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latin typeface="ＭＳ Ｐゴシック" charset="-128"/>
              </a:rPr>
              <a:t>商標の国際的保護</a:t>
            </a:r>
          </a:p>
        </p:txBody>
      </p:sp>
      <p:grpSp>
        <p:nvGrpSpPr>
          <p:cNvPr id="18" name="グループ化 17"/>
          <p:cNvGrpSpPr/>
          <p:nvPr/>
        </p:nvGrpSpPr>
        <p:grpSpPr>
          <a:xfrm>
            <a:off x="753790" y="2564904"/>
            <a:ext cx="2268824" cy="3130229"/>
            <a:chOff x="971600" y="2564904"/>
            <a:chExt cx="2268824" cy="3130229"/>
          </a:xfrm>
        </p:grpSpPr>
        <p:grpSp>
          <p:nvGrpSpPr>
            <p:cNvPr id="2" name="グループ化 1"/>
            <p:cNvGrpSpPr/>
            <p:nvPr/>
          </p:nvGrpSpPr>
          <p:grpSpPr>
            <a:xfrm>
              <a:off x="1854402" y="4415769"/>
              <a:ext cx="477054" cy="1266031"/>
              <a:chOff x="1854402" y="4415769"/>
              <a:chExt cx="477054" cy="1266031"/>
            </a:xfrm>
          </p:grpSpPr>
          <p:sp>
            <p:nvSpPr>
              <p:cNvPr id="49186" name="Rectangle 34"/>
              <p:cNvSpPr>
                <a:spLocks noChangeArrowheads="1"/>
              </p:cNvSpPr>
              <p:nvPr/>
            </p:nvSpPr>
            <p:spPr bwMode="auto">
              <a:xfrm>
                <a:off x="1859905" y="4930912"/>
                <a:ext cx="450000" cy="750888"/>
              </a:xfrm>
              <a:prstGeom prst="rect">
                <a:avLst/>
              </a:prstGeom>
              <a:solidFill>
                <a:srgbClr val="CCFFFF"/>
              </a:solidFill>
              <a:ln w="9525">
                <a:solidFill>
                  <a:srgbClr val="0000FF"/>
                </a:solidFill>
                <a:miter lim="800000"/>
                <a:headEnd/>
                <a:tailEnd/>
              </a:ln>
              <a:effectLst/>
            </p:spPr>
            <p:txBody>
              <a:bodyPr wrap="none" anchor="ctr"/>
              <a:lstStyle/>
              <a:p>
                <a:endParaRPr lang="ja-JP" altLang="en-US"/>
              </a:p>
            </p:txBody>
          </p:sp>
          <p:sp>
            <p:nvSpPr>
              <p:cNvPr id="49187" name="Text Box 20"/>
              <p:cNvSpPr txBox="1">
                <a:spLocks noChangeArrowheads="1"/>
              </p:cNvSpPr>
              <p:nvPr/>
            </p:nvSpPr>
            <p:spPr bwMode="auto">
              <a:xfrm>
                <a:off x="1854402" y="5043835"/>
                <a:ext cx="477054" cy="633889"/>
              </a:xfrm>
              <a:prstGeom prst="rect">
                <a:avLst/>
              </a:prstGeom>
              <a:noFill/>
              <a:ln w="9525">
                <a:noFill/>
                <a:miter lim="800000"/>
                <a:headEnd/>
                <a:tailEnd/>
              </a:ln>
            </p:spPr>
            <p:txBody>
              <a:bodyPr vert="eaVert">
                <a:spAutoFit/>
              </a:bodyPr>
              <a:lstStyle/>
              <a:p>
                <a:pPr>
                  <a:spcBef>
                    <a:spcPct val="50000"/>
                  </a:spcBef>
                </a:pPr>
                <a:r>
                  <a:rPr lang="ja-JP" altLang="en-US" sz="1900" dirty="0"/>
                  <a:t>英国</a:t>
                </a:r>
              </a:p>
            </p:txBody>
          </p:sp>
          <p:sp>
            <p:nvSpPr>
              <p:cNvPr id="49193" name="Line 41"/>
              <p:cNvSpPr>
                <a:spLocks noChangeShapeType="1"/>
              </p:cNvSpPr>
              <p:nvPr/>
            </p:nvSpPr>
            <p:spPr bwMode="auto">
              <a:xfrm>
                <a:off x="2064693" y="4415769"/>
                <a:ext cx="0" cy="474980"/>
              </a:xfrm>
              <a:prstGeom prst="line">
                <a:avLst/>
              </a:prstGeom>
              <a:noFill/>
              <a:ln w="9525">
                <a:solidFill>
                  <a:schemeClr val="tx1"/>
                </a:solidFill>
                <a:round/>
                <a:headEnd/>
                <a:tailEnd type="triangle" w="med" len="med"/>
              </a:ln>
              <a:effectLst/>
            </p:spPr>
            <p:txBody>
              <a:bodyPr/>
              <a:lstStyle/>
              <a:p>
                <a:endParaRPr lang="ja-JP" altLang="en-US"/>
              </a:p>
            </p:txBody>
          </p:sp>
        </p:grpSp>
        <p:grpSp>
          <p:nvGrpSpPr>
            <p:cNvPr id="3" name="グループ化 2"/>
            <p:cNvGrpSpPr/>
            <p:nvPr/>
          </p:nvGrpSpPr>
          <p:grpSpPr>
            <a:xfrm>
              <a:off x="2763370" y="4415769"/>
              <a:ext cx="477054" cy="1266031"/>
              <a:chOff x="2654786" y="4415769"/>
              <a:chExt cx="477054" cy="1266031"/>
            </a:xfrm>
          </p:grpSpPr>
          <p:sp>
            <p:nvSpPr>
              <p:cNvPr id="49189" name="Rectangle 37"/>
              <p:cNvSpPr>
                <a:spLocks noChangeArrowheads="1"/>
              </p:cNvSpPr>
              <p:nvPr/>
            </p:nvSpPr>
            <p:spPr bwMode="auto">
              <a:xfrm>
                <a:off x="2662894" y="4930912"/>
                <a:ext cx="450000" cy="750888"/>
              </a:xfrm>
              <a:prstGeom prst="rect">
                <a:avLst/>
              </a:prstGeom>
              <a:solidFill>
                <a:srgbClr val="CCFFFF"/>
              </a:solidFill>
              <a:ln w="9525">
                <a:solidFill>
                  <a:srgbClr val="0000FF"/>
                </a:solidFill>
                <a:miter lim="800000"/>
                <a:headEnd/>
                <a:tailEnd/>
              </a:ln>
              <a:effectLst/>
            </p:spPr>
            <p:txBody>
              <a:bodyPr wrap="none" anchor="ctr"/>
              <a:lstStyle/>
              <a:p>
                <a:endParaRPr lang="ja-JP" altLang="en-US"/>
              </a:p>
            </p:txBody>
          </p:sp>
          <p:sp>
            <p:nvSpPr>
              <p:cNvPr id="49190" name="Text Box 20"/>
              <p:cNvSpPr txBox="1">
                <a:spLocks noChangeArrowheads="1"/>
              </p:cNvSpPr>
              <p:nvPr/>
            </p:nvSpPr>
            <p:spPr bwMode="auto">
              <a:xfrm>
                <a:off x="2654786" y="5045582"/>
                <a:ext cx="477054" cy="632143"/>
              </a:xfrm>
              <a:prstGeom prst="rect">
                <a:avLst/>
              </a:prstGeom>
              <a:noFill/>
              <a:ln w="9525">
                <a:noFill/>
                <a:miter lim="800000"/>
                <a:headEnd/>
                <a:tailEnd/>
              </a:ln>
            </p:spPr>
            <p:txBody>
              <a:bodyPr vert="eaVert">
                <a:spAutoFit/>
              </a:bodyPr>
              <a:lstStyle/>
              <a:p>
                <a:pPr>
                  <a:spcBef>
                    <a:spcPct val="50000"/>
                  </a:spcBef>
                </a:pPr>
                <a:r>
                  <a:rPr lang="ja-JP" altLang="en-US" sz="1900" dirty="0"/>
                  <a:t>独国</a:t>
                </a:r>
              </a:p>
            </p:txBody>
          </p:sp>
          <p:sp>
            <p:nvSpPr>
              <p:cNvPr id="49194" name="Line 42"/>
              <p:cNvSpPr>
                <a:spLocks noChangeShapeType="1"/>
              </p:cNvSpPr>
              <p:nvPr/>
            </p:nvSpPr>
            <p:spPr bwMode="auto">
              <a:xfrm>
                <a:off x="2852377" y="4415769"/>
                <a:ext cx="0" cy="474980"/>
              </a:xfrm>
              <a:prstGeom prst="line">
                <a:avLst/>
              </a:prstGeom>
              <a:noFill/>
              <a:ln w="9525">
                <a:solidFill>
                  <a:schemeClr val="tx1"/>
                </a:solidFill>
                <a:round/>
                <a:headEnd/>
                <a:tailEnd type="triangle" w="med" len="med"/>
              </a:ln>
              <a:effectLst/>
            </p:spPr>
            <p:txBody>
              <a:bodyPr/>
              <a:lstStyle/>
              <a:p>
                <a:endParaRPr lang="ja-JP" altLang="en-US"/>
              </a:p>
            </p:txBody>
          </p:sp>
        </p:grpSp>
        <p:grpSp>
          <p:nvGrpSpPr>
            <p:cNvPr id="5" name="グループ化 4"/>
            <p:cNvGrpSpPr/>
            <p:nvPr/>
          </p:nvGrpSpPr>
          <p:grpSpPr>
            <a:xfrm>
              <a:off x="1028473" y="4415134"/>
              <a:ext cx="477054" cy="1279999"/>
              <a:chOff x="1028473" y="4415134"/>
              <a:chExt cx="477054" cy="1279999"/>
            </a:xfrm>
          </p:grpSpPr>
          <p:sp>
            <p:nvSpPr>
              <p:cNvPr id="49183" name="Rectangle 31"/>
              <p:cNvSpPr>
                <a:spLocks noChangeArrowheads="1"/>
              </p:cNvSpPr>
              <p:nvPr/>
            </p:nvSpPr>
            <p:spPr bwMode="auto">
              <a:xfrm>
                <a:off x="1049661" y="4926785"/>
                <a:ext cx="450000" cy="754380"/>
              </a:xfrm>
              <a:prstGeom prst="rect">
                <a:avLst/>
              </a:prstGeom>
              <a:solidFill>
                <a:srgbClr val="CCFFFF"/>
              </a:solidFill>
              <a:ln w="9525">
                <a:solidFill>
                  <a:srgbClr val="0000FF"/>
                </a:solidFill>
                <a:miter lim="800000"/>
                <a:headEnd/>
                <a:tailEnd/>
              </a:ln>
              <a:effectLst/>
            </p:spPr>
            <p:txBody>
              <a:bodyPr wrap="none" anchor="ctr"/>
              <a:lstStyle/>
              <a:p>
                <a:endParaRPr lang="ja-JP" altLang="en-US"/>
              </a:p>
            </p:txBody>
          </p:sp>
          <p:sp>
            <p:nvSpPr>
              <p:cNvPr id="49184" name="Text Box 20"/>
              <p:cNvSpPr txBox="1">
                <a:spLocks noChangeArrowheads="1"/>
              </p:cNvSpPr>
              <p:nvPr/>
            </p:nvSpPr>
            <p:spPr bwMode="auto">
              <a:xfrm>
                <a:off x="1028473" y="5045528"/>
                <a:ext cx="477054" cy="649605"/>
              </a:xfrm>
              <a:prstGeom prst="rect">
                <a:avLst/>
              </a:prstGeom>
              <a:noFill/>
              <a:ln w="9525">
                <a:noFill/>
                <a:miter lim="800000"/>
                <a:headEnd/>
                <a:tailEnd/>
              </a:ln>
            </p:spPr>
            <p:txBody>
              <a:bodyPr vert="eaVert">
                <a:spAutoFit/>
              </a:bodyPr>
              <a:lstStyle/>
              <a:p>
                <a:pPr>
                  <a:spcBef>
                    <a:spcPct val="50000"/>
                  </a:spcBef>
                </a:pPr>
                <a:r>
                  <a:rPr lang="ja-JP" altLang="en-US" sz="1900" dirty="0"/>
                  <a:t>米国</a:t>
                </a:r>
              </a:p>
            </p:txBody>
          </p:sp>
          <p:sp>
            <p:nvSpPr>
              <p:cNvPr id="49195" name="Line 43"/>
              <p:cNvSpPr>
                <a:spLocks noChangeShapeType="1"/>
              </p:cNvSpPr>
              <p:nvPr/>
            </p:nvSpPr>
            <p:spPr bwMode="auto">
              <a:xfrm>
                <a:off x="1227543" y="4415134"/>
                <a:ext cx="0" cy="474980"/>
              </a:xfrm>
              <a:prstGeom prst="line">
                <a:avLst/>
              </a:prstGeom>
              <a:noFill/>
              <a:ln w="9525">
                <a:solidFill>
                  <a:schemeClr val="tx1"/>
                </a:solidFill>
                <a:round/>
                <a:headEnd/>
                <a:tailEnd type="triangle" w="med" len="med"/>
              </a:ln>
              <a:effectLst/>
            </p:spPr>
            <p:txBody>
              <a:bodyPr/>
              <a:lstStyle/>
              <a:p>
                <a:endParaRPr lang="ja-JP" altLang="en-US"/>
              </a:p>
            </p:txBody>
          </p:sp>
        </p:grpSp>
        <p:cxnSp>
          <p:nvCxnSpPr>
            <p:cNvPr id="4" name="直線矢印コネクタ 3"/>
            <p:cNvCxnSpPr/>
            <p:nvPr/>
          </p:nvCxnSpPr>
          <p:spPr>
            <a:xfrm>
              <a:off x="2490868" y="2888754"/>
              <a:ext cx="208924" cy="3153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1475656" y="2924572"/>
              <a:ext cx="208924" cy="3153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169" name="Line 17"/>
            <p:cNvSpPr>
              <a:spLocks noChangeShapeType="1"/>
            </p:cNvSpPr>
            <p:nvPr/>
          </p:nvSpPr>
          <p:spPr bwMode="auto">
            <a:xfrm>
              <a:off x="2085330" y="2708548"/>
              <a:ext cx="0" cy="539750"/>
            </a:xfrm>
            <a:prstGeom prst="line">
              <a:avLst/>
            </a:prstGeom>
            <a:noFill/>
            <a:ln w="9525">
              <a:solidFill>
                <a:schemeClr val="tx1"/>
              </a:solidFill>
              <a:round/>
              <a:headEnd/>
              <a:tailEnd type="triangle" w="med" len="med"/>
            </a:ln>
            <a:effectLst/>
          </p:spPr>
          <p:txBody>
            <a:bodyPr/>
            <a:lstStyle/>
            <a:p>
              <a:endParaRPr lang="ja-JP" altLang="en-US"/>
            </a:p>
          </p:txBody>
        </p:sp>
        <p:sp>
          <p:nvSpPr>
            <p:cNvPr id="49168" name="Text Box 16"/>
            <p:cNvSpPr txBox="1">
              <a:spLocks noChangeArrowheads="1"/>
            </p:cNvSpPr>
            <p:nvPr/>
          </p:nvSpPr>
          <p:spPr bwMode="auto">
            <a:xfrm>
              <a:off x="1620193" y="2564904"/>
              <a:ext cx="935037" cy="384721"/>
            </a:xfrm>
            <a:prstGeom prst="rect">
              <a:avLst/>
            </a:prstGeom>
            <a:solidFill>
              <a:srgbClr val="FFFF99"/>
            </a:solidFill>
            <a:ln w="9525">
              <a:solidFill>
                <a:srgbClr val="0000FF"/>
              </a:solidFill>
              <a:miter lim="800000"/>
              <a:headEnd/>
              <a:tailEnd/>
            </a:ln>
            <a:effectLst/>
          </p:spPr>
          <p:txBody>
            <a:bodyPr>
              <a:spAutoFit/>
            </a:bodyPr>
            <a:lstStyle/>
            <a:p>
              <a:pPr algn="ctr">
                <a:spcBef>
                  <a:spcPct val="50000"/>
                </a:spcBef>
              </a:pPr>
              <a:r>
                <a:rPr lang="ja-JP" altLang="en-US" sz="1900" dirty="0"/>
                <a:t>出願人</a:t>
              </a:r>
            </a:p>
          </p:txBody>
        </p:sp>
        <p:grpSp>
          <p:nvGrpSpPr>
            <p:cNvPr id="11" name="グループ化 10"/>
            <p:cNvGrpSpPr/>
            <p:nvPr/>
          </p:nvGrpSpPr>
          <p:grpSpPr>
            <a:xfrm>
              <a:off x="971600" y="3284612"/>
              <a:ext cx="477054" cy="1447230"/>
              <a:chOff x="971600" y="3284612"/>
              <a:chExt cx="477054" cy="1447230"/>
            </a:xfrm>
          </p:grpSpPr>
          <p:sp>
            <p:nvSpPr>
              <p:cNvPr id="49173" name="Rectangle 21"/>
              <p:cNvSpPr>
                <a:spLocks noChangeArrowheads="1"/>
              </p:cNvSpPr>
              <p:nvPr/>
            </p:nvSpPr>
            <p:spPr bwMode="auto">
              <a:xfrm>
                <a:off x="971600" y="3287786"/>
                <a:ext cx="450000" cy="1260000"/>
              </a:xfrm>
              <a:prstGeom prst="rect">
                <a:avLst/>
              </a:prstGeom>
              <a:solidFill>
                <a:srgbClr val="CCFFFF"/>
              </a:solidFill>
              <a:ln w="9525">
                <a:solidFill>
                  <a:srgbClr val="0000FF"/>
                </a:solidFill>
                <a:miter lim="800000"/>
                <a:headEnd/>
                <a:tailEnd/>
              </a:ln>
              <a:effectLst/>
            </p:spPr>
            <p:txBody>
              <a:bodyPr wrap="none" anchor="ctr"/>
              <a:lstStyle/>
              <a:p>
                <a:endParaRPr lang="ja-JP" altLang="en-US"/>
              </a:p>
            </p:txBody>
          </p:sp>
          <p:sp>
            <p:nvSpPr>
              <p:cNvPr id="49174" name="Text Box 20"/>
              <p:cNvSpPr txBox="1">
                <a:spLocks noChangeArrowheads="1"/>
              </p:cNvSpPr>
              <p:nvPr/>
            </p:nvSpPr>
            <p:spPr bwMode="auto">
              <a:xfrm>
                <a:off x="971600" y="3284612"/>
                <a:ext cx="477054" cy="1447230"/>
              </a:xfrm>
              <a:prstGeom prst="rect">
                <a:avLst/>
              </a:prstGeom>
              <a:noFill/>
              <a:ln w="9525">
                <a:noFill/>
                <a:miter lim="800000"/>
                <a:headEnd/>
                <a:tailEnd/>
              </a:ln>
            </p:spPr>
            <p:txBody>
              <a:bodyPr vert="eaVert" wrap="square">
                <a:spAutoFit/>
              </a:bodyPr>
              <a:lstStyle/>
              <a:p>
                <a:pPr>
                  <a:spcBef>
                    <a:spcPct val="50000"/>
                  </a:spcBef>
                </a:pPr>
                <a:r>
                  <a:rPr lang="ja-JP" altLang="en-US" sz="1900" dirty="0"/>
                  <a:t>米国代理人</a:t>
                </a:r>
              </a:p>
            </p:txBody>
          </p:sp>
        </p:grpSp>
        <p:grpSp>
          <p:nvGrpSpPr>
            <p:cNvPr id="15" name="グループ化 14"/>
            <p:cNvGrpSpPr/>
            <p:nvPr/>
          </p:nvGrpSpPr>
          <p:grpSpPr>
            <a:xfrm>
              <a:off x="1864732" y="3287787"/>
              <a:ext cx="477837" cy="1436688"/>
              <a:chOff x="1864732" y="3287787"/>
              <a:chExt cx="477837" cy="1436688"/>
            </a:xfrm>
          </p:grpSpPr>
          <p:sp>
            <p:nvSpPr>
              <p:cNvPr id="49177" name="Rectangle 25"/>
              <p:cNvSpPr>
                <a:spLocks noChangeArrowheads="1"/>
              </p:cNvSpPr>
              <p:nvPr/>
            </p:nvSpPr>
            <p:spPr bwMode="auto">
              <a:xfrm>
                <a:off x="1872608" y="3290961"/>
                <a:ext cx="450000" cy="1260000"/>
              </a:xfrm>
              <a:prstGeom prst="rect">
                <a:avLst/>
              </a:prstGeom>
              <a:solidFill>
                <a:srgbClr val="CCFFFF"/>
              </a:solidFill>
              <a:ln w="9525">
                <a:solidFill>
                  <a:srgbClr val="0000FF"/>
                </a:solidFill>
                <a:miter lim="800000"/>
                <a:headEnd/>
                <a:tailEnd/>
              </a:ln>
              <a:effectLst/>
            </p:spPr>
            <p:txBody>
              <a:bodyPr wrap="none" anchor="ctr"/>
              <a:lstStyle/>
              <a:p>
                <a:endParaRPr lang="ja-JP" altLang="en-US"/>
              </a:p>
            </p:txBody>
          </p:sp>
          <p:sp>
            <p:nvSpPr>
              <p:cNvPr id="49178" name="Text Box 20"/>
              <p:cNvSpPr txBox="1">
                <a:spLocks noChangeArrowheads="1"/>
              </p:cNvSpPr>
              <p:nvPr/>
            </p:nvSpPr>
            <p:spPr bwMode="auto">
              <a:xfrm>
                <a:off x="1864732" y="3287787"/>
                <a:ext cx="477837" cy="1436688"/>
              </a:xfrm>
              <a:prstGeom prst="rect">
                <a:avLst/>
              </a:prstGeom>
              <a:noFill/>
              <a:ln w="9525">
                <a:noFill/>
                <a:miter lim="800000"/>
                <a:headEnd/>
                <a:tailEnd/>
              </a:ln>
            </p:spPr>
            <p:txBody>
              <a:bodyPr vert="eaVert" wrap="square">
                <a:spAutoFit/>
              </a:bodyPr>
              <a:lstStyle/>
              <a:p>
                <a:pPr>
                  <a:spcBef>
                    <a:spcPct val="50000"/>
                  </a:spcBef>
                </a:pPr>
                <a:r>
                  <a:rPr lang="ja-JP" altLang="en-US" sz="1900" dirty="0"/>
                  <a:t>英国代理人</a:t>
                </a:r>
              </a:p>
            </p:txBody>
          </p:sp>
        </p:grpSp>
        <p:grpSp>
          <p:nvGrpSpPr>
            <p:cNvPr id="16" name="グループ化 15"/>
            <p:cNvGrpSpPr/>
            <p:nvPr/>
          </p:nvGrpSpPr>
          <p:grpSpPr>
            <a:xfrm>
              <a:off x="2725649" y="3287787"/>
              <a:ext cx="478199" cy="1412229"/>
              <a:chOff x="2618209" y="3287787"/>
              <a:chExt cx="478199" cy="1412229"/>
            </a:xfrm>
          </p:grpSpPr>
          <p:sp>
            <p:nvSpPr>
              <p:cNvPr id="49180" name="Rectangle 28"/>
              <p:cNvSpPr>
                <a:spLocks noChangeArrowheads="1"/>
              </p:cNvSpPr>
              <p:nvPr/>
            </p:nvSpPr>
            <p:spPr bwMode="auto">
              <a:xfrm>
                <a:off x="2618209" y="3290961"/>
                <a:ext cx="450000" cy="1260000"/>
              </a:xfrm>
              <a:prstGeom prst="rect">
                <a:avLst/>
              </a:prstGeom>
              <a:solidFill>
                <a:srgbClr val="CCFFFF"/>
              </a:solidFill>
              <a:ln w="9525">
                <a:solidFill>
                  <a:srgbClr val="0000FF"/>
                </a:solidFill>
                <a:miter lim="800000"/>
                <a:headEnd/>
                <a:tailEnd/>
              </a:ln>
              <a:effectLst/>
            </p:spPr>
            <p:txBody>
              <a:bodyPr wrap="none" anchor="ctr"/>
              <a:lstStyle/>
              <a:p>
                <a:endParaRPr lang="ja-JP" altLang="en-US"/>
              </a:p>
            </p:txBody>
          </p:sp>
          <p:sp>
            <p:nvSpPr>
              <p:cNvPr id="49181" name="Text Box 20"/>
              <p:cNvSpPr txBox="1">
                <a:spLocks noChangeArrowheads="1"/>
              </p:cNvSpPr>
              <p:nvPr/>
            </p:nvSpPr>
            <p:spPr bwMode="auto">
              <a:xfrm>
                <a:off x="2619354" y="3287787"/>
                <a:ext cx="477054" cy="1412229"/>
              </a:xfrm>
              <a:prstGeom prst="rect">
                <a:avLst/>
              </a:prstGeom>
              <a:noFill/>
              <a:ln w="9525">
                <a:noFill/>
                <a:miter lim="800000"/>
                <a:headEnd/>
                <a:tailEnd/>
              </a:ln>
            </p:spPr>
            <p:txBody>
              <a:bodyPr vert="eaVert" wrap="square">
                <a:spAutoFit/>
              </a:bodyPr>
              <a:lstStyle/>
              <a:p>
                <a:pPr>
                  <a:spcBef>
                    <a:spcPct val="50000"/>
                  </a:spcBef>
                </a:pPr>
                <a:r>
                  <a:rPr lang="ja-JP" altLang="en-US" sz="1900" dirty="0"/>
                  <a:t>独国代理人</a:t>
                </a:r>
              </a:p>
            </p:txBody>
          </p:sp>
        </p:grpSp>
      </p:grpSp>
      <p:sp>
        <p:nvSpPr>
          <p:cNvPr id="49248" name="Line 96"/>
          <p:cNvSpPr>
            <a:spLocks noChangeShapeType="1"/>
          </p:cNvSpPr>
          <p:nvPr/>
        </p:nvSpPr>
        <p:spPr bwMode="auto">
          <a:xfrm>
            <a:off x="5579814" y="3344367"/>
            <a:ext cx="0" cy="647700"/>
          </a:xfrm>
          <a:prstGeom prst="line">
            <a:avLst/>
          </a:prstGeom>
          <a:noFill/>
          <a:ln w="9525">
            <a:solidFill>
              <a:schemeClr val="tx1"/>
            </a:solidFill>
            <a:round/>
            <a:headEnd/>
            <a:tailEnd type="triangle" w="med" len="med"/>
          </a:ln>
          <a:effectLst/>
        </p:spPr>
        <p:txBody>
          <a:bodyPr/>
          <a:lstStyle/>
          <a:p>
            <a:endParaRPr lang="ja-JP" altLang="en-US"/>
          </a:p>
        </p:txBody>
      </p:sp>
      <p:sp>
        <p:nvSpPr>
          <p:cNvPr id="49155" name="Text Box 6"/>
          <p:cNvSpPr txBox="1">
            <a:spLocks noChangeArrowheads="1"/>
          </p:cNvSpPr>
          <p:nvPr/>
        </p:nvSpPr>
        <p:spPr bwMode="auto">
          <a:xfrm>
            <a:off x="4139952" y="2060575"/>
            <a:ext cx="3600077" cy="430887"/>
          </a:xfrm>
          <a:prstGeom prst="rect">
            <a:avLst/>
          </a:prstGeom>
          <a:noFill/>
          <a:ln w="9525">
            <a:noFill/>
            <a:miter lim="800000"/>
            <a:headEnd/>
            <a:tailEnd/>
          </a:ln>
        </p:spPr>
        <p:txBody>
          <a:bodyPr wrap="square">
            <a:spAutoFit/>
          </a:bodyPr>
          <a:lstStyle/>
          <a:p>
            <a:pPr algn="ctr">
              <a:spcBef>
                <a:spcPct val="50000"/>
              </a:spcBef>
            </a:pPr>
            <a:r>
              <a:rPr lang="ja-JP" altLang="en-US" sz="2200" dirty="0"/>
              <a:t>マドリッド</a:t>
            </a:r>
            <a:r>
              <a:rPr lang="ja-JP" altLang="en-US" sz="2200" dirty="0" smtClean="0"/>
              <a:t>協定</a:t>
            </a:r>
            <a:r>
              <a:rPr lang="ja-JP" altLang="en-US" sz="2200" baseline="30000" dirty="0" smtClean="0"/>
              <a:t>＊</a:t>
            </a:r>
            <a:r>
              <a:rPr lang="en-US" altLang="ja-JP" sz="2200" baseline="30000" dirty="0" smtClean="0"/>
              <a:t>1</a:t>
            </a:r>
            <a:r>
              <a:rPr lang="ja-JP" altLang="en-US" sz="2200" dirty="0" smtClean="0"/>
              <a:t>議定書出願</a:t>
            </a:r>
            <a:endParaRPr lang="ja-JP" altLang="en-US" sz="2200" baseline="30000" dirty="0"/>
          </a:p>
        </p:txBody>
      </p:sp>
      <p:sp>
        <p:nvSpPr>
          <p:cNvPr id="49166" name="Text Box 14"/>
          <p:cNvSpPr txBox="1">
            <a:spLocks noChangeArrowheads="1"/>
          </p:cNvSpPr>
          <p:nvPr/>
        </p:nvSpPr>
        <p:spPr bwMode="auto">
          <a:xfrm>
            <a:off x="1042988" y="1125538"/>
            <a:ext cx="7723187" cy="731837"/>
          </a:xfrm>
          <a:prstGeom prst="rect">
            <a:avLst/>
          </a:prstGeom>
          <a:noFill/>
          <a:ln w="9525">
            <a:noFill/>
            <a:miter lim="800000"/>
            <a:headEnd/>
            <a:tailEnd/>
          </a:ln>
          <a:effectLst/>
        </p:spPr>
        <p:txBody>
          <a:bodyPr lIns="91429" tIns="45715" rIns="91429" bIns="45715">
            <a:spAutoFit/>
          </a:bodyPr>
          <a:lstStyle/>
          <a:p>
            <a:pPr>
              <a:spcBef>
                <a:spcPct val="50000"/>
              </a:spcBef>
            </a:pPr>
            <a:r>
              <a:rPr lang="ja-JP" altLang="en-US" sz="1600">
                <a:solidFill>
                  <a:srgbClr val="0000FF"/>
                </a:solidFill>
                <a:latin typeface="ＭＳ Ｐゴシック" charset="-128"/>
              </a:rPr>
              <a:t>◆</a:t>
            </a:r>
            <a:r>
              <a:rPr lang="ja-JP" altLang="en-US" sz="1600">
                <a:solidFill>
                  <a:schemeClr val="accent2"/>
                </a:solidFill>
                <a:latin typeface="ＭＳ Ｐゴシック" charset="-128"/>
              </a:rPr>
              <a:t> </a:t>
            </a:r>
            <a:r>
              <a:rPr lang="ja-JP" altLang="en-US" sz="2000">
                <a:latin typeface="ＭＳ Ｐゴシック" charset="-128"/>
              </a:rPr>
              <a:t>我が国で商標権を取得しても外国まで権利が及ばない（属地主義）</a:t>
            </a:r>
          </a:p>
          <a:p>
            <a:pPr>
              <a:spcBef>
                <a:spcPct val="10000"/>
              </a:spcBef>
            </a:pPr>
            <a:r>
              <a:rPr lang="ja-JP" altLang="en-US" sz="1600">
                <a:solidFill>
                  <a:srgbClr val="0000FF"/>
                </a:solidFill>
              </a:rPr>
              <a:t>◆</a:t>
            </a:r>
            <a:r>
              <a:rPr lang="ja-JP" altLang="en-US" sz="1600">
                <a:solidFill>
                  <a:schemeClr val="accent2"/>
                </a:solidFill>
              </a:rPr>
              <a:t> </a:t>
            </a:r>
            <a:r>
              <a:rPr lang="ja-JP" altLang="en-US" sz="2000"/>
              <a:t>外国で商標権を行使するにはその国の</a:t>
            </a:r>
            <a:r>
              <a:rPr lang="ja-JP" altLang="en-US"/>
              <a:t>商標権</a:t>
            </a:r>
            <a:r>
              <a:rPr lang="ja-JP" altLang="en-US" sz="2000"/>
              <a:t>の取得が必要</a:t>
            </a:r>
          </a:p>
        </p:txBody>
      </p:sp>
      <p:sp>
        <p:nvSpPr>
          <p:cNvPr id="49167" name="Text Box 6"/>
          <p:cNvSpPr txBox="1">
            <a:spLocks noChangeArrowheads="1"/>
          </p:cNvSpPr>
          <p:nvPr/>
        </p:nvSpPr>
        <p:spPr bwMode="auto">
          <a:xfrm>
            <a:off x="539552" y="2060575"/>
            <a:ext cx="2878534" cy="430887"/>
          </a:xfrm>
          <a:prstGeom prst="rect">
            <a:avLst/>
          </a:prstGeom>
          <a:noFill/>
          <a:ln w="9525">
            <a:noFill/>
            <a:miter lim="800000"/>
            <a:headEnd/>
            <a:tailEnd/>
          </a:ln>
        </p:spPr>
        <p:txBody>
          <a:bodyPr wrap="square">
            <a:spAutoFit/>
          </a:bodyPr>
          <a:lstStyle/>
          <a:p>
            <a:pPr algn="ctr">
              <a:spcBef>
                <a:spcPct val="50000"/>
              </a:spcBef>
            </a:pPr>
            <a:r>
              <a:rPr lang="ja-JP" altLang="en-US" sz="2200" dirty="0"/>
              <a:t>直接出願（パリ条約）</a:t>
            </a:r>
          </a:p>
        </p:txBody>
      </p:sp>
      <p:sp>
        <p:nvSpPr>
          <p:cNvPr id="49197" name="Text Box 45"/>
          <p:cNvSpPr txBox="1">
            <a:spLocks noChangeArrowheads="1"/>
          </p:cNvSpPr>
          <p:nvPr/>
        </p:nvSpPr>
        <p:spPr bwMode="auto">
          <a:xfrm>
            <a:off x="609030" y="5805264"/>
            <a:ext cx="3313112" cy="915988"/>
          </a:xfrm>
          <a:prstGeom prst="rect">
            <a:avLst/>
          </a:prstGeom>
          <a:noFill/>
          <a:ln w="9525">
            <a:noFill/>
            <a:miter lim="800000"/>
            <a:headEnd/>
            <a:tailEnd/>
          </a:ln>
          <a:effectLst/>
        </p:spPr>
        <p:txBody>
          <a:bodyPr>
            <a:spAutoFit/>
          </a:bodyPr>
          <a:lstStyle/>
          <a:p>
            <a:r>
              <a:rPr lang="ja-JP" altLang="en-US" dirty="0"/>
              <a:t>・各国毎の出願</a:t>
            </a:r>
          </a:p>
          <a:p>
            <a:r>
              <a:rPr lang="ja-JP" altLang="en-US" dirty="0"/>
              <a:t>・各国毎の書類・言語</a:t>
            </a:r>
          </a:p>
          <a:p>
            <a:r>
              <a:rPr lang="ja-JP" altLang="en-US" dirty="0"/>
              <a:t>・優先権制度の適用（６ヶ月）</a:t>
            </a:r>
          </a:p>
        </p:txBody>
      </p:sp>
      <p:sp>
        <p:nvSpPr>
          <p:cNvPr id="49200" name="Line 48"/>
          <p:cNvSpPr>
            <a:spLocks noChangeShapeType="1"/>
          </p:cNvSpPr>
          <p:nvPr/>
        </p:nvSpPr>
        <p:spPr bwMode="auto">
          <a:xfrm>
            <a:off x="5579814" y="2564904"/>
            <a:ext cx="0" cy="647700"/>
          </a:xfrm>
          <a:prstGeom prst="line">
            <a:avLst/>
          </a:prstGeom>
          <a:noFill/>
          <a:ln w="9525">
            <a:solidFill>
              <a:schemeClr val="tx1"/>
            </a:solidFill>
            <a:round/>
            <a:headEnd/>
            <a:tailEnd type="triangle" w="med" len="med"/>
          </a:ln>
          <a:effectLst/>
        </p:spPr>
        <p:txBody>
          <a:bodyPr/>
          <a:lstStyle/>
          <a:p>
            <a:endParaRPr lang="ja-JP" altLang="en-US"/>
          </a:p>
        </p:txBody>
      </p:sp>
      <p:sp>
        <p:nvSpPr>
          <p:cNvPr id="49201" name="Text Box 49"/>
          <p:cNvSpPr txBox="1">
            <a:spLocks noChangeArrowheads="1"/>
          </p:cNvSpPr>
          <p:nvPr/>
        </p:nvSpPr>
        <p:spPr bwMode="auto">
          <a:xfrm>
            <a:off x="5108327" y="2564904"/>
            <a:ext cx="935037" cy="376238"/>
          </a:xfrm>
          <a:prstGeom prst="rect">
            <a:avLst/>
          </a:prstGeom>
          <a:solidFill>
            <a:srgbClr val="FFFF99"/>
          </a:solidFill>
          <a:ln w="9525">
            <a:solidFill>
              <a:srgbClr val="0000FF"/>
            </a:solidFill>
            <a:miter lim="800000"/>
            <a:headEnd/>
            <a:tailEnd/>
          </a:ln>
          <a:effectLst/>
        </p:spPr>
        <p:txBody>
          <a:bodyPr>
            <a:spAutoFit/>
          </a:bodyPr>
          <a:lstStyle/>
          <a:p>
            <a:pPr algn="ctr">
              <a:spcBef>
                <a:spcPct val="50000"/>
              </a:spcBef>
            </a:pPr>
            <a:r>
              <a:rPr lang="ja-JP" altLang="en-US" dirty="0"/>
              <a:t>出願人</a:t>
            </a:r>
          </a:p>
        </p:txBody>
      </p:sp>
      <p:sp>
        <p:nvSpPr>
          <p:cNvPr id="49213" name="Rectangle 61"/>
          <p:cNvSpPr>
            <a:spLocks noChangeArrowheads="1"/>
          </p:cNvSpPr>
          <p:nvPr/>
        </p:nvSpPr>
        <p:spPr bwMode="auto">
          <a:xfrm>
            <a:off x="5363914" y="4766767"/>
            <a:ext cx="360363" cy="682625"/>
          </a:xfrm>
          <a:prstGeom prst="rect">
            <a:avLst/>
          </a:prstGeom>
          <a:solidFill>
            <a:srgbClr val="CCFFFF"/>
          </a:solidFill>
          <a:ln w="9525">
            <a:solidFill>
              <a:srgbClr val="0000FF"/>
            </a:solidFill>
            <a:miter lim="800000"/>
            <a:headEnd/>
            <a:tailEnd/>
          </a:ln>
          <a:effectLst/>
        </p:spPr>
        <p:txBody>
          <a:bodyPr wrap="none" anchor="ctr"/>
          <a:lstStyle/>
          <a:p>
            <a:endParaRPr lang="ja-JP" altLang="en-US"/>
          </a:p>
        </p:txBody>
      </p:sp>
      <p:sp>
        <p:nvSpPr>
          <p:cNvPr id="49214" name="Text Box 20"/>
          <p:cNvSpPr txBox="1">
            <a:spLocks noChangeArrowheads="1"/>
          </p:cNvSpPr>
          <p:nvPr/>
        </p:nvSpPr>
        <p:spPr bwMode="auto">
          <a:xfrm>
            <a:off x="5324227" y="4803279"/>
            <a:ext cx="458787" cy="576263"/>
          </a:xfrm>
          <a:prstGeom prst="rect">
            <a:avLst/>
          </a:prstGeom>
          <a:noFill/>
          <a:ln w="9525">
            <a:noFill/>
            <a:miter lim="800000"/>
            <a:headEnd/>
            <a:tailEnd/>
          </a:ln>
        </p:spPr>
        <p:txBody>
          <a:bodyPr vert="eaVert">
            <a:spAutoFit/>
          </a:bodyPr>
          <a:lstStyle/>
          <a:p>
            <a:pPr>
              <a:spcBef>
                <a:spcPct val="50000"/>
              </a:spcBef>
            </a:pPr>
            <a:r>
              <a:rPr lang="ja-JP" altLang="en-US"/>
              <a:t>英国</a:t>
            </a:r>
          </a:p>
        </p:txBody>
      </p:sp>
      <p:sp>
        <p:nvSpPr>
          <p:cNvPr id="49218" name="Line 66"/>
          <p:cNvSpPr>
            <a:spLocks noChangeShapeType="1"/>
          </p:cNvSpPr>
          <p:nvPr/>
        </p:nvSpPr>
        <p:spPr bwMode="auto">
          <a:xfrm>
            <a:off x="5552827" y="4300042"/>
            <a:ext cx="0" cy="431800"/>
          </a:xfrm>
          <a:prstGeom prst="line">
            <a:avLst/>
          </a:prstGeom>
          <a:noFill/>
          <a:ln w="9525">
            <a:solidFill>
              <a:schemeClr val="tx1"/>
            </a:solidFill>
            <a:round/>
            <a:headEnd/>
            <a:tailEnd type="triangle" w="med" len="med"/>
          </a:ln>
          <a:effectLst/>
        </p:spPr>
        <p:txBody>
          <a:bodyPr/>
          <a:lstStyle/>
          <a:p>
            <a:endParaRPr lang="ja-JP" altLang="en-US"/>
          </a:p>
        </p:txBody>
      </p:sp>
      <p:grpSp>
        <p:nvGrpSpPr>
          <p:cNvPr id="49249" name="Group 97"/>
          <p:cNvGrpSpPr>
            <a:grpSpLocks/>
          </p:cNvGrpSpPr>
          <p:nvPr/>
        </p:nvGrpSpPr>
        <p:grpSpPr bwMode="auto">
          <a:xfrm>
            <a:off x="5968053" y="4300042"/>
            <a:ext cx="458788" cy="1150937"/>
            <a:chOff x="4224" y="2891"/>
            <a:chExt cx="289" cy="725"/>
          </a:xfrm>
        </p:grpSpPr>
        <p:sp>
          <p:nvSpPr>
            <p:cNvPr id="49215" name="Rectangle 63"/>
            <p:cNvSpPr>
              <a:spLocks noChangeArrowheads="1"/>
            </p:cNvSpPr>
            <p:nvPr/>
          </p:nvSpPr>
          <p:spPr bwMode="auto">
            <a:xfrm>
              <a:off x="4248" y="3186"/>
              <a:ext cx="227" cy="430"/>
            </a:xfrm>
            <a:prstGeom prst="rect">
              <a:avLst/>
            </a:prstGeom>
            <a:solidFill>
              <a:srgbClr val="CCFFFF"/>
            </a:solidFill>
            <a:ln w="9525">
              <a:solidFill>
                <a:srgbClr val="0000FF"/>
              </a:solidFill>
              <a:miter lim="800000"/>
              <a:headEnd/>
              <a:tailEnd/>
            </a:ln>
            <a:effectLst/>
          </p:spPr>
          <p:txBody>
            <a:bodyPr wrap="none" anchor="ctr"/>
            <a:lstStyle/>
            <a:p>
              <a:endParaRPr lang="ja-JP" altLang="en-US"/>
            </a:p>
          </p:txBody>
        </p:sp>
        <p:sp>
          <p:nvSpPr>
            <p:cNvPr id="49216" name="Text Box 20"/>
            <p:cNvSpPr txBox="1">
              <a:spLocks noChangeArrowheads="1"/>
            </p:cNvSpPr>
            <p:nvPr/>
          </p:nvSpPr>
          <p:spPr bwMode="auto">
            <a:xfrm>
              <a:off x="4224" y="3209"/>
              <a:ext cx="289" cy="362"/>
            </a:xfrm>
            <a:prstGeom prst="rect">
              <a:avLst/>
            </a:prstGeom>
            <a:noFill/>
            <a:ln w="9525">
              <a:noFill/>
              <a:miter lim="800000"/>
              <a:headEnd/>
              <a:tailEnd/>
            </a:ln>
          </p:spPr>
          <p:txBody>
            <a:bodyPr vert="eaVert">
              <a:spAutoFit/>
            </a:bodyPr>
            <a:lstStyle/>
            <a:p>
              <a:pPr>
                <a:spcBef>
                  <a:spcPct val="50000"/>
                </a:spcBef>
              </a:pPr>
              <a:r>
                <a:rPr lang="ja-JP" altLang="en-US" dirty="0"/>
                <a:t>独国</a:t>
              </a:r>
            </a:p>
          </p:txBody>
        </p:sp>
        <p:sp>
          <p:nvSpPr>
            <p:cNvPr id="49219" name="Line 67"/>
            <p:cNvSpPr>
              <a:spLocks noChangeShapeType="1"/>
            </p:cNvSpPr>
            <p:nvPr/>
          </p:nvSpPr>
          <p:spPr bwMode="auto">
            <a:xfrm>
              <a:off x="4376" y="2891"/>
              <a:ext cx="0" cy="272"/>
            </a:xfrm>
            <a:prstGeom prst="line">
              <a:avLst/>
            </a:prstGeom>
            <a:noFill/>
            <a:ln w="9525">
              <a:solidFill>
                <a:schemeClr val="tx1"/>
              </a:solidFill>
              <a:round/>
              <a:headEnd/>
              <a:tailEnd type="triangle" w="med" len="med"/>
            </a:ln>
            <a:effectLst/>
          </p:spPr>
          <p:txBody>
            <a:bodyPr/>
            <a:lstStyle/>
            <a:p>
              <a:endParaRPr lang="ja-JP" altLang="en-US"/>
            </a:p>
          </p:txBody>
        </p:sp>
      </p:grpSp>
      <p:grpSp>
        <p:nvGrpSpPr>
          <p:cNvPr id="49251" name="Group 99"/>
          <p:cNvGrpSpPr>
            <a:grpSpLocks/>
          </p:cNvGrpSpPr>
          <p:nvPr/>
        </p:nvGrpSpPr>
        <p:grpSpPr bwMode="auto">
          <a:xfrm>
            <a:off x="4686750" y="4292104"/>
            <a:ext cx="458788" cy="1158875"/>
            <a:chOff x="3486" y="2886"/>
            <a:chExt cx="289" cy="730"/>
          </a:xfrm>
        </p:grpSpPr>
        <p:sp>
          <p:nvSpPr>
            <p:cNvPr id="49211" name="Rectangle 59"/>
            <p:cNvSpPr>
              <a:spLocks noChangeArrowheads="1"/>
            </p:cNvSpPr>
            <p:nvPr/>
          </p:nvSpPr>
          <p:spPr bwMode="auto">
            <a:xfrm>
              <a:off x="3493" y="3184"/>
              <a:ext cx="227" cy="432"/>
            </a:xfrm>
            <a:prstGeom prst="rect">
              <a:avLst/>
            </a:prstGeom>
            <a:solidFill>
              <a:srgbClr val="CCFFFF"/>
            </a:solidFill>
            <a:ln w="9525">
              <a:solidFill>
                <a:srgbClr val="0000FF"/>
              </a:solidFill>
              <a:miter lim="800000"/>
              <a:headEnd/>
              <a:tailEnd/>
            </a:ln>
            <a:effectLst/>
          </p:spPr>
          <p:txBody>
            <a:bodyPr wrap="none" anchor="ctr"/>
            <a:lstStyle/>
            <a:p>
              <a:endParaRPr lang="ja-JP" altLang="en-US"/>
            </a:p>
          </p:txBody>
        </p:sp>
        <p:sp>
          <p:nvSpPr>
            <p:cNvPr id="49212" name="Text Box 20"/>
            <p:cNvSpPr txBox="1">
              <a:spLocks noChangeArrowheads="1"/>
            </p:cNvSpPr>
            <p:nvPr/>
          </p:nvSpPr>
          <p:spPr bwMode="auto">
            <a:xfrm>
              <a:off x="3486" y="3212"/>
              <a:ext cx="289" cy="372"/>
            </a:xfrm>
            <a:prstGeom prst="rect">
              <a:avLst/>
            </a:prstGeom>
            <a:noFill/>
            <a:ln w="9525">
              <a:noFill/>
              <a:miter lim="800000"/>
              <a:headEnd/>
              <a:tailEnd/>
            </a:ln>
          </p:spPr>
          <p:txBody>
            <a:bodyPr vert="eaVert">
              <a:spAutoFit/>
            </a:bodyPr>
            <a:lstStyle/>
            <a:p>
              <a:pPr>
                <a:spcBef>
                  <a:spcPct val="50000"/>
                </a:spcBef>
              </a:pPr>
              <a:r>
                <a:rPr lang="ja-JP" altLang="en-US" dirty="0"/>
                <a:t>米国</a:t>
              </a:r>
            </a:p>
          </p:txBody>
        </p:sp>
        <p:sp>
          <p:nvSpPr>
            <p:cNvPr id="49220" name="Line 68"/>
            <p:cNvSpPr>
              <a:spLocks noChangeShapeType="1"/>
            </p:cNvSpPr>
            <p:nvPr/>
          </p:nvSpPr>
          <p:spPr bwMode="auto">
            <a:xfrm>
              <a:off x="3622" y="2886"/>
              <a:ext cx="0" cy="272"/>
            </a:xfrm>
            <a:prstGeom prst="line">
              <a:avLst/>
            </a:prstGeom>
            <a:noFill/>
            <a:ln w="9525">
              <a:solidFill>
                <a:schemeClr val="tx1"/>
              </a:solidFill>
              <a:round/>
              <a:headEnd/>
              <a:tailEnd type="triangle" w="med" len="med"/>
            </a:ln>
            <a:effectLst/>
          </p:spPr>
          <p:txBody>
            <a:bodyPr/>
            <a:lstStyle/>
            <a:p>
              <a:endParaRPr lang="ja-JP" altLang="en-US"/>
            </a:p>
          </p:txBody>
        </p:sp>
      </p:grpSp>
      <p:sp>
        <p:nvSpPr>
          <p:cNvPr id="49244" name="Text Box 92"/>
          <p:cNvSpPr txBox="1">
            <a:spLocks noChangeArrowheads="1"/>
          </p:cNvSpPr>
          <p:nvPr/>
        </p:nvSpPr>
        <p:spPr bwMode="auto">
          <a:xfrm>
            <a:off x="4306639" y="3268167"/>
            <a:ext cx="2517775" cy="376237"/>
          </a:xfrm>
          <a:prstGeom prst="rect">
            <a:avLst/>
          </a:prstGeom>
          <a:solidFill>
            <a:srgbClr val="FFFF99"/>
          </a:solidFill>
          <a:ln w="9525">
            <a:solidFill>
              <a:srgbClr val="0000FF"/>
            </a:solidFill>
            <a:miter lim="800000"/>
            <a:headEnd/>
            <a:tailEnd/>
          </a:ln>
          <a:effectLst/>
        </p:spPr>
        <p:txBody>
          <a:bodyPr anchor="ctr" anchorCtr="0">
            <a:spAutoFit/>
          </a:bodyPr>
          <a:lstStyle/>
          <a:p>
            <a:pPr algn="ctr">
              <a:spcBef>
                <a:spcPct val="50000"/>
              </a:spcBef>
            </a:pPr>
            <a:r>
              <a:rPr lang="ja-JP" altLang="en-US" dirty="0"/>
              <a:t>日本特許庁（本国官庁）</a:t>
            </a:r>
          </a:p>
        </p:txBody>
      </p:sp>
      <p:sp>
        <p:nvSpPr>
          <p:cNvPr id="49245" name="Text Box 93"/>
          <p:cNvSpPr txBox="1">
            <a:spLocks noChangeArrowheads="1"/>
          </p:cNvSpPr>
          <p:nvPr/>
        </p:nvSpPr>
        <p:spPr bwMode="auto">
          <a:xfrm>
            <a:off x="4297114" y="4004767"/>
            <a:ext cx="2517775" cy="384721"/>
          </a:xfrm>
          <a:prstGeom prst="rect">
            <a:avLst/>
          </a:prstGeom>
          <a:solidFill>
            <a:srgbClr val="FFFF99"/>
          </a:solidFill>
          <a:ln w="9525">
            <a:solidFill>
              <a:srgbClr val="0000FF"/>
            </a:solidFill>
            <a:miter lim="800000"/>
            <a:headEnd/>
            <a:tailEnd/>
          </a:ln>
          <a:effectLst/>
        </p:spPr>
        <p:txBody>
          <a:bodyPr anchor="ctr" anchorCtr="0">
            <a:spAutoFit/>
          </a:bodyPr>
          <a:lstStyle/>
          <a:p>
            <a:pPr algn="ctr">
              <a:spcBef>
                <a:spcPct val="50000"/>
              </a:spcBef>
            </a:pPr>
            <a:r>
              <a:rPr lang="ja-JP" altLang="en-US" sz="1900" dirty="0" smtClean="0">
                <a:latin typeface="+mn-ea"/>
                <a:ea typeface="+mn-ea"/>
              </a:rPr>
              <a:t>ＷＩＰＯ</a:t>
            </a:r>
            <a:r>
              <a:rPr lang="en-US" altLang="ja-JP" sz="1900" baseline="30000" dirty="0" smtClean="0">
                <a:latin typeface="+mn-ea"/>
                <a:ea typeface="+mn-ea"/>
              </a:rPr>
              <a:t>*2</a:t>
            </a:r>
            <a:r>
              <a:rPr lang="ja-JP" altLang="en-US" sz="1900" dirty="0" smtClean="0">
                <a:latin typeface="+mn-ea"/>
                <a:ea typeface="+mn-ea"/>
              </a:rPr>
              <a:t>国際</a:t>
            </a:r>
            <a:r>
              <a:rPr lang="ja-JP" altLang="en-US" sz="1900" dirty="0">
                <a:latin typeface="+mn-ea"/>
                <a:ea typeface="+mn-ea"/>
              </a:rPr>
              <a:t>事務局</a:t>
            </a:r>
          </a:p>
        </p:txBody>
      </p:sp>
      <p:sp>
        <p:nvSpPr>
          <p:cNvPr id="49246" name="Text Box 94"/>
          <p:cNvSpPr txBox="1">
            <a:spLocks noChangeArrowheads="1"/>
          </p:cNvSpPr>
          <p:nvPr/>
        </p:nvSpPr>
        <p:spPr bwMode="auto">
          <a:xfrm>
            <a:off x="4715792" y="6021288"/>
            <a:ext cx="2376488" cy="641350"/>
          </a:xfrm>
          <a:prstGeom prst="rect">
            <a:avLst/>
          </a:prstGeom>
          <a:noFill/>
          <a:ln w="9525">
            <a:noFill/>
            <a:miter lim="800000"/>
            <a:headEnd/>
            <a:tailEnd/>
          </a:ln>
          <a:effectLst/>
        </p:spPr>
        <p:txBody>
          <a:bodyPr>
            <a:spAutoFit/>
          </a:bodyPr>
          <a:lstStyle/>
          <a:p>
            <a:r>
              <a:rPr lang="ja-JP" altLang="en-US" dirty="0"/>
              <a:t>・１つの手続</a:t>
            </a:r>
          </a:p>
          <a:p>
            <a:r>
              <a:rPr lang="ja-JP" altLang="en-US" dirty="0"/>
              <a:t>・英語で手続可能</a:t>
            </a:r>
          </a:p>
        </p:txBody>
      </p:sp>
      <p:sp>
        <p:nvSpPr>
          <p:cNvPr id="49252" name="Text Box 100"/>
          <p:cNvSpPr txBox="1">
            <a:spLocks noChangeArrowheads="1"/>
          </p:cNvSpPr>
          <p:nvPr/>
        </p:nvSpPr>
        <p:spPr bwMode="auto">
          <a:xfrm>
            <a:off x="4932114" y="5555374"/>
            <a:ext cx="1368078" cy="369332"/>
          </a:xfrm>
          <a:prstGeom prst="rect">
            <a:avLst/>
          </a:prstGeom>
          <a:noFill/>
          <a:ln w="9525">
            <a:noFill/>
            <a:miter lim="800000"/>
            <a:headEnd/>
            <a:tailEnd/>
          </a:ln>
          <a:effectLst/>
        </p:spPr>
        <p:txBody>
          <a:bodyPr wrap="square">
            <a:spAutoFit/>
          </a:bodyPr>
          <a:lstStyle/>
          <a:p>
            <a:pPr algn="ctr"/>
            <a:r>
              <a:rPr lang="ja-JP" altLang="en-US" dirty="0"/>
              <a:t>（指定</a:t>
            </a:r>
            <a:r>
              <a:rPr lang="ja-JP" altLang="en-US" dirty="0" smtClean="0"/>
              <a:t>国</a:t>
            </a:r>
            <a:r>
              <a:rPr lang="ja-JP" altLang="en-US" baseline="30000" dirty="0" smtClean="0"/>
              <a:t>＊</a:t>
            </a:r>
            <a:r>
              <a:rPr lang="en-US" altLang="ja-JP" baseline="30000" dirty="0"/>
              <a:t>3</a:t>
            </a:r>
            <a:r>
              <a:rPr lang="ja-JP" altLang="en-US" dirty="0" smtClean="0"/>
              <a:t>）</a:t>
            </a:r>
            <a:endParaRPr lang="ja-JP" altLang="en-US" dirty="0"/>
          </a:p>
        </p:txBody>
      </p:sp>
      <p:sp>
        <p:nvSpPr>
          <p:cNvPr id="60" name="Text Box 94"/>
          <p:cNvSpPr txBox="1">
            <a:spLocks noChangeArrowheads="1"/>
          </p:cNvSpPr>
          <p:nvPr/>
        </p:nvSpPr>
        <p:spPr bwMode="auto">
          <a:xfrm>
            <a:off x="6515668" y="4881934"/>
            <a:ext cx="2628332" cy="615553"/>
          </a:xfrm>
          <a:prstGeom prst="rect">
            <a:avLst/>
          </a:prstGeom>
          <a:noFill/>
          <a:ln w="9525">
            <a:noFill/>
            <a:miter lim="800000"/>
            <a:headEnd/>
            <a:tailEnd/>
          </a:ln>
          <a:effectLst/>
        </p:spPr>
        <p:txBody>
          <a:bodyPr wrap="square">
            <a:spAutoFit/>
          </a:bodyPr>
          <a:lstStyle/>
          <a:p>
            <a:r>
              <a:rPr lang="ja-JP" altLang="en-US" sz="1700" dirty="0" smtClean="0"/>
              <a:t>（一定期間内に拒絶する旨の通知がなければ登録）</a:t>
            </a:r>
            <a:endParaRPr lang="ja-JP" altLang="en-US" sz="1700" dirty="0"/>
          </a:p>
        </p:txBody>
      </p:sp>
      <p:sp>
        <p:nvSpPr>
          <p:cNvPr id="13" name="テキスト ボックス 12"/>
          <p:cNvSpPr txBox="1"/>
          <p:nvPr/>
        </p:nvSpPr>
        <p:spPr>
          <a:xfrm>
            <a:off x="6588224" y="4437112"/>
            <a:ext cx="1313855" cy="369332"/>
          </a:xfrm>
          <a:prstGeom prst="rect">
            <a:avLst/>
          </a:prstGeom>
          <a:noFill/>
        </p:spPr>
        <p:txBody>
          <a:bodyPr wrap="square" rtlCol="0">
            <a:spAutoFit/>
          </a:bodyPr>
          <a:lstStyle/>
          <a:p>
            <a:r>
              <a:rPr lang="ja-JP" altLang="en-US" dirty="0"/>
              <a:t>指定通報</a:t>
            </a:r>
            <a:endParaRPr kumimoji="1" lang="ja-JP" altLang="en-US" dirty="0"/>
          </a:p>
        </p:txBody>
      </p:sp>
      <p:sp>
        <p:nvSpPr>
          <p:cNvPr id="14" name="テキスト ボックス 13"/>
          <p:cNvSpPr txBox="1"/>
          <p:nvPr/>
        </p:nvSpPr>
        <p:spPr>
          <a:xfrm>
            <a:off x="6588224" y="2492896"/>
            <a:ext cx="2664296" cy="353943"/>
          </a:xfrm>
          <a:prstGeom prst="rect">
            <a:avLst/>
          </a:prstGeom>
          <a:noFill/>
        </p:spPr>
        <p:txBody>
          <a:bodyPr wrap="square" rtlCol="0">
            <a:spAutoFit/>
          </a:bodyPr>
          <a:lstStyle/>
          <a:p>
            <a:r>
              <a:rPr lang="ja-JP" altLang="en-US" sz="1700" dirty="0" smtClean="0">
                <a:latin typeface="+mn-ea"/>
                <a:ea typeface="+mn-ea"/>
              </a:rPr>
              <a:t>（＊</a:t>
            </a:r>
            <a:r>
              <a:rPr lang="en-US" altLang="ja-JP" sz="1700" dirty="0" smtClean="0">
                <a:latin typeface="+mn-ea"/>
                <a:ea typeface="+mn-ea"/>
              </a:rPr>
              <a:t>1 </a:t>
            </a:r>
            <a:r>
              <a:rPr lang="ja-JP" altLang="en-US" sz="1700" dirty="0" smtClean="0">
                <a:latin typeface="+mn-ea"/>
                <a:ea typeface="+mn-ea"/>
              </a:rPr>
              <a:t>締約国数：８４ヶ国）</a:t>
            </a:r>
            <a:endParaRPr kumimoji="1" lang="ja-JP" altLang="en-US" sz="1700" dirty="0">
              <a:latin typeface="+mn-ea"/>
              <a:ea typeface="+mn-ea"/>
            </a:endParaRPr>
          </a:p>
        </p:txBody>
      </p:sp>
      <p:sp>
        <p:nvSpPr>
          <p:cNvPr id="64" name="テキスト ボックス 63"/>
          <p:cNvSpPr txBox="1"/>
          <p:nvPr/>
        </p:nvSpPr>
        <p:spPr>
          <a:xfrm>
            <a:off x="6444208" y="5733256"/>
            <a:ext cx="2394287" cy="369332"/>
          </a:xfrm>
          <a:prstGeom prst="rect">
            <a:avLst/>
          </a:prstGeom>
          <a:noFill/>
        </p:spPr>
        <p:txBody>
          <a:bodyPr wrap="square" rtlCol="0">
            <a:spAutoFit/>
          </a:bodyPr>
          <a:lstStyle/>
          <a:p>
            <a:r>
              <a:rPr lang="ja-JP" altLang="en-US" dirty="0" smtClean="0">
                <a:latin typeface="+mn-ea"/>
                <a:ea typeface="+mn-ea"/>
              </a:rPr>
              <a:t>（＊</a:t>
            </a:r>
            <a:r>
              <a:rPr lang="en-US" altLang="ja-JP" dirty="0" smtClean="0">
                <a:latin typeface="+mn-ea"/>
                <a:ea typeface="+mn-ea"/>
              </a:rPr>
              <a:t>3 </a:t>
            </a:r>
            <a:r>
              <a:rPr lang="ja-JP" altLang="en-US" dirty="0" smtClean="0">
                <a:latin typeface="+mn-ea"/>
                <a:ea typeface="+mn-ea"/>
              </a:rPr>
              <a:t>事後指定可能）</a:t>
            </a:r>
            <a:endParaRPr kumimoji="1" lang="ja-JP" altLang="en-US" dirty="0">
              <a:latin typeface="+mn-ea"/>
              <a:ea typeface="+mn-ea"/>
            </a:endParaRPr>
          </a:p>
        </p:txBody>
      </p:sp>
      <p:sp>
        <p:nvSpPr>
          <p:cNvPr id="55" name="テキスト ボックス 54"/>
          <p:cNvSpPr txBox="1"/>
          <p:nvPr/>
        </p:nvSpPr>
        <p:spPr>
          <a:xfrm>
            <a:off x="6300192" y="3707740"/>
            <a:ext cx="3240360" cy="353943"/>
          </a:xfrm>
          <a:prstGeom prst="rect">
            <a:avLst/>
          </a:prstGeom>
          <a:noFill/>
        </p:spPr>
        <p:txBody>
          <a:bodyPr wrap="square" rtlCol="0">
            <a:spAutoFit/>
          </a:bodyPr>
          <a:lstStyle/>
          <a:p>
            <a:r>
              <a:rPr lang="ja-JP" altLang="en-US" sz="1700" dirty="0" smtClean="0">
                <a:latin typeface="+mn-ea"/>
                <a:ea typeface="+mn-ea"/>
              </a:rPr>
              <a:t>（＊</a:t>
            </a:r>
            <a:r>
              <a:rPr lang="en-US" altLang="ja-JP" sz="1700" dirty="0" smtClean="0">
                <a:latin typeface="+mn-ea"/>
                <a:ea typeface="+mn-ea"/>
              </a:rPr>
              <a:t>2</a:t>
            </a:r>
            <a:r>
              <a:rPr lang="ja-JP" altLang="en-US" sz="1700" dirty="0" smtClean="0">
                <a:latin typeface="+mn-ea"/>
                <a:ea typeface="+mn-ea"/>
              </a:rPr>
              <a:t>　世界知的所有権機構）</a:t>
            </a:r>
            <a:endParaRPr kumimoji="1" lang="ja-JP" altLang="en-US" sz="1700" dirty="0">
              <a:latin typeface="+mn-ea"/>
              <a:ea typeface="+mn-ea"/>
            </a:endParaRPr>
          </a:p>
        </p:txBody>
      </p:sp>
      <p:sp>
        <p:nvSpPr>
          <p:cNvPr id="57"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18</a:t>
            </a:fld>
            <a:endParaRPr lang="en-US" altLang="ja-JP" sz="1800" dirty="0">
              <a:solidFill>
                <a:schemeClr val="tx1"/>
              </a:solidFill>
              <a:latin typeface="+mn-ea"/>
            </a:endParaRPr>
          </a:p>
        </p:txBody>
      </p:sp>
    </p:spTree>
    <p:extLst>
      <p:ext uri="{BB962C8B-B14F-4D97-AF65-F5344CB8AC3E}">
        <p14:creationId xmlns:p14="http://schemas.microsoft.com/office/powerpoint/2010/main" val="3588581427"/>
      </p:ext>
    </p:ext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smtClean="0">
                <a:solidFill>
                  <a:schemeClr val="bg1"/>
                </a:solidFill>
                <a:latin typeface="ＭＳ Ｐゴシック" charset="-128"/>
              </a:rPr>
              <a:t>マドリッド協定議定書</a:t>
            </a:r>
            <a:endParaRPr lang="ja-JP" altLang="en-US" sz="2800" dirty="0">
              <a:solidFill>
                <a:schemeClr val="bg1"/>
              </a:solidFill>
              <a:latin typeface="ＭＳ Ｐゴシック" charset="-128"/>
            </a:endParaRPr>
          </a:p>
        </p:txBody>
      </p:sp>
      <p:sp>
        <p:nvSpPr>
          <p:cNvPr id="49166" name="Text Box 14"/>
          <p:cNvSpPr txBox="1">
            <a:spLocks noChangeArrowheads="1"/>
          </p:cNvSpPr>
          <p:nvPr/>
        </p:nvSpPr>
        <p:spPr bwMode="auto">
          <a:xfrm>
            <a:off x="395536" y="1124744"/>
            <a:ext cx="8424936" cy="3077756"/>
          </a:xfrm>
          <a:prstGeom prst="rect">
            <a:avLst/>
          </a:prstGeom>
          <a:noFill/>
          <a:ln w="9525">
            <a:noFill/>
            <a:miter lim="800000"/>
            <a:headEnd/>
            <a:tailEnd/>
          </a:ln>
          <a:effectLst/>
        </p:spPr>
        <p:txBody>
          <a:bodyPr wrap="square" lIns="91429" tIns="45715" rIns="91429" bIns="45715">
            <a:spAutoFit/>
          </a:bodyPr>
          <a:lstStyle/>
          <a:p>
            <a:r>
              <a:rPr lang="ja-JP" altLang="en-US" sz="2200" dirty="0" smtClean="0">
                <a:solidFill>
                  <a:srgbClr val="0000FF"/>
                </a:solidFill>
                <a:latin typeface="+mn-ea"/>
                <a:ea typeface="+mn-ea"/>
              </a:rPr>
              <a:t>議定書の骨子</a:t>
            </a:r>
            <a:endParaRPr lang="en-US" altLang="ja-JP" sz="2200" dirty="0" smtClean="0">
              <a:solidFill>
                <a:srgbClr val="0000FF"/>
              </a:solidFill>
              <a:latin typeface="+mn-ea"/>
              <a:ea typeface="+mn-ea"/>
            </a:endParaRPr>
          </a:p>
          <a:p>
            <a:pPr marL="363538" indent="-363538"/>
            <a:r>
              <a:rPr lang="ja-JP" altLang="en-US" dirty="0" smtClean="0">
                <a:latin typeface="+mn-ea"/>
                <a:ea typeface="+mn-ea"/>
              </a:rPr>
              <a:t>１．締約</a:t>
            </a:r>
            <a:r>
              <a:rPr lang="ja-JP" altLang="en-US" dirty="0">
                <a:latin typeface="+mn-ea"/>
                <a:ea typeface="+mn-ea"/>
              </a:rPr>
              <a:t>国の特許庁（本国官庁）に出願又は登録されている商標を基礎として、保護</a:t>
            </a:r>
            <a:r>
              <a:rPr lang="ja-JP" altLang="en-US" dirty="0" smtClean="0">
                <a:latin typeface="+mn-ea"/>
                <a:ea typeface="+mn-ea"/>
              </a:rPr>
              <a:t>を求める</a:t>
            </a:r>
            <a:r>
              <a:rPr lang="ja-JP" altLang="en-US" dirty="0">
                <a:latin typeface="+mn-ea"/>
                <a:ea typeface="+mn-ea"/>
              </a:rPr>
              <a:t>締約国（指定国）を明示し、世界知的所有権機関（</a:t>
            </a:r>
            <a:r>
              <a:rPr lang="en-US" altLang="ja-JP" dirty="0">
                <a:latin typeface="+mn-ea"/>
                <a:ea typeface="+mn-ea"/>
              </a:rPr>
              <a:t>WIPO</a:t>
            </a:r>
            <a:r>
              <a:rPr lang="ja-JP" altLang="en-US" dirty="0">
                <a:latin typeface="+mn-ea"/>
                <a:ea typeface="+mn-ea"/>
              </a:rPr>
              <a:t>）の国際</a:t>
            </a:r>
            <a:r>
              <a:rPr lang="ja-JP" altLang="en-US" dirty="0" smtClean="0">
                <a:latin typeface="+mn-ea"/>
                <a:ea typeface="+mn-ea"/>
              </a:rPr>
              <a:t>事務局に</a:t>
            </a:r>
            <a:r>
              <a:rPr lang="ja-JP" altLang="en-US" dirty="0">
                <a:latin typeface="+mn-ea"/>
                <a:ea typeface="+mn-ea"/>
              </a:rPr>
              <a:t>、本国官庁経由で国際出願を</a:t>
            </a:r>
            <a:r>
              <a:rPr lang="ja-JP" altLang="en-US" dirty="0" smtClean="0">
                <a:latin typeface="+mn-ea"/>
                <a:ea typeface="+mn-ea"/>
              </a:rPr>
              <a:t>行う。</a:t>
            </a:r>
            <a:endParaRPr lang="en-US" altLang="ja-JP" dirty="0" smtClean="0">
              <a:latin typeface="+mn-ea"/>
              <a:ea typeface="+mn-ea"/>
            </a:endParaRPr>
          </a:p>
          <a:p>
            <a:pPr>
              <a:spcBef>
                <a:spcPts val="600"/>
              </a:spcBef>
            </a:pPr>
            <a:r>
              <a:rPr lang="ja-JP" altLang="en-US" dirty="0">
                <a:latin typeface="+mn-ea"/>
                <a:ea typeface="+mn-ea"/>
              </a:rPr>
              <a:t>２</a:t>
            </a:r>
            <a:r>
              <a:rPr lang="ja-JP" altLang="en-US" dirty="0" smtClean="0">
                <a:latin typeface="+mn-ea"/>
                <a:ea typeface="+mn-ea"/>
              </a:rPr>
              <a:t>．</a:t>
            </a:r>
            <a:r>
              <a:rPr lang="ja-JP" altLang="en-US" dirty="0">
                <a:latin typeface="+mn-ea"/>
                <a:ea typeface="+mn-ea"/>
              </a:rPr>
              <a:t>国際事務局は、国際</a:t>
            </a:r>
            <a:r>
              <a:rPr lang="ja-JP" altLang="en-US" dirty="0" smtClean="0">
                <a:latin typeface="+mn-ea"/>
                <a:ea typeface="+mn-ea"/>
              </a:rPr>
              <a:t>登録簿に</a:t>
            </a:r>
            <a:r>
              <a:rPr lang="ja-JP" altLang="en-US" dirty="0">
                <a:latin typeface="+mn-ea"/>
                <a:ea typeface="+mn-ea"/>
              </a:rPr>
              <a:t>登録後、指定国へ領域指定の通報を</a:t>
            </a:r>
            <a:r>
              <a:rPr lang="ja-JP" altLang="en-US" dirty="0" smtClean="0">
                <a:latin typeface="+mn-ea"/>
                <a:ea typeface="+mn-ea"/>
              </a:rPr>
              <a:t>送付する。</a:t>
            </a:r>
            <a:endParaRPr lang="en-US" altLang="ja-JP" dirty="0" smtClean="0">
              <a:latin typeface="+mn-ea"/>
              <a:ea typeface="+mn-ea"/>
            </a:endParaRPr>
          </a:p>
          <a:p>
            <a:pPr marL="363538" indent="-363538">
              <a:spcBef>
                <a:spcPts val="600"/>
              </a:spcBef>
            </a:pPr>
            <a:r>
              <a:rPr lang="ja-JP" altLang="en-US" dirty="0">
                <a:latin typeface="+mn-ea"/>
                <a:ea typeface="+mn-ea"/>
              </a:rPr>
              <a:t>３</a:t>
            </a:r>
            <a:r>
              <a:rPr lang="ja-JP" altLang="en-US" dirty="0" smtClean="0">
                <a:latin typeface="+mn-ea"/>
                <a:ea typeface="+mn-ea"/>
              </a:rPr>
              <a:t>．</a:t>
            </a:r>
            <a:r>
              <a:rPr lang="ja-JP" altLang="en-US" dirty="0">
                <a:latin typeface="+mn-ea"/>
                <a:ea typeface="+mn-ea"/>
              </a:rPr>
              <a:t>指定通報を受けた指定国官庁が、保護を拒絶する旨の通知を</a:t>
            </a:r>
            <a:r>
              <a:rPr lang="ja-JP" altLang="en-US" dirty="0" smtClean="0">
                <a:latin typeface="+mn-ea"/>
                <a:ea typeface="+mn-ea"/>
              </a:rPr>
              <a:t>一定期間（</a:t>
            </a:r>
            <a:r>
              <a:rPr lang="ja-JP" altLang="en-US" dirty="0">
                <a:latin typeface="+mn-ea"/>
                <a:ea typeface="+mn-ea"/>
              </a:rPr>
              <a:t>１年又</a:t>
            </a:r>
            <a:r>
              <a:rPr lang="ja-JP" altLang="en-US" dirty="0" smtClean="0">
                <a:latin typeface="+mn-ea"/>
                <a:ea typeface="+mn-ea"/>
              </a:rPr>
              <a:t>は各国の宣言に</a:t>
            </a:r>
            <a:r>
              <a:rPr lang="ja-JP" altLang="en-US" dirty="0">
                <a:latin typeface="+mn-ea"/>
                <a:ea typeface="+mn-ea"/>
              </a:rPr>
              <a:t>より</a:t>
            </a:r>
            <a:r>
              <a:rPr lang="ja-JP" altLang="en-US" dirty="0" smtClean="0">
                <a:latin typeface="+mn-ea"/>
                <a:ea typeface="+mn-ea"/>
              </a:rPr>
              <a:t>１８ヶ月）内に</a:t>
            </a:r>
            <a:r>
              <a:rPr lang="ja-JP" altLang="en-US" dirty="0">
                <a:latin typeface="+mn-ea"/>
                <a:ea typeface="+mn-ea"/>
              </a:rPr>
              <a:t>国際事務局に行わないと、標章の国際登録の日、又は</a:t>
            </a:r>
            <a:r>
              <a:rPr lang="ja-JP" altLang="en-US" dirty="0" smtClean="0">
                <a:latin typeface="+mn-ea"/>
                <a:ea typeface="+mn-ea"/>
              </a:rPr>
              <a:t>国際</a:t>
            </a:r>
            <a:r>
              <a:rPr lang="ja-JP" altLang="en-US" dirty="0">
                <a:latin typeface="+mn-ea"/>
                <a:ea typeface="+mn-ea"/>
              </a:rPr>
              <a:t>登録後の領域指定の記録の日（事後指定日）から、その標章が指定国官庁に</a:t>
            </a:r>
            <a:r>
              <a:rPr lang="ja-JP" altLang="en-US" dirty="0" smtClean="0">
                <a:latin typeface="+mn-ea"/>
                <a:ea typeface="+mn-ea"/>
              </a:rPr>
              <a:t>おいて</a:t>
            </a:r>
            <a:r>
              <a:rPr lang="ja-JP" altLang="en-US" dirty="0">
                <a:latin typeface="+mn-ea"/>
                <a:ea typeface="+mn-ea"/>
              </a:rPr>
              <a:t>、当該官庁による登録を受けていたならば与えられたであろう保護と同一の保護</a:t>
            </a:r>
            <a:r>
              <a:rPr lang="ja-JP" altLang="en-US" dirty="0" smtClean="0">
                <a:latin typeface="+mn-ea"/>
                <a:ea typeface="+mn-ea"/>
              </a:rPr>
              <a:t>が与えられる。</a:t>
            </a:r>
            <a:endParaRPr lang="ja-JP" altLang="en-US" dirty="0">
              <a:latin typeface="+mn-ea"/>
              <a:ea typeface="+mn-ea"/>
            </a:endParaRPr>
          </a:p>
        </p:txBody>
      </p:sp>
      <p:sp>
        <p:nvSpPr>
          <p:cNvPr id="57" name="スライド番号プレースホルダ 3"/>
          <p:cNvSpPr>
            <a:spLocks noGrp="1"/>
          </p:cNvSpPr>
          <p:nvPr>
            <p:ph type="sldNum" sz="quarter" idx="12"/>
          </p:nvPr>
        </p:nvSpPr>
        <p:spPr bwMode="auto">
          <a:xfrm>
            <a:off x="6902896"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19</a:t>
            </a:fld>
            <a:endParaRPr lang="en-US" altLang="ja-JP" sz="1800" dirty="0">
              <a:solidFill>
                <a:schemeClr val="tx1"/>
              </a:solidFill>
              <a:latin typeface="+mn-ea"/>
            </a:endParaRPr>
          </a:p>
        </p:txBody>
      </p:sp>
      <p:sp>
        <p:nvSpPr>
          <p:cNvPr id="58" name="Text Box 14"/>
          <p:cNvSpPr txBox="1">
            <a:spLocks noChangeArrowheads="1"/>
          </p:cNvSpPr>
          <p:nvPr/>
        </p:nvSpPr>
        <p:spPr bwMode="auto">
          <a:xfrm>
            <a:off x="395536" y="4227483"/>
            <a:ext cx="8424936" cy="2369869"/>
          </a:xfrm>
          <a:prstGeom prst="rect">
            <a:avLst/>
          </a:prstGeom>
          <a:noFill/>
          <a:ln w="9525">
            <a:noFill/>
            <a:miter lim="800000"/>
            <a:headEnd/>
            <a:tailEnd/>
          </a:ln>
          <a:effectLst/>
        </p:spPr>
        <p:txBody>
          <a:bodyPr wrap="square" lIns="91429" tIns="45715" rIns="91429" bIns="45715">
            <a:spAutoFit/>
          </a:bodyPr>
          <a:lstStyle/>
          <a:p>
            <a:r>
              <a:rPr lang="ja-JP" altLang="en-US" sz="2200" dirty="0" smtClean="0">
                <a:solidFill>
                  <a:srgbClr val="0000FF"/>
                </a:solidFill>
                <a:latin typeface="+mn-ea"/>
                <a:ea typeface="+mn-ea"/>
              </a:rPr>
              <a:t>議定書出願のメリット</a:t>
            </a:r>
            <a:endParaRPr lang="en-US" altLang="ja-JP" sz="2200" dirty="0" smtClean="0">
              <a:solidFill>
                <a:srgbClr val="0000FF"/>
              </a:solidFill>
              <a:latin typeface="+mn-ea"/>
              <a:ea typeface="+mn-ea"/>
            </a:endParaRPr>
          </a:p>
          <a:p>
            <a:r>
              <a:rPr lang="ja-JP" altLang="en-US" dirty="0" smtClean="0">
                <a:latin typeface="+mn-ea"/>
                <a:ea typeface="+mn-ea"/>
              </a:rPr>
              <a:t>１．手続の簡素化：</a:t>
            </a:r>
            <a:r>
              <a:rPr lang="ja-JP" altLang="en-US" dirty="0"/>
              <a:t>日本国</a:t>
            </a:r>
            <a:r>
              <a:rPr lang="ja-JP" altLang="en-US" dirty="0" smtClean="0"/>
              <a:t>特許庁に</a:t>
            </a:r>
            <a:r>
              <a:rPr lang="ja-JP" altLang="en-US" dirty="0"/>
              <a:t>１通の</a:t>
            </a:r>
            <a:r>
              <a:rPr lang="ja-JP" altLang="en-US" dirty="0" smtClean="0"/>
              <a:t>出願書類（英語）を提出すればよい。</a:t>
            </a:r>
            <a:endParaRPr lang="en-US" altLang="ja-JP" dirty="0" smtClean="0"/>
          </a:p>
          <a:p>
            <a:r>
              <a:rPr lang="ja-JP" altLang="en-US" dirty="0" smtClean="0">
                <a:latin typeface="+mn-ea"/>
                <a:ea typeface="+mn-ea"/>
              </a:rPr>
              <a:t>２．容易な書類作成：様式が統一、各国語への翻訳が不要。</a:t>
            </a:r>
            <a:endParaRPr lang="en-US" altLang="ja-JP" dirty="0" smtClean="0">
              <a:latin typeface="+mn-ea"/>
              <a:ea typeface="+mn-ea"/>
            </a:endParaRPr>
          </a:p>
          <a:p>
            <a:pPr marL="263525" indent="-263525"/>
            <a:r>
              <a:rPr lang="ja-JP" altLang="en-US" dirty="0" smtClean="0">
                <a:latin typeface="+mn-ea"/>
                <a:ea typeface="+mn-ea"/>
              </a:rPr>
              <a:t>３．</a:t>
            </a:r>
            <a:r>
              <a:rPr lang="ja-JP" altLang="en-US" dirty="0"/>
              <a:t>権利管理の</a:t>
            </a:r>
            <a:r>
              <a:rPr lang="ja-JP" altLang="en-US" dirty="0" smtClean="0"/>
              <a:t>簡便化：</a:t>
            </a:r>
            <a:r>
              <a:rPr lang="ja-JP" altLang="en-US" dirty="0"/>
              <a:t>国際事務局における国際登録簿により権利関係は一元管理</a:t>
            </a:r>
            <a:r>
              <a:rPr lang="ja-JP" altLang="en-US" dirty="0" smtClean="0"/>
              <a:t>される。（存続</a:t>
            </a:r>
            <a:r>
              <a:rPr lang="ja-JP" altLang="en-US" dirty="0"/>
              <a:t>期間の更新や所有権の移転、名称変更申請等の</a:t>
            </a:r>
            <a:r>
              <a:rPr lang="ja-JP" altLang="en-US" dirty="0" smtClean="0"/>
              <a:t>手続）</a:t>
            </a:r>
            <a:endParaRPr lang="en-US" altLang="ja-JP" dirty="0"/>
          </a:p>
          <a:p>
            <a:pPr marL="263525" indent="-263525"/>
            <a:r>
              <a:rPr lang="ja-JP" altLang="en-US" dirty="0" smtClean="0">
                <a:latin typeface="+mn-ea"/>
                <a:ea typeface="+mn-ea"/>
              </a:rPr>
              <a:t>４．経費の削減：</a:t>
            </a:r>
            <a:r>
              <a:rPr lang="ja-JP" altLang="en-US" dirty="0"/>
              <a:t>拒絶理由が発見されずに登録になる場合は各国の</a:t>
            </a:r>
            <a:r>
              <a:rPr lang="ja-JP" altLang="en-US" dirty="0" smtClean="0"/>
              <a:t>代理人は不要。</a:t>
            </a:r>
            <a:endParaRPr lang="en-US" altLang="ja-JP" dirty="0" smtClean="0"/>
          </a:p>
          <a:p>
            <a:r>
              <a:rPr lang="ja-JP" altLang="en-US" dirty="0">
                <a:latin typeface="+mn-ea"/>
                <a:ea typeface="+mn-ea"/>
              </a:rPr>
              <a:t>５</a:t>
            </a:r>
            <a:r>
              <a:rPr lang="ja-JP" altLang="en-US" dirty="0" smtClean="0">
                <a:latin typeface="+mn-ea"/>
                <a:ea typeface="+mn-ea"/>
              </a:rPr>
              <a:t>．</a:t>
            </a:r>
            <a:r>
              <a:rPr lang="ja-JP" altLang="en-US" dirty="0"/>
              <a:t>迅速な</a:t>
            </a:r>
            <a:r>
              <a:rPr lang="ja-JP" altLang="en-US" dirty="0" smtClean="0"/>
              <a:t>審査：拒絶</a:t>
            </a:r>
            <a:r>
              <a:rPr lang="ja-JP" altLang="en-US" dirty="0"/>
              <a:t>通報期間の</a:t>
            </a:r>
            <a:r>
              <a:rPr lang="ja-JP" altLang="en-US" dirty="0" smtClean="0"/>
              <a:t>制限（</a:t>
            </a:r>
            <a:r>
              <a:rPr lang="ja-JP" altLang="en-US" dirty="0">
                <a:latin typeface="+mn-ea"/>
              </a:rPr>
              <a:t> １年又</a:t>
            </a:r>
            <a:r>
              <a:rPr lang="ja-JP" altLang="en-US" dirty="0" smtClean="0">
                <a:latin typeface="+mn-ea"/>
              </a:rPr>
              <a:t>は</a:t>
            </a:r>
            <a:r>
              <a:rPr lang="ja-JP" altLang="en-US" dirty="0">
                <a:latin typeface="+mn-ea"/>
              </a:rPr>
              <a:t>１８ヶ月</a:t>
            </a:r>
            <a:r>
              <a:rPr lang="ja-JP" altLang="en-US" dirty="0" smtClean="0"/>
              <a:t>）</a:t>
            </a:r>
            <a:endParaRPr lang="en-US" altLang="ja-JP" dirty="0" smtClean="0"/>
          </a:p>
          <a:p>
            <a:r>
              <a:rPr lang="ja-JP" altLang="en-US" dirty="0">
                <a:latin typeface="+mn-ea"/>
                <a:ea typeface="+mn-ea"/>
              </a:rPr>
              <a:t>６</a:t>
            </a:r>
            <a:r>
              <a:rPr lang="ja-JP" altLang="en-US" dirty="0" smtClean="0">
                <a:latin typeface="+mn-ea"/>
                <a:ea typeface="+mn-ea"/>
              </a:rPr>
              <a:t>．</a:t>
            </a:r>
            <a:r>
              <a:rPr lang="ja-JP" altLang="en-US" dirty="0"/>
              <a:t>締約国の事後指定による保護の</a:t>
            </a:r>
            <a:r>
              <a:rPr lang="ja-JP" altLang="en-US" dirty="0" smtClean="0"/>
              <a:t>拡張：出願国の追加、指定商品・役務の追加。</a:t>
            </a:r>
            <a:endParaRPr lang="ja-JP" altLang="en-US" dirty="0" smtClean="0">
              <a:latin typeface="+mn-ea"/>
              <a:ea typeface="+mn-ea"/>
            </a:endParaRPr>
          </a:p>
        </p:txBody>
      </p:sp>
    </p:spTree>
    <p:extLst>
      <p:ext uri="{BB962C8B-B14F-4D97-AF65-F5344CB8AC3E}">
        <p14:creationId xmlns:p14="http://schemas.microsoft.com/office/powerpoint/2010/main" val="1708912478"/>
      </p:ext>
    </p:extLst>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latin typeface="ＭＳ Ｐゴシック" pitchFamily="50" charset="-128"/>
              </a:rPr>
              <a:t>商標制度の目的 </a:t>
            </a:r>
          </a:p>
        </p:txBody>
      </p:sp>
      <p:sp>
        <p:nvSpPr>
          <p:cNvPr id="15361" name="スライド番号プレースホルダ 3"/>
          <p:cNvSpPr>
            <a:spLocks noGrp="1"/>
          </p:cNvSpPr>
          <p:nvPr>
            <p:ph type="sldNum" sz="quarter" idx="12"/>
          </p:nvPr>
        </p:nvSpPr>
        <p:spPr bwMode="auto">
          <a:xfrm>
            <a:off x="6758880" y="6356350"/>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1A1B3EC1-262B-426E-86E2-0127722C6AF9}" type="slidenum">
              <a:rPr lang="en-US" altLang="ja-JP" sz="1600">
                <a:solidFill>
                  <a:schemeClr val="tx1"/>
                </a:solidFill>
                <a:latin typeface="+mn-ea"/>
              </a:rPr>
              <a:pPr fontAlgn="base">
                <a:spcBef>
                  <a:spcPct val="0"/>
                </a:spcBef>
                <a:spcAft>
                  <a:spcPct val="0"/>
                </a:spcAft>
              </a:pPr>
              <a:t>2</a:t>
            </a:fld>
            <a:endParaRPr lang="en-US" altLang="ja-JP" sz="1600" dirty="0">
              <a:solidFill>
                <a:schemeClr val="tx1"/>
              </a:solidFill>
              <a:latin typeface="+mn-ea"/>
            </a:endParaRPr>
          </a:p>
        </p:txBody>
      </p:sp>
      <p:sp>
        <p:nvSpPr>
          <p:cNvPr id="15367" name="AutoShape 4"/>
          <p:cNvSpPr>
            <a:spLocks noChangeArrowheads="1"/>
          </p:cNvSpPr>
          <p:nvPr/>
        </p:nvSpPr>
        <p:spPr bwMode="auto">
          <a:xfrm>
            <a:off x="457200" y="2328863"/>
            <a:ext cx="8229600" cy="1100137"/>
          </a:xfrm>
          <a:prstGeom prst="roundRect">
            <a:avLst>
              <a:gd name="adj" fmla="val 16667"/>
            </a:avLst>
          </a:prstGeom>
          <a:solidFill>
            <a:srgbClr val="FFFF99"/>
          </a:solidFill>
          <a:ln w="9525">
            <a:solidFill>
              <a:srgbClr val="0000FF"/>
            </a:solidFill>
            <a:round/>
            <a:headEnd/>
            <a:tailEnd/>
          </a:ln>
        </p:spPr>
        <p:txBody>
          <a:bodyPr wrap="none" anchor="ctr"/>
          <a:lstStyle/>
          <a:p>
            <a:endParaRPr lang="ja-JP" altLang="en-US">
              <a:latin typeface="Calibri" pitchFamily="34" charset="0"/>
            </a:endParaRPr>
          </a:p>
        </p:txBody>
      </p:sp>
      <p:sp>
        <p:nvSpPr>
          <p:cNvPr id="15368" name="Text Box 5"/>
          <p:cNvSpPr txBox="1">
            <a:spLocks noChangeArrowheads="1"/>
          </p:cNvSpPr>
          <p:nvPr/>
        </p:nvSpPr>
        <p:spPr bwMode="auto">
          <a:xfrm>
            <a:off x="863600" y="2392363"/>
            <a:ext cx="7596188" cy="976312"/>
          </a:xfrm>
          <a:prstGeom prst="rect">
            <a:avLst/>
          </a:prstGeom>
          <a:noFill/>
          <a:ln w="9525">
            <a:noFill/>
            <a:miter lim="800000"/>
            <a:headEnd/>
            <a:tailEnd/>
          </a:ln>
        </p:spPr>
        <p:txBody>
          <a:bodyPr lIns="91429" tIns="45715" rIns="91429" bIns="45715">
            <a:spAutoFit/>
          </a:bodyPr>
          <a:lstStyle/>
          <a:p>
            <a:pPr>
              <a:spcBef>
                <a:spcPct val="30000"/>
              </a:spcBef>
            </a:pPr>
            <a:r>
              <a:rPr lang="ja-JP" altLang="en-US" sz="2000">
                <a:latin typeface="ＭＳ Ｐゴシック" charset="-128"/>
              </a:rPr>
              <a:t>　</a:t>
            </a:r>
            <a:r>
              <a:rPr lang="ja-JP" altLang="en-US"/>
              <a:t>この法律は、商標を保護することにより、商標の使用をする者の業務上の信用の維持を図り、もつて産業の発達に寄与し、あわせて需要者の利益を保護することを目的とする</a:t>
            </a:r>
            <a:r>
              <a:rPr lang="ja-JP" altLang="en-US" sz="2000">
                <a:latin typeface="ＭＳ Ｐゴシック" charset="-128"/>
              </a:rPr>
              <a:t>（商標法第１条）</a:t>
            </a:r>
          </a:p>
        </p:txBody>
      </p:sp>
      <p:sp>
        <p:nvSpPr>
          <p:cNvPr id="15364" name="Text Box 7"/>
          <p:cNvSpPr txBox="1">
            <a:spLocks noChangeArrowheads="1"/>
          </p:cNvSpPr>
          <p:nvPr/>
        </p:nvSpPr>
        <p:spPr bwMode="auto">
          <a:xfrm>
            <a:off x="6011863" y="6292552"/>
            <a:ext cx="2232025" cy="304800"/>
          </a:xfrm>
          <a:prstGeom prst="rect">
            <a:avLst/>
          </a:prstGeom>
          <a:noFill/>
          <a:ln w="9525">
            <a:noFill/>
            <a:miter lim="800000"/>
            <a:headEnd/>
            <a:tailEnd/>
          </a:ln>
        </p:spPr>
        <p:txBody>
          <a:bodyPr lIns="91429" tIns="45715" rIns="91429" bIns="45715">
            <a:spAutoFit/>
          </a:bodyPr>
          <a:lstStyle/>
          <a:p>
            <a:pPr>
              <a:spcBef>
                <a:spcPct val="50000"/>
              </a:spcBef>
            </a:pPr>
            <a:r>
              <a:rPr lang="ja-JP" altLang="en-US" sz="1400" dirty="0"/>
              <a:t>出典：特許庁ホームページ</a:t>
            </a:r>
          </a:p>
        </p:txBody>
      </p:sp>
      <p:pic>
        <p:nvPicPr>
          <p:cNvPr id="15365" name="Picture 9"/>
          <p:cNvPicPr>
            <a:picLocks noChangeAspect="1" noChangeArrowheads="1"/>
          </p:cNvPicPr>
          <p:nvPr/>
        </p:nvPicPr>
        <p:blipFill>
          <a:blip r:embed="rId2"/>
          <a:srcRect/>
          <a:stretch>
            <a:fillRect/>
          </a:stretch>
        </p:blipFill>
        <p:spPr bwMode="auto">
          <a:xfrm>
            <a:off x="323850" y="3657054"/>
            <a:ext cx="8497888" cy="2508250"/>
          </a:xfrm>
          <a:prstGeom prst="rect">
            <a:avLst/>
          </a:prstGeom>
          <a:noFill/>
          <a:ln w="9525">
            <a:noFill/>
            <a:miter lim="800000"/>
            <a:headEnd/>
            <a:tailEnd/>
          </a:ln>
        </p:spPr>
      </p:pic>
      <p:sp>
        <p:nvSpPr>
          <p:cNvPr id="15366" name="Text Box 10"/>
          <p:cNvSpPr txBox="1">
            <a:spLocks noChangeArrowheads="1"/>
          </p:cNvSpPr>
          <p:nvPr/>
        </p:nvSpPr>
        <p:spPr bwMode="auto">
          <a:xfrm>
            <a:off x="682625" y="1492250"/>
            <a:ext cx="7777163" cy="641350"/>
          </a:xfrm>
          <a:prstGeom prst="rect">
            <a:avLst/>
          </a:prstGeom>
          <a:noFill/>
          <a:ln w="9525">
            <a:noFill/>
            <a:miter lim="800000"/>
            <a:headEnd/>
            <a:tailEnd/>
          </a:ln>
        </p:spPr>
        <p:txBody>
          <a:bodyPr lIns="91429" tIns="45715" rIns="91429" bIns="45715">
            <a:spAutoFit/>
          </a:bodyPr>
          <a:lstStyle/>
          <a:p>
            <a:pPr>
              <a:spcBef>
                <a:spcPct val="50000"/>
              </a:spcBef>
            </a:pPr>
            <a:r>
              <a:rPr lang="ja-JP" altLang="en-US" dirty="0">
                <a:solidFill>
                  <a:srgbClr val="0000FF"/>
                </a:solidFill>
              </a:rPr>
              <a:t>　商標とは、事業者が自己の取り扱う商品・サービスを他人の商品・サービスと区別するために、その商品・サービスについて使用するマーク（標識）</a:t>
            </a:r>
          </a:p>
        </p:txBody>
      </p:sp>
    </p:spTree>
  </p:cSld>
  <p:clrMapOvr>
    <a:masterClrMapping/>
  </p:clrMapOvr>
  <p:transition spd="slow">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2"/>
          <p:cNvPicPr>
            <a:picLocks noChangeAspect="1" noChangeArrowheads="1"/>
          </p:cNvPicPr>
          <p:nvPr/>
        </p:nvPicPr>
        <p:blipFill>
          <a:blip r:embed="rId2"/>
          <a:srcRect/>
          <a:stretch>
            <a:fillRect/>
          </a:stretch>
        </p:blipFill>
        <p:spPr bwMode="auto">
          <a:xfrm rot="-60000">
            <a:off x="508000" y="651892"/>
            <a:ext cx="8186738" cy="6162675"/>
          </a:xfrm>
          <a:prstGeom prst="rect">
            <a:avLst/>
          </a:prstGeom>
          <a:noFill/>
          <a:ln w="9525">
            <a:noFill/>
            <a:miter lim="800000"/>
            <a:headEnd/>
            <a:tailEnd/>
          </a:ln>
        </p:spPr>
      </p:pic>
      <p:sp>
        <p:nvSpPr>
          <p:cNvPr id="3" name="テキスト ボックス 2"/>
          <p:cNvSpPr txBox="1"/>
          <p:nvPr/>
        </p:nvSpPr>
        <p:spPr>
          <a:xfrm>
            <a:off x="2504977" y="332656"/>
            <a:ext cx="4104456" cy="400110"/>
          </a:xfrm>
          <a:prstGeom prst="rect">
            <a:avLst/>
          </a:prstGeom>
          <a:noFill/>
        </p:spPr>
        <p:txBody>
          <a:bodyPr wrap="square" rtlCol="0">
            <a:spAutoFit/>
          </a:bodyPr>
          <a:lstStyle/>
          <a:p>
            <a:pPr algn="ctr"/>
            <a:r>
              <a:rPr kumimoji="1" lang="ja-JP" altLang="en-US" sz="2000" dirty="0" smtClean="0">
                <a:solidFill>
                  <a:srgbClr val="0000FF"/>
                </a:solidFill>
              </a:rPr>
              <a:t>中国における商標問題</a:t>
            </a:r>
            <a:endParaRPr kumimoji="1" lang="ja-JP" altLang="en-US" sz="2000" dirty="0">
              <a:solidFill>
                <a:srgbClr val="0000FF"/>
              </a:solidFill>
            </a:endParaRPr>
          </a:p>
        </p:txBody>
      </p:sp>
      <p:sp>
        <p:nvSpPr>
          <p:cNvPr id="4" name="スライド番号プレースホルダ 3"/>
          <p:cNvSpPr>
            <a:spLocks noGrp="1"/>
          </p:cNvSpPr>
          <p:nvPr>
            <p:ph type="sldNum" sz="quarter" idx="12"/>
          </p:nvPr>
        </p:nvSpPr>
        <p:spPr bwMode="auto">
          <a:xfrm>
            <a:off x="6902896"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20</a:t>
            </a:fld>
            <a:endParaRPr lang="en-US" altLang="ja-JP" sz="18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3" name="Object 19"/>
          <p:cNvGraphicFramePr>
            <a:graphicFrameLocks noChangeAspect="1"/>
          </p:cNvGraphicFramePr>
          <p:nvPr>
            <p:extLst>
              <p:ext uri="{D42A27DB-BD31-4B8C-83A1-F6EECF244321}">
                <p14:modId xmlns:p14="http://schemas.microsoft.com/office/powerpoint/2010/main" val="794344736"/>
              </p:ext>
            </p:extLst>
          </p:nvPr>
        </p:nvGraphicFramePr>
        <p:xfrm>
          <a:off x="755576" y="1844824"/>
          <a:ext cx="7616858" cy="4386957"/>
        </p:xfrm>
        <a:graphic>
          <a:graphicData uri="http://schemas.openxmlformats.org/presentationml/2006/ole">
            <mc:AlternateContent xmlns:mc="http://schemas.openxmlformats.org/markup-compatibility/2006">
              <mc:Choice xmlns:v="urn:schemas-microsoft-com:vml" Requires="v">
                <p:oleObj spid="_x0000_s1095" name="ビットマップ イメージ" r:id="rId3" imgW="6001588" imgH="3457143" progId="PBrush">
                  <p:embed/>
                </p:oleObj>
              </mc:Choice>
              <mc:Fallback>
                <p:oleObj name="ビットマップ イメージ" r:id="rId3" imgW="6001588" imgH="3457143" progId="PBrush">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844824"/>
                        <a:ext cx="7616858" cy="4386957"/>
                      </a:xfrm>
                      <a:prstGeom prst="rect">
                        <a:avLst/>
                      </a:prstGeom>
                      <a:noFill/>
                      <a:ln>
                        <a:noFill/>
                      </a:ln>
                      <a:effectLst/>
                      <a:extLst/>
                    </p:spPr>
                  </p:pic>
                </p:oleObj>
              </mc:Fallback>
            </mc:AlternateContent>
          </a:graphicData>
        </a:graphic>
      </p:graphicFrame>
      <p:sp>
        <p:nvSpPr>
          <p:cNvPr id="4" name="テキスト ボックス 3"/>
          <p:cNvSpPr txBox="1"/>
          <p:nvPr/>
        </p:nvSpPr>
        <p:spPr>
          <a:xfrm>
            <a:off x="2555776" y="1268760"/>
            <a:ext cx="4104456" cy="400110"/>
          </a:xfrm>
          <a:prstGeom prst="rect">
            <a:avLst/>
          </a:prstGeom>
          <a:noFill/>
        </p:spPr>
        <p:txBody>
          <a:bodyPr wrap="square" rtlCol="0">
            <a:spAutoFit/>
          </a:bodyPr>
          <a:lstStyle/>
          <a:p>
            <a:pPr algn="ctr"/>
            <a:r>
              <a:rPr kumimoji="1" lang="ja-JP" altLang="en-US" sz="2000" dirty="0" smtClean="0"/>
              <a:t>中国における模造品（粘着テープ）</a:t>
            </a:r>
            <a:endParaRPr kumimoji="1" lang="ja-JP" altLang="en-US" sz="2000" dirty="0"/>
          </a:p>
        </p:txBody>
      </p:sp>
      <p:sp>
        <p:nvSpPr>
          <p:cNvPr id="6"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3000" dirty="0">
                <a:solidFill>
                  <a:schemeClr val="bg1"/>
                </a:solidFill>
                <a:latin typeface="ＭＳ Ｐゴシック" pitchFamily="50" charset="-128"/>
              </a:rPr>
              <a:t>模造品（商標権侵害） </a:t>
            </a:r>
          </a:p>
        </p:txBody>
      </p:sp>
      <p:sp>
        <p:nvSpPr>
          <p:cNvPr id="5"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21</a:t>
            </a:fld>
            <a:endParaRPr lang="en-US" altLang="ja-JP" sz="18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3000" dirty="0">
                <a:solidFill>
                  <a:schemeClr val="bg1"/>
                </a:solidFill>
                <a:latin typeface="ＭＳ Ｐゴシック" pitchFamily="50" charset="-128"/>
              </a:rPr>
              <a:t>模造品（商標権侵害） </a:t>
            </a:r>
          </a:p>
        </p:txBody>
      </p:sp>
      <p:graphicFrame>
        <p:nvGraphicFramePr>
          <p:cNvPr id="2067" name="Object 19"/>
          <p:cNvGraphicFramePr>
            <a:graphicFrameLocks noChangeAspect="1"/>
          </p:cNvGraphicFramePr>
          <p:nvPr>
            <p:extLst>
              <p:ext uri="{D42A27DB-BD31-4B8C-83A1-F6EECF244321}">
                <p14:modId xmlns:p14="http://schemas.microsoft.com/office/powerpoint/2010/main" val="59797461"/>
              </p:ext>
            </p:extLst>
          </p:nvPr>
        </p:nvGraphicFramePr>
        <p:xfrm>
          <a:off x="1360488" y="1772815"/>
          <a:ext cx="6335712" cy="4608513"/>
        </p:xfrm>
        <a:graphic>
          <a:graphicData uri="http://schemas.openxmlformats.org/presentationml/2006/ole">
            <mc:AlternateContent xmlns:mc="http://schemas.openxmlformats.org/markup-compatibility/2006">
              <mc:Choice xmlns:v="urn:schemas-microsoft-com:vml" Requires="v">
                <p:oleObj spid="_x0000_s2118" name="ビットマップ イメージ" r:id="rId3" imgW="5942857" imgH="4323810" progId="PBrush">
                  <p:embed/>
                </p:oleObj>
              </mc:Choice>
              <mc:Fallback>
                <p:oleObj name="ビットマップ イメージ" r:id="rId3" imgW="5942857" imgH="4323810" progId="PBrush">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0488" y="1772815"/>
                        <a:ext cx="6335712"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テキスト ボックス 1"/>
          <p:cNvSpPr txBox="1"/>
          <p:nvPr/>
        </p:nvSpPr>
        <p:spPr>
          <a:xfrm>
            <a:off x="2555776" y="1268760"/>
            <a:ext cx="4104456" cy="400110"/>
          </a:xfrm>
          <a:prstGeom prst="rect">
            <a:avLst/>
          </a:prstGeom>
          <a:noFill/>
        </p:spPr>
        <p:txBody>
          <a:bodyPr wrap="square" rtlCol="0">
            <a:spAutoFit/>
          </a:bodyPr>
          <a:lstStyle/>
          <a:p>
            <a:pPr algn="ctr"/>
            <a:r>
              <a:rPr kumimoji="1" lang="ja-JP" altLang="en-US" sz="2000" dirty="0" smtClean="0"/>
              <a:t>中国における模造品（農薬）</a:t>
            </a:r>
            <a:endParaRPr kumimoji="1" lang="ja-JP" altLang="en-US" sz="2000" dirty="0"/>
          </a:p>
        </p:txBody>
      </p:sp>
      <p:sp>
        <p:nvSpPr>
          <p:cNvPr id="6"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22</a:t>
            </a:fld>
            <a:endParaRPr lang="en-US" altLang="ja-JP" sz="18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3000" dirty="0">
                <a:solidFill>
                  <a:schemeClr val="bg1"/>
                </a:solidFill>
                <a:latin typeface="ＭＳ Ｐゴシック" pitchFamily="50" charset="-128"/>
              </a:rPr>
              <a:t>ドメイン名と商標</a:t>
            </a:r>
          </a:p>
        </p:txBody>
      </p:sp>
      <p:grpSp>
        <p:nvGrpSpPr>
          <p:cNvPr id="9" name="グループ化 8"/>
          <p:cNvGrpSpPr/>
          <p:nvPr/>
        </p:nvGrpSpPr>
        <p:grpSpPr>
          <a:xfrm>
            <a:off x="326676" y="1202499"/>
            <a:ext cx="8488560" cy="774147"/>
            <a:chOff x="326676" y="1202499"/>
            <a:chExt cx="8488560" cy="774147"/>
          </a:xfrm>
        </p:grpSpPr>
        <p:sp>
          <p:nvSpPr>
            <p:cNvPr id="8" name="角丸四角形 7"/>
            <p:cNvSpPr/>
            <p:nvPr/>
          </p:nvSpPr>
          <p:spPr>
            <a:xfrm>
              <a:off x="326676" y="1202499"/>
              <a:ext cx="8488560" cy="774147"/>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92596" y="1231182"/>
              <a:ext cx="8136904" cy="707886"/>
            </a:xfrm>
            <a:prstGeom prst="rect">
              <a:avLst/>
            </a:prstGeom>
            <a:noFill/>
          </p:spPr>
          <p:txBody>
            <a:bodyPr wrap="square" rtlCol="0">
              <a:spAutoFit/>
            </a:bodyPr>
            <a:lstStyle/>
            <a:p>
              <a:pPr marL="1169988" indent="-1169988"/>
              <a:r>
                <a:rPr kumimoji="1" lang="ja-JP" altLang="en-US" sz="2000" dirty="0" smtClean="0"/>
                <a:t>ドメイン名：今まで取得されていないドメイン名は、だれでも申請すればそのドメイン名を取得することができる（早い者勝ち）</a:t>
              </a:r>
              <a:endParaRPr kumimoji="1" lang="ja-JP" altLang="en-US" sz="2000" dirty="0"/>
            </a:p>
          </p:txBody>
        </p:sp>
      </p:grpSp>
      <p:sp>
        <p:nvSpPr>
          <p:cNvPr id="5" name="テキスト ボックス 4"/>
          <p:cNvSpPr txBox="1"/>
          <p:nvPr/>
        </p:nvSpPr>
        <p:spPr>
          <a:xfrm>
            <a:off x="395536" y="2289066"/>
            <a:ext cx="8496944" cy="707886"/>
          </a:xfrm>
          <a:prstGeom prst="rect">
            <a:avLst/>
          </a:prstGeom>
          <a:noFill/>
        </p:spPr>
        <p:txBody>
          <a:bodyPr wrap="square" rtlCol="0">
            <a:spAutoFit/>
          </a:bodyPr>
          <a:lstStyle/>
          <a:p>
            <a:r>
              <a:rPr kumimoji="1" lang="ja-JP" altLang="en-US" sz="2000" dirty="0" smtClean="0"/>
              <a:t>インターネットの普及により、ドメイン名が取得できたがその名称が既に他人に商標登録されているといった問題が発生</a:t>
            </a:r>
            <a:endParaRPr kumimoji="1" lang="ja-JP" altLang="en-US" sz="2000" dirty="0"/>
          </a:p>
        </p:txBody>
      </p:sp>
      <p:sp>
        <p:nvSpPr>
          <p:cNvPr id="6" name="テキスト ボックス 5"/>
          <p:cNvSpPr txBox="1"/>
          <p:nvPr/>
        </p:nvSpPr>
        <p:spPr>
          <a:xfrm>
            <a:off x="395536" y="2996952"/>
            <a:ext cx="8136904" cy="2246769"/>
          </a:xfrm>
          <a:prstGeom prst="rect">
            <a:avLst/>
          </a:prstGeom>
          <a:noFill/>
        </p:spPr>
        <p:txBody>
          <a:bodyPr wrap="square" rtlCol="0">
            <a:spAutoFit/>
          </a:bodyPr>
          <a:lstStyle/>
          <a:p>
            <a:r>
              <a:rPr kumimoji="1" lang="ja-JP" altLang="en-US" sz="2000" dirty="0" smtClean="0">
                <a:solidFill>
                  <a:srgbClr val="0000FF"/>
                </a:solidFill>
                <a:latin typeface="+mn-ea"/>
                <a:ea typeface="+mn-ea"/>
              </a:rPr>
              <a:t>ジェイフォン事件</a:t>
            </a:r>
            <a:endParaRPr kumimoji="1" lang="en-US" altLang="ja-JP" sz="2000" dirty="0" smtClean="0">
              <a:solidFill>
                <a:srgbClr val="0000FF"/>
              </a:solidFill>
              <a:latin typeface="+mn-ea"/>
              <a:ea typeface="+mn-ea"/>
            </a:endParaRPr>
          </a:p>
          <a:p>
            <a:r>
              <a:rPr lang="ja-JP" altLang="en-US" sz="2000" dirty="0">
                <a:latin typeface="+mn-ea"/>
                <a:ea typeface="+mn-ea"/>
              </a:rPr>
              <a:t>　</a:t>
            </a:r>
            <a:r>
              <a:rPr lang="ja-JP" altLang="en-US" sz="2000" dirty="0" smtClean="0">
                <a:latin typeface="+mn-ea"/>
                <a:ea typeface="+mn-ea"/>
              </a:rPr>
              <a:t>　・ジェイフォン東日本が「Ｊ－ＰＨＯＮＥ」というサービスを開始</a:t>
            </a:r>
            <a:endParaRPr lang="en-US" altLang="ja-JP" sz="2000" dirty="0" smtClean="0">
              <a:latin typeface="+mn-ea"/>
              <a:ea typeface="+mn-ea"/>
            </a:endParaRPr>
          </a:p>
          <a:p>
            <a:r>
              <a:rPr kumimoji="1" lang="ja-JP" altLang="en-US" sz="2000" dirty="0">
                <a:latin typeface="+mn-ea"/>
                <a:ea typeface="+mn-ea"/>
              </a:rPr>
              <a:t>　</a:t>
            </a:r>
            <a:r>
              <a:rPr kumimoji="1" lang="ja-JP" altLang="en-US" sz="2000" dirty="0" smtClean="0">
                <a:latin typeface="+mn-ea"/>
                <a:ea typeface="+mn-ea"/>
              </a:rPr>
              <a:t>　・大行通商が「</a:t>
            </a:r>
            <a:r>
              <a:rPr kumimoji="1" lang="en-US" altLang="ja-JP" sz="2000" dirty="0" smtClean="0">
                <a:latin typeface="+mn-ea"/>
                <a:ea typeface="+mn-ea"/>
              </a:rPr>
              <a:t>j-phone.co.jp</a:t>
            </a:r>
            <a:r>
              <a:rPr kumimoji="1" lang="ja-JP" altLang="en-US" sz="2000" dirty="0" smtClean="0">
                <a:latin typeface="+mn-ea"/>
                <a:ea typeface="+mn-ea"/>
              </a:rPr>
              <a:t>」のドメイン名を取得</a:t>
            </a:r>
            <a:endParaRPr kumimoji="1" lang="en-US" altLang="ja-JP" sz="2000" dirty="0" smtClean="0">
              <a:latin typeface="+mn-ea"/>
              <a:ea typeface="+mn-ea"/>
            </a:endParaRPr>
          </a:p>
          <a:p>
            <a:pPr marL="438150" indent="-438150"/>
            <a:r>
              <a:rPr lang="ja-JP" altLang="en-US" sz="2000" dirty="0">
                <a:latin typeface="+mn-ea"/>
                <a:ea typeface="+mn-ea"/>
              </a:rPr>
              <a:t>　</a:t>
            </a:r>
            <a:r>
              <a:rPr lang="ja-JP" altLang="en-US" sz="2000" dirty="0" smtClean="0">
                <a:latin typeface="+mn-ea"/>
                <a:ea typeface="+mn-ea"/>
              </a:rPr>
              <a:t>　・</a:t>
            </a:r>
            <a:r>
              <a:rPr lang="ja-JP" altLang="en-US" sz="2000" dirty="0">
                <a:latin typeface="+mn-ea"/>
                <a:ea typeface="+mn-ea"/>
              </a:rPr>
              <a:t>大行通商が</a:t>
            </a:r>
            <a:r>
              <a:rPr lang="ja-JP" altLang="en-US" sz="2000" dirty="0" smtClean="0">
                <a:latin typeface="+mn-ea"/>
                <a:ea typeface="+mn-ea"/>
              </a:rPr>
              <a:t>「</a:t>
            </a:r>
            <a:r>
              <a:rPr lang="en-US" altLang="ja-JP" sz="2000" dirty="0" smtClean="0">
                <a:latin typeface="+mn-ea"/>
                <a:ea typeface="+mn-ea"/>
              </a:rPr>
              <a:t>http;//j-phone.co.jp</a:t>
            </a:r>
            <a:r>
              <a:rPr lang="ja-JP" altLang="en-US" sz="2000" dirty="0" smtClean="0">
                <a:latin typeface="+mn-ea"/>
                <a:ea typeface="+mn-ea"/>
              </a:rPr>
              <a:t>」にて</a:t>
            </a:r>
            <a:r>
              <a:rPr lang="en-US" altLang="ja-JP" sz="2000" dirty="0" smtClean="0">
                <a:latin typeface="+mn-ea"/>
                <a:ea typeface="+mn-ea"/>
              </a:rPr>
              <a:t>web</a:t>
            </a:r>
            <a:r>
              <a:rPr lang="ja-JP" altLang="en-US" sz="2000" dirty="0" smtClean="0">
                <a:latin typeface="+mn-ea"/>
                <a:ea typeface="+mn-ea"/>
              </a:rPr>
              <a:t>サイトを開設。サイト上に「</a:t>
            </a:r>
            <a:r>
              <a:rPr lang="en-US" altLang="ja-JP" sz="2000" dirty="0" smtClean="0">
                <a:latin typeface="+mn-ea"/>
                <a:ea typeface="+mn-ea"/>
              </a:rPr>
              <a:t>J-HONE</a:t>
            </a:r>
            <a:r>
              <a:rPr lang="ja-JP" altLang="en-US" sz="2000" dirty="0" err="1" smtClean="0">
                <a:latin typeface="+mn-ea"/>
                <a:ea typeface="+mn-ea"/>
              </a:rPr>
              <a:t>へようこそ</a:t>
            </a:r>
            <a:r>
              <a:rPr lang="ja-JP" altLang="en-US" sz="2000" dirty="0" smtClean="0">
                <a:latin typeface="+mn-ea"/>
                <a:ea typeface="+mn-ea"/>
              </a:rPr>
              <a:t>」という表示をし、ジェイフォングループ各社へのリンクを貼り、携帯電話関連商品を販売</a:t>
            </a:r>
            <a:endParaRPr lang="en-US" altLang="ja-JP" sz="2000" dirty="0" smtClean="0">
              <a:latin typeface="+mn-ea"/>
              <a:ea typeface="+mn-ea"/>
            </a:endParaRPr>
          </a:p>
          <a:p>
            <a:r>
              <a:rPr kumimoji="1" lang="ja-JP" altLang="en-US" sz="2000" dirty="0">
                <a:latin typeface="+mn-ea"/>
                <a:ea typeface="+mn-ea"/>
              </a:rPr>
              <a:t>　</a:t>
            </a:r>
            <a:r>
              <a:rPr kumimoji="1" lang="ja-JP" altLang="en-US" sz="2000" dirty="0" smtClean="0">
                <a:latin typeface="+mn-ea"/>
                <a:ea typeface="+mn-ea"/>
              </a:rPr>
              <a:t>　・</a:t>
            </a:r>
            <a:r>
              <a:rPr lang="ja-JP" altLang="en-US" sz="2000" dirty="0">
                <a:latin typeface="+mn-ea"/>
                <a:ea typeface="+mn-ea"/>
              </a:rPr>
              <a:t>ジェイフォン東日本</a:t>
            </a:r>
            <a:r>
              <a:rPr lang="ja-JP" altLang="en-US" sz="2000" dirty="0" smtClean="0">
                <a:latin typeface="+mn-ea"/>
                <a:ea typeface="+mn-ea"/>
              </a:rPr>
              <a:t>が</a:t>
            </a:r>
            <a:r>
              <a:rPr lang="ja-JP" altLang="en-US" sz="2000" dirty="0">
                <a:latin typeface="+mn-ea"/>
                <a:ea typeface="+mn-ea"/>
              </a:rPr>
              <a:t>大行</a:t>
            </a:r>
            <a:r>
              <a:rPr lang="ja-JP" altLang="en-US" sz="2000" dirty="0" smtClean="0">
                <a:latin typeface="+mn-ea"/>
                <a:ea typeface="+mn-ea"/>
              </a:rPr>
              <a:t>通商を訴える</a:t>
            </a:r>
            <a:endParaRPr kumimoji="1" lang="ja-JP" altLang="en-US" sz="2000" dirty="0">
              <a:latin typeface="+mn-ea"/>
              <a:ea typeface="+mn-ea"/>
            </a:endParaRPr>
          </a:p>
        </p:txBody>
      </p:sp>
      <p:sp>
        <p:nvSpPr>
          <p:cNvPr id="7" name="テキスト ボックス 6"/>
          <p:cNvSpPr txBox="1"/>
          <p:nvPr/>
        </p:nvSpPr>
        <p:spPr>
          <a:xfrm>
            <a:off x="1403648" y="5300064"/>
            <a:ext cx="7336432" cy="707886"/>
          </a:xfrm>
          <a:prstGeom prst="rect">
            <a:avLst/>
          </a:prstGeom>
          <a:noFill/>
        </p:spPr>
        <p:txBody>
          <a:bodyPr wrap="square" rtlCol="0">
            <a:spAutoFit/>
          </a:bodyPr>
          <a:lstStyle/>
          <a:p>
            <a:r>
              <a:rPr lang="ja-JP" altLang="en-US" sz="2000" dirty="0">
                <a:latin typeface="+mn-ea"/>
              </a:rPr>
              <a:t>大行</a:t>
            </a:r>
            <a:r>
              <a:rPr lang="ja-JP" altLang="en-US" sz="2000" dirty="0" smtClean="0">
                <a:latin typeface="+mn-ea"/>
              </a:rPr>
              <a:t>通商の「</a:t>
            </a:r>
            <a:r>
              <a:rPr lang="en-US" altLang="ja-JP" sz="2000" dirty="0" smtClean="0">
                <a:latin typeface="+mn-ea"/>
              </a:rPr>
              <a:t>j-phone.co.jp</a:t>
            </a:r>
            <a:r>
              <a:rPr lang="ja-JP" altLang="en-US" sz="2000" dirty="0" smtClean="0">
                <a:latin typeface="+mn-ea"/>
              </a:rPr>
              <a:t>」の使用差し止め、損害賠償３００万円。</a:t>
            </a:r>
            <a:endParaRPr lang="en-US" altLang="ja-JP" sz="2000" dirty="0" smtClean="0">
              <a:latin typeface="+mn-ea"/>
            </a:endParaRPr>
          </a:p>
          <a:p>
            <a:r>
              <a:rPr kumimoji="1" lang="ja-JP" altLang="en-US" sz="2000" dirty="0" smtClean="0">
                <a:latin typeface="+mn-ea"/>
              </a:rPr>
              <a:t>（不正競争防止法）</a:t>
            </a:r>
            <a:endParaRPr kumimoji="1" lang="ja-JP" altLang="en-US" sz="2000" dirty="0"/>
          </a:p>
        </p:txBody>
      </p:sp>
      <p:sp>
        <p:nvSpPr>
          <p:cNvPr id="3" name="下矢印 2"/>
          <p:cNvSpPr/>
          <p:nvPr/>
        </p:nvSpPr>
        <p:spPr>
          <a:xfrm>
            <a:off x="4355976" y="2060848"/>
            <a:ext cx="360040" cy="228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p:cNvSpPr/>
          <p:nvPr/>
        </p:nvSpPr>
        <p:spPr>
          <a:xfrm>
            <a:off x="971600" y="5300064"/>
            <a:ext cx="288032" cy="353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5536" y="6197242"/>
            <a:ext cx="8496944" cy="400110"/>
          </a:xfrm>
          <a:prstGeom prst="rect">
            <a:avLst/>
          </a:prstGeom>
          <a:noFill/>
        </p:spPr>
        <p:txBody>
          <a:bodyPr wrap="square" rtlCol="0">
            <a:spAutoFit/>
          </a:bodyPr>
          <a:lstStyle/>
          <a:p>
            <a:r>
              <a:rPr kumimoji="1" lang="ja-JP" altLang="en-US" sz="2000" dirty="0" smtClean="0">
                <a:latin typeface="+mn-ea"/>
                <a:ea typeface="+mn-ea"/>
              </a:rPr>
              <a:t>その他、「</a:t>
            </a:r>
            <a:r>
              <a:rPr kumimoji="1" lang="en-US" altLang="ja-JP" sz="2000" dirty="0" smtClean="0">
                <a:latin typeface="+mn-ea"/>
                <a:ea typeface="+mn-ea"/>
              </a:rPr>
              <a:t>itoyota.com</a:t>
            </a:r>
            <a:r>
              <a:rPr kumimoji="1" lang="ja-JP" altLang="en-US" sz="2000" dirty="0" smtClean="0">
                <a:latin typeface="+mn-ea"/>
                <a:ea typeface="+mn-ea"/>
              </a:rPr>
              <a:t>」、「</a:t>
            </a:r>
            <a:r>
              <a:rPr kumimoji="1" lang="en-US" altLang="ja-JP" sz="2000" dirty="0" smtClean="0">
                <a:latin typeface="+mn-ea"/>
                <a:ea typeface="+mn-ea"/>
              </a:rPr>
              <a:t>jt.com</a:t>
            </a:r>
            <a:r>
              <a:rPr kumimoji="1" lang="ja-JP" altLang="en-US" sz="2000" dirty="0" smtClean="0">
                <a:latin typeface="+mn-ea"/>
                <a:ea typeface="+mn-ea"/>
              </a:rPr>
              <a:t>」、「</a:t>
            </a:r>
            <a:r>
              <a:rPr kumimoji="1" lang="en-US" altLang="ja-JP" sz="2000" dirty="0" smtClean="0">
                <a:latin typeface="+mn-ea"/>
                <a:ea typeface="+mn-ea"/>
              </a:rPr>
              <a:t>maddonna.com</a:t>
            </a:r>
            <a:r>
              <a:rPr kumimoji="1" lang="ja-JP" altLang="en-US" sz="2000" dirty="0" smtClean="0">
                <a:latin typeface="+mn-ea"/>
                <a:ea typeface="+mn-ea"/>
              </a:rPr>
              <a:t>」、「</a:t>
            </a:r>
            <a:r>
              <a:rPr kumimoji="1" lang="en-US" altLang="ja-JP" sz="2000" dirty="0" smtClean="0">
                <a:latin typeface="+mn-ea"/>
                <a:ea typeface="+mn-ea"/>
              </a:rPr>
              <a:t>game-boy.com</a:t>
            </a:r>
            <a:r>
              <a:rPr kumimoji="1" lang="ja-JP" altLang="en-US" sz="2000" dirty="0" smtClean="0">
                <a:latin typeface="+mn-ea"/>
                <a:ea typeface="+mn-ea"/>
              </a:rPr>
              <a:t>」など</a:t>
            </a:r>
            <a:endParaRPr kumimoji="1" lang="ja-JP" altLang="en-US" sz="2000" dirty="0">
              <a:latin typeface="+mn-ea"/>
              <a:ea typeface="+mn-ea"/>
            </a:endParaRPr>
          </a:p>
        </p:txBody>
      </p:sp>
      <p:sp>
        <p:nvSpPr>
          <p:cNvPr id="12"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23</a:t>
            </a:fld>
            <a:endParaRPr lang="en-US" altLang="ja-JP" sz="1800" dirty="0">
              <a:solidFill>
                <a:schemeClr val="tx1"/>
              </a:solidFill>
              <a:latin typeface="+mn-ea"/>
            </a:endParaRPr>
          </a:p>
        </p:txBody>
      </p:sp>
    </p:spTree>
    <p:extLst>
      <p:ext uri="{BB962C8B-B14F-4D97-AF65-F5344CB8AC3E}">
        <p14:creationId xmlns:p14="http://schemas.microsoft.com/office/powerpoint/2010/main" val="786534044"/>
      </p:ext>
    </p:extLst>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ChangeArrowheads="1"/>
          </p:cNvSpPr>
          <p:nvPr/>
        </p:nvSpPr>
        <p:spPr bwMode="auto">
          <a:xfrm>
            <a:off x="1475656" y="476672"/>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latin typeface="ＭＳ Ｐゴシック" pitchFamily="50" charset="-128"/>
              </a:rPr>
              <a:t>商標制度の特徴</a:t>
            </a:r>
          </a:p>
        </p:txBody>
      </p:sp>
      <p:sp>
        <p:nvSpPr>
          <p:cNvPr id="36866" name="Text Box 98"/>
          <p:cNvSpPr txBox="1">
            <a:spLocks noChangeArrowheads="1"/>
          </p:cNvSpPr>
          <p:nvPr/>
        </p:nvSpPr>
        <p:spPr bwMode="auto">
          <a:xfrm>
            <a:off x="827088" y="1700213"/>
            <a:ext cx="7993062" cy="4729162"/>
          </a:xfrm>
          <a:prstGeom prst="rect">
            <a:avLst/>
          </a:prstGeom>
          <a:noFill/>
          <a:ln w="9525">
            <a:noFill/>
            <a:miter lim="800000"/>
            <a:headEnd/>
            <a:tailEnd/>
          </a:ln>
        </p:spPr>
        <p:txBody>
          <a:bodyPr>
            <a:spAutoFit/>
          </a:bodyPr>
          <a:lstStyle/>
          <a:p>
            <a:pPr>
              <a:spcBef>
                <a:spcPct val="30000"/>
              </a:spcBef>
            </a:pPr>
            <a:r>
              <a:rPr lang="ja-JP" altLang="en-US" sz="2400" dirty="0">
                <a:latin typeface="Calibri" pitchFamily="34" charset="0"/>
              </a:rPr>
              <a:t>１．登録主義：</a:t>
            </a:r>
            <a:r>
              <a:rPr lang="ja-JP" altLang="en-US" sz="2000" dirty="0">
                <a:latin typeface="Calibri" pitchFamily="34" charset="0"/>
              </a:rPr>
              <a:t>商標権は設定登録されることにより発生</a:t>
            </a:r>
          </a:p>
          <a:p>
            <a:pPr>
              <a:spcBef>
                <a:spcPct val="30000"/>
              </a:spcBef>
            </a:pPr>
            <a:r>
              <a:rPr lang="ja-JP" altLang="en-US" sz="2400" dirty="0">
                <a:latin typeface="Calibri" pitchFamily="34" charset="0"/>
              </a:rPr>
              <a:t>２．先願主義：</a:t>
            </a:r>
            <a:r>
              <a:rPr lang="ja-JP" altLang="en-US" sz="2000" dirty="0">
                <a:latin typeface="Calibri" pitchFamily="34" charset="0"/>
              </a:rPr>
              <a:t>最先の出願人に権利を付与</a:t>
            </a:r>
          </a:p>
          <a:p>
            <a:pPr>
              <a:spcBef>
                <a:spcPct val="30000"/>
              </a:spcBef>
            </a:pPr>
            <a:r>
              <a:rPr lang="ja-JP" altLang="en-US" sz="2400" dirty="0">
                <a:latin typeface="Calibri" pitchFamily="34" charset="0"/>
              </a:rPr>
              <a:t>３．審査主義：</a:t>
            </a:r>
            <a:r>
              <a:rPr lang="ja-JP" altLang="en-US" sz="2000" dirty="0">
                <a:latin typeface="Calibri" pitchFamily="34" charset="0"/>
              </a:rPr>
              <a:t>法定の登録要件を審査したうえで登録</a:t>
            </a:r>
          </a:p>
          <a:p>
            <a:pPr>
              <a:spcBef>
                <a:spcPct val="30000"/>
              </a:spcBef>
            </a:pPr>
            <a:r>
              <a:rPr lang="ja-JP" altLang="en-US" sz="2400" dirty="0">
                <a:latin typeface="Calibri" pitchFamily="34" charset="0"/>
              </a:rPr>
              <a:t>４．審判制度：</a:t>
            </a:r>
            <a:r>
              <a:rPr lang="ja-JP" altLang="en-US" sz="2000" dirty="0">
                <a:latin typeface="Calibri" pitchFamily="34" charset="0"/>
              </a:rPr>
              <a:t>処分の不服、登録商標の無効、取消請求など</a:t>
            </a:r>
          </a:p>
          <a:p>
            <a:pPr>
              <a:spcBef>
                <a:spcPct val="30000"/>
              </a:spcBef>
            </a:pPr>
            <a:r>
              <a:rPr lang="ja-JP" altLang="en-US" sz="2400" dirty="0">
                <a:latin typeface="Calibri" pitchFamily="34" charset="0"/>
              </a:rPr>
              <a:t>５．団体商標：</a:t>
            </a:r>
            <a:r>
              <a:rPr lang="ja-JP" altLang="en-US" sz="2000" dirty="0">
                <a:latin typeface="Calibri" pitchFamily="34" charset="0"/>
              </a:rPr>
              <a:t>団体の構成員に共通使用させる目的で取得する商標</a:t>
            </a:r>
          </a:p>
          <a:p>
            <a:pPr>
              <a:spcBef>
                <a:spcPct val="30000"/>
              </a:spcBef>
            </a:pPr>
            <a:r>
              <a:rPr lang="ja-JP" altLang="en-US" sz="2400" dirty="0">
                <a:latin typeface="Calibri" pitchFamily="34" charset="0"/>
              </a:rPr>
              <a:t>６．防御商標：</a:t>
            </a:r>
            <a:r>
              <a:rPr lang="ja-JP" altLang="en-US" sz="2000" dirty="0">
                <a:latin typeface="Calibri" pitchFamily="34" charset="0"/>
              </a:rPr>
              <a:t>著名な商標の第三者の使用防止</a:t>
            </a:r>
          </a:p>
          <a:p>
            <a:pPr>
              <a:spcBef>
                <a:spcPct val="30000"/>
              </a:spcBef>
            </a:pPr>
            <a:r>
              <a:rPr lang="ja-JP" altLang="en-US" sz="2400" dirty="0">
                <a:latin typeface="Calibri" pitchFamily="34" charset="0"/>
              </a:rPr>
              <a:t>７．早期審査制度：</a:t>
            </a:r>
            <a:r>
              <a:rPr lang="ja-JP" altLang="en-US" sz="2000" dirty="0">
                <a:latin typeface="Calibri" pitchFamily="34" charset="0"/>
              </a:rPr>
              <a:t>「事情」により他の出願より優先して審査</a:t>
            </a:r>
          </a:p>
          <a:p>
            <a:pPr>
              <a:spcBef>
                <a:spcPct val="30000"/>
              </a:spcBef>
            </a:pPr>
            <a:r>
              <a:rPr lang="ja-JP" altLang="en-US" sz="2400" dirty="0">
                <a:latin typeface="Calibri" pitchFamily="34" charset="0"/>
              </a:rPr>
              <a:t>８．更新登録制度；</a:t>
            </a:r>
            <a:r>
              <a:rPr lang="ja-JP" altLang="en-US" sz="2000" dirty="0">
                <a:latin typeface="Calibri" pitchFamily="34" charset="0"/>
              </a:rPr>
              <a:t>１０年の権利存続期間を何回でも更新可能</a:t>
            </a:r>
          </a:p>
          <a:p>
            <a:pPr>
              <a:spcBef>
                <a:spcPct val="30000"/>
              </a:spcBef>
            </a:pPr>
            <a:r>
              <a:rPr lang="ja-JP" altLang="en-US" sz="2400" dirty="0">
                <a:latin typeface="Calibri" pitchFamily="34" charset="0"/>
              </a:rPr>
              <a:t>９．公開制度：</a:t>
            </a:r>
            <a:r>
              <a:rPr lang="ja-JP" altLang="en-US" sz="2000" dirty="0">
                <a:latin typeface="Calibri" pitchFamily="34" charset="0"/>
              </a:rPr>
              <a:t>公開商標公報の発行、金銭的請求権</a:t>
            </a:r>
          </a:p>
          <a:p>
            <a:pPr>
              <a:spcBef>
                <a:spcPct val="30000"/>
              </a:spcBef>
            </a:pPr>
            <a:r>
              <a:rPr lang="ja-JP" altLang="en-US" sz="2400" dirty="0">
                <a:latin typeface="Calibri" pitchFamily="34" charset="0"/>
              </a:rPr>
              <a:t>１０．マドリッド協定議定書：</a:t>
            </a:r>
            <a:r>
              <a:rPr lang="ja-JP" altLang="en-US" sz="2000" dirty="0">
                <a:latin typeface="Calibri" pitchFamily="34" charset="0"/>
              </a:rPr>
              <a:t>商標の国際的な登録制度</a:t>
            </a:r>
          </a:p>
        </p:txBody>
      </p:sp>
      <p:sp>
        <p:nvSpPr>
          <p:cNvPr id="5"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24</a:t>
            </a:fld>
            <a:endParaRPr lang="en-US" altLang="ja-JP" sz="18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115616" y="1340768"/>
            <a:ext cx="6884492" cy="1600428"/>
          </a:xfrm>
          <a:prstGeom prst="rect">
            <a:avLst/>
          </a:prstGeom>
          <a:noFill/>
          <a:ln w="9525">
            <a:noFill/>
            <a:miter lim="800000"/>
            <a:headEnd/>
            <a:tailEnd/>
          </a:ln>
        </p:spPr>
        <p:txBody>
          <a:bodyPr wrap="square" lIns="91429" tIns="45715" rIns="91429" bIns="45715">
            <a:spAutoFit/>
          </a:bodyPr>
          <a:lstStyle/>
          <a:p>
            <a:pPr algn="ctr">
              <a:spcBef>
                <a:spcPct val="50000"/>
              </a:spcBef>
            </a:pPr>
            <a:r>
              <a:rPr lang="ja-JP" altLang="en-US" sz="4400" dirty="0">
                <a:latin typeface="ＭＳ Ｐゴシック" charset="-128"/>
              </a:rPr>
              <a:t>商標調査</a:t>
            </a:r>
            <a:endParaRPr lang="en-US" altLang="ja-JP" sz="4400" dirty="0">
              <a:latin typeface="ＭＳ Ｐゴシック" charset="-128"/>
            </a:endParaRPr>
          </a:p>
          <a:p>
            <a:pPr algn="ctr">
              <a:spcBef>
                <a:spcPct val="50000"/>
              </a:spcBef>
            </a:pPr>
            <a:r>
              <a:rPr lang="en-US" altLang="ja-JP" sz="3600" dirty="0">
                <a:latin typeface="ＭＳ Ｐゴシック" charset="-128"/>
              </a:rPr>
              <a:t>- </a:t>
            </a:r>
            <a:r>
              <a:rPr lang="ja-JP" altLang="en-US" sz="3600" dirty="0" smtClean="0">
                <a:latin typeface="ＭＳ Ｐゴシック" charset="-128"/>
              </a:rPr>
              <a:t>Ｊ</a:t>
            </a:r>
            <a:r>
              <a:rPr lang="en-US" altLang="ja-JP" sz="3600" dirty="0" smtClean="0">
                <a:latin typeface="ＭＳ Ｐゴシック" charset="-128"/>
              </a:rPr>
              <a:t>-</a:t>
            </a:r>
            <a:r>
              <a:rPr lang="ja-JP" altLang="en-US" sz="3600" dirty="0" smtClean="0">
                <a:latin typeface="ＭＳ Ｐゴシック" charset="-128"/>
              </a:rPr>
              <a:t>ＰｌａｔＰａｔを</a:t>
            </a:r>
            <a:r>
              <a:rPr lang="ja-JP" altLang="en-US" sz="3600" dirty="0">
                <a:latin typeface="ＭＳ Ｐゴシック" charset="-128"/>
              </a:rPr>
              <a:t>用いた商標調査 </a:t>
            </a:r>
            <a:r>
              <a:rPr lang="en-US" altLang="ja-JP" sz="3600" dirty="0">
                <a:latin typeface="ＭＳ Ｐゴシック" charset="-128"/>
              </a:rPr>
              <a:t>-</a:t>
            </a:r>
            <a:endParaRPr lang="ja-JP" altLang="en-US" sz="3600" dirty="0">
              <a:latin typeface="ＭＳ Ｐゴシック" charset="-128"/>
            </a:endParaRPr>
          </a:p>
        </p:txBody>
      </p:sp>
      <p:sp>
        <p:nvSpPr>
          <p:cNvPr id="37891" name="Text Box 3"/>
          <p:cNvSpPr txBox="1">
            <a:spLocks noChangeArrowheads="1"/>
          </p:cNvSpPr>
          <p:nvPr/>
        </p:nvSpPr>
        <p:spPr bwMode="auto">
          <a:xfrm>
            <a:off x="2008188" y="4203700"/>
            <a:ext cx="5108575" cy="1160463"/>
          </a:xfrm>
          <a:prstGeom prst="rect">
            <a:avLst/>
          </a:prstGeom>
          <a:noFill/>
          <a:ln w="9525">
            <a:noFill/>
            <a:miter lim="800000"/>
            <a:headEnd/>
            <a:tailEnd/>
          </a:ln>
        </p:spPr>
        <p:txBody>
          <a:bodyPr lIns="91429" tIns="45715" rIns="91429" bIns="45715">
            <a:spAutoFit/>
          </a:bodyPr>
          <a:lstStyle/>
          <a:p>
            <a:pPr algn="ctr">
              <a:spcBef>
                <a:spcPct val="50000"/>
              </a:spcBef>
            </a:pPr>
            <a:r>
              <a:rPr lang="ja-JP" altLang="en-US" sz="2800" dirty="0" smtClean="0">
                <a:latin typeface="Times New Roman" pitchFamily="18" charset="0"/>
              </a:rPr>
              <a:t>２０１５</a:t>
            </a:r>
            <a:endParaRPr lang="ja-JP" altLang="en-US" sz="2800" dirty="0">
              <a:latin typeface="Times New Roman" pitchFamily="18" charset="0"/>
            </a:endParaRPr>
          </a:p>
          <a:p>
            <a:pPr algn="ctr">
              <a:spcBef>
                <a:spcPct val="50000"/>
              </a:spcBef>
            </a:pPr>
            <a:r>
              <a:rPr lang="ja-JP" altLang="en-US" sz="2800" dirty="0">
                <a:latin typeface="Times New Roman" pitchFamily="18" charset="0"/>
              </a:rPr>
              <a:t>教育コーディネーター　黒木良明</a:t>
            </a:r>
          </a:p>
        </p:txBody>
      </p:sp>
      <p:sp>
        <p:nvSpPr>
          <p:cNvPr id="5" name="スライド番号プレースホルダ 3"/>
          <p:cNvSpPr>
            <a:spLocks noGrp="1"/>
          </p:cNvSpPr>
          <p:nvPr>
            <p:ph type="sldNum" sz="quarter" idx="12"/>
          </p:nvPr>
        </p:nvSpPr>
        <p:spPr bwMode="auto">
          <a:xfrm>
            <a:off x="6758880" y="6448251"/>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25</a:t>
            </a:fld>
            <a:endParaRPr lang="en-US" altLang="ja-JP" sz="18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ChangeArrowheads="1"/>
          </p:cNvSpPr>
          <p:nvPr/>
        </p:nvSpPr>
        <p:spPr bwMode="auto">
          <a:xfrm>
            <a:off x="1475656" y="476672"/>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3000" dirty="0">
                <a:solidFill>
                  <a:schemeClr val="bg1"/>
                </a:solidFill>
                <a:latin typeface="ＭＳ Ｐゴシック" pitchFamily="50" charset="-128"/>
              </a:rPr>
              <a:t>商標検索の</a:t>
            </a:r>
            <a:r>
              <a:rPr lang="ja-JP" altLang="en-US" sz="3000" dirty="0" smtClean="0">
                <a:solidFill>
                  <a:schemeClr val="bg1"/>
                </a:solidFill>
                <a:latin typeface="ＭＳ Ｐゴシック" pitchFamily="50" charset="-128"/>
              </a:rPr>
              <a:t>メニュー</a:t>
            </a:r>
            <a:r>
              <a:rPr lang="ja-JP" altLang="en-US" sz="3000" dirty="0" smtClean="0">
                <a:solidFill>
                  <a:schemeClr val="bg1"/>
                </a:solidFill>
                <a:latin typeface="ＭＳ Ｐゴシック" charset="-128"/>
              </a:rPr>
              <a:t> </a:t>
            </a:r>
            <a:endParaRPr lang="ja-JP" altLang="en-US" sz="3000" dirty="0">
              <a:solidFill>
                <a:schemeClr val="bg1"/>
              </a:solidFill>
              <a:latin typeface="ＭＳ Ｐゴシック" charset="-128"/>
            </a:endParaRPr>
          </a:p>
        </p:txBody>
      </p:sp>
      <p:sp>
        <p:nvSpPr>
          <p:cNvPr id="2" name="テキスト ボックス 1"/>
          <p:cNvSpPr txBox="1"/>
          <p:nvPr/>
        </p:nvSpPr>
        <p:spPr>
          <a:xfrm>
            <a:off x="395288" y="1314450"/>
            <a:ext cx="8748712" cy="4785926"/>
          </a:xfrm>
          <a:prstGeom prst="rect">
            <a:avLst/>
          </a:prstGeom>
          <a:noFill/>
        </p:spPr>
        <p:txBody>
          <a:bodyPr wrap="square">
            <a:spAutoFit/>
          </a:bodyPr>
          <a:lstStyle/>
          <a:p>
            <a:pPr fontAlgn="auto">
              <a:spcBef>
                <a:spcPts val="0"/>
              </a:spcBef>
              <a:spcAft>
                <a:spcPts val="0"/>
              </a:spcAft>
              <a:defRPr/>
            </a:pPr>
            <a:r>
              <a:rPr lang="ja-JP" altLang="en-US" sz="2000" dirty="0">
                <a:solidFill>
                  <a:srgbClr val="0000FF"/>
                </a:solidFill>
                <a:latin typeface="+mn-ea"/>
                <a:ea typeface="+mn-ea"/>
              </a:rPr>
              <a:t>１．</a:t>
            </a:r>
            <a:r>
              <a:rPr lang="ja-JP" altLang="en-US" sz="2000" dirty="0" smtClean="0">
                <a:solidFill>
                  <a:srgbClr val="0000FF"/>
                </a:solidFill>
                <a:latin typeface="+mn-ea"/>
                <a:ea typeface="+mn-ea"/>
              </a:rPr>
              <a:t>商標番号照会 </a:t>
            </a:r>
            <a:r>
              <a:rPr lang="ja-JP" altLang="en-US" sz="2000" dirty="0">
                <a:latin typeface="+mn-ea"/>
                <a:ea typeface="+mn-ea"/>
              </a:rPr>
              <a:t>： 文献番号から商標公報を</a:t>
            </a:r>
            <a:r>
              <a:rPr lang="ja-JP" altLang="en-US" sz="2000" dirty="0" smtClean="0">
                <a:latin typeface="+mn-ea"/>
                <a:ea typeface="+mn-ea"/>
              </a:rPr>
              <a:t>探す。</a:t>
            </a:r>
            <a:endParaRPr lang="en-US" altLang="ja-JP" sz="2000" dirty="0">
              <a:latin typeface="+mn-ea"/>
              <a:ea typeface="+mn-ea"/>
            </a:endParaRPr>
          </a:p>
          <a:p>
            <a:pPr fontAlgn="auto">
              <a:spcBef>
                <a:spcPts val="0"/>
              </a:spcBef>
              <a:spcAft>
                <a:spcPts val="0"/>
              </a:spcAft>
              <a:defRPr/>
            </a:pPr>
            <a:r>
              <a:rPr lang="ja-JP" altLang="en-US" dirty="0">
                <a:latin typeface="+mn-ea"/>
                <a:ea typeface="+mn-ea"/>
              </a:rPr>
              <a:t>　</a:t>
            </a:r>
            <a:r>
              <a:rPr lang="ja-JP" altLang="en-US" dirty="0" smtClean="0">
                <a:latin typeface="+mn-ea"/>
                <a:ea typeface="+mn-ea"/>
              </a:rPr>
              <a:t>　 </a:t>
            </a:r>
            <a:r>
              <a:rPr lang="en-US" altLang="ja-JP" dirty="0">
                <a:latin typeface="+mn-ea"/>
                <a:ea typeface="+mn-ea"/>
              </a:rPr>
              <a:t>『</a:t>
            </a:r>
            <a:r>
              <a:rPr lang="ja-JP" altLang="en-US" dirty="0">
                <a:latin typeface="+mn-ea"/>
                <a:ea typeface="+mn-ea"/>
              </a:rPr>
              <a:t>商公平</a:t>
            </a:r>
            <a:r>
              <a:rPr lang="en-US" altLang="ja-JP" dirty="0">
                <a:latin typeface="+mn-ea"/>
                <a:ea typeface="+mn-ea"/>
              </a:rPr>
              <a:t>27-12345X』</a:t>
            </a:r>
            <a:r>
              <a:rPr lang="ja-JP" altLang="en-US" dirty="0" err="1">
                <a:latin typeface="+mn-ea"/>
                <a:ea typeface="+mn-ea"/>
              </a:rPr>
              <a:t>を照</a:t>
            </a:r>
            <a:r>
              <a:rPr lang="ja-JP" altLang="en-US" dirty="0">
                <a:latin typeface="+mn-ea"/>
                <a:ea typeface="+mn-ea"/>
              </a:rPr>
              <a:t>会する</a:t>
            </a:r>
            <a:r>
              <a:rPr lang="ja-JP" altLang="en-US" dirty="0" smtClean="0">
                <a:latin typeface="+mn-ea"/>
                <a:ea typeface="+mn-ea"/>
              </a:rPr>
              <a:t>場合⇒</a:t>
            </a:r>
            <a:r>
              <a:rPr lang="en-US" altLang="ja-JP" dirty="0" smtClean="0">
                <a:latin typeface="+mn-ea"/>
                <a:ea typeface="+mn-ea"/>
              </a:rPr>
              <a:t>2015-12345X </a:t>
            </a:r>
            <a:r>
              <a:rPr lang="ja-JP" altLang="en-US" dirty="0">
                <a:latin typeface="+mn-ea"/>
                <a:ea typeface="+mn-ea"/>
              </a:rPr>
              <a:t>又は </a:t>
            </a:r>
            <a:r>
              <a:rPr lang="en-US" altLang="ja-JP" dirty="0" smtClean="0">
                <a:latin typeface="+mn-ea"/>
                <a:ea typeface="+mn-ea"/>
              </a:rPr>
              <a:t>H27-12345X</a:t>
            </a:r>
            <a:r>
              <a:rPr lang="ja-JP" altLang="en-US" sz="1400" dirty="0">
                <a:latin typeface="+mn-ea"/>
                <a:ea typeface="+mn-ea"/>
              </a:rPr>
              <a:t>（任意の</a:t>
            </a:r>
            <a:r>
              <a:rPr lang="ja-JP" altLang="en-US" sz="1400" dirty="0" smtClean="0">
                <a:latin typeface="+mn-ea"/>
                <a:ea typeface="+mn-ea"/>
              </a:rPr>
              <a:t>数字</a:t>
            </a:r>
            <a:r>
              <a:rPr lang="ja-JP" altLang="en-US" sz="1200" dirty="0" smtClean="0">
                <a:latin typeface="+mn-ea"/>
                <a:ea typeface="+mn-ea"/>
              </a:rPr>
              <a:t>）</a:t>
            </a:r>
            <a:endParaRPr lang="en-US" altLang="ja-JP" sz="1200" dirty="0" smtClean="0">
              <a:latin typeface="+mn-ea"/>
              <a:ea typeface="+mn-ea"/>
            </a:endParaRPr>
          </a:p>
          <a:p>
            <a:pPr fontAlgn="auto">
              <a:spcBef>
                <a:spcPts val="0"/>
              </a:spcBef>
              <a:spcAft>
                <a:spcPts val="0"/>
              </a:spcAft>
              <a:defRPr/>
            </a:pPr>
            <a:r>
              <a:rPr lang="ja-JP" altLang="en-US" sz="2000" dirty="0">
                <a:solidFill>
                  <a:srgbClr val="0000FF"/>
                </a:solidFill>
                <a:latin typeface="+mn-ea"/>
                <a:ea typeface="+mn-ea"/>
              </a:rPr>
              <a:t>２．商標出願・登録情報 </a:t>
            </a:r>
            <a:r>
              <a:rPr lang="ja-JP" altLang="en-US" sz="2000" dirty="0" smtClean="0">
                <a:latin typeface="+mn-ea"/>
                <a:ea typeface="+mn-ea"/>
              </a:rPr>
              <a:t>：</a:t>
            </a:r>
            <a:r>
              <a:rPr lang="ja-JP" altLang="en-US" sz="2000" dirty="0" smtClean="0">
                <a:latin typeface="+mn-ea"/>
                <a:ea typeface="+mn-ea"/>
              </a:rPr>
              <a:t>商標名から</a:t>
            </a:r>
            <a:r>
              <a:rPr lang="ja-JP" altLang="en-US" sz="2000" dirty="0">
                <a:latin typeface="+mn-ea"/>
                <a:ea typeface="+mn-ea"/>
              </a:rPr>
              <a:t>商標、書誌的事項等を</a:t>
            </a:r>
            <a:r>
              <a:rPr lang="ja-JP" altLang="en-US" sz="2000" dirty="0" smtClean="0">
                <a:latin typeface="+mn-ea"/>
                <a:ea typeface="+mn-ea"/>
              </a:rPr>
              <a:t>検索する</a:t>
            </a:r>
            <a:r>
              <a:rPr lang="ja-JP" altLang="en-US" sz="2000" dirty="0" smtClean="0">
                <a:latin typeface="+mn-ea"/>
                <a:ea typeface="+mn-ea"/>
              </a:rPr>
              <a:t>。</a:t>
            </a:r>
            <a:endParaRPr lang="en-US" altLang="ja-JP" sz="2000" dirty="0" smtClean="0">
              <a:latin typeface="+mn-ea"/>
              <a:ea typeface="+mn-ea"/>
            </a:endParaRPr>
          </a:p>
          <a:p>
            <a:pPr fontAlgn="auto">
              <a:spcBef>
                <a:spcPts val="0"/>
              </a:spcBef>
              <a:spcAft>
                <a:spcPts val="0"/>
              </a:spcAft>
              <a:defRPr/>
            </a:pPr>
            <a:r>
              <a:rPr lang="ja-JP" altLang="en-US" sz="2000" dirty="0" smtClean="0">
                <a:solidFill>
                  <a:srgbClr val="0000FF"/>
                </a:solidFill>
                <a:latin typeface="+mn-ea"/>
                <a:ea typeface="+mn-ea"/>
              </a:rPr>
              <a:t>４</a:t>
            </a:r>
            <a:r>
              <a:rPr lang="ja-JP" altLang="en-US" sz="2000" dirty="0" smtClean="0">
                <a:solidFill>
                  <a:srgbClr val="0000FF"/>
                </a:solidFill>
                <a:latin typeface="+mn-ea"/>
                <a:ea typeface="+mn-ea"/>
              </a:rPr>
              <a:t>．称呼</a:t>
            </a:r>
            <a:r>
              <a:rPr lang="ja-JP" altLang="en-US" sz="2000" dirty="0">
                <a:solidFill>
                  <a:srgbClr val="0000FF"/>
                </a:solidFill>
                <a:latin typeface="+mn-ea"/>
                <a:ea typeface="+mn-ea"/>
              </a:rPr>
              <a:t>検索 </a:t>
            </a:r>
            <a:r>
              <a:rPr lang="ja-JP" altLang="en-US" sz="2000" dirty="0">
                <a:latin typeface="+mn-ea"/>
                <a:ea typeface="+mn-ea"/>
              </a:rPr>
              <a:t>： </a:t>
            </a:r>
            <a:r>
              <a:rPr lang="ja-JP" altLang="en-US" sz="2000" dirty="0" smtClean="0">
                <a:latin typeface="+mn-ea"/>
                <a:ea typeface="+mn-ea"/>
              </a:rPr>
              <a:t>称呼</a:t>
            </a:r>
            <a:r>
              <a:rPr lang="ja-JP" altLang="en-US" sz="2000" dirty="0">
                <a:latin typeface="+mn-ea"/>
                <a:ea typeface="+mn-ea"/>
              </a:rPr>
              <a:t>（読み方）で</a:t>
            </a:r>
            <a:r>
              <a:rPr lang="ja-JP" altLang="en-US" sz="2000" dirty="0" smtClean="0">
                <a:latin typeface="+mn-ea"/>
                <a:ea typeface="+mn-ea"/>
              </a:rPr>
              <a:t>検索。</a:t>
            </a:r>
            <a:r>
              <a:rPr lang="ja-JP" altLang="en-US" sz="2000" dirty="0">
                <a:latin typeface="+mn-ea"/>
                <a:ea typeface="+mn-ea"/>
              </a:rPr>
              <a:t>”特許庁</a:t>
            </a:r>
            <a:r>
              <a:rPr lang="ja-JP" altLang="en-US" sz="2000" dirty="0" smtClean="0">
                <a:latin typeface="+mn-ea"/>
                <a:ea typeface="+mn-ea"/>
              </a:rPr>
              <a:t>”：トッキョチョウ、</a:t>
            </a:r>
            <a:r>
              <a:rPr lang="en-US" altLang="ja-JP" sz="2000" dirty="0">
                <a:latin typeface="+mn-ea"/>
                <a:ea typeface="+mn-ea"/>
              </a:rPr>
              <a:t>”JP</a:t>
            </a:r>
            <a:r>
              <a:rPr lang="en-US" altLang="ja-JP" sz="2000" dirty="0" smtClean="0">
                <a:latin typeface="+mn-ea"/>
                <a:ea typeface="+mn-ea"/>
              </a:rPr>
              <a:t>”</a:t>
            </a:r>
            <a:r>
              <a:rPr lang="ja-JP" altLang="en-US" sz="2000" dirty="0" smtClean="0">
                <a:latin typeface="+mn-ea"/>
                <a:ea typeface="+mn-ea"/>
              </a:rPr>
              <a:t>：ジェイピイ、</a:t>
            </a:r>
            <a:endParaRPr lang="en-US" altLang="ja-JP" sz="2000" dirty="0">
              <a:latin typeface="+mn-ea"/>
              <a:ea typeface="+mn-ea"/>
            </a:endParaRPr>
          </a:p>
          <a:p>
            <a:pPr fontAlgn="auto">
              <a:spcBef>
                <a:spcPts val="300"/>
              </a:spcBef>
              <a:spcAft>
                <a:spcPts val="0"/>
              </a:spcAft>
              <a:defRPr/>
            </a:pPr>
            <a:r>
              <a:rPr lang="ja-JP" altLang="en-US" sz="2000" dirty="0">
                <a:solidFill>
                  <a:srgbClr val="0000FF"/>
                </a:solidFill>
                <a:latin typeface="+mn-ea"/>
                <a:ea typeface="+mn-ea"/>
              </a:rPr>
              <a:t>５．</a:t>
            </a:r>
            <a:r>
              <a:rPr lang="ja-JP" altLang="en-US" sz="2000" dirty="0" smtClean="0">
                <a:solidFill>
                  <a:srgbClr val="0000FF"/>
                </a:solidFill>
                <a:latin typeface="+mn-ea"/>
                <a:ea typeface="+mn-ea"/>
              </a:rPr>
              <a:t>図形等商標</a:t>
            </a:r>
            <a:r>
              <a:rPr lang="ja-JP" altLang="en-US" sz="2000" dirty="0">
                <a:solidFill>
                  <a:srgbClr val="0000FF"/>
                </a:solidFill>
                <a:latin typeface="+mn-ea"/>
                <a:ea typeface="+mn-ea"/>
              </a:rPr>
              <a:t>検索 </a:t>
            </a:r>
            <a:r>
              <a:rPr lang="ja-JP" altLang="en-US" sz="2000" dirty="0" smtClean="0">
                <a:latin typeface="+mn-ea"/>
                <a:ea typeface="+mn-ea"/>
              </a:rPr>
              <a:t>：</a:t>
            </a:r>
            <a:r>
              <a:rPr lang="ja-JP" altLang="en-US" sz="2000" dirty="0">
                <a:latin typeface="+mn-ea"/>
                <a:ea typeface="+mn-ea"/>
              </a:rPr>
              <a:t>特許庁内で利用している図形分類から図形を含む商標を</a:t>
            </a:r>
            <a:r>
              <a:rPr lang="ja-JP" altLang="en-US" sz="2000" dirty="0" smtClean="0">
                <a:latin typeface="+mn-ea"/>
                <a:ea typeface="+mn-ea"/>
              </a:rPr>
              <a:t>検索。</a:t>
            </a:r>
            <a:endParaRPr lang="en-US" altLang="ja-JP" sz="2000" dirty="0">
              <a:latin typeface="+mn-ea"/>
              <a:ea typeface="+mn-ea"/>
            </a:endParaRPr>
          </a:p>
          <a:p>
            <a:pPr fontAlgn="auto">
              <a:spcBef>
                <a:spcPts val="300"/>
              </a:spcBef>
              <a:spcAft>
                <a:spcPts val="0"/>
              </a:spcAft>
              <a:defRPr/>
            </a:pPr>
            <a:r>
              <a:rPr lang="ja-JP" altLang="en-US" dirty="0" smtClean="0">
                <a:solidFill>
                  <a:srgbClr val="0000FF"/>
                </a:solidFill>
                <a:latin typeface="+mn-ea"/>
                <a:ea typeface="+mn-ea"/>
              </a:rPr>
              <a:t>７</a:t>
            </a:r>
            <a:r>
              <a:rPr lang="ja-JP" altLang="en-US" dirty="0" smtClean="0">
                <a:solidFill>
                  <a:srgbClr val="0000FF"/>
                </a:solidFill>
                <a:latin typeface="+mn-ea"/>
                <a:ea typeface="+mn-ea"/>
              </a:rPr>
              <a:t>．図形等</a:t>
            </a:r>
            <a:r>
              <a:rPr lang="ja-JP" altLang="en-US" dirty="0" smtClean="0">
                <a:solidFill>
                  <a:srgbClr val="0000FF"/>
                </a:solidFill>
                <a:latin typeface="+mn-ea"/>
                <a:ea typeface="+mn-ea"/>
              </a:rPr>
              <a:t>分類表：</a:t>
            </a:r>
            <a:r>
              <a:rPr lang="ja-JP" altLang="en-US" dirty="0"/>
              <a:t>大・中分類表・細分化図形等分類表（大・中・小分類表）から図形等分類を調べる</a:t>
            </a:r>
            <a:endParaRPr lang="en-US" altLang="ja-JP" dirty="0">
              <a:solidFill>
                <a:srgbClr val="0000FF"/>
              </a:solidFill>
              <a:latin typeface="+mn-ea"/>
              <a:ea typeface="+mn-ea"/>
            </a:endParaRPr>
          </a:p>
          <a:p>
            <a:pPr fontAlgn="auto">
              <a:spcBef>
                <a:spcPts val="300"/>
              </a:spcBef>
              <a:spcAft>
                <a:spcPts val="0"/>
              </a:spcAft>
              <a:defRPr/>
            </a:pPr>
            <a:r>
              <a:rPr lang="ja-JP" altLang="en-US" dirty="0" smtClean="0">
                <a:solidFill>
                  <a:srgbClr val="0000FF"/>
                </a:solidFill>
                <a:latin typeface="+mn-ea"/>
                <a:ea typeface="+mn-ea"/>
              </a:rPr>
              <a:t>９．</a:t>
            </a:r>
            <a:r>
              <a:rPr lang="ja-JP" altLang="en-US" dirty="0">
                <a:solidFill>
                  <a:srgbClr val="0000FF"/>
                </a:solidFill>
                <a:latin typeface="+mn-ea"/>
                <a:ea typeface="+mn-ea"/>
              </a:rPr>
              <a:t>商品</a:t>
            </a:r>
            <a:r>
              <a:rPr lang="ja-JP" altLang="en-US" dirty="0" smtClean="0">
                <a:solidFill>
                  <a:srgbClr val="0000FF"/>
                </a:solidFill>
                <a:latin typeface="+mn-ea"/>
                <a:ea typeface="+mn-ea"/>
              </a:rPr>
              <a:t>・役務名検索</a:t>
            </a:r>
            <a:endParaRPr lang="en-US" altLang="ja-JP" dirty="0">
              <a:solidFill>
                <a:srgbClr val="0000FF"/>
              </a:solidFill>
              <a:latin typeface="+mn-ea"/>
              <a:ea typeface="+mn-ea"/>
            </a:endParaRPr>
          </a:p>
          <a:p>
            <a:pPr fontAlgn="auto">
              <a:spcBef>
                <a:spcPts val="300"/>
              </a:spcBef>
              <a:spcAft>
                <a:spcPts val="0"/>
              </a:spcAft>
              <a:defRPr/>
            </a:pPr>
            <a:r>
              <a:rPr lang="ja-JP" altLang="en-US" dirty="0" smtClean="0">
                <a:solidFill>
                  <a:srgbClr val="0000FF"/>
                </a:solidFill>
                <a:latin typeface="+mn-ea"/>
                <a:ea typeface="+mn-ea"/>
              </a:rPr>
              <a:t>１１．</a:t>
            </a:r>
            <a:r>
              <a:rPr lang="ja-JP" altLang="en-US" dirty="0">
                <a:solidFill>
                  <a:srgbClr val="0000FF"/>
                </a:solidFill>
                <a:latin typeface="+mn-ea"/>
                <a:ea typeface="+mn-ea"/>
              </a:rPr>
              <a:t>商品</a:t>
            </a:r>
            <a:r>
              <a:rPr lang="ja-JP" altLang="en-US" dirty="0" smtClean="0">
                <a:solidFill>
                  <a:srgbClr val="0000FF"/>
                </a:solidFill>
                <a:latin typeface="+mn-ea"/>
                <a:ea typeface="+mn-ea"/>
              </a:rPr>
              <a:t>・サービス国際分類表</a:t>
            </a:r>
            <a:endParaRPr lang="en-US" altLang="ja-JP" dirty="0" smtClean="0">
              <a:solidFill>
                <a:srgbClr val="0000FF"/>
              </a:solidFill>
              <a:latin typeface="+mn-ea"/>
              <a:ea typeface="+mn-ea"/>
            </a:endParaRPr>
          </a:p>
          <a:p>
            <a:pPr fontAlgn="auto">
              <a:spcBef>
                <a:spcPts val="300"/>
              </a:spcBef>
              <a:spcAft>
                <a:spcPts val="0"/>
              </a:spcAft>
              <a:defRPr/>
            </a:pPr>
            <a:r>
              <a:rPr lang="ja-JP" altLang="en-US" dirty="0" smtClean="0">
                <a:solidFill>
                  <a:srgbClr val="0000FF"/>
                </a:solidFill>
                <a:latin typeface="+mn-ea"/>
                <a:ea typeface="+mn-ea"/>
              </a:rPr>
              <a:t>１２・指定商品の書換制度について</a:t>
            </a:r>
            <a:r>
              <a:rPr lang="ja-JP" altLang="en-US" dirty="0">
                <a:latin typeface="+mn-ea"/>
                <a:ea typeface="+mn-ea"/>
              </a:rPr>
              <a:t>　　 「書換」とは、旧商品区分のもとで登録</a:t>
            </a:r>
            <a:r>
              <a:rPr lang="ja-JP" altLang="en-US" dirty="0" smtClean="0">
                <a:latin typeface="+mn-ea"/>
                <a:ea typeface="+mn-ea"/>
              </a:rPr>
              <a:t>された</a:t>
            </a:r>
            <a:endParaRPr lang="en-US" altLang="ja-JP" dirty="0" smtClean="0">
              <a:latin typeface="+mn-ea"/>
              <a:ea typeface="+mn-ea"/>
            </a:endParaRPr>
          </a:p>
          <a:p>
            <a:pPr fontAlgn="auto">
              <a:spcBef>
                <a:spcPts val="300"/>
              </a:spcBef>
              <a:spcAft>
                <a:spcPts val="0"/>
              </a:spcAft>
              <a:defRPr/>
            </a:pPr>
            <a:r>
              <a:rPr lang="ja-JP" altLang="en-US" dirty="0">
                <a:latin typeface="+mn-ea"/>
                <a:ea typeface="+mn-ea"/>
              </a:rPr>
              <a:t>　</a:t>
            </a:r>
            <a:r>
              <a:rPr lang="ja-JP" altLang="en-US" dirty="0" smtClean="0">
                <a:latin typeface="+mn-ea"/>
                <a:ea typeface="+mn-ea"/>
              </a:rPr>
              <a:t>　　商標権</a:t>
            </a:r>
            <a:r>
              <a:rPr lang="ja-JP" altLang="en-US" dirty="0">
                <a:latin typeface="+mn-ea"/>
                <a:ea typeface="+mn-ea"/>
              </a:rPr>
              <a:t>の指定商品を、国際分類</a:t>
            </a:r>
            <a:r>
              <a:rPr lang="ja-JP" altLang="en-US" dirty="0" smtClean="0">
                <a:latin typeface="+mn-ea"/>
                <a:ea typeface="+mn-ea"/>
              </a:rPr>
              <a:t>に基づく</a:t>
            </a:r>
            <a:r>
              <a:rPr lang="ja-JP" altLang="en-US" dirty="0">
                <a:latin typeface="+mn-ea"/>
                <a:ea typeface="+mn-ea"/>
              </a:rPr>
              <a:t>現行の商品区分及び指定商品に</a:t>
            </a:r>
            <a:r>
              <a:rPr lang="ja-JP" altLang="en-US" dirty="0" smtClean="0">
                <a:latin typeface="+mn-ea"/>
                <a:ea typeface="+mn-ea"/>
              </a:rPr>
              <a:t>書き</a:t>
            </a:r>
            <a:endParaRPr lang="en-US" altLang="ja-JP" dirty="0" smtClean="0">
              <a:latin typeface="+mn-ea"/>
              <a:ea typeface="+mn-ea"/>
            </a:endParaRPr>
          </a:p>
          <a:p>
            <a:pPr fontAlgn="auto">
              <a:spcBef>
                <a:spcPts val="300"/>
              </a:spcBef>
              <a:spcAft>
                <a:spcPts val="0"/>
              </a:spcAft>
              <a:defRPr/>
            </a:pPr>
            <a:r>
              <a:rPr lang="ja-JP" altLang="en-US" dirty="0">
                <a:latin typeface="+mn-ea"/>
                <a:ea typeface="+mn-ea"/>
              </a:rPr>
              <a:t>　</a:t>
            </a:r>
            <a:r>
              <a:rPr lang="ja-JP" altLang="en-US" dirty="0" smtClean="0">
                <a:latin typeface="+mn-ea"/>
                <a:ea typeface="+mn-ea"/>
              </a:rPr>
              <a:t>　　換える</a:t>
            </a:r>
            <a:r>
              <a:rPr lang="ja-JP" altLang="en-US" dirty="0">
                <a:latin typeface="+mn-ea"/>
                <a:ea typeface="+mn-ea"/>
              </a:rPr>
              <a:t>こと</a:t>
            </a:r>
            <a:endParaRPr lang="en-US" altLang="ja-JP" dirty="0">
              <a:latin typeface="+mn-ea"/>
              <a:ea typeface="+mn-ea"/>
            </a:endParaRPr>
          </a:p>
          <a:p>
            <a:pPr fontAlgn="auto">
              <a:spcBef>
                <a:spcPts val="300"/>
              </a:spcBef>
              <a:spcAft>
                <a:spcPts val="0"/>
              </a:spcAft>
              <a:defRPr/>
            </a:pPr>
            <a:r>
              <a:rPr lang="ja-JP" altLang="en-US" dirty="0" smtClean="0">
                <a:solidFill>
                  <a:srgbClr val="0000FF"/>
                </a:solidFill>
                <a:latin typeface="+mn-ea"/>
                <a:ea typeface="+mn-ea"/>
              </a:rPr>
              <a:t>１３．</a:t>
            </a:r>
            <a:r>
              <a:rPr lang="ja-JP" altLang="en-US" dirty="0">
                <a:solidFill>
                  <a:srgbClr val="0000FF"/>
                </a:solidFill>
                <a:latin typeface="+mn-ea"/>
                <a:ea typeface="+mn-ea"/>
              </a:rPr>
              <a:t>日本国周知・著名商標検索</a:t>
            </a:r>
            <a:endParaRPr lang="en-US" altLang="ja-JP" dirty="0">
              <a:solidFill>
                <a:srgbClr val="0000FF"/>
              </a:solidFill>
              <a:latin typeface="+mn-ea"/>
              <a:ea typeface="+mn-ea"/>
            </a:endParaRPr>
          </a:p>
          <a:p>
            <a:pPr fontAlgn="auto">
              <a:spcBef>
                <a:spcPts val="300"/>
              </a:spcBef>
              <a:spcAft>
                <a:spcPts val="0"/>
              </a:spcAft>
              <a:defRPr/>
            </a:pPr>
            <a:r>
              <a:rPr lang="ja-JP" altLang="en-US" dirty="0" smtClean="0">
                <a:solidFill>
                  <a:srgbClr val="0000FF"/>
                </a:solidFill>
                <a:latin typeface="+mn-ea"/>
                <a:ea typeface="+mn-ea"/>
              </a:rPr>
              <a:t>１５．</a:t>
            </a:r>
            <a:r>
              <a:rPr lang="ja-JP" altLang="en-US" dirty="0">
                <a:solidFill>
                  <a:srgbClr val="0000FF"/>
                </a:solidFill>
                <a:latin typeface="+mn-ea"/>
                <a:ea typeface="+mn-ea"/>
              </a:rPr>
              <a:t>不登録標章検索 </a:t>
            </a:r>
            <a:r>
              <a:rPr lang="ja-JP" altLang="en-US" dirty="0">
                <a:latin typeface="+mn-ea"/>
                <a:ea typeface="+mn-ea"/>
              </a:rPr>
              <a:t>： 商標法上、登録できない標章の検索</a:t>
            </a:r>
            <a:r>
              <a:rPr lang="en-US" altLang="ja-JP" dirty="0">
                <a:latin typeface="+mn-ea"/>
                <a:ea typeface="+mn-ea"/>
              </a:rPr>
              <a:t>(</a:t>
            </a:r>
            <a:r>
              <a:rPr lang="ja-JP" altLang="en-US" dirty="0">
                <a:latin typeface="+mn-ea"/>
                <a:ea typeface="+mn-ea"/>
              </a:rPr>
              <a:t>但し、一部</a:t>
            </a:r>
            <a:r>
              <a:rPr lang="en-US" altLang="ja-JP" dirty="0">
                <a:latin typeface="+mn-ea"/>
                <a:ea typeface="+mn-ea"/>
              </a:rPr>
              <a:t>)</a:t>
            </a:r>
          </a:p>
        </p:txBody>
      </p:sp>
      <p:sp>
        <p:nvSpPr>
          <p:cNvPr id="5"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26</a:t>
            </a:fld>
            <a:endParaRPr lang="en-US" altLang="ja-JP" sz="18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0" y="1842095"/>
            <a:ext cx="9144000" cy="4467225"/>
            <a:chOff x="0" y="1195388"/>
            <a:chExt cx="9144000" cy="4467225"/>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5388"/>
              <a:ext cx="914400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4716016" y="3008000"/>
              <a:ext cx="1008112" cy="369332"/>
            </a:xfrm>
            <a:prstGeom prst="rect">
              <a:avLst/>
            </a:prstGeom>
            <a:noFill/>
          </p:spPr>
          <p:txBody>
            <a:bodyPr wrap="square" rtlCol="0">
              <a:spAutoFit/>
            </a:bodyPr>
            <a:lstStyle/>
            <a:p>
              <a:r>
                <a:rPr kumimoji="1" lang="ja-JP" altLang="en-US" dirty="0" smtClean="0"/>
                <a:t>侍</a:t>
              </a:r>
              <a:endParaRPr kumimoji="1" lang="ja-JP" altLang="en-US" dirty="0"/>
            </a:p>
          </p:txBody>
        </p:sp>
        <p:sp>
          <p:nvSpPr>
            <p:cNvPr id="4" name="テキスト ボックス 3"/>
            <p:cNvSpPr txBox="1"/>
            <p:nvPr/>
          </p:nvSpPr>
          <p:spPr>
            <a:xfrm>
              <a:off x="4716016" y="3635732"/>
              <a:ext cx="1368152" cy="369332"/>
            </a:xfrm>
            <a:prstGeom prst="rect">
              <a:avLst/>
            </a:prstGeom>
            <a:noFill/>
          </p:spPr>
          <p:txBody>
            <a:bodyPr wrap="square" rtlCol="0">
              <a:spAutoFit/>
            </a:bodyPr>
            <a:lstStyle/>
            <a:p>
              <a:r>
                <a:rPr kumimoji="1" lang="ja-JP" altLang="en-US" dirty="0" smtClean="0"/>
                <a:t>サムライ</a:t>
              </a:r>
              <a:endParaRPr kumimoji="1" lang="ja-JP" altLang="en-US" dirty="0"/>
            </a:p>
          </p:txBody>
        </p:sp>
      </p:grpSp>
      <p:sp>
        <p:nvSpPr>
          <p:cNvPr id="5" name="テキスト ボックス 4"/>
          <p:cNvSpPr txBox="1"/>
          <p:nvPr/>
        </p:nvSpPr>
        <p:spPr>
          <a:xfrm>
            <a:off x="611560" y="3059668"/>
            <a:ext cx="1944216" cy="307777"/>
          </a:xfrm>
          <a:prstGeom prst="rect">
            <a:avLst/>
          </a:prstGeom>
          <a:solidFill>
            <a:schemeClr val="bg1"/>
          </a:solidFill>
        </p:spPr>
        <p:txBody>
          <a:bodyPr wrap="square" rtlCol="0">
            <a:spAutoFit/>
          </a:bodyPr>
          <a:lstStyle/>
          <a:p>
            <a:r>
              <a:rPr kumimoji="1" lang="ja-JP" altLang="en-US" sz="1400" dirty="0" smtClean="0"/>
              <a:t>商標（検索用）</a:t>
            </a:r>
            <a:endParaRPr kumimoji="1" lang="ja-JP" altLang="en-US" sz="1400" dirty="0"/>
          </a:p>
        </p:txBody>
      </p:sp>
      <p:sp>
        <p:nvSpPr>
          <p:cNvPr id="6" name="テキスト ボックス 5"/>
          <p:cNvSpPr txBox="1"/>
          <p:nvPr/>
        </p:nvSpPr>
        <p:spPr>
          <a:xfrm>
            <a:off x="611560" y="3697287"/>
            <a:ext cx="2232248" cy="307777"/>
          </a:xfrm>
          <a:prstGeom prst="rect">
            <a:avLst/>
          </a:prstGeom>
          <a:solidFill>
            <a:schemeClr val="bg1"/>
          </a:solidFill>
        </p:spPr>
        <p:txBody>
          <a:bodyPr wrap="square" rtlCol="0">
            <a:spAutoFit/>
          </a:bodyPr>
          <a:lstStyle/>
          <a:p>
            <a:r>
              <a:rPr kumimoji="1" lang="ja-JP" altLang="en-US" sz="1400" dirty="0" smtClean="0"/>
              <a:t>称呼（単純文字列検索）</a:t>
            </a:r>
            <a:endParaRPr kumimoji="1" lang="ja-JP" altLang="en-US" sz="1400" dirty="0"/>
          </a:p>
        </p:txBody>
      </p:sp>
      <p:sp>
        <p:nvSpPr>
          <p:cNvPr id="7" name="テキスト ボックス 6"/>
          <p:cNvSpPr txBox="1"/>
          <p:nvPr/>
        </p:nvSpPr>
        <p:spPr>
          <a:xfrm>
            <a:off x="107505" y="920914"/>
            <a:ext cx="3672407" cy="707886"/>
          </a:xfrm>
          <a:prstGeom prst="rect">
            <a:avLst/>
          </a:prstGeom>
          <a:noFill/>
        </p:spPr>
        <p:txBody>
          <a:bodyPr wrap="square">
            <a:spAutoFit/>
          </a:bodyPr>
          <a:lstStyle/>
          <a:p>
            <a:pPr fontAlgn="auto">
              <a:spcBef>
                <a:spcPts val="0"/>
              </a:spcBef>
              <a:spcAft>
                <a:spcPts val="0"/>
              </a:spcAft>
              <a:defRPr/>
            </a:pPr>
            <a:r>
              <a:rPr lang="ja-JP" altLang="en-US" sz="2000" dirty="0" smtClean="0">
                <a:latin typeface="+mn-ea"/>
                <a:ea typeface="+mn-ea"/>
              </a:rPr>
              <a:t>　　　演習１．</a:t>
            </a:r>
            <a:endParaRPr lang="en-US" altLang="ja-JP" sz="2000" dirty="0" smtClean="0">
              <a:latin typeface="+mn-ea"/>
              <a:ea typeface="+mn-ea"/>
            </a:endParaRPr>
          </a:p>
          <a:p>
            <a:pPr algn="ctr" fontAlgn="auto">
              <a:spcBef>
                <a:spcPts val="0"/>
              </a:spcBef>
              <a:spcAft>
                <a:spcPts val="0"/>
              </a:spcAft>
              <a:defRPr/>
            </a:pPr>
            <a:r>
              <a:rPr lang="ja-JP" altLang="en-US" sz="2000" dirty="0">
                <a:solidFill>
                  <a:srgbClr val="0000FF"/>
                </a:solidFill>
                <a:latin typeface="+mn-ea"/>
              </a:rPr>
              <a:t>商標</a:t>
            </a:r>
            <a:r>
              <a:rPr lang="ja-JP" altLang="en-US" sz="2000" dirty="0" smtClean="0">
                <a:solidFill>
                  <a:srgbClr val="0000FF"/>
                </a:solidFill>
                <a:latin typeface="+mn-ea"/>
              </a:rPr>
              <a:t>「侍」（サムライ）</a:t>
            </a:r>
            <a:r>
              <a:rPr lang="ja-JP" altLang="en-US" sz="2000" dirty="0" smtClean="0">
                <a:solidFill>
                  <a:srgbClr val="0000FF"/>
                </a:solidFill>
                <a:latin typeface="+mn-ea"/>
                <a:ea typeface="+mn-ea"/>
              </a:rPr>
              <a:t>を調べる</a:t>
            </a:r>
            <a:endParaRPr lang="en-US" altLang="ja-JP" sz="2000" dirty="0">
              <a:solidFill>
                <a:srgbClr val="0000FF"/>
              </a:solidFill>
              <a:latin typeface="+mn-ea"/>
              <a:ea typeface="+mn-ea"/>
            </a:endParaRPr>
          </a:p>
        </p:txBody>
      </p:sp>
      <p:sp>
        <p:nvSpPr>
          <p:cNvPr id="8" name="Rectangle 29"/>
          <p:cNvSpPr>
            <a:spLocks noChangeArrowheads="1"/>
          </p:cNvSpPr>
          <p:nvPr/>
        </p:nvSpPr>
        <p:spPr bwMode="auto">
          <a:xfrm>
            <a:off x="2627784" y="476672"/>
            <a:ext cx="3836194"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2800" dirty="0" smtClean="0">
                <a:solidFill>
                  <a:schemeClr val="bg1"/>
                </a:solidFill>
                <a:latin typeface="ＭＳ Ｐゴシック" pitchFamily="50" charset="-128"/>
              </a:rPr>
              <a:t>商標出願・登録情報</a:t>
            </a:r>
            <a:endParaRPr lang="ja-JP" altLang="en-US" sz="2800" dirty="0">
              <a:solidFill>
                <a:schemeClr val="bg1"/>
              </a:solidFill>
              <a:latin typeface="ＭＳ Ｐゴシック" charset="-128"/>
            </a:endParaRPr>
          </a:p>
        </p:txBody>
      </p:sp>
      <p:sp>
        <p:nvSpPr>
          <p:cNvPr id="10" name="テキスト ボックス 9"/>
          <p:cNvSpPr txBox="1"/>
          <p:nvPr/>
        </p:nvSpPr>
        <p:spPr>
          <a:xfrm>
            <a:off x="5400092" y="6125234"/>
            <a:ext cx="2592287" cy="400110"/>
          </a:xfrm>
          <a:prstGeom prst="rect">
            <a:avLst/>
          </a:prstGeom>
          <a:noFill/>
        </p:spPr>
        <p:txBody>
          <a:bodyPr wrap="square">
            <a:spAutoFit/>
          </a:bodyPr>
          <a:lstStyle/>
          <a:p>
            <a:pPr algn="ctr" fontAlgn="auto">
              <a:spcBef>
                <a:spcPts val="0"/>
              </a:spcBef>
              <a:spcAft>
                <a:spcPts val="0"/>
              </a:spcAft>
              <a:defRPr/>
            </a:pPr>
            <a:r>
              <a:rPr lang="ja-JP" altLang="en-US" sz="2000" dirty="0" smtClean="0">
                <a:solidFill>
                  <a:srgbClr val="0000FF"/>
                </a:solidFill>
                <a:latin typeface="+mn-ea"/>
              </a:rPr>
              <a:t>ヒット件数２２件</a:t>
            </a:r>
            <a:endParaRPr lang="en-US" altLang="ja-JP" sz="2000" dirty="0">
              <a:solidFill>
                <a:srgbClr val="0000FF"/>
              </a:solidFill>
              <a:latin typeface="+mn-ea"/>
              <a:ea typeface="+mn-ea"/>
            </a:endParaRPr>
          </a:p>
        </p:txBody>
      </p:sp>
      <p:sp>
        <p:nvSpPr>
          <p:cNvPr id="12"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27</a:t>
            </a:fld>
            <a:endParaRPr lang="en-US" altLang="ja-JP" sz="1800" dirty="0">
              <a:solidFill>
                <a:schemeClr val="tx1"/>
              </a:solidFill>
              <a:latin typeface="+mn-ea"/>
            </a:endParaRPr>
          </a:p>
        </p:txBody>
      </p:sp>
    </p:spTree>
    <p:extLst>
      <p:ext uri="{BB962C8B-B14F-4D97-AF65-F5344CB8AC3E}">
        <p14:creationId xmlns:p14="http://schemas.microsoft.com/office/powerpoint/2010/main" val="3689214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666750" y="1239763"/>
            <a:ext cx="8297738" cy="5573613"/>
            <a:chOff x="666750" y="904875"/>
            <a:chExt cx="8297738" cy="5573613"/>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904875"/>
              <a:ext cx="78105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38" y="6021288"/>
              <a:ext cx="8134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Rectangle 29"/>
          <p:cNvSpPr>
            <a:spLocks noChangeArrowheads="1"/>
          </p:cNvSpPr>
          <p:nvPr/>
        </p:nvSpPr>
        <p:spPr bwMode="auto">
          <a:xfrm>
            <a:off x="2627784" y="332656"/>
            <a:ext cx="3836194"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2800" dirty="0" smtClean="0">
                <a:solidFill>
                  <a:schemeClr val="bg1"/>
                </a:solidFill>
                <a:latin typeface="ＭＳ Ｐゴシック" charset="-128"/>
              </a:rPr>
              <a:t>称呼検索</a:t>
            </a:r>
            <a:endParaRPr lang="ja-JP" altLang="en-US" sz="2800" dirty="0">
              <a:solidFill>
                <a:schemeClr val="bg1"/>
              </a:solidFill>
              <a:latin typeface="ＭＳ Ｐゴシック" charset="-128"/>
            </a:endParaRPr>
          </a:p>
        </p:txBody>
      </p:sp>
      <p:sp>
        <p:nvSpPr>
          <p:cNvPr id="6" name="テキスト ボックス 5"/>
          <p:cNvSpPr txBox="1"/>
          <p:nvPr/>
        </p:nvSpPr>
        <p:spPr>
          <a:xfrm>
            <a:off x="3131840" y="2802414"/>
            <a:ext cx="1368152" cy="338554"/>
          </a:xfrm>
          <a:prstGeom prst="rect">
            <a:avLst/>
          </a:prstGeom>
          <a:solidFill>
            <a:schemeClr val="bg1"/>
          </a:solidFill>
        </p:spPr>
        <p:txBody>
          <a:bodyPr wrap="square" rtlCol="0">
            <a:spAutoFit/>
          </a:bodyPr>
          <a:lstStyle/>
          <a:p>
            <a:r>
              <a:rPr kumimoji="1" lang="ja-JP" altLang="en-US" sz="1600" dirty="0" smtClean="0"/>
              <a:t>サムライ</a:t>
            </a:r>
            <a:endParaRPr kumimoji="1" lang="ja-JP" altLang="en-US" sz="1600" dirty="0"/>
          </a:p>
        </p:txBody>
      </p:sp>
      <p:sp>
        <p:nvSpPr>
          <p:cNvPr id="3" name="テキスト ボックス 2"/>
          <p:cNvSpPr txBox="1"/>
          <p:nvPr/>
        </p:nvSpPr>
        <p:spPr>
          <a:xfrm>
            <a:off x="6732240" y="637456"/>
            <a:ext cx="2232248" cy="369332"/>
          </a:xfrm>
          <a:prstGeom prst="rect">
            <a:avLst/>
          </a:prstGeom>
          <a:noFill/>
        </p:spPr>
        <p:txBody>
          <a:bodyPr wrap="square" rtlCol="0">
            <a:spAutoFit/>
          </a:bodyPr>
          <a:lstStyle/>
          <a:p>
            <a:r>
              <a:rPr lang="ja-JP" altLang="en-US" dirty="0">
                <a:latin typeface="+mn-ea"/>
              </a:rPr>
              <a:t>称呼（読み方）で検索。</a:t>
            </a:r>
            <a:endParaRPr kumimoji="1" lang="ja-JP" altLang="en-US" dirty="0"/>
          </a:p>
        </p:txBody>
      </p:sp>
      <p:sp>
        <p:nvSpPr>
          <p:cNvPr id="8" name="テキスト ボックス 7"/>
          <p:cNvSpPr txBox="1"/>
          <p:nvPr/>
        </p:nvSpPr>
        <p:spPr>
          <a:xfrm>
            <a:off x="179512" y="188640"/>
            <a:ext cx="2088231" cy="923330"/>
          </a:xfrm>
          <a:prstGeom prst="rect">
            <a:avLst/>
          </a:prstGeom>
          <a:noFill/>
        </p:spPr>
        <p:txBody>
          <a:bodyPr wrap="square">
            <a:spAutoFit/>
          </a:bodyPr>
          <a:lstStyle/>
          <a:p>
            <a:pPr algn="ctr" fontAlgn="auto">
              <a:spcBef>
                <a:spcPts val="0"/>
              </a:spcBef>
              <a:spcAft>
                <a:spcPts val="0"/>
              </a:spcAft>
              <a:defRPr/>
            </a:pPr>
            <a:r>
              <a:rPr lang="ja-JP" altLang="en-US" dirty="0" smtClean="0">
                <a:latin typeface="+mn-ea"/>
                <a:ea typeface="+mn-ea"/>
              </a:rPr>
              <a:t>演習２．</a:t>
            </a:r>
            <a:endParaRPr lang="en-US" altLang="ja-JP" dirty="0" smtClean="0">
              <a:latin typeface="+mn-ea"/>
              <a:ea typeface="+mn-ea"/>
            </a:endParaRPr>
          </a:p>
          <a:p>
            <a:pPr algn="ctr" fontAlgn="auto">
              <a:spcBef>
                <a:spcPts val="0"/>
              </a:spcBef>
              <a:spcAft>
                <a:spcPts val="0"/>
              </a:spcAft>
              <a:defRPr/>
            </a:pPr>
            <a:r>
              <a:rPr lang="ja-JP" altLang="en-US" dirty="0" smtClean="0">
                <a:solidFill>
                  <a:srgbClr val="0000FF"/>
                </a:solidFill>
                <a:latin typeface="+mn-ea"/>
                <a:ea typeface="+mn-ea"/>
              </a:rPr>
              <a:t>「サムライ」と似た称呼の商標を調べる</a:t>
            </a:r>
            <a:endParaRPr lang="en-US" altLang="ja-JP" dirty="0">
              <a:solidFill>
                <a:srgbClr val="0000FF"/>
              </a:solidFill>
              <a:latin typeface="+mn-ea"/>
              <a:ea typeface="+mn-ea"/>
            </a:endParaRPr>
          </a:p>
        </p:txBody>
      </p:sp>
      <p:sp>
        <p:nvSpPr>
          <p:cNvPr id="9" name="テキスト ボックス 8"/>
          <p:cNvSpPr txBox="1"/>
          <p:nvPr/>
        </p:nvSpPr>
        <p:spPr>
          <a:xfrm>
            <a:off x="1079612" y="6341258"/>
            <a:ext cx="2484276" cy="400110"/>
          </a:xfrm>
          <a:prstGeom prst="rect">
            <a:avLst/>
          </a:prstGeom>
          <a:noFill/>
        </p:spPr>
        <p:txBody>
          <a:bodyPr wrap="square">
            <a:spAutoFit/>
          </a:bodyPr>
          <a:lstStyle/>
          <a:p>
            <a:pPr fontAlgn="auto">
              <a:spcBef>
                <a:spcPts val="0"/>
              </a:spcBef>
              <a:spcAft>
                <a:spcPts val="0"/>
              </a:spcAft>
              <a:defRPr/>
            </a:pPr>
            <a:r>
              <a:rPr lang="ja-JP" altLang="en-US" sz="2000" dirty="0" smtClean="0">
                <a:solidFill>
                  <a:srgbClr val="0000FF"/>
                </a:solidFill>
                <a:latin typeface="+mn-ea"/>
                <a:ea typeface="+mn-ea"/>
              </a:rPr>
              <a:t>（</a:t>
            </a:r>
            <a:r>
              <a:rPr lang="ja-JP" altLang="en-US" sz="2000" dirty="0" smtClean="0">
                <a:solidFill>
                  <a:srgbClr val="0000FF"/>
                </a:solidFill>
                <a:latin typeface="+mn-ea"/>
                <a:ea typeface="+mn-ea"/>
              </a:rPr>
              <a:t>類似の称呼もヒット）</a:t>
            </a:r>
            <a:endParaRPr lang="en-US" altLang="ja-JP" sz="2000" dirty="0">
              <a:solidFill>
                <a:srgbClr val="0000FF"/>
              </a:solidFill>
              <a:latin typeface="+mn-ea"/>
              <a:ea typeface="+mn-ea"/>
            </a:endParaRPr>
          </a:p>
        </p:txBody>
      </p:sp>
      <p:sp>
        <p:nvSpPr>
          <p:cNvPr id="10" name="スライド番号プレースホルダ 3"/>
          <p:cNvSpPr>
            <a:spLocks noGrp="1"/>
          </p:cNvSpPr>
          <p:nvPr>
            <p:ph type="sldNum" sz="quarter" idx="12"/>
          </p:nvPr>
        </p:nvSpPr>
        <p:spPr bwMode="auto">
          <a:xfrm>
            <a:off x="6902896"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28</a:t>
            </a:fld>
            <a:endParaRPr lang="en-US" altLang="ja-JP" sz="1800" dirty="0">
              <a:solidFill>
                <a:schemeClr val="tx1"/>
              </a:solidFill>
              <a:latin typeface="+mn-ea"/>
            </a:endParaRPr>
          </a:p>
        </p:txBody>
      </p:sp>
    </p:spTree>
    <p:extLst>
      <p:ext uri="{BB962C8B-B14F-4D97-AF65-F5344CB8AC3E}">
        <p14:creationId xmlns:p14="http://schemas.microsoft.com/office/powerpoint/2010/main" val="3393983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107504" y="1253684"/>
            <a:ext cx="9034611" cy="4047524"/>
            <a:chOff x="107504" y="1423988"/>
            <a:chExt cx="9034611" cy="4047524"/>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23988"/>
              <a:ext cx="3829050"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299687"/>
              <a:ext cx="601027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Rectangle 29"/>
          <p:cNvSpPr>
            <a:spLocks noChangeArrowheads="1"/>
          </p:cNvSpPr>
          <p:nvPr/>
        </p:nvSpPr>
        <p:spPr bwMode="auto">
          <a:xfrm>
            <a:off x="2627784" y="332656"/>
            <a:ext cx="3836194"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2800" dirty="0" smtClean="0">
                <a:solidFill>
                  <a:schemeClr val="bg1"/>
                </a:solidFill>
                <a:latin typeface="ＭＳ Ｐゴシック" charset="-128"/>
              </a:rPr>
              <a:t>称呼検索</a:t>
            </a:r>
            <a:endParaRPr lang="ja-JP" altLang="en-US" sz="2800" dirty="0">
              <a:solidFill>
                <a:schemeClr val="bg1"/>
              </a:solidFill>
              <a:latin typeface="ＭＳ Ｐゴシック" charset="-128"/>
            </a:endParaRPr>
          </a:p>
        </p:txBody>
      </p:sp>
      <p:sp>
        <p:nvSpPr>
          <p:cNvPr id="4" name="円/楕円 3"/>
          <p:cNvSpPr/>
          <p:nvPr/>
        </p:nvSpPr>
        <p:spPr>
          <a:xfrm>
            <a:off x="3101360" y="2098739"/>
            <a:ext cx="432048" cy="3484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79511" y="5229200"/>
            <a:ext cx="8962603" cy="1477328"/>
          </a:xfrm>
          <a:prstGeom prst="rect">
            <a:avLst/>
          </a:prstGeom>
          <a:noFill/>
        </p:spPr>
        <p:txBody>
          <a:bodyPr wrap="square" rtlCol="0">
            <a:spAutoFit/>
          </a:bodyPr>
          <a:lstStyle/>
          <a:p>
            <a:r>
              <a:rPr lang="ja-JP" altLang="en-US" dirty="0" smtClean="0"/>
              <a:t>種別</a:t>
            </a:r>
            <a:endParaRPr lang="en-US" altLang="ja-JP" dirty="0" smtClean="0"/>
          </a:p>
          <a:p>
            <a:r>
              <a:rPr kumimoji="1" lang="en-US" altLang="ja-JP" dirty="0"/>
              <a:t>01</a:t>
            </a:r>
            <a:r>
              <a:rPr kumimoji="1" lang="ja-JP" altLang="en-US" dirty="0" smtClean="0"/>
              <a:t>：</a:t>
            </a:r>
            <a:r>
              <a:rPr lang="ja-JP" altLang="en-US" dirty="0"/>
              <a:t>照会した称呼とヒットした称呼とが同一音であるとき（長音の有無等を含む。</a:t>
            </a:r>
            <a:r>
              <a:rPr lang="ja-JP" altLang="en-US" sz="1600" dirty="0" smtClean="0">
                <a:latin typeface="+mn-ea"/>
                <a:ea typeface="+mn-ea"/>
              </a:rPr>
              <a:t>ターフ⇔タフ</a:t>
            </a:r>
            <a:endParaRPr lang="en-US" altLang="ja-JP" sz="1600" dirty="0" smtClean="0">
              <a:latin typeface="+mn-ea"/>
              <a:ea typeface="+mn-ea"/>
            </a:endParaRPr>
          </a:p>
          <a:p>
            <a:r>
              <a:rPr kumimoji="1" lang="en-US" altLang="ja-JP" dirty="0"/>
              <a:t>02</a:t>
            </a:r>
            <a:r>
              <a:rPr kumimoji="1" lang="ja-JP" altLang="en-US" dirty="0" smtClean="0"/>
              <a:t>：</a:t>
            </a:r>
            <a:r>
              <a:rPr lang="ja-JP" altLang="en-US" dirty="0"/>
              <a:t>照会した称呼に対し、ヒットした称呼が、</a:t>
            </a:r>
            <a:r>
              <a:rPr lang="en-US" altLang="ja-JP" dirty="0"/>
              <a:t>1</a:t>
            </a:r>
            <a:r>
              <a:rPr lang="ja-JP" altLang="en-US" dirty="0"/>
              <a:t>音少ないとき。</a:t>
            </a:r>
            <a:r>
              <a:rPr lang="ja-JP" altLang="en-US" sz="1400" dirty="0"/>
              <a:t>ストロングベイビイ⇔ストロングベビイ</a:t>
            </a:r>
            <a:endParaRPr lang="en-US" altLang="ja-JP" dirty="0" smtClean="0"/>
          </a:p>
          <a:p>
            <a:r>
              <a:rPr kumimoji="1" lang="en-US" altLang="ja-JP" dirty="0"/>
              <a:t>03</a:t>
            </a:r>
            <a:r>
              <a:rPr kumimoji="1" lang="ja-JP" altLang="en-US" dirty="0" smtClean="0"/>
              <a:t>：</a:t>
            </a:r>
            <a:r>
              <a:rPr lang="ja-JP" altLang="en-US" dirty="0"/>
              <a:t>照会した称呼とヒットした称呼とが</a:t>
            </a:r>
            <a:r>
              <a:rPr lang="en-US" altLang="ja-JP" dirty="0"/>
              <a:t>2</a:t>
            </a:r>
            <a:r>
              <a:rPr lang="ja-JP" altLang="en-US" dirty="0"/>
              <a:t>音相違する場合であって、相違する両音がいずれも表</a:t>
            </a:r>
            <a:r>
              <a:rPr lang="en-US" altLang="ja-JP" dirty="0"/>
              <a:t>1</a:t>
            </a:r>
            <a:r>
              <a:rPr lang="ja-JP" altLang="en-US" dirty="0"/>
              <a:t>・表</a:t>
            </a:r>
            <a:r>
              <a:rPr lang="en-US" altLang="ja-JP" dirty="0"/>
              <a:t>2</a:t>
            </a:r>
            <a:r>
              <a:rPr lang="ja-JP" altLang="en-US" dirty="0"/>
              <a:t>の関係にあるとき。</a:t>
            </a:r>
            <a:r>
              <a:rPr lang="ja-JP" altLang="en-US" sz="1600" dirty="0"/>
              <a:t>カスデロダイアン⇔クサデロダイアン</a:t>
            </a:r>
            <a:endParaRPr kumimoji="1" lang="ja-JP" altLang="en-US" dirty="0"/>
          </a:p>
        </p:txBody>
      </p:sp>
      <p:sp>
        <p:nvSpPr>
          <p:cNvPr id="8" name="テキスト ボックス 7"/>
          <p:cNvSpPr txBox="1"/>
          <p:nvPr/>
        </p:nvSpPr>
        <p:spPr>
          <a:xfrm>
            <a:off x="6804248" y="942256"/>
            <a:ext cx="2088231" cy="923330"/>
          </a:xfrm>
          <a:prstGeom prst="rect">
            <a:avLst/>
          </a:prstGeom>
          <a:noFill/>
        </p:spPr>
        <p:txBody>
          <a:bodyPr wrap="square">
            <a:spAutoFit/>
          </a:bodyPr>
          <a:lstStyle/>
          <a:p>
            <a:pPr algn="ctr" fontAlgn="auto">
              <a:spcBef>
                <a:spcPts val="0"/>
              </a:spcBef>
              <a:spcAft>
                <a:spcPts val="0"/>
              </a:spcAft>
              <a:defRPr/>
            </a:pPr>
            <a:r>
              <a:rPr lang="ja-JP" altLang="en-US" dirty="0" smtClean="0">
                <a:latin typeface="+mn-ea"/>
                <a:ea typeface="+mn-ea"/>
              </a:rPr>
              <a:t>演習２．</a:t>
            </a:r>
            <a:endParaRPr lang="en-US" altLang="ja-JP" dirty="0" smtClean="0">
              <a:latin typeface="+mn-ea"/>
              <a:ea typeface="+mn-ea"/>
            </a:endParaRPr>
          </a:p>
          <a:p>
            <a:pPr algn="ctr" fontAlgn="auto">
              <a:spcBef>
                <a:spcPts val="0"/>
              </a:spcBef>
              <a:spcAft>
                <a:spcPts val="0"/>
              </a:spcAft>
              <a:defRPr/>
            </a:pPr>
            <a:r>
              <a:rPr lang="ja-JP" altLang="en-US" dirty="0" smtClean="0">
                <a:solidFill>
                  <a:srgbClr val="0000FF"/>
                </a:solidFill>
                <a:latin typeface="+mn-ea"/>
                <a:ea typeface="+mn-ea"/>
              </a:rPr>
              <a:t>「サムライ」と似た称呼の商標を調べる</a:t>
            </a:r>
            <a:endParaRPr lang="en-US" altLang="ja-JP" dirty="0">
              <a:solidFill>
                <a:srgbClr val="0000FF"/>
              </a:solidFill>
              <a:latin typeface="+mn-ea"/>
              <a:ea typeface="+mn-ea"/>
            </a:endParaRPr>
          </a:p>
        </p:txBody>
      </p:sp>
      <p:sp>
        <p:nvSpPr>
          <p:cNvPr id="10" name="スライド番号プレースホルダ 3"/>
          <p:cNvSpPr>
            <a:spLocks noGrp="1"/>
          </p:cNvSpPr>
          <p:nvPr>
            <p:ph type="sldNum" sz="quarter" idx="12"/>
          </p:nvPr>
        </p:nvSpPr>
        <p:spPr bwMode="auto">
          <a:xfrm>
            <a:off x="6902896"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29</a:t>
            </a:fld>
            <a:endParaRPr lang="en-US" altLang="ja-JP" sz="1800" dirty="0">
              <a:solidFill>
                <a:schemeClr val="tx1"/>
              </a:solidFill>
              <a:latin typeface="+mn-ea"/>
            </a:endParaRPr>
          </a:p>
        </p:txBody>
      </p:sp>
    </p:spTree>
    <p:extLst>
      <p:ext uri="{BB962C8B-B14F-4D97-AF65-F5344CB8AC3E}">
        <p14:creationId xmlns:p14="http://schemas.microsoft.com/office/powerpoint/2010/main" val="401225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latin typeface="ＭＳ Ｐゴシック" charset="-128"/>
              </a:rPr>
              <a:t>商標権取得の目的 </a:t>
            </a:r>
          </a:p>
        </p:txBody>
      </p:sp>
      <p:grpSp>
        <p:nvGrpSpPr>
          <p:cNvPr id="2" name="グループ化 1"/>
          <p:cNvGrpSpPr/>
          <p:nvPr/>
        </p:nvGrpSpPr>
        <p:grpSpPr>
          <a:xfrm>
            <a:off x="539552" y="1700808"/>
            <a:ext cx="8067997" cy="1090612"/>
            <a:chOff x="539552" y="1773238"/>
            <a:chExt cx="8067997" cy="1090612"/>
          </a:xfrm>
        </p:grpSpPr>
        <p:sp>
          <p:nvSpPr>
            <p:cNvPr id="16390" name="AutoShape 4"/>
            <p:cNvSpPr>
              <a:spLocks noChangeArrowheads="1"/>
            </p:cNvSpPr>
            <p:nvPr/>
          </p:nvSpPr>
          <p:spPr bwMode="auto">
            <a:xfrm>
              <a:off x="539552" y="1773238"/>
              <a:ext cx="8067997" cy="1090612"/>
            </a:xfrm>
            <a:prstGeom prst="roundRect">
              <a:avLst>
                <a:gd name="adj" fmla="val 16667"/>
              </a:avLst>
            </a:prstGeom>
            <a:solidFill>
              <a:srgbClr val="FFFF99"/>
            </a:solidFill>
            <a:ln w="9525">
              <a:solidFill>
                <a:srgbClr val="0000FF"/>
              </a:solidFill>
              <a:round/>
              <a:headEnd/>
              <a:tailEnd/>
            </a:ln>
          </p:spPr>
          <p:txBody>
            <a:bodyPr wrap="none" anchor="ctr"/>
            <a:lstStyle/>
            <a:p>
              <a:endParaRPr lang="ja-JP" altLang="en-US">
                <a:latin typeface="Calibri" pitchFamily="34" charset="0"/>
              </a:endParaRPr>
            </a:p>
          </p:txBody>
        </p:sp>
        <p:sp>
          <p:nvSpPr>
            <p:cNvPr id="16391" name="Text Box 5"/>
            <p:cNvSpPr txBox="1">
              <a:spLocks noChangeArrowheads="1"/>
            </p:cNvSpPr>
            <p:nvPr/>
          </p:nvSpPr>
          <p:spPr bwMode="auto">
            <a:xfrm>
              <a:off x="611560" y="1892122"/>
              <a:ext cx="7267921" cy="830987"/>
            </a:xfrm>
            <a:prstGeom prst="rect">
              <a:avLst/>
            </a:prstGeom>
            <a:noFill/>
            <a:ln w="9525">
              <a:noFill/>
              <a:miter lim="800000"/>
              <a:headEnd/>
              <a:tailEnd/>
            </a:ln>
          </p:spPr>
          <p:txBody>
            <a:bodyPr wrap="square" lIns="91429" tIns="45715" rIns="91429" bIns="45715">
              <a:spAutoFit/>
            </a:bodyPr>
            <a:lstStyle/>
            <a:p>
              <a:pPr>
                <a:spcBef>
                  <a:spcPct val="30000"/>
                </a:spcBef>
              </a:pPr>
              <a:r>
                <a:rPr lang="ja-JP" altLang="en-US" sz="2000" dirty="0">
                  <a:latin typeface="ＭＳ Ｐゴシック" charset="-128"/>
                </a:rPr>
                <a:t>　　</a:t>
              </a:r>
              <a:r>
                <a:rPr lang="ja-JP" altLang="en-US" sz="2000" dirty="0" smtClean="0">
                  <a:latin typeface="ＭＳ Ｐゴシック" charset="-128"/>
                </a:rPr>
                <a:t>　</a:t>
              </a:r>
              <a:r>
                <a:rPr lang="ja-JP" altLang="en-US" sz="2200" dirty="0" smtClean="0">
                  <a:latin typeface="ＭＳ Ｐゴシック" charset="-128"/>
                </a:rPr>
                <a:t>なぜ商標権を</a:t>
              </a:r>
              <a:r>
                <a:rPr lang="ja-JP" altLang="en-US" sz="2200" dirty="0">
                  <a:latin typeface="ＭＳ Ｐゴシック" charset="-128"/>
                </a:rPr>
                <a:t>取るか</a:t>
              </a:r>
              <a:r>
                <a:rPr lang="ja-JP" altLang="en-US" dirty="0">
                  <a:latin typeface="ＭＳ Ｐゴシック" charset="-128"/>
                </a:rPr>
                <a:t> </a:t>
              </a:r>
            </a:p>
            <a:p>
              <a:pPr>
                <a:spcBef>
                  <a:spcPct val="30000"/>
                </a:spcBef>
              </a:pPr>
              <a:r>
                <a:rPr lang="ja-JP" altLang="en-US" dirty="0">
                  <a:latin typeface="ＭＳ Ｐゴシック" charset="-128"/>
                </a:rPr>
                <a:t>　</a:t>
              </a:r>
              <a:r>
                <a:rPr lang="ja-JP" altLang="en-US" sz="1600" dirty="0">
                  <a:solidFill>
                    <a:srgbClr val="0000FF"/>
                  </a:solidFill>
                  <a:latin typeface="ＭＳ Ｐゴシック" charset="-128"/>
                </a:rPr>
                <a:t>◆</a:t>
              </a:r>
              <a:r>
                <a:rPr lang="ja-JP" altLang="en-US" sz="1600" dirty="0">
                  <a:solidFill>
                    <a:schemeClr val="accent2"/>
                  </a:solidFill>
                  <a:latin typeface="ＭＳ Ｐゴシック" charset="-128"/>
                </a:rPr>
                <a:t> </a:t>
              </a:r>
              <a:r>
                <a:rPr lang="ja-JP" altLang="en-US" sz="2000" dirty="0"/>
                <a:t>商品名・サービス名</a:t>
              </a:r>
              <a:r>
                <a:rPr lang="ja-JP" altLang="en-US" sz="2000" dirty="0">
                  <a:latin typeface="ＭＳ Ｐゴシック" charset="-128"/>
                </a:rPr>
                <a:t>の独占使用（</a:t>
              </a:r>
              <a:r>
                <a:rPr lang="ja-JP" altLang="en-US" sz="2000" dirty="0"/>
                <a:t>同一又は類似名商品</a:t>
              </a:r>
              <a:r>
                <a:rPr lang="ja-JP" altLang="en-US" sz="2000" dirty="0">
                  <a:latin typeface="ＭＳ Ｐゴシック" charset="-128"/>
                </a:rPr>
                <a:t>の排除）</a:t>
              </a:r>
            </a:p>
          </p:txBody>
        </p:sp>
      </p:grpSp>
      <p:sp>
        <p:nvSpPr>
          <p:cNvPr id="16388" name="AutoShape 7"/>
          <p:cNvSpPr>
            <a:spLocks noChangeArrowheads="1"/>
          </p:cNvSpPr>
          <p:nvPr/>
        </p:nvSpPr>
        <p:spPr bwMode="auto">
          <a:xfrm>
            <a:off x="539552" y="3141663"/>
            <a:ext cx="8067997" cy="3311673"/>
          </a:xfrm>
          <a:prstGeom prst="roundRect">
            <a:avLst>
              <a:gd name="adj" fmla="val 16667"/>
            </a:avLst>
          </a:prstGeom>
          <a:solidFill>
            <a:srgbClr val="FFFF99"/>
          </a:solidFill>
          <a:ln w="9525">
            <a:solidFill>
              <a:srgbClr val="0000FF"/>
            </a:solidFill>
            <a:round/>
            <a:headEnd/>
            <a:tailEnd/>
          </a:ln>
        </p:spPr>
        <p:txBody>
          <a:bodyPr wrap="none" anchor="ctr"/>
          <a:lstStyle/>
          <a:p>
            <a:endParaRPr lang="ja-JP" altLang="en-US">
              <a:latin typeface="Calibri" pitchFamily="34" charset="0"/>
            </a:endParaRPr>
          </a:p>
        </p:txBody>
      </p:sp>
      <p:sp>
        <p:nvSpPr>
          <p:cNvPr id="16389" name="Text Box 8"/>
          <p:cNvSpPr txBox="1">
            <a:spLocks noChangeArrowheads="1"/>
          </p:cNvSpPr>
          <p:nvPr/>
        </p:nvSpPr>
        <p:spPr bwMode="auto">
          <a:xfrm>
            <a:off x="683568" y="3286126"/>
            <a:ext cx="7920879" cy="2939256"/>
          </a:xfrm>
          <a:prstGeom prst="rect">
            <a:avLst/>
          </a:prstGeom>
          <a:noFill/>
          <a:ln w="9525">
            <a:noFill/>
            <a:miter lim="800000"/>
            <a:headEnd/>
            <a:tailEnd/>
          </a:ln>
        </p:spPr>
        <p:txBody>
          <a:bodyPr wrap="square" lIns="91429" tIns="45715" rIns="91429" bIns="45715">
            <a:spAutoFit/>
          </a:bodyPr>
          <a:lstStyle/>
          <a:p>
            <a:pPr>
              <a:spcBef>
                <a:spcPct val="30000"/>
              </a:spcBef>
            </a:pPr>
            <a:r>
              <a:rPr lang="ja-JP" altLang="en-US" sz="2000" dirty="0">
                <a:latin typeface="ＭＳ Ｐゴシック" charset="-128"/>
              </a:rPr>
              <a:t>　　 </a:t>
            </a:r>
            <a:r>
              <a:rPr lang="ja-JP" altLang="en-US" sz="2200" dirty="0">
                <a:latin typeface="ＭＳ Ｐゴシック" charset="-128"/>
              </a:rPr>
              <a:t>商標権を取らないとどうなるか</a:t>
            </a:r>
            <a:r>
              <a:rPr lang="ja-JP" altLang="en-US" dirty="0">
                <a:latin typeface="ＭＳ Ｐゴシック" charset="-128"/>
              </a:rPr>
              <a:t> </a:t>
            </a:r>
          </a:p>
          <a:p>
            <a:pPr>
              <a:spcBef>
                <a:spcPct val="30000"/>
              </a:spcBef>
            </a:pPr>
            <a:r>
              <a:rPr lang="ja-JP" altLang="en-US" dirty="0">
                <a:latin typeface="ＭＳ Ｐゴシック" charset="-128"/>
              </a:rPr>
              <a:t> </a:t>
            </a:r>
            <a:r>
              <a:rPr lang="ja-JP" altLang="en-US" sz="1600" dirty="0">
                <a:solidFill>
                  <a:srgbClr val="0000FF"/>
                </a:solidFill>
              </a:rPr>
              <a:t>◆</a:t>
            </a:r>
            <a:r>
              <a:rPr lang="ja-JP" altLang="en-US" sz="1600" dirty="0">
                <a:solidFill>
                  <a:schemeClr val="accent2"/>
                </a:solidFill>
              </a:rPr>
              <a:t> </a:t>
            </a:r>
            <a:r>
              <a:rPr lang="ja-JP" altLang="en-US" sz="2000" dirty="0">
                <a:latin typeface="ＭＳ Ｐゴシック" charset="-128"/>
              </a:rPr>
              <a:t>同一又は類似の名前の競合商品が出現してもそれを禁止できない。</a:t>
            </a:r>
            <a:endParaRPr lang="en-US" altLang="ja-JP" sz="2000" dirty="0">
              <a:latin typeface="ＭＳ Ｐゴシック" charset="-128"/>
            </a:endParaRPr>
          </a:p>
          <a:p>
            <a:r>
              <a:rPr lang="ja-JP" altLang="en-US" sz="2000" dirty="0">
                <a:latin typeface="ＭＳ Ｐゴシック" charset="-128"/>
              </a:rPr>
              <a:t>　　　（不正競争防止法で３年間の差止め可能）</a:t>
            </a:r>
          </a:p>
          <a:p>
            <a:pPr>
              <a:spcBef>
                <a:spcPts val="600"/>
              </a:spcBef>
            </a:pPr>
            <a:r>
              <a:rPr lang="ja-JP" altLang="en-US" dirty="0">
                <a:latin typeface="ＭＳ Ｐゴシック" charset="-128"/>
              </a:rPr>
              <a:t> </a:t>
            </a:r>
            <a:r>
              <a:rPr lang="ja-JP" altLang="en-US" sz="1600" dirty="0">
                <a:solidFill>
                  <a:srgbClr val="0000FF"/>
                </a:solidFill>
              </a:rPr>
              <a:t>◆</a:t>
            </a:r>
            <a:r>
              <a:rPr lang="ja-JP" altLang="en-US" sz="1600" dirty="0">
                <a:solidFill>
                  <a:schemeClr val="accent2"/>
                </a:solidFill>
              </a:rPr>
              <a:t> </a:t>
            </a:r>
            <a:r>
              <a:rPr lang="ja-JP" altLang="en-US" sz="2000" dirty="0">
                <a:latin typeface="ＭＳ Ｐゴシック" charset="-128"/>
              </a:rPr>
              <a:t>他人に商標権を取られ、商標権侵害で訴えられる恐れ</a:t>
            </a:r>
          </a:p>
          <a:p>
            <a:pPr>
              <a:spcBef>
                <a:spcPct val="30000"/>
              </a:spcBef>
            </a:pPr>
            <a:r>
              <a:rPr lang="ja-JP" altLang="en-US" sz="2000" dirty="0">
                <a:latin typeface="ＭＳ Ｐゴシック" charset="-128"/>
              </a:rPr>
              <a:t>　　　</a:t>
            </a:r>
            <a:r>
              <a:rPr lang="ja-JP" altLang="en-US" dirty="0" smtClean="0">
                <a:latin typeface="ＭＳ Ｐゴシック" charset="-128"/>
              </a:rPr>
              <a:t>★</a:t>
            </a:r>
            <a:r>
              <a:rPr lang="ja-JP" altLang="en-US" sz="2000" dirty="0" smtClean="0">
                <a:latin typeface="ＭＳ Ｐゴシック" charset="-128"/>
              </a:rPr>
              <a:t>先使用権</a:t>
            </a:r>
            <a:r>
              <a:rPr lang="ja-JP" altLang="en-US" sz="2000" dirty="0">
                <a:latin typeface="ＭＳ Ｐゴシック" charset="-128"/>
              </a:rPr>
              <a:t>の抗弁が可能であるが、その商品名（サービス名）が</a:t>
            </a:r>
            <a:endParaRPr lang="en-US" altLang="ja-JP" sz="2000" dirty="0">
              <a:latin typeface="ＭＳ Ｐゴシック" charset="-128"/>
            </a:endParaRPr>
          </a:p>
          <a:p>
            <a:r>
              <a:rPr lang="ja-JP" altLang="en-US" sz="2000" dirty="0">
                <a:latin typeface="ＭＳ Ｐゴシック" charset="-128"/>
              </a:rPr>
              <a:t>　　　　</a:t>
            </a:r>
            <a:r>
              <a:rPr lang="ja-JP" altLang="en-US" sz="2000" dirty="0"/>
              <a:t>“広く知られていること”の要件が必要 </a:t>
            </a:r>
            <a:endParaRPr lang="ja-JP" altLang="en-US" sz="2000" dirty="0">
              <a:latin typeface="ＭＳ Ｐゴシック" charset="-128"/>
            </a:endParaRPr>
          </a:p>
          <a:p>
            <a:pPr>
              <a:spcBef>
                <a:spcPct val="15000"/>
              </a:spcBef>
            </a:pPr>
            <a:r>
              <a:rPr lang="ja-JP" altLang="en-US" sz="2000" dirty="0">
                <a:latin typeface="ＭＳ Ｐゴシック" charset="-128"/>
              </a:rPr>
              <a:t>　　　</a:t>
            </a:r>
            <a:r>
              <a:rPr lang="ja-JP" altLang="en-US" dirty="0" smtClean="0">
                <a:latin typeface="ＭＳ Ｐゴシック" charset="-128"/>
              </a:rPr>
              <a:t>★</a:t>
            </a:r>
            <a:r>
              <a:rPr lang="ja-JP" altLang="en-US" sz="2000" dirty="0">
                <a:latin typeface="ＭＳ Ｐゴシック" charset="-128"/>
              </a:rPr>
              <a:t>知名度が低い場合は、先に使用を開始したとしても差止や損害賠</a:t>
            </a:r>
            <a:endParaRPr lang="en-US" altLang="ja-JP" sz="2000" dirty="0">
              <a:latin typeface="ＭＳ Ｐゴシック" charset="-128"/>
            </a:endParaRPr>
          </a:p>
          <a:p>
            <a:pPr>
              <a:spcBef>
                <a:spcPct val="15000"/>
              </a:spcBef>
            </a:pPr>
            <a:r>
              <a:rPr lang="ja-JP" altLang="en-US" sz="2000" dirty="0">
                <a:latin typeface="ＭＳ Ｐゴシック" charset="-128"/>
              </a:rPr>
              <a:t>　　　　償を受ける可能性がある</a:t>
            </a:r>
          </a:p>
        </p:txBody>
      </p:sp>
      <p:sp>
        <p:nvSpPr>
          <p:cNvPr id="9" name="スライド番号プレースホルダ 3"/>
          <p:cNvSpPr>
            <a:spLocks noGrp="1"/>
          </p:cNvSpPr>
          <p:nvPr>
            <p:ph type="sldNum" sz="quarter" idx="12"/>
          </p:nvPr>
        </p:nvSpPr>
        <p:spPr bwMode="auto">
          <a:xfrm>
            <a:off x="6553200" y="6356350"/>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1A1B3EC1-262B-426E-86E2-0127722C6AF9}" type="slidenum">
              <a:rPr lang="en-US" altLang="ja-JP" sz="1600">
                <a:solidFill>
                  <a:schemeClr val="tx1"/>
                </a:solidFill>
                <a:latin typeface="+mn-ea"/>
              </a:rPr>
              <a:pPr fontAlgn="base">
                <a:spcBef>
                  <a:spcPct val="0"/>
                </a:spcBef>
                <a:spcAft>
                  <a:spcPct val="0"/>
                </a:spcAft>
              </a:pPr>
              <a:t>3</a:t>
            </a:fld>
            <a:endParaRPr lang="en-US" altLang="ja-JP" sz="16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9"/>
          <p:cNvSpPr>
            <a:spLocks noChangeArrowheads="1"/>
          </p:cNvSpPr>
          <p:nvPr/>
        </p:nvSpPr>
        <p:spPr bwMode="auto">
          <a:xfrm>
            <a:off x="1475656" y="476672"/>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3000" dirty="0">
                <a:solidFill>
                  <a:schemeClr val="bg1"/>
                </a:solidFill>
                <a:latin typeface="ＭＳ Ｐゴシック" pitchFamily="50" charset="-128"/>
              </a:rPr>
              <a:t>商標</a:t>
            </a:r>
            <a:r>
              <a:rPr lang="ja-JP" altLang="en-US" sz="3000" dirty="0" smtClean="0">
                <a:solidFill>
                  <a:schemeClr val="bg1"/>
                </a:solidFill>
                <a:latin typeface="ＭＳ Ｐゴシック" pitchFamily="50" charset="-128"/>
              </a:rPr>
              <a:t>検索：</a:t>
            </a:r>
            <a:r>
              <a:rPr lang="ja-JP" altLang="en-US" sz="3000" dirty="0">
                <a:solidFill>
                  <a:schemeClr val="bg1"/>
                </a:solidFill>
                <a:latin typeface="ＭＳ Ｐゴシック" pitchFamily="50" charset="-128"/>
              </a:rPr>
              <a:t>称呼検索</a:t>
            </a:r>
            <a:r>
              <a:rPr lang="ja-JP" altLang="en-US" sz="3000" dirty="0">
                <a:solidFill>
                  <a:schemeClr val="bg1"/>
                </a:solidFill>
                <a:latin typeface="ＭＳ Ｐゴシック" charset="-128"/>
              </a:rPr>
              <a:t> </a:t>
            </a:r>
          </a:p>
        </p:txBody>
      </p:sp>
      <p:sp>
        <p:nvSpPr>
          <p:cNvPr id="7" name="テキスト ボックス 6"/>
          <p:cNvSpPr txBox="1"/>
          <p:nvPr/>
        </p:nvSpPr>
        <p:spPr>
          <a:xfrm>
            <a:off x="754955" y="2096125"/>
            <a:ext cx="8137525" cy="684803"/>
          </a:xfrm>
          <a:prstGeom prst="rect">
            <a:avLst/>
          </a:prstGeom>
          <a:noFill/>
        </p:spPr>
        <p:txBody>
          <a:bodyPr>
            <a:spAutoFit/>
          </a:bodyPr>
          <a:lstStyle/>
          <a:p>
            <a:pPr fontAlgn="auto">
              <a:spcBef>
                <a:spcPts val="300"/>
              </a:spcBef>
              <a:spcAft>
                <a:spcPts val="0"/>
              </a:spcAft>
              <a:defRPr/>
            </a:pPr>
            <a:r>
              <a:rPr lang="ja-JP" altLang="en-US" dirty="0" smtClean="0">
                <a:latin typeface="ＭＳ Ｐゴシック" pitchFamily="50" charset="-128"/>
                <a:ea typeface="ＭＳ Ｐゴシック" pitchFamily="50" charset="-128"/>
              </a:rPr>
              <a:t>操作（</a:t>
            </a:r>
            <a:r>
              <a:rPr lang="ja-JP" altLang="en-US" dirty="0" smtClean="0">
                <a:solidFill>
                  <a:srgbClr val="0000FF"/>
                </a:solidFill>
                <a:latin typeface="ＭＳ Ｐゴシック" pitchFamily="50" charset="-128"/>
                <a:ea typeface="ＭＳ Ｐゴシック" pitchFamily="50" charset="-128"/>
              </a:rPr>
              <a:t>称呼検索場面）</a:t>
            </a:r>
            <a:endParaRPr lang="en-US" altLang="ja-JP" dirty="0" smtClean="0">
              <a:solidFill>
                <a:srgbClr val="0000FF"/>
              </a:solidFill>
              <a:latin typeface="ＭＳ Ｐゴシック" pitchFamily="50" charset="-128"/>
              <a:ea typeface="ＭＳ Ｐゴシック" pitchFamily="50" charset="-128"/>
            </a:endParaRPr>
          </a:p>
          <a:p>
            <a:pPr fontAlgn="auto">
              <a:spcBef>
                <a:spcPts val="300"/>
              </a:spcBef>
              <a:spcAft>
                <a:spcPts val="0"/>
              </a:spcAft>
              <a:defRPr/>
            </a:pPr>
            <a:r>
              <a:rPr lang="ja-JP" altLang="en-US" dirty="0">
                <a:latin typeface="ＭＳ Ｐゴシック" pitchFamily="50" charset="-128"/>
                <a:ea typeface="ＭＳ Ｐゴシック" pitchFamily="50" charset="-128"/>
              </a:rPr>
              <a:t>　</a:t>
            </a:r>
            <a:r>
              <a:rPr lang="ja-JP" altLang="en-US" dirty="0" smtClean="0">
                <a:latin typeface="ＭＳ Ｐゴシック" pitchFamily="50" charset="-128"/>
                <a:ea typeface="ＭＳ Ｐゴシック" pitchFamily="50" charset="-128"/>
              </a:rPr>
              <a:t>　称呼１に「ユウメール」入力⇒検索実行</a:t>
            </a:r>
            <a:endParaRPr lang="en-US" altLang="ja-JP" dirty="0">
              <a:latin typeface="ＭＳ Ｐゴシック" pitchFamily="50" charset="-128"/>
              <a:ea typeface="ＭＳ Ｐゴシック"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396616940"/>
              </p:ext>
            </p:extLst>
          </p:nvPr>
        </p:nvGraphicFramePr>
        <p:xfrm>
          <a:off x="395288" y="4865960"/>
          <a:ext cx="8208912" cy="1833880"/>
        </p:xfrm>
        <a:graphic>
          <a:graphicData uri="http://schemas.openxmlformats.org/drawingml/2006/table">
            <a:tbl>
              <a:tblPr firstRow="1" bandRow="1">
                <a:tableStyleId>{5C22544A-7EE6-4342-B048-85BDC9FD1C3A}</a:tableStyleId>
              </a:tblPr>
              <a:tblGrid>
                <a:gridCol w="720080"/>
                <a:gridCol w="4536504"/>
                <a:gridCol w="1512168"/>
                <a:gridCol w="1440160"/>
              </a:tblGrid>
              <a:tr h="290003">
                <a:tc>
                  <a:txBody>
                    <a:bodyPr/>
                    <a:lstStyle/>
                    <a:p>
                      <a:pPr algn="ctr"/>
                      <a:r>
                        <a:rPr kumimoji="1" lang="ja-JP" altLang="en-US" sz="1400" dirty="0" smtClean="0">
                          <a:solidFill>
                            <a:schemeClr val="tx1"/>
                          </a:solidFill>
                          <a:latin typeface="ＭＳ Ｐゴシック" pitchFamily="50" charset="-128"/>
                          <a:ea typeface="ＭＳ Ｐゴシック" pitchFamily="50" charset="-128"/>
                        </a:rPr>
                        <a:t>種別</a:t>
                      </a:r>
                      <a:endParaRPr kumimoji="1" lang="ja-JP" altLang="en-US" sz="1400" dirty="0">
                        <a:solidFill>
                          <a:schemeClr val="tx1"/>
                        </a:solidFill>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smtClean="0">
                          <a:solidFill>
                            <a:schemeClr val="tx1"/>
                          </a:solidFill>
                          <a:latin typeface="ＭＳ Ｐゴシック" pitchFamily="50" charset="-128"/>
                          <a:ea typeface="ＭＳ Ｐゴシック" pitchFamily="50" charset="-128"/>
                        </a:rPr>
                        <a:t>システム上の検索条件</a:t>
                      </a:r>
                      <a:endParaRPr kumimoji="1" lang="ja-JP" altLang="en-US" sz="1400" dirty="0">
                        <a:solidFill>
                          <a:schemeClr val="tx1"/>
                        </a:solidFill>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1" kern="1200" dirty="0" smtClean="0">
                          <a:solidFill>
                            <a:schemeClr val="tx1"/>
                          </a:solidFill>
                          <a:effectLst/>
                          <a:latin typeface="ＭＳ Ｐゴシック" pitchFamily="50" charset="-128"/>
                          <a:ea typeface="ＭＳ Ｐゴシック" pitchFamily="50" charset="-128"/>
                          <a:cs typeface="+mn-cs"/>
                        </a:rPr>
                        <a:t>照会した称呼</a:t>
                      </a:r>
                      <a:endParaRPr kumimoji="1" lang="ja-JP" altLang="en-US" sz="1400" dirty="0">
                        <a:solidFill>
                          <a:schemeClr val="tx1"/>
                        </a:solidFill>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1" kern="1200" dirty="0" smtClean="0">
                          <a:solidFill>
                            <a:schemeClr val="tx1"/>
                          </a:solidFill>
                          <a:effectLst/>
                          <a:latin typeface="ＭＳ Ｐゴシック" pitchFamily="50" charset="-128"/>
                          <a:ea typeface="ＭＳ Ｐゴシック" pitchFamily="50" charset="-128"/>
                          <a:cs typeface="+mn-cs"/>
                        </a:rPr>
                        <a:t>ヒットした称呼</a:t>
                      </a:r>
                      <a:endParaRPr kumimoji="1" lang="ja-JP" altLang="en-US" sz="1400" dirty="0">
                        <a:solidFill>
                          <a:schemeClr val="tx1"/>
                        </a:solidFill>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kumimoji="1" lang="en-US" altLang="ja-JP" sz="1600" dirty="0" smtClean="0">
                          <a:latin typeface="ＭＳ Ｐゴシック" pitchFamily="50" charset="-128"/>
                          <a:ea typeface="ＭＳ Ｐゴシック" pitchFamily="50" charset="-128"/>
                        </a:rPr>
                        <a:t>01</a:t>
                      </a:r>
                      <a:endParaRPr kumimoji="1" lang="ja-JP" altLang="en-US" sz="1600" dirty="0">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kern="1200" dirty="0" smtClean="0">
                          <a:solidFill>
                            <a:schemeClr val="dk1"/>
                          </a:solidFill>
                          <a:effectLst/>
                          <a:latin typeface="ＭＳ Ｐゴシック" pitchFamily="50" charset="-128"/>
                          <a:ea typeface="ＭＳ Ｐゴシック" pitchFamily="50" charset="-128"/>
                          <a:cs typeface="+mn-cs"/>
                        </a:rPr>
                        <a:t>照会した称呼とヒットした称呼とが同一音であるとき</a:t>
                      </a:r>
                      <a:endParaRPr kumimoji="1" lang="ja-JP" altLang="en-US" sz="1400" dirty="0">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kern="1200" dirty="0" smtClean="0">
                          <a:solidFill>
                            <a:schemeClr val="dk1"/>
                          </a:solidFill>
                          <a:effectLst/>
                          <a:latin typeface="ＭＳ Ｐゴシック" pitchFamily="50" charset="-128"/>
                          <a:ea typeface="ＭＳ Ｐゴシック" pitchFamily="50" charset="-128"/>
                          <a:cs typeface="+mn-cs"/>
                        </a:rPr>
                        <a:t>ターフ</a:t>
                      </a:r>
                      <a:endParaRPr kumimoji="1" lang="ja-JP" altLang="en-US" sz="1400" dirty="0">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kern="1200" dirty="0" smtClean="0">
                          <a:solidFill>
                            <a:schemeClr val="dk1"/>
                          </a:solidFill>
                          <a:effectLst/>
                          <a:latin typeface="ＭＳ Ｐゴシック" pitchFamily="50" charset="-128"/>
                          <a:ea typeface="ＭＳ Ｐゴシック" pitchFamily="50" charset="-128"/>
                          <a:cs typeface="+mn-cs"/>
                        </a:rPr>
                        <a:t>タフ</a:t>
                      </a:r>
                      <a:endParaRPr kumimoji="1" lang="ja-JP" altLang="en-US" sz="1400" dirty="0">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kumimoji="1" lang="en-US" altLang="ja-JP" sz="1600" dirty="0" smtClean="0">
                          <a:latin typeface="ＭＳ Ｐゴシック" pitchFamily="50" charset="-128"/>
                          <a:ea typeface="ＭＳ Ｐゴシック" pitchFamily="50" charset="-128"/>
                        </a:rPr>
                        <a:t>02</a:t>
                      </a:r>
                      <a:endParaRPr kumimoji="1" lang="ja-JP" altLang="en-US" sz="1600" dirty="0">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kern="1200" dirty="0" smtClean="0">
                          <a:solidFill>
                            <a:schemeClr val="dk1"/>
                          </a:solidFill>
                          <a:effectLst/>
                          <a:latin typeface="ＭＳ Ｐゴシック" pitchFamily="50" charset="-128"/>
                          <a:ea typeface="ＭＳ Ｐゴシック" pitchFamily="50" charset="-128"/>
                          <a:cs typeface="+mn-cs"/>
                        </a:rPr>
                        <a:t>照会した称呼に対し、ヒットした称呼が、１音少ないとき</a:t>
                      </a:r>
                      <a:endParaRPr kumimoji="1" lang="ja-JP" altLang="en-US" sz="1400" dirty="0">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ja-JP" altLang="en-US" sz="1400" dirty="0">
                          <a:latin typeface="ＭＳ Ｐゴシック" pitchFamily="50" charset="-128"/>
                          <a:ea typeface="ＭＳ Ｐゴシック" pitchFamily="50" charset="-128"/>
                        </a:rPr>
                        <a:t>ストロングベイビイ</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ja-JP" altLang="en-US" sz="1400" dirty="0">
                          <a:latin typeface="ＭＳ Ｐゴシック" pitchFamily="50" charset="-128"/>
                          <a:ea typeface="ＭＳ Ｐゴシック" pitchFamily="50" charset="-128"/>
                        </a:rPr>
                        <a:t>ストロングベビイ</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kumimoji="1" lang="en-US" altLang="ja-JP" sz="1600" dirty="0" smtClean="0">
                          <a:latin typeface="ＭＳ Ｐゴシック" pitchFamily="50" charset="-128"/>
                          <a:ea typeface="ＭＳ Ｐゴシック" pitchFamily="50" charset="-128"/>
                        </a:rPr>
                        <a:t>03</a:t>
                      </a:r>
                      <a:endParaRPr kumimoji="1" lang="ja-JP" altLang="en-US" sz="1600" dirty="0">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kern="1200" dirty="0" smtClean="0">
                          <a:solidFill>
                            <a:schemeClr val="dk1"/>
                          </a:solidFill>
                          <a:effectLst/>
                          <a:latin typeface="ＭＳ Ｐゴシック" pitchFamily="50" charset="-128"/>
                          <a:ea typeface="ＭＳ Ｐゴシック" pitchFamily="50" charset="-128"/>
                          <a:cs typeface="+mn-cs"/>
                        </a:rPr>
                        <a:t>照会した称呼とヒットした称呼とが２音相違する場合であって、相違する両音がいずれも表１・表２の関係にあるとき</a:t>
                      </a:r>
                      <a:endParaRPr kumimoji="1" lang="ja-JP" altLang="en-US" sz="1400" dirty="0">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ja-JP" altLang="en-US" sz="1400" dirty="0">
                          <a:latin typeface="ＭＳ Ｐゴシック" pitchFamily="50" charset="-128"/>
                          <a:ea typeface="ＭＳ Ｐゴシック" pitchFamily="50" charset="-128"/>
                        </a:rPr>
                        <a:t>カスデロダイアン</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ja-JP" altLang="en-US" sz="1400" dirty="0">
                          <a:latin typeface="ＭＳ Ｐゴシック" pitchFamily="50" charset="-128"/>
                          <a:ea typeface="ＭＳ Ｐゴシック" pitchFamily="50" charset="-128"/>
                        </a:rPr>
                        <a:t>クサデロダイアン</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kumimoji="1" lang="en-US" altLang="ja-JP" sz="1400" dirty="0" smtClean="0">
                          <a:latin typeface="ＭＳ Ｐゴシック" pitchFamily="50" charset="-128"/>
                          <a:ea typeface="ＭＳ Ｐゴシック" pitchFamily="50" charset="-128"/>
                        </a:rPr>
                        <a:t>04</a:t>
                      </a:r>
                      <a:r>
                        <a:rPr kumimoji="1" lang="ja-JP" altLang="en-US" sz="1000" dirty="0" smtClean="0">
                          <a:latin typeface="ＭＳ Ｐゴシック" pitchFamily="50" charset="-128"/>
                          <a:ea typeface="ＭＳ Ｐゴシック" pitchFamily="50" charset="-128"/>
                        </a:rPr>
                        <a:t>～</a:t>
                      </a:r>
                      <a:r>
                        <a:rPr kumimoji="1" lang="en-US" altLang="ja-JP" sz="1400" dirty="0" smtClean="0">
                          <a:latin typeface="ＭＳ Ｐゴシック" pitchFamily="50" charset="-128"/>
                          <a:ea typeface="ＭＳ Ｐゴシック" pitchFamily="50" charset="-128"/>
                        </a:rPr>
                        <a:t>15</a:t>
                      </a:r>
                      <a:endParaRPr kumimoji="1" lang="ja-JP" altLang="en-US" sz="1400" dirty="0">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smtClean="0">
                          <a:latin typeface="ＭＳ Ｐゴシック" pitchFamily="50" charset="-128"/>
                          <a:ea typeface="ＭＳ Ｐゴシック" pitchFamily="50" charset="-128"/>
                        </a:rPr>
                        <a:t>省略</a:t>
                      </a:r>
                      <a:endParaRPr kumimoji="1" lang="ja-JP" altLang="en-US" sz="1400" dirty="0">
                        <a:latin typeface="ＭＳ Ｐゴシック" pitchFamily="50" charset="-128"/>
                        <a:ea typeface="ＭＳ Ｐゴシック"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ja-JP" altLang="en-US" sz="1400" dirty="0" smtClean="0">
                          <a:latin typeface="ＭＳ Ｐゴシック" pitchFamily="50" charset="-128"/>
                          <a:ea typeface="ＭＳ Ｐゴシック" pitchFamily="50" charset="-128"/>
                        </a:rPr>
                        <a:t>－</a:t>
                      </a:r>
                      <a:endParaRPr lang="ja-JP" altLang="en-US" sz="1400" dirty="0">
                        <a:latin typeface="ＭＳ Ｐゴシック" pitchFamily="50" charset="-128"/>
                        <a:ea typeface="ＭＳ Ｐゴシック" pitchFamily="50" charset="-128"/>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400" dirty="0" smtClean="0">
                          <a:latin typeface="ＭＳ Ｐゴシック" pitchFamily="50" charset="-128"/>
                          <a:ea typeface="ＭＳ Ｐゴシック" pitchFamily="50" charset="-128"/>
                        </a:rPr>
                        <a:t>－</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0995" name="テキスト ボックス 4"/>
          <p:cNvSpPr txBox="1">
            <a:spLocks noChangeArrowheads="1"/>
          </p:cNvSpPr>
          <p:nvPr/>
        </p:nvSpPr>
        <p:spPr bwMode="auto">
          <a:xfrm>
            <a:off x="684213" y="4531823"/>
            <a:ext cx="1871662" cy="338137"/>
          </a:xfrm>
          <a:prstGeom prst="rect">
            <a:avLst/>
          </a:prstGeom>
          <a:noFill/>
          <a:ln w="9525">
            <a:noFill/>
            <a:miter lim="800000"/>
            <a:headEnd/>
            <a:tailEnd/>
          </a:ln>
        </p:spPr>
        <p:txBody>
          <a:bodyPr>
            <a:spAutoFit/>
          </a:bodyPr>
          <a:lstStyle/>
          <a:p>
            <a:r>
              <a:rPr lang="ja-JP" altLang="en-US" sz="1600" dirty="0">
                <a:latin typeface="Calibri" pitchFamily="34" charset="0"/>
              </a:rPr>
              <a:t>検索基準一覧表</a:t>
            </a:r>
          </a:p>
        </p:txBody>
      </p:sp>
      <p:sp>
        <p:nvSpPr>
          <p:cNvPr id="24" name="テキスト ボックス 23"/>
          <p:cNvSpPr txBox="1"/>
          <p:nvPr/>
        </p:nvSpPr>
        <p:spPr>
          <a:xfrm>
            <a:off x="827088" y="2805896"/>
            <a:ext cx="8137525" cy="1631216"/>
          </a:xfrm>
          <a:prstGeom prst="rect">
            <a:avLst/>
          </a:prstGeom>
          <a:noFill/>
        </p:spPr>
        <p:txBody>
          <a:bodyPr>
            <a:spAutoFit/>
          </a:bodyPr>
          <a:lstStyle/>
          <a:p>
            <a:pPr fontAlgn="auto">
              <a:spcBef>
                <a:spcPts val="300"/>
              </a:spcBef>
              <a:spcAft>
                <a:spcPts val="0"/>
              </a:spcAft>
              <a:defRPr/>
            </a:pPr>
            <a:r>
              <a:rPr lang="ja-JP" altLang="en-US" dirty="0">
                <a:latin typeface="ＭＳ Ｐゴシック" pitchFamily="50" charset="-128"/>
                <a:ea typeface="ＭＳ Ｐゴシック" pitchFamily="50" charset="-128"/>
              </a:rPr>
              <a:t>検索結果：ヒット</a:t>
            </a:r>
            <a:r>
              <a:rPr lang="ja-JP" altLang="en-US" dirty="0" smtClean="0">
                <a:latin typeface="ＭＳ Ｐゴシック" pitchFamily="50" charset="-128"/>
                <a:ea typeface="ＭＳ Ｐゴシック" pitchFamily="50" charset="-128"/>
              </a:rPr>
              <a:t>１０２件</a:t>
            </a:r>
            <a:r>
              <a:rPr lang="ja-JP" altLang="en-US" dirty="0">
                <a:latin typeface="ＭＳ Ｐゴシック" pitchFamily="50" charset="-128"/>
                <a:ea typeface="ＭＳ Ｐゴシック" pitchFamily="50" charset="-128"/>
              </a:rPr>
              <a:t>（区分・類似群を入力しない場合は、全類検索）</a:t>
            </a:r>
            <a:endParaRPr lang="en-US" altLang="ja-JP" dirty="0">
              <a:latin typeface="ＭＳ Ｐゴシック" pitchFamily="50" charset="-128"/>
              <a:ea typeface="ＭＳ Ｐゴシック" pitchFamily="50" charset="-128"/>
            </a:endParaRPr>
          </a:p>
          <a:p>
            <a:pPr fontAlgn="auto">
              <a:spcBef>
                <a:spcPts val="300"/>
              </a:spcBef>
              <a:spcAft>
                <a:spcPts val="0"/>
              </a:spcAft>
              <a:defRPr/>
            </a:pPr>
            <a:r>
              <a:rPr lang="ja-JP" altLang="en-US" dirty="0">
                <a:latin typeface="ＭＳ Ｐゴシック" pitchFamily="50" charset="-128"/>
                <a:ea typeface="ＭＳ Ｐゴシック" pitchFamily="50" charset="-128"/>
              </a:rPr>
              <a:t>１．</a:t>
            </a:r>
            <a:r>
              <a:rPr lang="zh-CN" altLang="en-US" dirty="0">
                <a:latin typeface="ＭＳ Ｐゴシック" pitchFamily="50" charset="-128"/>
                <a:ea typeface="ＭＳ Ｐゴシック" pitchFamily="50" charset="-128"/>
              </a:rPr>
              <a:t>第４７８１６３１号</a:t>
            </a:r>
            <a:r>
              <a:rPr lang="ja-JP" altLang="en-US" dirty="0">
                <a:latin typeface="ＭＳ Ｐゴシック" pitchFamily="50" charset="-128"/>
                <a:ea typeface="ＭＳ Ｐゴシック" pitchFamily="50" charset="-128"/>
              </a:rPr>
              <a:t>（Ｈ１５．４．３０）、札幌メールサービス 、区分：３５類</a:t>
            </a:r>
            <a:endParaRPr lang="en-US" altLang="ja-JP" dirty="0">
              <a:latin typeface="ＭＳ Ｐゴシック" pitchFamily="50" charset="-128"/>
              <a:ea typeface="ＭＳ Ｐゴシック" pitchFamily="50" charset="-128"/>
            </a:endParaRPr>
          </a:p>
          <a:p>
            <a:pPr fontAlgn="auto">
              <a:spcBef>
                <a:spcPts val="300"/>
              </a:spcBef>
              <a:spcAft>
                <a:spcPts val="0"/>
              </a:spcAft>
              <a:defRPr/>
            </a:pPr>
            <a:r>
              <a:rPr lang="ja-JP" altLang="en-US" dirty="0">
                <a:latin typeface="ＭＳ Ｐゴシック" pitchFamily="50" charset="-128"/>
                <a:ea typeface="ＭＳ Ｐゴシック" pitchFamily="50" charset="-128"/>
              </a:rPr>
              <a:t>２．</a:t>
            </a:r>
            <a:r>
              <a:rPr lang="zh-CN" altLang="en-US" dirty="0">
                <a:latin typeface="ＭＳ Ｐゴシック" pitchFamily="50" charset="-128"/>
                <a:ea typeface="ＭＳ Ｐゴシック" pitchFamily="50" charset="-128"/>
              </a:rPr>
              <a:t>第４８２０２３２号</a:t>
            </a:r>
            <a:r>
              <a:rPr lang="ja-JP" altLang="en-US" dirty="0">
                <a:latin typeface="ＭＳ Ｐゴシック" pitchFamily="50" charset="-128"/>
                <a:ea typeface="ＭＳ Ｐゴシック" pitchFamily="50" charset="-128"/>
              </a:rPr>
              <a:t>（Ｈ１６．４．８）、</a:t>
            </a:r>
            <a:r>
              <a:rPr lang="zh-TW" altLang="en-US" dirty="0">
                <a:latin typeface="ＭＳ Ｐゴシック" pitchFamily="50" charset="-128"/>
                <a:ea typeface="ＭＳ Ｐゴシック" pitchFamily="50" charset="-128"/>
              </a:rPr>
              <a:t>郵便事業株式会社</a:t>
            </a:r>
            <a:r>
              <a:rPr lang="ja-JP" altLang="en-US" dirty="0" err="1">
                <a:latin typeface="ＭＳ Ｐゴシック" pitchFamily="50" charset="-128"/>
                <a:ea typeface="ＭＳ Ｐゴシック" pitchFamily="50" charset="-128"/>
              </a:rPr>
              <a:t>、</a:t>
            </a:r>
            <a:r>
              <a:rPr lang="ja-JP" altLang="en-US" dirty="0">
                <a:latin typeface="ＭＳ Ｐゴシック" pitchFamily="50" charset="-128"/>
                <a:ea typeface="ＭＳ Ｐゴシック" pitchFamily="50" charset="-128"/>
              </a:rPr>
              <a:t>区分：３９類</a:t>
            </a:r>
            <a:endParaRPr lang="en-US" altLang="ja-JP" dirty="0">
              <a:latin typeface="ＭＳ Ｐゴシック" pitchFamily="50" charset="-128"/>
              <a:ea typeface="ＭＳ Ｐゴシック" pitchFamily="50" charset="-128"/>
            </a:endParaRPr>
          </a:p>
          <a:p>
            <a:pPr fontAlgn="auto">
              <a:spcBef>
                <a:spcPts val="300"/>
              </a:spcBef>
              <a:spcAft>
                <a:spcPts val="0"/>
              </a:spcAft>
              <a:defRPr/>
            </a:pPr>
            <a:r>
              <a:rPr lang="ja-JP" altLang="en-US" dirty="0">
                <a:latin typeface="ＭＳ Ｐゴシック" pitchFamily="50" charset="-128"/>
                <a:ea typeface="ＭＳ Ｐゴシック" pitchFamily="50" charset="-128"/>
              </a:rPr>
              <a:t>３．</a:t>
            </a:r>
            <a:r>
              <a:rPr lang="zh-CN" altLang="en-US" dirty="0">
                <a:latin typeface="ＭＳ Ｐゴシック" pitchFamily="50" charset="-128"/>
                <a:ea typeface="ＭＳ Ｐゴシック" pitchFamily="50" charset="-128"/>
              </a:rPr>
              <a:t>第４８２１７４１号</a:t>
            </a:r>
            <a:r>
              <a:rPr lang="ja-JP" altLang="en-US" dirty="0">
                <a:latin typeface="ＭＳ Ｐゴシック" pitchFamily="50" charset="-128"/>
                <a:ea typeface="ＭＳ Ｐゴシック" pitchFamily="50" charset="-128"/>
              </a:rPr>
              <a:t>（Ｈ１６．４．８）、</a:t>
            </a:r>
            <a:r>
              <a:rPr lang="zh-TW" altLang="en-US" dirty="0">
                <a:latin typeface="ＭＳ Ｐゴシック" pitchFamily="50" charset="-128"/>
                <a:ea typeface="ＭＳ Ｐゴシック" pitchFamily="50" charset="-128"/>
              </a:rPr>
              <a:t>郵便事業株式会社</a:t>
            </a:r>
            <a:r>
              <a:rPr lang="ja-JP" altLang="en-US" dirty="0" err="1">
                <a:latin typeface="ＭＳ Ｐゴシック" pitchFamily="50" charset="-128"/>
                <a:ea typeface="ＭＳ Ｐゴシック" pitchFamily="50" charset="-128"/>
              </a:rPr>
              <a:t>、</a:t>
            </a:r>
            <a:r>
              <a:rPr lang="ja-JP" altLang="en-US" dirty="0">
                <a:latin typeface="ＭＳ Ｐゴシック" pitchFamily="50" charset="-128"/>
                <a:ea typeface="ＭＳ Ｐゴシック" pitchFamily="50" charset="-128"/>
              </a:rPr>
              <a:t>区分：１９類</a:t>
            </a:r>
            <a:endParaRPr lang="en-US" altLang="ja-JP" dirty="0">
              <a:latin typeface="ＭＳ Ｐゴシック" pitchFamily="50" charset="-128"/>
              <a:ea typeface="ＭＳ Ｐゴシック" pitchFamily="50" charset="-128"/>
            </a:endParaRPr>
          </a:p>
          <a:p>
            <a:pPr fontAlgn="auto">
              <a:spcBef>
                <a:spcPts val="300"/>
              </a:spcBef>
              <a:spcAft>
                <a:spcPts val="0"/>
              </a:spcAft>
              <a:defRPr/>
            </a:pPr>
            <a:r>
              <a:rPr lang="ja-JP" altLang="en-US" dirty="0">
                <a:latin typeface="ＭＳ Ｐゴシック" pitchFamily="50" charset="-128"/>
                <a:ea typeface="ＭＳ Ｐゴシック" pitchFamily="50" charset="-128"/>
              </a:rPr>
              <a:t>４．商願２０１０－４６８３０ （防護、Ｈ２２．６．１４）、</a:t>
            </a:r>
            <a:r>
              <a:rPr lang="zh-TW" altLang="en-US" dirty="0">
                <a:latin typeface="ＭＳ Ｐゴシック" pitchFamily="50" charset="-128"/>
                <a:ea typeface="ＭＳ Ｐゴシック" pitchFamily="50" charset="-128"/>
              </a:rPr>
              <a:t>郵便事業株式会社</a:t>
            </a:r>
            <a:r>
              <a:rPr lang="ja-JP" altLang="en-US" dirty="0" err="1">
                <a:latin typeface="ＭＳ Ｐゴシック" pitchFamily="50" charset="-128"/>
                <a:ea typeface="ＭＳ Ｐゴシック" pitchFamily="50" charset="-128"/>
              </a:rPr>
              <a:t>、</a:t>
            </a:r>
            <a:r>
              <a:rPr lang="ja-JP" altLang="en-US" dirty="0">
                <a:latin typeface="ＭＳ Ｐゴシック" pitchFamily="50" charset="-128"/>
                <a:ea typeface="ＭＳ Ｐゴシック" pitchFamily="50" charset="-128"/>
              </a:rPr>
              <a:t>区分：３５類</a:t>
            </a:r>
            <a:endParaRPr lang="en-US" altLang="ja-JP" dirty="0">
              <a:latin typeface="ＭＳ Ｐゴシック" pitchFamily="50" charset="-128"/>
              <a:ea typeface="ＭＳ Ｐゴシック" pitchFamily="50" charset="-128"/>
            </a:endParaRPr>
          </a:p>
        </p:txBody>
      </p:sp>
      <p:sp>
        <p:nvSpPr>
          <p:cNvPr id="9" name="角丸四角形 8"/>
          <p:cNvSpPr/>
          <p:nvPr/>
        </p:nvSpPr>
        <p:spPr>
          <a:xfrm>
            <a:off x="1836068" y="1337287"/>
            <a:ext cx="5472236" cy="792137"/>
          </a:xfrm>
          <a:prstGeom prst="round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11760" y="1340768"/>
            <a:ext cx="4313237" cy="707886"/>
          </a:xfrm>
          <a:prstGeom prst="rect">
            <a:avLst/>
          </a:prstGeom>
          <a:noFill/>
        </p:spPr>
        <p:txBody>
          <a:bodyPr wrap="square">
            <a:spAutoFit/>
          </a:bodyPr>
          <a:lstStyle/>
          <a:p>
            <a:pPr algn="ctr" fontAlgn="auto">
              <a:spcBef>
                <a:spcPts val="0"/>
              </a:spcBef>
              <a:spcAft>
                <a:spcPts val="0"/>
              </a:spcAft>
              <a:defRPr/>
            </a:pPr>
            <a:r>
              <a:rPr lang="ja-JP" altLang="en-US" sz="2000" dirty="0" smtClean="0">
                <a:latin typeface="+mn-ea"/>
                <a:ea typeface="+mn-ea"/>
              </a:rPr>
              <a:t>演習３．</a:t>
            </a:r>
            <a:endParaRPr lang="en-US" altLang="ja-JP" sz="2000" dirty="0" smtClean="0">
              <a:latin typeface="+mn-ea"/>
              <a:ea typeface="+mn-ea"/>
            </a:endParaRPr>
          </a:p>
          <a:p>
            <a:pPr algn="ctr" fontAlgn="auto">
              <a:spcBef>
                <a:spcPts val="0"/>
              </a:spcBef>
              <a:spcAft>
                <a:spcPts val="0"/>
              </a:spcAft>
              <a:defRPr/>
            </a:pPr>
            <a:r>
              <a:rPr lang="ja-JP" altLang="en-US" sz="2000" dirty="0">
                <a:solidFill>
                  <a:srgbClr val="0000FF"/>
                </a:solidFill>
                <a:latin typeface="+mn-ea"/>
              </a:rPr>
              <a:t>商標「ゆうメール</a:t>
            </a:r>
            <a:r>
              <a:rPr lang="ja-JP" altLang="en-US" sz="2000" dirty="0" smtClean="0">
                <a:solidFill>
                  <a:srgbClr val="0000FF"/>
                </a:solidFill>
                <a:latin typeface="+mn-ea"/>
              </a:rPr>
              <a:t>」</a:t>
            </a:r>
            <a:r>
              <a:rPr lang="ja-JP" altLang="en-US" sz="2000" dirty="0" smtClean="0">
                <a:latin typeface="+mn-ea"/>
                <a:ea typeface="+mn-ea"/>
              </a:rPr>
              <a:t>を調べる</a:t>
            </a:r>
            <a:endParaRPr lang="en-US" altLang="ja-JP" sz="2000" dirty="0">
              <a:latin typeface="+mn-ea"/>
              <a:ea typeface="+mn-ea"/>
            </a:endParaRPr>
          </a:p>
        </p:txBody>
      </p:sp>
      <p:sp>
        <p:nvSpPr>
          <p:cNvPr id="12" name="スライド番号プレースホルダ 3"/>
          <p:cNvSpPr>
            <a:spLocks noGrp="1"/>
          </p:cNvSpPr>
          <p:nvPr>
            <p:ph type="sldNum" sz="quarter" idx="12"/>
          </p:nvPr>
        </p:nvSpPr>
        <p:spPr bwMode="auto">
          <a:xfrm>
            <a:off x="6902896" y="6376243"/>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600">
                <a:solidFill>
                  <a:schemeClr val="tx1"/>
                </a:solidFill>
                <a:latin typeface="+mn-ea"/>
              </a:rPr>
              <a:pPr fontAlgn="base">
                <a:spcBef>
                  <a:spcPct val="0"/>
                </a:spcBef>
                <a:spcAft>
                  <a:spcPct val="0"/>
                </a:spcAft>
              </a:pPr>
              <a:t>30</a:t>
            </a:fld>
            <a:endParaRPr lang="en-US" altLang="ja-JP" sz="16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 name="Text Box 92"/>
          <p:cNvSpPr txBox="1">
            <a:spLocks noChangeArrowheads="1"/>
          </p:cNvSpPr>
          <p:nvPr/>
        </p:nvSpPr>
        <p:spPr bwMode="auto">
          <a:xfrm>
            <a:off x="539750" y="1989138"/>
            <a:ext cx="7777163" cy="1938337"/>
          </a:xfrm>
          <a:prstGeom prst="rect">
            <a:avLst/>
          </a:prstGeom>
          <a:noFill/>
          <a:ln>
            <a:noFill/>
          </a:ln>
          <a:effectLst/>
          <a:extLst/>
        </p:spPr>
        <p:txBody>
          <a:bodyPr>
            <a:spAutoFit/>
          </a:bodyPr>
          <a:lstStyle/>
          <a:p>
            <a:pPr fontAlgn="auto">
              <a:spcBef>
                <a:spcPts val="0"/>
              </a:spcBef>
              <a:spcAft>
                <a:spcPts val="0"/>
              </a:spcAft>
              <a:defRPr/>
            </a:pPr>
            <a:r>
              <a:rPr lang="en-US" altLang="zh-CN" sz="2000" dirty="0">
                <a:latin typeface="ＭＳ Ｐゴシック" pitchFamily="50" charset="-128"/>
                <a:ea typeface="ＭＳ Ｐゴシック" pitchFamily="50" charset="-128"/>
              </a:rPr>
              <a:t>【</a:t>
            </a:r>
            <a:r>
              <a:rPr lang="zh-CN" altLang="en-US" sz="2000" dirty="0">
                <a:latin typeface="ＭＳ Ｐゴシック" pitchFamily="50" charset="-128"/>
                <a:ea typeface="ＭＳ Ｐゴシック" pitchFamily="50" charset="-128"/>
              </a:rPr>
              <a:t>登録番号</a:t>
            </a:r>
            <a:r>
              <a:rPr lang="en-US" altLang="zh-CN" sz="2000" dirty="0">
                <a:latin typeface="ＭＳ Ｐゴシック" pitchFamily="50" charset="-128"/>
                <a:ea typeface="ＭＳ Ｐゴシック" pitchFamily="50" charset="-128"/>
              </a:rPr>
              <a:t>】 </a:t>
            </a:r>
            <a:r>
              <a:rPr lang="zh-CN" altLang="en-US" sz="2000" dirty="0">
                <a:latin typeface="ＭＳ Ｐゴシック" pitchFamily="50" charset="-128"/>
                <a:ea typeface="ＭＳ Ｐゴシック" pitchFamily="50" charset="-128"/>
              </a:rPr>
              <a:t>第４７８１６３１号</a:t>
            </a:r>
            <a:endParaRPr lang="en-US" altLang="zh-CN" sz="2000" dirty="0">
              <a:latin typeface="ＭＳ Ｐゴシック" pitchFamily="50" charset="-128"/>
              <a:ea typeface="ＭＳ Ｐゴシック" pitchFamily="50" charset="-128"/>
            </a:endParaRPr>
          </a:p>
          <a:p>
            <a:pPr fontAlgn="auto">
              <a:spcBef>
                <a:spcPts val="0"/>
              </a:spcBef>
              <a:spcAft>
                <a:spcPts val="0"/>
              </a:spcAft>
              <a:defRPr/>
            </a:pPr>
            <a:r>
              <a:rPr lang="en-US" altLang="zh-TW" sz="2000" dirty="0">
                <a:latin typeface="ＭＳ Ｐゴシック" pitchFamily="50" charset="-128"/>
                <a:ea typeface="ＭＳ Ｐゴシック" pitchFamily="50" charset="-128"/>
              </a:rPr>
              <a:t>【</a:t>
            </a:r>
            <a:r>
              <a:rPr lang="zh-TW" altLang="en-US" sz="2000" dirty="0">
                <a:latin typeface="ＭＳ Ｐゴシック" pitchFamily="50" charset="-128"/>
                <a:ea typeface="ＭＳ Ｐゴシック" pitchFamily="50" charset="-128"/>
              </a:rPr>
              <a:t>出願日</a:t>
            </a:r>
            <a:r>
              <a:rPr lang="en-US" altLang="zh-TW" sz="2000" dirty="0">
                <a:latin typeface="ＭＳ Ｐゴシック" pitchFamily="50" charset="-128"/>
                <a:ea typeface="ＭＳ Ｐゴシック" pitchFamily="50" charset="-128"/>
              </a:rPr>
              <a:t>】 </a:t>
            </a:r>
            <a:r>
              <a:rPr lang="zh-TW" altLang="en-US" sz="2000" dirty="0">
                <a:latin typeface="ＭＳ Ｐゴシック" pitchFamily="50" charset="-128"/>
                <a:ea typeface="ＭＳ Ｐゴシック" pitchFamily="50" charset="-128"/>
              </a:rPr>
              <a:t>平成１５年（２００３）４月３０日</a:t>
            </a:r>
            <a:endParaRPr lang="en-US" altLang="zh-CN" sz="2000" dirty="0">
              <a:latin typeface="ＭＳ Ｐゴシック" pitchFamily="50" charset="-128"/>
              <a:ea typeface="ＭＳ Ｐゴシック" pitchFamily="50" charset="-128"/>
            </a:endParaRPr>
          </a:p>
          <a:p>
            <a:pPr fontAlgn="auto">
              <a:spcBef>
                <a:spcPts val="0"/>
              </a:spcBef>
              <a:spcAft>
                <a:spcPts val="0"/>
              </a:spcAft>
              <a:defRPr/>
            </a:pPr>
            <a:r>
              <a:rPr lang="en-US" altLang="ja-JP" sz="2000" dirty="0">
                <a:latin typeface="ＭＳ Ｐゴシック" pitchFamily="50" charset="-128"/>
                <a:ea typeface="ＭＳ Ｐゴシック" pitchFamily="50" charset="-128"/>
              </a:rPr>
              <a:t>【</a:t>
            </a:r>
            <a:r>
              <a:rPr lang="ja-JP" altLang="en-US" sz="2000" dirty="0">
                <a:latin typeface="ＭＳ Ｐゴシック" pitchFamily="50" charset="-128"/>
                <a:ea typeface="ＭＳ Ｐゴシック" pitchFamily="50" charset="-128"/>
              </a:rPr>
              <a:t>権利者</a:t>
            </a:r>
            <a:r>
              <a:rPr lang="en-US" altLang="ja-JP" sz="2000" dirty="0">
                <a:latin typeface="ＭＳ Ｐゴシック" pitchFamily="50" charset="-128"/>
                <a:ea typeface="ＭＳ Ｐゴシック" pitchFamily="50" charset="-128"/>
              </a:rPr>
              <a:t>】</a:t>
            </a:r>
            <a:r>
              <a:rPr lang="ja-JP" altLang="en-US" sz="2000" dirty="0">
                <a:solidFill>
                  <a:srgbClr val="0000FF"/>
                </a:solidFill>
                <a:latin typeface="ＭＳ Ｐゴシック" pitchFamily="50" charset="-128"/>
                <a:ea typeface="ＭＳ Ｐゴシック" pitchFamily="50" charset="-128"/>
              </a:rPr>
              <a:t>株式会社札幌メールサービス</a:t>
            </a:r>
            <a:endParaRPr lang="en-US" altLang="ja-JP" sz="2000" dirty="0">
              <a:solidFill>
                <a:srgbClr val="0000FF"/>
              </a:solidFill>
              <a:latin typeface="ＭＳ Ｐゴシック" pitchFamily="50" charset="-128"/>
              <a:ea typeface="ＭＳ Ｐゴシック" pitchFamily="50" charset="-128"/>
            </a:endParaRPr>
          </a:p>
          <a:p>
            <a:pPr fontAlgn="auto">
              <a:spcBef>
                <a:spcPts val="0"/>
              </a:spcBef>
              <a:spcAft>
                <a:spcPts val="0"/>
              </a:spcAft>
              <a:defRPr/>
            </a:pPr>
            <a:r>
              <a:rPr lang="en-US" altLang="ja-JP" sz="2000" dirty="0">
                <a:latin typeface="ＭＳ Ｐゴシック" pitchFamily="50" charset="-128"/>
                <a:ea typeface="ＭＳ Ｐゴシック" pitchFamily="50" charset="-128"/>
              </a:rPr>
              <a:t>【</a:t>
            </a:r>
            <a:r>
              <a:rPr lang="ja-JP" altLang="en-US" sz="2000" dirty="0">
                <a:latin typeface="ＭＳ Ｐゴシック" pitchFamily="50" charset="-128"/>
                <a:ea typeface="ＭＳ Ｐゴシック" pitchFamily="50" charset="-128"/>
              </a:rPr>
              <a:t>指定商品又は指定役務</a:t>
            </a:r>
            <a:r>
              <a:rPr lang="en-US" altLang="ja-JP" sz="2000" dirty="0">
                <a:latin typeface="ＭＳ Ｐゴシック" pitchFamily="50" charset="-128"/>
                <a:ea typeface="ＭＳ Ｐゴシック" pitchFamily="50" charset="-128"/>
              </a:rPr>
              <a:t>】</a:t>
            </a:r>
            <a:r>
              <a:rPr lang="ja-JP" altLang="en-US" sz="2000" dirty="0">
                <a:latin typeface="ＭＳ Ｐゴシック" pitchFamily="50" charset="-128"/>
                <a:ea typeface="ＭＳ Ｐゴシック" pitchFamily="50" charset="-128"/>
              </a:rPr>
              <a:t>３５類（各戸に対する広告物の配布，広告，</a:t>
            </a:r>
            <a:endParaRPr lang="en-US" altLang="ja-JP" sz="2000" dirty="0">
              <a:latin typeface="ＭＳ Ｐゴシック" pitchFamily="50" charset="-128"/>
              <a:ea typeface="ＭＳ Ｐゴシック" pitchFamily="50" charset="-128"/>
            </a:endParaRPr>
          </a:p>
          <a:p>
            <a:pPr fontAlgn="auto">
              <a:spcBef>
                <a:spcPts val="0"/>
              </a:spcBef>
              <a:spcAft>
                <a:spcPts val="0"/>
              </a:spcAft>
              <a:defRPr/>
            </a:pPr>
            <a:r>
              <a:rPr lang="ja-JP" altLang="en-US" sz="2000" dirty="0">
                <a:latin typeface="ＭＳ Ｐゴシック" pitchFamily="50" charset="-128"/>
                <a:ea typeface="ＭＳ Ｐゴシック" pitchFamily="50" charset="-128"/>
              </a:rPr>
              <a:t>　　　　市場調査，商品の販売に関する情報の提供，広告用具の貸与）</a:t>
            </a:r>
            <a:endParaRPr lang="en-US" altLang="ja-JP" sz="2000" dirty="0">
              <a:latin typeface="ＭＳ Ｐゴシック" pitchFamily="50" charset="-128"/>
              <a:ea typeface="ＭＳ Ｐゴシック" pitchFamily="50" charset="-128"/>
            </a:endParaRPr>
          </a:p>
          <a:p>
            <a:pPr fontAlgn="auto">
              <a:spcBef>
                <a:spcPts val="0"/>
              </a:spcBef>
              <a:spcAft>
                <a:spcPts val="0"/>
              </a:spcAft>
              <a:defRPr/>
            </a:pPr>
            <a:r>
              <a:rPr lang="en-US" altLang="ja-JP" sz="2000" dirty="0">
                <a:latin typeface="ＭＳ Ｐゴシック" pitchFamily="50" charset="-128"/>
                <a:ea typeface="ＭＳ Ｐゴシック" pitchFamily="50" charset="-128"/>
              </a:rPr>
              <a:t>【</a:t>
            </a:r>
            <a:r>
              <a:rPr lang="ja-JP" altLang="en-US" sz="2000" dirty="0">
                <a:latin typeface="ＭＳ Ｐゴシック" pitchFamily="50" charset="-128"/>
                <a:ea typeface="ＭＳ Ｐゴシック" pitchFamily="50" charset="-128"/>
              </a:rPr>
              <a:t>類似群コード</a:t>
            </a:r>
            <a:r>
              <a:rPr lang="en-US" altLang="ja-JP" sz="2000" dirty="0">
                <a:latin typeface="ＭＳ Ｐゴシック" pitchFamily="50" charset="-128"/>
                <a:ea typeface="ＭＳ Ｐゴシック" pitchFamily="50" charset="-128"/>
              </a:rPr>
              <a:t>】 35A01 35B01 35J01 </a:t>
            </a:r>
            <a:endParaRPr lang="ja-JP" altLang="en-US" sz="2000" dirty="0">
              <a:latin typeface="ＭＳ Ｐゴシック" pitchFamily="50" charset="-128"/>
              <a:ea typeface="ＭＳ Ｐゴシック" pitchFamily="50" charset="-128"/>
            </a:endParaRPr>
          </a:p>
        </p:txBody>
      </p:sp>
      <p:sp>
        <p:nvSpPr>
          <p:cNvPr id="34819" name="Text Box 95"/>
          <p:cNvSpPr txBox="1">
            <a:spLocks noChangeArrowheads="1"/>
          </p:cNvSpPr>
          <p:nvPr/>
        </p:nvSpPr>
        <p:spPr bwMode="auto">
          <a:xfrm>
            <a:off x="1044575" y="1412875"/>
            <a:ext cx="3311525" cy="523875"/>
          </a:xfrm>
          <a:prstGeom prst="rect">
            <a:avLst/>
          </a:prstGeom>
          <a:noFill/>
          <a:ln w="9525">
            <a:noFill/>
            <a:miter lim="800000"/>
            <a:headEnd/>
            <a:tailEnd/>
          </a:ln>
        </p:spPr>
        <p:txBody>
          <a:bodyPr>
            <a:spAutoFit/>
          </a:bodyPr>
          <a:lstStyle/>
          <a:p>
            <a:pPr>
              <a:spcBef>
                <a:spcPct val="50000"/>
              </a:spcBef>
            </a:pPr>
            <a:r>
              <a:rPr lang="ja-JP" altLang="en-US" sz="2800"/>
              <a:t>商標「ゆうメール」</a:t>
            </a:r>
          </a:p>
        </p:txBody>
      </p:sp>
      <p:sp>
        <p:nvSpPr>
          <p:cNvPr id="12" name="Text Box 92"/>
          <p:cNvSpPr txBox="1">
            <a:spLocks noChangeArrowheads="1"/>
          </p:cNvSpPr>
          <p:nvPr/>
        </p:nvSpPr>
        <p:spPr bwMode="auto">
          <a:xfrm>
            <a:off x="539750" y="3933825"/>
            <a:ext cx="7920038" cy="1630363"/>
          </a:xfrm>
          <a:prstGeom prst="rect">
            <a:avLst/>
          </a:prstGeom>
          <a:noFill/>
          <a:ln>
            <a:noFill/>
          </a:ln>
          <a:effectLst/>
          <a:extLst/>
        </p:spPr>
        <p:txBody>
          <a:bodyPr>
            <a:spAutoFit/>
          </a:bodyPr>
          <a:lstStyle/>
          <a:p>
            <a:pPr fontAlgn="auto">
              <a:spcBef>
                <a:spcPts val="0"/>
              </a:spcBef>
              <a:spcAft>
                <a:spcPts val="0"/>
              </a:spcAft>
              <a:defRPr/>
            </a:pPr>
            <a:r>
              <a:rPr lang="en-US" altLang="zh-CN" sz="2000" dirty="0">
                <a:latin typeface="ＭＳ Ｐゴシック" pitchFamily="50" charset="-128"/>
                <a:ea typeface="ＭＳ Ｐゴシック" pitchFamily="50" charset="-128"/>
              </a:rPr>
              <a:t>【</a:t>
            </a:r>
            <a:r>
              <a:rPr lang="zh-CN" altLang="en-US" sz="2000" dirty="0">
                <a:latin typeface="ＭＳ Ｐゴシック" pitchFamily="50" charset="-128"/>
                <a:ea typeface="ＭＳ Ｐゴシック" pitchFamily="50" charset="-128"/>
              </a:rPr>
              <a:t>登録番号</a:t>
            </a:r>
            <a:r>
              <a:rPr lang="en-US" altLang="zh-CN" sz="2000" dirty="0">
                <a:latin typeface="ＭＳ Ｐゴシック" pitchFamily="50" charset="-128"/>
                <a:ea typeface="ＭＳ Ｐゴシック" pitchFamily="50" charset="-128"/>
              </a:rPr>
              <a:t>】 </a:t>
            </a:r>
            <a:r>
              <a:rPr lang="zh-CN" altLang="en-US" sz="2000" dirty="0">
                <a:latin typeface="ＭＳ Ｐゴシック" pitchFamily="50" charset="-128"/>
                <a:ea typeface="ＭＳ Ｐゴシック" pitchFamily="50" charset="-128"/>
              </a:rPr>
              <a:t>第４８２１７４１号</a:t>
            </a:r>
            <a:endParaRPr lang="en-US" altLang="zh-CN" sz="2000" dirty="0">
              <a:latin typeface="ＭＳ Ｐゴシック" pitchFamily="50" charset="-128"/>
              <a:ea typeface="ＭＳ Ｐゴシック" pitchFamily="50" charset="-128"/>
            </a:endParaRPr>
          </a:p>
          <a:p>
            <a:pPr fontAlgn="auto">
              <a:spcBef>
                <a:spcPts val="0"/>
              </a:spcBef>
              <a:spcAft>
                <a:spcPts val="0"/>
              </a:spcAft>
              <a:defRPr/>
            </a:pPr>
            <a:r>
              <a:rPr lang="en-US" altLang="zh-TW" sz="2000" dirty="0">
                <a:latin typeface="ＭＳ Ｐゴシック" pitchFamily="50" charset="-128"/>
                <a:ea typeface="ＭＳ Ｐゴシック" pitchFamily="50" charset="-128"/>
              </a:rPr>
              <a:t>【</a:t>
            </a:r>
            <a:r>
              <a:rPr lang="zh-TW" altLang="en-US" sz="2000" dirty="0">
                <a:latin typeface="ＭＳ Ｐゴシック" pitchFamily="50" charset="-128"/>
                <a:ea typeface="ＭＳ Ｐゴシック" pitchFamily="50" charset="-128"/>
              </a:rPr>
              <a:t>出願日</a:t>
            </a:r>
            <a:r>
              <a:rPr lang="en-US" altLang="zh-TW" sz="2000" dirty="0">
                <a:latin typeface="ＭＳ Ｐゴシック" pitchFamily="50" charset="-128"/>
                <a:ea typeface="ＭＳ Ｐゴシック" pitchFamily="50" charset="-128"/>
              </a:rPr>
              <a:t>】 </a:t>
            </a:r>
            <a:r>
              <a:rPr lang="zh-TW" altLang="en-US" sz="2000" dirty="0">
                <a:latin typeface="ＭＳ Ｐゴシック" pitchFamily="50" charset="-128"/>
                <a:ea typeface="ＭＳ Ｐゴシック" pitchFamily="50" charset="-128"/>
              </a:rPr>
              <a:t>平成１６年（２００４）４月８日</a:t>
            </a:r>
            <a:endParaRPr lang="en-US" altLang="zh-CN" sz="2000" dirty="0">
              <a:latin typeface="ＭＳ Ｐゴシック" pitchFamily="50" charset="-128"/>
              <a:ea typeface="ＭＳ Ｐゴシック" pitchFamily="50" charset="-128"/>
            </a:endParaRPr>
          </a:p>
          <a:p>
            <a:pPr fontAlgn="auto">
              <a:spcBef>
                <a:spcPts val="0"/>
              </a:spcBef>
              <a:spcAft>
                <a:spcPts val="0"/>
              </a:spcAft>
              <a:defRPr/>
            </a:pPr>
            <a:r>
              <a:rPr lang="en-US" altLang="ja-JP" sz="2000" dirty="0">
                <a:latin typeface="ＭＳ Ｐゴシック" pitchFamily="50" charset="-128"/>
                <a:ea typeface="ＭＳ Ｐゴシック" pitchFamily="50" charset="-128"/>
              </a:rPr>
              <a:t>【</a:t>
            </a:r>
            <a:r>
              <a:rPr lang="ja-JP" altLang="en-US" sz="2000" dirty="0">
                <a:latin typeface="ＭＳ Ｐゴシック" pitchFamily="50" charset="-128"/>
                <a:ea typeface="ＭＳ Ｐゴシック" pitchFamily="50" charset="-128"/>
              </a:rPr>
              <a:t>権利者</a:t>
            </a:r>
            <a:r>
              <a:rPr lang="en-US" altLang="ja-JP" sz="2000" dirty="0">
                <a:latin typeface="ＭＳ Ｐゴシック" pitchFamily="50" charset="-128"/>
                <a:ea typeface="ＭＳ Ｐゴシック" pitchFamily="50" charset="-128"/>
              </a:rPr>
              <a:t>】</a:t>
            </a:r>
            <a:r>
              <a:rPr lang="zh-TW" altLang="en-US" sz="2000" dirty="0">
                <a:solidFill>
                  <a:srgbClr val="0000FF"/>
                </a:solidFill>
                <a:latin typeface="ＭＳ Ｐゴシック" pitchFamily="50" charset="-128"/>
                <a:ea typeface="ＭＳ Ｐゴシック" pitchFamily="50" charset="-128"/>
              </a:rPr>
              <a:t>郵便事業株式会社</a:t>
            </a:r>
            <a:endParaRPr lang="en-US" altLang="ja-JP" sz="2000" dirty="0">
              <a:solidFill>
                <a:srgbClr val="0000FF"/>
              </a:solidFill>
              <a:latin typeface="ＭＳ Ｐゴシック" pitchFamily="50" charset="-128"/>
              <a:ea typeface="ＭＳ Ｐゴシック" pitchFamily="50" charset="-128"/>
            </a:endParaRPr>
          </a:p>
          <a:p>
            <a:pPr fontAlgn="auto">
              <a:spcBef>
                <a:spcPts val="0"/>
              </a:spcBef>
              <a:spcAft>
                <a:spcPts val="0"/>
              </a:spcAft>
              <a:defRPr/>
            </a:pPr>
            <a:r>
              <a:rPr lang="en-US" altLang="ja-JP" sz="2000" dirty="0">
                <a:latin typeface="ＭＳ Ｐゴシック" pitchFamily="50" charset="-128"/>
                <a:ea typeface="ＭＳ Ｐゴシック" pitchFamily="50" charset="-128"/>
              </a:rPr>
              <a:t>【</a:t>
            </a:r>
            <a:r>
              <a:rPr lang="ja-JP" altLang="en-US" sz="2000" dirty="0">
                <a:latin typeface="ＭＳ Ｐゴシック" pitchFamily="50" charset="-128"/>
                <a:ea typeface="ＭＳ Ｐゴシック" pitchFamily="50" charset="-128"/>
              </a:rPr>
              <a:t>指定商品又は指定役務</a:t>
            </a:r>
            <a:r>
              <a:rPr lang="en-US" altLang="ja-JP" sz="2000" dirty="0">
                <a:latin typeface="ＭＳ Ｐゴシック" pitchFamily="50" charset="-128"/>
                <a:ea typeface="ＭＳ Ｐゴシック" pitchFamily="50" charset="-128"/>
              </a:rPr>
              <a:t>】</a:t>
            </a:r>
            <a:r>
              <a:rPr lang="ja-JP" altLang="en-US" sz="2000" dirty="0">
                <a:latin typeface="ＭＳ Ｐゴシック" pitchFamily="50" charset="-128"/>
                <a:ea typeface="ＭＳ Ｐゴシック" pitchFamily="50" charset="-128"/>
              </a:rPr>
              <a:t>１６類（印刷物，封ろう，</a:t>
            </a:r>
            <a:r>
              <a:rPr lang="ja-JP" altLang="en-US" sz="2000" dirty="0" smtClean="0">
                <a:latin typeface="ＭＳ Ｐゴシック" pitchFamily="50" charset="-128"/>
                <a:ea typeface="ＭＳ Ｐゴシック" pitchFamily="50" charset="-128"/>
              </a:rPr>
              <a:t>荷札） </a:t>
            </a:r>
            <a:endParaRPr lang="en-US" altLang="ja-JP" sz="2000" dirty="0">
              <a:latin typeface="ＭＳ Ｐゴシック" pitchFamily="50" charset="-128"/>
              <a:ea typeface="ＭＳ Ｐゴシック" pitchFamily="50" charset="-128"/>
            </a:endParaRPr>
          </a:p>
          <a:p>
            <a:pPr fontAlgn="auto">
              <a:spcBef>
                <a:spcPts val="0"/>
              </a:spcBef>
              <a:spcAft>
                <a:spcPts val="0"/>
              </a:spcAft>
              <a:defRPr/>
            </a:pPr>
            <a:r>
              <a:rPr lang="en-US" altLang="ja-JP" sz="2000" dirty="0">
                <a:latin typeface="ＭＳ Ｐゴシック" pitchFamily="50" charset="-128"/>
                <a:ea typeface="ＭＳ Ｐゴシック" pitchFamily="50" charset="-128"/>
              </a:rPr>
              <a:t>【</a:t>
            </a:r>
            <a:r>
              <a:rPr lang="ja-JP" altLang="en-US" sz="2000" dirty="0">
                <a:latin typeface="ＭＳ Ｐゴシック" pitchFamily="50" charset="-128"/>
                <a:ea typeface="ＭＳ Ｐゴシック" pitchFamily="50" charset="-128"/>
              </a:rPr>
              <a:t>類似群コード</a:t>
            </a:r>
            <a:r>
              <a:rPr lang="en-US" altLang="ja-JP" sz="2000" dirty="0">
                <a:latin typeface="ＭＳ Ｐゴシック" pitchFamily="50" charset="-128"/>
                <a:ea typeface="ＭＳ Ｐゴシック" pitchFamily="50" charset="-128"/>
              </a:rPr>
              <a:t>】 05D01 19B46 26A01 </a:t>
            </a:r>
            <a:endParaRPr lang="ja-JP" altLang="en-US" sz="2000" dirty="0">
              <a:latin typeface="ＭＳ Ｐゴシック" pitchFamily="50" charset="-128"/>
              <a:ea typeface="ＭＳ Ｐゴシック" pitchFamily="50" charset="-128"/>
            </a:endParaRPr>
          </a:p>
        </p:txBody>
      </p:sp>
      <p:sp>
        <p:nvSpPr>
          <p:cNvPr id="13" name="Text Box 92"/>
          <p:cNvSpPr txBox="1">
            <a:spLocks noChangeArrowheads="1"/>
          </p:cNvSpPr>
          <p:nvPr/>
        </p:nvSpPr>
        <p:spPr bwMode="auto">
          <a:xfrm>
            <a:off x="539750" y="5686425"/>
            <a:ext cx="7920038" cy="1016000"/>
          </a:xfrm>
          <a:prstGeom prst="rect">
            <a:avLst/>
          </a:prstGeom>
          <a:noFill/>
          <a:ln>
            <a:noFill/>
          </a:ln>
          <a:effectLst/>
          <a:extLst/>
        </p:spPr>
        <p:txBody>
          <a:bodyPr>
            <a:spAutoFit/>
          </a:bodyPr>
          <a:lstStyle/>
          <a:p>
            <a:pPr fontAlgn="auto">
              <a:spcBef>
                <a:spcPts val="0"/>
              </a:spcBef>
              <a:spcAft>
                <a:spcPts val="0"/>
              </a:spcAft>
              <a:defRPr/>
            </a:pPr>
            <a:r>
              <a:rPr lang="ja-JP" altLang="en-US" sz="2000" dirty="0">
                <a:latin typeface="+mn-ea"/>
                <a:ea typeface="ＭＳ Ｐゴシック" pitchFamily="50" charset="-128"/>
              </a:rPr>
              <a:t>札幌メールサービスが「ゆうメール」の</a:t>
            </a:r>
            <a:r>
              <a:rPr lang="ja-JP" altLang="en-US" sz="2000" dirty="0">
                <a:latin typeface="+mn-lt"/>
                <a:ea typeface="ＭＳ Ｐゴシック" pitchFamily="50" charset="-128"/>
              </a:rPr>
              <a:t>使用差し止めを求めて提訴</a:t>
            </a:r>
            <a:endParaRPr lang="en-US" altLang="ja-JP" sz="2000" dirty="0">
              <a:latin typeface="+mn-lt"/>
              <a:ea typeface="ＭＳ Ｐゴシック" pitchFamily="50" charset="-128"/>
            </a:endParaRPr>
          </a:p>
          <a:p>
            <a:pPr fontAlgn="auto">
              <a:spcBef>
                <a:spcPts val="0"/>
              </a:spcBef>
              <a:spcAft>
                <a:spcPts val="0"/>
              </a:spcAft>
              <a:defRPr/>
            </a:pPr>
            <a:r>
              <a:rPr lang="ja-JP" altLang="en-US" sz="2000">
                <a:latin typeface="+mn-lt"/>
                <a:ea typeface="ＭＳ Ｐゴシック" pitchFamily="50" charset="-128"/>
              </a:rPr>
              <a:t>⇒東京地裁は日本郵便による商標権侵害を認め、広告物の配達について使用差し止めを命じた。</a:t>
            </a:r>
            <a:endParaRPr lang="ja-JP" altLang="en-US" sz="2000" dirty="0">
              <a:latin typeface="+mn-ea"/>
              <a:ea typeface="+mn-ea"/>
            </a:endParaRPr>
          </a:p>
        </p:txBody>
      </p:sp>
      <p:sp>
        <p:nvSpPr>
          <p:cNvPr id="8" name="Rectangle 29"/>
          <p:cNvSpPr>
            <a:spLocks noChangeArrowheads="1"/>
          </p:cNvSpPr>
          <p:nvPr/>
        </p:nvSpPr>
        <p:spPr bwMode="auto">
          <a:xfrm>
            <a:off x="1475656" y="476672"/>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3000" dirty="0">
                <a:solidFill>
                  <a:schemeClr val="bg1"/>
                </a:solidFill>
                <a:latin typeface="ＭＳ Ｐゴシック" charset="-128"/>
              </a:rPr>
              <a:t>商標「ゆうメール」事件</a:t>
            </a:r>
          </a:p>
        </p:txBody>
      </p:sp>
      <p:sp>
        <p:nvSpPr>
          <p:cNvPr id="7"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31</a:t>
            </a:fld>
            <a:endParaRPr lang="en-US" altLang="ja-JP" sz="18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67544" y="1337287"/>
            <a:ext cx="8220075" cy="792137"/>
          </a:xfrm>
          <a:prstGeom prst="round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395288" y="1340768"/>
            <a:ext cx="8353425" cy="707886"/>
          </a:xfrm>
          <a:prstGeom prst="rect">
            <a:avLst/>
          </a:prstGeom>
          <a:noFill/>
        </p:spPr>
        <p:txBody>
          <a:bodyPr>
            <a:spAutoFit/>
          </a:bodyPr>
          <a:lstStyle/>
          <a:p>
            <a:pPr algn="ctr" fontAlgn="auto">
              <a:spcBef>
                <a:spcPts val="0"/>
              </a:spcBef>
              <a:spcAft>
                <a:spcPts val="0"/>
              </a:spcAft>
              <a:defRPr/>
            </a:pPr>
            <a:r>
              <a:rPr lang="ja-JP" altLang="en-US" sz="2000" dirty="0" smtClean="0">
                <a:latin typeface="+mn-ea"/>
                <a:ea typeface="+mn-ea"/>
              </a:rPr>
              <a:t>演習４．</a:t>
            </a:r>
            <a:endParaRPr lang="en-US" altLang="ja-JP" sz="2000" dirty="0" smtClean="0">
              <a:latin typeface="+mn-ea"/>
              <a:ea typeface="+mn-ea"/>
            </a:endParaRPr>
          </a:p>
          <a:p>
            <a:pPr algn="ctr" fontAlgn="auto">
              <a:spcBef>
                <a:spcPts val="0"/>
              </a:spcBef>
              <a:spcAft>
                <a:spcPts val="0"/>
              </a:spcAft>
              <a:defRPr/>
            </a:pPr>
            <a:r>
              <a:rPr lang="ja-JP" altLang="en-US" sz="2000" dirty="0" smtClean="0">
                <a:latin typeface="+mn-ea"/>
                <a:ea typeface="+mn-ea"/>
              </a:rPr>
              <a:t>入浴剤で、商標の称呼（読み）が「アロマ」を含む（類似する）商標を調べる</a:t>
            </a:r>
            <a:endParaRPr lang="en-US" altLang="ja-JP" sz="2000" dirty="0">
              <a:latin typeface="+mn-ea"/>
              <a:ea typeface="+mn-ea"/>
            </a:endParaRPr>
          </a:p>
        </p:txBody>
      </p:sp>
      <p:sp>
        <p:nvSpPr>
          <p:cNvPr id="24" name="テキスト ボックス 23"/>
          <p:cNvSpPr txBox="1"/>
          <p:nvPr/>
        </p:nvSpPr>
        <p:spPr>
          <a:xfrm>
            <a:off x="683568" y="2204864"/>
            <a:ext cx="8137525" cy="1592744"/>
          </a:xfrm>
          <a:prstGeom prst="rect">
            <a:avLst/>
          </a:prstGeom>
          <a:noFill/>
        </p:spPr>
        <p:txBody>
          <a:bodyPr>
            <a:spAutoFit/>
          </a:bodyPr>
          <a:lstStyle/>
          <a:p>
            <a:pPr fontAlgn="auto">
              <a:spcBef>
                <a:spcPts val="300"/>
              </a:spcBef>
              <a:spcAft>
                <a:spcPts val="0"/>
              </a:spcAft>
              <a:defRPr/>
            </a:pPr>
            <a:r>
              <a:rPr lang="ja-JP" altLang="en-US" dirty="0" smtClean="0">
                <a:latin typeface="+mn-ea"/>
                <a:ea typeface="+mn-ea"/>
              </a:rPr>
              <a:t>操作（称呼検索画面）</a:t>
            </a:r>
            <a:endParaRPr lang="en-US" altLang="ja-JP" dirty="0" smtClean="0">
              <a:latin typeface="+mn-ea"/>
              <a:ea typeface="+mn-ea"/>
            </a:endParaRPr>
          </a:p>
          <a:p>
            <a:pPr fontAlgn="auto">
              <a:spcBef>
                <a:spcPts val="300"/>
              </a:spcBef>
              <a:spcAft>
                <a:spcPts val="0"/>
              </a:spcAft>
              <a:defRPr/>
            </a:pPr>
            <a:r>
              <a:rPr lang="ja-JP" altLang="en-US" dirty="0" smtClean="0">
                <a:latin typeface="+mn-ea"/>
                <a:ea typeface="+mn-ea"/>
              </a:rPr>
              <a:t>１．商品・役務名リストをクリック</a:t>
            </a:r>
            <a:endParaRPr lang="en-US" altLang="ja-JP" dirty="0" smtClean="0">
              <a:latin typeface="+mn-ea"/>
              <a:ea typeface="+mn-ea"/>
            </a:endParaRPr>
          </a:p>
          <a:p>
            <a:pPr marL="355600" indent="-355600" fontAlgn="auto">
              <a:spcBef>
                <a:spcPts val="300"/>
              </a:spcBef>
              <a:spcAft>
                <a:spcPts val="0"/>
              </a:spcAft>
              <a:defRPr/>
            </a:pPr>
            <a:r>
              <a:rPr lang="ja-JP" altLang="en-US" dirty="0" smtClean="0">
                <a:latin typeface="+mn-ea"/>
                <a:ea typeface="+mn-ea"/>
              </a:rPr>
              <a:t>２．</a:t>
            </a:r>
            <a:r>
              <a:rPr lang="ja-JP" altLang="en-US" dirty="0">
                <a:latin typeface="+mn-ea"/>
              </a:rPr>
              <a:t>商品・</a:t>
            </a:r>
            <a:r>
              <a:rPr lang="ja-JP" altLang="en-US" dirty="0" smtClean="0">
                <a:latin typeface="+mn-ea"/>
              </a:rPr>
              <a:t>役務名に「入浴剤」を入力⇒検索実行⇒検索結果３件⇒リスト表示⇒３類、３５類</a:t>
            </a:r>
            <a:endParaRPr lang="en-US" altLang="ja-JP" dirty="0" smtClean="0">
              <a:latin typeface="+mn-ea"/>
            </a:endParaRPr>
          </a:p>
          <a:p>
            <a:pPr fontAlgn="auto">
              <a:spcBef>
                <a:spcPts val="300"/>
              </a:spcBef>
              <a:spcAft>
                <a:spcPts val="0"/>
              </a:spcAft>
              <a:defRPr/>
            </a:pPr>
            <a:r>
              <a:rPr lang="ja-JP" altLang="en-US" dirty="0" smtClean="0">
                <a:latin typeface="+mn-ea"/>
                <a:ea typeface="+mn-ea"/>
              </a:rPr>
              <a:t>３．称呼「アロマ」、区分「</a:t>
            </a:r>
            <a:r>
              <a:rPr lang="en-US" altLang="ja-JP" dirty="0" smtClean="0">
                <a:latin typeface="+mn-ea"/>
                <a:ea typeface="+mn-ea"/>
              </a:rPr>
              <a:t>3</a:t>
            </a:r>
            <a:r>
              <a:rPr lang="ja-JP" altLang="en-US" dirty="0" smtClean="0">
                <a:latin typeface="+mn-ea"/>
                <a:ea typeface="+mn-ea"/>
              </a:rPr>
              <a:t>」入力⇒</a:t>
            </a:r>
            <a:r>
              <a:rPr lang="ja-JP" altLang="en-US" dirty="0">
                <a:latin typeface="+mn-ea"/>
              </a:rPr>
              <a:t>検索実行⇒検索</a:t>
            </a:r>
            <a:r>
              <a:rPr lang="ja-JP" altLang="en-US" dirty="0" smtClean="0">
                <a:latin typeface="+mn-ea"/>
              </a:rPr>
              <a:t>結果２５２件</a:t>
            </a:r>
            <a:r>
              <a:rPr lang="ja-JP" altLang="en-US" dirty="0">
                <a:latin typeface="+mn-ea"/>
              </a:rPr>
              <a:t>⇒リスト</a:t>
            </a:r>
            <a:r>
              <a:rPr lang="ja-JP" altLang="en-US" dirty="0" smtClean="0">
                <a:latin typeface="+mn-ea"/>
              </a:rPr>
              <a:t>表示</a:t>
            </a:r>
            <a:endParaRPr lang="en-US" altLang="ja-JP" dirty="0" smtClean="0">
              <a:latin typeface="+mn-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3933056"/>
            <a:ext cx="808672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29"/>
          <p:cNvSpPr>
            <a:spLocks noChangeArrowheads="1"/>
          </p:cNvSpPr>
          <p:nvPr/>
        </p:nvSpPr>
        <p:spPr bwMode="auto">
          <a:xfrm>
            <a:off x="1475656" y="476672"/>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3000" dirty="0">
                <a:solidFill>
                  <a:schemeClr val="bg1"/>
                </a:solidFill>
                <a:latin typeface="ＭＳ Ｐゴシック" pitchFamily="50" charset="-128"/>
              </a:rPr>
              <a:t>商標</a:t>
            </a:r>
            <a:r>
              <a:rPr lang="ja-JP" altLang="en-US" sz="3000" dirty="0" smtClean="0">
                <a:solidFill>
                  <a:schemeClr val="bg1"/>
                </a:solidFill>
                <a:latin typeface="ＭＳ Ｐゴシック" pitchFamily="50" charset="-128"/>
              </a:rPr>
              <a:t>検索：</a:t>
            </a:r>
            <a:r>
              <a:rPr lang="ja-JP" altLang="en-US" sz="3000" dirty="0">
                <a:solidFill>
                  <a:schemeClr val="bg1"/>
                </a:solidFill>
                <a:latin typeface="ＭＳ Ｐゴシック" pitchFamily="50" charset="-128"/>
              </a:rPr>
              <a:t>称呼検索</a:t>
            </a:r>
            <a:r>
              <a:rPr lang="ja-JP" altLang="en-US" sz="3000" dirty="0">
                <a:solidFill>
                  <a:schemeClr val="bg1"/>
                </a:solidFill>
                <a:latin typeface="ＭＳ Ｐゴシック" charset="-128"/>
              </a:rPr>
              <a:t> </a:t>
            </a:r>
          </a:p>
        </p:txBody>
      </p:sp>
      <p:sp>
        <p:nvSpPr>
          <p:cNvPr id="7"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32</a:t>
            </a:fld>
            <a:endParaRPr lang="en-US" altLang="ja-JP" sz="1800" dirty="0">
              <a:solidFill>
                <a:schemeClr val="tx1"/>
              </a:solidFill>
              <a:latin typeface="+mn-ea"/>
            </a:endParaRPr>
          </a:p>
        </p:txBody>
      </p:sp>
    </p:spTree>
    <p:extLst>
      <p:ext uri="{BB962C8B-B14F-4D97-AF65-F5344CB8AC3E}">
        <p14:creationId xmlns:p14="http://schemas.microsoft.com/office/powerpoint/2010/main" val="154138296"/>
      </p:ext>
    </p:extLst>
  </p:cSld>
  <p:clrMapOvr>
    <a:masterClrMapping/>
  </p:clrMapOvr>
  <p:transition spd="slow">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9"/>
          <p:cNvSpPr>
            <a:spLocks noChangeArrowheads="1"/>
          </p:cNvSpPr>
          <p:nvPr/>
        </p:nvSpPr>
        <p:spPr bwMode="auto">
          <a:xfrm>
            <a:off x="1475656" y="404664"/>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3200" dirty="0" smtClean="0">
                <a:solidFill>
                  <a:schemeClr val="bg1"/>
                </a:solidFill>
                <a:latin typeface="ＭＳ Ｐゴシック" pitchFamily="50" charset="-128"/>
              </a:rPr>
              <a:t>図形分類</a:t>
            </a:r>
            <a:r>
              <a:rPr lang="ja-JP" altLang="en-US" sz="3000" dirty="0" smtClean="0">
                <a:solidFill>
                  <a:schemeClr val="bg1"/>
                </a:solidFill>
                <a:latin typeface="ＭＳ Ｐゴシック" charset="-128"/>
              </a:rPr>
              <a:t> </a:t>
            </a:r>
            <a:endParaRPr lang="ja-JP" altLang="en-US" sz="3000" dirty="0">
              <a:solidFill>
                <a:schemeClr val="bg1"/>
              </a:solidFill>
              <a:latin typeface="ＭＳ Ｐゴシック" charset="-128"/>
            </a:endParaRPr>
          </a:p>
        </p:txBody>
      </p:sp>
      <p:sp>
        <p:nvSpPr>
          <p:cNvPr id="2" name="テキスト ボックス 1"/>
          <p:cNvSpPr txBox="1"/>
          <p:nvPr/>
        </p:nvSpPr>
        <p:spPr>
          <a:xfrm>
            <a:off x="395288" y="1311632"/>
            <a:ext cx="8353425" cy="2549416"/>
          </a:xfrm>
          <a:prstGeom prst="rect">
            <a:avLst/>
          </a:prstGeom>
          <a:noFill/>
        </p:spPr>
        <p:txBody>
          <a:bodyPr>
            <a:spAutoFit/>
          </a:bodyPr>
          <a:lstStyle/>
          <a:p>
            <a:pPr fontAlgn="auto">
              <a:spcBef>
                <a:spcPts val="200"/>
              </a:spcBef>
              <a:spcAft>
                <a:spcPts val="0"/>
              </a:spcAft>
              <a:defRPr/>
            </a:pPr>
            <a:r>
              <a:rPr lang="ja-JP" altLang="en-US" dirty="0">
                <a:latin typeface="+mn-ea"/>
                <a:ea typeface="+mn-ea"/>
              </a:rPr>
              <a:t>　　　</a:t>
            </a:r>
            <a:r>
              <a:rPr lang="ja-JP" altLang="en-US" dirty="0" smtClean="0">
                <a:latin typeface="+mn-ea"/>
                <a:ea typeface="+mn-ea"/>
              </a:rPr>
              <a:t>　</a:t>
            </a:r>
            <a:r>
              <a:rPr lang="ja-JP" altLang="en-US" sz="2000" dirty="0" smtClean="0">
                <a:latin typeface="+mn-ea"/>
                <a:ea typeface="+mn-ea"/>
              </a:rPr>
              <a:t>図形</a:t>
            </a:r>
            <a:r>
              <a:rPr lang="ja-JP" altLang="en-US" sz="2000" dirty="0">
                <a:latin typeface="+mn-ea"/>
                <a:ea typeface="+mn-ea"/>
              </a:rPr>
              <a:t>を含む商標の図柄についての国際分類</a:t>
            </a:r>
            <a:endParaRPr lang="en-US" altLang="ja-JP" sz="2000" dirty="0">
              <a:latin typeface="+mn-ea"/>
              <a:ea typeface="+mn-ea"/>
            </a:endParaRPr>
          </a:p>
          <a:p>
            <a:pPr fontAlgn="auto">
              <a:spcBef>
                <a:spcPts val="600"/>
              </a:spcBef>
              <a:spcAft>
                <a:spcPts val="0"/>
              </a:spcAft>
              <a:defRPr/>
            </a:pPr>
            <a:r>
              <a:rPr lang="ja-JP" altLang="en-US" dirty="0">
                <a:solidFill>
                  <a:srgbClr val="0000FF"/>
                </a:solidFill>
                <a:latin typeface="+mn-ea"/>
                <a:ea typeface="+mn-ea"/>
              </a:rPr>
              <a:t>　</a:t>
            </a:r>
            <a:r>
              <a:rPr lang="ja-JP" altLang="en-US" dirty="0" smtClean="0">
                <a:solidFill>
                  <a:srgbClr val="0000FF"/>
                </a:solidFill>
                <a:latin typeface="+mn-ea"/>
                <a:ea typeface="+mn-ea"/>
              </a:rPr>
              <a:t>　</a:t>
            </a:r>
            <a:r>
              <a:rPr lang="ja-JP" altLang="en-US" sz="2000" dirty="0" smtClean="0">
                <a:solidFill>
                  <a:srgbClr val="0000FF"/>
                </a:solidFill>
                <a:latin typeface="+mn-ea"/>
                <a:ea typeface="+mn-ea"/>
              </a:rPr>
              <a:t>大分類</a:t>
            </a:r>
            <a:r>
              <a:rPr lang="ja-JP" altLang="en-US" sz="2000" dirty="0">
                <a:solidFill>
                  <a:srgbClr val="0000FF"/>
                </a:solidFill>
                <a:latin typeface="+mn-ea"/>
                <a:ea typeface="+mn-ea"/>
              </a:rPr>
              <a:t>（２９）　　⇒　　中分類（１４４）　　⇒　　小分類（１８８７）・補助小分類</a:t>
            </a:r>
            <a:endParaRPr lang="en-US" altLang="ja-JP" sz="2000" dirty="0">
              <a:solidFill>
                <a:srgbClr val="0000FF"/>
              </a:solidFill>
              <a:latin typeface="+mn-ea"/>
              <a:ea typeface="+mn-ea"/>
            </a:endParaRPr>
          </a:p>
          <a:p>
            <a:pPr fontAlgn="auto">
              <a:spcBef>
                <a:spcPts val="600"/>
              </a:spcBef>
              <a:spcAft>
                <a:spcPts val="0"/>
              </a:spcAft>
              <a:defRPr/>
            </a:pPr>
            <a:r>
              <a:rPr lang="en-US" altLang="ja-JP" dirty="0">
                <a:latin typeface="+mn-ea"/>
                <a:ea typeface="+mn-ea"/>
              </a:rPr>
              <a:t>	</a:t>
            </a:r>
            <a:r>
              <a:rPr lang="ja-JP" altLang="en-US" sz="1700" dirty="0">
                <a:latin typeface="+mn-ea"/>
                <a:ea typeface="+mn-ea"/>
              </a:rPr>
              <a:t>１：天体、自然現象、地図</a:t>
            </a:r>
            <a:r>
              <a:rPr lang="en-US" altLang="ja-JP" sz="1700" dirty="0">
                <a:latin typeface="+mn-ea"/>
                <a:ea typeface="+mn-ea"/>
              </a:rPr>
              <a:t>		</a:t>
            </a:r>
            <a:r>
              <a:rPr lang="ja-JP" altLang="en-US" sz="1700" dirty="0">
                <a:latin typeface="+mn-ea"/>
                <a:ea typeface="+mn-ea"/>
              </a:rPr>
              <a:t>２６：幾何図形及び立体的幾何図形</a:t>
            </a:r>
            <a:endParaRPr lang="en-US" altLang="ja-JP" sz="1700" dirty="0">
              <a:latin typeface="+mn-ea"/>
              <a:ea typeface="+mn-ea"/>
            </a:endParaRPr>
          </a:p>
          <a:p>
            <a:pPr fontAlgn="auto">
              <a:spcBef>
                <a:spcPts val="200"/>
              </a:spcBef>
              <a:spcAft>
                <a:spcPts val="0"/>
              </a:spcAft>
              <a:defRPr/>
            </a:pPr>
            <a:r>
              <a:rPr lang="en-US" altLang="ja-JP" sz="1700" dirty="0">
                <a:latin typeface="+mn-ea"/>
                <a:ea typeface="+mn-ea"/>
              </a:rPr>
              <a:t>	</a:t>
            </a:r>
            <a:r>
              <a:rPr lang="ja-JP" altLang="en-US" sz="1700" dirty="0">
                <a:latin typeface="+mn-ea"/>
                <a:ea typeface="+mn-ea"/>
              </a:rPr>
              <a:t>２：人間</a:t>
            </a:r>
            <a:r>
              <a:rPr lang="en-US" altLang="ja-JP" sz="1700" dirty="0">
                <a:latin typeface="+mn-ea"/>
                <a:ea typeface="+mn-ea"/>
              </a:rPr>
              <a:t>				</a:t>
            </a:r>
            <a:r>
              <a:rPr lang="ja-JP" altLang="en-US" sz="1700" dirty="0">
                <a:latin typeface="+mn-ea"/>
                <a:ea typeface="+mn-ea"/>
              </a:rPr>
              <a:t>２７：書体、数字</a:t>
            </a:r>
            <a:endParaRPr lang="en-US" altLang="ja-JP" sz="1700" dirty="0">
              <a:latin typeface="+mn-ea"/>
              <a:ea typeface="+mn-ea"/>
            </a:endParaRPr>
          </a:p>
          <a:p>
            <a:pPr fontAlgn="auto">
              <a:spcBef>
                <a:spcPts val="200"/>
              </a:spcBef>
              <a:spcAft>
                <a:spcPts val="0"/>
              </a:spcAft>
              <a:defRPr/>
            </a:pPr>
            <a:r>
              <a:rPr lang="en-US" altLang="ja-JP" sz="1700" dirty="0">
                <a:latin typeface="+mn-ea"/>
                <a:ea typeface="+mn-ea"/>
              </a:rPr>
              <a:t>	</a:t>
            </a:r>
            <a:r>
              <a:rPr lang="ja-JP" altLang="en-US" sz="1700" dirty="0">
                <a:latin typeface="+mn-ea"/>
                <a:ea typeface="+mn-ea"/>
              </a:rPr>
              <a:t>３．動物</a:t>
            </a:r>
            <a:r>
              <a:rPr lang="en-US" altLang="ja-JP" sz="1700" dirty="0">
                <a:latin typeface="+mn-ea"/>
                <a:ea typeface="+mn-ea"/>
              </a:rPr>
              <a:t>				</a:t>
            </a:r>
            <a:r>
              <a:rPr lang="ja-JP" altLang="en-US" sz="1700" dirty="0">
                <a:latin typeface="+mn-ea"/>
                <a:ea typeface="+mn-ea"/>
              </a:rPr>
              <a:t>２８：種々の字体による文字</a:t>
            </a:r>
            <a:endParaRPr lang="en-US" altLang="ja-JP" sz="1700" dirty="0">
              <a:latin typeface="+mn-ea"/>
              <a:ea typeface="+mn-ea"/>
            </a:endParaRPr>
          </a:p>
          <a:p>
            <a:pPr fontAlgn="auto">
              <a:spcBef>
                <a:spcPts val="200"/>
              </a:spcBef>
              <a:spcAft>
                <a:spcPts val="0"/>
              </a:spcAft>
              <a:defRPr/>
            </a:pPr>
            <a:r>
              <a:rPr lang="en-US" altLang="ja-JP" sz="1700" dirty="0">
                <a:latin typeface="+mn-ea"/>
                <a:ea typeface="+mn-ea"/>
              </a:rPr>
              <a:t>	</a:t>
            </a:r>
            <a:r>
              <a:rPr lang="ja-JP" altLang="en-US" sz="1700" dirty="0">
                <a:latin typeface="+mn-ea"/>
                <a:ea typeface="+mn-ea"/>
              </a:rPr>
              <a:t>４．超自然的・伝説・空想又は確認できない生き物</a:t>
            </a:r>
            <a:br>
              <a:rPr lang="ja-JP" altLang="en-US" sz="1700" dirty="0">
                <a:latin typeface="+mn-ea"/>
                <a:ea typeface="+mn-ea"/>
              </a:rPr>
            </a:br>
            <a:r>
              <a:rPr lang="en-US" altLang="ja-JP" sz="1700" dirty="0">
                <a:latin typeface="+mn-ea"/>
                <a:ea typeface="+mn-ea"/>
              </a:rPr>
              <a:t>	</a:t>
            </a:r>
            <a:r>
              <a:rPr lang="ja-JP" altLang="en-US" sz="1700" dirty="0">
                <a:latin typeface="+mn-ea"/>
                <a:ea typeface="+mn-ea"/>
              </a:rPr>
              <a:t>５：植物</a:t>
            </a:r>
            <a:r>
              <a:rPr lang="en-US" altLang="ja-JP" sz="1700" dirty="0">
                <a:latin typeface="+mn-ea"/>
                <a:ea typeface="+mn-ea"/>
              </a:rPr>
              <a:t>				</a:t>
            </a:r>
            <a:r>
              <a:rPr lang="ja-JP" altLang="en-US" sz="1700" dirty="0">
                <a:latin typeface="+mn-ea"/>
                <a:ea typeface="+mn-ea"/>
              </a:rPr>
              <a:t>２９：色</a:t>
            </a:r>
            <a:endParaRPr lang="en-US" altLang="ja-JP" sz="1700" dirty="0">
              <a:latin typeface="+mn-ea"/>
              <a:ea typeface="+mn-ea"/>
            </a:endParaRPr>
          </a:p>
          <a:p>
            <a:pPr fontAlgn="auto">
              <a:spcBef>
                <a:spcPts val="200"/>
              </a:spcBef>
              <a:spcAft>
                <a:spcPts val="0"/>
              </a:spcAft>
              <a:defRPr/>
            </a:pPr>
            <a:r>
              <a:rPr lang="en-US" altLang="ja-JP" sz="1700" dirty="0">
                <a:latin typeface="+mn-ea"/>
                <a:ea typeface="+mn-ea"/>
              </a:rPr>
              <a:t>	</a:t>
            </a:r>
            <a:r>
              <a:rPr lang="ja-JP" altLang="en-US" sz="1700" dirty="0">
                <a:latin typeface="+mn-ea"/>
                <a:ea typeface="+mn-ea"/>
              </a:rPr>
              <a:t>　</a:t>
            </a:r>
            <a:r>
              <a:rPr lang="ja-JP" altLang="en-US" sz="1700" dirty="0" smtClean="0">
                <a:latin typeface="+mn-ea"/>
                <a:ea typeface="+mn-ea"/>
              </a:rPr>
              <a:t>・・・・・</a:t>
            </a:r>
            <a:endParaRPr lang="en-US" altLang="ja-JP" sz="1700" dirty="0">
              <a:latin typeface="+mn-ea"/>
              <a:ea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2319769499"/>
              </p:ext>
            </p:extLst>
          </p:nvPr>
        </p:nvGraphicFramePr>
        <p:xfrm>
          <a:off x="323850" y="3860800"/>
          <a:ext cx="8543364" cy="2537192"/>
        </p:xfrm>
        <a:graphic>
          <a:graphicData uri="http://schemas.openxmlformats.org/drawingml/2006/table">
            <a:tbl>
              <a:tblPr firstRow="1" bandRow="1">
                <a:tableStyleId>{5C22544A-7EE6-4342-B048-85BDC9FD1C3A}</a:tableStyleId>
              </a:tblPr>
              <a:tblGrid>
                <a:gridCol w="372785"/>
                <a:gridCol w="671013"/>
                <a:gridCol w="575867"/>
                <a:gridCol w="1064386"/>
                <a:gridCol w="933356"/>
                <a:gridCol w="208280"/>
                <a:gridCol w="1565696"/>
                <a:gridCol w="1138943"/>
                <a:gridCol w="2013038"/>
              </a:tblGrid>
              <a:tr h="144016">
                <a:tc rowSpan="2" gridSpan="2">
                  <a:txBody>
                    <a:bodyPr/>
                    <a:lstStyle/>
                    <a:p>
                      <a:pPr algn="ctr"/>
                      <a:r>
                        <a:rPr kumimoji="1" lang="ja-JP" altLang="en-US" sz="1600" dirty="0" smtClean="0">
                          <a:solidFill>
                            <a:schemeClr val="tx1"/>
                          </a:solidFill>
                          <a:latin typeface="+mn-ea"/>
                          <a:ea typeface="+mn-ea"/>
                        </a:rPr>
                        <a:t>大分類</a:t>
                      </a:r>
                      <a:endParaRPr kumimoji="1" lang="ja-JP"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hMerge="1">
                  <a:txBody>
                    <a:bodyPr/>
                    <a:lstStyle/>
                    <a:p>
                      <a:endParaRPr kumimoji="1" lang="ja-JP" altLang="en-US" sz="1600" dirty="0"/>
                    </a:p>
                  </a:txBody>
                  <a:tcPr/>
                </a:tc>
                <a:tc rowSpan="2" gridSpan="2">
                  <a:txBody>
                    <a:bodyPr/>
                    <a:lstStyle/>
                    <a:p>
                      <a:pPr algn="ctr"/>
                      <a:r>
                        <a:rPr kumimoji="1" lang="ja-JP" altLang="en-US" sz="1600" dirty="0" smtClean="0">
                          <a:solidFill>
                            <a:schemeClr val="tx1"/>
                          </a:solidFill>
                          <a:latin typeface="+mn-ea"/>
                          <a:ea typeface="+mn-ea"/>
                        </a:rPr>
                        <a:t>中分類</a:t>
                      </a:r>
                      <a:endParaRPr kumimoji="1" lang="ja-JP"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hMerge="1">
                  <a:txBody>
                    <a:bodyPr/>
                    <a:lstStyle/>
                    <a:p>
                      <a:endParaRPr kumimoji="1" lang="ja-JP" altLang="en-US" sz="1600" dirty="0"/>
                    </a:p>
                  </a:txBody>
                  <a:tcPr/>
                </a:tc>
                <a:tc gridSpan="5">
                  <a:txBody>
                    <a:bodyPr/>
                    <a:lstStyle/>
                    <a:p>
                      <a:pPr algn="ctr"/>
                      <a:r>
                        <a:rPr kumimoji="1" lang="ja-JP" altLang="en-US" sz="1600" dirty="0" smtClean="0">
                          <a:solidFill>
                            <a:schemeClr val="tx1"/>
                          </a:solidFill>
                          <a:latin typeface="+mn-ea"/>
                          <a:ea typeface="+mn-ea"/>
                        </a:rPr>
                        <a:t>小分類</a:t>
                      </a:r>
                      <a:endParaRPr kumimoji="1" lang="ja-JP"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hMerge="1">
                  <a:txBody>
                    <a:bodyPr/>
                    <a:lstStyle/>
                    <a:p>
                      <a:endParaRPr kumimoji="1" lang="ja-JP" altLang="en-US" sz="1600" dirty="0"/>
                    </a:p>
                  </a:txBody>
                  <a:tcPr/>
                </a:tc>
                <a:tc hMerge="1">
                  <a:txBody>
                    <a:bodyPr/>
                    <a:lstStyle/>
                    <a:p>
                      <a:endParaRPr kumimoji="1" lang="ja-JP" altLang="en-US" sz="1600" dirty="0"/>
                    </a:p>
                  </a:txBody>
                  <a:tcPr/>
                </a:tc>
                <a:tc hMerge="1">
                  <a:txBody>
                    <a:bodyPr/>
                    <a:lstStyle/>
                    <a:p>
                      <a:endParaRPr kumimoji="1" lang="ja-JP" altLang="en-US" sz="1600" dirty="0"/>
                    </a:p>
                  </a:txBody>
                  <a:tcPr/>
                </a:tc>
              </a:tr>
              <a:tr h="168776">
                <a:tc gridSpan="2" vMerge="1">
                  <a:txBody>
                    <a:bodyPr/>
                    <a:lstStyle/>
                    <a:p>
                      <a:endParaRPr kumimoji="1" lang="ja-JP" altLang="en-US" sz="1600" dirty="0"/>
                    </a:p>
                  </a:txBody>
                  <a:tcPr/>
                </a:tc>
                <a:tc hMerge="1" vMerge="1">
                  <a:txBody>
                    <a:bodyPr/>
                    <a:lstStyle/>
                    <a:p>
                      <a:endParaRPr kumimoji="1" lang="ja-JP" altLang="en-US"/>
                    </a:p>
                  </a:txBody>
                  <a:tcPr/>
                </a:tc>
                <a:tc gridSpan="2" vMerge="1">
                  <a:txBody>
                    <a:bodyPr/>
                    <a:lstStyle/>
                    <a:p>
                      <a:endParaRPr kumimoji="1" lang="ja-JP" altLang="en-US" sz="1600" dirty="0"/>
                    </a:p>
                  </a:txBody>
                  <a:tcPr/>
                </a:tc>
                <a:tc hMerge="1" vMerge="1">
                  <a:txBody>
                    <a:bodyPr/>
                    <a:lstStyle/>
                    <a:p>
                      <a:endParaRPr kumimoji="1" lang="ja-JP" altLang="en-US"/>
                    </a:p>
                  </a:txBody>
                  <a:tcPr/>
                </a:tc>
                <a:tc gridSpan="3">
                  <a:txBody>
                    <a:bodyPr/>
                    <a:lstStyle/>
                    <a:p>
                      <a:pPr algn="ctr"/>
                      <a:r>
                        <a:rPr kumimoji="1" lang="ja-JP" altLang="en-US" sz="1600" dirty="0" smtClean="0">
                          <a:solidFill>
                            <a:schemeClr val="tx1"/>
                          </a:solidFill>
                          <a:latin typeface="+mn-ea"/>
                          <a:ea typeface="+mn-ea"/>
                        </a:rPr>
                        <a:t>正小分類</a:t>
                      </a:r>
                      <a:endParaRPr kumimoji="1" lang="ja-JP"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hMerge="1">
                  <a:txBody>
                    <a:bodyPr/>
                    <a:lstStyle/>
                    <a:p>
                      <a:endParaRPr kumimoji="1" lang="ja-JP" altLang="en-US" sz="1600" dirty="0"/>
                    </a:p>
                  </a:txBody>
                  <a:tcPr/>
                </a:tc>
                <a:tc gridSpan="2">
                  <a:txBody>
                    <a:bodyPr/>
                    <a:lstStyle/>
                    <a:p>
                      <a:pPr algn="ctr"/>
                      <a:r>
                        <a:rPr kumimoji="1" lang="ja-JP" altLang="en-US" sz="1600" dirty="0" smtClean="0">
                          <a:solidFill>
                            <a:schemeClr val="tx1"/>
                          </a:solidFill>
                          <a:latin typeface="+mn-ea"/>
                          <a:ea typeface="+mn-ea"/>
                        </a:rPr>
                        <a:t>補助小分類</a:t>
                      </a:r>
                      <a:endParaRPr kumimoji="1" lang="ja-JP"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sz="1600" dirty="0"/>
                    </a:p>
                  </a:txBody>
                  <a:tcPr/>
                </a:tc>
              </a:tr>
              <a:tr h="337552">
                <a:tc rowSpan="4">
                  <a:txBody>
                    <a:bodyPr/>
                    <a:lstStyle/>
                    <a:p>
                      <a:r>
                        <a:rPr kumimoji="1" lang="en-US" altLang="ja-JP" sz="1600" dirty="0" smtClean="0">
                          <a:latin typeface="+mn-ea"/>
                          <a:ea typeface="+mn-ea"/>
                        </a:rPr>
                        <a:t>2</a:t>
                      </a:r>
                      <a:endParaRPr kumimoji="1" lang="ja-JP" altLang="en-US" sz="1600" dirty="0">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r>
                        <a:rPr kumimoji="1" lang="ja-JP" altLang="en-US" sz="1600" dirty="0" smtClean="0">
                          <a:latin typeface="+mn-ea"/>
                          <a:ea typeface="+mn-ea"/>
                        </a:rPr>
                        <a:t>人間</a:t>
                      </a:r>
                      <a:endParaRPr kumimoji="1" lang="ja-JP" altLang="en-US" sz="1600" dirty="0">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smtClean="0">
                          <a:latin typeface="+mn-ea"/>
                          <a:ea typeface="+mn-ea"/>
                        </a:rPr>
                        <a:t>2.5</a:t>
                      </a:r>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smtClean="0">
                          <a:latin typeface="+mn-ea"/>
                          <a:ea typeface="+mn-ea"/>
                        </a:rPr>
                        <a:t>子供</a:t>
                      </a:r>
                      <a:endParaRPr kumimoji="1" lang="ja-JP" altLang="en-US" sz="1600" dirty="0">
                        <a:latin typeface="+mn-ea"/>
                        <a:ea typeface="+mn-ea"/>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smtClean="0">
                          <a:latin typeface="+mn-ea"/>
                          <a:ea typeface="+mn-ea"/>
                        </a:rPr>
                        <a:t>2.5.1</a:t>
                      </a:r>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smtClean="0">
                          <a:latin typeface="+mn-ea"/>
                          <a:ea typeface="+mn-ea"/>
                        </a:rPr>
                        <a:t>頭部　上半身</a:t>
                      </a:r>
                      <a:endParaRPr kumimoji="1" lang="ja-JP" altLang="en-US" sz="1600" dirty="0">
                        <a:latin typeface="+mn-ea"/>
                        <a:ea typeface="+mn-ea"/>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6504">
                <a:tc vMerge="1">
                  <a:txBody>
                    <a:bodyPr/>
                    <a:lstStyle/>
                    <a:p>
                      <a:endParaRPr kumimoji="1" lang="ja-JP" altLang="en-US" sz="1600" dirty="0"/>
                    </a:p>
                  </a:txBody>
                  <a:tcPr>
                    <a:noFill/>
                  </a:tcPr>
                </a:tc>
                <a:tc vMerge="1">
                  <a:txBody>
                    <a:bodyPr/>
                    <a:lstStyle/>
                    <a:p>
                      <a:endParaRPr kumimoji="1" lang="ja-JP" altLang="en-US" sz="1600" dirty="0"/>
                    </a:p>
                  </a:txBody>
                  <a:tcPr>
                    <a:noFill/>
                  </a:tcPr>
                </a:tc>
                <a:tc>
                  <a:txBody>
                    <a:bodyPr/>
                    <a:lstStyle/>
                    <a:p>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latin typeface="+mn-ea"/>
                        <a:ea typeface="+mn-ea"/>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smtClean="0">
                          <a:latin typeface="+mn-ea"/>
                          <a:ea typeface="+mn-ea"/>
                        </a:rPr>
                        <a:t>*</a:t>
                      </a:r>
                      <a:r>
                        <a:rPr kumimoji="1" lang="en-US" altLang="ja-JP" sz="1600" dirty="0" smtClean="0">
                          <a:latin typeface="+mn-ea"/>
                          <a:ea typeface="+mn-ea"/>
                        </a:rPr>
                        <a:t>2.5.3</a:t>
                      </a:r>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smtClean="0">
                          <a:latin typeface="+mn-ea"/>
                          <a:ea typeface="+mn-ea"/>
                        </a:rPr>
                        <a:t>少女</a:t>
                      </a:r>
                      <a:endParaRPr kumimoji="1" lang="ja-JP" altLang="en-US" sz="1600" dirty="0">
                        <a:latin typeface="+mn-ea"/>
                        <a:ea typeface="+mn-ea"/>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smtClean="0">
                          <a:latin typeface="+mn-ea"/>
                          <a:ea typeface="+mn-ea"/>
                        </a:rPr>
                        <a:t>A2.5.17</a:t>
                      </a:r>
                    </a:p>
                    <a:p>
                      <a:r>
                        <a:rPr kumimoji="1" lang="en-US" altLang="ja-JP" sz="1600" dirty="0" smtClean="0">
                          <a:latin typeface="+mn-ea"/>
                          <a:ea typeface="+mn-ea"/>
                        </a:rPr>
                        <a:t>A2.5.18</a:t>
                      </a:r>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smtClean="0">
                          <a:latin typeface="+mn-ea"/>
                          <a:ea typeface="+mn-ea"/>
                        </a:rPr>
                        <a:t>座っている少女</a:t>
                      </a:r>
                      <a:endParaRPr kumimoji="1" lang="en-US" altLang="ja-JP" sz="1600" dirty="0" smtClean="0">
                        <a:latin typeface="+mn-ea"/>
                        <a:ea typeface="+mn-ea"/>
                      </a:endParaRPr>
                    </a:p>
                    <a:p>
                      <a:r>
                        <a:rPr kumimoji="1" lang="ja-JP" altLang="en-US" sz="1600" dirty="0" smtClean="0">
                          <a:latin typeface="+mn-ea"/>
                          <a:ea typeface="+mn-ea"/>
                        </a:rPr>
                        <a:t>飲食している少女</a:t>
                      </a:r>
                      <a:endParaRPr kumimoji="1" lang="en-US" altLang="ja-JP" sz="1600" dirty="0" smtClean="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kumimoji="1" lang="ja-JP" altLang="en-US" sz="1600" dirty="0"/>
                    </a:p>
                  </a:txBody>
                  <a:tcPr>
                    <a:noFill/>
                  </a:tcPr>
                </a:tc>
                <a:tc vMerge="1">
                  <a:txBody>
                    <a:bodyPr/>
                    <a:lstStyle/>
                    <a:p>
                      <a:endParaRPr kumimoji="1" lang="ja-JP" altLang="en-US" sz="1600" dirty="0"/>
                    </a:p>
                  </a:txBody>
                  <a:tcPr>
                    <a:noFill/>
                  </a:tcPr>
                </a:tc>
                <a:tc>
                  <a:txBody>
                    <a:bodyPr/>
                    <a:lstStyle/>
                    <a:p>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a:latin typeface="+mn-ea"/>
                        <a:ea typeface="+mn-ea"/>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smtClean="0">
                          <a:latin typeface="+mn-ea"/>
                          <a:ea typeface="+mn-ea"/>
                        </a:rPr>
                        <a:t>*</a:t>
                      </a:r>
                      <a:r>
                        <a:rPr kumimoji="1" lang="en-US" altLang="ja-JP" sz="1600" dirty="0" smtClean="0">
                          <a:latin typeface="+mn-ea"/>
                          <a:ea typeface="+mn-ea"/>
                        </a:rPr>
                        <a:t>2.5.25</a:t>
                      </a:r>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smtClean="0">
                          <a:latin typeface="+mn-ea"/>
                          <a:ea typeface="+mn-ea"/>
                        </a:rPr>
                        <a:t>その他の子供</a:t>
                      </a:r>
                      <a:endParaRPr kumimoji="1" lang="ja-JP" altLang="en-US" sz="1600" dirty="0">
                        <a:latin typeface="+mn-ea"/>
                        <a:ea typeface="+mn-ea"/>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095">
                <a:tc vMerge="1">
                  <a:txBody>
                    <a:bodyPr/>
                    <a:lstStyle/>
                    <a:p>
                      <a:endParaRPr kumimoji="1" lang="ja-JP" altLang="en-US" sz="1600" dirty="0"/>
                    </a:p>
                  </a:txBody>
                  <a:tcPr>
                    <a:noFill/>
                  </a:tcPr>
                </a:tc>
                <a:tc vMerge="1">
                  <a:txBody>
                    <a:bodyPr/>
                    <a:lstStyle/>
                    <a:p>
                      <a:endParaRPr kumimoji="1" lang="ja-JP" altLang="en-US" sz="1600" dirty="0"/>
                    </a:p>
                  </a:txBody>
                  <a:tcPr>
                    <a:noFill/>
                  </a:tcPr>
                </a:tc>
                <a:tc>
                  <a:txBody>
                    <a:bodyPr/>
                    <a:lstStyle/>
                    <a:p>
                      <a:r>
                        <a:rPr kumimoji="1" lang="en-US" altLang="ja-JP" sz="1600" dirty="0" smtClean="0">
                          <a:latin typeface="+mn-ea"/>
                          <a:ea typeface="+mn-ea"/>
                        </a:rPr>
                        <a:t>2.7</a:t>
                      </a:r>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smtClean="0">
                          <a:latin typeface="+mn-ea"/>
                          <a:ea typeface="+mn-ea"/>
                        </a:rPr>
                        <a:t>混合グループ</a:t>
                      </a:r>
                      <a:endParaRPr kumimoji="1" lang="ja-JP" altLang="en-US" sz="1600" dirty="0">
                        <a:latin typeface="+mn-ea"/>
                        <a:ea typeface="+mn-ea"/>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smtClean="0">
                          <a:latin typeface="+mn-ea"/>
                          <a:ea typeface="+mn-ea"/>
                        </a:rPr>
                        <a:t>*</a:t>
                      </a:r>
                      <a:r>
                        <a:rPr kumimoji="1" lang="en-US" altLang="ja-JP" sz="1600" dirty="0" smtClean="0">
                          <a:latin typeface="+mn-ea"/>
                          <a:ea typeface="+mn-ea"/>
                        </a:rPr>
                        <a:t>2.7.1</a:t>
                      </a:r>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smtClean="0">
                          <a:latin typeface="+mn-ea"/>
                          <a:ea typeface="+mn-ea"/>
                        </a:rPr>
                        <a:t>男女の頭部</a:t>
                      </a:r>
                      <a:endParaRPr kumimoji="1" lang="ja-JP" altLang="en-US" sz="1600" dirty="0">
                        <a:latin typeface="+mn-ea"/>
                        <a:ea typeface="+mn-ea"/>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3064" name="テキスト ボックス 13"/>
          <p:cNvSpPr txBox="1">
            <a:spLocks noChangeArrowheads="1"/>
          </p:cNvSpPr>
          <p:nvPr/>
        </p:nvSpPr>
        <p:spPr bwMode="auto">
          <a:xfrm>
            <a:off x="827088" y="6461125"/>
            <a:ext cx="6624637" cy="338138"/>
          </a:xfrm>
          <a:prstGeom prst="rect">
            <a:avLst/>
          </a:prstGeom>
          <a:noFill/>
          <a:ln w="9525">
            <a:noFill/>
            <a:miter lim="800000"/>
            <a:headEnd/>
            <a:tailEnd/>
          </a:ln>
        </p:spPr>
        <p:txBody>
          <a:bodyPr>
            <a:spAutoFit/>
          </a:bodyPr>
          <a:lstStyle/>
          <a:p>
            <a:r>
              <a:rPr lang="ja-JP" altLang="en-US" sz="1600" dirty="0">
                <a:latin typeface="+mn-ea"/>
                <a:ea typeface="+mn-ea"/>
              </a:rPr>
              <a:t>＊：補助分類の対象であることを示す。　</a:t>
            </a:r>
            <a:r>
              <a:rPr lang="en-US" altLang="ja-JP" sz="1600" dirty="0">
                <a:latin typeface="+mn-ea"/>
                <a:ea typeface="+mn-ea"/>
              </a:rPr>
              <a:t>A:</a:t>
            </a:r>
            <a:r>
              <a:rPr lang="ja-JP" altLang="en-US" sz="1600" dirty="0">
                <a:latin typeface="+mn-ea"/>
                <a:ea typeface="+mn-ea"/>
              </a:rPr>
              <a:t>補助分類であることを示す。</a:t>
            </a:r>
          </a:p>
        </p:txBody>
      </p:sp>
      <p:sp>
        <p:nvSpPr>
          <p:cNvPr id="5" name="テキスト ボックス 4"/>
          <p:cNvSpPr txBox="1"/>
          <p:nvPr/>
        </p:nvSpPr>
        <p:spPr>
          <a:xfrm>
            <a:off x="5508104" y="1124744"/>
            <a:ext cx="3528392" cy="307777"/>
          </a:xfrm>
          <a:prstGeom prst="rect">
            <a:avLst/>
          </a:prstGeom>
          <a:noFill/>
        </p:spPr>
        <p:txBody>
          <a:bodyPr wrap="square" rtlCol="0">
            <a:spAutoFit/>
          </a:bodyPr>
          <a:lstStyle/>
          <a:p>
            <a:r>
              <a:rPr kumimoji="1" lang="ja-JP" altLang="en-US" sz="1400" dirty="0" smtClean="0">
                <a:latin typeface="+mn-ea"/>
                <a:ea typeface="+mn-ea"/>
              </a:rPr>
              <a:t>＊我が国はウィーン協定に加入していない</a:t>
            </a:r>
            <a:endParaRPr kumimoji="1" lang="ja-JP" altLang="en-US" sz="1400" dirty="0">
              <a:latin typeface="+mn-ea"/>
              <a:ea typeface="+mn-ea"/>
            </a:endParaRPr>
          </a:p>
        </p:txBody>
      </p:sp>
      <p:sp>
        <p:nvSpPr>
          <p:cNvPr id="7" name="スライド番号プレースホルダ 3"/>
          <p:cNvSpPr>
            <a:spLocks noGrp="1"/>
          </p:cNvSpPr>
          <p:nvPr>
            <p:ph type="sldNum" sz="quarter" idx="12"/>
          </p:nvPr>
        </p:nvSpPr>
        <p:spPr bwMode="auto">
          <a:xfrm>
            <a:off x="6974904"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33</a:t>
            </a:fld>
            <a:endParaRPr lang="en-US" altLang="ja-JP" sz="16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338138" y="1309067"/>
            <a:ext cx="8467725" cy="5648325"/>
            <a:chOff x="338138" y="1309067"/>
            <a:chExt cx="8467725" cy="5648325"/>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309067"/>
              <a:ext cx="8467725" cy="564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円/楕円 1"/>
            <p:cNvSpPr/>
            <p:nvPr/>
          </p:nvSpPr>
          <p:spPr>
            <a:xfrm>
              <a:off x="3419872" y="3083589"/>
              <a:ext cx="115212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6948264" y="3109877"/>
              <a:ext cx="144016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5076056" y="2693069"/>
              <a:ext cx="2304256" cy="369332"/>
            </a:xfrm>
            <a:prstGeom prst="rect">
              <a:avLst/>
            </a:prstGeom>
            <a:noFill/>
          </p:spPr>
          <p:txBody>
            <a:bodyPr wrap="square" rtlCol="0">
              <a:spAutoFit/>
            </a:bodyPr>
            <a:lstStyle/>
            <a:p>
              <a:r>
                <a:rPr kumimoji="1" lang="ja-JP" altLang="en-US" b="1" dirty="0" smtClean="0">
                  <a:solidFill>
                    <a:srgbClr val="0000FF"/>
                  </a:solidFill>
                </a:rPr>
                <a:t>別画面で開く</a:t>
              </a:r>
              <a:endParaRPr kumimoji="1" lang="ja-JP" altLang="en-US" b="1" dirty="0">
                <a:solidFill>
                  <a:srgbClr val="0000FF"/>
                </a:solidFill>
              </a:endParaRPr>
            </a:p>
          </p:txBody>
        </p:sp>
        <p:cxnSp>
          <p:nvCxnSpPr>
            <p:cNvPr id="6" name="直線矢印コネクタ 5"/>
            <p:cNvCxnSpPr/>
            <p:nvPr/>
          </p:nvCxnSpPr>
          <p:spPr>
            <a:xfrm flipV="1">
              <a:off x="4572000" y="2877735"/>
              <a:ext cx="504056" cy="23214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flipV="1">
              <a:off x="6588224" y="2877735"/>
              <a:ext cx="792088" cy="2321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3563888" y="3814717"/>
            <a:ext cx="1512168" cy="369332"/>
          </a:xfrm>
          <a:prstGeom prst="rect">
            <a:avLst/>
          </a:prstGeom>
          <a:noFill/>
        </p:spPr>
        <p:txBody>
          <a:bodyPr wrap="square" rtlCol="0">
            <a:spAutoFit/>
          </a:bodyPr>
          <a:lstStyle/>
          <a:p>
            <a:r>
              <a:rPr lang="en-US" altLang="ja-JP" b="1" dirty="0" smtClean="0">
                <a:solidFill>
                  <a:srgbClr val="0000FF"/>
                </a:solidFill>
                <a:latin typeface="+mn-ea"/>
              </a:rPr>
              <a:t> </a:t>
            </a:r>
            <a:r>
              <a:rPr lang="en-US" altLang="ja-JP" b="1" dirty="0">
                <a:solidFill>
                  <a:srgbClr val="0000FF"/>
                </a:solidFill>
                <a:latin typeface="+mn-ea"/>
              </a:rPr>
              <a:t>3.1.8.01</a:t>
            </a:r>
            <a:endParaRPr kumimoji="1" lang="ja-JP" altLang="en-US" b="1" dirty="0"/>
          </a:p>
        </p:txBody>
      </p:sp>
      <p:sp>
        <p:nvSpPr>
          <p:cNvPr id="13" name="Rectangle 29"/>
          <p:cNvSpPr>
            <a:spLocks noChangeArrowheads="1"/>
          </p:cNvSpPr>
          <p:nvPr/>
        </p:nvSpPr>
        <p:spPr bwMode="auto">
          <a:xfrm>
            <a:off x="1475656" y="476672"/>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3000" dirty="0" smtClean="0">
                <a:solidFill>
                  <a:schemeClr val="bg1"/>
                </a:solidFill>
                <a:latin typeface="ＭＳ Ｐゴシック" pitchFamily="50" charset="-128"/>
              </a:rPr>
              <a:t>図形</a:t>
            </a:r>
            <a:r>
              <a:rPr lang="ja-JP" altLang="en-US" sz="3000" dirty="0" smtClean="0">
                <a:solidFill>
                  <a:schemeClr val="bg1"/>
                </a:solidFill>
                <a:latin typeface="ＭＳ Ｐゴシック" pitchFamily="50" charset="-128"/>
              </a:rPr>
              <a:t>商標検索</a:t>
            </a:r>
            <a:r>
              <a:rPr lang="ja-JP" altLang="en-US" sz="3000" dirty="0" smtClean="0">
                <a:solidFill>
                  <a:schemeClr val="bg1"/>
                </a:solidFill>
                <a:latin typeface="ＭＳ Ｐゴシック" charset="-128"/>
              </a:rPr>
              <a:t> </a:t>
            </a:r>
            <a:endParaRPr lang="ja-JP" altLang="en-US" sz="3000" dirty="0">
              <a:solidFill>
                <a:schemeClr val="bg1"/>
              </a:solidFill>
              <a:latin typeface="ＭＳ Ｐゴシック" charset="-128"/>
            </a:endParaRPr>
          </a:p>
        </p:txBody>
      </p:sp>
      <p:sp>
        <p:nvSpPr>
          <p:cNvPr id="15" name="テキスト ボックス 14"/>
          <p:cNvSpPr txBox="1"/>
          <p:nvPr/>
        </p:nvSpPr>
        <p:spPr>
          <a:xfrm>
            <a:off x="4355976" y="6021288"/>
            <a:ext cx="1512168" cy="369332"/>
          </a:xfrm>
          <a:prstGeom prst="rect">
            <a:avLst/>
          </a:prstGeom>
          <a:noFill/>
        </p:spPr>
        <p:txBody>
          <a:bodyPr wrap="square" rtlCol="0">
            <a:spAutoFit/>
          </a:bodyPr>
          <a:lstStyle/>
          <a:p>
            <a:r>
              <a:rPr lang="en-US" altLang="ja-JP" b="1" dirty="0" smtClean="0">
                <a:solidFill>
                  <a:srgbClr val="0000FF"/>
                </a:solidFill>
                <a:latin typeface="+mn-ea"/>
              </a:rPr>
              <a:t> 25</a:t>
            </a:r>
            <a:endParaRPr kumimoji="1" lang="ja-JP" altLang="en-US" b="1" dirty="0"/>
          </a:p>
        </p:txBody>
      </p:sp>
      <p:sp>
        <p:nvSpPr>
          <p:cNvPr id="14" name="テキスト ボックス 13"/>
          <p:cNvSpPr txBox="1"/>
          <p:nvPr/>
        </p:nvSpPr>
        <p:spPr>
          <a:xfrm>
            <a:off x="5076056" y="6021288"/>
            <a:ext cx="3096344" cy="369332"/>
          </a:xfrm>
          <a:prstGeom prst="rect">
            <a:avLst/>
          </a:prstGeom>
          <a:noFill/>
        </p:spPr>
        <p:txBody>
          <a:bodyPr wrap="square" rtlCol="0">
            <a:spAutoFit/>
          </a:bodyPr>
          <a:lstStyle/>
          <a:p>
            <a:r>
              <a:rPr kumimoji="1" lang="ja-JP" altLang="en-US" dirty="0" smtClean="0"/>
              <a:t>←プリントＴ－シャツの区分</a:t>
            </a:r>
            <a:endParaRPr kumimoji="1" lang="ja-JP" altLang="en-US" dirty="0"/>
          </a:p>
        </p:txBody>
      </p:sp>
      <p:sp>
        <p:nvSpPr>
          <p:cNvPr id="17" name="テキスト ボックス 16"/>
          <p:cNvSpPr txBox="1"/>
          <p:nvPr/>
        </p:nvSpPr>
        <p:spPr>
          <a:xfrm>
            <a:off x="4844556" y="3814717"/>
            <a:ext cx="3096344" cy="369332"/>
          </a:xfrm>
          <a:prstGeom prst="rect">
            <a:avLst/>
          </a:prstGeom>
          <a:noFill/>
        </p:spPr>
        <p:txBody>
          <a:bodyPr wrap="square" rtlCol="0">
            <a:spAutoFit/>
          </a:bodyPr>
          <a:lstStyle/>
          <a:p>
            <a:r>
              <a:rPr kumimoji="1" lang="ja-JP" altLang="en-US" dirty="0" smtClean="0"/>
              <a:t>←ダックスフントの分類</a:t>
            </a:r>
            <a:endParaRPr kumimoji="1" lang="ja-JP" altLang="en-US" dirty="0"/>
          </a:p>
        </p:txBody>
      </p:sp>
      <p:sp>
        <p:nvSpPr>
          <p:cNvPr id="18" name="スライド番号プレースホルダ 3"/>
          <p:cNvSpPr>
            <a:spLocks noGrp="1"/>
          </p:cNvSpPr>
          <p:nvPr>
            <p:ph type="sldNum" sz="quarter" idx="12"/>
          </p:nvPr>
        </p:nvSpPr>
        <p:spPr bwMode="auto">
          <a:xfrm>
            <a:off x="6830888" y="6592267"/>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34</a:t>
            </a:fld>
            <a:endParaRPr lang="en-US" altLang="ja-JP" sz="1800" dirty="0">
              <a:solidFill>
                <a:schemeClr val="tx1"/>
              </a:solidFill>
              <a:latin typeface="+mn-ea"/>
            </a:endParaRPr>
          </a:p>
        </p:txBody>
      </p:sp>
    </p:spTree>
    <p:extLst>
      <p:ext uri="{BB962C8B-B14F-4D97-AF65-F5344CB8AC3E}">
        <p14:creationId xmlns:p14="http://schemas.microsoft.com/office/powerpoint/2010/main" val="2629748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テキスト ボックス 4"/>
          <p:cNvSpPr txBox="1">
            <a:spLocks noChangeArrowheads="1"/>
          </p:cNvSpPr>
          <p:nvPr/>
        </p:nvSpPr>
        <p:spPr bwMode="auto">
          <a:xfrm>
            <a:off x="467544" y="2626454"/>
            <a:ext cx="8496944" cy="3754874"/>
          </a:xfrm>
          <a:prstGeom prst="rect">
            <a:avLst/>
          </a:prstGeom>
          <a:noFill/>
          <a:ln w="9525">
            <a:noFill/>
            <a:miter lim="800000"/>
            <a:headEnd/>
            <a:tailEnd/>
          </a:ln>
        </p:spPr>
        <p:txBody>
          <a:bodyPr wrap="square">
            <a:spAutoFit/>
          </a:bodyPr>
          <a:lstStyle/>
          <a:p>
            <a:pPr>
              <a:spcBef>
                <a:spcPts val="600"/>
              </a:spcBef>
            </a:pPr>
            <a:r>
              <a:rPr lang="ja-JP" altLang="en-US" sz="2000" dirty="0">
                <a:latin typeface="+mn-ea"/>
                <a:ea typeface="+mn-ea"/>
              </a:rPr>
              <a:t>検索</a:t>
            </a:r>
            <a:r>
              <a:rPr lang="ja-JP" altLang="en-US" sz="2000" dirty="0" smtClean="0">
                <a:latin typeface="+mn-ea"/>
                <a:ea typeface="+mn-ea"/>
              </a:rPr>
              <a:t>手順（図形商標検索」画面）</a:t>
            </a:r>
            <a:endParaRPr lang="en-US" altLang="ja-JP" sz="2000" dirty="0">
              <a:latin typeface="+mn-ea"/>
              <a:ea typeface="+mn-ea"/>
            </a:endParaRPr>
          </a:p>
          <a:p>
            <a:pPr>
              <a:spcBef>
                <a:spcPts val="1200"/>
              </a:spcBef>
            </a:pPr>
            <a:r>
              <a:rPr lang="ja-JP" altLang="en-US" sz="2000" dirty="0">
                <a:latin typeface="+mn-ea"/>
                <a:ea typeface="+mn-ea"/>
              </a:rPr>
              <a:t>　</a:t>
            </a:r>
            <a:r>
              <a:rPr lang="ja-JP" altLang="en-US" sz="2000" dirty="0" smtClean="0">
                <a:latin typeface="+mn-ea"/>
                <a:ea typeface="+mn-ea"/>
              </a:rPr>
              <a:t>　</a:t>
            </a:r>
            <a:r>
              <a:rPr lang="ja-JP" altLang="en-US" sz="2000" dirty="0" smtClean="0">
                <a:solidFill>
                  <a:srgbClr val="0000FF"/>
                </a:solidFill>
                <a:latin typeface="+mn-ea"/>
                <a:ea typeface="+mn-ea"/>
              </a:rPr>
              <a:t>１．デザインの分類</a:t>
            </a:r>
            <a:r>
              <a:rPr lang="ja-JP" altLang="en-US" sz="2000" dirty="0">
                <a:solidFill>
                  <a:srgbClr val="0000FF"/>
                </a:solidFill>
                <a:latin typeface="+mn-ea"/>
                <a:ea typeface="+mn-ea"/>
              </a:rPr>
              <a:t>を</a:t>
            </a:r>
            <a:r>
              <a:rPr lang="ja-JP" altLang="en-US" sz="2000" dirty="0" smtClean="0">
                <a:solidFill>
                  <a:srgbClr val="0000FF"/>
                </a:solidFill>
                <a:latin typeface="+mn-ea"/>
                <a:ea typeface="+mn-ea"/>
              </a:rPr>
              <a:t>調べる</a:t>
            </a:r>
            <a:endParaRPr lang="en-US" altLang="ja-JP" sz="2000" dirty="0" smtClean="0">
              <a:solidFill>
                <a:srgbClr val="0000FF"/>
              </a:solidFill>
              <a:latin typeface="+mn-ea"/>
              <a:ea typeface="+mn-ea"/>
            </a:endParaRPr>
          </a:p>
          <a:p>
            <a:pPr>
              <a:spcBef>
                <a:spcPts val="0"/>
              </a:spcBef>
            </a:pPr>
            <a:r>
              <a:rPr lang="ja-JP" altLang="en-US" sz="2200" dirty="0" smtClean="0">
                <a:latin typeface="+mn-ea"/>
                <a:ea typeface="+mn-ea"/>
              </a:rPr>
              <a:t>　　　</a:t>
            </a:r>
            <a:r>
              <a:rPr lang="ja-JP" altLang="en-US" dirty="0" smtClean="0">
                <a:latin typeface="+mn-ea"/>
                <a:ea typeface="+mn-ea"/>
              </a:rPr>
              <a:t>　</a:t>
            </a:r>
            <a:r>
              <a:rPr lang="ja-JP" altLang="en-US" dirty="0" smtClean="0">
                <a:latin typeface="+mn-ea"/>
                <a:ea typeface="+mn-ea"/>
              </a:rPr>
              <a:t>・</a:t>
            </a:r>
            <a:r>
              <a:rPr lang="ja-JP" altLang="en-US" dirty="0" smtClean="0">
                <a:latin typeface="+mn-ea"/>
                <a:ea typeface="+mn-ea"/>
              </a:rPr>
              <a:t>大分類</a:t>
            </a:r>
            <a:r>
              <a:rPr lang="ja-JP" altLang="en-US" dirty="0" smtClean="0">
                <a:latin typeface="+mn-ea"/>
                <a:ea typeface="+mn-ea"/>
              </a:rPr>
              <a:t>⇒</a:t>
            </a:r>
            <a:r>
              <a:rPr lang="en-US" altLang="ja-JP" dirty="0" smtClean="0">
                <a:latin typeface="+mn-ea"/>
                <a:ea typeface="+mn-ea"/>
              </a:rPr>
              <a:t>3</a:t>
            </a:r>
            <a:r>
              <a:rPr lang="ja-JP" altLang="en-US" dirty="0" smtClean="0">
                <a:latin typeface="+mn-ea"/>
                <a:ea typeface="+mn-ea"/>
              </a:rPr>
              <a:t>動物⇒</a:t>
            </a:r>
            <a:r>
              <a:rPr lang="en-US" altLang="ja-JP" dirty="0" smtClean="0">
                <a:latin typeface="+mn-ea"/>
                <a:ea typeface="+mn-ea"/>
              </a:rPr>
              <a:t>3.1</a:t>
            </a:r>
            <a:r>
              <a:rPr lang="ja-JP" altLang="en-US" dirty="0"/>
              <a:t>四足</a:t>
            </a:r>
            <a:r>
              <a:rPr lang="ja-JP" altLang="en-US" dirty="0" smtClean="0"/>
              <a:t>獣（ネコ科、イヌ科）</a:t>
            </a:r>
            <a:r>
              <a:rPr lang="ja-JP" altLang="en-US" dirty="0" smtClean="0">
                <a:latin typeface="+mn-ea"/>
                <a:ea typeface="+mn-ea"/>
              </a:rPr>
              <a:t>⇒</a:t>
            </a:r>
            <a:r>
              <a:rPr lang="en-US" altLang="ja-JP" dirty="0" smtClean="0">
                <a:latin typeface="+mn-ea"/>
                <a:ea typeface="+mn-ea"/>
              </a:rPr>
              <a:t>3.1.8.01</a:t>
            </a:r>
            <a:r>
              <a:rPr lang="ja-JP" altLang="en-US" dirty="0" smtClean="0">
                <a:latin typeface="+mn-ea"/>
                <a:ea typeface="+mn-ea"/>
              </a:rPr>
              <a:t>ダックスフント</a:t>
            </a:r>
            <a:r>
              <a:rPr lang="en-US" altLang="ja-JP" sz="2200" dirty="0">
                <a:latin typeface="+mn-ea"/>
                <a:ea typeface="+mn-ea"/>
              </a:rPr>
              <a:t>	</a:t>
            </a:r>
            <a:r>
              <a:rPr lang="en-US" altLang="ja-JP" dirty="0" smtClean="0">
                <a:solidFill>
                  <a:srgbClr val="0000FF"/>
                </a:solidFill>
                <a:latin typeface="+mn-ea"/>
                <a:ea typeface="+mn-ea"/>
              </a:rPr>
              <a:t>3.1.8.01</a:t>
            </a:r>
            <a:r>
              <a:rPr lang="ja-JP" altLang="en-US" dirty="0" smtClean="0">
                <a:solidFill>
                  <a:srgbClr val="0000FF"/>
                </a:solidFill>
                <a:latin typeface="+mn-ea"/>
                <a:ea typeface="+mn-ea"/>
              </a:rPr>
              <a:t>をクリック→「ウイーン図形分類</a:t>
            </a:r>
            <a:r>
              <a:rPr lang="en-US" altLang="ja-JP" dirty="0" smtClean="0">
                <a:solidFill>
                  <a:srgbClr val="0000FF"/>
                </a:solidFill>
                <a:latin typeface="+mn-ea"/>
                <a:ea typeface="+mn-ea"/>
              </a:rPr>
              <a:t>1</a:t>
            </a:r>
            <a:r>
              <a:rPr lang="ja-JP" altLang="en-US" dirty="0" smtClean="0">
                <a:solidFill>
                  <a:srgbClr val="0000FF"/>
                </a:solidFill>
                <a:latin typeface="+mn-ea"/>
                <a:ea typeface="+mn-ea"/>
              </a:rPr>
              <a:t>」をクリック→「</a:t>
            </a:r>
            <a:r>
              <a:rPr lang="en-US" altLang="ja-JP" dirty="0">
                <a:solidFill>
                  <a:srgbClr val="0000FF"/>
                </a:solidFill>
                <a:latin typeface="+mn-ea"/>
                <a:ea typeface="+mn-ea"/>
              </a:rPr>
              <a:t> </a:t>
            </a:r>
            <a:r>
              <a:rPr lang="en-US" altLang="ja-JP" dirty="0" smtClean="0">
                <a:solidFill>
                  <a:srgbClr val="0000FF"/>
                </a:solidFill>
                <a:latin typeface="+mn-ea"/>
                <a:ea typeface="+mn-ea"/>
              </a:rPr>
              <a:t>3.1.8.01</a:t>
            </a:r>
            <a:r>
              <a:rPr lang="ja-JP" altLang="en-US" dirty="0" smtClean="0">
                <a:solidFill>
                  <a:srgbClr val="0000FF"/>
                </a:solidFill>
                <a:latin typeface="+mn-ea"/>
                <a:ea typeface="+mn-ea"/>
              </a:rPr>
              <a:t>」が入力される</a:t>
            </a:r>
            <a:endParaRPr lang="en-US" altLang="ja-JP" dirty="0">
              <a:solidFill>
                <a:srgbClr val="0000FF"/>
              </a:solidFill>
              <a:latin typeface="+mn-ea"/>
              <a:ea typeface="+mn-ea"/>
            </a:endParaRPr>
          </a:p>
          <a:p>
            <a:pPr>
              <a:spcBef>
                <a:spcPts val="1200"/>
              </a:spcBef>
            </a:pPr>
            <a:r>
              <a:rPr lang="ja-JP" altLang="en-US" sz="2200" dirty="0">
                <a:latin typeface="+mn-ea"/>
                <a:ea typeface="+mn-ea"/>
              </a:rPr>
              <a:t>　</a:t>
            </a:r>
            <a:r>
              <a:rPr lang="ja-JP" altLang="en-US" sz="2200" dirty="0" smtClean="0">
                <a:latin typeface="+mn-ea"/>
                <a:ea typeface="+mn-ea"/>
              </a:rPr>
              <a:t>　</a:t>
            </a:r>
            <a:r>
              <a:rPr lang="ja-JP" altLang="en-US" sz="2000" dirty="0" smtClean="0">
                <a:solidFill>
                  <a:srgbClr val="0000FF"/>
                </a:solidFill>
                <a:latin typeface="+mn-ea"/>
                <a:ea typeface="+mn-ea"/>
              </a:rPr>
              <a:t>２．商品</a:t>
            </a:r>
            <a:r>
              <a:rPr lang="ja-JP" altLang="en-US" sz="2000" dirty="0">
                <a:solidFill>
                  <a:srgbClr val="0000FF"/>
                </a:solidFill>
                <a:latin typeface="+mn-ea"/>
                <a:ea typeface="+mn-ea"/>
              </a:rPr>
              <a:t>（Ｔシャツ）の「区分」又は「類似群コード」を</a:t>
            </a:r>
            <a:r>
              <a:rPr lang="ja-JP" altLang="en-US" sz="2000" dirty="0" smtClean="0">
                <a:solidFill>
                  <a:srgbClr val="0000FF"/>
                </a:solidFill>
                <a:latin typeface="+mn-ea"/>
                <a:ea typeface="+mn-ea"/>
              </a:rPr>
              <a:t>調べる</a:t>
            </a:r>
            <a:endParaRPr lang="en-US" altLang="ja-JP" sz="2000" dirty="0" smtClean="0">
              <a:solidFill>
                <a:srgbClr val="0000FF"/>
              </a:solidFill>
              <a:latin typeface="+mn-ea"/>
              <a:ea typeface="+mn-ea"/>
            </a:endParaRPr>
          </a:p>
          <a:p>
            <a:pPr marL="1079500" indent="-1079500">
              <a:spcBef>
                <a:spcPts val="0"/>
              </a:spcBef>
            </a:pPr>
            <a:r>
              <a:rPr lang="ja-JP" altLang="en-US" sz="2200" dirty="0" smtClean="0">
                <a:latin typeface="+mn-ea"/>
                <a:ea typeface="+mn-ea"/>
              </a:rPr>
              <a:t>　　　</a:t>
            </a:r>
            <a:r>
              <a:rPr lang="ja-JP" altLang="en-US" dirty="0" smtClean="0">
                <a:latin typeface="+mn-ea"/>
                <a:ea typeface="+mn-ea"/>
              </a:rPr>
              <a:t>　</a:t>
            </a:r>
            <a:r>
              <a:rPr lang="ja-JP" altLang="en-US" dirty="0" smtClean="0">
                <a:latin typeface="+mn-ea"/>
                <a:ea typeface="+mn-ea"/>
              </a:rPr>
              <a:t>・商品</a:t>
            </a:r>
            <a:r>
              <a:rPr lang="ja-JP" altLang="en-US" dirty="0" smtClean="0">
                <a:latin typeface="+mn-ea"/>
                <a:ea typeface="+mn-ea"/>
              </a:rPr>
              <a:t>・役務名リスト⇒「ティーシャツ」検索⇒５件ヒット⇒リスト表示　⇒区分２５（類似群コード１７</a:t>
            </a:r>
            <a:r>
              <a:rPr lang="en-US" altLang="ja-JP" dirty="0" smtClean="0">
                <a:latin typeface="+mn-ea"/>
                <a:ea typeface="+mn-ea"/>
              </a:rPr>
              <a:t>A</a:t>
            </a:r>
            <a:r>
              <a:rPr lang="ja-JP" altLang="en-US" dirty="0" smtClean="0">
                <a:latin typeface="+mn-ea"/>
                <a:ea typeface="+mn-ea"/>
              </a:rPr>
              <a:t>０２）</a:t>
            </a:r>
            <a:endParaRPr lang="en-US" altLang="ja-JP" dirty="0" smtClean="0">
              <a:latin typeface="+mn-ea"/>
              <a:ea typeface="+mn-ea"/>
            </a:endParaRPr>
          </a:p>
          <a:p>
            <a:pPr>
              <a:spcBef>
                <a:spcPts val="1200"/>
              </a:spcBef>
            </a:pPr>
            <a:r>
              <a:rPr lang="ja-JP" altLang="en-US" sz="2200" dirty="0">
                <a:latin typeface="+mn-ea"/>
                <a:ea typeface="+mn-ea"/>
              </a:rPr>
              <a:t>　</a:t>
            </a:r>
            <a:r>
              <a:rPr lang="ja-JP" altLang="en-US" sz="2200" dirty="0" smtClean="0">
                <a:latin typeface="+mn-ea"/>
                <a:ea typeface="+mn-ea"/>
              </a:rPr>
              <a:t>　</a:t>
            </a:r>
            <a:r>
              <a:rPr lang="ja-JP" altLang="en-US" sz="2000" dirty="0" smtClean="0">
                <a:solidFill>
                  <a:srgbClr val="0000FF"/>
                </a:solidFill>
                <a:latin typeface="+mn-ea"/>
                <a:ea typeface="+mn-ea"/>
              </a:rPr>
              <a:t>３．図形</a:t>
            </a:r>
            <a:r>
              <a:rPr lang="ja-JP" altLang="en-US" sz="2000" dirty="0" smtClean="0">
                <a:solidFill>
                  <a:srgbClr val="0000FF"/>
                </a:solidFill>
                <a:latin typeface="+mn-ea"/>
                <a:ea typeface="+mn-ea"/>
              </a:rPr>
              <a:t>商標検索</a:t>
            </a:r>
            <a:endParaRPr lang="en-US" altLang="ja-JP" sz="2000" dirty="0" smtClean="0">
              <a:solidFill>
                <a:srgbClr val="0000FF"/>
              </a:solidFill>
              <a:latin typeface="+mn-ea"/>
              <a:ea typeface="+mn-ea"/>
            </a:endParaRPr>
          </a:p>
          <a:p>
            <a:pPr marL="804863" indent="-804863">
              <a:spcBef>
                <a:spcPts val="0"/>
              </a:spcBef>
            </a:pPr>
            <a:r>
              <a:rPr lang="ja-JP" altLang="en-US" sz="2200" dirty="0" smtClean="0">
                <a:latin typeface="+mn-ea"/>
                <a:ea typeface="+mn-ea"/>
              </a:rPr>
              <a:t>　　　　</a:t>
            </a:r>
            <a:r>
              <a:rPr lang="ja-JP" altLang="en-US" dirty="0" smtClean="0">
                <a:latin typeface="+mn-ea"/>
                <a:ea typeface="+mn-ea"/>
              </a:rPr>
              <a:t>ウィーン図形分類「</a:t>
            </a:r>
            <a:r>
              <a:rPr lang="ja-JP" altLang="en-US" dirty="0">
                <a:latin typeface="+mn-ea"/>
                <a:ea typeface="+mn-ea"/>
              </a:rPr>
              <a:t> </a:t>
            </a:r>
            <a:r>
              <a:rPr lang="ja-JP" altLang="en-US" dirty="0" smtClean="0">
                <a:latin typeface="+mn-ea"/>
                <a:ea typeface="+mn-ea"/>
              </a:rPr>
              <a:t>３．１．８．０１」、区分「２５」⇒検索実行</a:t>
            </a:r>
            <a:r>
              <a:rPr lang="ja-JP" altLang="en-US" dirty="0" smtClean="0">
                <a:latin typeface="+mn-ea"/>
                <a:ea typeface="+mn-ea"/>
              </a:rPr>
              <a:t>⇒検索結果８６件</a:t>
            </a:r>
            <a:endParaRPr lang="en-US" altLang="ja-JP" dirty="0" smtClean="0">
              <a:latin typeface="+mn-ea"/>
              <a:ea typeface="+mn-ea"/>
            </a:endParaRPr>
          </a:p>
          <a:p>
            <a:pPr marL="804863" indent="-804863">
              <a:spcBef>
                <a:spcPts val="0"/>
              </a:spcBef>
            </a:pPr>
            <a:r>
              <a:rPr lang="en-US" altLang="ja-JP" dirty="0">
                <a:latin typeface="+mn-ea"/>
                <a:ea typeface="+mn-ea"/>
              </a:rPr>
              <a:t>	</a:t>
            </a:r>
            <a:r>
              <a:rPr lang="ja-JP" altLang="en-US" dirty="0" smtClean="0">
                <a:latin typeface="+mn-ea"/>
                <a:ea typeface="+mn-ea"/>
              </a:rPr>
              <a:t>⇒　一覧</a:t>
            </a:r>
            <a:r>
              <a:rPr lang="ja-JP" altLang="en-US" dirty="0" smtClean="0">
                <a:latin typeface="+mn-ea"/>
                <a:ea typeface="+mn-ea"/>
              </a:rPr>
              <a:t>表示</a:t>
            </a:r>
            <a:endParaRPr lang="en-US" altLang="ja-JP" dirty="0" smtClean="0">
              <a:latin typeface="+mn-ea"/>
              <a:ea typeface="+mn-ea"/>
            </a:endParaRPr>
          </a:p>
        </p:txBody>
      </p:sp>
      <p:grpSp>
        <p:nvGrpSpPr>
          <p:cNvPr id="3" name="グループ化 2"/>
          <p:cNvGrpSpPr/>
          <p:nvPr/>
        </p:nvGrpSpPr>
        <p:grpSpPr>
          <a:xfrm>
            <a:off x="408062" y="1340768"/>
            <a:ext cx="8352928" cy="864096"/>
            <a:chOff x="408062" y="1315716"/>
            <a:chExt cx="8352928" cy="864096"/>
          </a:xfrm>
        </p:grpSpPr>
        <p:sp>
          <p:nvSpPr>
            <p:cNvPr id="2" name="角丸四角形 1"/>
            <p:cNvSpPr/>
            <p:nvPr/>
          </p:nvSpPr>
          <p:spPr>
            <a:xfrm>
              <a:off x="408062" y="1315716"/>
              <a:ext cx="8352928" cy="864096"/>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65150" y="1412776"/>
              <a:ext cx="7985125" cy="707886"/>
            </a:xfrm>
            <a:prstGeom prst="rect">
              <a:avLst/>
            </a:prstGeom>
            <a:noFill/>
          </p:spPr>
          <p:txBody>
            <a:bodyPr>
              <a:spAutoFit/>
            </a:bodyPr>
            <a:lstStyle/>
            <a:p>
              <a:pPr algn="ctr" fontAlgn="auto">
                <a:spcBef>
                  <a:spcPts val="0"/>
                </a:spcBef>
                <a:spcAft>
                  <a:spcPts val="0"/>
                </a:spcAft>
                <a:defRPr/>
              </a:pPr>
              <a:r>
                <a:rPr lang="ja-JP" altLang="en-US" sz="2000" dirty="0" smtClean="0">
                  <a:latin typeface="+mn-ea"/>
                </a:rPr>
                <a:t>演習５．</a:t>
              </a:r>
              <a:endParaRPr lang="en-US" altLang="ja-JP" sz="2000" dirty="0">
                <a:latin typeface="+mn-ea"/>
              </a:endParaRPr>
            </a:p>
            <a:p>
              <a:pPr algn="ctr" fontAlgn="auto">
                <a:spcBef>
                  <a:spcPts val="0"/>
                </a:spcBef>
                <a:spcAft>
                  <a:spcPts val="0"/>
                </a:spcAft>
                <a:defRPr/>
              </a:pPr>
              <a:r>
                <a:rPr lang="ja-JP" altLang="en-US" sz="2000" dirty="0" smtClean="0">
                  <a:solidFill>
                    <a:srgbClr val="0000FF"/>
                  </a:solidFill>
                  <a:latin typeface="+mn-ea"/>
                  <a:ea typeface="+mn-ea"/>
                </a:rPr>
                <a:t>ダックスフンド（犬）をデザインした図をプリントしたＴシャツの商品化を企画</a:t>
              </a:r>
              <a:endParaRPr lang="en-US" altLang="ja-JP" sz="2000" dirty="0">
                <a:solidFill>
                  <a:srgbClr val="0000FF"/>
                </a:solidFill>
                <a:latin typeface="+mn-ea"/>
                <a:ea typeface="+mn-ea"/>
              </a:endParaRPr>
            </a:p>
          </p:txBody>
        </p:sp>
      </p:grpSp>
      <p:sp>
        <p:nvSpPr>
          <p:cNvPr id="5" name="スライド番号プレースホルダ 3"/>
          <p:cNvSpPr>
            <a:spLocks noGrp="1"/>
          </p:cNvSpPr>
          <p:nvPr>
            <p:ph type="sldNum" sz="quarter" idx="12"/>
          </p:nvPr>
        </p:nvSpPr>
        <p:spPr bwMode="auto">
          <a:xfrm>
            <a:off x="6758880" y="6448251"/>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35</a:t>
            </a:fld>
            <a:endParaRPr lang="en-US" altLang="ja-JP" sz="1800" dirty="0">
              <a:solidFill>
                <a:schemeClr val="tx1"/>
              </a:solidFill>
              <a:latin typeface="+mn-ea"/>
            </a:endParaRPr>
          </a:p>
        </p:txBody>
      </p:sp>
      <p:sp>
        <p:nvSpPr>
          <p:cNvPr id="6" name="Rectangle 29"/>
          <p:cNvSpPr>
            <a:spLocks noChangeArrowheads="1"/>
          </p:cNvSpPr>
          <p:nvPr/>
        </p:nvSpPr>
        <p:spPr bwMode="auto">
          <a:xfrm>
            <a:off x="1475656" y="476672"/>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3000" dirty="0" smtClean="0">
                <a:solidFill>
                  <a:schemeClr val="bg1"/>
                </a:solidFill>
                <a:latin typeface="ＭＳ Ｐゴシック" pitchFamily="50" charset="-128"/>
              </a:rPr>
              <a:t>図形</a:t>
            </a:r>
            <a:r>
              <a:rPr lang="ja-JP" altLang="en-US" sz="3000" dirty="0" smtClean="0">
                <a:solidFill>
                  <a:schemeClr val="bg1"/>
                </a:solidFill>
                <a:latin typeface="ＭＳ Ｐゴシック" pitchFamily="50" charset="-128"/>
              </a:rPr>
              <a:t>商標検索</a:t>
            </a:r>
            <a:r>
              <a:rPr lang="ja-JP" altLang="en-US" sz="3000" dirty="0" smtClean="0">
                <a:solidFill>
                  <a:schemeClr val="bg1"/>
                </a:solidFill>
                <a:latin typeface="ＭＳ Ｐゴシック" charset="-128"/>
              </a:rPr>
              <a:t> </a:t>
            </a:r>
            <a:endParaRPr lang="ja-JP" altLang="en-US" sz="3000" dirty="0">
              <a:solidFill>
                <a:schemeClr val="bg1"/>
              </a:solidFill>
              <a:latin typeface="ＭＳ Ｐゴシック" charset="-128"/>
            </a:endParaRPr>
          </a:p>
        </p:txBody>
      </p:sp>
    </p:spTree>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415380"/>
            <a:ext cx="8467725"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9"/>
          <p:cNvSpPr>
            <a:spLocks noChangeArrowheads="1"/>
          </p:cNvSpPr>
          <p:nvPr/>
        </p:nvSpPr>
        <p:spPr bwMode="auto">
          <a:xfrm>
            <a:off x="1475656" y="476672"/>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3000" dirty="0" smtClean="0">
                <a:solidFill>
                  <a:schemeClr val="bg1"/>
                </a:solidFill>
                <a:latin typeface="ＭＳ Ｐゴシック" pitchFamily="50" charset="-128"/>
              </a:rPr>
              <a:t>図形</a:t>
            </a:r>
            <a:r>
              <a:rPr lang="ja-JP" altLang="en-US" sz="3000" dirty="0" smtClean="0">
                <a:solidFill>
                  <a:schemeClr val="bg1"/>
                </a:solidFill>
                <a:latin typeface="ＭＳ Ｐゴシック" pitchFamily="50" charset="-128"/>
              </a:rPr>
              <a:t>商標検索</a:t>
            </a:r>
            <a:r>
              <a:rPr lang="ja-JP" altLang="en-US" sz="3000" dirty="0" smtClean="0">
                <a:solidFill>
                  <a:schemeClr val="bg1"/>
                </a:solidFill>
                <a:latin typeface="ＭＳ Ｐゴシック" charset="-128"/>
              </a:rPr>
              <a:t> </a:t>
            </a:r>
            <a:endParaRPr lang="ja-JP" altLang="en-US" sz="3000" dirty="0">
              <a:solidFill>
                <a:schemeClr val="bg1"/>
              </a:solidFill>
              <a:latin typeface="ＭＳ Ｐゴシック" charset="-128"/>
            </a:endParaRPr>
          </a:p>
        </p:txBody>
      </p:sp>
      <p:sp>
        <p:nvSpPr>
          <p:cNvPr id="4"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36</a:t>
            </a:fld>
            <a:endParaRPr lang="en-US" altLang="ja-JP" sz="1800" dirty="0">
              <a:solidFill>
                <a:schemeClr val="tx1"/>
              </a:solidFill>
              <a:latin typeface="+mn-ea"/>
            </a:endParaRPr>
          </a:p>
        </p:txBody>
      </p:sp>
    </p:spTree>
    <p:extLst>
      <p:ext uri="{BB962C8B-B14F-4D97-AF65-F5344CB8AC3E}">
        <p14:creationId xmlns:p14="http://schemas.microsoft.com/office/powerpoint/2010/main" val="693936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p:cNvSpPr txBox="1"/>
          <p:nvPr/>
        </p:nvSpPr>
        <p:spPr>
          <a:xfrm>
            <a:off x="565150" y="1445870"/>
            <a:ext cx="8327330" cy="4862870"/>
          </a:xfrm>
          <a:prstGeom prst="rect">
            <a:avLst/>
          </a:prstGeom>
          <a:noFill/>
        </p:spPr>
        <p:txBody>
          <a:bodyPr wrap="square">
            <a:spAutoFit/>
          </a:bodyPr>
          <a:lstStyle/>
          <a:p>
            <a:pPr fontAlgn="auto">
              <a:spcBef>
                <a:spcPts val="0"/>
              </a:spcBef>
              <a:spcAft>
                <a:spcPts val="0"/>
              </a:spcAft>
              <a:defRPr/>
            </a:pPr>
            <a:r>
              <a:rPr lang="ja-JP" altLang="en-US" sz="2000" b="1" dirty="0" smtClean="0">
                <a:solidFill>
                  <a:srgbClr val="0000FF"/>
                </a:solidFill>
                <a:latin typeface="+mj-ea"/>
                <a:ea typeface="+mj-ea"/>
              </a:rPr>
              <a:t>★</a:t>
            </a:r>
            <a:r>
              <a:rPr lang="ja-JP" altLang="en-US" sz="2200" b="1" dirty="0" smtClean="0">
                <a:solidFill>
                  <a:srgbClr val="0000FF"/>
                </a:solidFill>
                <a:latin typeface="+mj-ea"/>
                <a:ea typeface="+mj-ea"/>
              </a:rPr>
              <a:t>著作権法とキャラクター</a:t>
            </a:r>
            <a:endParaRPr lang="en-US" altLang="ja-JP" sz="2200" b="1" dirty="0" smtClean="0">
              <a:solidFill>
                <a:srgbClr val="0000FF"/>
              </a:solidFill>
              <a:latin typeface="+mj-ea"/>
              <a:ea typeface="+mj-ea"/>
            </a:endParaRPr>
          </a:p>
          <a:p>
            <a:pPr fontAlgn="auto">
              <a:spcBef>
                <a:spcPts val="0"/>
              </a:spcBef>
              <a:spcAft>
                <a:spcPts val="0"/>
              </a:spcAft>
              <a:defRPr/>
            </a:pPr>
            <a:r>
              <a:rPr lang="ja-JP" altLang="en-US" sz="2000" dirty="0" smtClean="0">
                <a:latin typeface="+mj-ea"/>
                <a:ea typeface="+mj-ea"/>
              </a:rPr>
              <a:t>　　キャタクターそのものは抽象的な人物像であり、著作物では</a:t>
            </a:r>
            <a:r>
              <a:rPr lang="ja-JP" altLang="en-US" sz="2000" dirty="0" smtClean="0">
                <a:latin typeface="+mj-ea"/>
                <a:ea typeface="+mj-ea"/>
              </a:rPr>
              <a:t>ない。</a:t>
            </a:r>
            <a:endParaRPr lang="en-US" altLang="ja-JP" sz="2000" dirty="0">
              <a:latin typeface="+mj-ea"/>
              <a:ea typeface="+mj-ea"/>
            </a:endParaRPr>
          </a:p>
          <a:p>
            <a:pPr marL="363538" indent="-363538" fontAlgn="auto">
              <a:spcBef>
                <a:spcPts val="0"/>
              </a:spcBef>
              <a:spcAft>
                <a:spcPts val="0"/>
              </a:spcAft>
              <a:defRPr/>
            </a:pPr>
            <a:r>
              <a:rPr lang="ja-JP" altLang="en-US" sz="2000" dirty="0" smtClean="0">
                <a:solidFill>
                  <a:srgbClr val="0000FF"/>
                </a:solidFill>
                <a:latin typeface="+mj-ea"/>
                <a:ea typeface="+mj-ea"/>
              </a:rPr>
              <a:t>　　</a:t>
            </a:r>
            <a:r>
              <a:rPr lang="ja-JP" altLang="en-US" sz="2000" dirty="0" smtClean="0">
                <a:latin typeface="+mj-ea"/>
                <a:ea typeface="+mj-ea"/>
              </a:rPr>
              <a:t>しかし、他人が創作したキャラクターを模倣してぬいぐるみなどのグッズを販売すれば</a:t>
            </a:r>
            <a:r>
              <a:rPr lang="ja-JP" altLang="en-US" sz="2000" dirty="0">
                <a:latin typeface="+mj-ea"/>
                <a:ea typeface="+mj-ea"/>
              </a:rPr>
              <a:t>著作権</a:t>
            </a:r>
            <a:r>
              <a:rPr lang="ja-JP" altLang="en-US" sz="2000" dirty="0" smtClean="0">
                <a:latin typeface="+mj-ea"/>
                <a:ea typeface="+mj-ea"/>
              </a:rPr>
              <a:t>侵害となる（間接侵害）</a:t>
            </a:r>
            <a:endParaRPr lang="en-US" altLang="ja-JP" sz="2000" dirty="0" smtClean="0">
              <a:latin typeface="+mj-ea"/>
              <a:ea typeface="+mj-ea"/>
            </a:endParaRPr>
          </a:p>
          <a:p>
            <a:pPr fontAlgn="auto">
              <a:spcBef>
                <a:spcPts val="600"/>
              </a:spcBef>
              <a:spcAft>
                <a:spcPts val="0"/>
              </a:spcAft>
              <a:defRPr/>
            </a:pPr>
            <a:r>
              <a:rPr lang="ja-JP" altLang="en-US" sz="2000" dirty="0" smtClean="0">
                <a:latin typeface="+mj-ea"/>
                <a:ea typeface="+mj-ea"/>
              </a:rPr>
              <a:t>　　◎訴訟になれば、自分がいつ創作したかを証明することが必要。</a:t>
            </a:r>
            <a:endParaRPr lang="en-US" altLang="ja-JP" sz="2000" dirty="0" smtClean="0">
              <a:latin typeface="+mj-ea"/>
              <a:ea typeface="+mj-ea"/>
            </a:endParaRPr>
          </a:p>
          <a:p>
            <a:pPr fontAlgn="auto">
              <a:spcBef>
                <a:spcPts val="0"/>
              </a:spcBef>
              <a:spcAft>
                <a:spcPts val="0"/>
              </a:spcAft>
              <a:defRPr/>
            </a:pPr>
            <a:r>
              <a:rPr lang="ja-JP" altLang="en-US" sz="2000" dirty="0">
                <a:latin typeface="+mj-ea"/>
                <a:ea typeface="+mj-ea"/>
              </a:rPr>
              <a:t>　</a:t>
            </a:r>
            <a:r>
              <a:rPr lang="ja-JP" altLang="en-US" sz="2000" dirty="0" smtClean="0">
                <a:latin typeface="+mj-ea"/>
                <a:ea typeface="+mj-ea"/>
              </a:rPr>
              <a:t>　　（必ずしも容易ではない）</a:t>
            </a:r>
            <a:endParaRPr lang="en-US" altLang="ja-JP" sz="2000" dirty="0" smtClean="0">
              <a:latin typeface="+mj-ea"/>
              <a:ea typeface="+mj-ea"/>
            </a:endParaRPr>
          </a:p>
          <a:p>
            <a:pPr fontAlgn="auto">
              <a:spcBef>
                <a:spcPts val="1200"/>
              </a:spcBef>
              <a:spcAft>
                <a:spcPts val="0"/>
              </a:spcAft>
              <a:defRPr/>
            </a:pPr>
            <a:r>
              <a:rPr lang="ja-JP" altLang="en-US" sz="2000" b="1" dirty="0">
                <a:solidFill>
                  <a:srgbClr val="0000FF"/>
                </a:solidFill>
                <a:latin typeface="+mj-ea"/>
                <a:ea typeface="+mj-ea"/>
              </a:rPr>
              <a:t>★</a:t>
            </a:r>
            <a:r>
              <a:rPr lang="ja-JP" altLang="en-US" sz="2200" b="1" dirty="0" smtClean="0">
                <a:solidFill>
                  <a:srgbClr val="0000FF"/>
                </a:solidFill>
                <a:latin typeface="+mj-ea"/>
                <a:ea typeface="+mj-ea"/>
              </a:rPr>
              <a:t>意匠法</a:t>
            </a:r>
            <a:r>
              <a:rPr lang="ja-JP" altLang="en-US" sz="2200" b="1" dirty="0">
                <a:solidFill>
                  <a:srgbClr val="0000FF"/>
                </a:solidFill>
                <a:latin typeface="+mj-ea"/>
                <a:ea typeface="+mj-ea"/>
              </a:rPr>
              <a:t>と</a:t>
            </a:r>
            <a:r>
              <a:rPr lang="ja-JP" altLang="en-US" sz="2200" b="1" dirty="0" smtClean="0">
                <a:solidFill>
                  <a:srgbClr val="0000FF"/>
                </a:solidFill>
                <a:latin typeface="+mj-ea"/>
                <a:ea typeface="+mj-ea"/>
              </a:rPr>
              <a:t>キャラクター</a:t>
            </a:r>
            <a:endParaRPr lang="en-US" altLang="ja-JP" sz="2200" b="1" dirty="0" smtClean="0">
              <a:solidFill>
                <a:srgbClr val="0000FF"/>
              </a:solidFill>
              <a:latin typeface="+mj-ea"/>
              <a:ea typeface="+mj-ea"/>
            </a:endParaRPr>
          </a:p>
          <a:p>
            <a:pPr marL="363538" indent="-363538" fontAlgn="auto">
              <a:spcBef>
                <a:spcPts val="0"/>
              </a:spcBef>
              <a:spcAft>
                <a:spcPts val="0"/>
              </a:spcAft>
              <a:defRPr/>
            </a:pPr>
            <a:r>
              <a:rPr lang="ja-JP" altLang="en-US" sz="2000" dirty="0" smtClean="0">
                <a:latin typeface="+mj-ea"/>
                <a:ea typeface="+mj-ea"/>
              </a:rPr>
              <a:t>　　世の中</a:t>
            </a:r>
            <a:r>
              <a:rPr lang="ja-JP" altLang="en-US" sz="2000" dirty="0">
                <a:latin typeface="+mj-ea"/>
                <a:ea typeface="+mj-ea"/>
              </a:rPr>
              <a:t>になかった斬新なデザインの人形おもちゃを創作したのであれば、物品「人形おもちゃ」について意匠登録（意匠権の取得）が</a:t>
            </a:r>
            <a:r>
              <a:rPr lang="ja-JP" altLang="en-US" sz="2000" dirty="0" smtClean="0">
                <a:latin typeface="+mj-ea"/>
                <a:ea typeface="+mj-ea"/>
              </a:rPr>
              <a:t>可能。</a:t>
            </a:r>
            <a:endParaRPr lang="en-US" altLang="ja-JP" sz="2000" dirty="0" smtClean="0">
              <a:latin typeface="+mj-ea"/>
              <a:ea typeface="+mj-ea"/>
            </a:endParaRPr>
          </a:p>
          <a:p>
            <a:pPr fontAlgn="auto">
              <a:spcBef>
                <a:spcPts val="1200"/>
              </a:spcBef>
              <a:spcAft>
                <a:spcPts val="0"/>
              </a:spcAft>
              <a:defRPr/>
            </a:pPr>
            <a:r>
              <a:rPr lang="ja-JP" altLang="en-US" sz="2000" b="1" dirty="0">
                <a:solidFill>
                  <a:srgbClr val="0000FF"/>
                </a:solidFill>
                <a:latin typeface="+mj-ea"/>
                <a:ea typeface="+mj-ea"/>
              </a:rPr>
              <a:t>★</a:t>
            </a:r>
            <a:r>
              <a:rPr lang="ja-JP" altLang="en-US" sz="2200" b="1" dirty="0" smtClean="0">
                <a:solidFill>
                  <a:srgbClr val="0000FF"/>
                </a:solidFill>
                <a:latin typeface="+mj-ea"/>
                <a:ea typeface="+mj-ea"/>
              </a:rPr>
              <a:t>商標法</a:t>
            </a:r>
            <a:r>
              <a:rPr lang="ja-JP" altLang="en-US" sz="2200" b="1" dirty="0">
                <a:solidFill>
                  <a:srgbClr val="0000FF"/>
                </a:solidFill>
                <a:latin typeface="+mj-ea"/>
                <a:ea typeface="+mj-ea"/>
              </a:rPr>
              <a:t>と</a:t>
            </a:r>
            <a:r>
              <a:rPr lang="ja-JP" altLang="en-US" sz="2200" b="1" dirty="0" smtClean="0">
                <a:solidFill>
                  <a:srgbClr val="0000FF"/>
                </a:solidFill>
                <a:latin typeface="+mj-ea"/>
                <a:ea typeface="+mj-ea"/>
              </a:rPr>
              <a:t>キャラクター</a:t>
            </a:r>
            <a:endParaRPr lang="en-US" altLang="ja-JP" sz="2200" b="1" dirty="0" smtClean="0">
              <a:solidFill>
                <a:srgbClr val="0000FF"/>
              </a:solidFill>
              <a:latin typeface="+mj-ea"/>
              <a:ea typeface="+mj-ea"/>
            </a:endParaRPr>
          </a:p>
          <a:p>
            <a:pPr marL="363538" indent="-363538" fontAlgn="auto">
              <a:spcBef>
                <a:spcPts val="0"/>
              </a:spcBef>
              <a:spcAft>
                <a:spcPts val="0"/>
              </a:spcAft>
              <a:defRPr/>
            </a:pPr>
            <a:r>
              <a:rPr lang="ja-JP" altLang="en-US" sz="2000" dirty="0" smtClean="0">
                <a:latin typeface="+mj-ea"/>
                <a:ea typeface="+mj-ea"/>
              </a:rPr>
              <a:t>　　文字</a:t>
            </a:r>
            <a:r>
              <a:rPr lang="ja-JP" altLang="en-US" sz="2000" dirty="0">
                <a:latin typeface="+mj-ea"/>
                <a:ea typeface="+mj-ea"/>
              </a:rPr>
              <a:t>だけでなく、絵や図柄（いわゆるロゴマーク）についても商標登録（商標権の取得）が</a:t>
            </a:r>
            <a:r>
              <a:rPr lang="ja-JP" altLang="en-US" sz="2000" dirty="0" smtClean="0">
                <a:latin typeface="+mj-ea"/>
                <a:ea typeface="+mj-ea"/>
              </a:rPr>
              <a:t>可能。</a:t>
            </a:r>
            <a:endParaRPr lang="en-US" altLang="ja-JP" sz="2000" dirty="0" smtClean="0">
              <a:latin typeface="+mj-ea"/>
              <a:ea typeface="+mj-ea"/>
            </a:endParaRPr>
          </a:p>
          <a:p>
            <a:pPr marL="363538" indent="-363538" fontAlgn="auto">
              <a:spcBef>
                <a:spcPts val="0"/>
              </a:spcBef>
              <a:spcAft>
                <a:spcPts val="0"/>
              </a:spcAft>
              <a:defRPr/>
            </a:pPr>
            <a:r>
              <a:rPr lang="ja-JP" altLang="en-US" sz="2000" dirty="0" smtClean="0">
                <a:latin typeface="+mj-ea"/>
                <a:ea typeface="+mj-ea"/>
              </a:rPr>
              <a:t>　　キャラクター</a:t>
            </a:r>
            <a:r>
              <a:rPr lang="ja-JP" altLang="en-US" sz="2000" dirty="0">
                <a:latin typeface="+mj-ea"/>
                <a:ea typeface="+mj-ea"/>
              </a:rPr>
              <a:t>のイメージを守り、ブランド化していくには、キャラクター名の商標登録は</a:t>
            </a:r>
            <a:r>
              <a:rPr lang="ja-JP" altLang="en-US" sz="2000" dirty="0" smtClean="0">
                <a:latin typeface="+mj-ea"/>
                <a:ea typeface="+mj-ea"/>
              </a:rPr>
              <a:t>必須。</a:t>
            </a:r>
            <a:endParaRPr lang="en-US" altLang="ja-JP" sz="2000" b="1" dirty="0" smtClean="0">
              <a:latin typeface="+mj-ea"/>
              <a:ea typeface="+mj-ea"/>
            </a:endParaRPr>
          </a:p>
        </p:txBody>
      </p:sp>
      <p:sp>
        <p:nvSpPr>
          <p:cNvPr id="5"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37</a:t>
            </a:fld>
            <a:endParaRPr lang="en-US" altLang="ja-JP" sz="1800" dirty="0">
              <a:solidFill>
                <a:schemeClr val="tx1"/>
              </a:solidFill>
              <a:latin typeface="+mn-ea"/>
            </a:endParaRPr>
          </a:p>
        </p:txBody>
      </p:sp>
      <p:sp>
        <p:nvSpPr>
          <p:cNvPr id="6" name="Rectangle 29"/>
          <p:cNvSpPr>
            <a:spLocks noChangeArrowheads="1"/>
          </p:cNvSpPr>
          <p:nvPr/>
        </p:nvSpPr>
        <p:spPr bwMode="auto">
          <a:xfrm>
            <a:off x="1475656" y="476672"/>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3000" dirty="0" smtClean="0">
                <a:solidFill>
                  <a:schemeClr val="bg1"/>
                </a:solidFill>
                <a:latin typeface="ＭＳ Ｐゴシック" charset="-128"/>
              </a:rPr>
              <a:t>キャラクターの保護</a:t>
            </a:r>
            <a:endParaRPr lang="ja-JP" altLang="en-US" sz="3000" dirty="0">
              <a:solidFill>
                <a:schemeClr val="bg1"/>
              </a:solidFill>
              <a:latin typeface="ＭＳ Ｐゴシック" charset="-128"/>
            </a:endParaRPr>
          </a:p>
        </p:txBody>
      </p:sp>
    </p:spTree>
    <p:extLst>
      <p:ext uri="{BB962C8B-B14F-4D97-AF65-F5344CB8AC3E}">
        <p14:creationId xmlns:p14="http://schemas.microsoft.com/office/powerpoint/2010/main" val="326094983"/>
      </p:ext>
    </p:extLst>
  </p:cSld>
  <p:clrMapOvr>
    <a:masterClrMapping/>
  </p:clrMapOvr>
  <p:transition spd="slow">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467544" y="1447206"/>
            <a:ext cx="8208912" cy="1512168"/>
            <a:chOff x="467544" y="1447206"/>
            <a:chExt cx="8208912" cy="1512168"/>
          </a:xfrm>
        </p:grpSpPr>
        <p:sp>
          <p:nvSpPr>
            <p:cNvPr id="3" name="角丸四角形 2"/>
            <p:cNvSpPr/>
            <p:nvPr/>
          </p:nvSpPr>
          <p:spPr>
            <a:xfrm>
              <a:off x="467544" y="1447206"/>
              <a:ext cx="8208912" cy="1512168"/>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65150" y="1484784"/>
              <a:ext cx="7985125" cy="1400383"/>
            </a:xfrm>
            <a:prstGeom prst="rect">
              <a:avLst/>
            </a:prstGeom>
            <a:noFill/>
          </p:spPr>
          <p:txBody>
            <a:bodyPr>
              <a:spAutoFit/>
            </a:bodyPr>
            <a:lstStyle/>
            <a:p>
              <a:pPr algn="ctr" fontAlgn="auto">
                <a:spcBef>
                  <a:spcPts val="0"/>
                </a:spcBef>
                <a:spcAft>
                  <a:spcPts val="0"/>
                </a:spcAft>
                <a:defRPr/>
              </a:pPr>
              <a:r>
                <a:rPr lang="ja-JP" altLang="en-US" sz="2000" dirty="0" smtClean="0">
                  <a:latin typeface="+mn-ea"/>
                </a:rPr>
                <a:t>演習６．</a:t>
              </a:r>
              <a:endParaRPr lang="en-US" altLang="ja-JP" sz="2000" dirty="0">
                <a:latin typeface="+mn-ea"/>
              </a:endParaRPr>
            </a:p>
            <a:p>
              <a:pPr algn="ctr" fontAlgn="auto">
                <a:spcBef>
                  <a:spcPts val="0"/>
                </a:spcBef>
                <a:spcAft>
                  <a:spcPts val="0"/>
                </a:spcAft>
                <a:defRPr/>
              </a:pPr>
              <a:r>
                <a:rPr lang="ja-JP" altLang="en-US" sz="2000" dirty="0" smtClean="0">
                  <a:solidFill>
                    <a:srgbClr val="0000FF"/>
                  </a:solidFill>
                  <a:latin typeface="+mn-ea"/>
                  <a:ea typeface="+mn-ea"/>
                </a:rPr>
                <a:t>キャラクター「クマモン」の権利者及び指定商品・役務を調べる</a:t>
              </a:r>
              <a:endParaRPr lang="en-US" altLang="ja-JP" sz="2000" dirty="0" smtClean="0">
                <a:solidFill>
                  <a:srgbClr val="0000FF"/>
                </a:solidFill>
                <a:latin typeface="+mn-ea"/>
                <a:ea typeface="+mn-ea"/>
              </a:endParaRPr>
            </a:p>
            <a:p>
              <a:pPr algn="ctr" fontAlgn="auto">
                <a:spcBef>
                  <a:spcPts val="600"/>
                </a:spcBef>
                <a:spcAft>
                  <a:spcPts val="0"/>
                </a:spcAft>
                <a:defRPr/>
              </a:pPr>
              <a:r>
                <a:rPr lang="ja-JP" altLang="en-US" sz="2000" dirty="0" smtClean="0">
                  <a:latin typeface="+mn-ea"/>
                </a:rPr>
                <a:t>演習７．</a:t>
              </a:r>
              <a:endParaRPr lang="en-US" altLang="ja-JP" sz="2000" dirty="0">
                <a:latin typeface="+mn-ea"/>
              </a:endParaRPr>
            </a:p>
            <a:p>
              <a:pPr algn="ctr" fontAlgn="auto">
                <a:spcBef>
                  <a:spcPts val="0"/>
                </a:spcBef>
                <a:spcAft>
                  <a:spcPts val="0"/>
                </a:spcAft>
                <a:defRPr/>
              </a:pPr>
              <a:r>
                <a:rPr lang="ja-JP" altLang="en-US" sz="2000" dirty="0">
                  <a:solidFill>
                    <a:srgbClr val="0000FF"/>
                  </a:solidFill>
                  <a:latin typeface="+mn-ea"/>
                </a:rPr>
                <a:t>キャラクター</a:t>
              </a:r>
              <a:r>
                <a:rPr lang="ja-JP" altLang="en-US" sz="2000" dirty="0" smtClean="0">
                  <a:solidFill>
                    <a:srgbClr val="0000FF"/>
                  </a:solidFill>
                  <a:latin typeface="+mn-ea"/>
                </a:rPr>
                <a:t>「ひこにゃん」</a:t>
              </a:r>
              <a:r>
                <a:rPr lang="ja-JP" altLang="en-US" sz="2000" dirty="0">
                  <a:solidFill>
                    <a:srgbClr val="0000FF"/>
                  </a:solidFill>
                  <a:latin typeface="+mn-ea"/>
                </a:rPr>
                <a:t>の権利者及び指定商品・役務を</a:t>
              </a:r>
              <a:r>
                <a:rPr lang="ja-JP" altLang="en-US" sz="2000" dirty="0" smtClean="0">
                  <a:solidFill>
                    <a:srgbClr val="0000FF"/>
                  </a:solidFill>
                  <a:latin typeface="+mn-ea"/>
                </a:rPr>
                <a:t>調べる</a:t>
              </a:r>
              <a:endParaRPr lang="en-US" altLang="ja-JP" sz="2000" dirty="0">
                <a:solidFill>
                  <a:srgbClr val="0000FF"/>
                </a:solidFill>
                <a:latin typeface="+mn-ea"/>
              </a:endParaRPr>
            </a:p>
          </p:txBody>
        </p:sp>
      </p:grpSp>
      <p:sp>
        <p:nvSpPr>
          <p:cNvPr id="5" name="スライド番号プレースホルダ 3"/>
          <p:cNvSpPr>
            <a:spLocks noGrp="1"/>
          </p:cNvSpPr>
          <p:nvPr>
            <p:ph type="sldNum" sz="quarter" idx="12"/>
          </p:nvPr>
        </p:nvSpPr>
        <p:spPr bwMode="auto">
          <a:xfrm>
            <a:off x="6758880" y="6520259"/>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1D531F-2F59-4139-A867-A56E51301898}" type="slidenum">
              <a:rPr lang="en-US" altLang="ja-JP" sz="1800">
                <a:solidFill>
                  <a:schemeClr val="tx1"/>
                </a:solidFill>
                <a:latin typeface="+mn-ea"/>
              </a:rPr>
              <a:pPr fontAlgn="base">
                <a:spcBef>
                  <a:spcPct val="0"/>
                </a:spcBef>
                <a:spcAft>
                  <a:spcPct val="0"/>
                </a:spcAft>
              </a:pPr>
              <a:t>38</a:t>
            </a:fld>
            <a:endParaRPr lang="en-US" altLang="ja-JP" sz="1800" dirty="0">
              <a:solidFill>
                <a:schemeClr val="tx1"/>
              </a:solidFill>
              <a:latin typeface="+mn-ea"/>
            </a:endParaRPr>
          </a:p>
        </p:txBody>
      </p:sp>
      <p:sp>
        <p:nvSpPr>
          <p:cNvPr id="6" name="Rectangle 29"/>
          <p:cNvSpPr>
            <a:spLocks noChangeArrowheads="1"/>
          </p:cNvSpPr>
          <p:nvPr/>
        </p:nvSpPr>
        <p:spPr bwMode="auto">
          <a:xfrm>
            <a:off x="1475656" y="476672"/>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a:r>
              <a:rPr lang="ja-JP" altLang="en-US" sz="3000" dirty="0">
                <a:solidFill>
                  <a:schemeClr val="bg1"/>
                </a:solidFill>
                <a:latin typeface="ＭＳ Ｐゴシック" pitchFamily="50" charset="-128"/>
              </a:rPr>
              <a:t>商標</a:t>
            </a:r>
            <a:r>
              <a:rPr lang="ja-JP" altLang="en-US" sz="3000" dirty="0" smtClean="0">
                <a:solidFill>
                  <a:schemeClr val="bg1"/>
                </a:solidFill>
                <a:latin typeface="ＭＳ Ｐゴシック" pitchFamily="50" charset="-128"/>
              </a:rPr>
              <a:t>検索：図形商標検索</a:t>
            </a:r>
            <a:r>
              <a:rPr lang="ja-JP" altLang="en-US" sz="3000" dirty="0" smtClean="0">
                <a:solidFill>
                  <a:schemeClr val="bg1"/>
                </a:solidFill>
                <a:latin typeface="ＭＳ Ｐゴシック" charset="-128"/>
              </a:rPr>
              <a:t> </a:t>
            </a:r>
            <a:endParaRPr lang="ja-JP" altLang="en-US" sz="3000" dirty="0">
              <a:solidFill>
                <a:schemeClr val="bg1"/>
              </a:solidFill>
              <a:latin typeface="ＭＳ Ｐゴシック" charset="-128"/>
            </a:endParaRPr>
          </a:p>
        </p:txBody>
      </p:sp>
      <p:sp>
        <p:nvSpPr>
          <p:cNvPr id="2" name="テキスト ボックス 1"/>
          <p:cNvSpPr txBox="1"/>
          <p:nvPr/>
        </p:nvSpPr>
        <p:spPr>
          <a:xfrm>
            <a:off x="1331640" y="6021288"/>
            <a:ext cx="2736305" cy="784830"/>
          </a:xfrm>
          <a:prstGeom prst="rect">
            <a:avLst/>
          </a:prstGeom>
          <a:noFill/>
        </p:spPr>
        <p:txBody>
          <a:bodyPr wrap="square" rtlCol="0">
            <a:spAutoFit/>
          </a:bodyPr>
          <a:lstStyle/>
          <a:p>
            <a:pPr algn="ctr"/>
            <a:r>
              <a:rPr kumimoji="1" lang="ja-JP" altLang="en-US" sz="1500" dirty="0" smtClean="0">
                <a:latin typeface="+mn-ea"/>
                <a:ea typeface="+mn-ea"/>
              </a:rPr>
              <a:t>「ひこにゃん」（</a:t>
            </a:r>
            <a:r>
              <a:rPr lang="ja-JP" altLang="en-US" sz="1500" dirty="0" smtClean="0">
                <a:latin typeface="+mn-ea"/>
                <a:ea typeface="+mn-ea"/>
              </a:rPr>
              <a:t>権利者：彦根市）</a:t>
            </a:r>
            <a:endParaRPr lang="en-US" altLang="ja-JP" sz="1500" dirty="0" smtClean="0">
              <a:latin typeface="+mn-ea"/>
              <a:ea typeface="+mn-ea"/>
            </a:endParaRPr>
          </a:p>
          <a:p>
            <a:pPr algn="ctr"/>
            <a:r>
              <a:rPr lang="ja-JP" altLang="en-US" sz="1500" dirty="0" smtClean="0">
                <a:latin typeface="+mn-ea"/>
                <a:ea typeface="+mn-ea"/>
              </a:rPr>
              <a:t>登録第</a:t>
            </a:r>
            <a:r>
              <a:rPr lang="en-US" altLang="ja-JP" sz="1500" dirty="0" smtClean="0">
                <a:latin typeface="+mn-ea"/>
                <a:ea typeface="+mn-ea"/>
              </a:rPr>
              <a:t>51046922</a:t>
            </a:r>
            <a:r>
              <a:rPr lang="ja-JP" altLang="en-US" sz="1500" dirty="0" smtClean="0">
                <a:latin typeface="+mn-ea"/>
                <a:ea typeface="+mn-ea"/>
              </a:rPr>
              <a:t>号</a:t>
            </a:r>
            <a:endParaRPr lang="en-US" altLang="ja-JP" sz="1500" dirty="0" smtClean="0">
              <a:latin typeface="+mn-ea"/>
              <a:ea typeface="+mn-ea"/>
            </a:endParaRPr>
          </a:p>
          <a:p>
            <a:pPr algn="ctr"/>
            <a:r>
              <a:rPr lang="ja-JP" altLang="en-US" sz="1500" dirty="0">
                <a:latin typeface="+mn-ea"/>
              </a:rPr>
              <a:t>登録第</a:t>
            </a:r>
            <a:r>
              <a:rPr lang="en-US" altLang="ja-JP" sz="1500" dirty="0" smtClean="0">
                <a:latin typeface="+mn-ea"/>
              </a:rPr>
              <a:t>5385268</a:t>
            </a:r>
            <a:r>
              <a:rPr lang="ja-JP" altLang="en-US" sz="1500" dirty="0" smtClean="0">
                <a:latin typeface="+mn-ea"/>
              </a:rPr>
              <a:t>号</a:t>
            </a:r>
            <a:endParaRPr lang="en-US" altLang="ja-JP" sz="1500" dirty="0">
              <a:latin typeface="+mn-ea"/>
            </a:endParaRPr>
          </a:p>
        </p:txBody>
      </p:sp>
      <p:sp>
        <p:nvSpPr>
          <p:cNvPr id="8" name="テキスト ボックス 7"/>
          <p:cNvSpPr txBox="1"/>
          <p:nvPr/>
        </p:nvSpPr>
        <p:spPr>
          <a:xfrm>
            <a:off x="4355976" y="6021288"/>
            <a:ext cx="2160240" cy="553998"/>
          </a:xfrm>
          <a:prstGeom prst="rect">
            <a:avLst/>
          </a:prstGeom>
          <a:noFill/>
        </p:spPr>
        <p:txBody>
          <a:bodyPr wrap="square" rtlCol="0">
            <a:spAutoFit/>
          </a:bodyPr>
          <a:lstStyle/>
          <a:p>
            <a:pPr algn="ctr"/>
            <a:r>
              <a:rPr kumimoji="1" lang="ja-JP" altLang="en-US" sz="1500" dirty="0" smtClean="0"/>
              <a:t>「ひこねのよいにゃんこ」</a:t>
            </a:r>
            <a:endParaRPr kumimoji="1" lang="en-US" altLang="ja-JP" sz="1500" dirty="0" smtClean="0"/>
          </a:p>
          <a:p>
            <a:pPr algn="ctr"/>
            <a:r>
              <a:rPr lang="ja-JP" altLang="en-US" sz="1500" dirty="0">
                <a:latin typeface="+mn-ea"/>
              </a:rPr>
              <a:t>登録第</a:t>
            </a:r>
            <a:r>
              <a:rPr lang="en-US" altLang="ja-JP" sz="1500" dirty="0" smtClean="0">
                <a:latin typeface="+mn-ea"/>
              </a:rPr>
              <a:t>5411684</a:t>
            </a:r>
            <a:r>
              <a:rPr lang="ja-JP" altLang="en-US" sz="1500" dirty="0" smtClean="0">
                <a:latin typeface="+mn-ea"/>
              </a:rPr>
              <a:t>号</a:t>
            </a:r>
            <a:endParaRPr lang="en-US" altLang="ja-JP" sz="1500" dirty="0">
              <a:latin typeface="+mn-ea"/>
            </a:endParaRPr>
          </a:p>
        </p:txBody>
      </p:sp>
      <p:sp>
        <p:nvSpPr>
          <p:cNvPr id="9" name="テキスト ボックス 8"/>
          <p:cNvSpPr txBox="1"/>
          <p:nvPr/>
        </p:nvSpPr>
        <p:spPr>
          <a:xfrm>
            <a:off x="611560" y="3247236"/>
            <a:ext cx="8208912" cy="1261884"/>
          </a:xfrm>
          <a:prstGeom prst="rect">
            <a:avLst/>
          </a:prstGeom>
          <a:noFill/>
        </p:spPr>
        <p:txBody>
          <a:bodyPr wrap="square">
            <a:spAutoFit/>
          </a:bodyPr>
          <a:lstStyle/>
          <a:p>
            <a:pPr fontAlgn="auto">
              <a:spcBef>
                <a:spcPts val="0"/>
              </a:spcBef>
              <a:spcAft>
                <a:spcPts val="0"/>
              </a:spcAft>
              <a:defRPr/>
            </a:pPr>
            <a:r>
              <a:rPr lang="ja-JP" altLang="en-US" sz="2000" dirty="0" smtClean="0">
                <a:solidFill>
                  <a:srgbClr val="0000FF"/>
                </a:solidFill>
                <a:latin typeface="+mn-ea"/>
              </a:rPr>
              <a:t>「ひこにゃん」ｖｓ「</a:t>
            </a:r>
            <a:r>
              <a:rPr lang="ja-JP" altLang="en-US" sz="2000" dirty="0">
                <a:solidFill>
                  <a:srgbClr val="0000FF"/>
                </a:solidFill>
              </a:rPr>
              <a:t>ひこねのよいに</a:t>
            </a:r>
            <a:r>
              <a:rPr lang="ja-JP" altLang="en-US" sz="2000" dirty="0" smtClean="0">
                <a:solidFill>
                  <a:srgbClr val="0000FF"/>
                </a:solidFill>
              </a:rPr>
              <a:t>ゃんこ」訴訟</a:t>
            </a:r>
            <a:endParaRPr lang="en-US" altLang="ja-JP" sz="2000" dirty="0" smtClean="0">
              <a:solidFill>
                <a:srgbClr val="0000FF"/>
              </a:solidFill>
            </a:endParaRPr>
          </a:p>
          <a:p>
            <a:pPr marL="363538" indent="-363538" fontAlgn="auto">
              <a:spcBef>
                <a:spcPts val="0"/>
              </a:spcBef>
              <a:spcAft>
                <a:spcPts val="0"/>
              </a:spcAft>
              <a:defRPr/>
            </a:pPr>
            <a:r>
              <a:rPr lang="ja-JP" altLang="en-US" sz="2000" dirty="0">
                <a:solidFill>
                  <a:srgbClr val="0000FF"/>
                </a:solidFill>
              </a:rPr>
              <a:t>　</a:t>
            </a:r>
            <a:r>
              <a:rPr lang="ja-JP" altLang="en-US" sz="2000" dirty="0" smtClean="0">
                <a:solidFill>
                  <a:srgbClr val="0000FF"/>
                </a:solidFill>
              </a:rPr>
              <a:t>　</a:t>
            </a:r>
            <a:r>
              <a:rPr lang="ja-JP" altLang="en-US" dirty="0">
                <a:solidFill>
                  <a:srgbClr val="0000FF"/>
                </a:solidFill>
                <a:latin typeface="+mn-ea"/>
                <a:ea typeface="+mn-ea"/>
              </a:rPr>
              <a:t> </a:t>
            </a:r>
            <a:r>
              <a:rPr lang="ja-JP" altLang="en-US" dirty="0" smtClean="0">
                <a:latin typeface="+mn-ea"/>
                <a:ea typeface="+mn-ea"/>
              </a:rPr>
              <a:t>彦根市が「</a:t>
            </a:r>
            <a:r>
              <a:rPr lang="ja-JP" altLang="en-US" dirty="0">
                <a:latin typeface="+mn-ea"/>
                <a:ea typeface="+mn-ea"/>
              </a:rPr>
              <a:t>ひこにゃん</a:t>
            </a:r>
            <a:r>
              <a:rPr lang="ja-JP" altLang="en-US" dirty="0" smtClean="0">
                <a:latin typeface="+mn-ea"/>
                <a:ea typeface="+mn-ea"/>
              </a:rPr>
              <a:t>」の商標権を侵害しているとして、原作者や取扱業者に販売差し止めと損害賠償を求めて訴訟</a:t>
            </a:r>
            <a:endParaRPr lang="en-US" altLang="ja-JP" dirty="0" smtClean="0">
              <a:latin typeface="+mn-ea"/>
              <a:ea typeface="+mn-ea"/>
            </a:endParaRPr>
          </a:p>
          <a:p>
            <a:pPr fontAlgn="auto">
              <a:spcBef>
                <a:spcPts val="0"/>
              </a:spcBef>
              <a:spcAft>
                <a:spcPts val="0"/>
              </a:spcAft>
              <a:defRPr/>
            </a:pPr>
            <a:r>
              <a:rPr lang="ja-JP" altLang="en-US" dirty="0">
                <a:latin typeface="+mn-ea"/>
                <a:ea typeface="+mn-ea"/>
              </a:rPr>
              <a:t>　</a:t>
            </a:r>
            <a:r>
              <a:rPr lang="ja-JP" altLang="en-US" dirty="0" smtClean="0">
                <a:latin typeface="+mn-ea"/>
                <a:ea typeface="+mn-ea"/>
              </a:rPr>
              <a:t>　　⇒和解（被告：キャラクターグッズの製造販売停止、</a:t>
            </a:r>
            <a:r>
              <a:rPr lang="ja-JP" altLang="en-US" dirty="0">
                <a:latin typeface="+mn-ea"/>
                <a:ea typeface="+mn-ea"/>
              </a:rPr>
              <a:t>解決金計</a:t>
            </a:r>
            <a:r>
              <a:rPr lang="en-US" altLang="ja-JP" dirty="0">
                <a:latin typeface="+mn-ea"/>
                <a:ea typeface="+mn-ea"/>
              </a:rPr>
              <a:t>370</a:t>
            </a:r>
            <a:r>
              <a:rPr lang="ja-JP" altLang="en-US" dirty="0" smtClean="0">
                <a:latin typeface="+mn-ea"/>
                <a:ea typeface="+mn-ea"/>
              </a:rPr>
              <a:t>万円の支払い</a:t>
            </a:r>
            <a:endParaRPr lang="ja-JP" altLang="en-US" dirty="0">
              <a:latin typeface="+mn-ea"/>
              <a:ea typeface="+mn-ea"/>
            </a:endParaRP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5" y="4502621"/>
            <a:ext cx="129540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531" y="4502621"/>
            <a:ext cx="1054838" cy="151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0253"/>
      </p:ext>
    </p:extLst>
  </p:cSld>
  <p:clrMapOvr>
    <a:masterClrMapping/>
  </p:clrMapOvr>
  <p:transition spd="slow">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スライド番号プレースホルダ 3"/>
          <p:cNvSpPr txBox="1">
            <a:spLocks noGrp="1"/>
          </p:cNvSpPr>
          <p:nvPr/>
        </p:nvSpPr>
        <p:spPr bwMode="auto">
          <a:xfrm>
            <a:off x="6553200" y="6245225"/>
            <a:ext cx="2133600" cy="476250"/>
          </a:xfrm>
          <a:prstGeom prst="rect">
            <a:avLst/>
          </a:prstGeom>
          <a:noFill/>
          <a:ln w="9525">
            <a:noFill/>
            <a:miter lim="800000"/>
            <a:headEnd/>
            <a:tailEnd/>
          </a:ln>
        </p:spPr>
        <p:txBody>
          <a:bodyPr lIns="91429" tIns="45715" rIns="91429" bIns="45715"/>
          <a:lstStyle/>
          <a:p>
            <a:pPr algn="r"/>
            <a:fld id="{2981E658-AAAF-44FD-87B7-D712C3338043}" type="slidenum">
              <a:rPr lang="en-US" altLang="ja-JP" sz="1400"/>
              <a:pPr algn="r"/>
              <a:t>39</a:t>
            </a:fld>
            <a:endParaRPr lang="en-US" altLang="ja-JP" sz="1400"/>
          </a:p>
        </p:txBody>
      </p:sp>
      <p:sp>
        <p:nvSpPr>
          <p:cNvPr id="47106" name="Rectangle 2"/>
          <p:cNvSpPr>
            <a:spLocks noChangeArrowheads="1"/>
          </p:cNvSpPr>
          <p:nvPr/>
        </p:nvSpPr>
        <p:spPr bwMode="auto">
          <a:xfrm>
            <a:off x="3657600" y="2971800"/>
            <a:ext cx="1676400" cy="923925"/>
          </a:xfrm>
          <a:prstGeom prst="rect">
            <a:avLst/>
          </a:prstGeom>
          <a:noFill/>
          <a:ln w="9525">
            <a:noFill/>
            <a:miter lim="800000"/>
            <a:headEnd/>
            <a:tailEnd/>
          </a:ln>
        </p:spPr>
        <p:txBody>
          <a:bodyPr lIns="92065" tIns="46033" rIns="92065" bIns="46033">
            <a:spAutoFit/>
          </a:bodyPr>
          <a:lstStyle/>
          <a:p>
            <a:pPr algn="ctr" eaLnBrk="0" hangingPunct="0">
              <a:spcBef>
                <a:spcPct val="50000"/>
              </a:spcBef>
            </a:pPr>
            <a:r>
              <a:rPr lang="en-US" altLang="ja-JP" sz="5400" b="1">
                <a:latin typeface="ＭＳ Ｐゴシック" charset="-128"/>
              </a:rPr>
              <a:t>END</a:t>
            </a:r>
          </a:p>
        </p:txBody>
      </p:sp>
    </p:spTree>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rPr>
              <a:t>商標の機能と保護対象</a:t>
            </a:r>
          </a:p>
        </p:txBody>
      </p:sp>
      <p:sp>
        <p:nvSpPr>
          <p:cNvPr id="22529" name="スライド番号プレースホルダ 3"/>
          <p:cNvSpPr>
            <a:spLocks noGrp="1"/>
          </p:cNvSpPr>
          <p:nvPr>
            <p:ph type="sldNum" sz="quarter" idx="12"/>
          </p:nvPr>
        </p:nvSpPr>
        <p:spPr bwMode="auto">
          <a:xfrm>
            <a:off x="6686872" y="6356350"/>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D2117F1-8498-49A6-B0A3-A8556797D4B1}" type="slidenum">
              <a:rPr lang="en-US" altLang="ja-JP" sz="1600">
                <a:solidFill>
                  <a:schemeClr val="tx1"/>
                </a:solidFill>
                <a:latin typeface="+mn-ea"/>
              </a:rPr>
              <a:pPr fontAlgn="base">
                <a:spcBef>
                  <a:spcPct val="0"/>
                </a:spcBef>
                <a:spcAft>
                  <a:spcPct val="0"/>
                </a:spcAft>
              </a:pPr>
              <a:t>4</a:t>
            </a:fld>
            <a:endParaRPr lang="en-US" altLang="ja-JP" sz="1600" dirty="0">
              <a:solidFill>
                <a:schemeClr val="tx1"/>
              </a:solidFill>
              <a:latin typeface="+mn-ea"/>
            </a:endParaRPr>
          </a:p>
        </p:txBody>
      </p:sp>
      <p:grpSp>
        <p:nvGrpSpPr>
          <p:cNvPr id="4" name="グループ化 3"/>
          <p:cNvGrpSpPr/>
          <p:nvPr/>
        </p:nvGrpSpPr>
        <p:grpSpPr>
          <a:xfrm>
            <a:off x="467544" y="1268760"/>
            <a:ext cx="8150547" cy="2453948"/>
            <a:chOff x="467544" y="1341438"/>
            <a:chExt cx="8150547" cy="2453948"/>
          </a:xfrm>
        </p:grpSpPr>
        <p:sp>
          <p:nvSpPr>
            <p:cNvPr id="22543" name="AutoShape 5"/>
            <p:cNvSpPr>
              <a:spLocks noChangeArrowheads="1"/>
            </p:cNvSpPr>
            <p:nvPr/>
          </p:nvSpPr>
          <p:spPr bwMode="auto">
            <a:xfrm>
              <a:off x="467544" y="1341438"/>
              <a:ext cx="8150547" cy="2453948"/>
            </a:xfrm>
            <a:prstGeom prst="roundRect">
              <a:avLst>
                <a:gd name="adj" fmla="val 16667"/>
              </a:avLst>
            </a:prstGeom>
            <a:solidFill>
              <a:srgbClr val="FFFF99"/>
            </a:solidFill>
            <a:ln w="9525">
              <a:solidFill>
                <a:srgbClr val="0000FF"/>
              </a:solidFill>
              <a:round/>
              <a:headEnd/>
              <a:tailEnd/>
            </a:ln>
          </p:spPr>
          <p:txBody>
            <a:bodyPr wrap="none" anchor="ctr"/>
            <a:lstStyle/>
            <a:p>
              <a:endParaRPr lang="ja-JP" altLang="en-US">
                <a:latin typeface="Calibri" pitchFamily="34" charset="0"/>
              </a:endParaRPr>
            </a:p>
          </p:txBody>
        </p:sp>
        <p:sp>
          <p:nvSpPr>
            <p:cNvPr id="22544" name="Text Box 6"/>
            <p:cNvSpPr txBox="1">
              <a:spLocks noChangeArrowheads="1"/>
            </p:cNvSpPr>
            <p:nvPr/>
          </p:nvSpPr>
          <p:spPr bwMode="auto">
            <a:xfrm>
              <a:off x="755576" y="1421766"/>
              <a:ext cx="7726684" cy="2343708"/>
            </a:xfrm>
            <a:prstGeom prst="rect">
              <a:avLst/>
            </a:prstGeom>
            <a:noFill/>
            <a:ln w="9525">
              <a:noFill/>
              <a:miter lim="800000"/>
              <a:headEnd/>
              <a:tailEnd/>
            </a:ln>
          </p:spPr>
          <p:txBody>
            <a:bodyPr wrap="square" lIns="91429" tIns="45715" rIns="91429" bIns="45715">
              <a:spAutoFit/>
            </a:bodyPr>
            <a:lstStyle/>
            <a:p>
              <a:r>
                <a:rPr lang="en-US" altLang="ja-JP" sz="1600" dirty="0">
                  <a:solidFill>
                    <a:srgbClr val="0000FF"/>
                  </a:solidFill>
                  <a:latin typeface="ＭＳ Ｐゴシック" charset="-128"/>
                </a:rPr>
                <a:t>◆</a:t>
              </a:r>
              <a:r>
                <a:rPr lang="en-US" altLang="ja-JP" sz="1600" dirty="0">
                  <a:latin typeface="ＭＳ Ｐゴシック" charset="-128"/>
                </a:rPr>
                <a:t> </a:t>
              </a:r>
              <a:r>
                <a:rPr lang="ja-JP" altLang="en-US" sz="1900" dirty="0"/>
                <a:t>商品又は役務（サービス）の出所を表示する機能（</a:t>
              </a:r>
              <a:r>
                <a:rPr lang="ja-JP" altLang="en-US" sz="1900" dirty="0">
                  <a:solidFill>
                    <a:srgbClr val="0000FF"/>
                  </a:solidFill>
                </a:rPr>
                <a:t>出所の表示</a:t>
              </a:r>
              <a:r>
                <a:rPr lang="ja-JP" altLang="en-US" sz="1900" dirty="0"/>
                <a:t>）</a:t>
              </a:r>
            </a:p>
            <a:p>
              <a:pPr>
                <a:spcBef>
                  <a:spcPct val="10000"/>
                </a:spcBef>
              </a:pPr>
              <a:r>
                <a:rPr lang="ja-JP" altLang="en-US" dirty="0"/>
                <a:t>　　　</a:t>
              </a:r>
              <a:r>
                <a:rPr lang="ja-JP" altLang="en-US" sz="1900" dirty="0"/>
                <a:t>自己の商品やサービスを他人のものと区別する</a:t>
              </a:r>
            </a:p>
            <a:p>
              <a:pPr>
                <a:spcBef>
                  <a:spcPct val="20000"/>
                </a:spcBef>
              </a:pPr>
              <a:r>
                <a:rPr lang="ja-JP" altLang="en-US" sz="1600" dirty="0">
                  <a:solidFill>
                    <a:srgbClr val="0000FF"/>
                  </a:solidFill>
                </a:rPr>
                <a:t>◆</a:t>
              </a:r>
              <a:r>
                <a:rPr lang="ja-JP" altLang="en-US" sz="1600" dirty="0"/>
                <a:t> </a:t>
              </a:r>
              <a:r>
                <a:rPr lang="ja-JP" altLang="en-US" sz="1900" dirty="0"/>
                <a:t>商品の品質又は役務（サービス）の質を保証する機能（</a:t>
              </a:r>
              <a:r>
                <a:rPr lang="ja-JP" altLang="en-US" sz="1900" dirty="0">
                  <a:solidFill>
                    <a:srgbClr val="0000FF"/>
                  </a:solidFill>
                </a:rPr>
                <a:t>品質の保証</a:t>
              </a:r>
              <a:r>
                <a:rPr lang="ja-JP" altLang="en-US" sz="1900" dirty="0"/>
                <a:t>）</a:t>
              </a:r>
            </a:p>
            <a:p>
              <a:pPr>
                <a:spcBef>
                  <a:spcPct val="10000"/>
                </a:spcBef>
              </a:pPr>
              <a:r>
                <a:rPr lang="ja-JP" altLang="en-US" dirty="0"/>
                <a:t>　　　</a:t>
              </a:r>
              <a:r>
                <a:rPr lang="ja-JP" altLang="en-US" sz="1900" dirty="0"/>
                <a:t>長年培われた商標の使用・信頼が商品・役務の品質を保証</a:t>
              </a:r>
            </a:p>
            <a:p>
              <a:pPr>
                <a:spcBef>
                  <a:spcPct val="20000"/>
                </a:spcBef>
              </a:pPr>
              <a:r>
                <a:rPr lang="ja-JP" altLang="en-US" sz="1600" dirty="0">
                  <a:solidFill>
                    <a:srgbClr val="0000FF"/>
                  </a:solidFill>
                </a:rPr>
                <a:t>◆</a:t>
              </a:r>
              <a:r>
                <a:rPr lang="ja-JP" altLang="en-US" sz="1600" dirty="0"/>
                <a:t> </a:t>
              </a:r>
              <a:r>
                <a:rPr lang="ja-JP" altLang="en-US" sz="1900" dirty="0"/>
                <a:t>商品又は役務（サービス）の</a:t>
              </a:r>
              <a:r>
                <a:rPr lang="ja-JP" altLang="en-US" sz="1900" dirty="0">
                  <a:solidFill>
                    <a:srgbClr val="0000FF"/>
                  </a:solidFill>
                </a:rPr>
                <a:t>広告的機能</a:t>
              </a:r>
            </a:p>
            <a:p>
              <a:pPr marL="450850" indent="-450850">
                <a:spcBef>
                  <a:spcPct val="10000"/>
                </a:spcBef>
              </a:pPr>
              <a:r>
                <a:rPr lang="ja-JP" altLang="en-US" dirty="0"/>
                <a:t>　　　</a:t>
              </a:r>
              <a:r>
                <a:rPr lang="ja-JP" altLang="en-US" sz="1900" dirty="0"/>
                <a:t>テレビや新聞等で自己の商標を付した商品・役務を広告することより</a:t>
              </a:r>
              <a:r>
                <a:rPr lang="ja-JP" altLang="en-US" sz="1900" dirty="0" smtClean="0"/>
                <a:t>、商品</a:t>
              </a:r>
              <a:r>
                <a:rPr lang="ja-JP" altLang="en-US" sz="1900" dirty="0"/>
                <a:t>・役務の購買・利用を喚起</a:t>
              </a:r>
            </a:p>
          </p:txBody>
        </p:sp>
      </p:grpSp>
      <p:pic>
        <p:nvPicPr>
          <p:cNvPr id="22532" name="Picture 9" descr="図形商標"/>
          <p:cNvPicPr>
            <a:picLocks noChangeAspect="1" noChangeArrowheads="1"/>
          </p:cNvPicPr>
          <p:nvPr/>
        </p:nvPicPr>
        <p:blipFill>
          <a:blip r:embed="rId2"/>
          <a:srcRect/>
          <a:stretch>
            <a:fillRect/>
          </a:stretch>
        </p:blipFill>
        <p:spPr bwMode="auto">
          <a:xfrm>
            <a:off x="3181350" y="4781550"/>
            <a:ext cx="1390650" cy="952500"/>
          </a:xfrm>
          <a:prstGeom prst="rect">
            <a:avLst/>
          </a:prstGeom>
          <a:noFill/>
          <a:ln w="9525">
            <a:noFill/>
            <a:miter lim="800000"/>
            <a:headEnd/>
            <a:tailEnd/>
          </a:ln>
        </p:spPr>
      </p:pic>
      <p:pic>
        <p:nvPicPr>
          <p:cNvPr id="22533" name="Picture 13" descr="立体商標"/>
          <p:cNvPicPr>
            <a:picLocks noChangeAspect="1" noChangeArrowheads="1"/>
          </p:cNvPicPr>
          <p:nvPr/>
        </p:nvPicPr>
        <p:blipFill>
          <a:blip r:embed="rId3"/>
          <a:srcRect/>
          <a:stretch>
            <a:fillRect/>
          </a:stretch>
        </p:blipFill>
        <p:spPr bwMode="auto">
          <a:xfrm>
            <a:off x="6883400" y="4678363"/>
            <a:ext cx="1428750" cy="1990725"/>
          </a:xfrm>
          <a:prstGeom prst="rect">
            <a:avLst/>
          </a:prstGeom>
          <a:noFill/>
          <a:ln w="9525">
            <a:noFill/>
            <a:miter lim="800000"/>
            <a:headEnd/>
            <a:tailEnd/>
          </a:ln>
        </p:spPr>
      </p:pic>
      <p:pic>
        <p:nvPicPr>
          <p:cNvPr id="22534" name="Picture 15" descr="文字商標"/>
          <p:cNvPicPr>
            <a:picLocks noChangeAspect="1" noChangeArrowheads="1"/>
          </p:cNvPicPr>
          <p:nvPr/>
        </p:nvPicPr>
        <p:blipFill>
          <a:blip r:embed="rId4"/>
          <a:srcRect/>
          <a:stretch>
            <a:fillRect/>
          </a:stretch>
        </p:blipFill>
        <p:spPr bwMode="auto">
          <a:xfrm>
            <a:off x="1052513" y="4678363"/>
            <a:ext cx="1647825" cy="638175"/>
          </a:xfrm>
          <a:prstGeom prst="rect">
            <a:avLst/>
          </a:prstGeom>
          <a:noFill/>
          <a:ln w="9525">
            <a:noFill/>
            <a:miter lim="800000"/>
            <a:headEnd/>
            <a:tailEnd/>
          </a:ln>
        </p:spPr>
      </p:pic>
      <p:pic>
        <p:nvPicPr>
          <p:cNvPr id="22535" name="Picture 17" descr="文字、図形、記号、立体的形状の二つ以上が結合した商標"/>
          <p:cNvPicPr>
            <a:picLocks noChangeAspect="1" noChangeArrowheads="1"/>
          </p:cNvPicPr>
          <p:nvPr/>
        </p:nvPicPr>
        <p:blipFill>
          <a:blip r:embed="rId5"/>
          <a:srcRect/>
          <a:stretch>
            <a:fillRect/>
          </a:stretch>
        </p:blipFill>
        <p:spPr bwMode="auto">
          <a:xfrm>
            <a:off x="1046163" y="5810250"/>
            <a:ext cx="1581150" cy="1047750"/>
          </a:xfrm>
          <a:prstGeom prst="rect">
            <a:avLst/>
          </a:prstGeom>
          <a:noFill/>
          <a:ln w="9525">
            <a:noFill/>
            <a:miter lim="800000"/>
            <a:headEnd/>
            <a:tailEnd/>
          </a:ln>
        </p:spPr>
      </p:pic>
      <p:sp>
        <p:nvSpPr>
          <p:cNvPr id="22536" name="Text Box 18"/>
          <p:cNvSpPr txBox="1">
            <a:spLocks noChangeArrowheads="1"/>
          </p:cNvSpPr>
          <p:nvPr/>
        </p:nvSpPr>
        <p:spPr bwMode="auto">
          <a:xfrm>
            <a:off x="684213" y="3895725"/>
            <a:ext cx="2735262" cy="396875"/>
          </a:xfrm>
          <a:prstGeom prst="rect">
            <a:avLst/>
          </a:prstGeom>
          <a:noFill/>
          <a:ln w="9525">
            <a:noFill/>
            <a:miter lim="800000"/>
            <a:headEnd/>
            <a:tailEnd/>
          </a:ln>
        </p:spPr>
        <p:txBody>
          <a:bodyPr lIns="91429" tIns="45715" rIns="91429" bIns="45715">
            <a:spAutoFit/>
          </a:bodyPr>
          <a:lstStyle/>
          <a:p>
            <a:pPr>
              <a:spcBef>
                <a:spcPct val="50000"/>
              </a:spcBef>
            </a:pPr>
            <a:r>
              <a:rPr lang="ja-JP" altLang="en-US" sz="2000">
                <a:solidFill>
                  <a:srgbClr val="0000FF"/>
                </a:solidFill>
              </a:rPr>
              <a:t>保護対象（商標の種類）</a:t>
            </a:r>
          </a:p>
        </p:txBody>
      </p:sp>
      <p:sp>
        <p:nvSpPr>
          <p:cNvPr id="22537" name="Text Box 19"/>
          <p:cNvSpPr txBox="1">
            <a:spLocks noChangeArrowheads="1"/>
          </p:cNvSpPr>
          <p:nvPr/>
        </p:nvSpPr>
        <p:spPr bwMode="auto">
          <a:xfrm>
            <a:off x="971550" y="4246563"/>
            <a:ext cx="1511300" cy="366712"/>
          </a:xfrm>
          <a:prstGeom prst="rect">
            <a:avLst/>
          </a:prstGeom>
          <a:noFill/>
          <a:ln w="9525">
            <a:noFill/>
            <a:miter lim="800000"/>
            <a:headEnd/>
            <a:tailEnd/>
          </a:ln>
        </p:spPr>
        <p:txBody>
          <a:bodyPr lIns="91429" tIns="45715" rIns="91429" bIns="45715">
            <a:spAutoFit/>
          </a:bodyPr>
          <a:lstStyle/>
          <a:p>
            <a:pPr>
              <a:spcBef>
                <a:spcPct val="50000"/>
              </a:spcBef>
            </a:pPr>
            <a:r>
              <a:rPr lang="ja-JP" altLang="en-US"/>
              <a:t>１．文字商標</a:t>
            </a:r>
          </a:p>
        </p:txBody>
      </p:sp>
      <p:sp>
        <p:nvSpPr>
          <p:cNvPr id="22538" name="Text Box 20"/>
          <p:cNvSpPr txBox="1">
            <a:spLocks noChangeArrowheads="1"/>
          </p:cNvSpPr>
          <p:nvPr/>
        </p:nvSpPr>
        <p:spPr bwMode="auto">
          <a:xfrm>
            <a:off x="3060700" y="4246563"/>
            <a:ext cx="1511300" cy="366712"/>
          </a:xfrm>
          <a:prstGeom prst="rect">
            <a:avLst/>
          </a:prstGeom>
          <a:noFill/>
          <a:ln w="9525">
            <a:noFill/>
            <a:miter lim="800000"/>
            <a:headEnd/>
            <a:tailEnd/>
          </a:ln>
        </p:spPr>
        <p:txBody>
          <a:bodyPr lIns="91429" tIns="45715" rIns="91429" bIns="45715">
            <a:spAutoFit/>
          </a:bodyPr>
          <a:lstStyle/>
          <a:p>
            <a:pPr>
              <a:spcBef>
                <a:spcPct val="50000"/>
              </a:spcBef>
            </a:pPr>
            <a:r>
              <a:rPr lang="ja-JP" altLang="en-US"/>
              <a:t>２．図形商標</a:t>
            </a:r>
          </a:p>
        </p:txBody>
      </p:sp>
      <p:sp>
        <p:nvSpPr>
          <p:cNvPr id="22539" name="Text Box 21"/>
          <p:cNvSpPr txBox="1">
            <a:spLocks noChangeArrowheads="1"/>
          </p:cNvSpPr>
          <p:nvPr/>
        </p:nvSpPr>
        <p:spPr bwMode="auto">
          <a:xfrm>
            <a:off x="4999038" y="4246563"/>
            <a:ext cx="1509712" cy="366712"/>
          </a:xfrm>
          <a:prstGeom prst="rect">
            <a:avLst/>
          </a:prstGeom>
          <a:noFill/>
          <a:ln w="9525">
            <a:noFill/>
            <a:miter lim="800000"/>
            <a:headEnd/>
            <a:tailEnd/>
          </a:ln>
        </p:spPr>
        <p:txBody>
          <a:bodyPr lIns="91429" tIns="45715" rIns="91429" bIns="45715">
            <a:spAutoFit/>
          </a:bodyPr>
          <a:lstStyle/>
          <a:p>
            <a:pPr>
              <a:spcBef>
                <a:spcPct val="50000"/>
              </a:spcBef>
            </a:pPr>
            <a:r>
              <a:rPr lang="ja-JP" altLang="en-US"/>
              <a:t>３．記号商標</a:t>
            </a:r>
          </a:p>
        </p:txBody>
      </p:sp>
      <p:sp>
        <p:nvSpPr>
          <p:cNvPr id="22540" name="Text Box 22"/>
          <p:cNvSpPr txBox="1">
            <a:spLocks noChangeArrowheads="1"/>
          </p:cNvSpPr>
          <p:nvPr/>
        </p:nvSpPr>
        <p:spPr bwMode="auto">
          <a:xfrm>
            <a:off x="6877050" y="4246563"/>
            <a:ext cx="1511300" cy="366712"/>
          </a:xfrm>
          <a:prstGeom prst="rect">
            <a:avLst/>
          </a:prstGeom>
          <a:noFill/>
          <a:ln w="9525">
            <a:noFill/>
            <a:miter lim="800000"/>
            <a:headEnd/>
            <a:tailEnd/>
          </a:ln>
        </p:spPr>
        <p:txBody>
          <a:bodyPr lIns="91429" tIns="45715" rIns="91429" bIns="45715">
            <a:spAutoFit/>
          </a:bodyPr>
          <a:lstStyle/>
          <a:p>
            <a:pPr>
              <a:spcBef>
                <a:spcPct val="50000"/>
              </a:spcBef>
            </a:pPr>
            <a:r>
              <a:rPr lang="ja-JP" altLang="en-US"/>
              <a:t>４．立体商標</a:t>
            </a:r>
          </a:p>
        </p:txBody>
      </p:sp>
      <p:sp>
        <p:nvSpPr>
          <p:cNvPr id="22541" name="Text Box 23"/>
          <p:cNvSpPr txBox="1">
            <a:spLocks noChangeArrowheads="1"/>
          </p:cNvSpPr>
          <p:nvPr/>
        </p:nvSpPr>
        <p:spPr bwMode="auto">
          <a:xfrm>
            <a:off x="969963" y="5438775"/>
            <a:ext cx="1511300" cy="366713"/>
          </a:xfrm>
          <a:prstGeom prst="rect">
            <a:avLst/>
          </a:prstGeom>
          <a:noFill/>
          <a:ln w="9525">
            <a:noFill/>
            <a:miter lim="800000"/>
            <a:headEnd/>
            <a:tailEnd/>
          </a:ln>
        </p:spPr>
        <p:txBody>
          <a:bodyPr lIns="91429" tIns="45715" rIns="91429" bIns="45715">
            <a:spAutoFit/>
          </a:bodyPr>
          <a:lstStyle/>
          <a:p>
            <a:pPr>
              <a:spcBef>
                <a:spcPct val="50000"/>
              </a:spcBef>
            </a:pPr>
            <a:r>
              <a:rPr lang="ja-JP" altLang="en-US"/>
              <a:t>５．結合商標</a:t>
            </a:r>
          </a:p>
        </p:txBody>
      </p:sp>
      <p:pic>
        <p:nvPicPr>
          <p:cNvPr id="22542" name="Picture 41"/>
          <p:cNvPicPr>
            <a:picLocks noChangeAspect="1" noChangeArrowheads="1"/>
          </p:cNvPicPr>
          <p:nvPr/>
        </p:nvPicPr>
        <p:blipFill>
          <a:blip r:embed="rId6"/>
          <a:srcRect/>
          <a:stretch>
            <a:fillRect/>
          </a:stretch>
        </p:blipFill>
        <p:spPr bwMode="auto">
          <a:xfrm>
            <a:off x="5140325" y="4652963"/>
            <a:ext cx="1223963" cy="998537"/>
          </a:xfrm>
          <a:prstGeom prst="rect">
            <a:avLst/>
          </a:prstGeom>
          <a:noFill/>
          <a:ln w="9525">
            <a:noFill/>
            <a:miter lim="800000"/>
            <a:headEnd/>
            <a:tailEnd/>
          </a:ln>
        </p:spPr>
      </p:pic>
      <p:sp>
        <p:nvSpPr>
          <p:cNvPr id="3" name="テキスト ボックス 2"/>
          <p:cNvSpPr txBox="1"/>
          <p:nvPr/>
        </p:nvSpPr>
        <p:spPr>
          <a:xfrm>
            <a:off x="3181350" y="5949280"/>
            <a:ext cx="3327400" cy="830997"/>
          </a:xfrm>
          <a:prstGeom prst="rect">
            <a:avLst/>
          </a:prstGeom>
          <a:noFill/>
        </p:spPr>
        <p:txBody>
          <a:bodyPr wrap="square" rtlCol="0">
            <a:spAutoFit/>
          </a:bodyPr>
          <a:lstStyle/>
          <a:p>
            <a:r>
              <a:rPr lang="ja-JP" altLang="en-US" sz="1600" dirty="0"/>
              <a:t>「商標」とは、文字、図形、記号若しくは立体的形状若しくはこれらの結合又はこれらと色彩との結合</a:t>
            </a:r>
            <a:endParaRPr kumimoji="1" lang="ja-JP" altLang="en-US" sz="1600" dirty="0"/>
          </a:p>
        </p:txBody>
      </p:sp>
    </p:spTree>
  </p:cSld>
  <p:clrMapOvr>
    <a:masterClrMapping/>
  </p:clrMapOvr>
  <p:transition spd="slow">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anchor="ctr"/>
          <a:lstStyle/>
          <a:p>
            <a:pPr algn="ctr"/>
            <a:r>
              <a:rPr lang="en-US" altLang="ja-JP" sz="3200">
                <a:solidFill>
                  <a:schemeClr val="bg1"/>
                </a:solidFill>
                <a:latin typeface="ＭＳ Ｐゴシック" charset="-128"/>
              </a:rPr>
              <a:t>Best Global Brands 2007</a:t>
            </a:r>
          </a:p>
        </p:txBody>
      </p:sp>
      <p:sp>
        <p:nvSpPr>
          <p:cNvPr id="2051" name="Text Box 4"/>
          <p:cNvSpPr txBox="1">
            <a:spLocks noChangeArrowheads="1"/>
          </p:cNvSpPr>
          <p:nvPr/>
        </p:nvSpPr>
        <p:spPr bwMode="auto">
          <a:xfrm>
            <a:off x="1835150" y="2565400"/>
            <a:ext cx="6192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endParaRPr lang="ja-JP" altLang="ja-JP"/>
          </a:p>
        </p:txBody>
      </p:sp>
      <p:graphicFrame>
        <p:nvGraphicFramePr>
          <p:cNvPr id="3356" name="Group 284"/>
          <p:cNvGraphicFramePr>
            <a:graphicFrameLocks noGrp="1"/>
          </p:cNvGraphicFramePr>
          <p:nvPr>
            <p:extLst>
              <p:ext uri="{D42A27DB-BD31-4B8C-83A1-F6EECF244321}">
                <p14:modId xmlns:p14="http://schemas.microsoft.com/office/powerpoint/2010/main" val="3195844163"/>
              </p:ext>
            </p:extLst>
          </p:nvPr>
        </p:nvGraphicFramePr>
        <p:xfrm>
          <a:off x="468313" y="1707483"/>
          <a:ext cx="8208962" cy="4608510"/>
        </p:xfrm>
        <a:graphic>
          <a:graphicData uri="http://schemas.openxmlformats.org/drawingml/2006/table">
            <a:tbl>
              <a:tblPr/>
              <a:tblGrid>
                <a:gridCol w="776287"/>
                <a:gridCol w="1768475"/>
                <a:gridCol w="1511300"/>
                <a:gridCol w="752475"/>
                <a:gridCol w="1958975"/>
                <a:gridCol w="1441450"/>
              </a:tblGrid>
              <a:tr h="6949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ＭＳ Ｐゴシック" pitchFamily="50" charset="-128"/>
                          <a:ea typeface="ＭＳ Ｐゴシック" pitchFamily="50" charset="-128"/>
                        </a:rPr>
                        <a:t>ランク</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ブランド名</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ブランド価値</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(10</a:t>
                      </a: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億ドル</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ランク</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ブランド名</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ブランド価値</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(10</a:t>
                      </a: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億ドル</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Coca-Cola</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65,324</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Citi</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23,442</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2</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Microsoft</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58,709</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12</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Hewlett-Packard</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22,197</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3</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IBM</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57,090</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13</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BMW</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21,612</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4</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GE</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51,569</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14</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Marlboro</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21,282</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5</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Nokia Intel</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33,696</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15</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American Express</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20,827</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6</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Toyota</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32,070</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16</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Gillette</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20,415</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7</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Intel</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30,954</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17</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Louis Vuitton</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20,321</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8</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McDonald’s</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29,398</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18</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Cisco</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19,099</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9</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Disney</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29,210</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19</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Honda</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17,998</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10</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Mercedes</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23,568</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20</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Google</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17,837</a:t>
                      </a:r>
                      <a:endPar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38" name="Text Box 255"/>
          <p:cNvSpPr txBox="1">
            <a:spLocks noChangeArrowheads="1"/>
          </p:cNvSpPr>
          <p:nvPr/>
        </p:nvSpPr>
        <p:spPr bwMode="auto">
          <a:xfrm>
            <a:off x="6587505" y="1196752"/>
            <a:ext cx="15128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dirty="0" err="1">
                <a:latin typeface="+mn-ea"/>
                <a:ea typeface="+mn-ea"/>
              </a:rPr>
              <a:t>Interbrand</a:t>
            </a:r>
            <a:r>
              <a:rPr lang="ja-JP" altLang="en-US" dirty="0">
                <a:latin typeface="+mn-ea"/>
                <a:ea typeface="+mn-ea"/>
              </a:rPr>
              <a:t>社</a:t>
            </a:r>
          </a:p>
        </p:txBody>
      </p:sp>
    </p:spTree>
    <p:extLst>
      <p:ext uri="{BB962C8B-B14F-4D97-AF65-F5344CB8AC3E}">
        <p14:creationId xmlns:p14="http://schemas.microsoft.com/office/powerpoint/2010/main" val="898088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1"/>
          <p:cNvSpPr>
            <a:spLocks noChangeArrowheads="1"/>
          </p:cNvSpPr>
          <p:nvPr/>
        </p:nvSpPr>
        <p:spPr bwMode="auto">
          <a:xfrm>
            <a:off x="179388" y="1268759"/>
            <a:ext cx="8743950" cy="5432665"/>
          </a:xfrm>
          <a:prstGeom prst="rect">
            <a:avLst/>
          </a:prstGeom>
          <a:solidFill>
            <a:srgbClr val="FFFF99"/>
          </a:solidFill>
          <a:ln w="9525">
            <a:solidFill>
              <a:srgbClr val="0000FF"/>
            </a:solidFill>
            <a:miter lim="800000"/>
            <a:headEnd/>
            <a:tailEnd/>
          </a:ln>
        </p:spPr>
        <p:txBody>
          <a:bodyPr wrap="none" anchor="ctr"/>
          <a:lstStyle/>
          <a:p>
            <a:endParaRPr lang="ja-JP" altLang="en-US">
              <a:latin typeface="Calibri" pitchFamily="34" charset="0"/>
            </a:endParaRPr>
          </a:p>
        </p:txBody>
      </p:sp>
      <p:sp>
        <p:nvSpPr>
          <p:cNvPr id="7" name="Rectangle 29"/>
          <p:cNvSpPr>
            <a:spLocks noChangeArrowheads="1"/>
          </p:cNvSpPr>
          <p:nvPr/>
        </p:nvSpPr>
        <p:spPr bwMode="auto">
          <a:xfrm>
            <a:off x="1475656" y="188640"/>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rPr>
              <a:t>商標登録の要件</a:t>
            </a:r>
          </a:p>
        </p:txBody>
      </p:sp>
      <p:sp>
        <p:nvSpPr>
          <p:cNvPr id="23556" name="Text Box 6"/>
          <p:cNvSpPr txBox="1">
            <a:spLocks noChangeArrowheads="1"/>
          </p:cNvSpPr>
          <p:nvPr/>
        </p:nvSpPr>
        <p:spPr bwMode="auto">
          <a:xfrm>
            <a:off x="323850" y="1341785"/>
            <a:ext cx="8416925" cy="5358380"/>
          </a:xfrm>
          <a:prstGeom prst="rect">
            <a:avLst/>
          </a:prstGeom>
          <a:noFill/>
          <a:ln w="9525">
            <a:noFill/>
            <a:miter lim="800000"/>
            <a:headEnd/>
            <a:tailEnd/>
          </a:ln>
        </p:spPr>
        <p:txBody>
          <a:bodyPr lIns="91429" tIns="45715" rIns="91429" bIns="45715">
            <a:spAutoFit/>
          </a:bodyPr>
          <a:lstStyle/>
          <a:p>
            <a:pPr>
              <a:spcBef>
                <a:spcPct val="15000"/>
              </a:spcBef>
            </a:pPr>
            <a:r>
              <a:rPr lang="ja-JP" altLang="en-US" dirty="0">
                <a:solidFill>
                  <a:srgbClr val="0000FF"/>
                </a:solidFill>
              </a:rPr>
              <a:t>１．自他商品・役務を識別（区別）できる商標でないとき（商標法第３条）</a:t>
            </a:r>
          </a:p>
          <a:p>
            <a:pPr>
              <a:spcBef>
                <a:spcPct val="15000"/>
              </a:spcBef>
            </a:pPr>
            <a:r>
              <a:rPr lang="ja-JP" altLang="en-US" dirty="0"/>
              <a:t>　　　・商品「レタス」について</a:t>
            </a:r>
            <a:r>
              <a:rPr lang="ja-JP" altLang="en-US" dirty="0">
                <a:latin typeface="ＭＳ Ｐゴシック" charset="-128"/>
              </a:rPr>
              <a:t>    </a:t>
            </a:r>
            <a:r>
              <a:rPr lang="ja-JP" altLang="en-US" dirty="0"/>
              <a:t>→</a:t>
            </a:r>
            <a:r>
              <a:rPr lang="ja-JP" altLang="en-US" dirty="0">
                <a:latin typeface="ＭＳ Ｐゴシック" charset="-128"/>
              </a:rPr>
              <a:t>    </a:t>
            </a:r>
            <a:r>
              <a:rPr lang="ja-JP" altLang="en-US" dirty="0"/>
              <a:t>「サニーレタス」（普通名称）</a:t>
            </a:r>
          </a:p>
          <a:p>
            <a:pPr>
              <a:spcBef>
                <a:spcPct val="15000"/>
              </a:spcBef>
            </a:pPr>
            <a:r>
              <a:rPr lang="ja-JP" altLang="en-US" dirty="0"/>
              <a:t>　　　・商品「洋服」について→「東京銀座」（商品の販売地）</a:t>
            </a:r>
          </a:p>
          <a:p>
            <a:pPr>
              <a:spcBef>
                <a:spcPct val="15000"/>
              </a:spcBef>
            </a:pPr>
            <a:r>
              <a:rPr lang="ja-JP" altLang="en-US" dirty="0"/>
              <a:t>　　　・商品「靴」について→「登山」（商品の用途）</a:t>
            </a:r>
          </a:p>
          <a:p>
            <a:pPr>
              <a:spcBef>
                <a:spcPct val="15000"/>
              </a:spcBef>
            </a:pPr>
            <a:r>
              <a:rPr lang="ja-JP" altLang="en-US" dirty="0"/>
              <a:t>　　　・サービス「飲食物の提供」について→「中華料理」（サービスの質）</a:t>
            </a:r>
          </a:p>
          <a:p>
            <a:pPr>
              <a:spcBef>
                <a:spcPct val="15000"/>
              </a:spcBef>
            </a:pPr>
            <a:r>
              <a:rPr lang="ja-JP" altLang="en-US" dirty="0"/>
              <a:t>　　　・サービス「自動車による輸送」について→「関東一円」（サービスの提供場所）</a:t>
            </a:r>
          </a:p>
          <a:p>
            <a:pPr>
              <a:spcBef>
                <a:spcPct val="15000"/>
              </a:spcBef>
            </a:pPr>
            <a:r>
              <a:rPr lang="ja-JP" altLang="en-US" dirty="0"/>
              <a:t>　　　・「田中屋」「佐藤商店」（ありふれた氏又は名称）</a:t>
            </a:r>
          </a:p>
          <a:p>
            <a:pPr>
              <a:spcBef>
                <a:spcPct val="15000"/>
              </a:spcBef>
            </a:pPr>
            <a:r>
              <a:rPr lang="ja-JP" altLang="en-US" dirty="0"/>
              <a:t>　　　・仮名文字の１字、数字、ローマ字の１字又は２字</a:t>
            </a:r>
          </a:p>
          <a:p>
            <a:pPr marL="263525" indent="-263525">
              <a:spcBef>
                <a:spcPct val="30000"/>
              </a:spcBef>
            </a:pPr>
            <a:r>
              <a:rPr lang="ja-JP" altLang="en-US" dirty="0"/>
              <a:t>　　</a:t>
            </a:r>
            <a:r>
              <a:rPr lang="ja-JP" altLang="en-US" sz="1600" i="1" dirty="0">
                <a:solidFill>
                  <a:srgbClr val="0000FF"/>
                </a:solidFill>
              </a:rPr>
              <a:t>但し、上記に該当する商標であっても、使用された結果、需要者が何人かの</a:t>
            </a:r>
            <a:r>
              <a:rPr lang="ja-JP" altLang="en-US" sz="1600" i="1" dirty="0" smtClean="0">
                <a:solidFill>
                  <a:srgbClr val="0000FF"/>
                </a:solidFill>
              </a:rPr>
              <a:t>業務に</a:t>
            </a:r>
            <a:r>
              <a:rPr lang="ja-JP" altLang="en-US" sz="1600" i="1" dirty="0">
                <a:solidFill>
                  <a:srgbClr val="0000FF"/>
                </a:solidFill>
              </a:rPr>
              <a:t>係る商品又は役務を認識することができるものについては、登録を受ける</a:t>
            </a:r>
            <a:r>
              <a:rPr lang="ja-JP" altLang="en-US" sz="1600" i="1" dirty="0" smtClean="0">
                <a:solidFill>
                  <a:srgbClr val="0000FF"/>
                </a:solidFill>
              </a:rPr>
              <a:t>ことができる。</a:t>
            </a:r>
            <a:endParaRPr lang="en-US" altLang="ja-JP" sz="1600" i="1" dirty="0" smtClean="0">
              <a:solidFill>
                <a:srgbClr val="0000FF"/>
              </a:solidFill>
            </a:endParaRPr>
          </a:p>
          <a:p>
            <a:pPr marL="263525" indent="-263525">
              <a:spcBef>
                <a:spcPct val="30000"/>
              </a:spcBef>
            </a:pPr>
            <a:r>
              <a:rPr lang="ja-JP" altLang="en-US" sz="1600" i="1" dirty="0">
                <a:solidFill>
                  <a:srgbClr val="0000FF"/>
                </a:solidFill>
              </a:rPr>
              <a:t>　</a:t>
            </a:r>
            <a:r>
              <a:rPr lang="ja-JP" altLang="en-US" sz="1600" i="1" dirty="0" smtClean="0">
                <a:solidFill>
                  <a:srgbClr val="0000FF"/>
                </a:solidFill>
              </a:rPr>
              <a:t>（例．井村屋「あずきバー」⇒特許庁：「</a:t>
            </a:r>
            <a:r>
              <a:rPr lang="ja-JP" altLang="en-US" sz="1600" i="1" dirty="0">
                <a:solidFill>
                  <a:srgbClr val="0000FF"/>
                </a:solidFill>
              </a:rPr>
              <a:t>品質、原材料又は形状を普通に用いられる方法で表示」するに</a:t>
            </a:r>
            <a:r>
              <a:rPr lang="ja-JP" altLang="en-US" sz="1600" i="1" dirty="0" smtClean="0">
                <a:solidFill>
                  <a:srgbClr val="0000FF"/>
                </a:solidFill>
              </a:rPr>
              <a:t>すぎないとして、登録認めず⇒</a:t>
            </a:r>
            <a:r>
              <a:rPr lang="ja-JP" altLang="en-US" sz="1600" dirty="0"/>
              <a:t> </a:t>
            </a:r>
            <a:r>
              <a:rPr lang="ja-JP" altLang="en-US" sz="1600" i="1" dirty="0" smtClean="0">
                <a:solidFill>
                  <a:srgbClr val="0000FF"/>
                </a:solidFill>
              </a:rPr>
              <a:t>知財高裁：「</a:t>
            </a:r>
            <a:r>
              <a:rPr lang="ja-JP" altLang="en-US" sz="1600" i="1" dirty="0">
                <a:solidFill>
                  <a:srgbClr val="0000FF"/>
                </a:solidFill>
              </a:rPr>
              <a:t>あずきを原材料とする棒状のアイス菓子」に使用された結果、消費者は「あずきバー」が井村屋の業務に係る商品であることを認識することができるに至ったと</a:t>
            </a:r>
            <a:r>
              <a:rPr lang="ja-JP" altLang="en-US" sz="1600" i="1" dirty="0" smtClean="0">
                <a:solidFill>
                  <a:srgbClr val="0000FF"/>
                </a:solidFill>
              </a:rPr>
              <a:t>認定。「ニッポンハム」、「</a:t>
            </a:r>
            <a:r>
              <a:rPr lang="en-US" altLang="ja-JP" sz="1600" i="1" dirty="0" smtClean="0">
                <a:solidFill>
                  <a:srgbClr val="0000FF"/>
                </a:solidFill>
              </a:rPr>
              <a:t>UBE]</a:t>
            </a:r>
            <a:r>
              <a:rPr lang="ja-JP" altLang="en-US" sz="1600" i="1" dirty="0" smtClean="0">
                <a:solidFill>
                  <a:srgbClr val="0000FF"/>
                </a:solidFill>
              </a:rPr>
              <a:t>など</a:t>
            </a:r>
            <a:endParaRPr lang="ja-JP" altLang="en-US" sz="1600" i="1" dirty="0">
              <a:solidFill>
                <a:srgbClr val="0000FF"/>
              </a:solidFill>
            </a:endParaRPr>
          </a:p>
          <a:p>
            <a:pPr>
              <a:spcBef>
                <a:spcPct val="40000"/>
              </a:spcBef>
            </a:pPr>
            <a:r>
              <a:rPr lang="ja-JP" altLang="en-US" dirty="0">
                <a:solidFill>
                  <a:srgbClr val="0000FF"/>
                </a:solidFill>
              </a:rPr>
              <a:t>２．公共の機関の標章と紛らわしい等公益性に反する商標であるとき（商標法第４条）</a:t>
            </a:r>
          </a:p>
          <a:p>
            <a:pPr>
              <a:spcBef>
                <a:spcPct val="15000"/>
              </a:spcBef>
            </a:pPr>
            <a:r>
              <a:rPr lang="ja-JP" altLang="en-US" dirty="0"/>
              <a:t>　　　・国旗、菊花紋章などと同一又は類似の商標</a:t>
            </a:r>
          </a:p>
          <a:p>
            <a:pPr>
              <a:spcBef>
                <a:spcPct val="40000"/>
              </a:spcBef>
            </a:pPr>
            <a:r>
              <a:rPr lang="ja-JP" altLang="en-US" dirty="0">
                <a:solidFill>
                  <a:srgbClr val="0000FF"/>
                </a:solidFill>
              </a:rPr>
              <a:t>３．他人の登録商標又は周知・著名商標等と紛らわしいとき（商標法第４条）</a:t>
            </a:r>
          </a:p>
        </p:txBody>
      </p:sp>
      <p:sp>
        <p:nvSpPr>
          <p:cNvPr id="23557" name="Text Box 19"/>
          <p:cNvSpPr txBox="1">
            <a:spLocks noChangeArrowheads="1"/>
          </p:cNvSpPr>
          <p:nvPr/>
        </p:nvSpPr>
        <p:spPr bwMode="auto">
          <a:xfrm>
            <a:off x="2483768" y="836712"/>
            <a:ext cx="4176935" cy="430877"/>
          </a:xfrm>
          <a:prstGeom prst="rect">
            <a:avLst/>
          </a:prstGeom>
          <a:noFill/>
          <a:ln w="9525">
            <a:noFill/>
            <a:miter lim="800000"/>
            <a:headEnd/>
            <a:tailEnd/>
          </a:ln>
        </p:spPr>
        <p:txBody>
          <a:bodyPr wrap="square" lIns="91429" tIns="45715" rIns="91429" bIns="45715">
            <a:spAutoFit/>
          </a:bodyPr>
          <a:lstStyle/>
          <a:p>
            <a:pPr>
              <a:spcBef>
                <a:spcPct val="50000"/>
              </a:spcBef>
            </a:pPr>
            <a:r>
              <a:rPr lang="ja-JP" altLang="en-US" sz="2200" dirty="0">
                <a:solidFill>
                  <a:srgbClr val="0000FF"/>
                </a:solidFill>
              </a:rPr>
              <a:t>登録を受けることのできない商標</a:t>
            </a:r>
          </a:p>
        </p:txBody>
      </p:sp>
      <p:sp>
        <p:nvSpPr>
          <p:cNvPr id="23553" name="スライド番号プレースホルダ 3"/>
          <p:cNvSpPr>
            <a:spLocks noGrp="1"/>
          </p:cNvSpPr>
          <p:nvPr>
            <p:ph type="sldNum" sz="quarter" idx="12"/>
          </p:nvPr>
        </p:nvSpPr>
        <p:spPr bwMode="auto">
          <a:xfrm>
            <a:off x="7046912" y="6453336"/>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FDBB552-F5EC-4996-8490-1B621FAABAD2}" type="slidenum">
              <a:rPr lang="en-US" altLang="ja-JP" sz="1600">
                <a:solidFill>
                  <a:schemeClr val="tx1"/>
                </a:solidFill>
                <a:latin typeface="+mn-ea"/>
              </a:rPr>
              <a:pPr fontAlgn="base">
                <a:spcBef>
                  <a:spcPct val="0"/>
                </a:spcBef>
                <a:spcAft>
                  <a:spcPct val="0"/>
                </a:spcAft>
              </a:pPr>
              <a:t>5</a:t>
            </a:fld>
            <a:endParaRPr lang="en-US" altLang="ja-JP" sz="1600" dirty="0">
              <a:solidFill>
                <a:schemeClr val="tx1"/>
              </a:solidFill>
              <a:latin typeface="+mn-ea"/>
            </a:endParaRPr>
          </a:p>
        </p:txBody>
      </p:sp>
    </p:spTree>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506413" y="1772816"/>
            <a:ext cx="7593979" cy="576684"/>
          </a:xfrm>
          <a:prstGeom prst="round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rPr>
              <a:t>商品・サービス国際分類</a:t>
            </a:r>
          </a:p>
        </p:txBody>
      </p:sp>
      <p:sp>
        <p:nvSpPr>
          <p:cNvPr id="25601" name="スライド番号プレースホルダ 3"/>
          <p:cNvSpPr>
            <a:spLocks noGrp="1"/>
          </p:cNvSpPr>
          <p:nvPr>
            <p:ph type="sldNum" sz="quarter" idx="12"/>
          </p:nvPr>
        </p:nvSpPr>
        <p:spPr bwMode="auto">
          <a:xfrm>
            <a:off x="6830888" y="6356350"/>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9D200F0-DBDB-4E05-AA49-68725372EBBC}" type="slidenum">
              <a:rPr lang="en-US" altLang="ja-JP" sz="1600">
                <a:solidFill>
                  <a:schemeClr val="tx1"/>
                </a:solidFill>
                <a:latin typeface="+mn-ea"/>
              </a:rPr>
              <a:pPr fontAlgn="base">
                <a:spcBef>
                  <a:spcPct val="0"/>
                </a:spcBef>
                <a:spcAft>
                  <a:spcPct val="0"/>
                </a:spcAft>
              </a:pPr>
              <a:t>6</a:t>
            </a:fld>
            <a:endParaRPr lang="en-US" altLang="ja-JP" sz="1600" dirty="0">
              <a:solidFill>
                <a:schemeClr val="tx1"/>
              </a:solidFill>
              <a:latin typeface="+mn-ea"/>
            </a:endParaRPr>
          </a:p>
        </p:txBody>
      </p:sp>
      <p:sp>
        <p:nvSpPr>
          <p:cNvPr id="25603" name="Text Box 9"/>
          <p:cNvSpPr txBox="1">
            <a:spLocks noChangeArrowheads="1"/>
          </p:cNvSpPr>
          <p:nvPr/>
        </p:nvSpPr>
        <p:spPr bwMode="auto">
          <a:xfrm>
            <a:off x="611188" y="1889125"/>
            <a:ext cx="7148512" cy="430877"/>
          </a:xfrm>
          <a:prstGeom prst="rect">
            <a:avLst/>
          </a:prstGeom>
          <a:noFill/>
          <a:ln w="9525">
            <a:noFill/>
            <a:miter lim="800000"/>
            <a:headEnd/>
            <a:tailEnd/>
          </a:ln>
        </p:spPr>
        <p:txBody>
          <a:bodyPr wrap="square" lIns="91429" tIns="45715" rIns="91429" bIns="45715">
            <a:spAutoFit/>
          </a:bodyPr>
          <a:lstStyle/>
          <a:p>
            <a:pPr>
              <a:spcBef>
                <a:spcPct val="10000"/>
              </a:spcBef>
            </a:pPr>
            <a:r>
              <a:rPr lang="ja-JP" altLang="en-US" sz="2000" dirty="0">
                <a:solidFill>
                  <a:srgbClr val="0000FF"/>
                </a:solidFill>
              </a:rPr>
              <a:t>◆</a:t>
            </a:r>
            <a:r>
              <a:rPr lang="ja-JP" altLang="en-US" dirty="0">
                <a:solidFill>
                  <a:srgbClr val="0000FF"/>
                </a:solidFill>
              </a:rPr>
              <a:t> </a:t>
            </a:r>
            <a:r>
              <a:rPr lang="ja-JP" altLang="en-US" sz="2200" dirty="0"/>
              <a:t>商標出願には、</a:t>
            </a:r>
            <a:r>
              <a:rPr lang="ja-JP" altLang="en-US" sz="2200" dirty="0" smtClean="0"/>
              <a:t>商標を使用</a:t>
            </a:r>
            <a:r>
              <a:rPr lang="ja-JP" altLang="en-US" sz="2200" dirty="0"/>
              <a:t>する商品・サービスを指定</a:t>
            </a:r>
          </a:p>
        </p:txBody>
      </p:sp>
      <p:sp>
        <p:nvSpPr>
          <p:cNvPr id="25604" name="Text Box 9"/>
          <p:cNvSpPr txBox="1">
            <a:spLocks noChangeArrowheads="1"/>
          </p:cNvSpPr>
          <p:nvPr/>
        </p:nvSpPr>
        <p:spPr bwMode="auto">
          <a:xfrm>
            <a:off x="971872" y="2587203"/>
            <a:ext cx="7848600" cy="1754188"/>
          </a:xfrm>
          <a:prstGeom prst="rect">
            <a:avLst/>
          </a:prstGeom>
          <a:noFill/>
          <a:ln w="9525">
            <a:noFill/>
            <a:miter lim="800000"/>
            <a:headEnd/>
            <a:tailEnd/>
          </a:ln>
        </p:spPr>
        <p:txBody>
          <a:bodyPr lIns="91429" tIns="45715" rIns="91429" bIns="45715">
            <a:spAutoFit/>
          </a:bodyPr>
          <a:lstStyle/>
          <a:p>
            <a:pPr>
              <a:spcBef>
                <a:spcPct val="10000"/>
              </a:spcBef>
            </a:pPr>
            <a:r>
              <a:rPr lang="ja-JP" altLang="en-US" sz="2000" dirty="0">
                <a:solidFill>
                  <a:srgbClr val="0000FF"/>
                </a:solidFill>
                <a:latin typeface="+mn-ea"/>
                <a:ea typeface="+mn-ea"/>
              </a:rPr>
              <a:t>指定商品（第１類～第３４類）</a:t>
            </a:r>
            <a:endParaRPr lang="en-US" altLang="ja-JP" sz="2000" dirty="0">
              <a:solidFill>
                <a:srgbClr val="0000FF"/>
              </a:solidFill>
              <a:latin typeface="+mn-ea"/>
              <a:ea typeface="+mn-ea"/>
            </a:endParaRPr>
          </a:p>
          <a:p>
            <a:pPr>
              <a:spcBef>
                <a:spcPct val="10000"/>
              </a:spcBef>
            </a:pPr>
            <a:r>
              <a:rPr lang="ja-JP" altLang="en-US" sz="2000" dirty="0"/>
              <a:t>　　第１類　「工業用、化学用又は農業用の化学品」、</a:t>
            </a:r>
            <a:endParaRPr lang="en-US" altLang="ja-JP" sz="2000" dirty="0"/>
          </a:p>
          <a:p>
            <a:pPr>
              <a:spcBef>
                <a:spcPct val="10000"/>
              </a:spcBef>
            </a:pPr>
            <a:r>
              <a:rPr lang="ja-JP" altLang="en-US" sz="2000" dirty="0"/>
              <a:t>　　第２類　「塗料、着色料及び腐食の防止用の調整品」</a:t>
            </a:r>
            <a:endParaRPr lang="en-US" altLang="ja-JP" sz="2000" dirty="0"/>
          </a:p>
          <a:p>
            <a:pPr>
              <a:spcBef>
                <a:spcPct val="10000"/>
              </a:spcBef>
            </a:pPr>
            <a:r>
              <a:rPr lang="ja-JP" altLang="en-US" sz="2000" dirty="0"/>
              <a:t>　　第３類　「洗浄剤及び化粧品」</a:t>
            </a:r>
            <a:endParaRPr lang="en-US" altLang="ja-JP" sz="2000" dirty="0"/>
          </a:p>
          <a:p>
            <a:pPr>
              <a:spcBef>
                <a:spcPct val="10000"/>
              </a:spcBef>
            </a:pPr>
            <a:r>
              <a:rPr lang="ja-JP" altLang="en-US" sz="2000" dirty="0"/>
              <a:t>　　・・・・</a:t>
            </a:r>
          </a:p>
        </p:txBody>
      </p:sp>
      <p:sp>
        <p:nvSpPr>
          <p:cNvPr id="25605" name="Text Box 9"/>
          <p:cNvSpPr txBox="1">
            <a:spLocks noChangeArrowheads="1"/>
          </p:cNvSpPr>
          <p:nvPr/>
        </p:nvSpPr>
        <p:spPr bwMode="auto">
          <a:xfrm>
            <a:off x="971872" y="4361011"/>
            <a:ext cx="7848600" cy="2092325"/>
          </a:xfrm>
          <a:prstGeom prst="rect">
            <a:avLst/>
          </a:prstGeom>
          <a:noFill/>
          <a:ln w="9525">
            <a:noFill/>
            <a:miter lim="800000"/>
            <a:headEnd/>
            <a:tailEnd/>
          </a:ln>
        </p:spPr>
        <p:txBody>
          <a:bodyPr lIns="91429" tIns="45715" rIns="91429" bIns="45715">
            <a:spAutoFit/>
          </a:bodyPr>
          <a:lstStyle/>
          <a:p>
            <a:pPr>
              <a:spcBef>
                <a:spcPct val="10000"/>
              </a:spcBef>
            </a:pPr>
            <a:r>
              <a:rPr lang="ja-JP" altLang="en-US" sz="2000" dirty="0">
                <a:solidFill>
                  <a:srgbClr val="0000FF"/>
                </a:solidFill>
                <a:latin typeface="+mn-ea"/>
                <a:ea typeface="+mn-ea"/>
              </a:rPr>
              <a:t>指定役務（第３５類～第４５類）</a:t>
            </a:r>
            <a:endParaRPr lang="en-US" altLang="ja-JP" sz="2000" dirty="0">
              <a:solidFill>
                <a:srgbClr val="0000FF"/>
              </a:solidFill>
              <a:latin typeface="+mn-ea"/>
              <a:ea typeface="+mn-ea"/>
            </a:endParaRPr>
          </a:p>
          <a:p>
            <a:pPr>
              <a:spcBef>
                <a:spcPct val="10000"/>
              </a:spcBef>
            </a:pPr>
            <a:r>
              <a:rPr lang="ja-JP" altLang="en-US" sz="2000" dirty="0"/>
              <a:t>　　第３５類　「広告、事業の管理又は運営及び事務処理及び小売又は</a:t>
            </a:r>
            <a:endParaRPr lang="en-US" altLang="ja-JP" sz="2000" dirty="0"/>
          </a:p>
          <a:p>
            <a:pPr>
              <a:spcBef>
                <a:spcPct val="10000"/>
              </a:spcBef>
            </a:pPr>
            <a:r>
              <a:rPr lang="ja-JP" altLang="en-US" sz="2000" dirty="0"/>
              <a:t>　　　　　　　　　卸売の業務において行われる顧客に対する便益の提供」</a:t>
            </a:r>
            <a:endParaRPr lang="en-US" altLang="ja-JP" sz="2000" dirty="0"/>
          </a:p>
          <a:p>
            <a:pPr>
              <a:spcBef>
                <a:spcPct val="10000"/>
              </a:spcBef>
            </a:pPr>
            <a:r>
              <a:rPr lang="ja-JP" altLang="en-US" sz="2000" dirty="0"/>
              <a:t>　　第３６類　「金融、保険及び不動産の取引」</a:t>
            </a:r>
            <a:endParaRPr lang="en-US" altLang="ja-JP" sz="2000" dirty="0"/>
          </a:p>
          <a:p>
            <a:pPr>
              <a:spcBef>
                <a:spcPct val="10000"/>
              </a:spcBef>
            </a:pPr>
            <a:r>
              <a:rPr lang="ja-JP" altLang="en-US" sz="2000" dirty="0"/>
              <a:t>　　第３７類　「建設、設置工事及び修理」</a:t>
            </a:r>
            <a:endParaRPr lang="en-US" altLang="ja-JP" sz="2000" dirty="0"/>
          </a:p>
          <a:p>
            <a:pPr>
              <a:spcBef>
                <a:spcPct val="10000"/>
              </a:spcBef>
            </a:pPr>
            <a:r>
              <a:rPr lang="ja-JP" altLang="en-US" sz="2000" dirty="0"/>
              <a:t>　　・・・</a:t>
            </a:r>
            <a:endParaRPr lang="en-US" altLang="ja-JP" sz="2000" dirty="0"/>
          </a:p>
        </p:txBody>
      </p:sp>
      <p:sp>
        <p:nvSpPr>
          <p:cNvPr id="25606" name="Text Box 9"/>
          <p:cNvSpPr txBox="1">
            <a:spLocks noChangeArrowheads="1"/>
          </p:cNvSpPr>
          <p:nvPr/>
        </p:nvSpPr>
        <p:spPr bwMode="auto">
          <a:xfrm>
            <a:off x="506413" y="1268413"/>
            <a:ext cx="8135937" cy="369887"/>
          </a:xfrm>
          <a:prstGeom prst="rect">
            <a:avLst/>
          </a:prstGeom>
          <a:noFill/>
          <a:ln w="9525">
            <a:noFill/>
            <a:miter lim="800000"/>
            <a:headEnd/>
            <a:tailEnd/>
          </a:ln>
        </p:spPr>
        <p:txBody>
          <a:bodyPr lIns="91429" tIns="45715" rIns="91429" bIns="45715">
            <a:spAutoFit/>
          </a:bodyPr>
          <a:lstStyle/>
          <a:p>
            <a:pPr algn="ctr">
              <a:spcBef>
                <a:spcPct val="10000"/>
              </a:spcBef>
            </a:pPr>
            <a:r>
              <a:rPr lang="ja-JP" altLang="en-US"/>
              <a:t>標章の登録のための商品及びサービスの国際分類（ニース協定、８３ヵ国）</a:t>
            </a:r>
          </a:p>
        </p:txBody>
      </p:sp>
      <p:sp>
        <p:nvSpPr>
          <p:cNvPr id="2" name="テキスト ボックス 1"/>
          <p:cNvSpPr txBox="1"/>
          <p:nvPr/>
        </p:nvSpPr>
        <p:spPr>
          <a:xfrm>
            <a:off x="1258888" y="6381750"/>
            <a:ext cx="6500812" cy="336550"/>
          </a:xfrm>
          <a:prstGeom prst="rect">
            <a:avLst/>
          </a:prstGeom>
          <a:noFill/>
        </p:spPr>
        <p:txBody>
          <a:bodyPr wrap="none">
            <a:spAutoFit/>
          </a:bodyPr>
          <a:lstStyle/>
          <a:p>
            <a:pPr fontAlgn="auto">
              <a:spcBef>
                <a:spcPts val="0"/>
              </a:spcBef>
              <a:spcAft>
                <a:spcPts val="0"/>
              </a:spcAft>
              <a:defRPr/>
            </a:pPr>
            <a:r>
              <a:rPr lang="en-US" altLang="ja-JP" sz="1600" dirty="0">
                <a:latin typeface="+mn-ea"/>
                <a:ea typeface="+mn-ea"/>
                <a:hlinkClick r:id="rId2"/>
              </a:rPr>
              <a:t>http://www.jpo.go.jp/cgi/link.cgi?url=/shiryou/kijun/kijun2/ruiji_kijun10.htm</a:t>
            </a:r>
            <a:endParaRPr lang="ja-JP" altLang="en-US" sz="1600" dirty="0">
              <a:latin typeface="+mn-ea"/>
              <a:ea typeface="+mn-ea"/>
            </a:endParaRPr>
          </a:p>
        </p:txBody>
      </p:sp>
    </p:spTree>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rPr>
              <a:t>類似群コード</a:t>
            </a:r>
          </a:p>
        </p:txBody>
      </p:sp>
      <p:sp>
        <p:nvSpPr>
          <p:cNvPr id="26625" name="スライド番号プレースホルダ 3"/>
          <p:cNvSpPr>
            <a:spLocks noGrp="1"/>
          </p:cNvSpPr>
          <p:nvPr>
            <p:ph type="sldNum" sz="quarter" idx="12"/>
          </p:nvPr>
        </p:nvSpPr>
        <p:spPr bwMode="auto">
          <a:xfrm>
            <a:off x="6686872" y="6448251"/>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FCD65CE3-D098-4481-93EA-7614E22C6D79}" type="slidenum">
              <a:rPr lang="en-US" altLang="ja-JP" sz="1600">
                <a:solidFill>
                  <a:schemeClr val="tx1"/>
                </a:solidFill>
                <a:latin typeface="+mn-ea"/>
              </a:rPr>
              <a:pPr fontAlgn="base">
                <a:spcBef>
                  <a:spcPct val="0"/>
                </a:spcBef>
                <a:spcAft>
                  <a:spcPct val="0"/>
                </a:spcAft>
              </a:pPr>
              <a:t>7</a:t>
            </a:fld>
            <a:endParaRPr lang="en-US" altLang="ja-JP" sz="1600" dirty="0">
              <a:solidFill>
                <a:schemeClr val="tx1"/>
              </a:solidFill>
              <a:latin typeface="+mn-ea"/>
            </a:endParaRPr>
          </a:p>
        </p:txBody>
      </p:sp>
      <p:sp>
        <p:nvSpPr>
          <p:cNvPr id="26627" name="Text Box 9"/>
          <p:cNvSpPr txBox="1">
            <a:spLocks noChangeArrowheads="1"/>
          </p:cNvSpPr>
          <p:nvPr/>
        </p:nvSpPr>
        <p:spPr bwMode="auto">
          <a:xfrm>
            <a:off x="945258" y="1341438"/>
            <a:ext cx="7515174" cy="707876"/>
          </a:xfrm>
          <a:prstGeom prst="rect">
            <a:avLst/>
          </a:prstGeom>
          <a:noFill/>
          <a:ln w="9525">
            <a:noFill/>
            <a:miter lim="800000"/>
            <a:headEnd/>
            <a:tailEnd/>
          </a:ln>
        </p:spPr>
        <p:txBody>
          <a:bodyPr wrap="square" lIns="91429" tIns="45715" rIns="91429" bIns="45715">
            <a:spAutoFit/>
          </a:bodyPr>
          <a:lstStyle/>
          <a:p>
            <a:pPr eaLnBrk="0" hangingPunct="0"/>
            <a:r>
              <a:rPr lang="ja-JP" altLang="en-US" sz="2000" dirty="0">
                <a:solidFill>
                  <a:srgbClr val="0000FF"/>
                </a:solidFill>
              </a:rPr>
              <a:t>審査基準上、互いに類似するものと考えられる</a:t>
            </a:r>
            <a:r>
              <a:rPr lang="ja-JP" altLang="en-US" sz="2000" dirty="0" smtClean="0">
                <a:solidFill>
                  <a:srgbClr val="0000FF"/>
                </a:solidFill>
              </a:rPr>
              <a:t>商品・役務を</a:t>
            </a:r>
            <a:r>
              <a:rPr lang="ja-JP" altLang="en-US" sz="2000" dirty="0">
                <a:solidFill>
                  <a:srgbClr val="0000FF"/>
                </a:solidFill>
              </a:rPr>
              <a:t>まとめ、その商品（役務）群毎に付与されたコードのこと（日本独自）。</a:t>
            </a:r>
          </a:p>
        </p:txBody>
      </p:sp>
      <p:sp>
        <p:nvSpPr>
          <p:cNvPr id="7" name="Text Box 9"/>
          <p:cNvSpPr txBox="1">
            <a:spLocks noChangeArrowheads="1"/>
          </p:cNvSpPr>
          <p:nvPr/>
        </p:nvSpPr>
        <p:spPr bwMode="auto">
          <a:xfrm>
            <a:off x="467544" y="2378075"/>
            <a:ext cx="8064500" cy="2785368"/>
          </a:xfrm>
          <a:prstGeom prst="rect">
            <a:avLst/>
          </a:prstGeom>
          <a:noFill/>
          <a:ln>
            <a:noFill/>
          </a:ln>
          <a:extLst/>
        </p:spPr>
        <p:txBody>
          <a:bodyPr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marL="269875" indent="-269875" fontAlgn="auto">
              <a:spcBef>
                <a:spcPts val="0"/>
              </a:spcBef>
              <a:spcAft>
                <a:spcPts val="0"/>
              </a:spcAft>
              <a:defRPr/>
            </a:pPr>
            <a:r>
              <a:rPr lang="ja-JP" altLang="en-US" sz="2000" dirty="0" smtClean="0">
                <a:solidFill>
                  <a:srgbClr val="0000FF"/>
                </a:solidFill>
              </a:rPr>
              <a:t>◆ </a:t>
            </a:r>
            <a:r>
              <a:rPr lang="ja-JP" altLang="en-US" sz="2000" dirty="0" smtClean="0"/>
              <a:t>同一</a:t>
            </a:r>
            <a:r>
              <a:rPr lang="ja-JP" altLang="en-US" sz="2000" dirty="0"/>
              <a:t>の類似群コードが付与されている</a:t>
            </a:r>
            <a:r>
              <a:rPr lang="ja-JP" altLang="en-US" sz="2000" dirty="0" smtClean="0"/>
              <a:t>商品・役務は</a:t>
            </a:r>
            <a:r>
              <a:rPr lang="ja-JP" altLang="en-US" sz="2000" dirty="0"/>
              <a:t>、区分が異なっていても原則類似と</a:t>
            </a:r>
            <a:r>
              <a:rPr lang="ja-JP" altLang="en-US" sz="2000" dirty="0" smtClean="0"/>
              <a:t>推定</a:t>
            </a:r>
            <a:r>
              <a:rPr lang="ja-JP" altLang="en-US" sz="2000" dirty="0"/>
              <a:t>して</a:t>
            </a:r>
            <a:r>
              <a:rPr lang="ja-JP" altLang="en-US" sz="2000" dirty="0" smtClean="0"/>
              <a:t>取り扱</a:t>
            </a:r>
            <a:r>
              <a:rPr lang="ja-JP" altLang="en-US" sz="2000" dirty="0"/>
              <a:t>う</a:t>
            </a:r>
            <a:r>
              <a:rPr lang="ja-JP" altLang="en-US" sz="2000" dirty="0" smtClean="0"/>
              <a:t>（</a:t>
            </a:r>
            <a:r>
              <a:rPr lang="ja-JP" altLang="en-US" sz="2000" dirty="0"/>
              <a:t>他類間類似</a:t>
            </a:r>
            <a:r>
              <a:rPr lang="ja-JP" altLang="en-US" sz="2000" dirty="0" smtClean="0"/>
              <a:t>商品・役務）</a:t>
            </a:r>
            <a:r>
              <a:rPr lang="ja-JP" altLang="en-US" sz="2000" dirty="0"/>
              <a:t>。</a:t>
            </a:r>
          </a:p>
          <a:p>
            <a:pPr fontAlgn="auto">
              <a:spcBef>
                <a:spcPts val="1200"/>
              </a:spcBef>
              <a:spcAft>
                <a:spcPts val="0"/>
              </a:spcAft>
              <a:defRPr/>
            </a:pPr>
            <a:r>
              <a:rPr lang="ja-JP" altLang="en-US" dirty="0">
                <a:latin typeface="+mn-ea"/>
                <a:ea typeface="+mn-ea"/>
              </a:rPr>
              <a:t>（例）：</a:t>
            </a:r>
            <a:r>
              <a:rPr lang="ja-JP" altLang="en-US" dirty="0" smtClean="0">
                <a:latin typeface="+mn-ea"/>
                <a:ea typeface="+mn-ea"/>
              </a:rPr>
              <a:t>「洋酒」</a:t>
            </a:r>
            <a:r>
              <a:rPr lang="en-US" altLang="ja-JP" dirty="0" smtClean="0">
                <a:latin typeface="+mn-ea"/>
                <a:ea typeface="+mn-ea"/>
              </a:rPr>
              <a:t>		</a:t>
            </a:r>
            <a:r>
              <a:rPr lang="ja-JP" altLang="en-US" dirty="0" smtClean="0">
                <a:latin typeface="+mn-ea"/>
                <a:ea typeface="+mn-ea"/>
              </a:rPr>
              <a:t>：３３</a:t>
            </a:r>
            <a:r>
              <a:rPr lang="ja-JP" altLang="en-US" dirty="0">
                <a:latin typeface="+mn-ea"/>
                <a:ea typeface="+mn-ea"/>
              </a:rPr>
              <a:t>類 </a:t>
            </a:r>
            <a:r>
              <a:rPr lang="en-US" altLang="ja-JP" dirty="0" smtClean="0">
                <a:latin typeface="+mn-ea"/>
                <a:ea typeface="+mn-ea"/>
              </a:rPr>
              <a:t>	</a:t>
            </a:r>
            <a:r>
              <a:rPr lang="ja-JP" altLang="en-US" dirty="0" smtClean="0">
                <a:latin typeface="+mn-ea"/>
                <a:ea typeface="+mn-ea"/>
              </a:rPr>
              <a:t>⇒</a:t>
            </a:r>
            <a:r>
              <a:rPr lang="ja-JP" altLang="en-US" dirty="0">
                <a:latin typeface="+mn-ea"/>
                <a:ea typeface="+mn-ea"/>
              </a:rPr>
              <a:t>類似群</a:t>
            </a:r>
            <a:r>
              <a:rPr lang="ja-JP" altLang="en-US" dirty="0" smtClean="0">
                <a:latin typeface="+mn-ea"/>
                <a:ea typeface="+mn-ea"/>
              </a:rPr>
              <a:t>コード</a:t>
            </a:r>
            <a:r>
              <a:rPr lang="ja-JP" altLang="en-US" dirty="0">
                <a:latin typeface="+mn-ea"/>
                <a:ea typeface="+mn-ea"/>
              </a:rPr>
              <a:t>「２８Ａ０２</a:t>
            </a:r>
            <a:r>
              <a:rPr lang="ja-JP" altLang="en-US" dirty="0" smtClean="0">
                <a:latin typeface="+mn-ea"/>
                <a:ea typeface="+mn-ea"/>
              </a:rPr>
              <a:t>」</a:t>
            </a:r>
            <a:endParaRPr lang="en-US" altLang="ja-JP" dirty="0" smtClean="0">
              <a:latin typeface="+mn-ea"/>
              <a:ea typeface="+mn-ea"/>
            </a:endParaRPr>
          </a:p>
          <a:p>
            <a:pPr fontAlgn="auto">
              <a:spcBef>
                <a:spcPts val="0"/>
              </a:spcBef>
              <a:spcAft>
                <a:spcPts val="0"/>
              </a:spcAft>
              <a:defRPr/>
            </a:pPr>
            <a:r>
              <a:rPr lang="ja-JP" altLang="en-US" dirty="0">
                <a:latin typeface="+mn-ea"/>
                <a:ea typeface="+mn-ea"/>
              </a:rPr>
              <a:t>　</a:t>
            </a:r>
            <a:r>
              <a:rPr lang="ja-JP" altLang="en-US" dirty="0" smtClean="0">
                <a:latin typeface="+mn-ea"/>
                <a:ea typeface="+mn-ea"/>
              </a:rPr>
              <a:t>　　　「 </a:t>
            </a:r>
            <a:r>
              <a:rPr lang="ja-JP" altLang="en-US" dirty="0">
                <a:latin typeface="+mn-ea"/>
                <a:ea typeface="+mn-ea"/>
              </a:rPr>
              <a:t>ビール</a:t>
            </a:r>
            <a:r>
              <a:rPr lang="ja-JP" altLang="en-US" dirty="0" smtClean="0">
                <a:latin typeface="+mn-ea"/>
                <a:ea typeface="+mn-ea"/>
              </a:rPr>
              <a:t>」</a:t>
            </a:r>
            <a:r>
              <a:rPr lang="en-US" altLang="ja-JP" dirty="0" smtClean="0">
                <a:latin typeface="+mn-ea"/>
                <a:ea typeface="+mn-ea"/>
              </a:rPr>
              <a:t>		</a:t>
            </a:r>
            <a:r>
              <a:rPr lang="ja-JP" altLang="en-US" dirty="0" smtClean="0">
                <a:latin typeface="+mn-ea"/>
                <a:ea typeface="+mn-ea"/>
              </a:rPr>
              <a:t>：３２</a:t>
            </a:r>
            <a:r>
              <a:rPr lang="ja-JP" altLang="en-US" dirty="0">
                <a:latin typeface="+mn-ea"/>
                <a:ea typeface="+mn-ea"/>
              </a:rPr>
              <a:t>類</a:t>
            </a:r>
            <a:r>
              <a:rPr lang="en-US" altLang="ja-JP" dirty="0" smtClean="0">
                <a:latin typeface="+mn-ea"/>
                <a:ea typeface="+mn-ea"/>
              </a:rPr>
              <a:t>	</a:t>
            </a:r>
            <a:r>
              <a:rPr lang="ja-JP" altLang="en-US" dirty="0" smtClean="0">
                <a:latin typeface="+mn-ea"/>
                <a:ea typeface="+mn-ea"/>
              </a:rPr>
              <a:t>⇒</a:t>
            </a:r>
            <a:r>
              <a:rPr lang="ja-JP" altLang="en-US" dirty="0">
                <a:latin typeface="+mn-ea"/>
                <a:ea typeface="+mn-ea"/>
              </a:rPr>
              <a:t>類似群コード「２８Ａ０２</a:t>
            </a:r>
            <a:r>
              <a:rPr lang="ja-JP" altLang="en-US" dirty="0" smtClean="0">
                <a:latin typeface="+mn-ea"/>
                <a:ea typeface="+mn-ea"/>
              </a:rPr>
              <a:t>」</a:t>
            </a:r>
            <a:endParaRPr lang="en-US" altLang="ja-JP" dirty="0" smtClean="0">
              <a:latin typeface="+mn-ea"/>
              <a:ea typeface="+mn-ea"/>
            </a:endParaRPr>
          </a:p>
          <a:p>
            <a:pPr>
              <a:spcBef>
                <a:spcPts val="1200"/>
              </a:spcBef>
            </a:pPr>
            <a:r>
              <a:rPr lang="ja-JP" altLang="en-US" dirty="0">
                <a:latin typeface="+mn-ea"/>
                <a:ea typeface="+mn-ea"/>
              </a:rPr>
              <a:t>　</a:t>
            </a:r>
            <a:r>
              <a:rPr lang="ja-JP" altLang="en-US" dirty="0" smtClean="0">
                <a:latin typeface="+mn-ea"/>
                <a:ea typeface="+mn-ea"/>
              </a:rPr>
              <a:t>　　　</a:t>
            </a:r>
            <a:r>
              <a:rPr lang="ja-JP" altLang="en-US" dirty="0">
                <a:latin typeface="+mn-ea"/>
                <a:ea typeface="+mn-ea"/>
              </a:rPr>
              <a:t>「医療用機械器具」　</a:t>
            </a:r>
            <a:r>
              <a:rPr lang="en-US" altLang="ja-JP" dirty="0" smtClean="0">
                <a:latin typeface="+mn-ea"/>
                <a:ea typeface="+mn-ea"/>
              </a:rPr>
              <a:t>	</a:t>
            </a:r>
            <a:r>
              <a:rPr lang="ja-JP" altLang="en-US" dirty="0" smtClean="0">
                <a:latin typeface="+mn-ea"/>
                <a:ea typeface="+mn-ea"/>
              </a:rPr>
              <a:t>：１０類</a:t>
            </a:r>
            <a:r>
              <a:rPr lang="en-US" altLang="ja-JP" dirty="0">
                <a:latin typeface="+mn-ea"/>
              </a:rPr>
              <a:t>	</a:t>
            </a:r>
            <a:r>
              <a:rPr lang="ja-JP" altLang="en-US" dirty="0">
                <a:latin typeface="+mn-ea"/>
              </a:rPr>
              <a:t>⇒</a:t>
            </a:r>
            <a:r>
              <a:rPr lang="ja-JP" altLang="en-US" dirty="0" smtClean="0">
                <a:latin typeface="+mn-ea"/>
                <a:ea typeface="+mn-ea"/>
              </a:rPr>
              <a:t>類似群コード「</a:t>
            </a:r>
            <a:r>
              <a:rPr lang="ja-JP" altLang="en-US" dirty="0">
                <a:latin typeface="+mn-ea"/>
                <a:ea typeface="+mn-ea"/>
              </a:rPr>
              <a:t>１０Ｄ０１</a:t>
            </a:r>
            <a:r>
              <a:rPr lang="ja-JP" altLang="en-US" dirty="0" smtClean="0">
                <a:latin typeface="+mn-ea"/>
                <a:ea typeface="+mn-ea"/>
              </a:rPr>
              <a:t>」</a:t>
            </a:r>
            <a:endParaRPr lang="ja-JP" altLang="en-US" dirty="0">
              <a:latin typeface="+mn-ea"/>
              <a:ea typeface="+mn-ea"/>
            </a:endParaRPr>
          </a:p>
          <a:p>
            <a:r>
              <a:rPr lang="ja-JP" altLang="en-US" dirty="0">
                <a:latin typeface="+mn-ea"/>
                <a:ea typeface="+mn-ea"/>
              </a:rPr>
              <a:t>　</a:t>
            </a:r>
            <a:r>
              <a:rPr lang="ja-JP" altLang="en-US" dirty="0" smtClean="0">
                <a:latin typeface="+mn-ea"/>
                <a:ea typeface="+mn-ea"/>
              </a:rPr>
              <a:t>　　　「</a:t>
            </a:r>
            <a:r>
              <a:rPr lang="ja-JP" altLang="en-US" dirty="0">
                <a:latin typeface="+mn-ea"/>
                <a:ea typeface="+mn-ea"/>
              </a:rPr>
              <a:t>医療用腕環」　　　　</a:t>
            </a:r>
            <a:r>
              <a:rPr lang="en-US" altLang="ja-JP" dirty="0" smtClean="0">
                <a:latin typeface="+mn-ea"/>
                <a:ea typeface="+mn-ea"/>
              </a:rPr>
              <a:t>	</a:t>
            </a:r>
            <a:r>
              <a:rPr lang="ja-JP" altLang="en-US" dirty="0" smtClean="0">
                <a:latin typeface="+mn-ea"/>
                <a:ea typeface="+mn-ea"/>
              </a:rPr>
              <a:t>：</a:t>
            </a:r>
            <a:r>
              <a:rPr lang="ja-JP" altLang="en-US" dirty="0">
                <a:latin typeface="+mn-ea"/>
                <a:ea typeface="+mn-ea"/>
              </a:rPr>
              <a:t>　</a:t>
            </a:r>
            <a:r>
              <a:rPr lang="ja-JP" altLang="en-US" dirty="0" smtClean="0">
                <a:latin typeface="+mn-ea"/>
                <a:ea typeface="+mn-ea"/>
              </a:rPr>
              <a:t>５類</a:t>
            </a:r>
            <a:r>
              <a:rPr lang="en-US" altLang="ja-JP" dirty="0">
                <a:latin typeface="+mn-ea"/>
              </a:rPr>
              <a:t>	</a:t>
            </a:r>
            <a:r>
              <a:rPr lang="ja-JP" altLang="en-US" dirty="0">
                <a:latin typeface="+mn-ea"/>
              </a:rPr>
              <a:t>⇒</a:t>
            </a:r>
            <a:r>
              <a:rPr lang="ja-JP" altLang="en-US" dirty="0" smtClean="0">
                <a:latin typeface="+mn-ea"/>
                <a:ea typeface="+mn-ea"/>
              </a:rPr>
              <a:t>類似群コード「</a:t>
            </a:r>
            <a:r>
              <a:rPr lang="ja-JP" altLang="en-US" dirty="0">
                <a:latin typeface="+mn-ea"/>
                <a:ea typeface="+mn-ea"/>
              </a:rPr>
              <a:t>１０Ｄ０１</a:t>
            </a:r>
            <a:r>
              <a:rPr lang="ja-JP" altLang="en-US" dirty="0" smtClean="0">
                <a:latin typeface="+mn-ea"/>
                <a:ea typeface="+mn-ea"/>
              </a:rPr>
              <a:t>」</a:t>
            </a:r>
            <a:endParaRPr lang="ja-JP" altLang="en-US" dirty="0">
              <a:latin typeface="+mn-ea"/>
              <a:ea typeface="+mn-ea"/>
            </a:endParaRPr>
          </a:p>
          <a:p>
            <a:r>
              <a:rPr lang="ja-JP" altLang="en-US" dirty="0" smtClean="0">
                <a:latin typeface="+mn-ea"/>
                <a:ea typeface="+mn-ea"/>
              </a:rPr>
              <a:t>　　　　「</a:t>
            </a:r>
            <a:r>
              <a:rPr lang="ja-JP" altLang="en-US" dirty="0">
                <a:latin typeface="+mn-ea"/>
                <a:ea typeface="+mn-ea"/>
              </a:rPr>
              <a:t>車いす」　　　　　　　</a:t>
            </a:r>
            <a:r>
              <a:rPr lang="en-US" altLang="ja-JP" dirty="0" smtClean="0">
                <a:latin typeface="+mn-ea"/>
                <a:ea typeface="+mn-ea"/>
              </a:rPr>
              <a:t>	</a:t>
            </a:r>
            <a:r>
              <a:rPr lang="ja-JP" altLang="en-US" dirty="0" smtClean="0">
                <a:latin typeface="+mn-ea"/>
                <a:ea typeface="+mn-ea"/>
              </a:rPr>
              <a:t>：１２類</a:t>
            </a:r>
            <a:r>
              <a:rPr lang="en-US" altLang="ja-JP" dirty="0">
                <a:latin typeface="+mn-ea"/>
              </a:rPr>
              <a:t>	</a:t>
            </a:r>
            <a:r>
              <a:rPr lang="ja-JP" altLang="en-US" dirty="0">
                <a:latin typeface="+mn-ea"/>
              </a:rPr>
              <a:t>⇒</a:t>
            </a:r>
            <a:r>
              <a:rPr lang="ja-JP" altLang="en-US" dirty="0" smtClean="0">
                <a:latin typeface="+mn-ea"/>
                <a:ea typeface="+mn-ea"/>
              </a:rPr>
              <a:t>類似群コード「</a:t>
            </a:r>
            <a:r>
              <a:rPr lang="ja-JP" altLang="en-US" dirty="0">
                <a:latin typeface="+mn-ea"/>
                <a:ea typeface="+mn-ea"/>
              </a:rPr>
              <a:t>１０Ｄ０１</a:t>
            </a:r>
            <a:r>
              <a:rPr lang="ja-JP" altLang="en-US" dirty="0" smtClean="0">
                <a:latin typeface="+mn-ea"/>
                <a:ea typeface="+mn-ea"/>
              </a:rPr>
              <a:t>」</a:t>
            </a:r>
            <a:endParaRPr lang="ja-JP" altLang="en-US" dirty="0">
              <a:latin typeface="+mn-ea"/>
              <a:ea typeface="+mn-ea"/>
            </a:endParaRPr>
          </a:p>
          <a:p>
            <a:pPr fontAlgn="auto">
              <a:spcBef>
                <a:spcPts val="600"/>
              </a:spcBef>
              <a:spcAft>
                <a:spcPts val="0"/>
              </a:spcAft>
              <a:defRPr/>
            </a:pPr>
            <a:endParaRPr lang="ja-JP" altLang="en-US" sz="2000" dirty="0"/>
          </a:p>
        </p:txBody>
      </p:sp>
      <p:sp>
        <p:nvSpPr>
          <p:cNvPr id="8" name="Text Box 9"/>
          <p:cNvSpPr txBox="1">
            <a:spLocks noChangeArrowheads="1"/>
          </p:cNvSpPr>
          <p:nvPr/>
        </p:nvSpPr>
        <p:spPr bwMode="auto">
          <a:xfrm>
            <a:off x="445328" y="4899173"/>
            <a:ext cx="8633460" cy="1492706"/>
          </a:xfrm>
          <a:prstGeom prst="rect">
            <a:avLst/>
          </a:prstGeom>
          <a:noFill/>
          <a:ln>
            <a:noFill/>
          </a:ln>
          <a:extLst/>
        </p:spPr>
        <p:txBody>
          <a:bodyPr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marL="269875" indent="-269875" fontAlgn="auto">
              <a:spcBef>
                <a:spcPts val="0"/>
              </a:spcBef>
              <a:spcAft>
                <a:spcPts val="0"/>
              </a:spcAft>
              <a:defRPr/>
            </a:pPr>
            <a:r>
              <a:rPr lang="ja-JP" altLang="en-US" sz="2000" dirty="0" smtClean="0">
                <a:solidFill>
                  <a:srgbClr val="0000FF"/>
                </a:solidFill>
              </a:rPr>
              <a:t>◆ </a:t>
            </a:r>
            <a:r>
              <a:rPr lang="ja-JP" altLang="en-US" sz="2000" dirty="0" smtClean="0"/>
              <a:t>区分</a:t>
            </a:r>
            <a:r>
              <a:rPr lang="ja-JP" altLang="en-US" sz="2000" dirty="0"/>
              <a:t>が同じであっても類似群コードが異なっていれば非類似と推定</a:t>
            </a:r>
            <a:r>
              <a:rPr lang="ja-JP" altLang="en-US" sz="2000" dirty="0" smtClean="0"/>
              <a:t>される</a:t>
            </a:r>
            <a:endParaRPr lang="en-US" altLang="ja-JP" sz="2000" dirty="0" smtClean="0"/>
          </a:p>
          <a:p>
            <a:pPr marL="269875" indent="-269875" fontAlgn="auto">
              <a:spcBef>
                <a:spcPts val="0"/>
              </a:spcBef>
              <a:spcAft>
                <a:spcPts val="0"/>
              </a:spcAft>
              <a:defRPr/>
            </a:pPr>
            <a:r>
              <a:rPr lang="ja-JP" altLang="en-US" sz="2000" dirty="0"/>
              <a:t>　</a:t>
            </a:r>
            <a:r>
              <a:rPr lang="ja-JP" altLang="en-US" sz="2000" dirty="0" smtClean="0"/>
              <a:t>　（</a:t>
            </a:r>
            <a:r>
              <a:rPr lang="ja-JP" altLang="en-US" sz="2000" dirty="0"/>
              <a:t>同一区分</a:t>
            </a:r>
            <a:r>
              <a:rPr lang="ja-JP" altLang="en-US" sz="2000" dirty="0" smtClean="0"/>
              <a:t>非類</a:t>
            </a:r>
            <a:r>
              <a:rPr lang="zh-TW" altLang="en-US" sz="2000" dirty="0" smtClean="0"/>
              <a:t>似商品</a:t>
            </a:r>
            <a:r>
              <a:rPr lang="ja-JP" altLang="en-US" sz="2000" dirty="0" smtClean="0"/>
              <a:t>・</a:t>
            </a:r>
            <a:r>
              <a:rPr lang="zh-TW" altLang="en-US" sz="2000" dirty="0" smtClean="0"/>
              <a:t>役務）</a:t>
            </a:r>
            <a:r>
              <a:rPr lang="zh-TW" altLang="en-US" sz="2000" dirty="0"/>
              <a:t>。</a:t>
            </a:r>
          </a:p>
          <a:p>
            <a:pPr fontAlgn="auto">
              <a:spcBef>
                <a:spcPts val="1200"/>
              </a:spcBef>
              <a:spcAft>
                <a:spcPts val="0"/>
              </a:spcAft>
              <a:defRPr/>
            </a:pPr>
            <a:r>
              <a:rPr lang="ja-JP" altLang="en-US" dirty="0">
                <a:latin typeface="+mn-ea"/>
                <a:ea typeface="+mn-ea"/>
              </a:rPr>
              <a:t>（例）：</a:t>
            </a:r>
            <a:r>
              <a:rPr lang="ja-JP" altLang="en-US" dirty="0" smtClean="0">
                <a:latin typeface="+mn-ea"/>
                <a:ea typeface="+mn-ea"/>
              </a:rPr>
              <a:t>「洋酒」</a:t>
            </a:r>
            <a:r>
              <a:rPr lang="en-US" altLang="ja-JP" dirty="0" smtClean="0">
                <a:latin typeface="+mn-ea"/>
                <a:ea typeface="+mn-ea"/>
              </a:rPr>
              <a:t>		</a:t>
            </a:r>
            <a:r>
              <a:rPr lang="ja-JP" altLang="en-US" dirty="0" smtClean="0">
                <a:latin typeface="+mn-ea"/>
                <a:ea typeface="+mn-ea"/>
              </a:rPr>
              <a:t>：３３</a:t>
            </a:r>
            <a:r>
              <a:rPr lang="ja-JP" altLang="en-US" dirty="0">
                <a:latin typeface="+mn-ea"/>
                <a:ea typeface="+mn-ea"/>
              </a:rPr>
              <a:t>類 </a:t>
            </a:r>
            <a:r>
              <a:rPr lang="en-US" altLang="ja-JP" dirty="0" smtClean="0">
                <a:latin typeface="+mn-ea"/>
                <a:ea typeface="+mn-ea"/>
              </a:rPr>
              <a:t>	</a:t>
            </a:r>
            <a:r>
              <a:rPr lang="ja-JP" altLang="en-US" dirty="0">
                <a:latin typeface="+mn-ea"/>
                <a:ea typeface="+mn-ea"/>
              </a:rPr>
              <a:t> ⇒類似群</a:t>
            </a:r>
            <a:r>
              <a:rPr lang="ja-JP" altLang="en-US" dirty="0" smtClean="0">
                <a:latin typeface="+mn-ea"/>
                <a:ea typeface="+mn-ea"/>
              </a:rPr>
              <a:t>コード</a:t>
            </a:r>
            <a:r>
              <a:rPr lang="ja-JP" altLang="en-US" dirty="0">
                <a:latin typeface="+mn-ea"/>
                <a:ea typeface="+mn-ea"/>
              </a:rPr>
              <a:t>「２８Ａ０２」</a:t>
            </a:r>
            <a:endParaRPr lang="en-US" altLang="ja-JP" dirty="0" smtClean="0">
              <a:latin typeface="+mn-ea"/>
              <a:ea typeface="+mn-ea"/>
            </a:endParaRPr>
          </a:p>
          <a:p>
            <a:pPr fontAlgn="auto">
              <a:spcBef>
                <a:spcPts val="600"/>
              </a:spcBef>
              <a:spcAft>
                <a:spcPts val="0"/>
              </a:spcAft>
              <a:defRPr/>
            </a:pPr>
            <a:r>
              <a:rPr lang="ja-JP" altLang="en-US" dirty="0">
                <a:latin typeface="+mn-ea"/>
                <a:ea typeface="+mn-ea"/>
              </a:rPr>
              <a:t>　</a:t>
            </a:r>
            <a:r>
              <a:rPr lang="ja-JP" altLang="en-US" dirty="0" smtClean="0">
                <a:latin typeface="+mn-ea"/>
                <a:ea typeface="+mn-ea"/>
              </a:rPr>
              <a:t>　　　「日本酒」</a:t>
            </a:r>
            <a:r>
              <a:rPr lang="en-US" altLang="ja-JP" dirty="0" smtClean="0">
                <a:latin typeface="+mn-ea"/>
                <a:ea typeface="+mn-ea"/>
              </a:rPr>
              <a:t>		</a:t>
            </a:r>
            <a:r>
              <a:rPr lang="ja-JP" altLang="en-US" dirty="0" smtClean="0">
                <a:latin typeface="+mn-ea"/>
                <a:ea typeface="+mn-ea"/>
              </a:rPr>
              <a:t>：３３</a:t>
            </a:r>
            <a:r>
              <a:rPr lang="ja-JP" altLang="en-US" dirty="0">
                <a:latin typeface="+mn-ea"/>
                <a:ea typeface="+mn-ea"/>
              </a:rPr>
              <a:t>類 </a:t>
            </a:r>
            <a:r>
              <a:rPr lang="en-US" altLang="ja-JP" dirty="0" smtClean="0">
                <a:latin typeface="+mn-ea"/>
                <a:ea typeface="+mn-ea"/>
              </a:rPr>
              <a:t>	</a:t>
            </a:r>
            <a:r>
              <a:rPr lang="ja-JP" altLang="en-US" dirty="0">
                <a:latin typeface="+mn-ea"/>
                <a:ea typeface="+mn-ea"/>
              </a:rPr>
              <a:t> </a:t>
            </a:r>
            <a:r>
              <a:rPr lang="ja-JP" altLang="en-US" dirty="0" smtClean="0">
                <a:latin typeface="+mn-ea"/>
                <a:ea typeface="+mn-ea"/>
              </a:rPr>
              <a:t>⇒類似群コード</a:t>
            </a:r>
            <a:r>
              <a:rPr lang="ja-JP" altLang="en-US" dirty="0">
                <a:latin typeface="+mn-ea"/>
                <a:ea typeface="+mn-ea"/>
              </a:rPr>
              <a:t>「２８Ａ０１</a:t>
            </a:r>
            <a:r>
              <a:rPr lang="ja-JP" altLang="en-US" dirty="0" smtClean="0">
                <a:latin typeface="+mn-ea"/>
                <a:ea typeface="+mn-ea"/>
              </a:rPr>
              <a:t>」</a:t>
            </a:r>
            <a:endParaRPr lang="ja-JP" altLang="en-US" dirty="0">
              <a:latin typeface="+mn-ea"/>
              <a:ea typeface="+mn-ea"/>
            </a:endParaRPr>
          </a:p>
        </p:txBody>
      </p:sp>
      <p:sp>
        <p:nvSpPr>
          <p:cNvPr id="26630" name="テキスト ボックス 1"/>
          <p:cNvSpPr txBox="1">
            <a:spLocks noChangeArrowheads="1"/>
          </p:cNvSpPr>
          <p:nvPr/>
        </p:nvSpPr>
        <p:spPr bwMode="auto">
          <a:xfrm>
            <a:off x="6910387" y="3310384"/>
            <a:ext cx="2270125" cy="368300"/>
          </a:xfrm>
          <a:prstGeom prst="rect">
            <a:avLst/>
          </a:prstGeom>
          <a:noFill/>
          <a:ln w="9525">
            <a:noFill/>
            <a:miter lim="800000"/>
            <a:headEnd/>
            <a:tailEnd/>
          </a:ln>
        </p:spPr>
        <p:txBody>
          <a:bodyPr>
            <a:spAutoFit/>
          </a:bodyPr>
          <a:lstStyle/>
          <a:p>
            <a:r>
              <a:rPr lang="ja-JP" altLang="en-US" dirty="0">
                <a:latin typeface="Calibri" pitchFamily="34" charset="0"/>
              </a:rPr>
              <a:t>互いに類似する商品</a:t>
            </a:r>
          </a:p>
        </p:txBody>
      </p:sp>
      <p:sp>
        <p:nvSpPr>
          <p:cNvPr id="26631" name="テキスト ボックス 8"/>
          <p:cNvSpPr txBox="1">
            <a:spLocks noChangeArrowheads="1"/>
          </p:cNvSpPr>
          <p:nvPr/>
        </p:nvSpPr>
        <p:spPr bwMode="auto">
          <a:xfrm>
            <a:off x="7092280" y="5865390"/>
            <a:ext cx="1731963" cy="368300"/>
          </a:xfrm>
          <a:prstGeom prst="rect">
            <a:avLst/>
          </a:prstGeom>
          <a:noFill/>
          <a:ln w="9525">
            <a:noFill/>
            <a:miter lim="800000"/>
            <a:headEnd/>
            <a:tailEnd/>
          </a:ln>
        </p:spPr>
        <p:txBody>
          <a:bodyPr>
            <a:spAutoFit/>
          </a:bodyPr>
          <a:lstStyle/>
          <a:p>
            <a:r>
              <a:rPr lang="ja-JP" altLang="en-US" dirty="0">
                <a:latin typeface="Calibri" pitchFamily="34" charset="0"/>
              </a:rPr>
              <a:t>非類似の商品</a:t>
            </a:r>
          </a:p>
        </p:txBody>
      </p:sp>
      <p:sp>
        <p:nvSpPr>
          <p:cNvPr id="4" name="右中かっこ 3"/>
          <p:cNvSpPr/>
          <p:nvPr/>
        </p:nvSpPr>
        <p:spPr>
          <a:xfrm>
            <a:off x="6768877" y="3227388"/>
            <a:ext cx="179387" cy="48577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1" name="右中かっこ 10"/>
          <p:cNvSpPr/>
          <p:nvPr/>
        </p:nvSpPr>
        <p:spPr>
          <a:xfrm>
            <a:off x="6828730" y="5678065"/>
            <a:ext cx="179387" cy="7032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3" name="右中かっこ 12"/>
          <p:cNvSpPr/>
          <p:nvPr/>
        </p:nvSpPr>
        <p:spPr>
          <a:xfrm>
            <a:off x="6770341" y="3951337"/>
            <a:ext cx="177924" cy="70179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4" name="テキスト ボックス 1"/>
          <p:cNvSpPr txBox="1">
            <a:spLocks noChangeArrowheads="1"/>
          </p:cNvSpPr>
          <p:nvPr/>
        </p:nvSpPr>
        <p:spPr bwMode="auto">
          <a:xfrm>
            <a:off x="6876256" y="4128120"/>
            <a:ext cx="2270125" cy="368300"/>
          </a:xfrm>
          <a:prstGeom prst="rect">
            <a:avLst/>
          </a:prstGeom>
          <a:noFill/>
          <a:ln w="9525">
            <a:noFill/>
            <a:miter lim="800000"/>
            <a:headEnd/>
            <a:tailEnd/>
          </a:ln>
        </p:spPr>
        <p:txBody>
          <a:bodyPr>
            <a:spAutoFit/>
          </a:bodyPr>
          <a:lstStyle/>
          <a:p>
            <a:r>
              <a:rPr lang="ja-JP" altLang="en-US" dirty="0">
                <a:latin typeface="Calibri" pitchFamily="34" charset="0"/>
              </a:rPr>
              <a:t>互いに類似する商品</a:t>
            </a:r>
          </a:p>
        </p:txBody>
      </p:sp>
    </p:spTree>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ext Box 10"/>
          <p:cNvSpPr txBox="1">
            <a:spLocks noChangeArrowheads="1"/>
          </p:cNvSpPr>
          <p:nvPr/>
        </p:nvSpPr>
        <p:spPr bwMode="auto">
          <a:xfrm>
            <a:off x="468313" y="5661025"/>
            <a:ext cx="8675687" cy="971550"/>
          </a:xfrm>
          <a:prstGeom prst="rect">
            <a:avLst/>
          </a:prstGeom>
          <a:noFill/>
          <a:ln w="9525">
            <a:noFill/>
            <a:miter lim="800000"/>
            <a:headEnd/>
            <a:tailEnd/>
          </a:ln>
        </p:spPr>
        <p:txBody>
          <a:bodyPr lIns="91429" tIns="45715" rIns="91429" bIns="45715">
            <a:spAutoFit/>
          </a:bodyPr>
          <a:lstStyle/>
          <a:p>
            <a:r>
              <a:rPr lang="ja-JP" altLang="en-US" dirty="0"/>
              <a:t>指定商品：商標出願を行う願書に記載された商品のこと（権利の範囲、４５の類に区分）</a:t>
            </a:r>
          </a:p>
          <a:p>
            <a:pPr>
              <a:spcBef>
                <a:spcPct val="20000"/>
              </a:spcBef>
            </a:pPr>
            <a:r>
              <a:rPr lang="ja-JP" altLang="en-US" dirty="0"/>
              <a:t>　　</a:t>
            </a:r>
            <a:r>
              <a:rPr lang="en-US" altLang="ja-JP" dirty="0"/>
              <a:t>ex</a:t>
            </a:r>
            <a:r>
              <a:rPr lang="ja-JP" altLang="en-US" dirty="0"/>
              <a:t>　　第１類　「化学品，肥料」、第２９類　「加工水産品，乳製品，豆腐」、</a:t>
            </a:r>
          </a:p>
          <a:p>
            <a:r>
              <a:rPr lang="ja-JP" altLang="en-US" dirty="0"/>
              <a:t>　　　　　第４３類　「宿泊施設の提供，飲食物の提供」</a:t>
            </a:r>
          </a:p>
        </p:txBody>
      </p:sp>
      <p:sp>
        <p:nvSpPr>
          <p:cNvPr id="2" name="角丸四角形 1"/>
          <p:cNvSpPr/>
          <p:nvPr/>
        </p:nvSpPr>
        <p:spPr>
          <a:xfrm>
            <a:off x="611560" y="1258142"/>
            <a:ext cx="7920880" cy="1461768"/>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rPr>
              <a:t>商標権の効力</a:t>
            </a:r>
          </a:p>
        </p:txBody>
      </p:sp>
      <p:sp>
        <p:nvSpPr>
          <p:cNvPr id="30721" name="スライド番号プレースホルダ 3"/>
          <p:cNvSpPr>
            <a:spLocks noGrp="1"/>
          </p:cNvSpPr>
          <p:nvPr>
            <p:ph type="sldNum" sz="quarter" idx="12"/>
          </p:nvPr>
        </p:nvSpPr>
        <p:spPr bwMode="auto">
          <a:xfrm>
            <a:off x="6686872" y="6356350"/>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AA737754-54D8-432C-ACF5-192F231FE9EC}" type="slidenum">
              <a:rPr lang="en-US" altLang="ja-JP" sz="1600">
                <a:solidFill>
                  <a:schemeClr val="tx1"/>
                </a:solidFill>
                <a:latin typeface="+mn-ea"/>
              </a:rPr>
              <a:pPr fontAlgn="base">
                <a:spcBef>
                  <a:spcPct val="0"/>
                </a:spcBef>
                <a:spcAft>
                  <a:spcPct val="0"/>
                </a:spcAft>
              </a:pPr>
              <a:t>8</a:t>
            </a:fld>
            <a:endParaRPr lang="en-US" altLang="ja-JP" sz="1600" dirty="0">
              <a:solidFill>
                <a:schemeClr val="tx1"/>
              </a:solidFill>
              <a:latin typeface="+mn-ea"/>
            </a:endParaRPr>
          </a:p>
        </p:txBody>
      </p:sp>
      <p:pic>
        <p:nvPicPr>
          <p:cNvPr id="30722" name="Picture 4"/>
          <p:cNvPicPr>
            <a:picLocks noChangeAspect="1" noChangeArrowheads="1"/>
          </p:cNvPicPr>
          <p:nvPr/>
        </p:nvPicPr>
        <p:blipFill>
          <a:blip r:embed="rId2"/>
          <a:srcRect/>
          <a:stretch>
            <a:fillRect/>
          </a:stretch>
        </p:blipFill>
        <p:spPr bwMode="auto">
          <a:xfrm>
            <a:off x="1379538" y="2921669"/>
            <a:ext cx="6383337" cy="2595563"/>
          </a:xfrm>
          <a:prstGeom prst="rect">
            <a:avLst/>
          </a:prstGeom>
          <a:noFill/>
          <a:ln w="9525">
            <a:noFill/>
            <a:miter lim="800000"/>
            <a:headEnd/>
            <a:tailEnd/>
          </a:ln>
        </p:spPr>
      </p:pic>
      <p:sp>
        <p:nvSpPr>
          <p:cNvPr id="30724" name="Text Box 9"/>
          <p:cNvSpPr txBox="1">
            <a:spLocks noChangeArrowheads="1"/>
          </p:cNvSpPr>
          <p:nvPr/>
        </p:nvSpPr>
        <p:spPr bwMode="auto">
          <a:xfrm>
            <a:off x="827088" y="1303860"/>
            <a:ext cx="7848600" cy="1416050"/>
          </a:xfrm>
          <a:prstGeom prst="rect">
            <a:avLst/>
          </a:prstGeom>
          <a:noFill/>
          <a:ln w="9525">
            <a:noFill/>
            <a:miter lim="800000"/>
            <a:headEnd/>
            <a:tailEnd/>
          </a:ln>
        </p:spPr>
        <p:txBody>
          <a:bodyPr lIns="91429" tIns="45715" rIns="91429" bIns="45715">
            <a:spAutoFit/>
          </a:bodyPr>
          <a:lstStyle/>
          <a:p>
            <a:pPr>
              <a:spcBef>
                <a:spcPct val="10000"/>
              </a:spcBef>
            </a:pPr>
            <a:r>
              <a:rPr lang="ja-JP" altLang="en-US" sz="2000" dirty="0" smtClean="0"/>
              <a:t>商標権とは</a:t>
            </a:r>
            <a:endParaRPr lang="ja-JP" altLang="en-US" sz="2000" dirty="0"/>
          </a:p>
          <a:p>
            <a:pPr>
              <a:spcBef>
                <a:spcPct val="10000"/>
              </a:spcBef>
            </a:pPr>
            <a:r>
              <a:rPr lang="ja-JP" altLang="en-US" sz="2000" dirty="0"/>
              <a:t>　　１．指定</a:t>
            </a:r>
            <a:r>
              <a:rPr lang="ja-JP" altLang="en-US" sz="2000" dirty="0" smtClean="0"/>
              <a:t>商品・役務に</a:t>
            </a:r>
            <a:r>
              <a:rPr lang="ja-JP" altLang="en-US" sz="2000" dirty="0"/>
              <a:t>ついて登録商標を独占的に使用する権利</a:t>
            </a:r>
          </a:p>
          <a:p>
            <a:pPr>
              <a:spcBef>
                <a:spcPct val="10000"/>
              </a:spcBef>
            </a:pPr>
            <a:r>
              <a:rPr lang="ja-JP" altLang="en-US" sz="2000" dirty="0"/>
              <a:t>　　２．他人が指定</a:t>
            </a:r>
            <a:r>
              <a:rPr lang="ja-JP" altLang="en-US" sz="2000" dirty="0" smtClean="0"/>
              <a:t>商品・役務と</a:t>
            </a:r>
            <a:r>
              <a:rPr lang="ja-JP" altLang="en-US" sz="2000" dirty="0"/>
              <a:t>類似する</a:t>
            </a:r>
            <a:r>
              <a:rPr lang="ja-JP" altLang="en-US" sz="2000" dirty="0" smtClean="0"/>
              <a:t>商品・役務に</a:t>
            </a:r>
            <a:r>
              <a:rPr lang="ja-JP" altLang="en-US" sz="2000" dirty="0"/>
              <a:t>ついて使用を</a:t>
            </a:r>
          </a:p>
          <a:p>
            <a:pPr>
              <a:spcBef>
                <a:spcPct val="10000"/>
              </a:spcBef>
            </a:pPr>
            <a:r>
              <a:rPr lang="ja-JP" altLang="en-US" sz="2000" dirty="0"/>
              <a:t>         排除する権利</a:t>
            </a:r>
          </a:p>
        </p:txBody>
      </p:sp>
    </p:spTree>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9"/>
          <p:cNvSpPr>
            <a:spLocks noChangeArrowheads="1"/>
          </p:cNvSpPr>
          <p:nvPr/>
        </p:nvSpPr>
        <p:spPr bwMode="auto">
          <a:xfrm>
            <a:off x="1475656" y="332656"/>
            <a:ext cx="6140450"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lgn="ctr" fontAlgn="auto">
              <a:spcBef>
                <a:spcPts val="0"/>
              </a:spcBef>
              <a:spcAft>
                <a:spcPts val="0"/>
              </a:spcAft>
              <a:defRPr/>
            </a:pPr>
            <a:r>
              <a:rPr lang="ja-JP" altLang="en-US" sz="2800" dirty="0">
                <a:solidFill>
                  <a:schemeClr val="bg1"/>
                </a:solidFill>
              </a:rPr>
              <a:t>商標及び商品・役務の類似</a:t>
            </a:r>
          </a:p>
        </p:txBody>
      </p:sp>
      <p:sp>
        <p:nvSpPr>
          <p:cNvPr id="27649" name="スライド番号プレースホルダ 3"/>
          <p:cNvSpPr>
            <a:spLocks noGrp="1"/>
          </p:cNvSpPr>
          <p:nvPr>
            <p:ph type="sldNum" sz="quarter" idx="12"/>
          </p:nvPr>
        </p:nvSpPr>
        <p:spPr bwMode="auto">
          <a:xfrm>
            <a:off x="6686872" y="6356350"/>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462A9D3A-9983-4A1C-AA75-098080D1EE25}" type="slidenum">
              <a:rPr lang="en-US" altLang="ja-JP" sz="1600">
                <a:solidFill>
                  <a:schemeClr val="tx1"/>
                </a:solidFill>
                <a:latin typeface="+mn-ea"/>
              </a:rPr>
              <a:pPr fontAlgn="base">
                <a:spcBef>
                  <a:spcPct val="0"/>
                </a:spcBef>
                <a:spcAft>
                  <a:spcPct val="0"/>
                </a:spcAft>
              </a:pPr>
              <a:t>9</a:t>
            </a:fld>
            <a:endParaRPr lang="en-US" altLang="ja-JP" sz="1600" dirty="0">
              <a:solidFill>
                <a:schemeClr val="tx1"/>
              </a:solidFill>
              <a:latin typeface="+mn-ea"/>
            </a:endParaRPr>
          </a:p>
        </p:txBody>
      </p:sp>
      <p:sp>
        <p:nvSpPr>
          <p:cNvPr id="27651" name="Text Box 4"/>
          <p:cNvSpPr txBox="1">
            <a:spLocks noChangeArrowheads="1"/>
          </p:cNvSpPr>
          <p:nvPr/>
        </p:nvSpPr>
        <p:spPr bwMode="auto">
          <a:xfrm>
            <a:off x="684213" y="1595438"/>
            <a:ext cx="8337550" cy="2278062"/>
          </a:xfrm>
          <a:prstGeom prst="rect">
            <a:avLst/>
          </a:prstGeom>
          <a:noFill/>
          <a:ln w="9525">
            <a:noFill/>
            <a:miter lim="800000"/>
            <a:headEnd/>
            <a:tailEnd/>
          </a:ln>
        </p:spPr>
        <p:txBody>
          <a:bodyPr lIns="91429" tIns="45715" rIns="91429" bIns="45715">
            <a:spAutoFit/>
          </a:bodyPr>
          <a:lstStyle/>
          <a:p>
            <a:pPr>
              <a:spcBef>
                <a:spcPct val="10000"/>
              </a:spcBef>
            </a:pPr>
            <a:r>
              <a:rPr lang="en-US" altLang="ja-JP" dirty="0">
                <a:solidFill>
                  <a:srgbClr val="0000FF"/>
                </a:solidFill>
                <a:latin typeface="ＭＳ Ｐゴシック" charset="-128"/>
              </a:rPr>
              <a:t>◆ </a:t>
            </a:r>
            <a:r>
              <a:rPr lang="ja-JP" altLang="en-US" sz="2200" dirty="0">
                <a:solidFill>
                  <a:srgbClr val="0000FF"/>
                </a:solidFill>
                <a:latin typeface="ＭＳ Ｐゴシック" charset="-128"/>
              </a:rPr>
              <a:t>商標の類似性を判断する基準</a:t>
            </a:r>
          </a:p>
          <a:p>
            <a:pPr>
              <a:spcBef>
                <a:spcPct val="20000"/>
              </a:spcBef>
            </a:pPr>
            <a:r>
              <a:rPr lang="ja-JP" altLang="en-US" sz="2000" dirty="0">
                <a:latin typeface="ＭＳ Ｐゴシック" charset="-128"/>
              </a:rPr>
              <a:t>　　　１．外観類似　：　 「ライオン」　⇔　「テイオン」</a:t>
            </a:r>
          </a:p>
          <a:p>
            <a:pPr>
              <a:spcBef>
                <a:spcPct val="20000"/>
              </a:spcBef>
            </a:pPr>
            <a:r>
              <a:rPr lang="ja-JP" altLang="en-US" sz="2000" dirty="0">
                <a:latin typeface="ＭＳ Ｐゴシック" charset="-128"/>
              </a:rPr>
              <a:t>　　　２．称呼類似　：　 「ＮＨＫ」　⇔　「ＭＨＫ」</a:t>
            </a:r>
          </a:p>
          <a:p>
            <a:pPr>
              <a:spcBef>
                <a:spcPct val="20000"/>
              </a:spcBef>
            </a:pPr>
            <a:r>
              <a:rPr lang="ja-JP" altLang="en-US" sz="2000" dirty="0">
                <a:latin typeface="ＭＳ Ｐゴシック" charset="-128"/>
              </a:rPr>
              <a:t>　　　３．観念類似　：　 「キング」　⇔　「王様」</a:t>
            </a:r>
          </a:p>
          <a:p>
            <a:pPr>
              <a:spcBef>
                <a:spcPct val="30000"/>
              </a:spcBef>
            </a:pPr>
            <a:r>
              <a:rPr lang="ja-JP" altLang="en-US" sz="2000" dirty="0">
                <a:latin typeface="ＭＳ Ｐゴシック" charset="-128"/>
              </a:rPr>
              <a:t>　</a:t>
            </a:r>
            <a:r>
              <a:rPr lang="ja-JP" altLang="en-US" sz="2000" dirty="0"/>
              <a:t>原則として外観、称呼、観念のいずれか１つの点で類似すれば「類似商標」</a:t>
            </a:r>
          </a:p>
          <a:p>
            <a:pPr>
              <a:spcBef>
                <a:spcPct val="10000"/>
              </a:spcBef>
            </a:pPr>
            <a:r>
              <a:rPr lang="ja-JP" altLang="en-US" sz="2000" dirty="0">
                <a:latin typeface="ＭＳ Ｐゴシック" charset="-128"/>
              </a:rPr>
              <a:t>　しかし、</a:t>
            </a:r>
            <a:r>
              <a:rPr lang="ja-JP" altLang="en-US" sz="2000" dirty="0"/>
              <a:t>称呼が類似しても外観・観念が著しく異なれば非類似のこともある。</a:t>
            </a:r>
            <a:endParaRPr lang="ja-JP" altLang="en-US" sz="2000" dirty="0">
              <a:latin typeface="ＭＳ Ｐゴシック" charset="-128"/>
            </a:endParaRPr>
          </a:p>
        </p:txBody>
      </p:sp>
      <p:sp>
        <p:nvSpPr>
          <p:cNvPr id="27652" name="Text Box 6"/>
          <p:cNvSpPr txBox="1">
            <a:spLocks noChangeArrowheads="1"/>
          </p:cNvSpPr>
          <p:nvPr/>
        </p:nvSpPr>
        <p:spPr bwMode="auto">
          <a:xfrm>
            <a:off x="611188" y="4189413"/>
            <a:ext cx="8137525" cy="1538873"/>
          </a:xfrm>
          <a:prstGeom prst="rect">
            <a:avLst/>
          </a:prstGeom>
          <a:noFill/>
          <a:ln w="9525">
            <a:noFill/>
            <a:miter lim="800000"/>
            <a:headEnd/>
            <a:tailEnd/>
          </a:ln>
        </p:spPr>
        <p:txBody>
          <a:bodyPr lIns="91429" tIns="45715" rIns="91429" bIns="45715">
            <a:spAutoFit/>
          </a:bodyPr>
          <a:lstStyle/>
          <a:p>
            <a:pPr>
              <a:spcBef>
                <a:spcPct val="50000"/>
              </a:spcBef>
            </a:pPr>
            <a:r>
              <a:rPr lang="en-US" altLang="ja-JP" dirty="0">
                <a:solidFill>
                  <a:srgbClr val="0000FF"/>
                </a:solidFill>
              </a:rPr>
              <a:t>◆ </a:t>
            </a:r>
            <a:r>
              <a:rPr lang="ja-JP" altLang="en-US" dirty="0" smtClean="0">
                <a:solidFill>
                  <a:srgbClr val="0000FF"/>
                </a:solidFill>
              </a:rPr>
              <a:t>裁判において類似と判断された例</a:t>
            </a:r>
            <a:endParaRPr lang="ja-JP" altLang="en-US" sz="2200" dirty="0">
              <a:solidFill>
                <a:srgbClr val="0000FF"/>
              </a:solidFill>
              <a:latin typeface="ＭＳ Ｐゴシック" charset="-128"/>
            </a:endParaRPr>
          </a:p>
          <a:p>
            <a:pPr>
              <a:spcBef>
                <a:spcPct val="30000"/>
              </a:spcBef>
            </a:pPr>
            <a:r>
              <a:rPr lang="ja-JP" altLang="en-US" sz="2000" dirty="0">
                <a:latin typeface="ＭＳ Ｐゴシック" charset="-128"/>
              </a:rPr>
              <a:t>　</a:t>
            </a:r>
            <a:r>
              <a:rPr lang="ja-JP" altLang="en-US" sz="2000" dirty="0"/>
              <a:t> 「腸能力</a:t>
            </a:r>
            <a:r>
              <a:rPr lang="ja-JP" altLang="en-US" sz="2000" dirty="0" smtClean="0"/>
              <a:t>」２９類、指定商品：</a:t>
            </a:r>
            <a:r>
              <a:rPr lang="ja-JP" altLang="en-US" sz="2000" dirty="0"/>
              <a:t>豆乳を主原料とするカプセル状の加工</a:t>
            </a:r>
            <a:r>
              <a:rPr lang="ja-JP" altLang="en-US" sz="2000" dirty="0" smtClean="0"/>
              <a:t>食品</a:t>
            </a:r>
            <a:endParaRPr lang="en-US" altLang="ja-JP" sz="2000" dirty="0" smtClean="0"/>
          </a:p>
          <a:p>
            <a:pPr marL="3143250" indent="-3143250">
              <a:spcBef>
                <a:spcPct val="30000"/>
              </a:spcBef>
            </a:pPr>
            <a:r>
              <a:rPr lang="ja-JP" altLang="en-US" sz="2000" dirty="0">
                <a:latin typeface="ＭＳ Ｐゴシック" charset="-128"/>
              </a:rPr>
              <a:t>　</a:t>
            </a:r>
            <a:r>
              <a:rPr lang="ja-JP" altLang="en-US" sz="2000" dirty="0" smtClean="0"/>
              <a:t>「</a:t>
            </a:r>
            <a:r>
              <a:rPr lang="ja-JP" altLang="en-US" sz="2000" dirty="0"/>
              <a:t>腸</a:t>
            </a:r>
            <a:r>
              <a:rPr lang="ja-JP" altLang="en-US" sz="2000"/>
              <a:t>脳力</a:t>
            </a:r>
            <a:r>
              <a:rPr lang="ja-JP" altLang="en-US" sz="2000" smtClean="0"/>
              <a:t>」</a:t>
            </a:r>
            <a:r>
              <a:rPr lang="ja-JP" altLang="en-US" sz="2000"/>
              <a:t> ２９類、指定商品：</a:t>
            </a:r>
            <a:r>
              <a:rPr lang="ja-JP" altLang="en-US" sz="2000" smtClean="0"/>
              <a:t>共棲</a:t>
            </a:r>
            <a:r>
              <a:rPr lang="ja-JP" altLang="en-US" sz="2000" dirty="0"/>
              <a:t>培養した乳酸菌生成エキスをかみしてなる豆乳、その他の豆乳</a:t>
            </a:r>
            <a:endParaRPr lang="ja-JP" altLang="en-US" sz="2000" dirty="0">
              <a:latin typeface="ＭＳ Ｐゴシック" charset="-128"/>
            </a:endParaRPr>
          </a:p>
        </p:txBody>
      </p:sp>
    </p:spTree>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6965</TotalTime>
  <Words>2515</Words>
  <Application>Microsoft Office PowerPoint</Application>
  <PresentationFormat>画面に合わせる (4:3)</PresentationFormat>
  <Paragraphs>527</Paragraphs>
  <Slides>40</Slides>
  <Notes>3</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40</vt:i4>
      </vt:variant>
    </vt:vector>
  </HeadingPairs>
  <TitlesOfParts>
    <vt:vector size="42" baseType="lpstr">
      <vt:lpstr>Office ​​テーマ</vt:lpstr>
      <vt:lpstr>ビットマップ イメージ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FJ-USER</dc:creator>
  <cp:lastModifiedBy>FJ-USER</cp:lastModifiedBy>
  <cp:revision>247</cp:revision>
  <cp:lastPrinted>2013-06-18T00:43:32Z</cp:lastPrinted>
  <dcterms:created xsi:type="dcterms:W3CDTF">2012-01-24T04:12:36Z</dcterms:created>
  <dcterms:modified xsi:type="dcterms:W3CDTF">2015-06-15T05:55:30Z</dcterms:modified>
</cp:coreProperties>
</file>