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13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183169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201932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2927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371190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414355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58857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203003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131333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3676998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3742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8C26349-11B1-4F4F-B623-EC644441F99E}" type="datetimeFigureOut">
              <a:rPr kumimoji="1" lang="ja-JP" altLang="en-US" smtClean="0"/>
              <a:t>2015/4/28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279153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26349-11B1-4F4F-B623-EC644441F99E}" type="datetimeFigureOut">
              <a:rPr kumimoji="1" lang="ja-JP" altLang="en-US" smtClean="0"/>
              <a:t>2015/4/28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8F52D-BE30-48DD-88F6-565FD1DBF02D}" type="slidenum">
              <a:rPr kumimoji="1" lang="ja-JP" altLang="en-US" smtClean="0"/>
              <a:t>‹#›</a:t>
            </a:fld>
            <a:endParaRPr kumimoji="1" lang="ja-JP" altLang="en-US"/>
          </a:p>
        </p:txBody>
      </p:sp>
    </p:spTree>
    <p:extLst>
      <p:ext uri="{BB962C8B-B14F-4D97-AF65-F5344CB8AC3E}">
        <p14:creationId xmlns:p14="http://schemas.microsoft.com/office/powerpoint/2010/main" val="1416388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5"/>
          <p:cNvSpPr txBox="1">
            <a:spLocks noChangeArrowheads="1"/>
          </p:cNvSpPr>
          <p:nvPr/>
        </p:nvSpPr>
        <p:spPr bwMode="auto">
          <a:xfrm>
            <a:off x="323851" y="1557338"/>
            <a:ext cx="84963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a:t>１．人間の独創的な知的創造活動について、その創作者に一定の権利保護を与えるようにしたのが（　　　　　　　）権制度です。</a:t>
            </a:r>
          </a:p>
          <a:p>
            <a:pPr eaLnBrk="1" hangingPunct="1">
              <a:spcBef>
                <a:spcPct val="50000"/>
              </a:spcBef>
              <a:buFontTx/>
              <a:buNone/>
            </a:pPr>
            <a:r>
              <a:rPr lang="ja-JP" altLang="en-US" sz="1800"/>
              <a:t>２．発明の保護とは、一定期間、業として発明を（　　　　　）的に実施できる権利を付与することです。 </a:t>
            </a:r>
          </a:p>
          <a:p>
            <a:pPr eaLnBrk="1" hangingPunct="1">
              <a:spcBef>
                <a:spcPct val="50000"/>
              </a:spcBef>
              <a:buFontTx/>
              <a:buNone/>
            </a:pPr>
            <a:r>
              <a:rPr lang="ja-JP" altLang="en-US" sz="1800"/>
              <a:t>３．特許法では「発明」を（　　　　　　　　）を利用した（　　　　　）思想の創作のうち（　　　　）なものと定義しています。 </a:t>
            </a:r>
          </a:p>
          <a:p>
            <a:pPr eaLnBrk="1" hangingPunct="1">
              <a:spcBef>
                <a:spcPct val="50000"/>
              </a:spcBef>
              <a:buFontTx/>
              <a:buNone/>
            </a:pPr>
            <a:r>
              <a:rPr lang="ja-JP" altLang="en-US" sz="1800"/>
              <a:t>４．（　　　　　　　　）とは自然界において経験的に見だされる科学的な法則をいいます。</a:t>
            </a:r>
          </a:p>
          <a:p>
            <a:pPr eaLnBrk="1" hangingPunct="1">
              <a:spcBef>
                <a:spcPct val="50000"/>
              </a:spcBef>
              <a:buFontTx/>
              <a:buNone/>
            </a:pPr>
            <a:r>
              <a:rPr lang="ja-JP" altLang="en-US" sz="1800"/>
              <a:t>５．（　　　　　　　　　）とは一定の目的を達成するための具体的手段であって、熟練によって得られる技能とは異なります。  </a:t>
            </a:r>
          </a:p>
          <a:p>
            <a:pPr eaLnBrk="1" hangingPunct="1">
              <a:spcBef>
                <a:spcPct val="50000"/>
              </a:spcBef>
              <a:buFontTx/>
              <a:buNone/>
            </a:pPr>
            <a:r>
              <a:rPr lang="ja-JP" altLang="en-US" sz="1800"/>
              <a:t>６．（　　　）として実施できるものに該当しないものとして、①人間を手術、治療、診断する方法、②実際上、明らかに実施できないもの、③個人的にのみ利用され、市販などの可能性のないものなどがあります。 </a:t>
            </a:r>
          </a:p>
          <a:p>
            <a:pPr eaLnBrk="1" hangingPunct="1">
              <a:spcBef>
                <a:spcPct val="50000"/>
              </a:spcBef>
              <a:buFontTx/>
              <a:buNone/>
            </a:pPr>
            <a:r>
              <a:rPr lang="ja-JP" altLang="en-US" sz="1800"/>
              <a:t>７．（　　　　）性がないとされるものとしては、①特許出願前に公然と知られた発明、②特許出願前に公然と実施された発明、③特許出願前に書籍に掲載された発明やインターネットで公表された発明などがあります</a:t>
            </a:r>
            <a:r>
              <a:rPr lang="ja-JP" altLang="en-US" sz="1800" b="1"/>
              <a:t>。</a:t>
            </a:r>
            <a:r>
              <a:rPr lang="ja-JP" altLang="en-US" sz="1800"/>
              <a:t> </a:t>
            </a:r>
          </a:p>
        </p:txBody>
      </p:sp>
      <p:sp>
        <p:nvSpPr>
          <p:cNvPr id="43011" name="Text Box 5"/>
          <p:cNvSpPr txBox="1">
            <a:spLocks noChangeArrowheads="1"/>
          </p:cNvSpPr>
          <p:nvPr/>
        </p:nvSpPr>
        <p:spPr bwMode="auto">
          <a:xfrm>
            <a:off x="323851" y="1557338"/>
            <a:ext cx="84963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dirty="0"/>
              <a:t>１．人間の独創的な知的創造活動について、その創作者に一定の権利保護を与えるようにしたのが（　　　　　　　）権制度です。</a:t>
            </a:r>
          </a:p>
          <a:p>
            <a:pPr eaLnBrk="1" hangingPunct="1">
              <a:spcBef>
                <a:spcPct val="50000"/>
              </a:spcBef>
              <a:buFontTx/>
              <a:buNone/>
            </a:pPr>
            <a:r>
              <a:rPr lang="ja-JP" altLang="en-US" sz="1800" dirty="0"/>
              <a:t>２．発明の保護とは、一定期間、業として発明を（　　　　　）的に実施できる権利を付与することです。 </a:t>
            </a:r>
          </a:p>
          <a:p>
            <a:pPr eaLnBrk="1" hangingPunct="1">
              <a:spcBef>
                <a:spcPct val="50000"/>
              </a:spcBef>
              <a:buFontTx/>
              <a:buNone/>
            </a:pPr>
            <a:r>
              <a:rPr lang="ja-JP" altLang="en-US" sz="1800" dirty="0"/>
              <a:t>３．特許法では「発明」を（　　　　　　　　）を利用した（　　　　　）思想の創作のうち（　　　　）なものと定義しています。 </a:t>
            </a:r>
          </a:p>
          <a:p>
            <a:pPr eaLnBrk="1" hangingPunct="1">
              <a:spcBef>
                <a:spcPct val="50000"/>
              </a:spcBef>
              <a:buFontTx/>
              <a:buNone/>
            </a:pPr>
            <a:r>
              <a:rPr lang="ja-JP" altLang="en-US" sz="1800" dirty="0"/>
              <a:t>４．（　　　　　　　　）とは自然界において経験的に見だされる科学的な法則をいいます。</a:t>
            </a:r>
          </a:p>
          <a:p>
            <a:pPr eaLnBrk="1" hangingPunct="1">
              <a:spcBef>
                <a:spcPct val="50000"/>
              </a:spcBef>
              <a:buFontTx/>
              <a:buNone/>
            </a:pPr>
            <a:r>
              <a:rPr lang="ja-JP" altLang="en-US" sz="1800" dirty="0"/>
              <a:t>５．（　　　　　　　　　）とは一定の目的を達成するための具体的手段であって、熟練によって得られる技能とは異なります。  </a:t>
            </a:r>
          </a:p>
          <a:p>
            <a:pPr eaLnBrk="1" hangingPunct="1">
              <a:spcBef>
                <a:spcPct val="50000"/>
              </a:spcBef>
              <a:buFontTx/>
              <a:buNone/>
            </a:pPr>
            <a:r>
              <a:rPr lang="ja-JP" altLang="en-US" sz="1800" dirty="0"/>
              <a:t>６．（　　　）として実施できるものに該当しないものとして、①人間を手術、治療、診断する方法、②実際上、明らかに実施できないもの、③個人的にのみ利用され、市販などの可能性のないものなどがあります。 </a:t>
            </a:r>
          </a:p>
          <a:p>
            <a:pPr eaLnBrk="1" hangingPunct="1">
              <a:spcBef>
                <a:spcPct val="50000"/>
              </a:spcBef>
              <a:buFontTx/>
              <a:buNone/>
            </a:pPr>
            <a:r>
              <a:rPr lang="ja-JP" altLang="en-US" sz="1800" dirty="0"/>
              <a:t>７．（　　　　）性がないとされるものとしては、①特許出願前に公然と知られた発明、②特許出願前に公然と実施された発明、③特許出願前に書籍に掲載された発明やインターネットで公表された発明などがあります</a:t>
            </a:r>
            <a:r>
              <a:rPr lang="ja-JP" altLang="en-US" sz="1800" b="1" dirty="0"/>
              <a:t>。</a:t>
            </a:r>
            <a:r>
              <a:rPr lang="ja-JP" altLang="en-US" sz="1800" dirty="0"/>
              <a:t> </a:t>
            </a:r>
          </a:p>
        </p:txBody>
      </p:sp>
      <p:sp>
        <p:nvSpPr>
          <p:cNvPr id="43012" name="Rectangle 29"/>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0"/>
              </a:spcBef>
              <a:buFontTx/>
              <a:buNone/>
            </a:pPr>
            <a:r>
              <a:rPr lang="ja-JP" altLang="en-US" sz="3000">
                <a:solidFill>
                  <a:schemeClr val="bg1"/>
                </a:solidFill>
                <a:latin typeface="ＭＳ Ｐゴシック" pitchFamily="50" charset="-128"/>
              </a:rPr>
              <a:t>復習：小テスト </a:t>
            </a:r>
          </a:p>
        </p:txBody>
      </p:sp>
      <p:sp>
        <p:nvSpPr>
          <p:cNvPr id="2054" name="Text Box 6"/>
          <p:cNvSpPr txBox="1">
            <a:spLocks noChangeArrowheads="1"/>
          </p:cNvSpPr>
          <p:nvPr/>
        </p:nvSpPr>
        <p:spPr bwMode="auto">
          <a:xfrm>
            <a:off x="1962296" y="1817688"/>
            <a:ext cx="113456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知的財産</a:t>
            </a:r>
          </a:p>
        </p:txBody>
      </p:sp>
      <p:sp>
        <p:nvSpPr>
          <p:cNvPr id="2055" name="Text Box 7"/>
          <p:cNvSpPr txBox="1">
            <a:spLocks noChangeArrowheads="1"/>
          </p:cNvSpPr>
          <p:nvPr/>
        </p:nvSpPr>
        <p:spPr bwMode="auto">
          <a:xfrm>
            <a:off x="5117000" y="2243138"/>
            <a:ext cx="6554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独占　</a:t>
            </a:r>
          </a:p>
        </p:txBody>
      </p:sp>
      <p:sp>
        <p:nvSpPr>
          <p:cNvPr id="2056" name="Text Box 8"/>
          <p:cNvSpPr txBox="1">
            <a:spLocks noChangeArrowheads="1"/>
          </p:cNvSpPr>
          <p:nvPr/>
        </p:nvSpPr>
        <p:spPr bwMode="auto">
          <a:xfrm>
            <a:off x="2871104" y="2933701"/>
            <a:ext cx="1146181"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自然法則</a:t>
            </a:r>
          </a:p>
        </p:txBody>
      </p:sp>
      <p:sp>
        <p:nvSpPr>
          <p:cNvPr id="2057" name="Text Box 9"/>
          <p:cNvSpPr txBox="1">
            <a:spLocks noChangeArrowheads="1"/>
          </p:cNvSpPr>
          <p:nvPr/>
        </p:nvSpPr>
        <p:spPr bwMode="auto">
          <a:xfrm>
            <a:off x="755576" y="3206304"/>
            <a:ext cx="6554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高度　</a:t>
            </a:r>
          </a:p>
        </p:txBody>
      </p:sp>
      <p:sp>
        <p:nvSpPr>
          <p:cNvPr id="2058" name="Text Box 10"/>
          <p:cNvSpPr txBox="1">
            <a:spLocks noChangeArrowheads="1"/>
          </p:cNvSpPr>
          <p:nvPr/>
        </p:nvSpPr>
        <p:spPr bwMode="auto">
          <a:xfrm>
            <a:off x="5220072" y="2946401"/>
            <a:ext cx="99170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dirty="0">
                <a:solidFill>
                  <a:srgbClr val="FF0000"/>
                </a:solidFill>
              </a:rPr>
              <a:t>技術的</a:t>
            </a:r>
          </a:p>
        </p:txBody>
      </p:sp>
      <p:sp>
        <p:nvSpPr>
          <p:cNvPr id="2059" name="Text Box 11"/>
          <p:cNvSpPr txBox="1">
            <a:spLocks noChangeArrowheads="1"/>
          </p:cNvSpPr>
          <p:nvPr/>
        </p:nvSpPr>
        <p:spPr bwMode="auto">
          <a:xfrm>
            <a:off x="899592" y="3611563"/>
            <a:ext cx="122413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自然法則</a:t>
            </a:r>
          </a:p>
        </p:txBody>
      </p:sp>
      <p:sp>
        <p:nvSpPr>
          <p:cNvPr id="2060" name="Text Box 12"/>
          <p:cNvSpPr txBox="1">
            <a:spLocks noChangeArrowheads="1"/>
          </p:cNvSpPr>
          <p:nvPr/>
        </p:nvSpPr>
        <p:spPr bwMode="auto">
          <a:xfrm>
            <a:off x="755576" y="4049713"/>
            <a:ext cx="143900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dirty="0">
                <a:solidFill>
                  <a:srgbClr val="FF0000"/>
                </a:solidFill>
              </a:rPr>
              <a:t>技術的思想</a:t>
            </a:r>
          </a:p>
        </p:txBody>
      </p:sp>
      <p:sp>
        <p:nvSpPr>
          <p:cNvPr id="2061" name="Text Box 13"/>
          <p:cNvSpPr txBox="1">
            <a:spLocks noChangeArrowheads="1"/>
          </p:cNvSpPr>
          <p:nvPr/>
        </p:nvSpPr>
        <p:spPr bwMode="auto">
          <a:xfrm>
            <a:off x="826477" y="4719638"/>
            <a:ext cx="43228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a:solidFill>
                  <a:srgbClr val="FF0000"/>
                </a:solidFill>
              </a:rPr>
              <a:t>業</a:t>
            </a:r>
          </a:p>
        </p:txBody>
      </p:sp>
      <p:sp>
        <p:nvSpPr>
          <p:cNvPr id="2064" name="Text Box 16"/>
          <p:cNvSpPr txBox="1">
            <a:spLocks noChangeArrowheads="1"/>
          </p:cNvSpPr>
          <p:nvPr/>
        </p:nvSpPr>
        <p:spPr bwMode="auto">
          <a:xfrm>
            <a:off x="684335" y="5689601"/>
            <a:ext cx="93638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a:solidFill>
                  <a:srgbClr val="FF0000"/>
                </a:solidFill>
              </a:rPr>
              <a:t>新規</a:t>
            </a:r>
          </a:p>
        </p:txBody>
      </p:sp>
      <p:sp>
        <p:nvSpPr>
          <p:cNvPr id="43022" name="スライド番号プレースホルダー 1"/>
          <p:cNvSpPr>
            <a:spLocks noGrp="1"/>
          </p:cNvSpPr>
          <p:nvPr>
            <p:ph type="sldNum" sz="quarter" idx="12"/>
          </p:nvPr>
        </p:nvSpPr>
        <p:spPr>
          <a:xfrm>
            <a:off x="6686872" y="64482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0"/>
              </a:spcBef>
              <a:buFontTx/>
              <a:buNone/>
            </a:pPr>
            <a:fld id="{5442088D-14D3-49BC-A7C6-32ED110BFD1E}" type="slidenum">
              <a:rPr lang="en-US" altLang="ja-JP" sz="1800" smtClean="0"/>
              <a:pPr eaLnBrk="1" hangingPunct="1">
                <a:spcBef>
                  <a:spcPct val="0"/>
                </a:spcBef>
                <a:buFontTx/>
                <a:buNone/>
              </a:pPr>
              <a:t>1</a:t>
            </a:fld>
            <a:endParaRPr lang="en-US" altLang="ja-JP" sz="1800" smtClean="0"/>
          </a:p>
        </p:txBody>
      </p:sp>
    </p:spTree>
    <p:extLst>
      <p:ext uri="{BB962C8B-B14F-4D97-AF65-F5344CB8AC3E}">
        <p14:creationId xmlns:p14="http://schemas.microsoft.com/office/powerpoint/2010/main" val="1838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blinds(horizontal)">
                                      <p:cBhvr>
                                        <p:cTn id="7" dur="500"/>
                                        <p:tgtEl>
                                          <p:spTgt spid="20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blinds(horizontal)">
                                      <p:cBhvr>
                                        <p:cTn id="12" dur="500"/>
                                        <p:tgtEl>
                                          <p:spTgt spid="2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6"/>
                                        </p:tgtEl>
                                        <p:attrNameLst>
                                          <p:attrName>style.visibility</p:attrName>
                                        </p:attrNameLst>
                                      </p:cBhvr>
                                      <p:to>
                                        <p:strVal val="visible"/>
                                      </p:to>
                                    </p:set>
                                    <p:animEffect transition="in" filter="blinds(horizontal)">
                                      <p:cBhvr>
                                        <p:cTn id="17" dur="500"/>
                                        <p:tgtEl>
                                          <p:spTgt spid="20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58"/>
                                        </p:tgtEl>
                                        <p:attrNameLst>
                                          <p:attrName>style.visibility</p:attrName>
                                        </p:attrNameLst>
                                      </p:cBhvr>
                                      <p:to>
                                        <p:strVal val="visible"/>
                                      </p:to>
                                    </p:set>
                                    <p:animEffect transition="in" filter="blinds(horizontal)">
                                      <p:cBhvr>
                                        <p:cTn id="22" dur="500"/>
                                        <p:tgtEl>
                                          <p:spTgt spid="20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57"/>
                                        </p:tgtEl>
                                        <p:attrNameLst>
                                          <p:attrName>style.visibility</p:attrName>
                                        </p:attrNameLst>
                                      </p:cBhvr>
                                      <p:to>
                                        <p:strVal val="visible"/>
                                      </p:to>
                                    </p:set>
                                    <p:animEffect transition="in" filter="blinds(horizontal)">
                                      <p:cBhvr>
                                        <p:cTn id="27" dur="500"/>
                                        <p:tgtEl>
                                          <p:spTgt spid="20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59"/>
                                        </p:tgtEl>
                                        <p:attrNameLst>
                                          <p:attrName>style.visibility</p:attrName>
                                        </p:attrNameLst>
                                      </p:cBhvr>
                                      <p:to>
                                        <p:strVal val="visible"/>
                                      </p:to>
                                    </p:set>
                                    <p:animEffect transition="in" filter="blinds(horizontal)">
                                      <p:cBhvr>
                                        <p:cTn id="32" dur="500"/>
                                        <p:tgtEl>
                                          <p:spTgt spid="20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60"/>
                                        </p:tgtEl>
                                        <p:attrNameLst>
                                          <p:attrName>style.visibility</p:attrName>
                                        </p:attrNameLst>
                                      </p:cBhvr>
                                      <p:to>
                                        <p:strVal val="visible"/>
                                      </p:to>
                                    </p:set>
                                    <p:animEffect transition="in" filter="blinds(horizontal)">
                                      <p:cBhvr>
                                        <p:cTn id="37" dur="500"/>
                                        <p:tgtEl>
                                          <p:spTgt spid="20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61"/>
                                        </p:tgtEl>
                                        <p:attrNameLst>
                                          <p:attrName>style.visibility</p:attrName>
                                        </p:attrNameLst>
                                      </p:cBhvr>
                                      <p:to>
                                        <p:strVal val="visible"/>
                                      </p:to>
                                    </p:set>
                                    <p:animEffect transition="in" filter="blinds(horizontal)">
                                      <p:cBhvr>
                                        <p:cTn id="42" dur="500"/>
                                        <p:tgtEl>
                                          <p:spTgt spid="20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64"/>
                                        </p:tgtEl>
                                        <p:attrNameLst>
                                          <p:attrName>style.visibility</p:attrName>
                                        </p:attrNameLst>
                                      </p:cBhvr>
                                      <p:to>
                                        <p:strVal val="visible"/>
                                      </p:to>
                                    </p:set>
                                    <p:animEffect transition="in" filter="blinds(horizontal)">
                                      <p:cBhvr>
                                        <p:cTn id="47" dur="5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P spid="2055" grpId="0"/>
      <p:bldP spid="2056" grpId="0"/>
      <p:bldP spid="2057" grpId="0"/>
      <p:bldP spid="2058" grpId="0"/>
      <p:bldP spid="2059" grpId="0"/>
      <p:bldP spid="2060" grpId="0"/>
      <p:bldP spid="2061" grpId="0"/>
      <p:bldP spid="20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4"/>
          <p:cNvSpPr txBox="1">
            <a:spLocks noChangeArrowheads="1"/>
          </p:cNvSpPr>
          <p:nvPr/>
        </p:nvSpPr>
        <p:spPr bwMode="auto">
          <a:xfrm>
            <a:off x="323851" y="1557338"/>
            <a:ext cx="84963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eaLnBrk="0" hangingPunct="0">
              <a:spcBef>
                <a:spcPct val="20000"/>
              </a:spcBef>
              <a:buChar char="•"/>
              <a:tabLst>
                <a:tab pos="269875" algn="l"/>
              </a:tabLst>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tabLst>
                <a:tab pos="269875" algn="l"/>
              </a:tabLst>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tabLst>
                <a:tab pos="269875" algn="l"/>
              </a:tabLst>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tabLst>
                <a:tab pos="269875" algn="l"/>
              </a:tabLst>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tabLst>
                <a:tab pos="269875" algn="l"/>
              </a:tabLst>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tabLst>
                <a:tab pos="269875" algn="l"/>
              </a:tabLst>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tabLst>
                <a:tab pos="269875" algn="l"/>
              </a:tabLst>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tabLst>
                <a:tab pos="269875" algn="l"/>
              </a:tabLst>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tabLst>
                <a:tab pos="269875" algn="l"/>
              </a:tabLst>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a:latin typeface="ＭＳ Ｐゴシック" pitchFamily="50" charset="-128"/>
              </a:rPr>
              <a:t>８．新規な発明であっても、従来技術をほんの少し改良しただけの発明のように、誰でも簡単に考えつく発明については、特許を受けることができません。（　　　　）性がないものとされるものとして、①公然と知られた発明や実施された発明を単に寄せ集めたに過ぎない発明、②発明の構成要素の一部を置き換えたに過ぎない発明などがあります。 </a:t>
            </a:r>
          </a:p>
          <a:p>
            <a:pPr eaLnBrk="1" hangingPunct="1">
              <a:spcBef>
                <a:spcPts val="600"/>
              </a:spcBef>
              <a:buFontTx/>
              <a:buNone/>
            </a:pPr>
            <a:r>
              <a:rPr lang="ja-JP" altLang="en-US" sz="1800">
                <a:latin typeface="ＭＳ Ｐゴシック" pitchFamily="50" charset="-128"/>
              </a:rPr>
              <a:t>９．次の（</a:t>
            </a:r>
            <a:r>
              <a:rPr lang="en-US" altLang="ja-JP" sz="1800">
                <a:latin typeface="ＭＳ Ｐゴシック" pitchFamily="50" charset="-128"/>
              </a:rPr>
              <a:t>1</a:t>
            </a:r>
            <a:r>
              <a:rPr lang="ja-JP" altLang="en-US" sz="1800">
                <a:latin typeface="ＭＳ Ｐゴシック" pitchFamily="50" charset="-128"/>
              </a:rPr>
              <a:t>）</a:t>
            </a:r>
            <a:r>
              <a:rPr lang="en-US" altLang="ja-JP" sz="1800">
                <a:latin typeface="ＭＳ Ｐゴシック" pitchFamily="50" charset="-128"/>
              </a:rPr>
              <a:t>〜</a:t>
            </a:r>
            <a:r>
              <a:rPr lang="ja-JP" altLang="en-US" sz="1800">
                <a:latin typeface="ＭＳ Ｐゴシック" pitchFamily="50" charset="-128"/>
              </a:rPr>
              <a:t>（</a:t>
            </a:r>
            <a:r>
              <a:rPr lang="en-US" altLang="ja-JP" sz="1800">
                <a:latin typeface="ＭＳ Ｐゴシック" pitchFamily="50" charset="-128"/>
              </a:rPr>
              <a:t>8</a:t>
            </a:r>
            <a:r>
              <a:rPr lang="ja-JP" altLang="en-US" sz="1800">
                <a:latin typeface="ＭＳ Ｐゴシック" pitchFamily="50" charset="-128"/>
              </a:rPr>
              <a:t>）は、特許法上の「発明」に該当しない例である。それぞれの該当しな</a:t>
            </a:r>
          </a:p>
          <a:p>
            <a:pPr eaLnBrk="1" hangingPunct="1">
              <a:spcBef>
                <a:spcPct val="0"/>
              </a:spcBef>
              <a:buFontTx/>
              <a:buNone/>
            </a:pPr>
            <a:r>
              <a:rPr lang="ja-JP" altLang="en-US" sz="1800">
                <a:latin typeface="ＭＳ Ｐゴシック" pitchFamily="50" charset="-128"/>
              </a:rPr>
              <a:t>　　い理由を、次の</a:t>
            </a:r>
            <a:r>
              <a:rPr lang="en-US" altLang="ja-JP" sz="1800">
                <a:latin typeface="ＭＳ Ｐゴシック" pitchFamily="50" charset="-128"/>
              </a:rPr>
              <a:t>4 </a:t>
            </a:r>
            <a:r>
              <a:rPr lang="ja-JP" altLang="en-US" sz="1800">
                <a:latin typeface="ＭＳ Ｐゴシック" pitchFamily="50" charset="-128"/>
              </a:rPr>
              <a:t>つから選び記号で答えなさい。（①自然法則を利用していない</a:t>
            </a:r>
          </a:p>
          <a:p>
            <a:pPr eaLnBrk="1" hangingPunct="1">
              <a:spcBef>
                <a:spcPct val="0"/>
              </a:spcBef>
              <a:buFontTx/>
              <a:buNone/>
            </a:pPr>
            <a:r>
              <a:rPr lang="ja-JP" altLang="en-US" sz="1800">
                <a:latin typeface="ＭＳ Ｐゴシック" pitchFamily="50" charset="-128"/>
              </a:rPr>
              <a:t>　　②技術的思想がない　③創作でない　④高度でない）</a:t>
            </a:r>
          </a:p>
          <a:p>
            <a:pPr eaLnBrk="1" hangingPunct="1">
              <a:spcBef>
                <a:spcPct val="0"/>
              </a:spcBef>
              <a:buFontTx/>
              <a:buNone/>
            </a:pPr>
            <a:r>
              <a:rPr lang="ja-JP" altLang="en-US" sz="1800">
                <a:latin typeface="ＭＳ Ｐゴシック" pitchFamily="50" charset="-128"/>
              </a:rPr>
              <a:t>　　　（</a:t>
            </a:r>
            <a:r>
              <a:rPr lang="en-US" altLang="ja-JP" sz="1800">
                <a:latin typeface="ＭＳ Ｐゴシック" pitchFamily="50" charset="-128"/>
              </a:rPr>
              <a:t>1</a:t>
            </a:r>
            <a:r>
              <a:rPr lang="ja-JP" altLang="en-US" sz="1800">
                <a:latin typeface="ＭＳ Ｐゴシック" pitchFamily="50" charset="-128"/>
              </a:rPr>
              <a:t>）計算方法 →（　　　　　　　）	　　　（</a:t>
            </a:r>
            <a:r>
              <a:rPr lang="en-US" altLang="ja-JP" sz="1800">
                <a:latin typeface="ＭＳ Ｐゴシック" pitchFamily="50" charset="-128"/>
              </a:rPr>
              <a:t>2</a:t>
            </a:r>
            <a:r>
              <a:rPr lang="ja-JP" altLang="en-US" sz="1800">
                <a:latin typeface="ＭＳ Ｐゴシック" pitchFamily="50" charset="-128"/>
              </a:rPr>
              <a:t>） エックス線の発見 →（ 　　　）</a:t>
            </a:r>
          </a:p>
          <a:p>
            <a:pPr eaLnBrk="1" hangingPunct="1">
              <a:spcBef>
                <a:spcPct val="0"/>
              </a:spcBef>
              <a:buFontTx/>
              <a:buNone/>
            </a:pPr>
            <a:r>
              <a:rPr lang="ja-JP" altLang="en-US" sz="1800">
                <a:latin typeface="ＭＳ Ｐゴシック" pitchFamily="50" charset="-128"/>
              </a:rPr>
              <a:t>　　　（</a:t>
            </a:r>
            <a:r>
              <a:rPr lang="en-US" altLang="ja-JP" sz="1800">
                <a:latin typeface="ＭＳ Ｐゴシック" pitchFamily="50" charset="-128"/>
              </a:rPr>
              <a:t>3</a:t>
            </a:r>
            <a:r>
              <a:rPr lang="ja-JP" altLang="en-US" sz="1800">
                <a:latin typeface="ＭＳ Ｐゴシック" pitchFamily="50" charset="-128"/>
              </a:rPr>
              <a:t>）万有引力の法則 →（　　　　）　　　　（</a:t>
            </a:r>
            <a:r>
              <a:rPr lang="en-US" altLang="ja-JP" sz="1800">
                <a:latin typeface="ＭＳ Ｐゴシック" pitchFamily="50" charset="-128"/>
              </a:rPr>
              <a:t>4</a:t>
            </a:r>
            <a:r>
              <a:rPr lang="ja-JP" altLang="en-US" sz="1800">
                <a:latin typeface="ＭＳ Ｐゴシック" pitchFamily="50" charset="-128"/>
              </a:rPr>
              <a:t>） 日用品の考案 →（　　 　　　　）</a:t>
            </a:r>
          </a:p>
          <a:p>
            <a:pPr eaLnBrk="1" hangingPunct="1">
              <a:spcBef>
                <a:spcPct val="0"/>
              </a:spcBef>
              <a:buFontTx/>
              <a:buNone/>
            </a:pPr>
            <a:r>
              <a:rPr lang="ja-JP" altLang="en-US" sz="1800">
                <a:latin typeface="ＭＳ Ｐゴシック" pitchFamily="50" charset="-128"/>
              </a:rPr>
              <a:t>　　　（</a:t>
            </a:r>
            <a:r>
              <a:rPr lang="en-US" altLang="ja-JP" sz="1800">
                <a:latin typeface="ＭＳ Ｐゴシック" pitchFamily="50" charset="-128"/>
              </a:rPr>
              <a:t>5</a:t>
            </a:r>
            <a:r>
              <a:rPr lang="ja-JP" altLang="en-US" sz="1800">
                <a:latin typeface="ＭＳ Ｐゴシック" pitchFamily="50" charset="-128"/>
              </a:rPr>
              <a:t>）永久機関 →（　　　　　　　）	　　　（</a:t>
            </a:r>
            <a:r>
              <a:rPr lang="en-US" altLang="ja-JP" sz="1800">
                <a:latin typeface="ＭＳ Ｐゴシック" pitchFamily="50" charset="-128"/>
              </a:rPr>
              <a:t>6</a:t>
            </a:r>
            <a:r>
              <a:rPr lang="ja-JP" altLang="en-US" sz="1800">
                <a:latin typeface="ＭＳ Ｐゴシック" pitchFamily="50" charset="-128"/>
              </a:rPr>
              <a:t>） フォークボールの投球方法 →（　　　　）</a:t>
            </a:r>
          </a:p>
          <a:p>
            <a:pPr eaLnBrk="1" hangingPunct="1">
              <a:spcBef>
                <a:spcPct val="0"/>
              </a:spcBef>
              <a:buFontTx/>
              <a:buNone/>
            </a:pPr>
            <a:r>
              <a:rPr lang="ja-JP" altLang="en-US" sz="1800">
                <a:latin typeface="ＭＳ Ｐゴシック" pitchFamily="50" charset="-128"/>
              </a:rPr>
              <a:t>　　　（</a:t>
            </a:r>
            <a:r>
              <a:rPr lang="en-US" altLang="ja-JP" sz="1800">
                <a:latin typeface="ＭＳ Ｐゴシック" pitchFamily="50" charset="-128"/>
              </a:rPr>
              <a:t>7</a:t>
            </a:r>
            <a:r>
              <a:rPr lang="ja-JP" altLang="en-US" sz="1800">
                <a:latin typeface="ＭＳ Ｐゴシック" pitchFamily="50" charset="-128"/>
              </a:rPr>
              <a:t>）絵画・彫刻 →（　　　　　　）	　　　 （</a:t>
            </a:r>
            <a:r>
              <a:rPr lang="en-US" altLang="ja-JP" sz="1800">
                <a:latin typeface="ＭＳ Ｐゴシック" pitchFamily="50" charset="-128"/>
              </a:rPr>
              <a:t>8</a:t>
            </a:r>
            <a:r>
              <a:rPr lang="ja-JP" altLang="en-US" sz="1800">
                <a:latin typeface="ＭＳ Ｐゴシック" pitchFamily="50" charset="-128"/>
              </a:rPr>
              <a:t>） ゲームのルール →（　　　　　 　）  </a:t>
            </a:r>
          </a:p>
          <a:p>
            <a:pPr eaLnBrk="1" hangingPunct="1">
              <a:spcBef>
                <a:spcPts val="600"/>
              </a:spcBef>
              <a:buFontTx/>
              <a:buNone/>
            </a:pPr>
            <a:r>
              <a:rPr lang="ja-JP" altLang="en-US" sz="1800">
                <a:latin typeface="ＭＳ Ｐゴシック" pitchFamily="50" charset="-128"/>
              </a:rPr>
              <a:t>１０．</a:t>
            </a:r>
            <a:r>
              <a:rPr lang="ja-JP" altLang="en-US" sz="1800"/>
              <a:t>発明が完成すると「（　　　　）を受ける権利」が発生します。この権利は発明者のものです。この権利は、発明を完成した人なら（　　　　　　　　）にもあります。「発明」は人間個人の頭脳によって産み出されるものですから、「発明者」は必ず（　　　　　）である「人」に限られ、「会社」等の法人はなり得ません。 </a:t>
            </a:r>
            <a:endParaRPr lang="ja-JP" altLang="en-US" sz="1800">
              <a:latin typeface="ＭＳ Ｐゴシック" pitchFamily="50" charset="-128"/>
            </a:endParaRPr>
          </a:p>
        </p:txBody>
      </p:sp>
      <p:sp>
        <p:nvSpPr>
          <p:cNvPr id="44035" name="Rectangle 29"/>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0"/>
              </a:spcBef>
              <a:buFontTx/>
              <a:buNone/>
            </a:pPr>
            <a:r>
              <a:rPr lang="ja-JP" altLang="en-US" sz="3000">
                <a:solidFill>
                  <a:schemeClr val="bg1"/>
                </a:solidFill>
                <a:latin typeface="ＭＳ Ｐゴシック" pitchFamily="50" charset="-128"/>
              </a:rPr>
              <a:t>復習：小テスト </a:t>
            </a:r>
          </a:p>
        </p:txBody>
      </p:sp>
      <p:sp>
        <p:nvSpPr>
          <p:cNvPr id="3078" name="Text Box 6"/>
          <p:cNvSpPr txBox="1">
            <a:spLocks noChangeArrowheads="1"/>
          </p:cNvSpPr>
          <p:nvPr/>
        </p:nvSpPr>
        <p:spPr bwMode="auto">
          <a:xfrm>
            <a:off x="6988319" y="1830388"/>
            <a:ext cx="72096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進歩　</a:t>
            </a:r>
          </a:p>
        </p:txBody>
      </p:sp>
      <p:sp>
        <p:nvSpPr>
          <p:cNvPr id="3079" name="Text Box 7"/>
          <p:cNvSpPr txBox="1">
            <a:spLocks noChangeArrowheads="1"/>
          </p:cNvSpPr>
          <p:nvPr/>
        </p:nvSpPr>
        <p:spPr bwMode="auto">
          <a:xfrm>
            <a:off x="2909162" y="3810176"/>
            <a:ext cx="43375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en-US" altLang="ja-JP" sz="1800" b="1" dirty="0">
                <a:solidFill>
                  <a:srgbClr val="FF0000"/>
                </a:solidFill>
              </a:rPr>
              <a:t>①</a:t>
            </a:r>
            <a:r>
              <a:rPr lang="ja-JP" altLang="en-US" sz="1800" b="1" dirty="0">
                <a:solidFill>
                  <a:srgbClr val="FF0000"/>
                </a:solidFill>
              </a:rPr>
              <a:t>　　　　　　　　</a:t>
            </a:r>
          </a:p>
        </p:txBody>
      </p:sp>
      <p:sp>
        <p:nvSpPr>
          <p:cNvPr id="3080" name="Text Box 8"/>
          <p:cNvSpPr txBox="1">
            <a:spLocks noChangeArrowheads="1"/>
          </p:cNvSpPr>
          <p:nvPr/>
        </p:nvSpPr>
        <p:spPr bwMode="auto">
          <a:xfrm>
            <a:off x="3346158" y="4099101"/>
            <a:ext cx="43375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en-US" altLang="ja-JP" sz="1800" b="1" dirty="0">
                <a:solidFill>
                  <a:srgbClr val="FF0000"/>
                </a:solidFill>
              </a:rPr>
              <a:t>①</a:t>
            </a:r>
          </a:p>
        </p:txBody>
      </p:sp>
      <p:sp>
        <p:nvSpPr>
          <p:cNvPr id="3081" name="Text Box 9"/>
          <p:cNvSpPr txBox="1">
            <a:spLocks noChangeArrowheads="1"/>
          </p:cNvSpPr>
          <p:nvPr/>
        </p:nvSpPr>
        <p:spPr bwMode="auto">
          <a:xfrm>
            <a:off x="7003023" y="3840647"/>
            <a:ext cx="57589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en-US" altLang="ja-JP" sz="1800" b="1" dirty="0">
                <a:solidFill>
                  <a:srgbClr val="FF0000"/>
                </a:solidFill>
              </a:rPr>
              <a:t>③</a:t>
            </a:r>
          </a:p>
        </p:txBody>
      </p:sp>
      <p:sp>
        <p:nvSpPr>
          <p:cNvPr id="3082" name="Text Box 10"/>
          <p:cNvSpPr txBox="1">
            <a:spLocks noChangeArrowheads="1"/>
          </p:cNvSpPr>
          <p:nvPr/>
        </p:nvSpPr>
        <p:spPr bwMode="auto">
          <a:xfrm>
            <a:off x="7092039" y="4121635"/>
            <a:ext cx="432289"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en-US" altLang="ja-JP" sz="1800" b="1" dirty="0">
                <a:solidFill>
                  <a:srgbClr val="FF0000"/>
                </a:solidFill>
              </a:rPr>
              <a:t>④</a:t>
            </a:r>
          </a:p>
        </p:txBody>
      </p:sp>
      <p:sp>
        <p:nvSpPr>
          <p:cNvPr id="3083" name="Text Box 11"/>
          <p:cNvSpPr txBox="1">
            <a:spLocks noChangeArrowheads="1"/>
          </p:cNvSpPr>
          <p:nvPr/>
        </p:nvSpPr>
        <p:spPr bwMode="auto">
          <a:xfrm>
            <a:off x="2769119" y="4413735"/>
            <a:ext cx="575896"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en-US" altLang="ja-JP" sz="1800" b="1" dirty="0">
                <a:solidFill>
                  <a:srgbClr val="FF0000"/>
                </a:solidFill>
              </a:rPr>
              <a:t>①</a:t>
            </a:r>
          </a:p>
        </p:txBody>
      </p:sp>
      <p:sp>
        <p:nvSpPr>
          <p:cNvPr id="3084" name="Text Box 12"/>
          <p:cNvSpPr txBox="1">
            <a:spLocks noChangeArrowheads="1"/>
          </p:cNvSpPr>
          <p:nvPr/>
        </p:nvSpPr>
        <p:spPr bwMode="auto">
          <a:xfrm>
            <a:off x="8028144" y="4399756"/>
            <a:ext cx="432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en-US" altLang="ja-JP" sz="1800" b="1" dirty="0">
                <a:solidFill>
                  <a:srgbClr val="FF0000"/>
                </a:solidFill>
              </a:rPr>
              <a:t>②</a:t>
            </a:r>
          </a:p>
        </p:txBody>
      </p:sp>
      <p:sp>
        <p:nvSpPr>
          <p:cNvPr id="3085" name="Text Box 13"/>
          <p:cNvSpPr txBox="1">
            <a:spLocks noChangeArrowheads="1"/>
          </p:cNvSpPr>
          <p:nvPr/>
        </p:nvSpPr>
        <p:spPr bwMode="auto">
          <a:xfrm>
            <a:off x="2902469" y="4675364"/>
            <a:ext cx="50262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en-US" altLang="ja-JP" sz="1800" b="1" dirty="0">
                <a:solidFill>
                  <a:srgbClr val="FF0000"/>
                </a:solidFill>
              </a:rPr>
              <a:t>②</a:t>
            </a:r>
          </a:p>
        </p:txBody>
      </p:sp>
      <p:sp>
        <p:nvSpPr>
          <p:cNvPr id="3087" name="Text Box 15"/>
          <p:cNvSpPr txBox="1">
            <a:spLocks noChangeArrowheads="1"/>
          </p:cNvSpPr>
          <p:nvPr/>
        </p:nvSpPr>
        <p:spPr bwMode="auto">
          <a:xfrm>
            <a:off x="7306598" y="4674393"/>
            <a:ext cx="43375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en-US" altLang="ja-JP" sz="1800" b="1" dirty="0">
                <a:solidFill>
                  <a:srgbClr val="FF0000"/>
                </a:solidFill>
              </a:rPr>
              <a:t>①</a:t>
            </a:r>
            <a:r>
              <a:rPr lang="ja-JP" altLang="en-US" sz="1800" b="1" dirty="0">
                <a:solidFill>
                  <a:srgbClr val="FF0000"/>
                </a:solidFill>
              </a:rPr>
              <a:t>　　　　　　　　</a:t>
            </a:r>
          </a:p>
        </p:txBody>
      </p:sp>
      <p:sp>
        <p:nvSpPr>
          <p:cNvPr id="3088" name="Text Box 16"/>
          <p:cNvSpPr txBox="1">
            <a:spLocks noChangeArrowheads="1"/>
          </p:cNvSpPr>
          <p:nvPr/>
        </p:nvSpPr>
        <p:spPr bwMode="auto">
          <a:xfrm>
            <a:off x="2769119" y="5035087"/>
            <a:ext cx="720969"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特許　</a:t>
            </a:r>
          </a:p>
        </p:txBody>
      </p:sp>
      <p:sp>
        <p:nvSpPr>
          <p:cNvPr id="3089" name="Text Box 17"/>
          <p:cNvSpPr txBox="1">
            <a:spLocks noChangeArrowheads="1"/>
          </p:cNvSpPr>
          <p:nvPr/>
        </p:nvSpPr>
        <p:spPr bwMode="auto">
          <a:xfrm>
            <a:off x="5017776" y="5270144"/>
            <a:ext cx="121040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未成年者　</a:t>
            </a:r>
          </a:p>
        </p:txBody>
      </p:sp>
      <p:sp>
        <p:nvSpPr>
          <p:cNvPr id="3090" name="Text Box 18"/>
          <p:cNvSpPr txBox="1">
            <a:spLocks noChangeArrowheads="1"/>
          </p:cNvSpPr>
          <p:nvPr/>
        </p:nvSpPr>
        <p:spPr bwMode="auto">
          <a:xfrm>
            <a:off x="7380312" y="5544528"/>
            <a:ext cx="936381"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a:solidFill>
                  <a:srgbClr val="FF0000"/>
                </a:solidFill>
              </a:rPr>
              <a:t>自然人　</a:t>
            </a:r>
          </a:p>
        </p:txBody>
      </p:sp>
      <p:sp>
        <p:nvSpPr>
          <p:cNvPr id="44048" name="スライド番号プレースホルダー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0"/>
              </a:spcBef>
              <a:buFontTx/>
              <a:buNone/>
            </a:pPr>
            <a:fld id="{CBEA2408-6561-4ABC-B597-FC9F97D7E8D7}" type="slidenum">
              <a:rPr lang="en-US" altLang="ja-JP" sz="1400" smtClean="0"/>
              <a:pPr eaLnBrk="1" hangingPunct="1">
                <a:spcBef>
                  <a:spcPct val="0"/>
                </a:spcBef>
                <a:buFontTx/>
                <a:buNone/>
              </a:pPr>
              <a:t>2</a:t>
            </a:fld>
            <a:endParaRPr lang="en-US" altLang="ja-JP" sz="1400" smtClean="0"/>
          </a:p>
        </p:txBody>
      </p:sp>
    </p:spTree>
    <p:extLst>
      <p:ext uri="{BB962C8B-B14F-4D97-AF65-F5344CB8AC3E}">
        <p14:creationId xmlns:p14="http://schemas.microsoft.com/office/powerpoint/2010/main" val="267840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blinds(horizontal)">
                                      <p:cBhvr>
                                        <p:cTn id="7" dur="500"/>
                                        <p:tgtEl>
                                          <p:spTgt spid="3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9"/>
                                        </p:tgtEl>
                                        <p:attrNameLst>
                                          <p:attrName>style.visibility</p:attrName>
                                        </p:attrNameLst>
                                      </p:cBhvr>
                                      <p:to>
                                        <p:strVal val="visible"/>
                                      </p:to>
                                    </p:set>
                                    <p:animEffect transition="in" filter="blinds(horizontal)">
                                      <p:cBhvr>
                                        <p:cTn id="12" dur="500"/>
                                        <p:tgtEl>
                                          <p:spTgt spid="3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81"/>
                                        </p:tgtEl>
                                        <p:attrNameLst>
                                          <p:attrName>style.visibility</p:attrName>
                                        </p:attrNameLst>
                                      </p:cBhvr>
                                      <p:to>
                                        <p:strVal val="visible"/>
                                      </p:to>
                                    </p:set>
                                    <p:animEffect transition="in" filter="blinds(horizontal)">
                                      <p:cBhvr>
                                        <p:cTn id="17" dur="500"/>
                                        <p:tgtEl>
                                          <p:spTgt spid="30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80"/>
                                        </p:tgtEl>
                                        <p:attrNameLst>
                                          <p:attrName>style.visibility</p:attrName>
                                        </p:attrNameLst>
                                      </p:cBhvr>
                                      <p:to>
                                        <p:strVal val="visible"/>
                                      </p:to>
                                    </p:set>
                                    <p:animEffect transition="in" filter="blinds(horizontal)">
                                      <p:cBhvr>
                                        <p:cTn id="22" dur="500"/>
                                        <p:tgtEl>
                                          <p:spTgt spid="30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82"/>
                                        </p:tgtEl>
                                        <p:attrNameLst>
                                          <p:attrName>style.visibility</p:attrName>
                                        </p:attrNameLst>
                                      </p:cBhvr>
                                      <p:to>
                                        <p:strVal val="visible"/>
                                      </p:to>
                                    </p:set>
                                    <p:animEffect transition="in" filter="blinds(horizontal)">
                                      <p:cBhvr>
                                        <p:cTn id="27" dur="500"/>
                                        <p:tgtEl>
                                          <p:spTgt spid="3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83"/>
                                        </p:tgtEl>
                                        <p:attrNameLst>
                                          <p:attrName>style.visibility</p:attrName>
                                        </p:attrNameLst>
                                      </p:cBhvr>
                                      <p:to>
                                        <p:strVal val="visible"/>
                                      </p:to>
                                    </p:set>
                                    <p:animEffect transition="in" filter="blinds(horizontal)">
                                      <p:cBhvr>
                                        <p:cTn id="32" dur="500"/>
                                        <p:tgtEl>
                                          <p:spTgt spid="30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84"/>
                                        </p:tgtEl>
                                        <p:attrNameLst>
                                          <p:attrName>style.visibility</p:attrName>
                                        </p:attrNameLst>
                                      </p:cBhvr>
                                      <p:to>
                                        <p:strVal val="visible"/>
                                      </p:to>
                                    </p:set>
                                    <p:animEffect transition="in" filter="blinds(horizontal)">
                                      <p:cBhvr>
                                        <p:cTn id="37" dur="500"/>
                                        <p:tgtEl>
                                          <p:spTgt spid="30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85"/>
                                        </p:tgtEl>
                                        <p:attrNameLst>
                                          <p:attrName>style.visibility</p:attrName>
                                        </p:attrNameLst>
                                      </p:cBhvr>
                                      <p:to>
                                        <p:strVal val="visible"/>
                                      </p:to>
                                    </p:set>
                                    <p:animEffect transition="in" filter="blinds(horizontal)">
                                      <p:cBhvr>
                                        <p:cTn id="42" dur="500"/>
                                        <p:tgtEl>
                                          <p:spTgt spid="30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087"/>
                                        </p:tgtEl>
                                        <p:attrNameLst>
                                          <p:attrName>style.visibility</p:attrName>
                                        </p:attrNameLst>
                                      </p:cBhvr>
                                      <p:to>
                                        <p:strVal val="visible"/>
                                      </p:to>
                                    </p:set>
                                    <p:animEffect transition="in" filter="blinds(horizontal)">
                                      <p:cBhvr>
                                        <p:cTn id="47" dur="500"/>
                                        <p:tgtEl>
                                          <p:spTgt spid="30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088"/>
                                        </p:tgtEl>
                                        <p:attrNameLst>
                                          <p:attrName>style.visibility</p:attrName>
                                        </p:attrNameLst>
                                      </p:cBhvr>
                                      <p:to>
                                        <p:strVal val="visible"/>
                                      </p:to>
                                    </p:set>
                                    <p:animEffect transition="in" filter="blinds(horizontal)">
                                      <p:cBhvr>
                                        <p:cTn id="52" dur="500"/>
                                        <p:tgtEl>
                                          <p:spTgt spid="30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089"/>
                                        </p:tgtEl>
                                        <p:attrNameLst>
                                          <p:attrName>style.visibility</p:attrName>
                                        </p:attrNameLst>
                                      </p:cBhvr>
                                      <p:to>
                                        <p:strVal val="visible"/>
                                      </p:to>
                                    </p:set>
                                    <p:animEffect transition="in" filter="blinds(horizontal)">
                                      <p:cBhvr>
                                        <p:cTn id="57" dur="500"/>
                                        <p:tgtEl>
                                          <p:spTgt spid="308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linds(horizontal)">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P spid="3079" grpId="0"/>
      <p:bldP spid="3080" grpId="0"/>
      <p:bldP spid="3081" grpId="0"/>
      <p:bldP spid="3082" grpId="0"/>
      <p:bldP spid="3083" grpId="0"/>
      <p:bldP spid="3084" grpId="0"/>
      <p:bldP spid="3085" grpId="0"/>
      <p:bldP spid="3087" grpId="0"/>
      <p:bldP spid="3088" grpId="0"/>
      <p:bldP spid="3089" grpId="0"/>
      <p:bldP spid="3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323851" y="1557339"/>
            <a:ext cx="8496300" cy="462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a:latin typeface="ＭＳ Ｐゴシック" pitchFamily="50" charset="-128"/>
              </a:rPr>
              <a:t>１１．発明者は、特許を受ける権利を他人に譲り渡すことができます。発明者から権利を譲り受けたり相続したりした人のことを（　　　　　）といいます。従って、法人も特許を受ける権利を発明者から譲り受け、（　　　　　）として出願することができます。 </a:t>
            </a:r>
          </a:p>
          <a:p>
            <a:pPr eaLnBrk="1" hangingPunct="1">
              <a:spcBef>
                <a:spcPct val="50000"/>
              </a:spcBef>
              <a:buFontTx/>
              <a:buNone/>
            </a:pPr>
            <a:r>
              <a:rPr lang="ja-JP" altLang="en-US" sz="1800">
                <a:latin typeface="ＭＳ Ｐゴシック" pitchFamily="50" charset="-128"/>
              </a:rPr>
              <a:t>１２．特許を受けるためには、特許権の付与を求める意思表示として（　　　　）出願をしなければなりません。わが国では、書面により特定する方法を採用しています。 </a:t>
            </a:r>
          </a:p>
          <a:p>
            <a:pPr eaLnBrk="1" hangingPunct="1">
              <a:spcBef>
                <a:spcPct val="50000"/>
              </a:spcBef>
              <a:buFontTx/>
              <a:buNone/>
            </a:pPr>
            <a:r>
              <a:rPr lang="ja-JP" altLang="en-US" sz="1800">
                <a:latin typeface="ＭＳ Ｐゴシック" pitchFamily="50" charset="-128"/>
              </a:rPr>
              <a:t>１３．特許は出願しただけでは権利を取得することはできません。出願すると、（　　　　）審査がなされ、出願から（　　　）年以内に出願審査請求をすると（　　　　）審査が行われます。（　　　　）審査の結果、特許の要件を満たしていると判断されると（　　　　）査定がなされ、原簿に登録されて特許権が成立します。そして、特許の要件を満たしていないものは（　　　　）されます。 </a:t>
            </a:r>
          </a:p>
          <a:p>
            <a:pPr eaLnBrk="1" hangingPunct="1">
              <a:spcBef>
                <a:spcPct val="50000"/>
              </a:spcBef>
              <a:buFontTx/>
              <a:buNone/>
            </a:pPr>
            <a:r>
              <a:rPr lang="ja-JP" altLang="en-US" sz="1800">
                <a:latin typeface="ＭＳ Ｐゴシック" pitchFamily="50" charset="-128"/>
              </a:rPr>
              <a:t>１４．「新規性」を失った発明全てを特許にできないとすると、むしろ産業の発展をさまたげる場合や、発明者に対し厳し過ぎると思われる場合があるため、一定の条件を満たす場合には、特許を受ける権利を有する者の出願は、その新規性を失わないものとみなす例外的な規定（これを「（　　　　　　　　　　　　　　　　）」といいます。）の適用を受けられることがあります。（特許法第</a:t>
            </a:r>
            <a:r>
              <a:rPr lang="en-US" altLang="ja-JP" sz="1800">
                <a:latin typeface="ＭＳ Ｐゴシック" pitchFamily="50" charset="-128"/>
              </a:rPr>
              <a:t>30 </a:t>
            </a:r>
            <a:r>
              <a:rPr lang="ja-JP" altLang="en-US" sz="1800">
                <a:latin typeface="ＭＳ Ｐゴシック" pitchFamily="50" charset="-128"/>
              </a:rPr>
              <a:t>条）</a:t>
            </a:r>
          </a:p>
        </p:txBody>
      </p:sp>
      <p:sp>
        <p:nvSpPr>
          <p:cNvPr id="45059" name="Rectangle 29"/>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0"/>
              </a:spcBef>
              <a:buFontTx/>
              <a:buNone/>
            </a:pPr>
            <a:r>
              <a:rPr lang="ja-JP" altLang="en-US" sz="3000">
                <a:solidFill>
                  <a:schemeClr val="bg1"/>
                </a:solidFill>
                <a:latin typeface="ＭＳ Ｐゴシック" pitchFamily="50" charset="-128"/>
              </a:rPr>
              <a:t>復習：小テスト </a:t>
            </a:r>
          </a:p>
        </p:txBody>
      </p:sp>
      <p:sp>
        <p:nvSpPr>
          <p:cNvPr id="4101" name="Text Box 5"/>
          <p:cNvSpPr txBox="1">
            <a:spLocks noChangeArrowheads="1"/>
          </p:cNvSpPr>
          <p:nvPr/>
        </p:nvSpPr>
        <p:spPr bwMode="auto">
          <a:xfrm>
            <a:off x="4383542" y="1811338"/>
            <a:ext cx="908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承継人</a:t>
            </a:r>
          </a:p>
        </p:txBody>
      </p:sp>
      <p:sp>
        <p:nvSpPr>
          <p:cNvPr id="4102" name="Text Box 6"/>
          <p:cNvSpPr txBox="1">
            <a:spLocks noChangeArrowheads="1"/>
          </p:cNvSpPr>
          <p:nvPr/>
        </p:nvSpPr>
        <p:spPr bwMode="auto">
          <a:xfrm>
            <a:off x="4141141" y="2116138"/>
            <a:ext cx="93491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出願人　</a:t>
            </a:r>
          </a:p>
        </p:txBody>
      </p:sp>
      <p:sp>
        <p:nvSpPr>
          <p:cNvPr id="4103" name="Text Box 7"/>
          <p:cNvSpPr txBox="1">
            <a:spLocks noChangeArrowheads="1"/>
          </p:cNvSpPr>
          <p:nvPr/>
        </p:nvSpPr>
        <p:spPr bwMode="auto">
          <a:xfrm>
            <a:off x="6947375" y="2533651"/>
            <a:ext cx="720969"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dirty="0">
                <a:solidFill>
                  <a:srgbClr val="FF0000"/>
                </a:solidFill>
              </a:rPr>
              <a:t>特許</a:t>
            </a:r>
          </a:p>
        </p:txBody>
      </p:sp>
      <p:sp>
        <p:nvSpPr>
          <p:cNvPr id="4104" name="Text Box 8"/>
          <p:cNvSpPr txBox="1">
            <a:spLocks noChangeArrowheads="1"/>
          </p:cNvSpPr>
          <p:nvPr/>
        </p:nvSpPr>
        <p:spPr bwMode="auto">
          <a:xfrm>
            <a:off x="3174504" y="346551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３</a:t>
            </a:r>
          </a:p>
        </p:txBody>
      </p:sp>
      <p:sp>
        <p:nvSpPr>
          <p:cNvPr id="4105" name="Text Box 9"/>
          <p:cNvSpPr txBox="1">
            <a:spLocks noChangeArrowheads="1"/>
          </p:cNvSpPr>
          <p:nvPr/>
        </p:nvSpPr>
        <p:spPr bwMode="auto">
          <a:xfrm>
            <a:off x="7813140" y="3234047"/>
            <a:ext cx="79130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dirty="0">
                <a:solidFill>
                  <a:srgbClr val="FF0000"/>
                </a:solidFill>
              </a:rPr>
              <a:t>方式</a:t>
            </a:r>
          </a:p>
        </p:txBody>
      </p:sp>
      <p:sp>
        <p:nvSpPr>
          <p:cNvPr id="4106" name="Text Box 10"/>
          <p:cNvSpPr txBox="1">
            <a:spLocks noChangeArrowheads="1"/>
          </p:cNvSpPr>
          <p:nvPr/>
        </p:nvSpPr>
        <p:spPr bwMode="auto">
          <a:xfrm>
            <a:off x="6803155" y="3471863"/>
            <a:ext cx="64916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実体</a:t>
            </a:r>
          </a:p>
        </p:txBody>
      </p:sp>
      <p:sp>
        <p:nvSpPr>
          <p:cNvPr id="4107" name="Text Box 11"/>
          <p:cNvSpPr txBox="1">
            <a:spLocks noChangeArrowheads="1"/>
          </p:cNvSpPr>
          <p:nvPr/>
        </p:nvSpPr>
        <p:spPr bwMode="auto">
          <a:xfrm>
            <a:off x="1620044" y="3775076"/>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dirty="0">
                <a:solidFill>
                  <a:srgbClr val="FF0000"/>
                </a:solidFill>
              </a:rPr>
              <a:t>実体</a:t>
            </a:r>
          </a:p>
        </p:txBody>
      </p:sp>
      <p:sp>
        <p:nvSpPr>
          <p:cNvPr id="4108" name="Text Box 12"/>
          <p:cNvSpPr txBox="1">
            <a:spLocks noChangeArrowheads="1"/>
          </p:cNvSpPr>
          <p:nvPr/>
        </p:nvSpPr>
        <p:spPr bwMode="auto">
          <a:xfrm>
            <a:off x="7739259" y="3759201"/>
            <a:ext cx="64916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特許</a:t>
            </a:r>
          </a:p>
        </p:txBody>
      </p:sp>
      <p:sp>
        <p:nvSpPr>
          <p:cNvPr id="4109" name="Text Box 13"/>
          <p:cNvSpPr txBox="1">
            <a:spLocks noChangeArrowheads="1"/>
          </p:cNvSpPr>
          <p:nvPr/>
        </p:nvSpPr>
        <p:spPr bwMode="auto">
          <a:xfrm>
            <a:off x="2011352" y="4300071"/>
            <a:ext cx="71950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dirty="0">
                <a:solidFill>
                  <a:srgbClr val="FF0000"/>
                </a:solidFill>
              </a:rPr>
              <a:t>拒絶</a:t>
            </a:r>
          </a:p>
        </p:txBody>
      </p:sp>
      <p:sp>
        <p:nvSpPr>
          <p:cNvPr id="4110" name="Text Box 14"/>
          <p:cNvSpPr txBox="1">
            <a:spLocks noChangeArrowheads="1"/>
          </p:cNvSpPr>
          <p:nvPr/>
        </p:nvSpPr>
        <p:spPr bwMode="auto">
          <a:xfrm>
            <a:off x="3750970" y="5545138"/>
            <a:ext cx="252192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dirty="0">
                <a:solidFill>
                  <a:srgbClr val="FF0000"/>
                </a:solidFill>
              </a:rPr>
              <a:t>新規性喪失の例外規定</a:t>
            </a:r>
          </a:p>
        </p:txBody>
      </p:sp>
      <p:sp>
        <p:nvSpPr>
          <p:cNvPr id="45070" name="スライド番号プレースホルダー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0"/>
              </a:spcBef>
              <a:buFontTx/>
              <a:buNone/>
            </a:pPr>
            <a:fld id="{86E69F5D-D4A2-47D1-8ADC-E253306A7874}" type="slidenum">
              <a:rPr lang="en-US" altLang="ja-JP" sz="1400" smtClean="0"/>
              <a:pPr eaLnBrk="1" hangingPunct="1">
                <a:spcBef>
                  <a:spcPct val="0"/>
                </a:spcBef>
                <a:buFontTx/>
                <a:buNone/>
              </a:pPr>
              <a:t>3</a:t>
            </a:fld>
            <a:endParaRPr lang="en-US" altLang="ja-JP" sz="1400" smtClean="0"/>
          </a:p>
        </p:txBody>
      </p:sp>
    </p:spTree>
    <p:extLst>
      <p:ext uri="{BB962C8B-B14F-4D97-AF65-F5344CB8AC3E}">
        <p14:creationId xmlns:p14="http://schemas.microsoft.com/office/powerpoint/2010/main" val="443314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blinds(horizontal)">
                                      <p:cBhvr>
                                        <p:cTn id="7" dur="5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blinds(horizontal)">
                                      <p:cBhvr>
                                        <p:cTn id="12" dur="500"/>
                                        <p:tgtEl>
                                          <p:spTgt spid="41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03"/>
                                        </p:tgtEl>
                                        <p:attrNameLst>
                                          <p:attrName>style.visibility</p:attrName>
                                        </p:attrNameLst>
                                      </p:cBhvr>
                                      <p:to>
                                        <p:strVal val="visible"/>
                                      </p:to>
                                    </p:set>
                                    <p:animEffect transition="in" filter="blinds(horizontal)">
                                      <p:cBhvr>
                                        <p:cTn id="17" dur="500"/>
                                        <p:tgtEl>
                                          <p:spTgt spid="41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05"/>
                                        </p:tgtEl>
                                        <p:attrNameLst>
                                          <p:attrName>style.visibility</p:attrName>
                                        </p:attrNameLst>
                                      </p:cBhvr>
                                      <p:to>
                                        <p:strVal val="visible"/>
                                      </p:to>
                                    </p:set>
                                    <p:animEffect transition="in" filter="blinds(horizontal)">
                                      <p:cBhvr>
                                        <p:cTn id="22" dur="500"/>
                                        <p:tgtEl>
                                          <p:spTgt spid="4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04"/>
                                        </p:tgtEl>
                                        <p:attrNameLst>
                                          <p:attrName>style.visibility</p:attrName>
                                        </p:attrNameLst>
                                      </p:cBhvr>
                                      <p:to>
                                        <p:strVal val="visible"/>
                                      </p:to>
                                    </p:set>
                                    <p:animEffect transition="in" filter="blinds(horizontal)">
                                      <p:cBhvr>
                                        <p:cTn id="27" dur="500"/>
                                        <p:tgtEl>
                                          <p:spTgt spid="41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06"/>
                                        </p:tgtEl>
                                        <p:attrNameLst>
                                          <p:attrName>style.visibility</p:attrName>
                                        </p:attrNameLst>
                                      </p:cBhvr>
                                      <p:to>
                                        <p:strVal val="visible"/>
                                      </p:to>
                                    </p:set>
                                    <p:animEffect transition="in" filter="blinds(horizontal)">
                                      <p:cBhvr>
                                        <p:cTn id="32" dur="500"/>
                                        <p:tgtEl>
                                          <p:spTgt spid="41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07"/>
                                        </p:tgtEl>
                                        <p:attrNameLst>
                                          <p:attrName>style.visibility</p:attrName>
                                        </p:attrNameLst>
                                      </p:cBhvr>
                                      <p:to>
                                        <p:strVal val="visible"/>
                                      </p:to>
                                    </p:set>
                                    <p:animEffect transition="in" filter="blinds(horizontal)">
                                      <p:cBhvr>
                                        <p:cTn id="37" dur="500"/>
                                        <p:tgtEl>
                                          <p:spTgt spid="41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108"/>
                                        </p:tgtEl>
                                        <p:attrNameLst>
                                          <p:attrName>style.visibility</p:attrName>
                                        </p:attrNameLst>
                                      </p:cBhvr>
                                      <p:to>
                                        <p:strVal val="visible"/>
                                      </p:to>
                                    </p:set>
                                    <p:animEffect transition="in" filter="blinds(horizontal)">
                                      <p:cBhvr>
                                        <p:cTn id="42" dur="500"/>
                                        <p:tgtEl>
                                          <p:spTgt spid="41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109"/>
                                        </p:tgtEl>
                                        <p:attrNameLst>
                                          <p:attrName>style.visibility</p:attrName>
                                        </p:attrNameLst>
                                      </p:cBhvr>
                                      <p:to>
                                        <p:strVal val="visible"/>
                                      </p:to>
                                    </p:set>
                                    <p:animEffect transition="in" filter="blinds(horizontal)">
                                      <p:cBhvr>
                                        <p:cTn id="47" dur="500"/>
                                        <p:tgtEl>
                                          <p:spTgt spid="41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110"/>
                                        </p:tgtEl>
                                        <p:attrNameLst>
                                          <p:attrName>style.visibility</p:attrName>
                                        </p:attrNameLst>
                                      </p:cBhvr>
                                      <p:to>
                                        <p:strVal val="visible"/>
                                      </p:to>
                                    </p:set>
                                    <p:animEffect transition="in" filter="blinds(horizontal)">
                                      <p:cBhvr>
                                        <p:cTn id="52" dur="500"/>
                                        <p:tgtEl>
                                          <p:spTgt spid="4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4102" grpId="0"/>
      <p:bldP spid="4103" grpId="0"/>
      <p:bldP spid="4104" grpId="0"/>
      <p:bldP spid="4105" grpId="0"/>
      <p:bldP spid="4106" grpId="0"/>
      <p:bldP spid="4107" grpId="0"/>
      <p:bldP spid="4108" grpId="0"/>
      <p:bldP spid="4109" grpId="0"/>
      <p:bldP spid="41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323851" y="1557339"/>
            <a:ext cx="84963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0"/>
              </a:spcBef>
              <a:buFontTx/>
              <a:buNone/>
            </a:pPr>
            <a:r>
              <a:rPr lang="ja-JP" altLang="en-US" sz="1800">
                <a:latin typeface="ＭＳ Ｐゴシック" pitchFamily="50" charset="-128"/>
              </a:rPr>
              <a:t>１５．</a:t>
            </a:r>
            <a:r>
              <a:rPr lang="ja-JP" altLang="en-US" sz="1800"/>
              <a:t>必ずしも技術的に高度ではない小発明ともいうべき（　　　　　　）を保護するために設けられているのが実用新案制度です。</a:t>
            </a:r>
            <a:endParaRPr lang="ja-JP" altLang="en-US" sz="1800">
              <a:latin typeface="ＭＳ Ｐゴシック" pitchFamily="50" charset="-128"/>
            </a:endParaRPr>
          </a:p>
          <a:p>
            <a:pPr eaLnBrk="1" hangingPunct="1">
              <a:spcBef>
                <a:spcPts val="600"/>
              </a:spcBef>
              <a:buFontTx/>
              <a:buNone/>
            </a:pPr>
            <a:r>
              <a:rPr lang="ja-JP" altLang="en-US" sz="1800">
                <a:latin typeface="ＭＳ Ｐゴシック" pitchFamily="50" charset="-128"/>
              </a:rPr>
              <a:t>１６．</a:t>
            </a:r>
            <a:r>
              <a:rPr lang="ja-JP" altLang="en-US" sz="1800"/>
              <a:t>現行の実用新案制度では、（　　　　　　）審査を経ずに、登録を受けるために必要とされる一定の要件を満たしていることのみを判断して権利付与を行うという、早期登録制度を採用しています。</a:t>
            </a:r>
            <a:endParaRPr lang="en-US" altLang="ja-JP" sz="1800"/>
          </a:p>
          <a:p>
            <a:pPr eaLnBrk="1" hangingPunct="1">
              <a:spcBef>
                <a:spcPts val="600"/>
              </a:spcBef>
              <a:buFontTx/>
              <a:buNone/>
            </a:pPr>
            <a:r>
              <a:rPr lang="ja-JP" altLang="en-US" sz="1800">
                <a:latin typeface="ＭＳ Ｐゴシック" pitchFamily="50" charset="-128"/>
              </a:rPr>
              <a:t>１７．</a:t>
            </a:r>
            <a:r>
              <a:rPr lang="ja-JP" altLang="en-US" sz="1800"/>
              <a:t>実用新案法では、保護対象を物品の（　　　　　）に係る考案、構造に係る考案、組合せに係る考案に限定しています。このため、特許法で保護される「方法」や「材料」のようなものは保護対象となりません。</a:t>
            </a:r>
            <a:endParaRPr lang="en-US" altLang="ja-JP" sz="1800"/>
          </a:p>
          <a:p>
            <a:pPr eaLnBrk="1" hangingPunct="1">
              <a:spcBef>
                <a:spcPts val="600"/>
              </a:spcBef>
              <a:buFontTx/>
              <a:buNone/>
            </a:pPr>
            <a:r>
              <a:rPr lang="ja-JP" altLang="en-US" sz="1800">
                <a:latin typeface="ＭＳ Ｐゴシック" pitchFamily="50" charset="-128"/>
              </a:rPr>
              <a:t>１８．</a:t>
            </a:r>
            <a:r>
              <a:rPr lang="ja-JP" altLang="en-US" sz="1800"/>
              <a:t>実用新案権は、特許権と違いはなく、実用新案権者は無断で登録実用新案に係る物を生産したり販売したりする侵害者に対し、その行為を差し止めたり（　　　　　　　権）、その行為により損害を受けた場合にはその損害の賠償を請求したり（　　　　　　　　　　　　権）できます。注意しなければいけないのは、権利を行使する際には、特許庁にその登録実用新案に係る実用新案技術評価を請求し、その結果を相手方に提示しなければならないことです。</a:t>
            </a:r>
            <a:endParaRPr lang="en-US" altLang="ja-JP" sz="1800"/>
          </a:p>
          <a:p>
            <a:pPr eaLnBrk="1" hangingPunct="1">
              <a:spcBef>
                <a:spcPts val="600"/>
              </a:spcBef>
              <a:buFontTx/>
              <a:buNone/>
            </a:pPr>
            <a:r>
              <a:rPr lang="ja-JP" altLang="en-US" sz="1800">
                <a:latin typeface="ＭＳ Ｐゴシック" pitchFamily="50" charset="-128"/>
              </a:rPr>
              <a:t>１９．</a:t>
            </a:r>
            <a:r>
              <a:rPr lang="ja-JP" altLang="en-US" sz="1800"/>
              <a:t>特許権の権利存続期間は出願日から（　　　　）</a:t>
            </a:r>
            <a:r>
              <a:rPr lang="en-US" altLang="ja-JP" sz="1800"/>
              <a:t> </a:t>
            </a:r>
            <a:r>
              <a:rPr lang="ja-JP" altLang="en-US" sz="1800"/>
              <a:t>年ですが、実用新案権は出願日から（　　　　）年です。</a:t>
            </a:r>
            <a:endParaRPr lang="ja-JP" altLang="en-US" sz="1800">
              <a:latin typeface="ＭＳ Ｐゴシック" pitchFamily="50" charset="-128"/>
            </a:endParaRPr>
          </a:p>
        </p:txBody>
      </p:sp>
      <p:sp>
        <p:nvSpPr>
          <p:cNvPr id="46083" name="Rectangle 29"/>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0"/>
              </a:spcBef>
              <a:buFontTx/>
              <a:buNone/>
            </a:pPr>
            <a:r>
              <a:rPr lang="ja-JP" altLang="en-US" sz="3000">
                <a:solidFill>
                  <a:schemeClr val="bg1"/>
                </a:solidFill>
                <a:latin typeface="ＭＳ Ｐゴシック" pitchFamily="50" charset="-128"/>
              </a:rPr>
              <a:t>復習：小テスト </a:t>
            </a:r>
          </a:p>
        </p:txBody>
      </p:sp>
      <p:sp>
        <p:nvSpPr>
          <p:cNvPr id="4101" name="Text Box 5"/>
          <p:cNvSpPr txBox="1">
            <a:spLocks noChangeArrowheads="1"/>
          </p:cNvSpPr>
          <p:nvPr/>
        </p:nvSpPr>
        <p:spPr bwMode="auto">
          <a:xfrm>
            <a:off x="5895710" y="1547814"/>
            <a:ext cx="9085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考案</a:t>
            </a:r>
          </a:p>
        </p:txBody>
      </p:sp>
      <p:sp>
        <p:nvSpPr>
          <p:cNvPr id="4102" name="Text Box 6"/>
          <p:cNvSpPr txBox="1">
            <a:spLocks noChangeArrowheads="1"/>
          </p:cNvSpPr>
          <p:nvPr/>
        </p:nvSpPr>
        <p:spPr bwMode="auto">
          <a:xfrm>
            <a:off x="3781101" y="2185988"/>
            <a:ext cx="93491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50000"/>
              </a:spcBef>
              <a:buFontTx/>
              <a:buNone/>
            </a:pPr>
            <a:r>
              <a:rPr lang="ja-JP" altLang="en-US" sz="1800" b="1" dirty="0">
                <a:solidFill>
                  <a:srgbClr val="FF0000"/>
                </a:solidFill>
              </a:rPr>
              <a:t>実体　</a:t>
            </a:r>
          </a:p>
        </p:txBody>
      </p:sp>
      <p:sp>
        <p:nvSpPr>
          <p:cNvPr id="4103" name="Text Box 7"/>
          <p:cNvSpPr txBox="1">
            <a:spLocks noChangeArrowheads="1"/>
          </p:cNvSpPr>
          <p:nvPr/>
        </p:nvSpPr>
        <p:spPr bwMode="auto">
          <a:xfrm>
            <a:off x="4571111" y="3097214"/>
            <a:ext cx="720969"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dirty="0">
                <a:solidFill>
                  <a:srgbClr val="FF0000"/>
                </a:solidFill>
              </a:rPr>
              <a:t>形状</a:t>
            </a:r>
          </a:p>
        </p:txBody>
      </p:sp>
      <p:sp>
        <p:nvSpPr>
          <p:cNvPr id="4106" name="Text Box 10"/>
          <p:cNvSpPr txBox="1">
            <a:spLocks noChangeArrowheads="1"/>
          </p:cNvSpPr>
          <p:nvPr/>
        </p:nvSpPr>
        <p:spPr bwMode="auto">
          <a:xfrm>
            <a:off x="755576" y="4531924"/>
            <a:ext cx="1216269"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ja-JP" altLang="en-US" sz="1750" b="1" dirty="0">
                <a:solidFill>
                  <a:srgbClr val="FF0000"/>
                </a:solidFill>
                <a:latin typeface="Arial" charset="0"/>
              </a:rPr>
              <a:t>差止請求</a:t>
            </a:r>
          </a:p>
        </p:txBody>
      </p:sp>
      <p:sp>
        <p:nvSpPr>
          <p:cNvPr id="4109" name="Text Box 13"/>
          <p:cNvSpPr txBox="1">
            <a:spLocks noChangeArrowheads="1"/>
          </p:cNvSpPr>
          <p:nvPr/>
        </p:nvSpPr>
        <p:spPr bwMode="auto">
          <a:xfrm>
            <a:off x="900168" y="5973671"/>
            <a:ext cx="71950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dirty="0">
                <a:solidFill>
                  <a:srgbClr val="FF0000"/>
                </a:solidFill>
              </a:rPr>
              <a:t>１０</a:t>
            </a:r>
          </a:p>
        </p:txBody>
      </p:sp>
      <p:sp>
        <p:nvSpPr>
          <p:cNvPr id="14" name="Text Box 10"/>
          <p:cNvSpPr txBox="1">
            <a:spLocks noChangeArrowheads="1"/>
          </p:cNvSpPr>
          <p:nvPr/>
        </p:nvSpPr>
        <p:spPr bwMode="auto">
          <a:xfrm>
            <a:off x="1057256" y="4841864"/>
            <a:ext cx="1683727"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ja-JP" altLang="en-US" sz="1750" b="1" dirty="0">
                <a:solidFill>
                  <a:srgbClr val="FF0000"/>
                </a:solidFill>
                <a:latin typeface="Arial" charset="0"/>
              </a:rPr>
              <a:t>損害賠償請求</a:t>
            </a:r>
          </a:p>
        </p:txBody>
      </p:sp>
      <p:sp>
        <p:nvSpPr>
          <p:cNvPr id="15" name="Text Box 13"/>
          <p:cNvSpPr txBox="1">
            <a:spLocks noChangeArrowheads="1"/>
          </p:cNvSpPr>
          <p:nvPr/>
        </p:nvSpPr>
        <p:spPr bwMode="auto">
          <a:xfrm>
            <a:off x="4572576" y="5668224"/>
            <a:ext cx="71950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1" hangingPunct="1">
              <a:spcBef>
                <a:spcPct val="50000"/>
              </a:spcBef>
              <a:buFontTx/>
              <a:buNone/>
            </a:pPr>
            <a:r>
              <a:rPr lang="ja-JP" altLang="en-US" sz="1800" b="1" dirty="0">
                <a:solidFill>
                  <a:srgbClr val="FF0000"/>
                </a:solidFill>
              </a:rPr>
              <a:t>２０</a:t>
            </a:r>
          </a:p>
        </p:txBody>
      </p:sp>
      <p:sp>
        <p:nvSpPr>
          <p:cNvPr id="46091" name="スライド番号プレースホルダー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0"/>
              </a:spcBef>
              <a:buFontTx/>
              <a:buNone/>
            </a:pPr>
            <a:fld id="{4B7AEF6C-8E6F-4002-A787-F1C946D2E911}" type="slidenum">
              <a:rPr lang="en-US" altLang="ja-JP" sz="1400" smtClean="0"/>
              <a:pPr eaLnBrk="1" hangingPunct="1">
                <a:spcBef>
                  <a:spcPct val="0"/>
                </a:spcBef>
                <a:buFontTx/>
                <a:buNone/>
              </a:pPr>
              <a:t>4</a:t>
            </a:fld>
            <a:endParaRPr lang="en-US" altLang="ja-JP" sz="1400" smtClean="0"/>
          </a:p>
        </p:txBody>
      </p:sp>
    </p:spTree>
    <p:extLst>
      <p:ext uri="{BB962C8B-B14F-4D97-AF65-F5344CB8AC3E}">
        <p14:creationId xmlns:p14="http://schemas.microsoft.com/office/powerpoint/2010/main" val="4127226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blinds(horizontal)">
                                      <p:cBhvr>
                                        <p:cTn id="7" dur="5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blinds(horizontal)">
                                      <p:cBhvr>
                                        <p:cTn id="12" dur="500"/>
                                        <p:tgtEl>
                                          <p:spTgt spid="41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03"/>
                                        </p:tgtEl>
                                        <p:attrNameLst>
                                          <p:attrName>style.visibility</p:attrName>
                                        </p:attrNameLst>
                                      </p:cBhvr>
                                      <p:to>
                                        <p:strVal val="visible"/>
                                      </p:to>
                                    </p:set>
                                    <p:animEffect transition="in" filter="blinds(horizontal)">
                                      <p:cBhvr>
                                        <p:cTn id="17" dur="500"/>
                                        <p:tgtEl>
                                          <p:spTgt spid="41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06"/>
                                        </p:tgtEl>
                                        <p:attrNameLst>
                                          <p:attrName>style.visibility</p:attrName>
                                        </p:attrNameLst>
                                      </p:cBhvr>
                                      <p:to>
                                        <p:strVal val="visible"/>
                                      </p:to>
                                    </p:set>
                                    <p:animEffect transition="in" filter="blinds(horizontal)">
                                      <p:cBhvr>
                                        <p:cTn id="22" dur="500"/>
                                        <p:tgtEl>
                                          <p:spTgt spid="41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09"/>
                                        </p:tgtEl>
                                        <p:attrNameLst>
                                          <p:attrName>style.visibility</p:attrName>
                                        </p:attrNameLst>
                                      </p:cBhvr>
                                      <p:to>
                                        <p:strVal val="visible"/>
                                      </p:to>
                                    </p:set>
                                    <p:animEffect transition="in" filter="blinds(horizontal)">
                                      <p:cBhvr>
                                        <p:cTn id="37" dur="5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4102" grpId="0"/>
      <p:bldP spid="4103" grpId="0"/>
      <p:bldP spid="4106" grpId="0"/>
      <p:bldP spid="4109" grpId="0"/>
      <p:bldP spid="14" grpId="0"/>
      <p:bldP spid="15"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208</Words>
  <Application>Microsoft Office PowerPoint</Application>
  <PresentationFormat>画面に合わせる (4:3)</PresentationFormat>
  <Paragraphs>78</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FJ-USER</dc:creator>
  <cp:lastModifiedBy>FJ-USER</cp:lastModifiedBy>
  <cp:revision>4</cp:revision>
  <dcterms:created xsi:type="dcterms:W3CDTF">2014-04-22T06:04:36Z</dcterms:created>
  <dcterms:modified xsi:type="dcterms:W3CDTF">2015-04-28T08:07:09Z</dcterms:modified>
</cp:coreProperties>
</file>