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5" r:id="rId16"/>
    <p:sldId id="278" r:id="rId17"/>
    <p:sldId id="279" r:id="rId18"/>
    <p:sldId id="280" r:id="rId19"/>
    <p:sldId id="276" r:id="rId20"/>
    <p:sldId id="282" r:id="rId21"/>
    <p:sldId id="281" r:id="rId22"/>
    <p:sldId id="283" r:id="rId23"/>
    <p:sldId id="284" r:id="rId24"/>
    <p:sldId id="285" r:id="rId25"/>
    <p:sldId id="273" r:id="rId26"/>
    <p:sldId id="286" r:id="rId2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6" autoAdjust="0"/>
    <p:restoredTop sz="94660"/>
  </p:normalViewPr>
  <p:slideViewPr>
    <p:cSldViewPr showGuides="1">
      <p:cViewPr varScale="1">
        <p:scale>
          <a:sx n="63" d="100"/>
          <a:sy n="63" d="100"/>
        </p:scale>
        <p:origin x="-33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2" Type="http://schemas.openxmlformats.org/officeDocument/2006/relationships/oleObject" Target="Book2" TargetMode="External"/><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lineChart>
        <c:grouping val="standard"/>
        <c:varyColors val="0"/>
        <c:ser>
          <c:idx val="0"/>
          <c:order val="0"/>
          <c:tx>
            <c:strRef>
              <c:f>Sheet1!$B$1</c:f>
              <c:strCache>
                <c:ptCount val="1"/>
                <c:pt idx="0">
                  <c:v>出願件数</c:v>
                </c:pt>
              </c:strCache>
            </c:strRef>
          </c:tx>
          <c:spPr>
            <a:ln>
              <a:solidFill>
                <a:srgbClr val="0000FF"/>
              </a:solidFill>
            </a:ln>
          </c:spPr>
          <c:marker>
            <c:symbol val="diamond"/>
            <c:size val="14"/>
            <c:spPr>
              <a:solidFill>
                <a:srgbClr val="0000FF"/>
              </a:solidFill>
            </c:spPr>
          </c:marker>
          <c:cat>
            <c:strRef>
              <c:f>Sheet1!$A$2:$A$12</c:f>
              <c:strCache>
                <c:ptCount val="11"/>
                <c:pt idx="0">
                  <c:v>02</c:v>
                </c:pt>
                <c:pt idx="1">
                  <c:v>03</c:v>
                </c:pt>
                <c:pt idx="2">
                  <c:v>04</c:v>
                </c:pt>
                <c:pt idx="3">
                  <c:v>05</c:v>
                </c:pt>
                <c:pt idx="4">
                  <c:v>06</c:v>
                </c:pt>
                <c:pt idx="5">
                  <c:v>07</c:v>
                </c:pt>
                <c:pt idx="6">
                  <c:v>08</c:v>
                </c:pt>
                <c:pt idx="7">
                  <c:v>09</c:v>
                </c:pt>
                <c:pt idx="8">
                  <c:v>10</c:v>
                </c:pt>
                <c:pt idx="9">
                  <c:v>11</c:v>
                </c:pt>
                <c:pt idx="10">
                  <c:v>12</c:v>
                </c:pt>
              </c:strCache>
            </c:strRef>
          </c:cat>
          <c:val>
            <c:numRef>
              <c:f>Sheet1!$B$2:$B$12</c:f>
              <c:numCache>
                <c:formatCode>#,##0</c:formatCode>
                <c:ptCount val="11"/>
                <c:pt idx="0">
                  <c:v>421044</c:v>
                </c:pt>
                <c:pt idx="1">
                  <c:v>413092</c:v>
                </c:pt>
                <c:pt idx="2">
                  <c:v>423081</c:v>
                </c:pt>
                <c:pt idx="3">
                  <c:v>427078</c:v>
                </c:pt>
                <c:pt idx="4">
                  <c:v>408674</c:v>
                </c:pt>
                <c:pt idx="5">
                  <c:v>396291</c:v>
                </c:pt>
                <c:pt idx="6">
                  <c:v>391002</c:v>
                </c:pt>
                <c:pt idx="7">
                  <c:v>348596</c:v>
                </c:pt>
                <c:pt idx="8">
                  <c:v>344598</c:v>
                </c:pt>
                <c:pt idx="9">
                  <c:v>342610</c:v>
                </c:pt>
                <c:pt idx="10">
                  <c:v>342796</c:v>
                </c:pt>
              </c:numCache>
            </c:numRef>
          </c:val>
          <c:smooth val="0"/>
        </c:ser>
        <c:ser>
          <c:idx val="1"/>
          <c:order val="1"/>
          <c:tx>
            <c:strRef>
              <c:f>Sheet1!$C$1</c:f>
              <c:strCache>
                <c:ptCount val="1"/>
                <c:pt idx="0">
                  <c:v>審査請求件数</c:v>
                </c:pt>
              </c:strCache>
            </c:strRef>
          </c:tx>
          <c:spPr>
            <a:ln>
              <a:solidFill>
                <a:srgbClr val="009900"/>
              </a:solidFill>
            </a:ln>
          </c:spPr>
          <c:marker>
            <c:symbol val="x"/>
            <c:size val="10"/>
            <c:spPr>
              <a:solidFill>
                <a:srgbClr val="009900"/>
              </a:solidFill>
            </c:spPr>
          </c:marker>
          <c:cat>
            <c:strRef>
              <c:f>Sheet1!$A$2:$A$12</c:f>
              <c:strCache>
                <c:ptCount val="11"/>
                <c:pt idx="0">
                  <c:v>02</c:v>
                </c:pt>
                <c:pt idx="1">
                  <c:v>03</c:v>
                </c:pt>
                <c:pt idx="2">
                  <c:v>04</c:v>
                </c:pt>
                <c:pt idx="3">
                  <c:v>05</c:v>
                </c:pt>
                <c:pt idx="4">
                  <c:v>06</c:v>
                </c:pt>
                <c:pt idx="5">
                  <c:v>07</c:v>
                </c:pt>
                <c:pt idx="6">
                  <c:v>08</c:v>
                </c:pt>
                <c:pt idx="7">
                  <c:v>09</c:v>
                </c:pt>
                <c:pt idx="8">
                  <c:v>10</c:v>
                </c:pt>
                <c:pt idx="9">
                  <c:v>11</c:v>
                </c:pt>
                <c:pt idx="10">
                  <c:v>12</c:v>
                </c:pt>
              </c:strCache>
            </c:strRef>
          </c:cat>
          <c:val>
            <c:numRef>
              <c:f>Sheet1!$C$2:$C$12</c:f>
              <c:numCache>
                <c:formatCode>#,##0</c:formatCode>
                <c:ptCount val="11"/>
                <c:pt idx="0">
                  <c:v>237345</c:v>
                </c:pt>
                <c:pt idx="1">
                  <c:v>243836</c:v>
                </c:pt>
                <c:pt idx="2">
                  <c:v>328105</c:v>
                </c:pt>
                <c:pt idx="3">
                  <c:v>396933</c:v>
                </c:pt>
                <c:pt idx="4">
                  <c:v>382116</c:v>
                </c:pt>
                <c:pt idx="5">
                  <c:v>376310</c:v>
                </c:pt>
                <c:pt idx="6">
                  <c:v>347836</c:v>
                </c:pt>
                <c:pt idx="7">
                  <c:v>254368</c:v>
                </c:pt>
                <c:pt idx="8">
                  <c:v>255192</c:v>
                </c:pt>
                <c:pt idx="9">
                  <c:v>253754</c:v>
                </c:pt>
                <c:pt idx="10">
                  <c:v>245004</c:v>
                </c:pt>
              </c:numCache>
            </c:numRef>
          </c:val>
          <c:smooth val="0"/>
        </c:ser>
        <c:ser>
          <c:idx val="2"/>
          <c:order val="2"/>
          <c:tx>
            <c:strRef>
              <c:f>Sheet1!$D$1</c:f>
              <c:strCache>
                <c:ptCount val="1"/>
                <c:pt idx="0">
                  <c:v>登録件数</c:v>
                </c:pt>
              </c:strCache>
            </c:strRef>
          </c:tx>
          <c:spPr>
            <a:ln>
              <a:solidFill>
                <a:srgbClr val="FF0000"/>
              </a:solidFill>
            </a:ln>
          </c:spPr>
          <c:marker>
            <c:symbol val="triangle"/>
            <c:size val="15"/>
            <c:spPr>
              <a:solidFill>
                <a:srgbClr val="FF0000"/>
              </a:solidFill>
            </c:spPr>
          </c:marker>
          <c:cat>
            <c:strRef>
              <c:f>Sheet1!$A$2:$A$12</c:f>
              <c:strCache>
                <c:ptCount val="11"/>
                <c:pt idx="0">
                  <c:v>02</c:v>
                </c:pt>
                <c:pt idx="1">
                  <c:v>03</c:v>
                </c:pt>
                <c:pt idx="2">
                  <c:v>04</c:v>
                </c:pt>
                <c:pt idx="3">
                  <c:v>05</c:v>
                </c:pt>
                <c:pt idx="4">
                  <c:v>06</c:v>
                </c:pt>
                <c:pt idx="5">
                  <c:v>07</c:v>
                </c:pt>
                <c:pt idx="6">
                  <c:v>08</c:v>
                </c:pt>
                <c:pt idx="7">
                  <c:v>09</c:v>
                </c:pt>
                <c:pt idx="8">
                  <c:v>10</c:v>
                </c:pt>
                <c:pt idx="9">
                  <c:v>11</c:v>
                </c:pt>
                <c:pt idx="10">
                  <c:v>12</c:v>
                </c:pt>
              </c:strCache>
            </c:strRef>
          </c:cat>
          <c:val>
            <c:numRef>
              <c:f>Sheet1!$D$2:$D$12</c:f>
              <c:numCache>
                <c:formatCode>#,##0</c:formatCode>
                <c:ptCount val="11"/>
                <c:pt idx="0">
                  <c:v>120018</c:v>
                </c:pt>
                <c:pt idx="1">
                  <c:v>122511</c:v>
                </c:pt>
                <c:pt idx="2">
                  <c:v>124192</c:v>
                </c:pt>
                <c:pt idx="3">
                  <c:v>122944</c:v>
                </c:pt>
                <c:pt idx="4">
                  <c:v>141399</c:v>
                </c:pt>
                <c:pt idx="5">
                  <c:v>164954</c:v>
                </c:pt>
                <c:pt idx="6">
                  <c:v>176950</c:v>
                </c:pt>
                <c:pt idx="7">
                  <c:v>193349</c:v>
                </c:pt>
                <c:pt idx="8">
                  <c:v>222693</c:v>
                </c:pt>
                <c:pt idx="9">
                  <c:v>220495</c:v>
                </c:pt>
                <c:pt idx="10">
                  <c:v>254502</c:v>
                </c:pt>
              </c:numCache>
            </c:numRef>
          </c:val>
          <c:smooth val="0"/>
        </c:ser>
        <c:dLbls>
          <c:showLegendKey val="0"/>
          <c:showVal val="0"/>
          <c:showCatName val="0"/>
          <c:showSerName val="0"/>
          <c:showPercent val="0"/>
          <c:showBubbleSize val="0"/>
        </c:dLbls>
        <c:marker val="1"/>
        <c:smooth val="0"/>
        <c:axId val="290537472"/>
        <c:axId val="290539392"/>
      </c:lineChart>
      <c:catAx>
        <c:axId val="290537472"/>
        <c:scaling>
          <c:orientation val="minMax"/>
        </c:scaling>
        <c:delete val="0"/>
        <c:axPos val="b"/>
        <c:majorTickMark val="out"/>
        <c:minorTickMark val="none"/>
        <c:tickLblPos val="nextTo"/>
        <c:txPr>
          <a:bodyPr/>
          <a:lstStyle/>
          <a:p>
            <a:pPr>
              <a:defRPr sz="1800"/>
            </a:pPr>
            <a:endParaRPr lang="ja-JP"/>
          </a:p>
        </c:txPr>
        <c:crossAx val="290539392"/>
        <c:crosses val="autoZero"/>
        <c:auto val="1"/>
        <c:lblAlgn val="ctr"/>
        <c:lblOffset val="100"/>
        <c:noMultiLvlLbl val="0"/>
      </c:catAx>
      <c:valAx>
        <c:axId val="290539392"/>
        <c:scaling>
          <c:orientation val="minMax"/>
        </c:scaling>
        <c:delete val="0"/>
        <c:axPos val="l"/>
        <c:majorGridlines/>
        <c:numFmt formatCode="#,##0" sourceLinked="1"/>
        <c:majorTickMark val="out"/>
        <c:minorTickMark val="none"/>
        <c:tickLblPos val="nextTo"/>
        <c:txPr>
          <a:bodyPr/>
          <a:lstStyle/>
          <a:p>
            <a:pPr>
              <a:defRPr sz="1600"/>
            </a:pPr>
            <a:endParaRPr lang="ja-JP"/>
          </a:p>
        </c:txPr>
        <c:crossAx val="290537472"/>
        <c:crosses val="autoZero"/>
        <c:crossBetween val="between"/>
      </c:valAx>
    </c:plotArea>
    <c:legend>
      <c:legendPos val="b"/>
      <c:layout/>
      <c:overlay val="0"/>
      <c:txPr>
        <a:bodyPr/>
        <a:lstStyle/>
        <a:p>
          <a:pPr>
            <a:defRPr sz="1800"/>
          </a:pPr>
          <a:endParaRPr lang="ja-JP"/>
        </a:p>
      </c:txPr>
    </c:legend>
    <c:plotVisOnly val="1"/>
    <c:dispBlanksAs val="gap"/>
    <c:showDLblsOverMax val="0"/>
  </c:chart>
  <c:spPr>
    <a:ln w="9525">
      <a:noFill/>
    </a:ln>
  </c:sp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AFB141-702F-4AA5-8E9C-3C1D08E57C1E}" type="datetimeFigureOut">
              <a:rPr kumimoji="1" lang="ja-JP" altLang="en-US" smtClean="0"/>
              <a:t>2015/6/5</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06854D-0258-4633-9ACF-D82E41A7224D}" type="slidenum">
              <a:rPr kumimoji="1" lang="ja-JP" altLang="en-US" smtClean="0"/>
              <a:t>‹#›</a:t>
            </a:fld>
            <a:endParaRPr kumimoji="1" lang="ja-JP" altLang="en-US"/>
          </a:p>
        </p:txBody>
      </p:sp>
    </p:spTree>
    <p:extLst>
      <p:ext uri="{BB962C8B-B14F-4D97-AF65-F5344CB8AC3E}">
        <p14:creationId xmlns:p14="http://schemas.microsoft.com/office/powerpoint/2010/main" val="80595714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defTabSz="869894" eaLnBrk="0" hangingPunct="0">
              <a:spcBef>
                <a:spcPct val="30000"/>
              </a:spcBef>
              <a:defRPr kumimoji="1" sz="1100">
                <a:solidFill>
                  <a:schemeClr val="tx1"/>
                </a:solidFill>
                <a:latin typeface="Arial" charset="0"/>
                <a:ea typeface="ＭＳ Ｐ明朝" pitchFamily="18" charset="-128"/>
              </a:defRPr>
            </a:lvl1pPr>
            <a:lvl2pPr marL="685371" indent="-263604" defTabSz="869894" eaLnBrk="0" hangingPunct="0">
              <a:spcBef>
                <a:spcPct val="30000"/>
              </a:spcBef>
              <a:defRPr kumimoji="1" sz="1100">
                <a:solidFill>
                  <a:schemeClr val="tx1"/>
                </a:solidFill>
                <a:latin typeface="Arial" charset="0"/>
                <a:ea typeface="ＭＳ Ｐ明朝" pitchFamily="18" charset="-128"/>
              </a:defRPr>
            </a:lvl2pPr>
            <a:lvl3pPr marL="1054418" indent="-210884" defTabSz="869894" eaLnBrk="0" hangingPunct="0">
              <a:spcBef>
                <a:spcPct val="30000"/>
              </a:spcBef>
              <a:defRPr kumimoji="1" sz="1100">
                <a:solidFill>
                  <a:schemeClr val="tx1"/>
                </a:solidFill>
                <a:latin typeface="Arial" charset="0"/>
                <a:ea typeface="ＭＳ Ｐ明朝" pitchFamily="18" charset="-128"/>
              </a:defRPr>
            </a:lvl3pPr>
            <a:lvl4pPr marL="1476185" indent="-210884" defTabSz="869894" eaLnBrk="0" hangingPunct="0">
              <a:spcBef>
                <a:spcPct val="30000"/>
              </a:spcBef>
              <a:defRPr kumimoji="1" sz="1100">
                <a:solidFill>
                  <a:schemeClr val="tx1"/>
                </a:solidFill>
                <a:latin typeface="Arial" charset="0"/>
                <a:ea typeface="ＭＳ Ｐ明朝" pitchFamily="18" charset="-128"/>
              </a:defRPr>
            </a:lvl4pPr>
            <a:lvl5pPr marL="1897952" indent="-210884" defTabSz="869894" eaLnBrk="0" hangingPunct="0">
              <a:spcBef>
                <a:spcPct val="30000"/>
              </a:spcBef>
              <a:defRPr kumimoji="1" sz="1100">
                <a:solidFill>
                  <a:schemeClr val="tx1"/>
                </a:solidFill>
                <a:latin typeface="Arial" charset="0"/>
                <a:ea typeface="ＭＳ Ｐ明朝" pitchFamily="18" charset="-128"/>
              </a:defRPr>
            </a:lvl5pPr>
            <a:lvl6pPr marL="2319719" indent="-210884" defTabSz="869894" eaLnBrk="0" fontAlgn="base" hangingPunct="0">
              <a:spcBef>
                <a:spcPct val="30000"/>
              </a:spcBef>
              <a:spcAft>
                <a:spcPct val="0"/>
              </a:spcAft>
              <a:defRPr kumimoji="1" sz="1100">
                <a:solidFill>
                  <a:schemeClr val="tx1"/>
                </a:solidFill>
                <a:latin typeface="Arial" charset="0"/>
                <a:ea typeface="ＭＳ Ｐ明朝" pitchFamily="18" charset="-128"/>
              </a:defRPr>
            </a:lvl6pPr>
            <a:lvl7pPr marL="2741486" indent="-210884" defTabSz="869894" eaLnBrk="0" fontAlgn="base" hangingPunct="0">
              <a:spcBef>
                <a:spcPct val="30000"/>
              </a:spcBef>
              <a:spcAft>
                <a:spcPct val="0"/>
              </a:spcAft>
              <a:defRPr kumimoji="1" sz="1100">
                <a:solidFill>
                  <a:schemeClr val="tx1"/>
                </a:solidFill>
                <a:latin typeface="Arial" charset="0"/>
                <a:ea typeface="ＭＳ Ｐ明朝" pitchFamily="18" charset="-128"/>
              </a:defRPr>
            </a:lvl7pPr>
            <a:lvl8pPr marL="3163253" indent="-210884" defTabSz="869894" eaLnBrk="0" fontAlgn="base" hangingPunct="0">
              <a:spcBef>
                <a:spcPct val="30000"/>
              </a:spcBef>
              <a:spcAft>
                <a:spcPct val="0"/>
              </a:spcAft>
              <a:defRPr kumimoji="1" sz="1100">
                <a:solidFill>
                  <a:schemeClr val="tx1"/>
                </a:solidFill>
                <a:latin typeface="Arial" charset="0"/>
                <a:ea typeface="ＭＳ Ｐ明朝" pitchFamily="18" charset="-128"/>
              </a:defRPr>
            </a:lvl8pPr>
            <a:lvl9pPr marL="3585020" indent="-210884" defTabSz="869894" eaLnBrk="0" fontAlgn="base" hangingPunct="0">
              <a:spcBef>
                <a:spcPct val="30000"/>
              </a:spcBef>
              <a:spcAft>
                <a:spcPct val="0"/>
              </a:spcAft>
              <a:defRPr kumimoji="1" sz="1100">
                <a:solidFill>
                  <a:schemeClr val="tx1"/>
                </a:solidFill>
                <a:latin typeface="Arial" charset="0"/>
                <a:ea typeface="ＭＳ Ｐ明朝" pitchFamily="18" charset="-128"/>
              </a:defRPr>
            </a:lvl9pPr>
          </a:lstStyle>
          <a:p>
            <a:pPr eaLnBrk="1" hangingPunct="1">
              <a:spcBef>
                <a:spcPct val="0"/>
              </a:spcBef>
            </a:pPr>
            <a:fld id="{919F0A48-8146-416E-AFA1-6E8FA739C358}" type="slidenum">
              <a:rPr lang="en-US" altLang="ja-JP" sz="1200">
                <a:ea typeface="ＭＳ Ｐゴシック" pitchFamily="50" charset="-128"/>
              </a:rPr>
              <a:pPr eaLnBrk="1" hangingPunct="1">
                <a:spcBef>
                  <a:spcPct val="0"/>
                </a:spcBef>
              </a:pPr>
              <a:t>26</a:t>
            </a:fld>
            <a:endParaRPr lang="en-US" altLang="ja-JP" sz="1200">
              <a:ea typeface="ＭＳ Ｐゴシック" pitchFamily="50" charset="-128"/>
            </a:endParaRPr>
          </a:p>
        </p:txBody>
      </p:sp>
      <p:sp>
        <p:nvSpPr>
          <p:cNvPr id="47107" name="Rectangle 2"/>
          <p:cNvSpPr>
            <a:spLocks noGrp="1" noRot="1" noChangeAspect="1" noChangeArrowheads="1" noTextEdit="1"/>
          </p:cNvSpPr>
          <p:nvPr>
            <p:ph type="sldImg"/>
          </p:nvPr>
        </p:nvSpPr>
        <p:spPr>
          <a:ln w="12700" cap="flat"/>
        </p:spPr>
      </p:sp>
      <p:sp>
        <p:nvSpPr>
          <p:cNvPr id="47108" name="Rectangle 3"/>
          <p:cNvSpPr>
            <a:spLocks noGrp="1" noChangeArrowheads="1"/>
          </p:cNvSpPr>
          <p:nvPr>
            <p:ph type="body" idx="1"/>
          </p:nvPr>
        </p:nvSpPr>
        <p:spPr>
          <a:xfrm>
            <a:off x="914707" y="4343755"/>
            <a:ext cx="5028587" cy="4114091"/>
          </a:xfrm>
          <a:noFill/>
        </p:spPr>
        <p:txBody>
          <a:bodyPr lIns="87665" tIns="43833" rIns="87665" bIns="43833"/>
          <a:lstStyle/>
          <a:p>
            <a:pPr eaLnBrk="1" hangingPunct="1"/>
            <a:endParaRPr lang="ja-JP" altLang="ja-JP"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3FBB34C7-9CC3-44C5-B170-0C79E484B059}" type="datetimeFigureOut">
              <a:rPr kumimoji="1" lang="ja-JP" altLang="en-US" smtClean="0"/>
              <a:t>2015/6/5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AB44DDF-0A63-45ED-9526-547FDA81B88A}" type="slidenum">
              <a:rPr kumimoji="1" lang="ja-JP" altLang="en-US" smtClean="0"/>
              <a:t>‹#›</a:t>
            </a:fld>
            <a:endParaRPr kumimoji="1" lang="ja-JP" altLang="en-US"/>
          </a:p>
        </p:txBody>
      </p:sp>
    </p:spTree>
    <p:extLst>
      <p:ext uri="{BB962C8B-B14F-4D97-AF65-F5344CB8AC3E}">
        <p14:creationId xmlns:p14="http://schemas.microsoft.com/office/powerpoint/2010/main" val="1235576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FBB34C7-9CC3-44C5-B170-0C79E484B059}" type="datetimeFigureOut">
              <a:rPr kumimoji="1" lang="ja-JP" altLang="en-US" smtClean="0"/>
              <a:t>2015/6/5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AB44DDF-0A63-45ED-9526-547FDA81B88A}" type="slidenum">
              <a:rPr kumimoji="1" lang="ja-JP" altLang="en-US" smtClean="0"/>
              <a:t>‹#›</a:t>
            </a:fld>
            <a:endParaRPr kumimoji="1" lang="ja-JP" altLang="en-US"/>
          </a:p>
        </p:txBody>
      </p:sp>
    </p:spTree>
    <p:extLst>
      <p:ext uri="{BB962C8B-B14F-4D97-AF65-F5344CB8AC3E}">
        <p14:creationId xmlns:p14="http://schemas.microsoft.com/office/powerpoint/2010/main" val="1537805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FBB34C7-9CC3-44C5-B170-0C79E484B059}" type="datetimeFigureOut">
              <a:rPr kumimoji="1" lang="ja-JP" altLang="en-US" smtClean="0"/>
              <a:t>2015/6/5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AB44DDF-0A63-45ED-9526-547FDA81B88A}" type="slidenum">
              <a:rPr kumimoji="1" lang="ja-JP" altLang="en-US" smtClean="0"/>
              <a:t>‹#›</a:t>
            </a:fld>
            <a:endParaRPr kumimoji="1" lang="ja-JP" altLang="en-US"/>
          </a:p>
        </p:txBody>
      </p:sp>
    </p:spTree>
    <p:extLst>
      <p:ext uri="{BB962C8B-B14F-4D97-AF65-F5344CB8AC3E}">
        <p14:creationId xmlns:p14="http://schemas.microsoft.com/office/powerpoint/2010/main" val="3731584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FBB34C7-9CC3-44C5-B170-0C79E484B059}" type="datetimeFigureOut">
              <a:rPr kumimoji="1" lang="ja-JP" altLang="en-US" smtClean="0"/>
              <a:t>2015/6/5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AB44DDF-0A63-45ED-9526-547FDA81B88A}" type="slidenum">
              <a:rPr kumimoji="1" lang="ja-JP" altLang="en-US" smtClean="0"/>
              <a:t>‹#›</a:t>
            </a:fld>
            <a:endParaRPr kumimoji="1" lang="ja-JP" altLang="en-US"/>
          </a:p>
        </p:txBody>
      </p:sp>
    </p:spTree>
    <p:extLst>
      <p:ext uri="{BB962C8B-B14F-4D97-AF65-F5344CB8AC3E}">
        <p14:creationId xmlns:p14="http://schemas.microsoft.com/office/powerpoint/2010/main" val="3254248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3FBB34C7-9CC3-44C5-B170-0C79E484B059}" type="datetimeFigureOut">
              <a:rPr kumimoji="1" lang="ja-JP" altLang="en-US" smtClean="0"/>
              <a:t>2015/6/5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AB44DDF-0A63-45ED-9526-547FDA81B88A}" type="slidenum">
              <a:rPr kumimoji="1" lang="ja-JP" altLang="en-US" smtClean="0"/>
              <a:t>‹#›</a:t>
            </a:fld>
            <a:endParaRPr kumimoji="1" lang="ja-JP" altLang="en-US"/>
          </a:p>
        </p:txBody>
      </p:sp>
    </p:spTree>
    <p:extLst>
      <p:ext uri="{BB962C8B-B14F-4D97-AF65-F5344CB8AC3E}">
        <p14:creationId xmlns:p14="http://schemas.microsoft.com/office/powerpoint/2010/main" val="1074780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3FBB34C7-9CC3-44C5-B170-0C79E484B059}" type="datetimeFigureOut">
              <a:rPr kumimoji="1" lang="ja-JP" altLang="en-US" smtClean="0"/>
              <a:t>2015/6/5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AB44DDF-0A63-45ED-9526-547FDA81B88A}" type="slidenum">
              <a:rPr kumimoji="1" lang="ja-JP" altLang="en-US" smtClean="0"/>
              <a:t>‹#›</a:t>
            </a:fld>
            <a:endParaRPr kumimoji="1" lang="ja-JP" altLang="en-US"/>
          </a:p>
        </p:txBody>
      </p:sp>
    </p:spTree>
    <p:extLst>
      <p:ext uri="{BB962C8B-B14F-4D97-AF65-F5344CB8AC3E}">
        <p14:creationId xmlns:p14="http://schemas.microsoft.com/office/powerpoint/2010/main" val="1669431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3FBB34C7-9CC3-44C5-B170-0C79E484B059}" type="datetimeFigureOut">
              <a:rPr kumimoji="1" lang="ja-JP" altLang="en-US" smtClean="0"/>
              <a:t>2015/6/5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FAB44DDF-0A63-45ED-9526-547FDA81B88A}" type="slidenum">
              <a:rPr kumimoji="1" lang="ja-JP" altLang="en-US" smtClean="0"/>
              <a:t>‹#›</a:t>
            </a:fld>
            <a:endParaRPr kumimoji="1" lang="ja-JP" altLang="en-US"/>
          </a:p>
        </p:txBody>
      </p:sp>
    </p:spTree>
    <p:extLst>
      <p:ext uri="{BB962C8B-B14F-4D97-AF65-F5344CB8AC3E}">
        <p14:creationId xmlns:p14="http://schemas.microsoft.com/office/powerpoint/2010/main" val="1477443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3FBB34C7-9CC3-44C5-B170-0C79E484B059}" type="datetimeFigureOut">
              <a:rPr kumimoji="1" lang="ja-JP" altLang="en-US" smtClean="0"/>
              <a:t>2015/6/5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AB44DDF-0A63-45ED-9526-547FDA81B88A}" type="slidenum">
              <a:rPr kumimoji="1" lang="ja-JP" altLang="en-US" smtClean="0"/>
              <a:t>‹#›</a:t>
            </a:fld>
            <a:endParaRPr kumimoji="1" lang="ja-JP" altLang="en-US"/>
          </a:p>
        </p:txBody>
      </p:sp>
    </p:spTree>
    <p:extLst>
      <p:ext uri="{BB962C8B-B14F-4D97-AF65-F5344CB8AC3E}">
        <p14:creationId xmlns:p14="http://schemas.microsoft.com/office/powerpoint/2010/main" val="20423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3FBB34C7-9CC3-44C5-B170-0C79E484B059}" type="datetimeFigureOut">
              <a:rPr kumimoji="1" lang="ja-JP" altLang="en-US" smtClean="0"/>
              <a:t>2015/6/5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FAB44DDF-0A63-45ED-9526-547FDA81B88A}" type="slidenum">
              <a:rPr kumimoji="1" lang="ja-JP" altLang="en-US" smtClean="0"/>
              <a:t>‹#›</a:t>
            </a:fld>
            <a:endParaRPr kumimoji="1" lang="ja-JP" altLang="en-US"/>
          </a:p>
        </p:txBody>
      </p:sp>
    </p:spTree>
    <p:extLst>
      <p:ext uri="{BB962C8B-B14F-4D97-AF65-F5344CB8AC3E}">
        <p14:creationId xmlns:p14="http://schemas.microsoft.com/office/powerpoint/2010/main" val="1313647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3FBB34C7-9CC3-44C5-B170-0C79E484B059}" type="datetimeFigureOut">
              <a:rPr kumimoji="1" lang="ja-JP" altLang="en-US" smtClean="0"/>
              <a:t>2015/6/5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AB44DDF-0A63-45ED-9526-547FDA81B88A}" type="slidenum">
              <a:rPr kumimoji="1" lang="ja-JP" altLang="en-US" smtClean="0"/>
              <a:t>‹#›</a:t>
            </a:fld>
            <a:endParaRPr kumimoji="1" lang="ja-JP" altLang="en-US"/>
          </a:p>
        </p:txBody>
      </p:sp>
    </p:spTree>
    <p:extLst>
      <p:ext uri="{BB962C8B-B14F-4D97-AF65-F5344CB8AC3E}">
        <p14:creationId xmlns:p14="http://schemas.microsoft.com/office/powerpoint/2010/main" val="4238453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3FBB34C7-9CC3-44C5-B170-0C79E484B059}" type="datetimeFigureOut">
              <a:rPr kumimoji="1" lang="ja-JP" altLang="en-US" smtClean="0"/>
              <a:t>2015/6/5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AB44DDF-0A63-45ED-9526-547FDA81B88A}" type="slidenum">
              <a:rPr kumimoji="1" lang="ja-JP" altLang="en-US" smtClean="0"/>
              <a:t>‹#›</a:t>
            </a:fld>
            <a:endParaRPr kumimoji="1" lang="ja-JP" altLang="en-US"/>
          </a:p>
        </p:txBody>
      </p:sp>
    </p:spTree>
    <p:extLst>
      <p:ext uri="{BB962C8B-B14F-4D97-AF65-F5344CB8AC3E}">
        <p14:creationId xmlns:p14="http://schemas.microsoft.com/office/powerpoint/2010/main" val="3159969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BB34C7-9CC3-44C5-B170-0C79E484B059}" type="datetimeFigureOut">
              <a:rPr kumimoji="1" lang="ja-JP" altLang="en-US" smtClean="0"/>
              <a:t>2015/6/5</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B44DDF-0A63-45ED-9526-547FDA81B88A}" type="slidenum">
              <a:rPr kumimoji="1" lang="ja-JP" altLang="en-US" smtClean="0"/>
              <a:t>‹#›</a:t>
            </a:fld>
            <a:endParaRPr kumimoji="1" lang="ja-JP" altLang="en-US"/>
          </a:p>
        </p:txBody>
      </p:sp>
    </p:spTree>
    <p:extLst>
      <p:ext uri="{BB962C8B-B14F-4D97-AF65-F5344CB8AC3E}">
        <p14:creationId xmlns:p14="http://schemas.microsoft.com/office/powerpoint/2010/main" val="20876614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www5.j-platpat.inpit.go.jp/pms/tokujitsu/pmgs/PMGS_GM101_Top.action" TargetMode="External"/><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www.j-platpat.inpit.go.jp/web/all/top/BTmTopPage"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hyperlink" Target="https://www.j-platpat.inpit.go.jp/web/all/top/BTmTopPage"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www.jpo.go.jp/cgi/link.cgi?url=/shiryou/kijun/kijun2/tukujitu_kijun.htm" TargetMode="External"/><Relationship Id="rId2" Type="http://schemas.openxmlformats.org/officeDocument/2006/relationships/hyperlink" Target="http://www.jpo.go.jp/cgi/link.cgi?url=/seido/s_gaiyou/chizai01.htm" TargetMode="External"/><Relationship Id="rId1" Type="http://schemas.openxmlformats.org/officeDocument/2006/relationships/slideLayout" Target="../slideLayouts/slideLayout7.xml"/><Relationship Id="rId6" Type="http://schemas.openxmlformats.org/officeDocument/2006/relationships/hyperlink" Target="http://www.inpit.go.jp/jinzai/kyozai/pdf/bj_total.pdf" TargetMode="External"/><Relationship Id="rId5" Type="http://schemas.openxmlformats.org/officeDocument/2006/relationships/hyperlink" Target="http://www.jpo.go.jp/cgi/link.cgi?url=/shiryou/s_sonota/kokusai_t/ipc8wk.htm" TargetMode="External"/><Relationship Id="rId4" Type="http://schemas.openxmlformats.org/officeDocument/2006/relationships/hyperlink" Target="http://www.inpit.go.jp/info/ipdl/manual/index.html"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pdserv.ipdl.inpit.go.jp/JPB_0002628404/JPB_0002628404.pdf" TargetMode="External"/><Relationship Id="rId2" Type="http://schemas.openxmlformats.org/officeDocument/2006/relationships/hyperlink" Target="http://pdserv.ipdl.inpit.go.jp/JPA_2006123456/JPA_2006123456.pdf" TargetMode="External"/><Relationship Id="rId1" Type="http://schemas.openxmlformats.org/officeDocument/2006/relationships/slideLayout" Target="../slideLayouts/slideLayout7.xml"/><Relationship Id="rId4" Type="http://schemas.openxmlformats.org/officeDocument/2006/relationships/hyperlink" Target="http://pdserv.ipdl.inpit.go.jp/WOA12005064922/WOA12005064922.pdf"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7.xml"/><Relationship Id="rId4" Type="http://schemas.openxmlformats.org/officeDocument/2006/relationships/hyperlink" Target="https://www5.j-latpat.inpit.go.jp/pms/tokujitsu/pmgs/PMGS_GM101_Top.ac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スライド番号プレースホルダー 3"/>
          <p:cNvSpPr>
            <a:spLocks noGrp="1"/>
          </p:cNvSpPr>
          <p:nvPr>
            <p:ph type="sldNum" sz="quarter" idx="12"/>
          </p:nvPr>
        </p:nvSpPr>
        <p:spPr>
          <a:xfrm>
            <a:off x="6686872" y="6448251"/>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fld id="{C431A469-2E09-4E1D-9312-CE066F66D8FF}" type="slidenum">
              <a:rPr lang="en-US" altLang="ja-JP" sz="1800" smtClean="0"/>
              <a:pPr eaLnBrk="1" hangingPunct="1">
                <a:spcBef>
                  <a:spcPct val="0"/>
                </a:spcBef>
                <a:buFontTx/>
                <a:buNone/>
              </a:pPr>
              <a:t>1</a:t>
            </a:fld>
            <a:endParaRPr lang="en-US" altLang="ja-JP" sz="1800" dirty="0" smtClean="0"/>
          </a:p>
        </p:txBody>
      </p:sp>
      <p:sp>
        <p:nvSpPr>
          <p:cNvPr id="17411" name="Text Box 2"/>
          <p:cNvSpPr txBox="1">
            <a:spLocks noChangeArrowheads="1"/>
          </p:cNvSpPr>
          <p:nvPr/>
        </p:nvSpPr>
        <p:spPr bwMode="auto">
          <a:xfrm>
            <a:off x="1431925" y="2060575"/>
            <a:ext cx="6248400" cy="1662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1429" tIns="45715" rIns="91429" bIns="45715">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50000"/>
              </a:spcBef>
              <a:buFontTx/>
              <a:buNone/>
            </a:pPr>
            <a:r>
              <a:rPr lang="ja-JP" altLang="en-US" sz="4800">
                <a:latin typeface="ＭＳ Ｐゴシック" pitchFamily="50" charset="-128"/>
              </a:rPr>
              <a:t>特許情報の活用</a:t>
            </a:r>
          </a:p>
          <a:p>
            <a:pPr algn="ctr" eaLnBrk="1" hangingPunct="1">
              <a:spcBef>
                <a:spcPct val="50000"/>
              </a:spcBef>
              <a:buFontTx/>
              <a:buNone/>
            </a:pPr>
            <a:r>
              <a:rPr lang="en-US" altLang="ja-JP" sz="3600">
                <a:latin typeface="ＭＳ Ｐゴシック" pitchFamily="50" charset="-128"/>
              </a:rPr>
              <a:t>‐ </a:t>
            </a:r>
            <a:r>
              <a:rPr lang="ja-JP" altLang="en-US" sz="3600">
                <a:latin typeface="ＭＳ Ｐゴシック" pitchFamily="50" charset="-128"/>
              </a:rPr>
              <a:t>特許調査の仕方 </a:t>
            </a:r>
            <a:r>
              <a:rPr lang="en-US" altLang="ja-JP" sz="3600"/>
              <a:t>‐</a:t>
            </a:r>
          </a:p>
        </p:txBody>
      </p:sp>
      <p:sp>
        <p:nvSpPr>
          <p:cNvPr id="5" name="Text Box 3"/>
          <p:cNvSpPr txBox="1">
            <a:spLocks noChangeArrowheads="1"/>
          </p:cNvSpPr>
          <p:nvPr/>
        </p:nvSpPr>
        <p:spPr bwMode="auto">
          <a:xfrm>
            <a:off x="2174875" y="4581525"/>
            <a:ext cx="5535613"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algn="ctr" eaLnBrk="1" hangingPunct="1">
              <a:spcBef>
                <a:spcPct val="50000"/>
              </a:spcBef>
            </a:pPr>
            <a:r>
              <a:rPr lang="ja-JP" altLang="en-US" sz="2800" dirty="0" smtClean="0">
                <a:latin typeface="Times New Roman" pitchFamily="18" charset="0"/>
              </a:rPr>
              <a:t>２０１５</a:t>
            </a:r>
            <a:endParaRPr lang="ja-JP" altLang="en-US" sz="2800" dirty="0">
              <a:latin typeface="Times New Roman" pitchFamily="18" charset="0"/>
            </a:endParaRPr>
          </a:p>
          <a:p>
            <a:pPr algn="ctr" eaLnBrk="1" hangingPunct="1">
              <a:spcBef>
                <a:spcPct val="50000"/>
              </a:spcBef>
            </a:pPr>
            <a:r>
              <a:rPr lang="ja-JP" altLang="en-US" sz="2800" dirty="0">
                <a:latin typeface="Times New Roman" pitchFamily="18" charset="0"/>
              </a:rPr>
              <a:t>教育コーディネーター　黒木良明</a:t>
            </a:r>
          </a:p>
        </p:txBody>
      </p:sp>
    </p:spTree>
    <p:extLst>
      <p:ext uri="{BB962C8B-B14F-4D97-AF65-F5344CB8AC3E}">
        <p14:creationId xmlns:p14="http://schemas.microsoft.com/office/powerpoint/2010/main" val="3290892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スライド番号プレースホルダー 3"/>
          <p:cNvSpPr>
            <a:spLocks noGrp="1"/>
          </p:cNvSpPr>
          <p:nvPr>
            <p:ph type="sldNum" sz="quarter" idx="12"/>
          </p:nvPr>
        </p:nvSpPr>
        <p:spPr>
          <a:xfrm>
            <a:off x="6758880" y="6520259"/>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fld id="{85676AE2-EB8D-49D7-B0EC-C7DE273C5367}" type="slidenum">
              <a:rPr lang="en-US" altLang="ja-JP" sz="1800" smtClean="0"/>
              <a:pPr eaLnBrk="1" hangingPunct="1">
                <a:spcBef>
                  <a:spcPct val="0"/>
                </a:spcBef>
                <a:buFontTx/>
                <a:buNone/>
              </a:pPr>
              <a:t>10</a:t>
            </a:fld>
            <a:endParaRPr lang="en-US" altLang="ja-JP" sz="1800" dirty="0" smtClean="0"/>
          </a:p>
        </p:txBody>
      </p:sp>
      <p:sp>
        <p:nvSpPr>
          <p:cNvPr id="26627" name="Text Box 2"/>
          <p:cNvSpPr txBox="1">
            <a:spLocks noChangeArrowheads="1"/>
          </p:cNvSpPr>
          <p:nvPr/>
        </p:nvSpPr>
        <p:spPr bwMode="auto">
          <a:xfrm>
            <a:off x="684213" y="1341438"/>
            <a:ext cx="7777162" cy="146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50000"/>
              </a:spcBef>
              <a:buFontTx/>
              <a:buNone/>
            </a:pPr>
            <a:r>
              <a:rPr lang="ja-JP" altLang="en-US" sz="1800"/>
              <a:t>　国際特許分類（ＩＰＣ）の利用に際して、我が国の技術事情、例えば、我が国特有の技術の存在あるいは諸外国に比べて一段と進んでいる技術の存在により、ＩＰＣの展開をそのまま使用すると多量の特許文献が集中するため効率的に検索ができない技術分野において、ＩＰＣを更に展開した索引であり、展開記号及び／又は分冊識別記号をＩＰＣに付加する形で構成されている。 （約１８万）</a:t>
            </a:r>
          </a:p>
        </p:txBody>
      </p:sp>
      <p:grpSp>
        <p:nvGrpSpPr>
          <p:cNvPr id="26628" name="Group 3"/>
          <p:cNvGrpSpPr>
            <a:grpSpLocks/>
          </p:cNvGrpSpPr>
          <p:nvPr/>
        </p:nvGrpSpPr>
        <p:grpSpPr bwMode="auto">
          <a:xfrm>
            <a:off x="395288" y="2901950"/>
            <a:ext cx="8280400" cy="3695700"/>
            <a:chOff x="249" y="1755"/>
            <a:chExt cx="5216" cy="2328"/>
          </a:xfrm>
        </p:grpSpPr>
        <p:pic>
          <p:nvPicPr>
            <p:cNvPr id="26630" name="Picture 4" descr="pmgs_fi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 y="1755"/>
              <a:ext cx="5216" cy="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1" name="Line 5"/>
            <p:cNvSpPr>
              <a:spLocks noChangeShapeType="1"/>
            </p:cNvSpPr>
            <p:nvPr/>
          </p:nvSpPr>
          <p:spPr bwMode="auto">
            <a:xfrm flipH="1">
              <a:off x="642" y="3385"/>
              <a:ext cx="288" cy="49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6632" name="Text Box 6"/>
            <p:cNvSpPr txBox="1">
              <a:spLocks noChangeArrowheads="1"/>
            </p:cNvSpPr>
            <p:nvPr/>
          </p:nvSpPr>
          <p:spPr bwMode="auto">
            <a:xfrm>
              <a:off x="249" y="3856"/>
              <a:ext cx="72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50000"/>
                </a:spcBef>
                <a:buFontTx/>
                <a:buNone/>
              </a:pPr>
              <a:r>
                <a:rPr lang="ja-JP" altLang="en-US" sz="1600"/>
                <a:t>数字３桁</a:t>
              </a:r>
            </a:p>
          </p:txBody>
        </p:sp>
        <p:sp>
          <p:nvSpPr>
            <p:cNvPr id="26633" name="Text Box 7"/>
            <p:cNvSpPr txBox="1">
              <a:spLocks noChangeArrowheads="1"/>
            </p:cNvSpPr>
            <p:nvPr/>
          </p:nvSpPr>
          <p:spPr bwMode="auto">
            <a:xfrm>
              <a:off x="976" y="3871"/>
              <a:ext cx="126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50000"/>
                </a:spcBef>
                <a:buFontTx/>
                <a:buNone/>
              </a:pPr>
              <a:r>
                <a:rPr lang="ja-JP" altLang="en-US" sz="1600"/>
                <a:t>アルファベット１文字</a:t>
              </a:r>
            </a:p>
          </p:txBody>
        </p:sp>
        <p:sp>
          <p:nvSpPr>
            <p:cNvPr id="26634" name="Line 8"/>
            <p:cNvSpPr>
              <a:spLocks noChangeShapeType="1"/>
            </p:cNvSpPr>
            <p:nvPr/>
          </p:nvSpPr>
          <p:spPr bwMode="auto">
            <a:xfrm>
              <a:off x="1202" y="3702"/>
              <a:ext cx="0" cy="18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26629" name="Rectangle 9"/>
          <p:cNvSpPr>
            <a:spLocks noChangeArrowheads="1"/>
          </p:cNvSpPr>
          <p:nvPr/>
        </p:nvSpPr>
        <p:spPr bwMode="auto">
          <a:xfrm>
            <a:off x="1501775" y="476250"/>
            <a:ext cx="6140450" cy="609600"/>
          </a:xfrm>
          <a:prstGeom prst="rect">
            <a:avLst/>
          </a:prstGeom>
          <a:solidFill>
            <a:srgbClr val="0000FF"/>
          </a:solidFill>
          <a:ln w="9525">
            <a:solidFill>
              <a:schemeClr val="tx1"/>
            </a:solidFill>
            <a:miter lim="800000"/>
            <a:headEnd/>
            <a:tailEnd/>
          </a:ln>
          <a:effectLst>
            <a:outerShdw dist="107763" dir="2700000" algn="ctr" rotWithShape="0">
              <a:schemeClr val="bg2"/>
            </a:outerShdw>
          </a:effectLst>
        </p:spPr>
        <p:txBody>
          <a:bodyPr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FontTx/>
              <a:buNone/>
            </a:pPr>
            <a:r>
              <a:rPr lang="en-US" altLang="ja-JP" sz="2800">
                <a:solidFill>
                  <a:schemeClr val="bg1"/>
                </a:solidFill>
                <a:latin typeface="ＭＳ Ｐゴシック" pitchFamily="50" charset="-128"/>
              </a:rPr>
              <a:t>FI</a:t>
            </a:r>
            <a:r>
              <a:rPr lang="ja-JP" altLang="en-US" sz="2800">
                <a:solidFill>
                  <a:schemeClr val="bg1"/>
                </a:solidFill>
                <a:latin typeface="ＭＳ Ｐゴシック" pitchFamily="50" charset="-128"/>
              </a:rPr>
              <a:t>（</a:t>
            </a:r>
            <a:r>
              <a:rPr lang="en-US" altLang="ja-JP" sz="2800">
                <a:solidFill>
                  <a:schemeClr val="bg1"/>
                </a:solidFill>
                <a:latin typeface="ＭＳ Ｐゴシック" pitchFamily="50" charset="-128"/>
              </a:rPr>
              <a:t>File Index </a:t>
            </a:r>
            <a:r>
              <a:rPr lang="ja-JP" altLang="en-US" sz="2800">
                <a:solidFill>
                  <a:schemeClr val="bg1"/>
                </a:solidFill>
                <a:latin typeface="ＭＳ Ｐゴシック" pitchFamily="50" charset="-128"/>
              </a:rPr>
              <a:t>） </a:t>
            </a:r>
          </a:p>
        </p:txBody>
      </p:sp>
    </p:spTree>
    <p:extLst>
      <p:ext uri="{BB962C8B-B14F-4D97-AF65-F5344CB8AC3E}">
        <p14:creationId xmlns:p14="http://schemas.microsoft.com/office/powerpoint/2010/main" val="39879696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スライド番号プレースホルダー 3"/>
          <p:cNvSpPr>
            <a:spLocks noGrp="1"/>
          </p:cNvSpPr>
          <p:nvPr>
            <p:ph type="sldNum" sz="quarter" idx="12"/>
          </p:nvPr>
        </p:nvSpPr>
        <p:spPr>
          <a:xfrm>
            <a:off x="6758880" y="6520259"/>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fld id="{295EB97D-C04D-47DB-A163-0DDFE665F9EE}" type="slidenum">
              <a:rPr lang="en-US" altLang="ja-JP" sz="1800" smtClean="0"/>
              <a:pPr eaLnBrk="1" hangingPunct="1">
                <a:spcBef>
                  <a:spcPct val="0"/>
                </a:spcBef>
                <a:buFontTx/>
                <a:buNone/>
              </a:pPr>
              <a:t>11</a:t>
            </a:fld>
            <a:endParaRPr lang="en-US" altLang="ja-JP" sz="1800" dirty="0" smtClean="0"/>
          </a:p>
        </p:txBody>
      </p:sp>
      <p:pic>
        <p:nvPicPr>
          <p:cNvPr id="27651" name="Picture 2" descr="pmgs_fig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0688" y="2997200"/>
            <a:ext cx="5399087" cy="362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2" name="Text Box 3"/>
          <p:cNvSpPr txBox="1">
            <a:spLocks noChangeArrowheads="1"/>
          </p:cNvSpPr>
          <p:nvPr/>
        </p:nvSpPr>
        <p:spPr bwMode="auto">
          <a:xfrm>
            <a:off x="682625" y="1328738"/>
            <a:ext cx="7777163"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50000"/>
              </a:spcBef>
              <a:buFontTx/>
              <a:buNone/>
            </a:pPr>
            <a:r>
              <a:rPr lang="en-US" altLang="ja-JP" sz="1800" dirty="0"/>
              <a:t> </a:t>
            </a:r>
            <a:r>
              <a:rPr lang="ja-JP" altLang="en-US" sz="1800" dirty="0"/>
              <a:t>文献量の著しい増大及び技術の複合化、融合化、製品の多様化といった昨今の技術開発の動向に対して、特許審査のための先行技術調査を効率的に行うために、機械検索用に開発された技術項目のこと。</a:t>
            </a:r>
            <a:r>
              <a:rPr lang="ja-JP" altLang="en-US" sz="1800" dirty="0">
                <a:solidFill>
                  <a:srgbClr val="FF0000"/>
                </a:solidFill>
              </a:rPr>
              <a:t>Ｆタームは、種々の技術的観点（目的、用途、構造、材料、製法、処理操作方法、制御手段など）からＦＩを所定技術分野毎に再区分、あるいは細区分したものであり、Ｆタームを組み合わせて検索することにより、関連先行技術を効率的に絞り込むことができる</a:t>
            </a:r>
            <a:r>
              <a:rPr lang="ja-JP" altLang="en-US" sz="1800" dirty="0"/>
              <a:t>。</a:t>
            </a:r>
          </a:p>
        </p:txBody>
      </p:sp>
      <p:sp>
        <p:nvSpPr>
          <p:cNvPr id="27653" name="Rectangle 4"/>
          <p:cNvSpPr>
            <a:spLocks noChangeArrowheads="1"/>
          </p:cNvSpPr>
          <p:nvPr/>
        </p:nvSpPr>
        <p:spPr bwMode="auto">
          <a:xfrm>
            <a:off x="1501775" y="476250"/>
            <a:ext cx="6140450" cy="609600"/>
          </a:xfrm>
          <a:prstGeom prst="rect">
            <a:avLst/>
          </a:prstGeom>
          <a:solidFill>
            <a:srgbClr val="0000FF"/>
          </a:solidFill>
          <a:ln w="9525">
            <a:solidFill>
              <a:schemeClr val="tx1"/>
            </a:solidFill>
            <a:miter lim="800000"/>
            <a:headEnd/>
            <a:tailEnd/>
          </a:ln>
          <a:effectLst>
            <a:outerShdw dist="107763" dir="2700000" algn="ctr" rotWithShape="0">
              <a:schemeClr val="bg2"/>
            </a:outerShdw>
          </a:effectLst>
        </p:spPr>
        <p:txBody>
          <a:bodyPr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FontTx/>
              <a:buNone/>
            </a:pPr>
            <a:r>
              <a:rPr lang="en-US" altLang="ja-JP" sz="2800">
                <a:solidFill>
                  <a:schemeClr val="bg1"/>
                </a:solidFill>
                <a:latin typeface="ＭＳ Ｐゴシック" pitchFamily="50" charset="-128"/>
              </a:rPr>
              <a:t>F</a:t>
            </a:r>
            <a:r>
              <a:rPr lang="ja-JP" altLang="en-US" sz="2800">
                <a:solidFill>
                  <a:schemeClr val="bg1"/>
                </a:solidFill>
                <a:latin typeface="ＭＳ Ｐゴシック" pitchFamily="50" charset="-128"/>
              </a:rPr>
              <a:t>ターム</a:t>
            </a:r>
            <a:r>
              <a:rPr lang="ja-JP" altLang="en-US" sz="2400">
                <a:solidFill>
                  <a:schemeClr val="bg1"/>
                </a:solidFill>
                <a:latin typeface="ＭＳ Ｐゴシック" pitchFamily="50" charset="-128"/>
              </a:rPr>
              <a:t>（</a:t>
            </a:r>
            <a:r>
              <a:rPr lang="en-US" altLang="ja-JP" sz="2400">
                <a:solidFill>
                  <a:schemeClr val="bg1"/>
                </a:solidFill>
                <a:latin typeface="ＭＳ Ｐゴシック" pitchFamily="50" charset="-128"/>
              </a:rPr>
              <a:t>File Forming Term</a:t>
            </a:r>
            <a:r>
              <a:rPr lang="ja-JP" altLang="en-US" sz="2400">
                <a:solidFill>
                  <a:schemeClr val="bg1"/>
                </a:solidFill>
                <a:latin typeface="ＭＳ Ｐゴシック" pitchFamily="50" charset="-128"/>
              </a:rPr>
              <a:t>）</a:t>
            </a:r>
            <a:r>
              <a:rPr lang="ja-JP" altLang="en-US" sz="3000">
                <a:solidFill>
                  <a:schemeClr val="bg1"/>
                </a:solidFill>
                <a:latin typeface="ＭＳ Ｐゴシック" pitchFamily="50" charset="-128"/>
              </a:rPr>
              <a:t> </a:t>
            </a:r>
          </a:p>
        </p:txBody>
      </p:sp>
      <p:sp>
        <p:nvSpPr>
          <p:cNvPr id="27654" name="Text Box 5"/>
          <p:cNvSpPr txBox="1">
            <a:spLocks noChangeArrowheads="1"/>
          </p:cNvSpPr>
          <p:nvPr/>
        </p:nvSpPr>
        <p:spPr bwMode="auto">
          <a:xfrm>
            <a:off x="468313" y="3357563"/>
            <a:ext cx="30845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2400">
                <a:solidFill>
                  <a:srgbClr val="FF0000"/>
                </a:solidFill>
                <a:latin typeface="ＭＳ Ｐゴシック" pitchFamily="50" charset="-128"/>
              </a:rPr>
              <a:t>　 </a:t>
            </a:r>
            <a:r>
              <a:rPr lang="ja-JP" altLang="en-US" sz="1800">
                <a:solidFill>
                  <a:srgbClr val="FF0000"/>
                </a:solidFill>
                <a:latin typeface="ＭＳ Ｐゴシック" pitchFamily="50" charset="-128"/>
              </a:rPr>
              <a:t>５Ｄ０８８ 　　　　ＡＡ 　　０７</a:t>
            </a:r>
            <a:r>
              <a:rPr lang="ja-JP" altLang="en-US" sz="2400">
                <a:solidFill>
                  <a:srgbClr val="FF0000"/>
                </a:solidFill>
                <a:latin typeface="ＭＳ Ｐゴシック" pitchFamily="50" charset="-128"/>
              </a:rPr>
              <a:t>　</a:t>
            </a:r>
          </a:p>
        </p:txBody>
      </p:sp>
      <p:sp>
        <p:nvSpPr>
          <p:cNvPr id="27655" name="Text Box 6"/>
          <p:cNvSpPr txBox="1">
            <a:spLocks noChangeArrowheads="1"/>
          </p:cNvSpPr>
          <p:nvPr/>
        </p:nvSpPr>
        <p:spPr bwMode="auto">
          <a:xfrm>
            <a:off x="612775" y="3740150"/>
            <a:ext cx="1295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600" dirty="0">
                <a:solidFill>
                  <a:srgbClr val="FF0000"/>
                </a:solidFill>
              </a:rPr>
              <a:t>テーマコード</a:t>
            </a:r>
          </a:p>
        </p:txBody>
      </p:sp>
      <p:sp>
        <p:nvSpPr>
          <p:cNvPr id="27656" name="Text Box 7"/>
          <p:cNvSpPr txBox="1">
            <a:spLocks noChangeArrowheads="1"/>
          </p:cNvSpPr>
          <p:nvPr/>
        </p:nvSpPr>
        <p:spPr bwMode="auto">
          <a:xfrm>
            <a:off x="2073275" y="3740150"/>
            <a:ext cx="9874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600">
                <a:solidFill>
                  <a:srgbClr val="FF0000"/>
                </a:solidFill>
              </a:rPr>
              <a:t>観点</a:t>
            </a:r>
          </a:p>
        </p:txBody>
      </p:sp>
      <p:sp>
        <p:nvSpPr>
          <p:cNvPr id="27657" name="Text Box 8"/>
          <p:cNvSpPr txBox="1">
            <a:spLocks noChangeArrowheads="1"/>
          </p:cNvSpPr>
          <p:nvPr/>
        </p:nvSpPr>
        <p:spPr bwMode="auto">
          <a:xfrm>
            <a:off x="2814638" y="3743325"/>
            <a:ext cx="11096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600">
                <a:solidFill>
                  <a:srgbClr val="FF0000"/>
                </a:solidFill>
              </a:rPr>
              <a:t>数字</a:t>
            </a:r>
          </a:p>
        </p:txBody>
      </p:sp>
      <p:sp>
        <p:nvSpPr>
          <p:cNvPr id="27658" name="Text Box 9"/>
          <p:cNvSpPr txBox="1">
            <a:spLocks noChangeArrowheads="1"/>
          </p:cNvSpPr>
          <p:nvPr/>
        </p:nvSpPr>
        <p:spPr bwMode="auto">
          <a:xfrm>
            <a:off x="2073275" y="4102100"/>
            <a:ext cx="1295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FontTx/>
              <a:buNone/>
            </a:pPr>
            <a:r>
              <a:rPr lang="ja-JP" altLang="en-US" sz="1600">
                <a:solidFill>
                  <a:schemeClr val="accent2"/>
                </a:solidFill>
              </a:rPr>
              <a:t>ターム</a:t>
            </a:r>
            <a:endParaRPr lang="ja-JP" altLang="en-US" sz="1600"/>
          </a:p>
        </p:txBody>
      </p:sp>
      <p:sp>
        <p:nvSpPr>
          <p:cNvPr id="27659" name="AutoShape 10"/>
          <p:cNvSpPr>
            <a:spLocks/>
          </p:cNvSpPr>
          <p:nvPr/>
        </p:nvSpPr>
        <p:spPr bwMode="auto">
          <a:xfrm rot="-5400000">
            <a:off x="2694781" y="3428207"/>
            <a:ext cx="52387" cy="1295400"/>
          </a:xfrm>
          <a:prstGeom prst="leftBracket">
            <a:avLst>
              <a:gd name="adj" fmla="val 223234"/>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endParaRPr lang="ja-JP" altLang="en-US" sz="1800"/>
          </a:p>
        </p:txBody>
      </p:sp>
      <p:sp>
        <p:nvSpPr>
          <p:cNvPr id="27660" name="Text Box 11"/>
          <p:cNvSpPr txBox="1">
            <a:spLocks noChangeArrowheads="1"/>
          </p:cNvSpPr>
          <p:nvPr/>
        </p:nvSpPr>
        <p:spPr bwMode="auto">
          <a:xfrm>
            <a:off x="252413" y="4508500"/>
            <a:ext cx="3055937"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400">
                <a:latin typeface="ＭＳ Ｐゴシック" pitchFamily="50" charset="-128"/>
              </a:rPr>
              <a:t>５Ｄ０８８：</a:t>
            </a:r>
            <a:r>
              <a:rPr lang="ja-JP" altLang="en-US" sz="1400"/>
              <a:t>トラック変更，選択のための</a:t>
            </a:r>
          </a:p>
          <a:p>
            <a:pPr eaLnBrk="1" hangingPunct="1">
              <a:spcBef>
                <a:spcPct val="0"/>
              </a:spcBef>
              <a:buFontTx/>
              <a:buNone/>
            </a:pPr>
            <a:r>
              <a:rPr lang="ja-JP" altLang="en-US" sz="1400"/>
              <a:t>　　　　　　ヘッド移動</a:t>
            </a:r>
          </a:p>
          <a:p>
            <a:pPr eaLnBrk="1" hangingPunct="1">
              <a:spcBef>
                <a:spcPct val="0"/>
              </a:spcBef>
              <a:buFontTx/>
              <a:buNone/>
            </a:pPr>
            <a:r>
              <a:rPr lang="ja-JP" altLang="en-US" sz="1400">
                <a:latin typeface="ＭＳ Ｐゴシック" pitchFamily="50" charset="-128"/>
              </a:rPr>
              <a:t>（ＦＩカバー範囲：</a:t>
            </a:r>
            <a:r>
              <a:rPr lang="en-US" altLang="ja-JP" sz="1400">
                <a:latin typeface="ＭＳ Ｐゴシック" pitchFamily="50" charset="-128"/>
              </a:rPr>
              <a:t>G11B21/08-21/08@Z</a:t>
            </a:r>
            <a:r>
              <a:rPr lang="ja-JP" altLang="en-US" sz="1400">
                <a:latin typeface="ＭＳ Ｐゴシック" pitchFamily="50" charset="-128"/>
              </a:rPr>
              <a:t>）</a:t>
            </a:r>
          </a:p>
          <a:p>
            <a:pPr eaLnBrk="1" hangingPunct="1">
              <a:spcBef>
                <a:spcPct val="50000"/>
              </a:spcBef>
              <a:buFontTx/>
              <a:buNone/>
            </a:pPr>
            <a:r>
              <a:rPr lang="en-US" altLang="ja-JP" sz="1400">
                <a:latin typeface="ＭＳ Ｐゴシック" pitchFamily="50" charset="-128"/>
              </a:rPr>
              <a:t>AA</a:t>
            </a:r>
            <a:r>
              <a:rPr lang="ja-JP" altLang="en-US" sz="1400">
                <a:latin typeface="ＭＳ Ｐゴシック" pitchFamily="50" charset="-128"/>
              </a:rPr>
              <a:t>：トラック変更，選択機構 </a:t>
            </a:r>
          </a:p>
          <a:p>
            <a:pPr eaLnBrk="1" hangingPunct="1">
              <a:spcBef>
                <a:spcPct val="50000"/>
              </a:spcBef>
              <a:buFontTx/>
              <a:buNone/>
            </a:pPr>
            <a:r>
              <a:rPr lang="ja-JP" altLang="en-US" sz="1400">
                <a:latin typeface="ＭＳ Ｐゴシック" pitchFamily="50" charset="-128"/>
              </a:rPr>
              <a:t>０７：圧電素子を用いたもの </a:t>
            </a:r>
          </a:p>
        </p:txBody>
      </p:sp>
    </p:spTree>
    <p:extLst>
      <p:ext uri="{BB962C8B-B14F-4D97-AF65-F5344CB8AC3E}">
        <p14:creationId xmlns:p14="http://schemas.microsoft.com/office/powerpoint/2010/main" val="1602502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スライド番号プレースホルダー 3"/>
          <p:cNvSpPr>
            <a:spLocks noGrp="1"/>
          </p:cNvSpPr>
          <p:nvPr>
            <p:ph type="sldNum" sz="quarter" idx="12"/>
          </p:nvPr>
        </p:nvSpPr>
        <p:spPr>
          <a:xfrm>
            <a:off x="6902896" y="6408738"/>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fld id="{CEEFEF21-8C4A-4850-A7F5-E88A90FDD3BA}" type="slidenum">
              <a:rPr lang="en-US" altLang="ja-JP" sz="1800" smtClean="0"/>
              <a:pPr eaLnBrk="1" hangingPunct="1">
                <a:spcBef>
                  <a:spcPct val="0"/>
                </a:spcBef>
                <a:buFontTx/>
                <a:buNone/>
              </a:pPr>
              <a:t>12</a:t>
            </a:fld>
            <a:endParaRPr lang="en-US" altLang="ja-JP" sz="1800" smtClean="0"/>
          </a:p>
        </p:txBody>
      </p:sp>
      <p:sp>
        <p:nvSpPr>
          <p:cNvPr id="28675" name="Text Box 2"/>
          <p:cNvSpPr txBox="1">
            <a:spLocks noChangeArrowheads="1"/>
          </p:cNvSpPr>
          <p:nvPr/>
        </p:nvSpPr>
        <p:spPr bwMode="auto">
          <a:xfrm>
            <a:off x="682625" y="1341438"/>
            <a:ext cx="7885113"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50000"/>
              </a:spcBef>
              <a:buFontTx/>
              <a:buNone/>
            </a:pPr>
            <a:r>
              <a:rPr lang="en-US" altLang="ja-JP" sz="1800"/>
              <a:t> </a:t>
            </a:r>
            <a:r>
              <a:rPr lang="ja-JP" altLang="en-US" sz="1800"/>
              <a:t>テーマコード ： 全技術分野を約２６００の技術テーマに分類したもの</a:t>
            </a:r>
          </a:p>
          <a:p>
            <a:pPr eaLnBrk="1" hangingPunct="1">
              <a:spcBef>
                <a:spcPct val="10000"/>
              </a:spcBef>
              <a:buFontTx/>
              <a:buNone/>
            </a:pPr>
            <a:r>
              <a:rPr lang="ja-JP" altLang="en-US" sz="1800"/>
              <a:t>　　　　　　　　　　各テーマの範囲はＦＩ分類で定められている（ＦＩカバー範囲）</a:t>
            </a:r>
          </a:p>
          <a:p>
            <a:pPr eaLnBrk="1" hangingPunct="1">
              <a:spcBef>
                <a:spcPct val="30000"/>
              </a:spcBef>
              <a:buFontTx/>
              <a:buNone/>
            </a:pPr>
            <a:r>
              <a:rPr lang="ja-JP" altLang="en-US" sz="1800"/>
              <a:t>Ｆターム ： 技術分野（テーマコード）に対してＦＩとは別の観点</a:t>
            </a:r>
            <a:r>
              <a:rPr lang="ja-JP" altLang="en-US" sz="1800">
                <a:solidFill>
                  <a:schemeClr val="accent2"/>
                </a:solidFill>
              </a:rPr>
              <a:t>（</a:t>
            </a:r>
            <a:r>
              <a:rPr lang="ja-JP" altLang="en-US" sz="1800">
                <a:solidFill>
                  <a:srgbClr val="0000FF"/>
                </a:solidFill>
              </a:rPr>
              <a:t>目的、用途、構造、</a:t>
            </a:r>
            <a:endParaRPr lang="en-US" altLang="ja-JP" sz="1800">
              <a:solidFill>
                <a:srgbClr val="0000FF"/>
              </a:solidFill>
            </a:endParaRPr>
          </a:p>
          <a:p>
            <a:pPr eaLnBrk="1" hangingPunct="1">
              <a:spcBef>
                <a:spcPct val="0"/>
              </a:spcBef>
              <a:buFontTx/>
              <a:buNone/>
            </a:pPr>
            <a:r>
              <a:rPr lang="ja-JP" altLang="en-US" sz="1800">
                <a:solidFill>
                  <a:srgbClr val="0000FF"/>
                </a:solidFill>
              </a:rPr>
              <a:t>　　　　　　　材料、製法、処理操作方法、制御手段</a:t>
            </a:r>
            <a:r>
              <a:rPr lang="ja-JP" altLang="en-US" sz="1800">
                <a:solidFill>
                  <a:schemeClr val="accent2"/>
                </a:solidFill>
              </a:rPr>
              <a:t>など）</a:t>
            </a:r>
            <a:r>
              <a:rPr lang="ja-JP" altLang="en-US" sz="1800"/>
              <a:t>から分類したもの</a:t>
            </a:r>
          </a:p>
        </p:txBody>
      </p:sp>
      <p:sp>
        <p:nvSpPr>
          <p:cNvPr id="28676" name="Rectangle 3"/>
          <p:cNvSpPr>
            <a:spLocks noChangeArrowheads="1"/>
          </p:cNvSpPr>
          <p:nvPr/>
        </p:nvSpPr>
        <p:spPr bwMode="auto">
          <a:xfrm>
            <a:off x="1501775" y="476250"/>
            <a:ext cx="6140450" cy="609600"/>
          </a:xfrm>
          <a:prstGeom prst="rect">
            <a:avLst/>
          </a:prstGeom>
          <a:solidFill>
            <a:srgbClr val="0000FF"/>
          </a:solidFill>
          <a:ln w="9525">
            <a:solidFill>
              <a:schemeClr val="tx1"/>
            </a:solidFill>
            <a:miter lim="800000"/>
            <a:headEnd/>
            <a:tailEnd/>
          </a:ln>
          <a:effectLst>
            <a:outerShdw dist="107763" dir="2700000" algn="ctr" rotWithShape="0">
              <a:schemeClr val="bg2"/>
            </a:outerShdw>
          </a:effectLst>
        </p:spPr>
        <p:txBody>
          <a:bodyPr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FontTx/>
              <a:buNone/>
            </a:pPr>
            <a:r>
              <a:rPr lang="en-US" altLang="ja-JP" sz="2800">
                <a:solidFill>
                  <a:schemeClr val="bg1"/>
                </a:solidFill>
                <a:latin typeface="ＭＳ Ｐゴシック" pitchFamily="50" charset="-128"/>
              </a:rPr>
              <a:t>F</a:t>
            </a:r>
            <a:r>
              <a:rPr lang="ja-JP" altLang="en-US" sz="2800">
                <a:solidFill>
                  <a:schemeClr val="bg1"/>
                </a:solidFill>
                <a:latin typeface="ＭＳ Ｐゴシック" pitchFamily="50" charset="-128"/>
              </a:rPr>
              <a:t>ターム</a:t>
            </a:r>
            <a:r>
              <a:rPr lang="ja-JP" altLang="en-US" sz="2400">
                <a:solidFill>
                  <a:schemeClr val="bg1"/>
                </a:solidFill>
                <a:latin typeface="ＭＳ Ｐゴシック" pitchFamily="50" charset="-128"/>
              </a:rPr>
              <a:t>（</a:t>
            </a:r>
            <a:r>
              <a:rPr lang="en-US" altLang="ja-JP" sz="2400">
                <a:solidFill>
                  <a:schemeClr val="bg1"/>
                </a:solidFill>
                <a:latin typeface="ＭＳ Ｐゴシック" pitchFamily="50" charset="-128"/>
              </a:rPr>
              <a:t>File Forming Term</a:t>
            </a:r>
            <a:r>
              <a:rPr lang="ja-JP" altLang="en-US" sz="2400">
                <a:solidFill>
                  <a:schemeClr val="bg1"/>
                </a:solidFill>
                <a:latin typeface="ＭＳ Ｐゴシック" pitchFamily="50" charset="-128"/>
              </a:rPr>
              <a:t>）</a:t>
            </a:r>
            <a:r>
              <a:rPr lang="ja-JP" altLang="en-US" sz="3000">
                <a:solidFill>
                  <a:schemeClr val="bg1"/>
                </a:solidFill>
                <a:latin typeface="ＭＳ Ｐゴシック" pitchFamily="50" charset="-128"/>
              </a:rPr>
              <a:t> </a:t>
            </a:r>
          </a:p>
        </p:txBody>
      </p:sp>
      <p:pic>
        <p:nvPicPr>
          <p:cNvPr id="28677" name="図 1" descr="図-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675" y="2882900"/>
            <a:ext cx="7993063" cy="315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8" name="Text Box 5"/>
          <p:cNvSpPr txBox="1">
            <a:spLocks noChangeArrowheads="1"/>
          </p:cNvSpPr>
          <p:nvPr/>
        </p:nvSpPr>
        <p:spPr bwMode="auto">
          <a:xfrm>
            <a:off x="2484438" y="5978525"/>
            <a:ext cx="64801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50000"/>
              </a:spcBef>
              <a:buFontTx/>
              <a:buNone/>
            </a:pPr>
            <a:r>
              <a:rPr lang="ja-JP" altLang="en-US" sz="1800"/>
              <a:t>（ＦＩカバー範囲：Ｆ</a:t>
            </a:r>
            <a:r>
              <a:rPr lang="en-US" altLang="ja-JP" sz="1800"/>
              <a:t>24</a:t>
            </a:r>
            <a:r>
              <a:rPr lang="ja-JP" altLang="en-US" sz="1800"/>
              <a:t>Ｆ</a:t>
            </a:r>
            <a:r>
              <a:rPr lang="en-US" altLang="ja-JP" sz="1800"/>
              <a:t>7/00</a:t>
            </a:r>
            <a:r>
              <a:rPr lang="ja-JP" altLang="en-US" sz="1800"/>
              <a:t>－</a:t>
            </a:r>
            <a:r>
              <a:rPr lang="en-US" altLang="ja-JP" sz="1800"/>
              <a:t>7/007,101 </a:t>
            </a:r>
            <a:r>
              <a:rPr lang="ja-JP" altLang="en-US" sz="1800"/>
              <a:t>）⇒換気に関連する技術</a:t>
            </a:r>
          </a:p>
        </p:txBody>
      </p:sp>
      <p:sp>
        <p:nvSpPr>
          <p:cNvPr id="28679" name="Text Box 6"/>
          <p:cNvSpPr txBox="1">
            <a:spLocks noChangeArrowheads="1"/>
          </p:cNvSpPr>
          <p:nvPr/>
        </p:nvSpPr>
        <p:spPr bwMode="auto">
          <a:xfrm>
            <a:off x="3906838" y="2667000"/>
            <a:ext cx="253682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50000"/>
              </a:spcBef>
              <a:buFontTx/>
              <a:buNone/>
            </a:pPr>
            <a:r>
              <a:rPr lang="en-US" altLang="ja-JP" sz="1800">
                <a:latin typeface="ＭＳ Ｐゴシック" pitchFamily="50" charset="-128"/>
              </a:rPr>
              <a:t>《</a:t>
            </a:r>
            <a:r>
              <a:rPr lang="ja-JP" altLang="en-US" sz="1800">
                <a:latin typeface="ＭＳ Ｐゴシック" pitchFamily="50" charset="-128"/>
              </a:rPr>
              <a:t>メイングル－プ</a:t>
            </a:r>
            <a:r>
              <a:rPr lang="en-US" altLang="ja-JP" sz="1800">
                <a:latin typeface="ＭＳ Ｐゴシック" pitchFamily="50" charset="-128"/>
              </a:rPr>
              <a:t>》</a:t>
            </a:r>
            <a:r>
              <a:rPr lang="ja-JP" altLang="en-US" sz="1800">
                <a:latin typeface="ＭＳ Ｐゴシック" pitchFamily="50" charset="-128"/>
              </a:rPr>
              <a:t>換気 </a:t>
            </a:r>
          </a:p>
        </p:txBody>
      </p:sp>
      <p:sp>
        <p:nvSpPr>
          <p:cNvPr id="28680" name="Line 7"/>
          <p:cNvSpPr>
            <a:spLocks noChangeShapeType="1"/>
          </p:cNvSpPr>
          <p:nvPr/>
        </p:nvSpPr>
        <p:spPr bwMode="auto">
          <a:xfrm flipV="1">
            <a:off x="3641725" y="2954338"/>
            <a:ext cx="331788"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8681" name="Text Box 8"/>
          <p:cNvSpPr txBox="1">
            <a:spLocks noChangeArrowheads="1"/>
          </p:cNvSpPr>
          <p:nvPr/>
        </p:nvSpPr>
        <p:spPr bwMode="auto">
          <a:xfrm>
            <a:off x="1314450" y="6477000"/>
            <a:ext cx="296951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50000"/>
              </a:spcBef>
              <a:buFontTx/>
              <a:buNone/>
            </a:pPr>
            <a:r>
              <a:rPr lang="ja-JP" altLang="en-US" sz="1600" dirty="0">
                <a:latin typeface="ＭＳ Ｐゴシック" pitchFamily="50" charset="-128"/>
              </a:rPr>
              <a:t>参考</a:t>
            </a:r>
            <a:r>
              <a:rPr lang="ja-JP" altLang="en-US" sz="1600" dirty="0" smtClean="0">
                <a:latin typeface="ＭＳ Ｐゴシック" pitchFamily="50" charset="-128"/>
              </a:rPr>
              <a:t>：</a:t>
            </a:r>
            <a:r>
              <a:rPr lang="ja-JP" altLang="en-US" sz="1600" dirty="0" smtClean="0">
                <a:latin typeface="ＭＳ Ｐゴシック" pitchFamily="50" charset="-128"/>
                <a:hlinkClick r:id="rId3"/>
              </a:rPr>
              <a:t>パテントマップガイダンス</a:t>
            </a:r>
            <a:endParaRPr lang="ja-JP" altLang="en-US" sz="1600" dirty="0">
              <a:latin typeface="ＭＳ Ｐゴシック" pitchFamily="50" charset="-128"/>
            </a:endParaRPr>
          </a:p>
        </p:txBody>
      </p:sp>
      <p:sp>
        <p:nvSpPr>
          <p:cNvPr id="28682" name="Text Box 9"/>
          <p:cNvSpPr txBox="1">
            <a:spLocks noChangeArrowheads="1"/>
          </p:cNvSpPr>
          <p:nvPr/>
        </p:nvSpPr>
        <p:spPr bwMode="auto">
          <a:xfrm>
            <a:off x="6899275" y="3308350"/>
            <a:ext cx="7302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50000"/>
              </a:spcBef>
              <a:buFontTx/>
              <a:buNone/>
            </a:pPr>
            <a:r>
              <a:rPr lang="ja-JP" altLang="en-US" sz="1600">
                <a:latin typeface="ＭＳ Ｐゴシック" pitchFamily="50" charset="-128"/>
              </a:rPr>
              <a:t>換気１</a:t>
            </a:r>
          </a:p>
        </p:txBody>
      </p:sp>
    </p:spTree>
    <p:extLst>
      <p:ext uri="{BB962C8B-B14F-4D97-AF65-F5344CB8AC3E}">
        <p14:creationId xmlns:p14="http://schemas.microsoft.com/office/powerpoint/2010/main" val="4880259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6131" name="Group 3"/>
          <p:cNvGraphicFramePr>
            <a:graphicFrameLocks noGrp="1"/>
          </p:cNvGraphicFramePr>
          <p:nvPr/>
        </p:nvGraphicFramePr>
        <p:xfrm>
          <a:off x="438150" y="2416175"/>
          <a:ext cx="8208961" cy="3992592"/>
        </p:xfrm>
        <a:graphic>
          <a:graphicData uri="http://schemas.openxmlformats.org/drawingml/2006/table">
            <a:tbl>
              <a:tblPr/>
              <a:tblGrid>
                <a:gridCol w="611056"/>
                <a:gridCol w="1201597"/>
                <a:gridCol w="1203063"/>
                <a:gridCol w="1204528"/>
                <a:gridCol w="1201597"/>
                <a:gridCol w="1203062"/>
                <a:gridCol w="1584058"/>
              </a:tblGrid>
              <a:tr h="3352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600" b="0" i="0" u="none" strike="noStrike" cap="none" normalizeH="0" baseline="0" dirty="0" smtClean="0">
                          <a:ln>
                            <a:noFill/>
                          </a:ln>
                          <a:solidFill>
                            <a:schemeClr val="tx1"/>
                          </a:solidFill>
                          <a:effectLst/>
                          <a:latin typeface="ＭＳ Ｐゴシック" pitchFamily="50" charset="-128"/>
                          <a:ea typeface="ＭＳ Ｐゴシック" pitchFamily="50" charset="-128"/>
                        </a:rPr>
                        <a:t>観点</a:t>
                      </a:r>
                    </a:p>
                  </a:txBody>
                  <a:tcPr marL="84405" marR="84405"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6">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600" b="0" i="0" u="none" strike="noStrike" cap="none" normalizeH="0" baseline="0" smtClean="0">
                          <a:ln>
                            <a:noFill/>
                          </a:ln>
                          <a:solidFill>
                            <a:schemeClr val="tx1"/>
                          </a:solidFill>
                          <a:effectLst/>
                          <a:latin typeface="ＭＳ Ｐゴシック" pitchFamily="50" charset="-128"/>
                          <a:ea typeface="ＭＳ Ｐゴシック" pitchFamily="50" charset="-128"/>
                        </a:rPr>
                        <a:t>Ｆターム</a:t>
                      </a:r>
                    </a:p>
                  </a:txBody>
                  <a:tcPr marL="84405" marR="84405"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335246">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ja-JP" sz="1600" b="1" i="0" u="none" strike="noStrike" cap="none" normalizeH="0" baseline="0" smtClean="0">
                          <a:ln>
                            <a:noFill/>
                          </a:ln>
                          <a:solidFill>
                            <a:schemeClr val="tx1"/>
                          </a:solidFill>
                          <a:effectLst/>
                          <a:latin typeface="ＭＳ Ｐゴシック" pitchFamily="50" charset="-128"/>
                          <a:ea typeface="ＭＳ Ｐゴシック" pitchFamily="50" charset="-128"/>
                        </a:rPr>
                        <a:t>BA </a:t>
                      </a:r>
                    </a:p>
                  </a:txBody>
                  <a:tcPr marL="83076" marR="83076" marT="46784" marB="4678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600" b="1" i="0" u="none" strike="noStrike" cap="none" normalizeH="0" baseline="0" smtClean="0">
                          <a:ln>
                            <a:noFill/>
                          </a:ln>
                          <a:solidFill>
                            <a:schemeClr val="tx1"/>
                          </a:solidFill>
                          <a:effectLst/>
                          <a:latin typeface="ＭＳ Ｐゴシック" pitchFamily="50" charset="-128"/>
                          <a:ea typeface="ＭＳ Ｐゴシック" pitchFamily="50" charset="-128"/>
                        </a:rPr>
                        <a:t>ＢＡ００</a:t>
                      </a:r>
                    </a:p>
                  </a:txBody>
                  <a:tcPr marL="84405" marR="84405"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600" b="1" i="0" u="none" strike="noStrike" cap="none" normalizeH="0" baseline="0" smtClean="0">
                          <a:ln>
                            <a:noFill/>
                          </a:ln>
                          <a:solidFill>
                            <a:schemeClr val="tx1"/>
                          </a:solidFill>
                          <a:effectLst/>
                          <a:latin typeface="ＭＳ Ｐゴシック" pitchFamily="50" charset="-128"/>
                          <a:ea typeface="ＭＳ Ｐゴシック" pitchFamily="50" charset="-128"/>
                        </a:rPr>
                        <a:t>ＢＡ０１</a:t>
                      </a:r>
                    </a:p>
                  </a:txBody>
                  <a:tcPr marL="84405" marR="84405"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600" b="1" i="0" u="none" strike="noStrike" cap="none" normalizeH="0" baseline="0" smtClean="0">
                          <a:ln>
                            <a:noFill/>
                          </a:ln>
                          <a:solidFill>
                            <a:schemeClr val="tx1"/>
                          </a:solidFill>
                          <a:effectLst/>
                          <a:latin typeface="ＭＳ Ｐゴシック" pitchFamily="50" charset="-128"/>
                          <a:ea typeface="ＭＳ Ｐゴシック" pitchFamily="50" charset="-128"/>
                        </a:rPr>
                        <a:t>ＢＡ０２</a:t>
                      </a:r>
                    </a:p>
                  </a:txBody>
                  <a:tcPr marL="84405" marR="84405"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600" b="1" i="0" u="none" strike="noStrike" cap="none" normalizeH="0" baseline="0" smtClean="0">
                          <a:ln>
                            <a:noFill/>
                          </a:ln>
                          <a:solidFill>
                            <a:schemeClr val="tx1"/>
                          </a:solidFill>
                          <a:effectLst/>
                          <a:latin typeface="ＭＳ Ｐゴシック" pitchFamily="50" charset="-128"/>
                          <a:ea typeface="ＭＳ Ｐゴシック" pitchFamily="50" charset="-128"/>
                        </a:rPr>
                        <a:t>ＢＡ０３</a:t>
                      </a:r>
                    </a:p>
                  </a:txBody>
                  <a:tcPr marL="84405" marR="84405"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600" b="1" i="0" u="none" strike="noStrike" cap="none" normalizeH="0" baseline="0" smtClean="0">
                          <a:ln>
                            <a:noFill/>
                          </a:ln>
                          <a:solidFill>
                            <a:schemeClr val="tx1"/>
                          </a:solidFill>
                          <a:effectLst/>
                          <a:latin typeface="ＭＳ Ｐゴシック" pitchFamily="50" charset="-128"/>
                          <a:ea typeface="ＭＳ Ｐゴシック" pitchFamily="50" charset="-128"/>
                        </a:rPr>
                        <a:t>ＢＡ０４</a:t>
                      </a:r>
                    </a:p>
                  </a:txBody>
                  <a:tcPr marL="84405" marR="84405"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600" b="1" i="0" u="none" strike="noStrike" cap="none" normalizeH="0" baseline="0" dirty="0" smtClean="0">
                          <a:ln>
                            <a:noFill/>
                          </a:ln>
                          <a:solidFill>
                            <a:schemeClr val="tx1"/>
                          </a:solidFill>
                          <a:effectLst/>
                          <a:latin typeface="ＭＳ Ｐゴシック" pitchFamily="50" charset="-128"/>
                          <a:ea typeface="ＭＳ Ｐゴシック" pitchFamily="50" charset="-128"/>
                        </a:rPr>
                        <a:t>ＢＡ０５</a:t>
                      </a:r>
                    </a:p>
                  </a:txBody>
                  <a:tcPr marL="84405" marR="84405"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084">
                <a:tc vMerge="1">
                  <a:txBody>
                    <a:bodyPr/>
                    <a:lstStyle/>
                    <a:p>
                      <a:endParaRPr kumimoji="1" lang="ja-JP"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600" b="0" i="0" u="none" strike="noStrike" cap="none" normalizeH="0" baseline="0" smtClean="0">
                          <a:ln>
                            <a:noFill/>
                          </a:ln>
                          <a:solidFill>
                            <a:schemeClr val="tx1"/>
                          </a:solidFill>
                          <a:effectLst/>
                          <a:latin typeface="ＭＳ Ｐゴシック" pitchFamily="50" charset="-128"/>
                          <a:ea typeface="ＭＳ Ｐゴシック" pitchFamily="50" charset="-128"/>
                        </a:rPr>
                        <a:t>換気手段の設置箇所 </a:t>
                      </a:r>
                    </a:p>
                  </a:txBody>
                  <a:tcPr marL="84405" marR="84405"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600" b="0" i="0" u="none" strike="noStrike" cap="none" normalizeH="0" baseline="0" smtClean="0">
                          <a:ln>
                            <a:noFill/>
                          </a:ln>
                          <a:solidFill>
                            <a:schemeClr val="tx1"/>
                          </a:solidFill>
                          <a:effectLst/>
                          <a:latin typeface="ＭＳ Ｐゴシック" pitchFamily="50" charset="-128"/>
                          <a:ea typeface="ＭＳ Ｐゴシック" pitchFamily="50" charset="-128"/>
                        </a:rPr>
                        <a:t>・天井 </a:t>
                      </a:r>
                    </a:p>
                  </a:txBody>
                  <a:tcPr marL="84405" marR="84405"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600" b="0" i="0" u="none" strike="noStrike" cap="none" normalizeH="0" baseline="0" smtClean="0">
                          <a:ln>
                            <a:noFill/>
                          </a:ln>
                          <a:solidFill>
                            <a:schemeClr val="tx1"/>
                          </a:solidFill>
                          <a:effectLst/>
                          <a:latin typeface="ＭＳ Ｐゴシック" pitchFamily="50" charset="-128"/>
                          <a:ea typeface="ＭＳ Ｐゴシック" pitchFamily="50" charset="-128"/>
                        </a:rPr>
                        <a:t>・庇、軒先 </a:t>
                      </a:r>
                    </a:p>
                  </a:txBody>
                  <a:tcPr marL="84405" marR="84405"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600" b="0" i="0" u="none" strike="noStrike" cap="none" normalizeH="0" baseline="0" smtClean="0">
                          <a:ln>
                            <a:noFill/>
                          </a:ln>
                          <a:solidFill>
                            <a:schemeClr val="tx1"/>
                          </a:solidFill>
                          <a:effectLst/>
                          <a:latin typeface="ＭＳ Ｐゴシック" pitchFamily="50" charset="-128"/>
                          <a:ea typeface="ＭＳ Ｐゴシック" pitchFamily="50" charset="-128"/>
                        </a:rPr>
                        <a:t>・壁 </a:t>
                      </a:r>
                    </a:p>
                  </a:txBody>
                  <a:tcPr marL="84405" marR="84405"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600" b="0" i="0" u="none" strike="noStrike" cap="none" normalizeH="0" baseline="0" smtClean="0">
                          <a:ln>
                            <a:noFill/>
                          </a:ln>
                          <a:solidFill>
                            <a:schemeClr val="tx1"/>
                          </a:solidFill>
                          <a:effectLst/>
                          <a:latin typeface="ＭＳ Ｐゴシック" pitchFamily="50" charset="-128"/>
                          <a:ea typeface="ＭＳ Ｐゴシック" pitchFamily="50" charset="-128"/>
                        </a:rPr>
                        <a:t>・窓、扉 </a:t>
                      </a:r>
                    </a:p>
                  </a:txBody>
                  <a:tcPr marL="84405" marR="84405"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600" b="0" i="0" u="none" strike="noStrike" cap="none" normalizeH="0" baseline="0" smtClean="0">
                          <a:ln>
                            <a:noFill/>
                          </a:ln>
                          <a:solidFill>
                            <a:schemeClr val="tx1"/>
                          </a:solidFill>
                          <a:effectLst/>
                          <a:latin typeface="ＭＳ Ｐゴシック" pitchFamily="50" charset="-128"/>
                          <a:ea typeface="ＭＳ Ｐゴシック" pitchFamily="50" charset="-128"/>
                        </a:rPr>
                        <a:t>・床下 </a:t>
                      </a:r>
                    </a:p>
                  </a:txBody>
                  <a:tcPr marL="84405" marR="84405"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46">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600" b="1" i="0" u="none" strike="noStrike" cap="none" normalizeH="0" baseline="0" smtClean="0">
                          <a:ln>
                            <a:noFill/>
                          </a:ln>
                          <a:solidFill>
                            <a:schemeClr val="tx1"/>
                          </a:solidFill>
                          <a:effectLst/>
                          <a:latin typeface="ＭＳ Ｐゴシック" pitchFamily="50" charset="-128"/>
                          <a:ea typeface="ＭＳ Ｐゴシック" pitchFamily="50" charset="-128"/>
                        </a:rPr>
                        <a:t>ＢＢ</a:t>
                      </a:r>
                    </a:p>
                  </a:txBody>
                  <a:tcPr marL="83076" marR="83076" marT="46784" marB="4678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600" b="1" i="0" u="none" strike="noStrike" cap="none" normalizeH="0" baseline="0" smtClean="0">
                          <a:ln>
                            <a:noFill/>
                          </a:ln>
                          <a:solidFill>
                            <a:schemeClr val="tx1"/>
                          </a:solidFill>
                          <a:effectLst/>
                          <a:latin typeface="ＭＳ Ｐゴシック" pitchFamily="50" charset="-128"/>
                          <a:ea typeface="ＭＳ Ｐゴシック" pitchFamily="50" charset="-128"/>
                        </a:rPr>
                        <a:t>ＢＢ００</a:t>
                      </a:r>
                    </a:p>
                  </a:txBody>
                  <a:tcPr marL="84405" marR="84405"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600" b="1" i="0" u="none" strike="noStrike" cap="none" normalizeH="0" baseline="0" smtClean="0">
                          <a:ln>
                            <a:noFill/>
                          </a:ln>
                          <a:solidFill>
                            <a:schemeClr val="tx1"/>
                          </a:solidFill>
                          <a:effectLst/>
                          <a:latin typeface="ＭＳ Ｐゴシック" pitchFamily="50" charset="-128"/>
                          <a:ea typeface="ＭＳ Ｐゴシック" pitchFamily="50" charset="-128"/>
                        </a:rPr>
                        <a:t>ＢＢ０１</a:t>
                      </a:r>
                    </a:p>
                  </a:txBody>
                  <a:tcPr marL="84405" marR="84405"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600" b="1" i="0" u="none" strike="noStrike" cap="none" normalizeH="0" baseline="0" smtClean="0">
                          <a:ln>
                            <a:noFill/>
                          </a:ln>
                          <a:solidFill>
                            <a:schemeClr val="tx1"/>
                          </a:solidFill>
                          <a:effectLst/>
                          <a:latin typeface="ＭＳ Ｐゴシック" pitchFamily="50" charset="-128"/>
                          <a:ea typeface="ＭＳ Ｐゴシック" pitchFamily="50" charset="-128"/>
                        </a:rPr>
                        <a:t>ＢＢ０２</a:t>
                      </a:r>
                    </a:p>
                  </a:txBody>
                  <a:tcPr marL="84405" marR="84405"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600" b="1" i="0" u="none" strike="noStrike" cap="none" normalizeH="0" baseline="0" smtClean="0">
                          <a:ln>
                            <a:noFill/>
                          </a:ln>
                          <a:solidFill>
                            <a:schemeClr val="tx1"/>
                          </a:solidFill>
                          <a:effectLst/>
                          <a:latin typeface="ＭＳ Ｐゴシック" pitchFamily="50" charset="-128"/>
                          <a:ea typeface="ＭＳ Ｐゴシック" pitchFamily="50" charset="-128"/>
                        </a:rPr>
                        <a:t>ＢＢ０３</a:t>
                      </a:r>
                    </a:p>
                  </a:txBody>
                  <a:tcPr marL="84405" marR="84405"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600" b="1" i="0" u="none" strike="noStrike" cap="none" normalizeH="0" baseline="0" smtClean="0">
                          <a:ln>
                            <a:noFill/>
                          </a:ln>
                          <a:solidFill>
                            <a:schemeClr val="tx1"/>
                          </a:solidFill>
                          <a:effectLst/>
                          <a:latin typeface="ＭＳ Ｐゴシック" pitchFamily="50" charset="-128"/>
                          <a:ea typeface="ＭＳ Ｐゴシック" pitchFamily="50" charset="-128"/>
                        </a:rPr>
                        <a:t>ＢＢ０４</a:t>
                      </a:r>
                    </a:p>
                  </a:txBody>
                  <a:tcPr marL="84405" marR="84405"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600" b="1" i="0" u="none" strike="noStrike" cap="none" normalizeH="0" baseline="0" smtClean="0">
                          <a:ln>
                            <a:noFill/>
                          </a:ln>
                          <a:solidFill>
                            <a:schemeClr val="tx1"/>
                          </a:solidFill>
                          <a:effectLst/>
                          <a:latin typeface="ＭＳ Ｐゴシック" pitchFamily="50" charset="-128"/>
                          <a:ea typeface="ＭＳ Ｐゴシック" pitchFamily="50" charset="-128"/>
                        </a:rPr>
                        <a:t>ＢＢ０５</a:t>
                      </a:r>
                    </a:p>
                  </a:txBody>
                  <a:tcPr marL="84405" marR="84405"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084">
                <a:tc vMerge="1">
                  <a:txBody>
                    <a:bodyPr/>
                    <a:lstStyle/>
                    <a:p>
                      <a:endParaRPr kumimoji="1" lang="ja-JP"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600" b="0" i="0" u="none" strike="noStrike" cap="none" normalizeH="0" baseline="0" smtClean="0">
                          <a:ln>
                            <a:noFill/>
                          </a:ln>
                          <a:solidFill>
                            <a:schemeClr val="tx1"/>
                          </a:solidFill>
                          <a:effectLst/>
                          <a:latin typeface="ＭＳ Ｐゴシック" pitchFamily="50" charset="-128"/>
                          <a:ea typeface="ＭＳ Ｐゴシック" pitchFamily="50" charset="-128"/>
                        </a:rPr>
                        <a:t>空気流制御部材 </a:t>
                      </a:r>
                    </a:p>
                  </a:txBody>
                  <a:tcPr marL="84405" marR="84405"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600" b="0" i="0" u="none" strike="noStrike" cap="none" normalizeH="0" baseline="0" smtClean="0">
                          <a:ln>
                            <a:noFill/>
                          </a:ln>
                          <a:solidFill>
                            <a:schemeClr val="tx1"/>
                          </a:solidFill>
                          <a:effectLst/>
                          <a:latin typeface="ＭＳ Ｐゴシック" pitchFamily="50" charset="-128"/>
                          <a:ea typeface="ＭＳ Ｐゴシック" pitchFamily="50" charset="-128"/>
                        </a:rPr>
                        <a:t>・固定式 </a:t>
                      </a:r>
                    </a:p>
                  </a:txBody>
                  <a:tcPr marL="84405" marR="84405"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600" b="0" i="0" u="none" strike="noStrike" cap="none" normalizeH="0" baseline="0" smtClean="0">
                          <a:ln>
                            <a:noFill/>
                          </a:ln>
                          <a:solidFill>
                            <a:schemeClr val="tx1"/>
                          </a:solidFill>
                          <a:effectLst/>
                          <a:latin typeface="ＭＳ Ｐゴシック" pitchFamily="50" charset="-128"/>
                          <a:ea typeface="ＭＳ Ｐゴシック" pitchFamily="50" charset="-128"/>
                        </a:rPr>
                        <a:t>・可動式 </a:t>
                      </a:r>
                    </a:p>
                  </a:txBody>
                  <a:tcPr marL="84405" marR="84405"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600" b="0" i="0" u="none" strike="noStrike" cap="none" normalizeH="0" baseline="0" smtClean="0">
                          <a:ln>
                            <a:noFill/>
                          </a:ln>
                          <a:solidFill>
                            <a:schemeClr val="tx1"/>
                          </a:solidFill>
                          <a:effectLst/>
                          <a:latin typeface="ＭＳ Ｐゴシック" pitchFamily="50" charset="-128"/>
                          <a:ea typeface="ＭＳ Ｐゴシック" pitchFamily="50" charset="-128"/>
                        </a:rPr>
                        <a:t>・・往復動 </a:t>
                      </a:r>
                    </a:p>
                  </a:txBody>
                  <a:tcPr marL="84405" marR="84405"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600" b="0" i="0" u="none" strike="noStrike" cap="none" normalizeH="0" baseline="0" smtClean="0">
                          <a:ln>
                            <a:noFill/>
                          </a:ln>
                          <a:solidFill>
                            <a:schemeClr val="tx1"/>
                          </a:solidFill>
                          <a:effectLst/>
                          <a:latin typeface="ＭＳ Ｐゴシック" pitchFamily="50" charset="-128"/>
                          <a:ea typeface="ＭＳ Ｐゴシック" pitchFamily="50" charset="-128"/>
                        </a:rPr>
                        <a:t>・・傾動 </a:t>
                      </a:r>
                    </a:p>
                  </a:txBody>
                  <a:tcPr marL="84405" marR="84405"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600" b="0" i="0" u="none" strike="noStrike" cap="none" normalizeH="0" baseline="0" smtClean="0">
                          <a:ln>
                            <a:noFill/>
                          </a:ln>
                          <a:solidFill>
                            <a:schemeClr val="tx1"/>
                          </a:solidFill>
                          <a:effectLst/>
                          <a:latin typeface="ＭＳ Ｐゴシック" pitchFamily="50" charset="-128"/>
                          <a:ea typeface="ＭＳ Ｐゴシック" pitchFamily="50" charset="-128"/>
                        </a:rPr>
                        <a:t>・・・同時に傾動する平行薄板 </a:t>
                      </a:r>
                    </a:p>
                  </a:txBody>
                  <a:tcPr marL="84405" marR="84405"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46">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600" b="1" i="0" u="none" strike="noStrike" cap="none" normalizeH="0" baseline="0" smtClean="0">
                          <a:ln>
                            <a:noFill/>
                          </a:ln>
                          <a:solidFill>
                            <a:schemeClr val="tx1"/>
                          </a:solidFill>
                          <a:effectLst/>
                          <a:latin typeface="ＭＳ Ｐゴシック" pitchFamily="50" charset="-128"/>
                          <a:ea typeface="ＭＳ Ｐゴシック" pitchFamily="50" charset="-128"/>
                        </a:rPr>
                        <a:t>ＢＣ</a:t>
                      </a:r>
                    </a:p>
                  </a:txBody>
                  <a:tcPr marL="83076" marR="83076" marT="46784" marB="4678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600" b="1" i="0" u="none" strike="noStrike" cap="none" normalizeH="0" baseline="0" smtClean="0">
                          <a:ln>
                            <a:noFill/>
                          </a:ln>
                          <a:solidFill>
                            <a:schemeClr val="tx1"/>
                          </a:solidFill>
                          <a:effectLst/>
                          <a:latin typeface="ＭＳ Ｐゴシック" pitchFamily="50" charset="-128"/>
                          <a:ea typeface="ＭＳ Ｐゴシック" pitchFamily="50" charset="-128"/>
                        </a:rPr>
                        <a:t>ＢＣ００</a:t>
                      </a:r>
                    </a:p>
                  </a:txBody>
                  <a:tcPr marL="84405" marR="84405"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600" b="1" i="0" u="none" strike="noStrike" cap="none" normalizeH="0" baseline="0" smtClean="0">
                          <a:ln>
                            <a:noFill/>
                          </a:ln>
                          <a:solidFill>
                            <a:schemeClr val="tx1"/>
                          </a:solidFill>
                          <a:effectLst/>
                          <a:latin typeface="ＭＳ Ｐゴシック" pitchFamily="50" charset="-128"/>
                          <a:ea typeface="ＭＳ Ｐゴシック" pitchFamily="50" charset="-128"/>
                        </a:rPr>
                        <a:t>ＢＣ０１</a:t>
                      </a:r>
                    </a:p>
                  </a:txBody>
                  <a:tcPr marL="84405" marR="84405"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600" b="1" i="0" u="none" strike="noStrike" cap="none" normalizeH="0" baseline="0" smtClean="0">
                          <a:ln>
                            <a:noFill/>
                          </a:ln>
                          <a:solidFill>
                            <a:schemeClr val="tx1"/>
                          </a:solidFill>
                          <a:effectLst/>
                          <a:latin typeface="ＭＳ Ｐゴシック" pitchFamily="50" charset="-128"/>
                          <a:ea typeface="ＭＳ Ｐゴシック" pitchFamily="50" charset="-128"/>
                        </a:rPr>
                        <a:t>ＢＣ０２</a:t>
                      </a:r>
                    </a:p>
                  </a:txBody>
                  <a:tcPr marL="84405" marR="84405"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600" b="1" i="0" u="none" strike="noStrike" cap="none" normalizeH="0" baseline="0" smtClean="0">
                          <a:ln>
                            <a:noFill/>
                          </a:ln>
                          <a:solidFill>
                            <a:schemeClr val="tx1"/>
                          </a:solidFill>
                          <a:effectLst/>
                          <a:latin typeface="ＭＳ Ｐゴシック" pitchFamily="50" charset="-128"/>
                          <a:ea typeface="ＭＳ Ｐゴシック" pitchFamily="50" charset="-128"/>
                        </a:rPr>
                        <a:t>ＢＣ０３</a:t>
                      </a:r>
                    </a:p>
                  </a:txBody>
                  <a:tcPr marL="84405" marR="84405"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600" b="1" i="0" u="none" strike="noStrike" cap="none" normalizeH="0" baseline="0" smtClean="0">
                          <a:ln>
                            <a:noFill/>
                          </a:ln>
                          <a:solidFill>
                            <a:schemeClr val="tx1"/>
                          </a:solidFill>
                          <a:effectLst/>
                          <a:latin typeface="ＭＳ Ｐゴシック" pitchFamily="50" charset="-128"/>
                          <a:ea typeface="ＭＳ Ｐゴシック" pitchFamily="50" charset="-128"/>
                        </a:rPr>
                        <a:t>ＢＣ０４</a:t>
                      </a:r>
                    </a:p>
                  </a:txBody>
                  <a:tcPr marL="84405" marR="84405"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600" b="1" i="0" u="none" strike="noStrike" cap="none" normalizeH="0" baseline="0" smtClean="0">
                          <a:ln>
                            <a:noFill/>
                          </a:ln>
                          <a:solidFill>
                            <a:schemeClr val="tx1"/>
                          </a:solidFill>
                          <a:effectLst/>
                          <a:latin typeface="ＭＳ Ｐゴシック" pitchFamily="50" charset="-128"/>
                          <a:ea typeface="ＭＳ Ｐゴシック" pitchFamily="50" charset="-128"/>
                        </a:rPr>
                        <a:t>ＢＣ０５</a:t>
                      </a:r>
                    </a:p>
                  </a:txBody>
                  <a:tcPr marL="84405" marR="84405"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084">
                <a:tc vMerge="1">
                  <a:txBody>
                    <a:bodyPr/>
                    <a:lstStyle/>
                    <a:p>
                      <a:endParaRPr kumimoji="1" lang="ja-JP"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600" b="0" i="0" u="none" strike="noStrike" cap="none" normalizeH="0" baseline="0" smtClean="0">
                          <a:ln>
                            <a:noFill/>
                          </a:ln>
                          <a:solidFill>
                            <a:schemeClr val="tx1"/>
                          </a:solidFill>
                          <a:effectLst/>
                          <a:latin typeface="ＭＳ Ｐゴシック" pitchFamily="50" charset="-128"/>
                          <a:ea typeface="ＭＳ Ｐゴシック" pitchFamily="50" charset="-128"/>
                        </a:rPr>
                        <a:t>付属構成 </a:t>
                      </a:r>
                    </a:p>
                  </a:txBody>
                  <a:tcPr marL="84405" marR="84405"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600" b="0" i="0" u="none" strike="noStrike" cap="none" normalizeH="0" baseline="0" smtClean="0">
                          <a:ln>
                            <a:noFill/>
                          </a:ln>
                          <a:solidFill>
                            <a:schemeClr val="tx1"/>
                          </a:solidFill>
                          <a:effectLst/>
                          <a:latin typeface="ＭＳ Ｐゴシック" pitchFamily="50" charset="-128"/>
                          <a:ea typeface="ＭＳ Ｐゴシック" pitchFamily="50" charset="-128"/>
                        </a:rPr>
                        <a:t>・消音 </a:t>
                      </a:r>
                    </a:p>
                  </a:txBody>
                  <a:tcPr marL="84405" marR="84405"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600" b="0" i="0" u="none" strike="noStrike" cap="none" normalizeH="0" baseline="0" smtClean="0">
                          <a:ln>
                            <a:noFill/>
                          </a:ln>
                          <a:solidFill>
                            <a:schemeClr val="tx1"/>
                          </a:solidFill>
                          <a:effectLst/>
                          <a:latin typeface="ＭＳ Ｐゴシック" pitchFamily="50" charset="-128"/>
                          <a:ea typeface="ＭＳ Ｐゴシック" pitchFamily="50" charset="-128"/>
                        </a:rPr>
                        <a:t>・断熱 </a:t>
                      </a:r>
                    </a:p>
                  </a:txBody>
                  <a:tcPr marL="84405" marR="84405"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600" b="0" i="0" u="none" strike="noStrike" cap="none" normalizeH="0" baseline="0" smtClean="0">
                          <a:ln>
                            <a:noFill/>
                          </a:ln>
                          <a:solidFill>
                            <a:schemeClr val="tx1"/>
                          </a:solidFill>
                          <a:effectLst/>
                          <a:latin typeface="ＭＳ Ｐゴシック" pitchFamily="50" charset="-128"/>
                          <a:ea typeface="ＭＳ Ｐゴシック" pitchFamily="50" charset="-128"/>
                        </a:rPr>
                        <a:t>・隙間風の防止 </a:t>
                      </a:r>
                    </a:p>
                  </a:txBody>
                  <a:tcPr marL="84405" marR="84405"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600" b="0" i="0" u="none" strike="noStrike" cap="none" normalizeH="0" baseline="0" smtClean="0">
                          <a:ln>
                            <a:noFill/>
                          </a:ln>
                          <a:solidFill>
                            <a:schemeClr val="tx1"/>
                          </a:solidFill>
                          <a:effectLst/>
                          <a:latin typeface="ＭＳ Ｐゴシック" pitchFamily="50" charset="-128"/>
                          <a:ea typeface="ＭＳ Ｐゴシック" pitchFamily="50" charset="-128"/>
                        </a:rPr>
                        <a:t>・その他 </a:t>
                      </a:r>
                    </a:p>
                  </a:txBody>
                  <a:tcPr marL="84405" marR="84405"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600" b="0" i="0" u="none" strike="noStrike" cap="none" normalizeH="0" baseline="0" smtClean="0">
                          <a:ln>
                            <a:noFill/>
                          </a:ln>
                          <a:solidFill>
                            <a:schemeClr val="tx1"/>
                          </a:solidFill>
                          <a:effectLst/>
                          <a:latin typeface="ＭＳ Ｐゴシック" pitchFamily="50" charset="-128"/>
                          <a:ea typeface="ＭＳ Ｐゴシック" pitchFamily="50" charset="-128"/>
                        </a:rPr>
                        <a:t>・モータ過電流、モータ発熱 </a:t>
                      </a:r>
                    </a:p>
                  </a:txBody>
                  <a:tcPr marL="84405" marR="84405"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246">
                <a:tc row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600" b="1" i="0" u="none" strike="noStrike" cap="none" normalizeH="0" baseline="0" smtClean="0">
                          <a:ln>
                            <a:noFill/>
                          </a:ln>
                          <a:solidFill>
                            <a:schemeClr val="tx1"/>
                          </a:solidFill>
                          <a:effectLst/>
                          <a:latin typeface="ＭＳ Ｐゴシック" pitchFamily="50" charset="-128"/>
                          <a:ea typeface="ＭＳ Ｐゴシック" pitchFamily="50" charset="-128"/>
                        </a:rPr>
                        <a:t>ＢＤ</a:t>
                      </a:r>
                    </a:p>
                  </a:txBody>
                  <a:tcPr marL="83076" marR="83076" marT="46784" marB="4678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600" b="1" i="0" u="none" strike="noStrike" cap="none" normalizeH="0" baseline="0" smtClean="0">
                          <a:ln>
                            <a:noFill/>
                          </a:ln>
                          <a:solidFill>
                            <a:schemeClr val="tx1"/>
                          </a:solidFill>
                          <a:effectLst/>
                          <a:latin typeface="ＭＳ Ｐゴシック" pitchFamily="50" charset="-128"/>
                          <a:ea typeface="ＭＳ Ｐゴシック" pitchFamily="50" charset="-128"/>
                        </a:rPr>
                        <a:t>ＢＤ００</a:t>
                      </a:r>
                    </a:p>
                  </a:txBody>
                  <a:tcPr marL="84405" marR="84405"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600" b="1" i="0" u="none" strike="noStrike" cap="none" normalizeH="0" baseline="0" smtClean="0">
                          <a:ln>
                            <a:noFill/>
                          </a:ln>
                          <a:solidFill>
                            <a:schemeClr val="tx1"/>
                          </a:solidFill>
                          <a:effectLst/>
                          <a:latin typeface="ＭＳ Ｐゴシック" pitchFamily="50" charset="-128"/>
                          <a:ea typeface="ＭＳ Ｐゴシック" pitchFamily="50" charset="-128"/>
                        </a:rPr>
                        <a:t>ＢＤ０１</a:t>
                      </a:r>
                    </a:p>
                  </a:txBody>
                  <a:tcPr marL="84405" marR="84405"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600" b="1" i="0" u="none" strike="noStrike" cap="none" normalizeH="0" baseline="0" smtClean="0">
                          <a:ln>
                            <a:noFill/>
                          </a:ln>
                          <a:solidFill>
                            <a:schemeClr val="tx1"/>
                          </a:solidFill>
                          <a:effectLst/>
                          <a:latin typeface="ＭＳ Ｐゴシック" pitchFamily="50" charset="-128"/>
                          <a:ea typeface="ＭＳ Ｐゴシック" pitchFamily="50" charset="-128"/>
                        </a:rPr>
                        <a:t>ＢＤ０２</a:t>
                      </a:r>
                    </a:p>
                  </a:txBody>
                  <a:tcPr marL="84405" marR="84405"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600" b="1" i="0" u="none" strike="noStrike" cap="none" normalizeH="0" baseline="0" smtClean="0">
                          <a:ln>
                            <a:noFill/>
                          </a:ln>
                          <a:solidFill>
                            <a:schemeClr val="tx1"/>
                          </a:solidFill>
                          <a:effectLst/>
                          <a:latin typeface="ＭＳ Ｐゴシック" pitchFamily="50" charset="-128"/>
                          <a:ea typeface="ＭＳ Ｐゴシック" pitchFamily="50" charset="-128"/>
                        </a:rPr>
                        <a:t>ＢＤ０３</a:t>
                      </a:r>
                    </a:p>
                  </a:txBody>
                  <a:tcPr marL="84405" marR="84405"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600" b="1" i="0" u="none" strike="noStrike" cap="none" normalizeH="0" baseline="0" smtClean="0">
                          <a:ln>
                            <a:noFill/>
                          </a:ln>
                          <a:solidFill>
                            <a:schemeClr val="tx1"/>
                          </a:solidFill>
                          <a:effectLst/>
                          <a:latin typeface="ＭＳ Ｐゴシック" pitchFamily="50" charset="-128"/>
                          <a:ea typeface="ＭＳ Ｐゴシック" pitchFamily="50" charset="-128"/>
                        </a:rPr>
                        <a:t>ＢＤ０４</a:t>
                      </a:r>
                    </a:p>
                  </a:txBody>
                  <a:tcPr marL="84405" marR="84405"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600" b="1" i="0" u="none" strike="noStrike" cap="none" normalizeH="0" baseline="0" smtClean="0">
                          <a:ln>
                            <a:noFill/>
                          </a:ln>
                          <a:solidFill>
                            <a:schemeClr val="tx1"/>
                          </a:solidFill>
                          <a:effectLst/>
                          <a:latin typeface="ＭＳ Ｐゴシック" pitchFamily="50" charset="-128"/>
                          <a:ea typeface="ＭＳ Ｐゴシック" pitchFamily="50" charset="-128"/>
                        </a:rPr>
                        <a:t>ＢＤ０５</a:t>
                      </a:r>
                    </a:p>
                  </a:txBody>
                  <a:tcPr marL="84405" marR="84405"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084">
                <a:tc vMerge="1">
                  <a:txBody>
                    <a:bodyPr/>
                    <a:lstStyle/>
                    <a:p>
                      <a:endParaRPr kumimoji="1" lang="ja-JP"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600" b="0" i="0" u="none" strike="noStrike" cap="none" normalizeH="0" baseline="0" smtClean="0">
                          <a:ln>
                            <a:noFill/>
                          </a:ln>
                          <a:solidFill>
                            <a:schemeClr val="tx1"/>
                          </a:solidFill>
                          <a:effectLst/>
                          <a:latin typeface="ＭＳ Ｐゴシック" pitchFamily="50" charset="-128"/>
                          <a:ea typeface="ＭＳ Ｐゴシック" pitchFamily="50" charset="-128"/>
                        </a:rPr>
                        <a:t>検知パラメータ </a:t>
                      </a:r>
                    </a:p>
                  </a:txBody>
                  <a:tcPr marL="84405" marR="84405"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600" b="0" i="0" u="none" strike="noStrike" cap="none" normalizeH="0" baseline="0" smtClean="0">
                          <a:ln>
                            <a:noFill/>
                          </a:ln>
                          <a:solidFill>
                            <a:schemeClr val="tx1"/>
                          </a:solidFill>
                          <a:effectLst/>
                          <a:latin typeface="ＭＳ Ｐゴシック" pitchFamily="50" charset="-128"/>
                          <a:ea typeface="ＭＳ Ｐゴシック" pitchFamily="50" charset="-128"/>
                        </a:rPr>
                        <a:t>・ガス濃度 </a:t>
                      </a:r>
                    </a:p>
                  </a:txBody>
                  <a:tcPr marL="84405" marR="84405"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600" b="0" i="0" u="none" strike="noStrike" cap="none" normalizeH="0" baseline="0" smtClean="0">
                          <a:ln>
                            <a:noFill/>
                          </a:ln>
                          <a:solidFill>
                            <a:schemeClr val="tx1"/>
                          </a:solidFill>
                          <a:effectLst/>
                          <a:latin typeface="ＭＳ Ｐゴシック" pitchFamily="50" charset="-128"/>
                          <a:ea typeface="ＭＳ Ｐゴシック" pitchFamily="50" charset="-128"/>
                        </a:rPr>
                        <a:t>・温度 </a:t>
                      </a:r>
                    </a:p>
                  </a:txBody>
                  <a:tcPr marL="84405" marR="84405"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600" b="0" i="0" u="none" strike="noStrike" cap="none" normalizeH="0" baseline="0" smtClean="0">
                          <a:ln>
                            <a:noFill/>
                          </a:ln>
                          <a:solidFill>
                            <a:schemeClr val="tx1"/>
                          </a:solidFill>
                          <a:effectLst/>
                          <a:latin typeface="ＭＳ Ｐゴシック" pitchFamily="50" charset="-128"/>
                          <a:ea typeface="ＭＳ Ｐゴシック" pitchFamily="50" charset="-128"/>
                        </a:rPr>
                        <a:t>・湿度 </a:t>
                      </a:r>
                    </a:p>
                  </a:txBody>
                  <a:tcPr marL="84405" marR="84405"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600" b="0" i="0" u="none" strike="noStrike" cap="none" normalizeH="0" baseline="0" smtClean="0">
                          <a:ln>
                            <a:noFill/>
                          </a:ln>
                          <a:solidFill>
                            <a:schemeClr val="tx1"/>
                          </a:solidFill>
                          <a:effectLst/>
                          <a:latin typeface="ＭＳ Ｐゴシック" pitchFamily="50" charset="-128"/>
                          <a:ea typeface="ＭＳ Ｐゴシック" pitchFamily="50" charset="-128"/>
                        </a:rPr>
                        <a:t>・風量、風速、風圧 </a:t>
                      </a:r>
                    </a:p>
                  </a:txBody>
                  <a:tcPr marL="84405" marR="84405"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600" b="0" i="0" u="none" strike="noStrike" cap="none" normalizeH="0" baseline="0" dirty="0" smtClean="0">
                          <a:ln>
                            <a:noFill/>
                          </a:ln>
                          <a:solidFill>
                            <a:schemeClr val="tx1"/>
                          </a:solidFill>
                          <a:effectLst/>
                          <a:latin typeface="Arial" pitchFamily="34" charset="0"/>
                          <a:ea typeface="ＭＳ Ｐゴシック" pitchFamily="50" charset="-128"/>
                        </a:rPr>
                        <a:t>・間欠運転</a:t>
                      </a:r>
                      <a:r>
                        <a:rPr kumimoji="1" lang="ja-JP" altLang="en-US" sz="2800" b="0" i="0" u="none" strike="noStrike" cap="none" normalizeH="0" baseline="0" dirty="0" smtClean="0">
                          <a:ln>
                            <a:noFill/>
                          </a:ln>
                          <a:solidFill>
                            <a:schemeClr val="tx1"/>
                          </a:solidFill>
                          <a:effectLst/>
                          <a:latin typeface="Arial" pitchFamily="34" charset="0"/>
                          <a:ea typeface="ＭＳ Ｐゴシック" pitchFamily="50" charset="-128"/>
                        </a:rPr>
                        <a:t> </a:t>
                      </a:r>
                    </a:p>
                  </a:txBody>
                  <a:tcPr marL="84405" marR="84405"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9771" name="スライド番号プレースホルダー 3"/>
          <p:cNvSpPr>
            <a:spLocks noGrp="1"/>
          </p:cNvSpPr>
          <p:nvPr>
            <p:ph type="sldNum" sz="quarter" idx="12"/>
          </p:nvPr>
        </p:nvSpPr>
        <p:spPr>
          <a:xfrm>
            <a:off x="6902896" y="6381328"/>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fld id="{D2C9C401-81F1-40CC-BAC3-25618895730C}" type="slidenum">
              <a:rPr lang="en-US" altLang="ja-JP" sz="1800" smtClean="0"/>
              <a:pPr eaLnBrk="1" hangingPunct="1">
                <a:spcBef>
                  <a:spcPct val="0"/>
                </a:spcBef>
                <a:buFontTx/>
                <a:buNone/>
              </a:pPr>
              <a:t>13</a:t>
            </a:fld>
            <a:endParaRPr lang="en-US" altLang="ja-JP" sz="1800" dirty="0" smtClean="0"/>
          </a:p>
        </p:txBody>
      </p:sp>
      <p:sp>
        <p:nvSpPr>
          <p:cNvPr id="29772" name="Rectangle 2"/>
          <p:cNvSpPr>
            <a:spLocks noChangeArrowheads="1"/>
          </p:cNvSpPr>
          <p:nvPr/>
        </p:nvSpPr>
        <p:spPr bwMode="auto">
          <a:xfrm>
            <a:off x="1501775" y="476250"/>
            <a:ext cx="6140450" cy="609600"/>
          </a:xfrm>
          <a:prstGeom prst="rect">
            <a:avLst/>
          </a:prstGeom>
          <a:solidFill>
            <a:srgbClr val="0000FF"/>
          </a:solidFill>
          <a:ln w="9525">
            <a:solidFill>
              <a:schemeClr val="tx1"/>
            </a:solidFill>
            <a:miter lim="800000"/>
            <a:headEnd/>
            <a:tailEnd/>
          </a:ln>
          <a:effectLst>
            <a:outerShdw dist="107763" dir="2700000" algn="ctr" rotWithShape="0">
              <a:schemeClr val="bg2"/>
            </a:outerShdw>
          </a:effectLst>
        </p:spPr>
        <p:txBody>
          <a:bodyPr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FontTx/>
              <a:buNone/>
            </a:pPr>
            <a:r>
              <a:rPr lang="en-US" altLang="ja-JP" sz="2800">
                <a:solidFill>
                  <a:schemeClr val="bg1"/>
                </a:solidFill>
                <a:latin typeface="ＭＳ Ｐゴシック" pitchFamily="50" charset="-128"/>
              </a:rPr>
              <a:t>F</a:t>
            </a:r>
            <a:r>
              <a:rPr lang="ja-JP" altLang="en-US" sz="2800">
                <a:solidFill>
                  <a:schemeClr val="bg1"/>
                </a:solidFill>
                <a:latin typeface="ＭＳ Ｐゴシック" pitchFamily="50" charset="-128"/>
              </a:rPr>
              <a:t>ターム（</a:t>
            </a:r>
            <a:r>
              <a:rPr lang="en-US" altLang="ja-JP" sz="2800">
                <a:solidFill>
                  <a:schemeClr val="bg1"/>
                </a:solidFill>
                <a:latin typeface="ＭＳ Ｐゴシック" pitchFamily="50" charset="-128"/>
              </a:rPr>
              <a:t>File Forming Term</a:t>
            </a:r>
            <a:r>
              <a:rPr lang="ja-JP" altLang="en-US" sz="2800">
                <a:solidFill>
                  <a:schemeClr val="bg1"/>
                </a:solidFill>
                <a:latin typeface="ＭＳ Ｐゴシック" pitchFamily="50" charset="-128"/>
              </a:rPr>
              <a:t>） </a:t>
            </a:r>
          </a:p>
        </p:txBody>
      </p:sp>
      <p:sp>
        <p:nvSpPr>
          <p:cNvPr id="29773" name="Text Box 76"/>
          <p:cNvSpPr txBox="1">
            <a:spLocks noChangeArrowheads="1"/>
          </p:cNvSpPr>
          <p:nvPr/>
        </p:nvSpPr>
        <p:spPr bwMode="auto">
          <a:xfrm>
            <a:off x="2081213" y="1412875"/>
            <a:ext cx="4967287" cy="65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5000"/>
              </a:spcBef>
              <a:buFontTx/>
              <a:buNone/>
            </a:pPr>
            <a:r>
              <a:rPr lang="ja-JP" altLang="en-US" sz="1800">
                <a:latin typeface="ＭＳ Ｐゴシック" pitchFamily="50" charset="-128"/>
              </a:rPr>
              <a:t>テーマコード「</a:t>
            </a:r>
            <a:r>
              <a:rPr lang="ja-JP" altLang="en-US" sz="1800" b="1">
                <a:latin typeface="ＭＳ Ｐゴシック" pitchFamily="50" charset="-128"/>
              </a:rPr>
              <a:t>３Ｌ０５６</a:t>
            </a:r>
            <a:r>
              <a:rPr lang="ja-JP" altLang="en-US" sz="1800">
                <a:latin typeface="ＭＳ Ｐゴシック" pitchFamily="50" charset="-128"/>
              </a:rPr>
              <a:t>」 　：　換気１ </a:t>
            </a:r>
          </a:p>
          <a:p>
            <a:pPr eaLnBrk="1" hangingPunct="1">
              <a:spcBef>
                <a:spcPct val="5000"/>
              </a:spcBef>
              <a:buFontTx/>
              <a:buNone/>
            </a:pPr>
            <a:r>
              <a:rPr lang="ja-JP" altLang="en-US" sz="1800">
                <a:latin typeface="ＭＳ Ｐゴシック" pitchFamily="50" charset="-128"/>
              </a:rPr>
              <a:t>ＦＩカバー範囲　：　Ｆ２４Ｆ７</a:t>
            </a:r>
            <a:r>
              <a:rPr lang="en-US" altLang="ja-JP" sz="1800">
                <a:latin typeface="ＭＳ Ｐゴシック" pitchFamily="50" charset="-128"/>
              </a:rPr>
              <a:t>/</a:t>
            </a:r>
            <a:r>
              <a:rPr lang="ja-JP" altLang="en-US" sz="1800">
                <a:latin typeface="ＭＳ Ｐゴシック" pitchFamily="50" charset="-128"/>
              </a:rPr>
              <a:t>００－</a:t>
            </a:r>
            <a:r>
              <a:rPr lang="en-US" altLang="ja-JP" sz="1800">
                <a:latin typeface="ＭＳ Ｐゴシック" pitchFamily="50" charset="-128"/>
              </a:rPr>
              <a:t>7/</a:t>
            </a:r>
            <a:r>
              <a:rPr lang="ja-JP" altLang="en-US" sz="1800">
                <a:latin typeface="ＭＳ Ｐゴシック" pitchFamily="50" charset="-128"/>
              </a:rPr>
              <a:t>００７，１０１</a:t>
            </a:r>
          </a:p>
        </p:txBody>
      </p:sp>
      <p:sp>
        <p:nvSpPr>
          <p:cNvPr id="29774" name="Text Box 77"/>
          <p:cNvSpPr txBox="1">
            <a:spLocks noChangeArrowheads="1"/>
          </p:cNvSpPr>
          <p:nvPr/>
        </p:nvSpPr>
        <p:spPr bwMode="auto">
          <a:xfrm>
            <a:off x="900113" y="1989138"/>
            <a:ext cx="22320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50000"/>
              </a:spcBef>
              <a:buFontTx/>
              <a:buNone/>
            </a:pPr>
            <a:r>
              <a:rPr lang="ja-JP" altLang="en-US" sz="2000"/>
              <a:t>Ｆタームリスト</a:t>
            </a:r>
          </a:p>
        </p:txBody>
      </p:sp>
      <p:sp>
        <p:nvSpPr>
          <p:cNvPr id="29775" name="Text Box 81"/>
          <p:cNvSpPr txBox="1">
            <a:spLocks noChangeArrowheads="1"/>
          </p:cNvSpPr>
          <p:nvPr/>
        </p:nvSpPr>
        <p:spPr bwMode="auto">
          <a:xfrm>
            <a:off x="3706813" y="6453188"/>
            <a:ext cx="4537075"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50000"/>
              </a:spcBef>
              <a:buFontTx/>
              <a:buNone/>
            </a:pPr>
            <a:r>
              <a:rPr lang="ja-JP" altLang="en-US" sz="1800"/>
              <a:t>階層関係：「ドットなし」→「・」 →「・・」 →「・・・」</a:t>
            </a:r>
          </a:p>
        </p:txBody>
      </p:sp>
    </p:spTree>
    <p:extLst>
      <p:ext uri="{BB962C8B-B14F-4D97-AF65-F5344CB8AC3E}">
        <p14:creationId xmlns:p14="http://schemas.microsoft.com/office/powerpoint/2010/main" val="1703689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スライド番号プレースホルダー 3"/>
          <p:cNvSpPr>
            <a:spLocks noGrp="1"/>
          </p:cNvSpPr>
          <p:nvPr>
            <p:ph type="sldNum" sz="quarter" idx="12"/>
          </p:nvPr>
        </p:nvSpPr>
        <p:spPr>
          <a:xfrm>
            <a:off x="6759575" y="6408738"/>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fld id="{4FD60A06-AB3C-4918-9CE3-5C05D3A093C9}" type="slidenum">
              <a:rPr lang="en-US" altLang="ja-JP" sz="1800" smtClean="0"/>
              <a:pPr eaLnBrk="1" hangingPunct="1">
                <a:spcBef>
                  <a:spcPct val="0"/>
                </a:spcBef>
                <a:buFontTx/>
                <a:buNone/>
              </a:pPr>
              <a:t>14</a:t>
            </a:fld>
            <a:endParaRPr lang="en-US" altLang="ja-JP" sz="1800" smtClean="0"/>
          </a:p>
        </p:txBody>
      </p:sp>
      <p:sp>
        <p:nvSpPr>
          <p:cNvPr id="30723" name="Text Box 2"/>
          <p:cNvSpPr txBox="1">
            <a:spLocks noChangeArrowheads="1"/>
          </p:cNvSpPr>
          <p:nvPr/>
        </p:nvSpPr>
        <p:spPr bwMode="auto">
          <a:xfrm>
            <a:off x="358775" y="630238"/>
            <a:ext cx="8424863" cy="325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en-US" altLang="ja-JP" sz="1800" b="1" dirty="0"/>
              <a:t>【</a:t>
            </a:r>
            <a:r>
              <a:rPr lang="ja-JP" altLang="en-US" sz="1800" b="1" dirty="0"/>
              <a:t>階層関係</a:t>
            </a:r>
            <a:r>
              <a:rPr lang="en-US" altLang="ja-JP" sz="1800" b="1" dirty="0"/>
              <a:t>】</a:t>
            </a:r>
            <a:r>
              <a:rPr lang="en-US" altLang="ja-JP" sz="1800" dirty="0"/>
              <a:t> </a:t>
            </a:r>
          </a:p>
          <a:p>
            <a:pPr lvl="1" eaLnBrk="1" hangingPunct="1">
              <a:spcBef>
                <a:spcPct val="0"/>
              </a:spcBef>
              <a:buFontTx/>
              <a:buNone/>
            </a:pPr>
            <a:r>
              <a:rPr lang="ja-JP" altLang="en-US" sz="1800" dirty="0"/>
              <a:t>　ＩＰＣ，ＦＩ，Ｆタームにはいずれも、階層という概念が採用されてる。階層は「・」（ドット）で表され、最上位から、“ドットなし”、“・”、“・・”、“・・・”、</a:t>
            </a:r>
            <a:r>
              <a:rPr lang="en-US" altLang="ja-JP" sz="1800" dirty="0"/>
              <a:t>…</a:t>
            </a:r>
            <a:r>
              <a:rPr lang="ja-JP" altLang="en-US" sz="1800" dirty="0"/>
              <a:t>というように、“・”の数で階層関係が表され、“・”の数が少ないほど上位の階層となる。</a:t>
            </a:r>
            <a:br>
              <a:rPr lang="ja-JP" altLang="en-US" sz="1800" dirty="0"/>
            </a:br>
            <a:r>
              <a:rPr lang="ja-JP" altLang="en-US" sz="1800" dirty="0"/>
              <a:t>　パテントマップガイダンスの各照会サービスにおいて、ＦＩ、Ｆターム、ＩＰＣを照会すると、階層関係も表示される。</a:t>
            </a:r>
            <a:br>
              <a:rPr lang="ja-JP" altLang="en-US" sz="1800" dirty="0"/>
            </a:br>
            <a:r>
              <a:rPr lang="ja-JP" altLang="en-US" sz="1800" dirty="0"/>
              <a:t>　ＦＩ・Ｆターム検索において、あるＩＰＣ，ＦＩ，Ｆタームを用いた場合、通常はそのＩＰＣ，ＦＩ，Ｆタームよりも下位の階層のものも検索の対象になる。下位階層を含ませたくない場合は、各検索条件の前に“</a:t>
            </a:r>
            <a:r>
              <a:rPr lang="en-US" altLang="ja-JP" sz="1800" dirty="0"/>
              <a:t>$”</a:t>
            </a:r>
            <a:r>
              <a:rPr lang="ja-JP" altLang="en-US" sz="1800" dirty="0"/>
              <a:t>を付加する。</a:t>
            </a:r>
            <a:br>
              <a:rPr lang="ja-JP" altLang="en-US" sz="1800" dirty="0"/>
            </a:br>
            <a:r>
              <a:rPr lang="ja-JP" altLang="en-US" sz="1800" dirty="0"/>
              <a:t>なお、ＦＩの分冊識別記号間には階層関係はない。</a:t>
            </a:r>
          </a:p>
          <a:p>
            <a:pPr eaLnBrk="1" hangingPunct="1">
              <a:spcBef>
                <a:spcPct val="50000"/>
              </a:spcBef>
              <a:buFontTx/>
              <a:buNone/>
            </a:pPr>
            <a:r>
              <a:rPr lang="ja-JP" altLang="en-US" sz="1800" dirty="0"/>
              <a:t>例）</a:t>
            </a:r>
          </a:p>
        </p:txBody>
      </p:sp>
      <p:graphicFrame>
        <p:nvGraphicFramePr>
          <p:cNvPr id="177155" name="Group 3"/>
          <p:cNvGraphicFramePr>
            <a:graphicFrameLocks noGrp="1"/>
          </p:cNvGraphicFramePr>
          <p:nvPr/>
        </p:nvGraphicFramePr>
        <p:xfrm>
          <a:off x="971550" y="3725863"/>
          <a:ext cx="7632699" cy="2511425"/>
        </p:xfrm>
        <a:graphic>
          <a:graphicData uri="http://schemas.openxmlformats.org/drawingml/2006/table">
            <a:tbl>
              <a:tblPr/>
              <a:tblGrid>
                <a:gridCol w="2773795"/>
                <a:gridCol w="2429452"/>
                <a:gridCol w="2429452"/>
              </a:tblGrid>
              <a:tr h="544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ja-JP" altLang="ja-JP" sz="1400" b="0" i="0" u="none" strike="noStrike" cap="none" normalizeH="0" baseline="0" dirty="0" smtClean="0">
                        <a:ln>
                          <a:noFill/>
                        </a:ln>
                        <a:solidFill>
                          <a:schemeClr val="tx1"/>
                        </a:solidFill>
                        <a:effectLst/>
                        <a:latin typeface="Arial" pitchFamily="34" charset="0"/>
                        <a:ea typeface="ＭＳ Ｐゴシック" pitchFamily="50" charset="-128"/>
                      </a:endParaRPr>
                    </a:p>
                  </a:txBody>
                  <a:tcPr marL="84401" marR="84401"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600" b="1" i="0" u="none" strike="noStrike" cap="none" normalizeH="0" baseline="0" smtClean="0">
                          <a:ln>
                            <a:noFill/>
                          </a:ln>
                          <a:solidFill>
                            <a:schemeClr val="tx1"/>
                          </a:solidFill>
                          <a:effectLst/>
                          <a:latin typeface="Arial" pitchFamily="34" charset="0"/>
                          <a:ea typeface="ＭＳ Ｐゴシック" pitchFamily="50" charset="-128"/>
                        </a:rPr>
                        <a:t>検索条件</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600" b="1" i="0" u="none" strike="noStrike" cap="none" normalizeH="0" baseline="0" smtClean="0">
                          <a:ln>
                            <a:noFill/>
                          </a:ln>
                          <a:solidFill>
                            <a:schemeClr val="tx1"/>
                          </a:solidFill>
                          <a:effectLst/>
                          <a:latin typeface="Arial" pitchFamily="34" charset="0"/>
                          <a:ea typeface="ＭＳ Ｐゴシック" pitchFamily="50" charset="-128"/>
                        </a:rPr>
                        <a:t>検索範囲</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8778">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600" b="0" i="0" u="none" strike="noStrike" cap="none" normalizeH="0" baseline="0" smtClean="0">
                          <a:ln>
                            <a:noFill/>
                          </a:ln>
                          <a:solidFill>
                            <a:schemeClr val="tx1"/>
                          </a:solidFill>
                          <a:effectLst/>
                          <a:latin typeface="ＭＳ Ｐゴシック" pitchFamily="50" charset="-128"/>
                          <a:ea typeface="ＭＳ Ｐゴシック" pitchFamily="50" charset="-128"/>
                        </a:rPr>
                        <a:t>G11B15/60</a:t>
                      </a:r>
                      <a:r>
                        <a:rPr kumimoji="1" lang="ja-JP" altLang="en-US" sz="1600" b="0" i="0" u="none" strike="noStrike" cap="none" normalizeH="0" baseline="0" smtClean="0">
                          <a:ln>
                            <a:noFill/>
                          </a:ln>
                          <a:solidFill>
                            <a:schemeClr val="tx1"/>
                          </a:solidFill>
                          <a:effectLst/>
                          <a:latin typeface="ＭＳ Ｐゴシック" pitchFamily="50" charset="-128"/>
                          <a:ea typeface="ＭＳ Ｐゴシック" pitchFamily="50" charset="-128"/>
                        </a:rPr>
                        <a:t>の下位階層に</a:t>
                      </a:r>
                      <a:br>
                        <a:rPr kumimoji="1" lang="ja-JP" altLang="en-US" sz="1600" b="0" i="0" u="none" strike="noStrike" cap="none" normalizeH="0" baseline="0" smtClean="0">
                          <a:ln>
                            <a:noFill/>
                          </a:ln>
                          <a:solidFill>
                            <a:schemeClr val="tx1"/>
                          </a:solidFill>
                          <a:effectLst/>
                          <a:latin typeface="ＭＳ Ｐゴシック" pitchFamily="50" charset="-128"/>
                          <a:ea typeface="ＭＳ Ｐゴシック" pitchFamily="50" charset="-128"/>
                        </a:rPr>
                      </a:br>
                      <a:r>
                        <a:rPr kumimoji="1" lang="en-US" altLang="ja-JP" sz="1600" b="0" i="0" u="none" strike="noStrike" cap="none" normalizeH="0" baseline="0" smtClean="0">
                          <a:ln>
                            <a:noFill/>
                          </a:ln>
                          <a:solidFill>
                            <a:schemeClr val="tx1"/>
                          </a:solidFill>
                          <a:effectLst/>
                          <a:latin typeface="ＭＳ Ｐゴシック" pitchFamily="50" charset="-128"/>
                          <a:ea typeface="ＭＳ Ｐゴシック" pitchFamily="50" charset="-128"/>
                        </a:rPr>
                        <a:t>G11B15/61</a:t>
                      </a:r>
                      <a:r>
                        <a:rPr kumimoji="1" lang="ja-JP" altLang="en-US" sz="1600" b="0" i="0" u="none" strike="noStrike" cap="none" normalizeH="0" baseline="0" smtClean="0">
                          <a:ln>
                            <a:noFill/>
                          </a:ln>
                          <a:solidFill>
                            <a:schemeClr val="tx1"/>
                          </a:solidFill>
                          <a:effectLst/>
                          <a:latin typeface="ＭＳ Ｐゴシック" pitchFamily="50" charset="-128"/>
                          <a:ea typeface="ＭＳ Ｐゴシック" pitchFamily="50" charset="-128"/>
                        </a:rPr>
                        <a:t>がある場合</a:t>
                      </a:r>
                    </a:p>
                  </a:txBody>
                  <a:tcPr marL="83072" marR="83072" marT="46812" marB="4681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800" b="0" i="0" u="none" strike="noStrike" cap="none" normalizeH="0" baseline="0" smtClean="0">
                          <a:ln>
                            <a:noFill/>
                          </a:ln>
                          <a:solidFill>
                            <a:schemeClr val="tx1"/>
                          </a:solidFill>
                          <a:effectLst/>
                          <a:latin typeface="ＭＳ Ｐゴシック" pitchFamily="50" charset="-128"/>
                          <a:ea typeface="ＭＳ Ｐゴシック" pitchFamily="50" charset="-128"/>
                        </a:rPr>
                        <a:t>　</a:t>
                      </a:r>
                      <a:r>
                        <a:rPr kumimoji="1" lang="en-US" altLang="ja-JP" sz="1800" b="0" i="0" u="none" strike="noStrike" cap="none" normalizeH="0" baseline="0" smtClean="0">
                          <a:ln>
                            <a:noFill/>
                          </a:ln>
                          <a:solidFill>
                            <a:schemeClr val="tx1"/>
                          </a:solidFill>
                          <a:effectLst/>
                          <a:latin typeface="ＭＳ Ｐゴシック" pitchFamily="50" charset="-128"/>
                          <a:ea typeface="ＭＳ Ｐゴシック" pitchFamily="50" charset="-128"/>
                        </a:rPr>
                        <a:t>G11B15/60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800" b="0" i="0" u="none" strike="noStrike" cap="none" normalizeH="0" baseline="0" smtClean="0">
                          <a:ln>
                            <a:noFill/>
                          </a:ln>
                          <a:solidFill>
                            <a:schemeClr val="tx1"/>
                          </a:solidFill>
                          <a:effectLst/>
                          <a:latin typeface="ＭＳ Ｐゴシック" pitchFamily="50" charset="-128"/>
                          <a:ea typeface="ＭＳ Ｐゴシック" pitchFamily="50" charset="-128"/>
                        </a:rPr>
                        <a:t>　</a:t>
                      </a:r>
                      <a:r>
                        <a:rPr kumimoji="1" lang="en-US" altLang="ja-JP" sz="1800" b="0" i="0" u="none" strike="noStrike" cap="none" normalizeH="0" baseline="0" smtClean="0">
                          <a:ln>
                            <a:noFill/>
                          </a:ln>
                          <a:solidFill>
                            <a:schemeClr val="tx1"/>
                          </a:solidFill>
                          <a:effectLst/>
                          <a:latin typeface="ＭＳ Ｐゴシック" pitchFamily="50" charset="-128"/>
                          <a:ea typeface="ＭＳ Ｐゴシック" pitchFamily="50" charset="-128"/>
                        </a:rPr>
                        <a:t>G11B15/60</a:t>
                      </a:r>
                      <a:r>
                        <a:rPr kumimoji="1" lang="ja-JP" altLang="en-US" sz="1800" b="0" i="0" u="none" strike="noStrike" cap="none" normalizeH="0" baseline="0" smtClean="0">
                          <a:ln>
                            <a:noFill/>
                          </a:ln>
                          <a:solidFill>
                            <a:schemeClr val="tx1"/>
                          </a:solidFill>
                          <a:effectLst/>
                          <a:latin typeface="ＭＳ Ｐゴシック" pitchFamily="50" charset="-128"/>
                          <a:ea typeface="ＭＳ Ｐゴシック" pitchFamily="50" charset="-128"/>
                        </a:rPr>
                        <a:t>＋</a:t>
                      </a:r>
                    </a:p>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smtClean="0">
                          <a:ln>
                            <a:noFill/>
                          </a:ln>
                          <a:solidFill>
                            <a:schemeClr val="tx1"/>
                          </a:solidFill>
                          <a:effectLst/>
                          <a:latin typeface="ＭＳ Ｐゴシック" pitchFamily="50" charset="-128"/>
                          <a:ea typeface="ＭＳ Ｐゴシック" pitchFamily="50" charset="-128"/>
                        </a:rPr>
                        <a:t>　　</a:t>
                      </a:r>
                      <a:r>
                        <a:rPr kumimoji="1" lang="en-US" altLang="ja-JP" sz="1800" b="0" i="0" u="none" strike="noStrike" cap="none" normalizeH="0" baseline="0" smtClean="0">
                          <a:ln>
                            <a:noFill/>
                          </a:ln>
                          <a:solidFill>
                            <a:schemeClr val="tx1"/>
                          </a:solidFill>
                          <a:effectLst/>
                          <a:latin typeface="ＭＳ Ｐゴシック" pitchFamily="50" charset="-128"/>
                          <a:ea typeface="ＭＳ Ｐゴシック" pitchFamily="50" charset="-128"/>
                        </a:rPr>
                        <a:t>G11B15/61</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365">
                <a:tc vMerge="1">
                  <a:txBody>
                    <a:bodyPr/>
                    <a:lstStyle/>
                    <a:p>
                      <a:endParaRPr kumimoji="1" lang="ja-JP"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800" b="0" i="0" u="none" strike="noStrike" cap="none" normalizeH="0" baseline="0" smtClean="0">
                          <a:ln>
                            <a:noFill/>
                          </a:ln>
                          <a:solidFill>
                            <a:schemeClr val="tx1"/>
                          </a:solidFill>
                          <a:effectLst/>
                          <a:latin typeface="ＭＳ Ｐゴシック" pitchFamily="50" charset="-128"/>
                          <a:ea typeface="ＭＳ Ｐゴシック" pitchFamily="50" charset="-128"/>
                        </a:rPr>
                        <a:t>　</a:t>
                      </a:r>
                      <a:r>
                        <a:rPr kumimoji="1" lang="en-US" altLang="ja-JP" sz="1800" b="0" i="0" u="none" strike="noStrike" cap="none" normalizeH="0" baseline="0" smtClean="0">
                          <a:ln>
                            <a:noFill/>
                          </a:ln>
                          <a:solidFill>
                            <a:schemeClr val="tx1"/>
                          </a:solidFill>
                          <a:effectLst/>
                          <a:latin typeface="ＭＳ Ｐゴシック" pitchFamily="50" charset="-128"/>
                          <a:ea typeface="ＭＳ Ｐゴシック" pitchFamily="50" charset="-128"/>
                        </a:rPr>
                        <a:t>$G11B15/60 </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800" b="0" i="0" u="none" strike="noStrike" cap="none" normalizeH="0" baseline="0" smtClean="0">
                          <a:ln>
                            <a:noFill/>
                          </a:ln>
                          <a:solidFill>
                            <a:schemeClr val="tx1"/>
                          </a:solidFill>
                          <a:effectLst/>
                          <a:latin typeface="ＭＳ Ｐゴシック" pitchFamily="50" charset="-128"/>
                          <a:ea typeface="ＭＳ Ｐゴシック" pitchFamily="50" charset="-128"/>
                        </a:rPr>
                        <a:t>　</a:t>
                      </a:r>
                      <a:r>
                        <a:rPr kumimoji="1" lang="en-US" altLang="ja-JP" sz="1800" b="0" i="0" u="none" strike="noStrike" cap="none" normalizeH="0" baseline="0" smtClean="0">
                          <a:ln>
                            <a:noFill/>
                          </a:ln>
                          <a:solidFill>
                            <a:schemeClr val="tx1"/>
                          </a:solidFill>
                          <a:effectLst/>
                          <a:latin typeface="ＭＳ Ｐゴシック" pitchFamily="50" charset="-128"/>
                          <a:ea typeface="ＭＳ Ｐゴシック" pitchFamily="50" charset="-128"/>
                        </a:rPr>
                        <a:t>G11B15/60</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267">
                <a:tc row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600" b="0" i="0" u="none" strike="noStrike" cap="none" normalizeH="0" baseline="0" smtClean="0">
                          <a:ln>
                            <a:noFill/>
                          </a:ln>
                          <a:solidFill>
                            <a:schemeClr val="tx1"/>
                          </a:solidFill>
                          <a:effectLst/>
                          <a:latin typeface="ＭＳ Ｐゴシック" pitchFamily="50" charset="-128"/>
                          <a:ea typeface="ＭＳ Ｐゴシック" pitchFamily="50" charset="-128"/>
                        </a:rPr>
                        <a:t>G11B15/60AA01</a:t>
                      </a:r>
                      <a:r>
                        <a:rPr kumimoji="1" lang="ja-JP" altLang="en-US" sz="1600" b="0" i="0" u="none" strike="noStrike" cap="none" normalizeH="0" baseline="0" smtClean="0">
                          <a:ln>
                            <a:noFill/>
                          </a:ln>
                          <a:solidFill>
                            <a:schemeClr val="tx1"/>
                          </a:solidFill>
                          <a:effectLst/>
                          <a:latin typeface="ＭＳ Ｐゴシック" pitchFamily="50" charset="-128"/>
                          <a:ea typeface="ＭＳ Ｐゴシック" pitchFamily="50" charset="-128"/>
                        </a:rPr>
                        <a:t>の下位階層に</a:t>
                      </a:r>
                      <a:r>
                        <a:rPr kumimoji="1" lang="en-US" altLang="ja-JP" sz="1600" b="0" i="0" u="none" strike="noStrike" cap="none" normalizeH="0" baseline="0" smtClean="0">
                          <a:ln>
                            <a:noFill/>
                          </a:ln>
                          <a:solidFill>
                            <a:schemeClr val="tx1"/>
                          </a:solidFill>
                          <a:effectLst/>
                          <a:latin typeface="ＭＳ Ｐゴシック" pitchFamily="50" charset="-128"/>
                          <a:ea typeface="ＭＳ Ｐゴシック" pitchFamily="50" charset="-128"/>
                        </a:rPr>
                        <a:t>AA02</a:t>
                      </a:r>
                      <a:r>
                        <a:rPr kumimoji="1" lang="ja-JP" altLang="en-US" sz="1600" b="0" i="0" u="none" strike="noStrike" cap="none" normalizeH="0" baseline="0" smtClean="0">
                          <a:ln>
                            <a:noFill/>
                          </a:ln>
                          <a:solidFill>
                            <a:schemeClr val="tx1"/>
                          </a:solidFill>
                          <a:effectLst/>
                          <a:latin typeface="ＭＳ Ｐゴシック" pitchFamily="50" charset="-128"/>
                          <a:ea typeface="ＭＳ Ｐゴシック" pitchFamily="50" charset="-128"/>
                        </a:rPr>
                        <a:t>と</a:t>
                      </a:r>
                      <a:r>
                        <a:rPr kumimoji="1" lang="en-US" altLang="ja-JP" sz="1600" b="0" i="0" u="none" strike="noStrike" cap="none" normalizeH="0" baseline="0" smtClean="0">
                          <a:ln>
                            <a:noFill/>
                          </a:ln>
                          <a:solidFill>
                            <a:schemeClr val="tx1"/>
                          </a:solidFill>
                          <a:effectLst/>
                          <a:latin typeface="ＭＳ Ｐゴシック" pitchFamily="50" charset="-128"/>
                          <a:ea typeface="ＭＳ Ｐゴシック" pitchFamily="50" charset="-128"/>
                        </a:rPr>
                        <a:t>AA03</a:t>
                      </a:r>
                      <a:r>
                        <a:rPr kumimoji="1" lang="ja-JP" altLang="en-US" sz="1600" b="0" i="0" u="none" strike="noStrike" cap="none" normalizeH="0" baseline="0" smtClean="0">
                          <a:ln>
                            <a:noFill/>
                          </a:ln>
                          <a:solidFill>
                            <a:schemeClr val="tx1"/>
                          </a:solidFill>
                          <a:effectLst/>
                          <a:latin typeface="ＭＳ Ｐゴシック" pitchFamily="50" charset="-128"/>
                          <a:ea typeface="ＭＳ Ｐゴシック" pitchFamily="50" charset="-128"/>
                        </a:rPr>
                        <a:t>がある場合</a:t>
                      </a:r>
                    </a:p>
                  </a:txBody>
                  <a:tcPr marL="83072" marR="83072" marT="46812" marB="4681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800" b="0" i="0" u="none" strike="noStrike" cap="none" normalizeH="0" baseline="0" smtClean="0">
                          <a:ln>
                            <a:noFill/>
                          </a:ln>
                          <a:solidFill>
                            <a:schemeClr val="tx1"/>
                          </a:solidFill>
                          <a:effectLst/>
                          <a:latin typeface="ＭＳ Ｐゴシック" pitchFamily="50" charset="-128"/>
                          <a:ea typeface="ＭＳ Ｐゴシック" pitchFamily="50" charset="-128"/>
                        </a:rPr>
                        <a:t>　</a:t>
                      </a:r>
                      <a:r>
                        <a:rPr kumimoji="1" lang="en-US" altLang="ja-JP" sz="1800" b="0" i="0" u="none" strike="noStrike" cap="none" normalizeH="0" baseline="0" smtClean="0">
                          <a:ln>
                            <a:noFill/>
                          </a:ln>
                          <a:solidFill>
                            <a:schemeClr val="tx1"/>
                          </a:solidFill>
                          <a:effectLst/>
                          <a:latin typeface="ＭＳ Ｐゴシック" pitchFamily="50" charset="-128"/>
                          <a:ea typeface="ＭＳ Ｐゴシック" pitchFamily="50" charset="-128"/>
                        </a:rPr>
                        <a:t>AA01 </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800" b="0" i="0" u="none" strike="noStrike" cap="none" normalizeH="0" baseline="0" smtClean="0">
                          <a:ln>
                            <a:noFill/>
                          </a:ln>
                          <a:solidFill>
                            <a:schemeClr val="tx1"/>
                          </a:solidFill>
                          <a:effectLst/>
                          <a:latin typeface="ＭＳ Ｐゴシック" pitchFamily="50" charset="-128"/>
                          <a:ea typeface="ＭＳ Ｐゴシック" pitchFamily="50" charset="-128"/>
                        </a:rPr>
                        <a:t>　</a:t>
                      </a:r>
                      <a:r>
                        <a:rPr kumimoji="1" lang="en-US" altLang="ja-JP" sz="1800" b="0" i="0" u="none" strike="noStrike" cap="none" normalizeH="0" baseline="0" smtClean="0">
                          <a:ln>
                            <a:noFill/>
                          </a:ln>
                          <a:solidFill>
                            <a:schemeClr val="tx1"/>
                          </a:solidFill>
                          <a:effectLst/>
                          <a:latin typeface="ＭＳ Ｐゴシック" pitchFamily="50" charset="-128"/>
                          <a:ea typeface="ＭＳ Ｐゴシック" pitchFamily="50" charset="-128"/>
                        </a:rPr>
                        <a:t>AA01</a:t>
                      </a:r>
                      <a:r>
                        <a:rPr kumimoji="1" lang="ja-JP" altLang="en-US" sz="1800" b="0" i="0" u="none" strike="noStrike" cap="none" normalizeH="0" baseline="0" smtClean="0">
                          <a:ln>
                            <a:noFill/>
                          </a:ln>
                          <a:solidFill>
                            <a:schemeClr val="tx1"/>
                          </a:solidFill>
                          <a:effectLst/>
                          <a:latin typeface="ＭＳ Ｐゴシック" pitchFamily="50" charset="-128"/>
                          <a:ea typeface="ＭＳ Ｐゴシック" pitchFamily="50" charset="-128"/>
                        </a:rPr>
                        <a:t>＋</a:t>
                      </a:r>
                      <a:r>
                        <a:rPr kumimoji="1" lang="en-US" altLang="ja-JP" sz="1800" b="0" i="0" u="none" strike="noStrike" cap="none" normalizeH="0" baseline="0" smtClean="0">
                          <a:ln>
                            <a:noFill/>
                          </a:ln>
                          <a:solidFill>
                            <a:schemeClr val="tx1"/>
                          </a:solidFill>
                          <a:effectLst/>
                          <a:latin typeface="ＭＳ Ｐゴシック" pitchFamily="50" charset="-128"/>
                          <a:ea typeface="ＭＳ Ｐゴシック" pitchFamily="50" charset="-128"/>
                        </a:rPr>
                        <a:t>AA02</a:t>
                      </a:r>
                      <a:r>
                        <a:rPr kumimoji="1" lang="ja-JP" altLang="en-US" sz="1800" b="0" i="0" u="none" strike="noStrike" cap="none" normalizeH="0" baseline="0" smtClean="0">
                          <a:ln>
                            <a:noFill/>
                          </a:ln>
                          <a:solidFill>
                            <a:schemeClr val="tx1"/>
                          </a:solidFill>
                          <a:effectLst/>
                          <a:latin typeface="ＭＳ Ｐゴシック" pitchFamily="50" charset="-128"/>
                          <a:ea typeface="ＭＳ Ｐゴシック" pitchFamily="50" charset="-128"/>
                        </a:rPr>
                        <a:t>＋</a:t>
                      </a:r>
                      <a:r>
                        <a:rPr kumimoji="1" lang="en-US" altLang="ja-JP" sz="1800" b="0" i="0" u="none" strike="noStrike" cap="none" normalizeH="0" baseline="0" smtClean="0">
                          <a:ln>
                            <a:noFill/>
                          </a:ln>
                          <a:solidFill>
                            <a:schemeClr val="tx1"/>
                          </a:solidFill>
                          <a:effectLst/>
                          <a:latin typeface="ＭＳ Ｐゴシック" pitchFamily="50" charset="-128"/>
                          <a:ea typeface="ＭＳ Ｐゴシック" pitchFamily="50" charset="-128"/>
                        </a:rPr>
                        <a:t>AA03 </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365">
                <a:tc vMerge="1">
                  <a:txBody>
                    <a:bodyPr/>
                    <a:lstStyle/>
                    <a:p>
                      <a:endParaRPr kumimoji="1" lang="ja-JP"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800" b="0" i="0" u="none" strike="noStrike" cap="none" normalizeH="0" baseline="0" smtClean="0">
                          <a:ln>
                            <a:noFill/>
                          </a:ln>
                          <a:solidFill>
                            <a:schemeClr val="tx1"/>
                          </a:solidFill>
                          <a:effectLst/>
                          <a:latin typeface="ＭＳ Ｐゴシック" pitchFamily="50" charset="-128"/>
                          <a:ea typeface="ＭＳ Ｐゴシック" pitchFamily="50" charset="-128"/>
                        </a:rPr>
                        <a:t>　</a:t>
                      </a:r>
                      <a:r>
                        <a:rPr kumimoji="1" lang="en-US" altLang="ja-JP" sz="1800" b="0" i="0" u="none" strike="noStrike" cap="none" normalizeH="0" baseline="0" smtClean="0">
                          <a:ln>
                            <a:noFill/>
                          </a:ln>
                          <a:solidFill>
                            <a:schemeClr val="tx1"/>
                          </a:solidFill>
                          <a:effectLst/>
                          <a:latin typeface="ＭＳ Ｐゴシック" pitchFamily="50" charset="-128"/>
                          <a:ea typeface="ＭＳ Ｐゴシック" pitchFamily="50" charset="-128"/>
                        </a:rPr>
                        <a:t>$AA01 </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800" b="0" i="0" u="none" strike="noStrike" cap="none" normalizeH="0" baseline="0" dirty="0" smtClean="0">
                          <a:ln>
                            <a:noFill/>
                          </a:ln>
                          <a:solidFill>
                            <a:schemeClr val="tx1"/>
                          </a:solidFill>
                          <a:effectLst/>
                          <a:latin typeface="ＭＳ Ｐゴシック" pitchFamily="50" charset="-128"/>
                          <a:ea typeface="ＭＳ Ｐゴシック" pitchFamily="50" charset="-128"/>
                        </a:rPr>
                        <a:t>　</a:t>
                      </a:r>
                      <a:r>
                        <a:rPr kumimoji="1" lang="en-US" altLang="ja-JP" sz="1800" b="0" i="0" u="none" strike="noStrike" cap="none" normalizeH="0" baseline="0" dirty="0" smtClean="0">
                          <a:ln>
                            <a:noFill/>
                          </a:ln>
                          <a:solidFill>
                            <a:schemeClr val="tx1"/>
                          </a:solidFill>
                          <a:effectLst/>
                          <a:latin typeface="ＭＳ Ｐゴシック" pitchFamily="50" charset="-128"/>
                          <a:ea typeface="ＭＳ Ｐゴシック" pitchFamily="50" charset="-128"/>
                        </a:rPr>
                        <a:t>AA01 </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451226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スライド番号プレースホルダー 3"/>
          <p:cNvSpPr>
            <a:spLocks noGrp="1"/>
          </p:cNvSpPr>
          <p:nvPr>
            <p:ph type="sldNum" sz="quarter" idx="12"/>
          </p:nvPr>
        </p:nvSpPr>
        <p:spPr>
          <a:xfrm>
            <a:off x="6686872" y="6448251"/>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fld id="{C431A469-2E09-4E1D-9312-CE066F66D8FF}" type="slidenum">
              <a:rPr lang="en-US" altLang="ja-JP" sz="1800" smtClean="0"/>
              <a:pPr eaLnBrk="1" hangingPunct="1">
                <a:spcBef>
                  <a:spcPct val="0"/>
                </a:spcBef>
                <a:buFontTx/>
                <a:buNone/>
              </a:pPr>
              <a:t>15</a:t>
            </a:fld>
            <a:endParaRPr lang="en-US" altLang="ja-JP" sz="1800" dirty="0" smtClean="0"/>
          </a:p>
        </p:txBody>
      </p:sp>
      <p:sp>
        <p:nvSpPr>
          <p:cNvPr id="17411" name="Text Box 2"/>
          <p:cNvSpPr txBox="1">
            <a:spLocks noChangeArrowheads="1"/>
          </p:cNvSpPr>
          <p:nvPr/>
        </p:nvSpPr>
        <p:spPr bwMode="auto">
          <a:xfrm>
            <a:off x="1431925" y="1334839"/>
            <a:ext cx="6248400" cy="1662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91429" tIns="45715" rIns="91429" bIns="45715">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50000"/>
              </a:spcBef>
              <a:buFontTx/>
              <a:buNone/>
            </a:pPr>
            <a:r>
              <a:rPr lang="ja-JP" altLang="en-US" sz="4800" dirty="0">
                <a:latin typeface="ＭＳ Ｐゴシック" pitchFamily="50" charset="-128"/>
              </a:rPr>
              <a:t>特許情報の活用</a:t>
            </a:r>
          </a:p>
          <a:p>
            <a:pPr algn="ctr" eaLnBrk="1" hangingPunct="1">
              <a:spcBef>
                <a:spcPct val="50000"/>
              </a:spcBef>
              <a:buFontTx/>
              <a:buNone/>
            </a:pPr>
            <a:r>
              <a:rPr lang="en-US" altLang="ja-JP" sz="3600" dirty="0">
                <a:latin typeface="ＭＳ Ｐゴシック" pitchFamily="50" charset="-128"/>
              </a:rPr>
              <a:t>‐ </a:t>
            </a:r>
            <a:r>
              <a:rPr lang="ja-JP" altLang="en-US" sz="3600" dirty="0">
                <a:latin typeface="ＭＳ Ｐゴシック" pitchFamily="50" charset="-128"/>
              </a:rPr>
              <a:t>特許調査の仕方 </a:t>
            </a:r>
            <a:r>
              <a:rPr lang="en-US" altLang="ja-JP" sz="3600" dirty="0"/>
              <a:t>‐</a:t>
            </a:r>
          </a:p>
        </p:txBody>
      </p:sp>
      <p:sp>
        <p:nvSpPr>
          <p:cNvPr id="2" name="テキスト ボックス 1"/>
          <p:cNvSpPr txBox="1"/>
          <p:nvPr/>
        </p:nvSpPr>
        <p:spPr>
          <a:xfrm>
            <a:off x="-36512" y="4437112"/>
            <a:ext cx="9145016" cy="1738938"/>
          </a:xfrm>
          <a:prstGeom prst="rect">
            <a:avLst/>
          </a:prstGeom>
          <a:noFill/>
        </p:spPr>
        <p:txBody>
          <a:bodyPr wrap="square" rtlCol="0">
            <a:spAutoFit/>
          </a:bodyPr>
          <a:lstStyle/>
          <a:p>
            <a:pPr algn="ctr"/>
            <a:r>
              <a:rPr lang="ja-JP" altLang="en-US" sz="3600" dirty="0" smtClean="0">
                <a:latin typeface="ＭＳ Ｐゴシック" pitchFamily="50" charset="-128"/>
              </a:rPr>
              <a:t>特許情報プラットフォーム</a:t>
            </a:r>
          </a:p>
          <a:p>
            <a:pPr algn="ctr">
              <a:spcBef>
                <a:spcPts val="1800"/>
              </a:spcBef>
            </a:pPr>
            <a:r>
              <a:rPr lang="en-US" altLang="ja-JP" sz="2800" dirty="0">
                <a:hlinkClick r:id="rId2"/>
              </a:rPr>
              <a:t>https://</a:t>
            </a:r>
            <a:r>
              <a:rPr lang="en-US" altLang="ja-JP" sz="2800" dirty="0" smtClean="0">
                <a:hlinkClick r:id="rId2"/>
              </a:rPr>
              <a:t>www.j-platpat.inpit.go.jp/web/all/top/BTmTopPage#</a:t>
            </a:r>
            <a:endParaRPr lang="en-US" altLang="ja-JP" sz="2800" dirty="0" smtClean="0"/>
          </a:p>
          <a:p>
            <a:pPr algn="ctr"/>
            <a:endParaRPr kumimoji="1" lang="ja-JP" altLang="en-US" sz="2800" dirty="0"/>
          </a:p>
        </p:txBody>
      </p:sp>
    </p:spTree>
    <p:extLst>
      <p:ext uri="{BB962C8B-B14F-4D97-AF65-F5344CB8AC3E}">
        <p14:creationId xmlns:p14="http://schemas.microsoft.com/office/powerpoint/2010/main" val="12243541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44624"/>
            <a:ext cx="9144000" cy="5676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23" y="5485209"/>
            <a:ext cx="9132177" cy="1400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テキスト ボックス 1"/>
          <p:cNvSpPr txBox="1"/>
          <p:nvPr/>
        </p:nvSpPr>
        <p:spPr>
          <a:xfrm>
            <a:off x="5004048" y="2492896"/>
            <a:ext cx="3816424" cy="430887"/>
          </a:xfrm>
          <a:prstGeom prst="rect">
            <a:avLst/>
          </a:prstGeom>
          <a:noFill/>
        </p:spPr>
        <p:txBody>
          <a:bodyPr wrap="square" rtlCol="0">
            <a:spAutoFit/>
          </a:bodyPr>
          <a:lstStyle/>
          <a:p>
            <a:r>
              <a:rPr lang="en-US" altLang="ja-JP" sz="1100" dirty="0">
                <a:hlinkClick r:id="rId4"/>
              </a:rPr>
              <a:t>https://www.j-platpat.inpit.go.jp/web/all/top/BTmTopPage</a:t>
            </a:r>
            <a:r>
              <a:rPr lang="en-US" altLang="ja-JP" sz="1100" dirty="0" smtClean="0">
                <a:hlinkClick r:id="rId4"/>
              </a:rPr>
              <a:t>#</a:t>
            </a:r>
            <a:endParaRPr lang="en-US" altLang="ja-JP" sz="1100" dirty="0" smtClean="0"/>
          </a:p>
          <a:p>
            <a:endParaRPr lang="en-US" altLang="ja-JP" sz="1100" dirty="0" smtClean="0"/>
          </a:p>
        </p:txBody>
      </p:sp>
    </p:spTree>
    <p:extLst>
      <p:ext uri="{BB962C8B-B14F-4D97-AF65-F5344CB8AC3E}">
        <p14:creationId xmlns:p14="http://schemas.microsoft.com/office/powerpoint/2010/main" val="13937227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800" y="6304359"/>
            <a:ext cx="9044200" cy="58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18" y="1030982"/>
            <a:ext cx="8988178" cy="5372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7"/>
          <p:cNvSpPr>
            <a:spLocks noChangeArrowheads="1"/>
          </p:cNvSpPr>
          <p:nvPr/>
        </p:nvSpPr>
        <p:spPr bwMode="auto">
          <a:xfrm>
            <a:off x="1609725" y="260648"/>
            <a:ext cx="6651625" cy="609600"/>
          </a:xfrm>
          <a:prstGeom prst="rect">
            <a:avLst/>
          </a:prstGeom>
          <a:solidFill>
            <a:srgbClr val="0000FF"/>
          </a:solidFill>
          <a:ln w="9525">
            <a:solidFill>
              <a:schemeClr val="tx1"/>
            </a:solidFill>
            <a:miter lim="800000"/>
            <a:headEnd/>
            <a:tailEnd/>
          </a:ln>
          <a:effectLst>
            <a:outerShdw dist="107763" dir="2700000" algn="ctr" rotWithShape="0">
              <a:schemeClr val="bg2"/>
            </a:outerShdw>
          </a:effectLst>
        </p:spPr>
        <p:txBody>
          <a:bodyPr lIns="91429" tIns="45715" rIns="91429" bIns="45715"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FontTx/>
              <a:buNone/>
            </a:pPr>
            <a:r>
              <a:rPr lang="ja-JP" altLang="en-US" sz="2400" dirty="0">
                <a:solidFill>
                  <a:schemeClr val="bg1"/>
                </a:solidFill>
                <a:latin typeface="ＭＳ Ｐゴシック" pitchFamily="50" charset="-128"/>
              </a:rPr>
              <a:t>特許・実用</a:t>
            </a:r>
            <a:r>
              <a:rPr lang="ja-JP" altLang="en-US" sz="2400" dirty="0" smtClean="0">
                <a:solidFill>
                  <a:schemeClr val="bg1"/>
                </a:solidFill>
                <a:latin typeface="ＭＳ Ｐゴシック" pitchFamily="50" charset="-128"/>
              </a:rPr>
              <a:t>新案番号照会</a:t>
            </a:r>
            <a:endParaRPr lang="ja-JP" altLang="en-US" sz="2400" dirty="0">
              <a:solidFill>
                <a:schemeClr val="bg1"/>
              </a:solidFill>
              <a:latin typeface="ＭＳ Ｐゴシック" pitchFamily="50" charset="-128"/>
            </a:endParaRPr>
          </a:p>
        </p:txBody>
      </p:sp>
      <p:sp>
        <p:nvSpPr>
          <p:cNvPr id="2" name="テキスト ボックス 1"/>
          <p:cNvSpPr txBox="1"/>
          <p:nvPr/>
        </p:nvSpPr>
        <p:spPr>
          <a:xfrm>
            <a:off x="5076056" y="4345359"/>
            <a:ext cx="1152128" cy="307777"/>
          </a:xfrm>
          <a:prstGeom prst="rect">
            <a:avLst/>
          </a:prstGeom>
          <a:noFill/>
        </p:spPr>
        <p:txBody>
          <a:bodyPr wrap="square" rtlCol="0">
            <a:spAutoFit/>
          </a:bodyPr>
          <a:lstStyle/>
          <a:p>
            <a:r>
              <a:rPr kumimoji="1" lang="ja-JP" altLang="en-US" sz="1400" dirty="0" smtClean="0"/>
              <a:t>番号入力</a:t>
            </a:r>
            <a:endParaRPr kumimoji="1" lang="ja-JP" altLang="en-US" sz="1400" dirty="0"/>
          </a:p>
        </p:txBody>
      </p:sp>
      <p:cxnSp>
        <p:nvCxnSpPr>
          <p:cNvPr id="4" name="直線矢印コネクタ 3"/>
          <p:cNvCxnSpPr/>
          <p:nvPr/>
        </p:nvCxnSpPr>
        <p:spPr>
          <a:xfrm flipH="1">
            <a:off x="4788024" y="4653136"/>
            <a:ext cx="576064" cy="36004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flipH="1">
            <a:off x="4621900" y="4653136"/>
            <a:ext cx="894588" cy="129614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 name="テキスト ボックス 2"/>
          <p:cNvSpPr txBox="1"/>
          <p:nvPr/>
        </p:nvSpPr>
        <p:spPr>
          <a:xfrm>
            <a:off x="3563888" y="4581128"/>
            <a:ext cx="1584176" cy="369332"/>
          </a:xfrm>
          <a:prstGeom prst="rect">
            <a:avLst/>
          </a:prstGeom>
          <a:noFill/>
        </p:spPr>
        <p:txBody>
          <a:bodyPr wrap="square" rtlCol="0">
            <a:spAutoFit/>
          </a:bodyPr>
          <a:lstStyle/>
          <a:p>
            <a:r>
              <a:rPr kumimoji="1" lang="en-US" altLang="ja-JP" dirty="0" smtClean="0"/>
              <a:t>2008-156467</a:t>
            </a:r>
            <a:endParaRPr kumimoji="1" lang="ja-JP" altLang="en-US" sz="1600" dirty="0"/>
          </a:p>
        </p:txBody>
      </p:sp>
      <p:sp>
        <p:nvSpPr>
          <p:cNvPr id="10" name="テキスト ボックス 9"/>
          <p:cNvSpPr txBox="1"/>
          <p:nvPr/>
        </p:nvSpPr>
        <p:spPr>
          <a:xfrm>
            <a:off x="3131840" y="6127412"/>
            <a:ext cx="1440160" cy="369332"/>
          </a:xfrm>
          <a:prstGeom prst="rect">
            <a:avLst/>
          </a:prstGeom>
          <a:noFill/>
        </p:spPr>
        <p:txBody>
          <a:bodyPr wrap="square" rtlCol="0">
            <a:spAutoFit/>
          </a:bodyPr>
          <a:lstStyle/>
          <a:p>
            <a:r>
              <a:rPr kumimoji="1" lang="en-US" altLang="ja-JP" dirty="0" smtClean="0"/>
              <a:t>H02-288665</a:t>
            </a:r>
            <a:endParaRPr kumimoji="1" lang="ja-JP" alt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8143" y="2852936"/>
            <a:ext cx="3278364" cy="31683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36873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08" y="1147911"/>
            <a:ext cx="9036496" cy="530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7"/>
          <p:cNvSpPr>
            <a:spLocks noChangeArrowheads="1"/>
          </p:cNvSpPr>
          <p:nvPr/>
        </p:nvSpPr>
        <p:spPr bwMode="auto">
          <a:xfrm>
            <a:off x="1609725" y="260648"/>
            <a:ext cx="6651625" cy="609600"/>
          </a:xfrm>
          <a:prstGeom prst="rect">
            <a:avLst/>
          </a:prstGeom>
          <a:solidFill>
            <a:srgbClr val="0000FF"/>
          </a:solidFill>
          <a:ln w="9525">
            <a:solidFill>
              <a:schemeClr val="tx1"/>
            </a:solidFill>
            <a:miter lim="800000"/>
            <a:headEnd/>
            <a:tailEnd/>
          </a:ln>
          <a:effectLst>
            <a:outerShdw dist="107763" dir="2700000" algn="ctr" rotWithShape="0">
              <a:schemeClr val="bg2"/>
            </a:outerShdw>
          </a:effectLst>
        </p:spPr>
        <p:txBody>
          <a:bodyPr lIns="91429" tIns="45715" rIns="91429" bIns="45715"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FontTx/>
              <a:buNone/>
            </a:pPr>
            <a:r>
              <a:rPr lang="ja-JP" altLang="en-US" sz="2400" dirty="0">
                <a:solidFill>
                  <a:schemeClr val="bg1"/>
                </a:solidFill>
                <a:latin typeface="ＭＳ Ｐゴシック" pitchFamily="50" charset="-128"/>
              </a:rPr>
              <a:t>特許・実用</a:t>
            </a:r>
            <a:r>
              <a:rPr lang="ja-JP" altLang="en-US" sz="2400" dirty="0" smtClean="0">
                <a:solidFill>
                  <a:schemeClr val="bg1"/>
                </a:solidFill>
                <a:latin typeface="ＭＳ Ｐゴシック" pitchFamily="50" charset="-128"/>
              </a:rPr>
              <a:t>新案番号照会</a:t>
            </a:r>
            <a:endParaRPr lang="ja-JP" altLang="en-US" sz="2400" dirty="0">
              <a:solidFill>
                <a:schemeClr val="bg1"/>
              </a:solidFill>
              <a:latin typeface="ＭＳ Ｐゴシック" pitchFamily="50" charset="-128"/>
            </a:endParaRPr>
          </a:p>
        </p:txBody>
      </p:sp>
    </p:spTree>
    <p:extLst>
      <p:ext uri="{BB962C8B-B14F-4D97-AF65-F5344CB8AC3E}">
        <p14:creationId xmlns:p14="http://schemas.microsoft.com/office/powerpoint/2010/main" val="24754276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08" y="762000"/>
            <a:ext cx="8964488" cy="533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テキスト ボックス 1"/>
          <p:cNvSpPr txBox="1"/>
          <p:nvPr/>
        </p:nvSpPr>
        <p:spPr>
          <a:xfrm>
            <a:off x="5796136" y="5425479"/>
            <a:ext cx="1224136" cy="523220"/>
          </a:xfrm>
          <a:prstGeom prst="rect">
            <a:avLst/>
          </a:prstGeom>
          <a:noFill/>
        </p:spPr>
        <p:txBody>
          <a:bodyPr wrap="square" rtlCol="0">
            <a:spAutoFit/>
          </a:bodyPr>
          <a:lstStyle/>
          <a:p>
            <a:pPr algn="ctr"/>
            <a:r>
              <a:rPr kumimoji="1" lang="ja-JP" altLang="en-US" sz="1400" dirty="0" smtClean="0"/>
              <a:t>経過情報</a:t>
            </a:r>
            <a:endParaRPr kumimoji="1" lang="en-US" altLang="ja-JP" sz="1400" dirty="0" smtClean="0"/>
          </a:p>
          <a:p>
            <a:r>
              <a:rPr lang="en-US" altLang="ja-JP" sz="1400" dirty="0" smtClean="0"/>
              <a:t>.</a:t>
            </a:r>
            <a:r>
              <a:rPr lang="ja-JP" altLang="en-US" sz="1400" dirty="0" smtClean="0"/>
              <a:t>・権利の状況</a:t>
            </a:r>
            <a:endParaRPr kumimoji="1" lang="ja-JP" altLang="en-US" sz="1400" dirty="0"/>
          </a:p>
        </p:txBody>
      </p:sp>
      <p:sp>
        <p:nvSpPr>
          <p:cNvPr id="5" name="テキスト ボックス 4"/>
          <p:cNvSpPr txBox="1"/>
          <p:nvPr/>
        </p:nvSpPr>
        <p:spPr>
          <a:xfrm>
            <a:off x="7524328" y="5641503"/>
            <a:ext cx="1440160" cy="954107"/>
          </a:xfrm>
          <a:prstGeom prst="rect">
            <a:avLst/>
          </a:prstGeom>
          <a:noFill/>
        </p:spPr>
        <p:txBody>
          <a:bodyPr wrap="square" rtlCol="0">
            <a:spAutoFit/>
          </a:bodyPr>
          <a:lstStyle/>
          <a:p>
            <a:pPr algn="ctr"/>
            <a:r>
              <a:rPr kumimoji="1" lang="ja-JP" altLang="en-US" sz="1400" dirty="0" smtClean="0"/>
              <a:t>審査書類情報</a:t>
            </a:r>
            <a:endParaRPr kumimoji="1" lang="en-US" altLang="ja-JP" sz="1400" dirty="0" smtClean="0"/>
          </a:p>
          <a:p>
            <a:r>
              <a:rPr lang="ja-JP" altLang="en-US" sz="1400" dirty="0" smtClean="0"/>
              <a:t>・</a:t>
            </a:r>
            <a:r>
              <a:rPr lang="en-US" altLang="ja-JP" sz="1400" dirty="0" smtClean="0"/>
              <a:t>.</a:t>
            </a:r>
            <a:r>
              <a:rPr lang="ja-JP" altLang="en-US" sz="1400" dirty="0" smtClean="0"/>
              <a:t>拒絶理由通知</a:t>
            </a:r>
            <a:endParaRPr lang="en-US" altLang="ja-JP" sz="1400" dirty="0" smtClean="0"/>
          </a:p>
          <a:p>
            <a:r>
              <a:rPr kumimoji="1" lang="ja-JP" altLang="en-US" sz="1400" dirty="0" smtClean="0"/>
              <a:t>・手続補正書</a:t>
            </a:r>
            <a:endParaRPr kumimoji="1" lang="en-US" altLang="ja-JP" sz="1400" dirty="0" smtClean="0"/>
          </a:p>
          <a:p>
            <a:r>
              <a:rPr lang="ja-JP" altLang="en-US" sz="1400" dirty="0" smtClean="0"/>
              <a:t>・意見書</a:t>
            </a:r>
            <a:endParaRPr kumimoji="1" lang="ja-JP" altLang="en-US" sz="1400" dirty="0"/>
          </a:p>
        </p:txBody>
      </p:sp>
      <p:cxnSp>
        <p:nvCxnSpPr>
          <p:cNvPr id="4" name="直線矢印コネクタ 3"/>
          <p:cNvCxnSpPr>
            <a:endCxn id="2" idx="0"/>
          </p:cNvCxnSpPr>
          <p:nvPr/>
        </p:nvCxnSpPr>
        <p:spPr>
          <a:xfrm flipH="1">
            <a:off x="6408204" y="4797152"/>
            <a:ext cx="1044116" cy="62832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直線矢印コネクタ 6"/>
          <p:cNvCxnSpPr>
            <a:endCxn id="5" idx="0"/>
          </p:cNvCxnSpPr>
          <p:nvPr/>
        </p:nvCxnSpPr>
        <p:spPr>
          <a:xfrm flipH="1">
            <a:off x="8244408" y="4797152"/>
            <a:ext cx="432048" cy="844351"/>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5112060" y="3933056"/>
            <a:ext cx="1548172" cy="307777"/>
          </a:xfrm>
          <a:prstGeom prst="rect">
            <a:avLst/>
          </a:prstGeom>
          <a:noFill/>
        </p:spPr>
        <p:txBody>
          <a:bodyPr wrap="square" rtlCol="0">
            <a:spAutoFit/>
          </a:bodyPr>
          <a:lstStyle/>
          <a:p>
            <a:r>
              <a:rPr lang="ja-JP" altLang="en-US" sz="1400" dirty="0" smtClean="0"/>
              <a:t>公報の</a:t>
            </a:r>
            <a:r>
              <a:rPr lang="en-US" altLang="ja-JP" sz="1400" dirty="0" smtClean="0"/>
              <a:t>.</a:t>
            </a:r>
            <a:r>
              <a:rPr lang="ja-JP" altLang="en-US" sz="1400" dirty="0" smtClean="0"/>
              <a:t>ｐｄｆを入手</a:t>
            </a:r>
            <a:endParaRPr kumimoji="1" lang="ja-JP" altLang="en-US" sz="1400" dirty="0"/>
          </a:p>
        </p:txBody>
      </p:sp>
      <p:cxnSp>
        <p:nvCxnSpPr>
          <p:cNvPr id="9" name="直線矢印コネクタ 8"/>
          <p:cNvCxnSpPr>
            <a:endCxn id="10" idx="2"/>
          </p:cNvCxnSpPr>
          <p:nvPr/>
        </p:nvCxnSpPr>
        <p:spPr>
          <a:xfrm flipH="1" flipV="1">
            <a:off x="5886146" y="4240833"/>
            <a:ext cx="918102" cy="412303"/>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56728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スライド番号プレースホルダ 3"/>
          <p:cNvSpPr>
            <a:spLocks noGrp="1"/>
          </p:cNvSpPr>
          <p:nvPr>
            <p:ph type="sldNum" sz="quarter" idx="12"/>
          </p:nvPr>
        </p:nvSpPr>
        <p:spPr>
          <a:xfrm>
            <a:off x="6902896" y="6408738"/>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fld id="{F3ADF4BA-616A-4E73-95B0-C5FA7408F58D}" type="slidenum">
              <a:rPr lang="en-US" altLang="ja-JP" sz="1800" smtClean="0">
                <a:solidFill>
                  <a:srgbClr val="000000"/>
                </a:solidFill>
              </a:rPr>
              <a:pPr eaLnBrk="1" hangingPunct="1">
                <a:spcBef>
                  <a:spcPct val="0"/>
                </a:spcBef>
                <a:buFontTx/>
                <a:buNone/>
              </a:pPr>
              <a:t>2</a:t>
            </a:fld>
            <a:endParaRPr lang="en-US" altLang="ja-JP" sz="1800" smtClean="0">
              <a:solidFill>
                <a:srgbClr val="000000"/>
              </a:solidFill>
            </a:endParaRPr>
          </a:p>
        </p:txBody>
      </p:sp>
      <p:sp>
        <p:nvSpPr>
          <p:cNvPr id="18435" name="Rectangle 28"/>
          <p:cNvSpPr>
            <a:spLocks noChangeArrowheads="1"/>
          </p:cNvSpPr>
          <p:nvPr/>
        </p:nvSpPr>
        <p:spPr bwMode="auto">
          <a:xfrm>
            <a:off x="1485900" y="304800"/>
            <a:ext cx="6140450" cy="533400"/>
          </a:xfrm>
          <a:prstGeom prst="rect">
            <a:avLst/>
          </a:prstGeom>
          <a:solidFill>
            <a:srgbClr val="0000FF"/>
          </a:solidFill>
          <a:ln w="9525">
            <a:solidFill>
              <a:schemeClr val="tx1"/>
            </a:solidFill>
            <a:miter lim="800000"/>
            <a:headEnd/>
            <a:tailEnd/>
          </a:ln>
          <a:effectLst>
            <a:outerShdw dist="107763" dir="2700000" algn="ctr" rotWithShape="0">
              <a:schemeClr val="bg2"/>
            </a:outerShdw>
          </a:effectLst>
        </p:spPr>
        <p:txBody>
          <a:bodyPr lIns="91429" tIns="45715" rIns="91429" bIns="45715"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FontTx/>
              <a:buNone/>
            </a:pPr>
            <a:r>
              <a:rPr lang="ja-JP" altLang="en-US" sz="3000">
                <a:solidFill>
                  <a:srgbClr val="FFFFFF"/>
                </a:solidFill>
              </a:rPr>
              <a:t>日本における特許出願の状況</a:t>
            </a:r>
          </a:p>
        </p:txBody>
      </p:sp>
      <p:sp>
        <p:nvSpPr>
          <p:cNvPr id="18436" name="Text Box 5"/>
          <p:cNvSpPr txBox="1">
            <a:spLocks noChangeArrowheads="1"/>
          </p:cNvSpPr>
          <p:nvPr/>
        </p:nvSpPr>
        <p:spPr bwMode="auto">
          <a:xfrm>
            <a:off x="317500" y="5805488"/>
            <a:ext cx="85756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40000"/>
              </a:spcBef>
              <a:buFontTx/>
              <a:buNone/>
            </a:pPr>
            <a:r>
              <a:rPr lang="ja-JP" altLang="en-US" sz="2000">
                <a:solidFill>
                  <a:srgbClr val="000000"/>
                </a:solidFill>
                <a:latin typeface="ＭＳ Ｐゴシック" pitchFamily="50" charset="-128"/>
              </a:rPr>
              <a:t>ｃｆ</a:t>
            </a:r>
            <a:r>
              <a:rPr lang="en-US" altLang="ja-JP" sz="2000">
                <a:solidFill>
                  <a:srgbClr val="000000"/>
                </a:solidFill>
                <a:latin typeface="ＭＳ Ｐゴシック" pitchFamily="50" charset="-128"/>
              </a:rPr>
              <a:t>.</a:t>
            </a:r>
            <a:r>
              <a:rPr lang="ja-JP" altLang="en-US" sz="2000">
                <a:solidFill>
                  <a:srgbClr val="000000"/>
                </a:solidFill>
                <a:latin typeface="ＭＳ Ｐゴシック" pitchFamily="50" charset="-128"/>
              </a:rPr>
              <a:t>　</a:t>
            </a:r>
            <a:r>
              <a:rPr lang="en-US" altLang="ja-JP" sz="2000">
                <a:solidFill>
                  <a:srgbClr val="000000"/>
                </a:solidFill>
                <a:latin typeface="ＭＳ Ｐゴシック" pitchFamily="50" charset="-128"/>
              </a:rPr>
              <a:t>2011</a:t>
            </a:r>
            <a:r>
              <a:rPr lang="ja-JP" altLang="en-US" sz="2000">
                <a:solidFill>
                  <a:srgbClr val="000000"/>
                </a:solidFill>
                <a:latin typeface="ＭＳ Ｐゴシック" pitchFamily="50" charset="-128"/>
              </a:rPr>
              <a:t>年全世界の特許出願件数 ： ２１１万件</a:t>
            </a:r>
            <a:endParaRPr lang="en-US" altLang="ja-JP" sz="2000">
              <a:solidFill>
                <a:srgbClr val="000000"/>
              </a:solidFill>
              <a:latin typeface="ＭＳ Ｐゴシック" pitchFamily="50" charset="-128"/>
            </a:endParaRPr>
          </a:p>
          <a:p>
            <a:pPr eaLnBrk="1" hangingPunct="1">
              <a:spcBef>
                <a:spcPct val="40000"/>
              </a:spcBef>
              <a:buFontTx/>
              <a:buNone/>
            </a:pPr>
            <a:r>
              <a:rPr lang="ja-JP" altLang="en-US" sz="2000">
                <a:solidFill>
                  <a:srgbClr val="000000"/>
                </a:solidFill>
                <a:latin typeface="ＭＳ Ｐゴシック" pitchFamily="50" charset="-128"/>
              </a:rPr>
              <a:t>　　 </a:t>
            </a:r>
            <a:r>
              <a:rPr lang="en-US" altLang="ja-JP" sz="2000">
                <a:solidFill>
                  <a:srgbClr val="000000"/>
                </a:solidFill>
                <a:latin typeface="ＭＳ Ｐゴシック" pitchFamily="50" charset="-128"/>
              </a:rPr>
              <a:t>2012</a:t>
            </a:r>
            <a:r>
              <a:rPr lang="ja-JP" altLang="en-US" sz="2000">
                <a:solidFill>
                  <a:srgbClr val="000000"/>
                </a:solidFill>
                <a:latin typeface="ＭＳ Ｐゴシック" pitchFamily="50" charset="-128"/>
              </a:rPr>
              <a:t>年国際出願（</a:t>
            </a:r>
            <a:r>
              <a:rPr lang="en-US" altLang="ja-JP" sz="2000">
                <a:solidFill>
                  <a:srgbClr val="000000"/>
                </a:solidFill>
                <a:latin typeface="ＭＳ Ｐゴシック" pitchFamily="50" charset="-128"/>
              </a:rPr>
              <a:t>PCT</a:t>
            </a:r>
            <a:r>
              <a:rPr lang="ja-JP" altLang="en-US" sz="2000">
                <a:solidFill>
                  <a:srgbClr val="000000"/>
                </a:solidFill>
                <a:latin typeface="ＭＳ Ｐゴシック" pitchFamily="50" charset="-128"/>
              </a:rPr>
              <a:t>出願）件数 ： ４２，７８７件（日本特許庁受理件数）</a:t>
            </a:r>
            <a:endParaRPr lang="en-US" altLang="ja-JP" sz="2000">
              <a:solidFill>
                <a:srgbClr val="000000"/>
              </a:solidFill>
              <a:latin typeface="ＭＳ Ｐゴシック" pitchFamily="50" charset="-128"/>
            </a:endParaRPr>
          </a:p>
        </p:txBody>
      </p:sp>
      <p:graphicFrame>
        <p:nvGraphicFramePr>
          <p:cNvPr id="11" name="グラフ 10"/>
          <p:cNvGraphicFramePr>
            <a:graphicFrameLocks/>
          </p:cNvGraphicFramePr>
          <p:nvPr/>
        </p:nvGraphicFramePr>
        <p:xfrm>
          <a:off x="733918" y="1412776"/>
          <a:ext cx="7643925" cy="439271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332908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p:cNvGrpSpPr/>
          <p:nvPr/>
        </p:nvGrpSpPr>
        <p:grpSpPr>
          <a:xfrm>
            <a:off x="191836" y="1052736"/>
            <a:ext cx="8700644" cy="5688632"/>
            <a:chOff x="-139000" y="885825"/>
            <a:chExt cx="9610726" cy="6436965"/>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85825"/>
              <a:ext cx="9372600" cy="5086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000" y="5589240"/>
              <a:ext cx="9610726" cy="1733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7" name="円/楕円 6"/>
          <p:cNvSpPr/>
          <p:nvPr/>
        </p:nvSpPr>
        <p:spPr>
          <a:xfrm>
            <a:off x="8028384" y="4869160"/>
            <a:ext cx="432048" cy="30777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7794359" y="4869160"/>
            <a:ext cx="666074" cy="307777"/>
          </a:xfrm>
          <a:prstGeom prst="rect">
            <a:avLst/>
          </a:prstGeom>
          <a:solidFill>
            <a:schemeClr val="bg1"/>
          </a:solidFill>
        </p:spPr>
        <p:txBody>
          <a:bodyPr wrap="square" rtlCol="0">
            <a:spAutoFit/>
          </a:bodyPr>
          <a:lstStyle/>
          <a:p>
            <a:r>
              <a:rPr kumimoji="1" lang="en-US" altLang="ja-JP" sz="1400" dirty="0" smtClean="0"/>
              <a:t>and</a:t>
            </a:r>
            <a:endParaRPr kumimoji="1" lang="ja-JP" altLang="en-US" sz="1400" dirty="0"/>
          </a:p>
        </p:txBody>
      </p:sp>
      <p:sp>
        <p:nvSpPr>
          <p:cNvPr id="4" name="Rectangle 7"/>
          <p:cNvSpPr>
            <a:spLocks noChangeArrowheads="1"/>
          </p:cNvSpPr>
          <p:nvPr/>
        </p:nvSpPr>
        <p:spPr bwMode="auto">
          <a:xfrm>
            <a:off x="1609725" y="260648"/>
            <a:ext cx="6651625" cy="609600"/>
          </a:xfrm>
          <a:prstGeom prst="rect">
            <a:avLst/>
          </a:prstGeom>
          <a:solidFill>
            <a:srgbClr val="0000FF"/>
          </a:solidFill>
          <a:ln w="9525">
            <a:solidFill>
              <a:schemeClr val="tx1"/>
            </a:solidFill>
            <a:miter lim="800000"/>
            <a:headEnd/>
            <a:tailEnd/>
          </a:ln>
          <a:effectLst>
            <a:outerShdw dist="107763" dir="2700000" algn="ctr" rotWithShape="0">
              <a:schemeClr val="bg2"/>
            </a:outerShdw>
          </a:effectLst>
        </p:spPr>
        <p:txBody>
          <a:bodyPr lIns="91429" tIns="45715" rIns="91429" bIns="45715"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FontTx/>
              <a:buNone/>
            </a:pPr>
            <a:r>
              <a:rPr lang="ja-JP" altLang="en-US" sz="2400" dirty="0">
                <a:solidFill>
                  <a:schemeClr val="bg1"/>
                </a:solidFill>
                <a:latin typeface="ＭＳ Ｐゴシック" pitchFamily="50" charset="-128"/>
              </a:rPr>
              <a:t>特許・実用</a:t>
            </a:r>
            <a:r>
              <a:rPr lang="ja-JP" altLang="en-US" sz="2400" dirty="0" smtClean="0">
                <a:solidFill>
                  <a:schemeClr val="bg1"/>
                </a:solidFill>
                <a:latin typeface="ＭＳ Ｐゴシック" pitchFamily="50" charset="-128"/>
              </a:rPr>
              <a:t>新案テキスト検索</a:t>
            </a:r>
            <a:endParaRPr lang="ja-JP" altLang="en-US" sz="2400" dirty="0">
              <a:solidFill>
                <a:schemeClr val="bg1"/>
              </a:solidFill>
              <a:latin typeface="ＭＳ Ｐゴシック" pitchFamily="50" charset="-128"/>
            </a:endParaRPr>
          </a:p>
        </p:txBody>
      </p:sp>
      <p:sp>
        <p:nvSpPr>
          <p:cNvPr id="3" name="テキスト ボックス 2"/>
          <p:cNvSpPr txBox="1"/>
          <p:nvPr/>
        </p:nvSpPr>
        <p:spPr>
          <a:xfrm>
            <a:off x="6948264" y="6433591"/>
            <a:ext cx="1512168" cy="307777"/>
          </a:xfrm>
          <a:prstGeom prst="rect">
            <a:avLst/>
          </a:prstGeom>
          <a:noFill/>
        </p:spPr>
        <p:txBody>
          <a:bodyPr wrap="square" rtlCol="0">
            <a:spAutoFit/>
          </a:bodyPr>
          <a:lstStyle/>
          <a:p>
            <a:r>
              <a:rPr kumimoji="1" lang="ja-JP" altLang="en-US" sz="1400" dirty="0" smtClean="0"/>
              <a:t>検索項目の追加</a:t>
            </a:r>
            <a:endParaRPr kumimoji="1" lang="ja-JP" altLang="en-US" sz="1400" dirty="0"/>
          </a:p>
        </p:txBody>
      </p:sp>
      <p:cxnSp>
        <p:nvCxnSpPr>
          <p:cNvPr id="6" name="直線矢印コネクタ 5"/>
          <p:cNvCxnSpPr>
            <a:stCxn id="3" idx="0"/>
          </p:cNvCxnSpPr>
          <p:nvPr/>
        </p:nvCxnSpPr>
        <p:spPr>
          <a:xfrm flipV="1">
            <a:off x="7704348" y="6309320"/>
            <a:ext cx="180020" cy="124271"/>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3707904" y="4869160"/>
            <a:ext cx="1155625" cy="307777"/>
          </a:xfrm>
          <a:prstGeom prst="rect">
            <a:avLst/>
          </a:prstGeom>
          <a:solidFill>
            <a:schemeClr val="bg1"/>
          </a:solidFill>
        </p:spPr>
        <p:txBody>
          <a:bodyPr wrap="square" rtlCol="0">
            <a:spAutoFit/>
          </a:bodyPr>
          <a:lstStyle/>
          <a:p>
            <a:r>
              <a:rPr kumimoji="1" lang="ja-JP" altLang="en-US" sz="1400" dirty="0" smtClean="0"/>
              <a:t>株価　予測</a:t>
            </a:r>
            <a:endParaRPr kumimoji="1" lang="ja-JP" altLang="en-US" sz="1400" dirty="0"/>
          </a:p>
        </p:txBody>
      </p:sp>
      <p:sp>
        <p:nvSpPr>
          <p:cNvPr id="8" name="円/楕円 7"/>
          <p:cNvSpPr/>
          <p:nvPr/>
        </p:nvSpPr>
        <p:spPr>
          <a:xfrm>
            <a:off x="7785356" y="4869160"/>
            <a:ext cx="603068" cy="34019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306181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28" y="1124745"/>
            <a:ext cx="9071371" cy="46999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7"/>
          <p:cNvSpPr>
            <a:spLocks noChangeArrowheads="1"/>
          </p:cNvSpPr>
          <p:nvPr/>
        </p:nvSpPr>
        <p:spPr bwMode="auto">
          <a:xfrm>
            <a:off x="1609725" y="260648"/>
            <a:ext cx="6651625" cy="609600"/>
          </a:xfrm>
          <a:prstGeom prst="rect">
            <a:avLst/>
          </a:prstGeom>
          <a:solidFill>
            <a:srgbClr val="0000FF"/>
          </a:solidFill>
          <a:ln w="9525">
            <a:solidFill>
              <a:schemeClr val="tx1"/>
            </a:solidFill>
            <a:miter lim="800000"/>
            <a:headEnd/>
            <a:tailEnd/>
          </a:ln>
          <a:effectLst>
            <a:outerShdw dist="107763" dir="2700000" algn="ctr" rotWithShape="0">
              <a:schemeClr val="bg2"/>
            </a:outerShdw>
          </a:effectLst>
        </p:spPr>
        <p:txBody>
          <a:bodyPr lIns="91429" tIns="45715" rIns="91429" bIns="45715"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FontTx/>
              <a:buNone/>
            </a:pPr>
            <a:r>
              <a:rPr lang="ja-JP" altLang="en-US" sz="2400" dirty="0">
                <a:solidFill>
                  <a:schemeClr val="bg1"/>
                </a:solidFill>
                <a:latin typeface="ＭＳ Ｐゴシック" pitchFamily="50" charset="-128"/>
              </a:rPr>
              <a:t>特許・実用</a:t>
            </a:r>
            <a:r>
              <a:rPr lang="ja-JP" altLang="en-US" sz="2400" dirty="0" smtClean="0">
                <a:solidFill>
                  <a:schemeClr val="bg1"/>
                </a:solidFill>
                <a:latin typeface="ＭＳ Ｐゴシック" pitchFamily="50" charset="-128"/>
              </a:rPr>
              <a:t>新案テキスト検索</a:t>
            </a:r>
            <a:endParaRPr lang="ja-JP" altLang="en-US" sz="2400" dirty="0">
              <a:solidFill>
                <a:schemeClr val="bg1"/>
              </a:solidFill>
              <a:latin typeface="ＭＳ Ｐゴシック" pitchFamily="50" charset="-128"/>
            </a:endParaRPr>
          </a:p>
        </p:txBody>
      </p:sp>
      <p:sp>
        <p:nvSpPr>
          <p:cNvPr id="2" name="テキスト ボックス 1"/>
          <p:cNvSpPr txBox="1"/>
          <p:nvPr/>
        </p:nvSpPr>
        <p:spPr>
          <a:xfrm>
            <a:off x="1609725" y="6309320"/>
            <a:ext cx="2890267" cy="369332"/>
          </a:xfrm>
          <a:prstGeom prst="rect">
            <a:avLst/>
          </a:prstGeom>
          <a:noFill/>
        </p:spPr>
        <p:txBody>
          <a:bodyPr wrap="square" rtlCol="0">
            <a:spAutoFit/>
          </a:bodyPr>
          <a:lstStyle/>
          <a:p>
            <a:r>
              <a:rPr kumimoji="1" lang="ja-JP" altLang="en-US" dirty="0" smtClean="0"/>
              <a:t>ヒット件数：７２件</a:t>
            </a:r>
            <a:endParaRPr kumimoji="1" lang="ja-JP" altLang="en-US" dirty="0"/>
          </a:p>
        </p:txBody>
      </p:sp>
    </p:spTree>
    <p:extLst>
      <p:ext uri="{BB962C8B-B14F-4D97-AF65-F5344CB8AC3E}">
        <p14:creationId xmlns:p14="http://schemas.microsoft.com/office/powerpoint/2010/main" val="25444394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スライド番号プレースホルダ 3"/>
          <p:cNvSpPr>
            <a:spLocks noGrp="1"/>
          </p:cNvSpPr>
          <p:nvPr>
            <p:ph type="sldNum" sz="quarter" idx="12"/>
          </p:nvPr>
        </p:nvSpPr>
        <p:spPr>
          <a:xfrm>
            <a:off x="6758880" y="6520259"/>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fld id="{CADA43C2-05C8-44E5-8978-2DDE2556946F}" type="slidenum">
              <a:rPr lang="en-US" altLang="ja-JP" sz="1800" smtClean="0"/>
              <a:pPr eaLnBrk="1" hangingPunct="1"/>
              <a:t>22</a:t>
            </a:fld>
            <a:endParaRPr lang="en-US" altLang="ja-JP" sz="1800" smtClean="0"/>
          </a:p>
        </p:txBody>
      </p:sp>
      <p:sp>
        <p:nvSpPr>
          <p:cNvPr id="23555" name="Rectangle 2"/>
          <p:cNvSpPr>
            <a:spLocks noChangeArrowheads="1"/>
          </p:cNvSpPr>
          <p:nvPr/>
        </p:nvSpPr>
        <p:spPr bwMode="auto">
          <a:xfrm>
            <a:off x="1485900" y="457200"/>
            <a:ext cx="6139962" cy="609600"/>
          </a:xfrm>
          <a:prstGeom prst="rect">
            <a:avLst/>
          </a:prstGeom>
          <a:solidFill>
            <a:srgbClr val="0000FF"/>
          </a:solidFill>
          <a:ln w="9525">
            <a:solidFill>
              <a:schemeClr val="tx1"/>
            </a:solidFill>
            <a:miter lim="800000"/>
            <a:headEnd/>
            <a:tailEnd/>
          </a:ln>
          <a:effectLst>
            <a:outerShdw dist="107763" dir="2700000" algn="ctr" rotWithShape="0">
              <a:schemeClr val="bg2"/>
            </a:outerShdw>
          </a:effectLst>
        </p:spPr>
        <p:txBody>
          <a:bodyPr lIns="91429" tIns="45715" rIns="91429" bIns="45715" anchor="ct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algn="ctr" eaLnBrk="1" hangingPunct="1"/>
            <a:r>
              <a:rPr lang="en-US" altLang="ja-JP" sz="2800" dirty="0">
                <a:solidFill>
                  <a:schemeClr val="bg1"/>
                </a:solidFill>
                <a:latin typeface="ＭＳ Ｐゴシック" charset="-128"/>
              </a:rPr>
              <a:t>J-Plat Pat</a:t>
            </a:r>
            <a:r>
              <a:rPr lang="ja-JP" altLang="en-US" sz="2800" dirty="0" smtClean="0">
                <a:solidFill>
                  <a:schemeClr val="bg1"/>
                </a:solidFill>
                <a:latin typeface="ＭＳ Ｐゴシック" pitchFamily="50" charset="-128"/>
              </a:rPr>
              <a:t>を</a:t>
            </a:r>
            <a:r>
              <a:rPr lang="ja-JP" altLang="en-US" sz="2800" dirty="0">
                <a:solidFill>
                  <a:schemeClr val="bg1"/>
                </a:solidFill>
                <a:latin typeface="ＭＳ Ｐゴシック" pitchFamily="50" charset="-128"/>
              </a:rPr>
              <a:t>利用した特許調査</a:t>
            </a:r>
          </a:p>
        </p:txBody>
      </p:sp>
      <p:sp>
        <p:nvSpPr>
          <p:cNvPr id="23556" name="Text Box 3"/>
          <p:cNvSpPr txBox="1">
            <a:spLocks noChangeArrowheads="1"/>
          </p:cNvSpPr>
          <p:nvPr/>
        </p:nvSpPr>
        <p:spPr bwMode="auto">
          <a:xfrm>
            <a:off x="3056792" y="1773238"/>
            <a:ext cx="3171391" cy="430887"/>
          </a:xfrm>
          <a:prstGeom prst="rect">
            <a:avLst/>
          </a:prstGeom>
          <a:solidFill>
            <a:srgbClr val="FFFF99"/>
          </a:solidFill>
          <a:ln w="9525">
            <a:solidFill>
              <a:srgbClr val="0000FF"/>
            </a:solidFill>
            <a:miter lim="800000"/>
            <a:headEnd/>
            <a:tailEnd/>
          </a:ln>
        </p:spPr>
        <p:txBody>
          <a:bodyPr wrap="square">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algn="ctr" eaLnBrk="1" hangingPunct="1">
              <a:spcBef>
                <a:spcPct val="50000"/>
              </a:spcBef>
            </a:pPr>
            <a:r>
              <a:rPr lang="ja-JP" altLang="en-US" sz="2200" dirty="0"/>
              <a:t>調査の目的を明確にする</a:t>
            </a:r>
          </a:p>
        </p:txBody>
      </p:sp>
      <p:sp>
        <p:nvSpPr>
          <p:cNvPr id="23557" name="Text Box 4"/>
          <p:cNvSpPr txBox="1">
            <a:spLocks noChangeArrowheads="1"/>
          </p:cNvSpPr>
          <p:nvPr/>
        </p:nvSpPr>
        <p:spPr bwMode="auto">
          <a:xfrm>
            <a:off x="2006112" y="2541588"/>
            <a:ext cx="5118588" cy="436562"/>
          </a:xfrm>
          <a:prstGeom prst="rect">
            <a:avLst/>
          </a:prstGeom>
          <a:solidFill>
            <a:srgbClr val="FFFF99"/>
          </a:solidFill>
          <a:ln w="9525">
            <a:solidFill>
              <a:srgbClr val="0000FF"/>
            </a:solidFill>
            <a:miter lim="800000"/>
            <a:headEnd/>
            <a:tailEnd/>
          </a:ln>
        </p:spPr>
        <p:txBody>
          <a:bodyPr>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algn="ctr" eaLnBrk="1" hangingPunct="1">
              <a:spcBef>
                <a:spcPct val="50000"/>
              </a:spcBef>
            </a:pPr>
            <a:r>
              <a:rPr lang="ja-JP" altLang="en-US" sz="2200" dirty="0"/>
              <a:t>検索式作成（キーワードなど）</a:t>
            </a:r>
          </a:p>
        </p:txBody>
      </p:sp>
      <p:sp>
        <p:nvSpPr>
          <p:cNvPr id="23558" name="Text Box 5"/>
          <p:cNvSpPr txBox="1">
            <a:spLocks noChangeArrowheads="1"/>
          </p:cNvSpPr>
          <p:nvPr/>
        </p:nvSpPr>
        <p:spPr bwMode="auto">
          <a:xfrm>
            <a:off x="1691680" y="3309938"/>
            <a:ext cx="5433020" cy="430887"/>
          </a:xfrm>
          <a:prstGeom prst="rect">
            <a:avLst/>
          </a:prstGeom>
          <a:solidFill>
            <a:srgbClr val="FFFF99"/>
          </a:solidFill>
          <a:ln w="9525">
            <a:solidFill>
              <a:srgbClr val="0000FF"/>
            </a:solidFill>
            <a:miter lim="800000"/>
            <a:headEnd/>
            <a:tailEnd/>
          </a:ln>
        </p:spPr>
        <p:txBody>
          <a:bodyPr wrap="square">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algn="ctr" eaLnBrk="1" hangingPunct="1">
              <a:spcBef>
                <a:spcPct val="50000"/>
              </a:spcBef>
            </a:pPr>
            <a:r>
              <a:rPr lang="ja-JP" altLang="en-US" sz="2200" dirty="0">
                <a:latin typeface="ＭＳ Ｐゴシック" pitchFamily="50" charset="-128"/>
              </a:rPr>
              <a:t>予備検索（公開日などで絞る、</a:t>
            </a:r>
            <a:r>
              <a:rPr lang="en-US" altLang="ja-JP" sz="2200" dirty="0">
                <a:latin typeface="ＭＳ Ｐゴシック" pitchFamily="50" charset="-128"/>
              </a:rPr>
              <a:t>1000</a:t>
            </a:r>
            <a:r>
              <a:rPr lang="ja-JP" altLang="en-US" sz="2200" dirty="0">
                <a:latin typeface="ＭＳ Ｐゴシック" pitchFamily="50" charset="-128"/>
              </a:rPr>
              <a:t>件以内）</a:t>
            </a:r>
          </a:p>
        </p:txBody>
      </p:sp>
      <p:sp>
        <p:nvSpPr>
          <p:cNvPr id="23559" name="Text Box 6"/>
          <p:cNvSpPr txBox="1">
            <a:spLocks noChangeArrowheads="1"/>
          </p:cNvSpPr>
          <p:nvPr/>
        </p:nvSpPr>
        <p:spPr bwMode="auto">
          <a:xfrm>
            <a:off x="1991458" y="4100513"/>
            <a:ext cx="5127380" cy="436562"/>
          </a:xfrm>
          <a:prstGeom prst="rect">
            <a:avLst/>
          </a:prstGeom>
          <a:solidFill>
            <a:srgbClr val="FFFF99"/>
          </a:solidFill>
          <a:ln w="9525">
            <a:solidFill>
              <a:srgbClr val="0000FF"/>
            </a:solidFill>
            <a:miter lim="800000"/>
            <a:headEnd/>
            <a:tailEnd/>
          </a:ln>
        </p:spPr>
        <p:txBody>
          <a:bodyPr>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algn="ctr" eaLnBrk="1" hangingPunct="1">
              <a:spcBef>
                <a:spcPct val="50000"/>
              </a:spcBef>
            </a:pPr>
            <a:r>
              <a:rPr lang="ja-JP" altLang="en-US" sz="2200" dirty="0"/>
              <a:t>発明の名称などにより数件を出力</a:t>
            </a:r>
          </a:p>
        </p:txBody>
      </p:sp>
      <p:sp>
        <p:nvSpPr>
          <p:cNvPr id="23560" name="Text Box 7"/>
          <p:cNvSpPr txBox="1">
            <a:spLocks noChangeArrowheads="1"/>
          </p:cNvSpPr>
          <p:nvPr/>
        </p:nvSpPr>
        <p:spPr bwMode="auto">
          <a:xfrm>
            <a:off x="1991458" y="4906963"/>
            <a:ext cx="5127380" cy="436562"/>
          </a:xfrm>
          <a:prstGeom prst="rect">
            <a:avLst/>
          </a:prstGeom>
          <a:solidFill>
            <a:srgbClr val="FFFF99"/>
          </a:solidFill>
          <a:ln w="9525">
            <a:solidFill>
              <a:srgbClr val="0000FF"/>
            </a:solidFill>
            <a:miter lim="800000"/>
            <a:headEnd/>
            <a:tailEnd/>
          </a:ln>
        </p:spPr>
        <p:txBody>
          <a:bodyPr>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algn="ctr" eaLnBrk="1" hangingPunct="1">
              <a:spcBef>
                <a:spcPct val="50000"/>
              </a:spcBef>
            </a:pPr>
            <a:r>
              <a:rPr lang="ja-JP" altLang="en-US" sz="2200"/>
              <a:t>キーワードの見直し、ＩＰＣ、ＦＩの検討</a:t>
            </a:r>
          </a:p>
        </p:txBody>
      </p:sp>
      <p:sp>
        <p:nvSpPr>
          <p:cNvPr id="23561" name="AutoShape 8"/>
          <p:cNvSpPr>
            <a:spLocks noChangeArrowheads="1"/>
          </p:cNvSpPr>
          <p:nvPr/>
        </p:nvSpPr>
        <p:spPr bwMode="auto">
          <a:xfrm>
            <a:off x="4472354" y="2290763"/>
            <a:ext cx="199292" cy="215900"/>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endParaRPr lang="ja-JP" altLang="en-US"/>
          </a:p>
        </p:txBody>
      </p:sp>
      <p:sp>
        <p:nvSpPr>
          <p:cNvPr id="23562" name="AutoShape 9"/>
          <p:cNvSpPr>
            <a:spLocks noChangeArrowheads="1"/>
          </p:cNvSpPr>
          <p:nvPr/>
        </p:nvSpPr>
        <p:spPr bwMode="auto">
          <a:xfrm>
            <a:off x="4472354" y="3025775"/>
            <a:ext cx="199292" cy="215900"/>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endParaRPr lang="ja-JP" altLang="en-US"/>
          </a:p>
        </p:txBody>
      </p:sp>
      <p:sp>
        <p:nvSpPr>
          <p:cNvPr id="23563" name="AutoShape 10"/>
          <p:cNvSpPr>
            <a:spLocks noChangeArrowheads="1"/>
          </p:cNvSpPr>
          <p:nvPr/>
        </p:nvSpPr>
        <p:spPr bwMode="auto">
          <a:xfrm>
            <a:off x="4472354" y="3814763"/>
            <a:ext cx="199292" cy="215900"/>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endParaRPr lang="ja-JP" altLang="en-US"/>
          </a:p>
        </p:txBody>
      </p:sp>
      <p:sp>
        <p:nvSpPr>
          <p:cNvPr id="23564" name="AutoShape 11"/>
          <p:cNvSpPr>
            <a:spLocks noChangeArrowheads="1"/>
          </p:cNvSpPr>
          <p:nvPr/>
        </p:nvSpPr>
        <p:spPr bwMode="auto">
          <a:xfrm>
            <a:off x="4472354" y="4606925"/>
            <a:ext cx="199292" cy="215900"/>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endParaRPr lang="ja-JP" altLang="en-US"/>
          </a:p>
        </p:txBody>
      </p:sp>
      <p:sp>
        <p:nvSpPr>
          <p:cNvPr id="23565" name="AutoShape 12"/>
          <p:cNvSpPr>
            <a:spLocks noChangeArrowheads="1"/>
          </p:cNvSpPr>
          <p:nvPr/>
        </p:nvSpPr>
        <p:spPr bwMode="auto">
          <a:xfrm>
            <a:off x="4472354" y="5411788"/>
            <a:ext cx="199292" cy="215900"/>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anchor="ct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endParaRPr lang="ja-JP" altLang="en-US"/>
          </a:p>
        </p:txBody>
      </p:sp>
      <p:sp>
        <p:nvSpPr>
          <p:cNvPr id="23566" name="Text Box 13"/>
          <p:cNvSpPr txBox="1">
            <a:spLocks noChangeArrowheads="1"/>
          </p:cNvSpPr>
          <p:nvPr/>
        </p:nvSpPr>
        <p:spPr bwMode="auto">
          <a:xfrm>
            <a:off x="3242897" y="5699126"/>
            <a:ext cx="2658208" cy="436563"/>
          </a:xfrm>
          <a:prstGeom prst="rect">
            <a:avLst/>
          </a:prstGeom>
          <a:solidFill>
            <a:srgbClr val="FFFF99"/>
          </a:solidFill>
          <a:ln w="9525">
            <a:solidFill>
              <a:srgbClr val="0000FF"/>
            </a:solidFill>
            <a:miter lim="800000"/>
            <a:headEnd/>
            <a:tailEnd/>
          </a:ln>
        </p:spPr>
        <p:txBody>
          <a:bodyPr>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algn="ctr" eaLnBrk="1" hangingPunct="1">
              <a:spcBef>
                <a:spcPct val="50000"/>
              </a:spcBef>
            </a:pPr>
            <a:r>
              <a:rPr lang="ja-JP" altLang="en-US" sz="2200" dirty="0"/>
              <a:t>検　索</a:t>
            </a:r>
          </a:p>
        </p:txBody>
      </p:sp>
      <p:grpSp>
        <p:nvGrpSpPr>
          <p:cNvPr id="23567" name="Group 14"/>
          <p:cNvGrpSpPr>
            <a:grpSpLocks/>
          </p:cNvGrpSpPr>
          <p:nvPr/>
        </p:nvGrpSpPr>
        <p:grpSpPr bwMode="auto">
          <a:xfrm>
            <a:off x="7111513" y="2708275"/>
            <a:ext cx="810357" cy="2376488"/>
            <a:chOff x="4381" y="1590"/>
            <a:chExt cx="553" cy="957"/>
          </a:xfrm>
        </p:grpSpPr>
        <p:sp>
          <p:nvSpPr>
            <p:cNvPr id="23568" name="Line 15"/>
            <p:cNvSpPr>
              <a:spLocks noChangeShapeType="1"/>
            </p:cNvSpPr>
            <p:nvPr/>
          </p:nvSpPr>
          <p:spPr bwMode="auto">
            <a:xfrm>
              <a:off x="4390" y="2544"/>
              <a:ext cx="544"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3569" name="Line 16"/>
            <p:cNvSpPr>
              <a:spLocks noChangeShapeType="1"/>
            </p:cNvSpPr>
            <p:nvPr/>
          </p:nvSpPr>
          <p:spPr bwMode="auto">
            <a:xfrm>
              <a:off x="4381" y="1597"/>
              <a:ext cx="544" cy="0"/>
            </a:xfrm>
            <a:prstGeom prst="line">
              <a:avLst/>
            </a:prstGeom>
            <a:noFill/>
            <a:ln w="25400">
              <a:solidFill>
                <a:srgbClr val="0000FF"/>
              </a:solidFill>
              <a:round/>
              <a:headEnd type="triangle" w="med" len="med"/>
              <a:tailEnd/>
            </a:ln>
            <a:extLst>
              <a:ext uri="{909E8E84-426E-40DD-AFC4-6F175D3DCCD1}">
                <a14:hiddenFill xmlns:a14="http://schemas.microsoft.com/office/drawing/2010/main">
                  <a:noFill/>
                </a14:hiddenFill>
              </a:ext>
            </a:extLst>
          </p:spPr>
          <p:txBody>
            <a:bodyPr/>
            <a:lstStyle/>
            <a:p>
              <a:endParaRPr lang="ja-JP" altLang="en-US"/>
            </a:p>
          </p:txBody>
        </p:sp>
        <p:sp>
          <p:nvSpPr>
            <p:cNvPr id="23570" name="Line 17"/>
            <p:cNvSpPr>
              <a:spLocks noChangeShapeType="1"/>
            </p:cNvSpPr>
            <p:nvPr/>
          </p:nvSpPr>
          <p:spPr bwMode="auto">
            <a:xfrm>
              <a:off x="4934" y="1590"/>
              <a:ext cx="0" cy="957"/>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ja-JP" altLang="en-US"/>
            </a:p>
          </p:txBody>
        </p:sp>
      </p:grpSp>
    </p:spTree>
    <p:extLst>
      <p:ext uri="{BB962C8B-B14F-4D97-AF65-F5344CB8AC3E}">
        <p14:creationId xmlns:p14="http://schemas.microsoft.com/office/powerpoint/2010/main" val="20119153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スライド番号プレースホルダ 3"/>
          <p:cNvSpPr>
            <a:spLocks noGrp="1"/>
          </p:cNvSpPr>
          <p:nvPr>
            <p:ph type="sldNum" sz="quarter" idx="12"/>
          </p:nvPr>
        </p:nvSpPr>
        <p:spPr>
          <a:xfrm>
            <a:off x="6758880" y="6448251"/>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fld id="{B591A7A9-2E78-48C3-AAB4-4211870DD203}" type="slidenum">
              <a:rPr lang="en-US" altLang="ja-JP" sz="1800" smtClean="0"/>
              <a:pPr eaLnBrk="1" hangingPunct="1"/>
              <a:t>23</a:t>
            </a:fld>
            <a:endParaRPr lang="en-US" altLang="ja-JP" sz="1800" dirty="0" smtClean="0"/>
          </a:p>
        </p:txBody>
      </p:sp>
      <p:sp>
        <p:nvSpPr>
          <p:cNvPr id="24579" name="Text Box 4"/>
          <p:cNvSpPr txBox="1">
            <a:spLocks noChangeArrowheads="1"/>
          </p:cNvSpPr>
          <p:nvPr/>
        </p:nvSpPr>
        <p:spPr bwMode="auto">
          <a:xfrm>
            <a:off x="323528" y="1196975"/>
            <a:ext cx="8673897" cy="449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spcBef>
                <a:spcPct val="20000"/>
              </a:spcBef>
            </a:pPr>
            <a:r>
              <a:rPr lang="ja-JP" altLang="en-US" sz="2000" dirty="0">
                <a:latin typeface="ＭＳ Ｐゴシック" pitchFamily="50" charset="-128"/>
              </a:rPr>
              <a:t>参考ＵＲＬ</a:t>
            </a:r>
          </a:p>
          <a:p>
            <a:pPr eaLnBrk="1" hangingPunct="1">
              <a:spcBef>
                <a:spcPct val="50000"/>
              </a:spcBef>
            </a:pPr>
            <a:r>
              <a:rPr lang="ja-JP" altLang="en-US" sz="2000" dirty="0">
                <a:latin typeface="ＭＳ Ｐゴシック" pitchFamily="50" charset="-128"/>
              </a:rPr>
              <a:t>・平成</a:t>
            </a:r>
            <a:r>
              <a:rPr lang="en-US" altLang="ja-JP" sz="2000" dirty="0">
                <a:latin typeface="ＭＳ Ｐゴシック" pitchFamily="50" charset="-128"/>
              </a:rPr>
              <a:t>20</a:t>
            </a:r>
            <a:r>
              <a:rPr lang="ja-JP" altLang="en-US" sz="2000" dirty="0">
                <a:latin typeface="ＭＳ Ｐゴシック" pitchFamily="50" charset="-128"/>
              </a:rPr>
              <a:t>年度知的財産権制度説明会（初心者向け）テキスト</a:t>
            </a:r>
          </a:p>
          <a:p>
            <a:pPr eaLnBrk="1" hangingPunct="1">
              <a:spcBef>
                <a:spcPct val="20000"/>
              </a:spcBef>
            </a:pPr>
            <a:r>
              <a:rPr lang="ja-JP" altLang="en-US" sz="2000" dirty="0">
                <a:latin typeface="ＭＳ Ｐゴシック" pitchFamily="50" charset="-128"/>
              </a:rPr>
              <a:t>　　</a:t>
            </a:r>
            <a:r>
              <a:rPr lang="en-US" altLang="ja-JP" sz="2000" dirty="0">
                <a:latin typeface="ＭＳ Ｐゴシック" pitchFamily="50" charset="-128"/>
                <a:hlinkClick r:id="rId2"/>
              </a:rPr>
              <a:t>http://www.jpo.go.jp/cgi/link.cgi?url=/seido/s_gaiyou/chizai01.htm</a:t>
            </a:r>
            <a:endParaRPr lang="en-US" altLang="ja-JP" sz="2000" dirty="0">
              <a:latin typeface="ＭＳ Ｐゴシック" pitchFamily="50" charset="-128"/>
            </a:endParaRPr>
          </a:p>
          <a:p>
            <a:pPr eaLnBrk="1" hangingPunct="1">
              <a:spcBef>
                <a:spcPct val="20000"/>
              </a:spcBef>
            </a:pPr>
            <a:r>
              <a:rPr lang="ja-JP" altLang="en-US" sz="2000" dirty="0">
                <a:latin typeface="ＭＳ Ｐゴシック" pitchFamily="50" charset="-128"/>
              </a:rPr>
              <a:t>・特許・実用新案審査基準 </a:t>
            </a:r>
          </a:p>
          <a:p>
            <a:pPr eaLnBrk="1" hangingPunct="1">
              <a:spcBef>
                <a:spcPct val="20000"/>
              </a:spcBef>
            </a:pPr>
            <a:r>
              <a:rPr lang="ja-JP" altLang="en-US" sz="2000" dirty="0">
                <a:latin typeface="ＭＳ Ｐゴシック" pitchFamily="50" charset="-128"/>
              </a:rPr>
              <a:t>　　</a:t>
            </a:r>
            <a:r>
              <a:rPr lang="en-US" altLang="ja-JP" sz="2000" dirty="0">
                <a:latin typeface="ＭＳ Ｐゴシック" pitchFamily="50" charset="-128"/>
                <a:hlinkClick r:id="rId3"/>
              </a:rPr>
              <a:t>http://www.jpo.go.jp/cgi/link.cgi?url=/shiryou/kijun/kijun2/tukujitu_kijun.htm</a:t>
            </a:r>
            <a:endParaRPr lang="en-US" altLang="ja-JP" sz="2000" dirty="0">
              <a:latin typeface="ＭＳ Ｐゴシック" pitchFamily="50" charset="-128"/>
            </a:endParaRPr>
          </a:p>
          <a:p>
            <a:pPr eaLnBrk="1" hangingPunct="1">
              <a:spcBef>
                <a:spcPct val="20000"/>
              </a:spcBef>
            </a:pPr>
            <a:r>
              <a:rPr lang="ja-JP" altLang="en-US" sz="2000" dirty="0">
                <a:latin typeface="ＭＳ Ｐゴシック" pitchFamily="50" charset="-128"/>
              </a:rPr>
              <a:t>・許電子図書館ガイドブック 、マニュアル</a:t>
            </a:r>
          </a:p>
          <a:p>
            <a:pPr eaLnBrk="1" hangingPunct="1">
              <a:spcBef>
                <a:spcPct val="20000"/>
              </a:spcBef>
            </a:pPr>
            <a:r>
              <a:rPr lang="ja-JP" altLang="en-US" sz="2000" dirty="0">
                <a:latin typeface="ＭＳ Ｐゴシック" pitchFamily="50" charset="-128"/>
              </a:rPr>
              <a:t>　　</a:t>
            </a:r>
            <a:r>
              <a:rPr lang="en-US" altLang="ja-JP" sz="2000" dirty="0">
                <a:latin typeface="ＭＳ Ｐゴシック" pitchFamily="50" charset="-128"/>
                <a:hlinkClick r:id="rId4"/>
              </a:rPr>
              <a:t>http://www.inpit.go.jp/info/ipdl/manual/index.html</a:t>
            </a:r>
            <a:endParaRPr lang="en-US" altLang="ja-JP" sz="2000" dirty="0">
              <a:latin typeface="ＭＳ Ｐゴシック" pitchFamily="50" charset="-128"/>
            </a:endParaRPr>
          </a:p>
          <a:p>
            <a:pPr eaLnBrk="1" hangingPunct="1">
              <a:spcBef>
                <a:spcPct val="20000"/>
              </a:spcBef>
            </a:pPr>
            <a:r>
              <a:rPr lang="ja-JP" altLang="en-US" sz="2000" dirty="0">
                <a:latin typeface="ＭＳ Ｐゴシック" pitchFamily="50" charset="-128"/>
              </a:rPr>
              <a:t>・国際特許分類（２００９年バージョン）指針</a:t>
            </a:r>
          </a:p>
          <a:p>
            <a:pPr eaLnBrk="1" hangingPunct="1">
              <a:spcBef>
                <a:spcPct val="20000"/>
              </a:spcBef>
            </a:pPr>
            <a:r>
              <a:rPr lang="ja-JP" altLang="en-US" sz="2000" dirty="0">
                <a:latin typeface="ＭＳ Ｐゴシック" pitchFamily="50" charset="-128"/>
              </a:rPr>
              <a:t>　　</a:t>
            </a:r>
            <a:r>
              <a:rPr lang="en-US" altLang="ja-JP" sz="2000" dirty="0">
                <a:latin typeface="ＭＳ Ｐゴシック" pitchFamily="50" charset="-128"/>
                <a:hlinkClick r:id="rId5"/>
              </a:rPr>
              <a:t>http://www.jpo.go.jp/cgi/link.cgi?url=/shiryou/s_sonota/kokusai_t/ipc8wk.htm</a:t>
            </a:r>
            <a:endParaRPr lang="en-US" altLang="ja-JP" sz="2000" dirty="0">
              <a:latin typeface="ＭＳ Ｐゴシック" pitchFamily="50" charset="-128"/>
            </a:endParaRPr>
          </a:p>
          <a:p>
            <a:pPr eaLnBrk="1" hangingPunct="1">
              <a:spcBef>
                <a:spcPct val="20000"/>
              </a:spcBef>
            </a:pPr>
            <a:r>
              <a:rPr lang="ja-JP" altLang="en-US" sz="2000" dirty="0">
                <a:latin typeface="ＭＳ Ｐゴシック" pitchFamily="50" charset="-128"/>
              </a:rPr>
              <a:t>・特許文献検索実務（理論と演習）</a:t>
            </a:r>
          </a:p>
          <a:p>
            <a:pPr eaLnBrk="1" hangingPunct="1">
              <a:spcBef>
                <a:spcPct val="20000"/>
              </a:spcBef>
            </a:pPr>
            <a:r>
              <a:rPr lang="ja-JP" altLang="en-US" sz="2000" dirty="0">
                <a:latin typeface="ＭＳ Ｐゴシック" pitchFamily="50" charset="-128"/>
              </a:rPr>
              <a:t>　　</a:t>
            </a:r>
            <a:r>
              <a:rPr lang="en-US" altLang="ja-JP" sz="2000" dirty="0">
                <a:latin typeface="ＭＳ Ｐゴシック" pitchFamily="50" charset="-128"/>
                <a:hlinkClick r:id="rId6"/>
              </a:rPr>
              <a:t>http://www.inpit.go.jp/jinzai/kyozai/pdf/bj_total.pdf</a:t>
            </a:r>
            <a:endParaRPr lang="en-US" altLang="ja-JP" sz="2000" dirty="0">
              <a:latin typeface="ＭＳ Ｐゴシック" pitchFamily="50" charset="-128"/>
            </a:endParaRPr>
          </a:p>
        </p:txBody>
      </p:sp>
    </p:spTree>
    <p:extLst>
      <p:ext uri="{BB962C8B-B14F-4D97-AF65-F5344CB8AC3E}">
        <p14:creationId xmlns:p14="http://schemas.microsoft.com/office/powerpoint/2010/main" val="34170438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スライド番号プレースホルダ 3"/>
          <p:cNvSpPr>
            <a:spLocks noGrp="1"/>
          </p:cNvSpPr>
          <p:nvPr>
            <p:ph type="sldNum" sz="quarter" idx="12"/>
          </p:nvPr>
        </p:nvSpPr>
        <p:spPr>
          <a:xfrm>
            <a:off x="6758880" y="6520259"/>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fld id="{E015A26C-CFCD-4E75-A542-968085420090}" type="slidenum">
              <a:rPr lang="en-US" altLang="ja-JP" sz="1800" smtClean="0"/>
              <a:pPr eaLnBrk="1" hangingPunct="1"/>
              <a:t>24</a:t>
            </a:fld>
            <a:endParaRPr lang="en-US" altLang="ja-JP" sz="1800" dirty="0" smtClean="0"/>
          </a:p>
        </p:txBody>
      </p:sp>
      <p:sp>
        <p:nvSpPr>
          <p:cNvPr id="25603" name="Rectangle 2"/>
          <p:cNvSpPr>
            <a:spLocks noChangeArrowheads="1"/>
          </p:cNvSpPr>
          <p:nvPr/>
        </p:nvSpPr>
        <p:spPr bwMode="auto">
          <a:xfrm>
            <a:off x="1485900" y="457200"/>
            <a:ext cx="6139962" cy="609600"/>
          </a:xfrm>
          <a:prstGeom prst="rect">
            <a:avLst/>
          </a:prstGeom>
          <a:solidFill>
            <a:srgbClr val="0000FF"/>
          </a:solidFill>
          <a:ln w="9525">
            <a:solidFill>
              <a:schemeClr val="tx1"/>
            </a:solidFill>
            <a:miter lim="800000"/>
            <a:headEnd/>
            <a:tailEnd/>
          </a:ln>
          <a:effectLst>
            <a:outerShdw dist="107763" dir="2700000" algn="ctr" rotWithShape="0">
              <a:schemeClr val="bg2"/>
            </a:outerShdw>
          </a:effectLst>
        </p:spPr>
        <p:txBody>
          <a:bodyPr lIns="91429" tIns="45715" rIns="91429" bIns="45715" anchor="ct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algn="ctr" eaLnBrk="1" hangingPunct="1"/>
            <a:r>
              <a:rPr lang="ja-JP" altLang="en-US" sz="2800">
                <a:solidFill>
                  <a:schemeClr val="bg1"/>
                </a:solidFill>
              </a:rPr>
              <a:t>公報固定アドレスサービス</a:t>
            </a:r>
          </a:p>
        </p:txBody>
      </p:sp>
      <p:sp>
        <p:nvSpPr>
          <p:cNvPr id="25604" name="Text Box 3"/>
          <p:cNvSpPr txBox="1">
            <a:spLocks noChangeArrowheads="1"/>
          </p:cNvSpPr>
          <p:nvPr/>
        </p:nvSpPr>
        <p:spPr bwMode="auto">
          <a:xfrm>
            <a:off x="1340828" y="1196975"/>
            <a:ext cx="69035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spcBef>
                <a:spcPct val="50000"/>
              </a:spcBef>
            </a:pPr>
            <a:r>
              <a:rPr lang="ja-JP" altLang="en-US" dirty="0"/>
              <a:t>ＵＲＬを指定することにより、公報を直接閲覧することができるサービス</a:t>
            </a:r>
          </a:p>
          <a:p>
            <a:pPr eaLnBrk="1" hangingPunct="1"/>
            <a:r>
              <a:rPr lang="ja-JP" altLang="en-US" dirty="0"/>
              <a:t>（宇部高専のＩＰアドレスからのみアクセス可能）</a:t>
            </a:r>
          </a:p>
        </p:txBody>
      </p:sp>
      <p:sp>
        <p:nvSpPr>
          <p:cNvPr id="25605" name="Text Box 5"/>
          <p:cNvSpPr txBox="1">
            <a:spLocks noChangeArrowheads="1"/>
          </p:cNvSpPr>
          <p:nvPr/>
        </p:nvSpPr>
        <p:spPr bwMode="auto">
          <a:xfrm>
            <a:off x="677008" y="5157788"/>
            <a:ext cx="7999448"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r>
              <a:rPr lang="ja-JP" altLang="en-US" sz="1600" dirty="0">
                <a:latin typeface="ＭＳ Ｐゴシック" pitchFamily="50" charset="-128"/>
              </a:rPr>
              <a:t>例）公開特許公報２００６－１２３４５６号</a:t>
            </a:r>
          </a:p>
          <a:p>
            <a:pPr eaLnBrk="1" hangingPunct="1"/>
            <a:r>
              <a:rPr lang="ja-JP" altLang="en-US" sz="1600" dirty="0">
                <a:latin typeface="ＭＳ Ｐゴシック" pitchFamily="50" charset="-128"/>
              </a:rPr>
              <a:t>　　	⇒　</a:t>
            </a:r>
            <a:r>
              <a:rPr lang="en-US" altLang="ja-JP" sz="1600" dirty="0">
                <a:latin typeface="ＭＳ Ｐゴシック" pitchFamily="50" charset="-128"/>
                <a:hlinkClick r:id="rId2"/>
              </a:rPr>
              <a:t>http://pdserv.ipdl.inpit.go.jp/JPA_2006123456/JPA_2006123456.pdf</a:t>
            </a:r>
            <a:endParaRPr lang="en-US" altLang="ja-JP" sz="1600" dirty="0">
              <a:latin typeface="ＭＳ Ｐゴシック" pitchFamily="50" charset="-128"/>
            </a:endParaRPr>
          </a:p>
          <a:p>
            <a:pPr eaLnBrk="1" hangingPunct="1"/>
            <a:r>
              <a:rPr lang="ja-JP" altLang="en-US" sz="1600" dirty="0">
                <a:latin typeface="ＭＳ Ｐゴシック" pitchFamily="50" charset="-128"/>
              </a:rPr>
              <a:t>例）特許第２６２８４０４号</a:t>
            </a:r>
          </a:p>
          <a:p>
            <a:pPr eaLnBrk="1" hangingPunct="1"/>
            <a:r>
              <a:rPr lang="ja-JP" altLang="en-US" sz="1600" dirty="0">
                <a:latin typeface="ＭＳ Ｐゴシック" pitchFamily="50" charset="-128"/>
              </a:rPr>
              <a:t>　 	</a:t>
            </a:r>
            <a:r>
              <a:rPr lang="ja-JP" altLang="en-US" dirty="0"/>
              <a:t>⇒　</a:t>
            </a:r>
            <a:r>
              <a:rPr lang="en-US" altLang="ja-JP" sz="1600" dirty="0">
                <a:latin typeface="ＭＳ Ｐゴシック" pitchFamily="50" charset="-128"/>
                <a:hlinkClick r:id="rId3"/>
              </a:rPr>
              <a:t>http://pdserv.ipdl.inpit.go.jp/JPB_0002628404/JPB_0002628404.pdf</a:t>
            </a:r>
            <a:endParaRPr lang="en-US" altLang="ja-JP" sz="1600" dirty="0">
              <a:latin typeface="ＭＳ Ｐゴシック" pitchFamily="50" charset="-128"/>
            </a:endParaRPr>
          </a:p>
          <a:p>
            <a:pPr eaLnBrk="1" hangingPunct="1"/>
            <a:r>
              <a:rPr lang="ja-JP" altLang="en-US" sz="1600" dirty="0">
                <a:latin typeface="ＭＳ Ｐゴシック" pitchFamily="50" charset="-128"/>
              </a:rPr>
              <a:t>例）再公表</a:t>
            </a:r>
            <a:r>
              <a:rPr lang="en-US" altLang="ja-JP" sz="1600" dirty="0">
                <a:latin typeface="ＭＳ Ｐゴシック" pitchFamily="50" charset="-128"/>
              </a:rPr>
              <a:t>WO</a:t>
            </a:r>
            <a:r>
              <a:rPr lang="ja-JP" altLang="en-US" sz="1600" dirty="0">
                <a:latin typeface="ＭＳ Ｐゴシック" pitchFamily="50" charset="-128"/>
              </a:rPr>
              <a:t>２００５／６４９２２号</a:t>
            </a:r>
          </a:p>
          <a:p>
            <a:pPr eaLnBrk="1" hangingPunct="1"/>
            <a:r>
              <a:rPr lang="ja-JP" altLang="en-US" sz="1600" dirty="0">
                <a:latin typeface="ＭＳ Ｐゴシック" pitchFamily="50" charset="-128"/>
              </a:rPr>
              <a:t>	</a:t>
            </a:r>
            <a:r>
              <a:rPr lang="ja-JP" altLang="en-US" dirty="0"/>
              <a:t>⇒　</a:t>
            </a:r>
            <a:r>
              <a:rPr lang="en-US" altLang="en-US" sz="1600" dirty="0">
                <a:latin typeface="ＭＳ Ｐゴシック" pitchFamily="50" charset="-128"/>
                <a:hlinkClick r:id="rId4"/>
              </a:rPr>
              <a:t>http://pdserv.ipdl.inpit.go.jp/WOA12005064922/WOA12005064922.pdf</a:t>
            </a:r>
            <a:endParaRPr lang="en-US" altLang="ja-JP" sz="1600" dirty="0">
              <a:latin typeface="ＭＳ Ｐゴシック" pitchFamily="50" charset="-128"/>
            </a:endParaRPr>
          </a:p>
        </p:txBody>
      </p:sp>
      <p:grpSp>
        <p:nvGrpSpPr>
          <p:cNvPr id="25606" name="Group 45"/>
          <p:cNvGrpSpPr>
            <a:grpSpLocks/>
          </p:cNvGrpSpPr>
          <p:nvPr/>
        </p:nvGrpSpPr>
        <p:grpSpPr bwMode="auto">
          <a:xfrm>
            <a:off x="677008" y="1844676"/>
            <a:ext cx="7776797" cy="3262313"/>
            <a:chOff x="462" y="1389"/>
            <a:chExt cx="5307" cy="2055"/>
          </a:xfrm>
        </p:grpSpPr>
        <p:grpSp>
          <p:nvGrpSpPr>
            <p:cNvPr id="25607" name="Group 43"/>
            <p:cNvGrpSpPr>
              <a:grpSpLocks/>
            </p:cNvGrpSpPr>
            <p:nvPr/>
          </p:nvGrpSpPr>
          <p:grpSpPr bwMode="auto">
            <a:xfrm>
              <a:off x="462" y="1389"/>
              <a:ext cx="5307" cy="2055"/>
              <a:chOff x="462" y="1389"/>
              <a:chExt cx="5307" cy="2055"/>
            </a:xfrm>
          </p:grpSpPr>
          <p:sp>
            <p:nvSpPr>
              <p:cNvPr id="25609" name="Text Box 4"/>
              <p:cNvSpPr txBox="1">
                <a:spLocks noChangeArrowheads="1"/>
              </p:cNvSpPr>
              <p:nvPr/>
            </p:nvSpPr>
            <p:spPr bwMode="auto">
              <a:xfrm>
                <a:off x="462" y="1389"/>
                <a:ext cx="5307" cy="2055"/>
              </a:xfrm>
              <a:prstGeom prst="rect">
                <a:avLst/>
              </a:prstGeom>
              <a:solidFill>
                <a:srgbClr val="FFFF99"/>
              </a:solidFill>
              <a:ln w="9525">
                <a:solidFill>
                  <a:srgbClr val="0000FF"/>
                </a:solidFill>
                <a:miter lim="800000"/>
                <a:headEnd/>
                <a:tailEnd/>
              </a:ln>
            </p:spPr>
            <p:txBody>
              <a:bodyPr>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spcBef>
                    <a:spcPct val="50000"/>
                  </a:spcBef>
                </a:pPr>
                <a:r>
                  <a:rPr lang="ja-JP" altLang="en-US" dirty="0">
                    <a:latin typeface="ＭＳ Ｐゴシック" pitchFamily="50" charset="-128"/>
                  </a:rPr>
                  <a:t>　ＵＲＬの指定方法</a:t>
                </a:r>
              </a:p>
              <a:p>
                <a:pPr eaLnBrk="1" hangingPunct="1">
                  <a:spcBef>
                    <a:spcPct val="20000"/>
                  </a:spcBef>
                </a:pPr>
                <a:r>
                  <a:rPr lang="ja-JP" altLang="en-US" dirty="0">
                    <a:latin typeface="ＭＳ Ｐゴシック" pitchFamily="50" charset="-128"/>
                  </a:rPr>
                  <a:t>　　　</a:t>
                </a:r>
                <a:r>
                  <a:rPr lang="en-US" altLang="ja-JP" dirty="0">
                    <a:latin typeface="ＭＳ Ｐゴシック" pitchFamily="50" charset="-128"/>
                  </a:rPr>
                  <a:t>http://pdserv.ipdl.inpit.go.jp/①</a:t>
                </a:r>
                <a:r>
                  <a:rPr lang="ja-JP" altLang="en-US" dirty="0">
                    <a:latin typeface="ＭＳ Ｐゴシック" pitchFamily="50" charset="-128"/>
                  </a:rPr>
                  <a:t>文献番号</a:t>
                </a:r>
                <a:r>
                  <a:rPr lang="en-US" altLang="ja-JP" dirty="0">
                    <a:latin typeface="ＭＳ Ｐゴシック" pitchFamily="50" charset="-128"/>
                  </a:rPr>
                  <a:t>/②</a:t>
                </a:r>
                <a:r>
                  <a:rPr lang="ja-JP" altLang="en-US" dirty="0">
                    <a:latin typeface="ＭＳ Ｐゴシック" pitchFamily="50" charset="-128"/>
                  </a:rPr>
                  <a:t>文献ＰＤＦファイル名</a:t>
                </a:r>
              </a:p>
              <a:p>
                <a:pPr eaLnBrk="1" hangingPunct="1">
                  <a:spcBef>
                    <a:spcPct val="30000"/>
                  </a:spcBef>
                </a:pPr>
                <a:r>
                  <a:rPr lang="ja-JP" altLang="en-US" dirty="0">
                    <a:latin typeface="ＭＳ Ｐゴシック" pitchFamily="50" charset="-128"/>
                  </a:rPr>
                  <a:t>	①文献番号：「</a:t>
                </a:r>
                <a:r>
                  <a:rPr lang="en-US" altLang="ja-JP" dirty="0">
                    <a:latin typeface="ＭＳ Ｐゴシック" pitchFamily="50" charset="-128"/>
                  </a:rPr>
                  <a:t>JP</a:t>
                </a:r>
                <a:r>
                  <a:rPr lang="ja-JP" altLang="en-US" dirty="0">
                    <a:latin typeface="ＭＳ Ｐゴシック" pitchFamily="50" charset="-128"/>
                  </a:rPr>
                  <a:t>（</a:t>
                </a:r>
                <a:r>
                  <a:rPr lang="en-US" altLang="ja-JP" dirty="0">
                    <a:latin typeface="ＭＳ Ｐゴシック" pitchFamily="50" charset="-128"/>
                  </a:rPr>
                  <a:t>2Byte</a:t>
                </a:r>
                <a:r>
                  <a:rPr lang="ja-JP" altLang="en-US" dirty="0">
                    <a:latin typeface="ＭＳ Ｐゴシック" pitchFamily="50" charset="-128"/>
                  </a:rPr>
                  <a:t>）＋種別（</a:t>
                </a:r>
                <a:r>
                  <a:rPr lang="en-US" altLang="ja-JP" dirty="0">
                    <a:latin typeface="ＭＳ Ｐゴシック" pitchFamily="50" charset="-128"/>
                  </a:rPr>
                  <a:t>2Byte</a:t>
                </a:r>
                <a:r>
                  <a:rPr lang="ja-JP" altLang="en-US" dirty="0">
                    <a:latin typeface="ＭＳ Ｐゴシック" pitchFamily="50" charset="-128"/>
                  </a:rPr>
                  <a:t>）＋番号部（</a:t>
                </a:r>
                <a:r>
                  <a:rPr lang="en-US" altLang="ja-JP" dirty="0">
                    <a:latin typeface="ＭＳ Ｐゴシック" pitchFamily="50" charset="-128"/>
                  </a:rPr>
                  <a:t>10Byte</a:t>
                </a:r>
                <a:r>
                  <a:rPr lang="ja-JP" altLang="en-US" dirty="0">
                    <a:latin typeface="ＭＳ Ｐゴシック" pitchFamily="50" charset="-128"/>
                  </a:rPr>
                  <a:t>）」</a:t>
                </a:r>
              </a:p>
              <a:p>
                <a:pPr eaLnBrk="1" hangingPunct="1">
                  <a:spcBef>
                    <a:spcPct val="30000"/>
                  </a:spcBef>
                </a:pPr>
                <a:r>
                  <a:rPr lang="ja-JP" altLang="en-US" dirty="0">
                    <a:latin typeface="ＭＳ Ｐゴシック" pitchFamily="50" charset="-128"/>
                  </a:rPr>
                  <a:t>	　　</a:t>
                </a:r>
              </a:p>
              <a:p>
                <a:pPr eaLnBrk="1" hangingPunct="1">
                  <a:spcBef>
                    <a:spcPct val="30000"/>
                  </a:spcBef>
                </a:pPr>
                <a:endParaRPr lang="ja-JP" altLang="en-US" dirty="0">
                  <a:latin typeface="ＭＳ Ｐゴシック" pitchFamily="50" charset="-128"/>
                </a:endParaRPr>
              </a:p>
              <a:p>
                <a:pPr eaLnBrk="1" hangingPunct="1">
                  <a:spcBef>
                    <a:spcPct val="30000"/>
                  </a:spcBef>
                </a:pPr>
                <a:endParaRPr lang="ja-JP" altLang="en-US" dirty="0">
                  <a:latin typeface="ＭＳ Ｐゴシック" pitchFamily="50" charset="-128"/>
                </a:endParaRPr>
              </a:p>
              <a:p>
                <a:pPr eaLnBrk="1" hangingPunct="1">
                  <a:spcBef>
                    <a:spcPct val="30000"/>
                  </a:spcBef>
                </a:pPr>
                <a:endParaRPr lang="ja-JP" altLang="en-US" dirty="0">
                  <a:latin typeface="ＭＳ Ｐゴシック" pitchFamily="50" charset="-128"/>
                </a:endParaRPr>
              </a:p>
              <a:p>
                <a:pPr eaLnBrk="1" hangingPunct="1">
                  <a:spcBef>
                    <a:spcPct val="30000"/>
                  </a:spcBef>
                </a:pPr>
                <a:endParaRPr lang="ja-JP" altLang="en-US" dirty="0">
                  <a:latin typeface="ＭＳ Ｐゴシック" pitchFamily="50" charset="-128"/>
                </a:endParaRPr>
              </a:p>
              <a:p>
                <a:pPr eaLnBrk="1" hangingPunct="1">
                  <a:spcBef>
                    <a:spcPct val="50000"/>
                  </a:spcBef>
                </a:pPr>
                <a:r>
                  <a:rPr lang="ja-JP" altLang="en-US" dirty="0">
                    <a:latin typeface="ＭＳ Ｐゴシック" pitchFamily="50" charset="-128"/>
                  </a:rPr>
                  <a:t>	②文献ＰＤＦファイル名：上記①に指定した文献番号＋拡張子（</a:t>
                </a:r>
                <a:r>
                  <a:rPr lang="en-US" altLang="ja-JP" dirty="0">
                    <a:latin typeface="ＭＳ Ｐゴシック" pitchFamily="50" charset="-128"/>
                  </a:rPr>
                  <a:t>.pdf</a:t>
                </a:r>
                <a:r>
                  <a:rPr lang="ja-JP" altLang="en-US" dirty="0">
                    <a:latin typeface="ＭＳ Ｐゴシック" pitchFamily="50" charset="-128"/>
                  </a:rPr>
                  <a:t>）</a:t>
                </a:r>
              </a:p>
            </p:txBody>
          </p:sp>
          <p:sp>
            <p:nvSpPr>
              <p:cNvPr id="25610" name="Rectangle 7"/>
              <p:cNvSpPr>
                <a:spLocks noChangeArrowheads="1"/>
              </p:cNvSpPr>
              <p:nvPr/>
            </p:nvSpPr>
            <p:spPr bwMode="auto">
              <a:xfrm>
                <a:off x="3474" y="2643"/>
                <a:ext cx="871"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algn="ctr" eaLnBrk="1" hangingPunct="1">
                  <a:spcBef>
                    <a:spcPct val="20000"/>
                  </a:spcBef>
                </a:pPr>
                <a:r>
                  <a:rPr lang="en-US" altLang="ja-JP" sz="1400">
                    <a:latin typeface="ＭＳ Ｐゴシック" pitchFamily="50" charset="-128"/>
                  </a:rPr>
                  <a:t>000nnnnnnn</a:t>
                </a:r>
              </a:p>
            </p:txBody>
          </p:sp>
          <p:sp>
            <p:nvSpPr>
              <p:cNvPr id="25611" name="Rectangle 8"/>
              <p:cNvSpPr>
                <a:spLocks noChangeArrowheads="1"/>
              </p:cNvSpPr>
              <p:nvPr/>
            </p:nvSpPr>
            <p:spPr bwMode="auto">
              <a:xfrm>
                <a:off x="3038" y="2643"/>
                <a:ext cx="436"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algn="ctr" eaLnBrk="1" hangingPunct="1">
                  <a:spcBef>
                    <a:spcPct val="20000"/>
                  </a:spcBef>
                </a:pPr>
                <a:r>
                  <a:rPr lang="en-US" altLang="ja-JP" sz="1400">
                    <a:latin typeface="ＭＳ Ｐゴシック" pitchFamily="50" charset="-128"/>
                  </a:rPr>
                  <a:t>B_</a:t>
                </a:r>
              </a:p>
            </p:txBody>
          </p:sp>
          <p:sp>
            <p:nvSpPr>
              <p:cNvPr id="25612" name="Rectangle 9"/>
              <p:cNvSpPr>
                <a:spLocks noChangeArrowheads="1"/>
              </p:cNvSpPr>
              <p:nvPr/>
            </p:nvSpPr>
            <p:spPr bwMode="auto">
              <a:xfrm>
                <a:off x="2558" y="2643"/>
                <a:ext cx="48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algn="ctr" eaLnBrk="1" hangingPunct="1">
                  <a:spcBef>
                    <a:spcPct val="20000"/>
                  </a:spcBef>
                </a:pPr>
                <a:r>
                  <a:rPr lang="ja-JP" altLang="en-US" sz="1400">
                    <a:latin typeface="ＭＳ Ｐゴシック" pitchFamily="50" charset="-128"/>
                  </a:rPr>
                  <a:t>ＪＰ</a:t>
                </a:r>
              </a:p>
            </p:txBody>
          </p:sp>
          <p:sp>
            <p:nvSpPr>
              <p:cNvPr id="25613" name="Rectangle 10"/>
              <p:cNvSpPr>
                <a:spLocks noChangeArrowheads="1"/>
              </p:cNvSpPr>
              <p:nvPr/>
            </p:nvSpPr>
            <p:spPr bwMode="auto">
              <a:xfrm>
                <a:off x="1448" y="2643"/>
                <a:ext cx="111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spcBef>
                    <a:spcPct val="20000"/>
                  </a:spcBef>
                </a:pPr>
                <a:r>
                  <a:rPr lang="ja-JP" altLang="en-US" sz="1400"/>
                  <a:t>　特許公報</a:t>
                </a:r>
                <a:endParaRPr lang="ja-JP" altLang="en-US" sz="1400">
                  <a:latin typeface="ＭＳ Ｐゴシック" pitchFamily="50" charset="-128"/>
                </a:endParaRPr>
              </a:p>
            </p:txBody>
          </p:sp>
          <p:sp>
            <p:nvSpPr>
              <p:cNvPr id="25614" name="Rectangle 11"/>
              <p:cNvSpPr>
                <a:spLocks noChangeArrowheads="1"/>
              </p:cNvSpPr>
              <p:nvPr/>
            </p:nvSpPr>
            <p:spPr bwMode="auto">
              <a:xfrm>
                <a:off x="3474" y="3025"/>
                <a:ext cx="871"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algn="ctr" eaLnBrk="1" hangingPunct="1">
                  <a:spcBef>
                    <a:spcPct val="20000"/>
                  </a:spcBef>
                </a:pPr>
                <a:r>
                  <a:rPr lang="en-US" altLang="ja-JP" sz="1400">
                    <a:latin typeface="ＭＳ Ｐゴシック" pitchFamily="50" charset="-128"/>
                  </a:rPr>
                  <a:t>yyyynnnnnn</a:t>
                </a:r>
              </a:p>
            </p:txBody>
          </p:sp>
          <p:sp>
            <p:nvSpPr>
              <p:cNvPr id="25615" name="Rectangle 12"/>
              <p:cNvSpPr>
                <a:spLocks noChangeArrowheads="1"/>
              </p:cNvSpPr>
              <p:nvPr/>
            </p:nvSpPr>
            <p:spPr bwMode="auto">
              <a:xfrm>
                <a:off x="3038" y="3025"/>
                <a:ext cx="436"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algn="ctr" eaLnBrk="1" hangingPunct="1">
                  <a:spcBef>
                    <a:spcPct val="20000"/>
                  </a:spcBef>
                </a:pPr>
                <a:r>
                  <a:rPr lang="ja-JP" altLang="en-US" sz="1400">
                    <a:latin typeface="ＭＳ Ｐゴシック" pitchFamily="50" charset="-128"/>
                  </a:rPr>
                  <a:t>Ａ１</a:t>
                </a:r>
              </a:p>
            </p:txBody>
          </p:sp>
          <p:sp>
            <p:nvSpPr>
              <p:cNvPr id="25616" name="Rectangle 13"/>
              <p:cNvSpPr>
                <a:spLocks noChangeArrowheads="1"/>
              </p:cNvSpPr>
              <p:nvPr/>
            </p:nvSpPr>
            <p:spPr bwMode="auto">
              <a:xfrm>
                <a:off x="2558" y="3025"/>
                <a:ext cx="48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algn="ctr" eaLnBrk="1" hangingPunct="1">
                  <a:spcBef>
                    <a:spcPct val="20000"/>
                  </a:spcBef>
                </a:pPr>
                <a:r>
                  <a:rPr lang="ja-JP" altLang="en-US" sz="1400">
                    <a:latin typeface="ＭＳ Ｐゴシック" pitchFamily="50" charset="-128"/>
                  </a:rPr>
                  <a:t>ＷＯ</a:t>
                </a:r>
              </a:p>
            </p:txBody>
          </p:sp>
          <p:sp>
            <p:nvSpPr>
              <p:cNvPr id="25617" name="Rectangle 14"/>
              <p:cNvSpPr>
                <a:spLocks noChangeArrowheads="1"/>
              </p:cNvSpPr>
              <p:nvPr/>
            </p:nvSpPr>
            <p:spPr bwMode="auto">
              <a:xfrm>
                <a:off x="1448" y="3025"/>
                <a:ext cx="111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spcBef>
                    <a:spcPct val="20000"/>
                  </a:spcBef>
                </a:pPr>
                <a:r>
                  <a:rPr lang="ja-JP" altLang="en-US" sz="1400">
                    <a:latin typeface="ＭＳ Ｐゴシック" pitchFamily="50" charset="-128"/>
                  </a:rPr>
                  <a:t>　特許再公表公報</a:t>
                </a:r>
              </a:p>
            </p:txBody>
          </p:sp>
          <p:sp>
            <p:nvSpPr>
              <p:cNvPr id="25618" name="Rectangle 15"/>
              <p:cNvSpPr>
                <a:spLocks noChangeArrowheads="1"/>
              </p:cNvSpPr>
              <p:nvPr/>
            </p:nvSpPr>
            <p:spPr bwMode="auto">
              <a:xfrm>
                <a:off x="3474" y="2834"/>
                <a:ext cx="871"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algn="ctr" eaLnBrk="1" hangingPunct="1">
                  <a:spcBef>
                    <a:spcPct val="20000"/>
                  </a:spcBef>
                </a:pPr>
                <a:r>
                  <a:rPr lang="en-US" altLang="ja-JP" sz="1400">
                    <a:latin typeface="ＭＳ Ｐゴシック" pitchFamily="50" charset="-128"/>
                  </a:rPr>
                  <a:t>yyyynnnnnn</a:t>
                </a:r>
              </a:p>
            </p:txBody>
          </p:sp>
          <p:sp>
            <p:nvSpPr>
              <p:cNvPr id="25619" name="Rectangle 16"/>
              <p:cNvSpPr>
                <a:spLocks noChangeArrowheads="1"/>
              </p:cNvSpPr>
              <p:nvPr/>
            </p:nvSpPr>
            <p:spPr bwMode="auto">
              <a:xfrm>
                <a:off x="3038" y="2834"/>
                <a:ext cx="436"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algn="ctr" eaLnBrk="1" hangingPunct="1">
                  <a:spcBef>
                    <a:spcPct val="20000"/>
                  </a:spcBef>
                </a:pPr>
                <a:r>
                  <a:rPr lang="en-US" altLang="ja-JP" sz="1400">
                    <a:latin typeface="ＭＳ Ｐゴシック" pitchFamily="50" charset="-128"/>
                  </a:rPr>
                  <a:t>A_</a:t>
                </a:r>
              </a:p>
            </p:txBody>
          </p:sp>
          <p:sp>
            <p:nvSpPr>
              <p:cNvPr id="25620" name="Rectangle 17"/>
              <p:cNvSpPr>
                <a:spLocks noChangeArrowheads="1"/>
              </p:cNvSpPr>
              <p:nvPr/>
            </p:nvSpPr>
            <p:spPr bwMode="auto">
              <a:xfrm>
                <a:off x="2558" y="2834"/>
                <a:ext cx="48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algn="ctr" eaLnBrk="1" hangingPunct="1">
                  <a:spcBef>
                    <a:spcPct val="20000"/>
                  </a:spcBef>
                </a:pPr>
                <a:r>
                  <a:rPr lang="ja-JP" altLang="en-US" sz="1400">
                    <a:latin typeface="ＭＳ Ｐゴシック" pitchFamily="50" charset="-128"/>
                  </a:rPr>
                  <a:t>ＪＰ</a:t>
                </a:r>
              </a:p>
            </p:txBody>
          </p:sp>
          <p:sp>
            <p:nvSpPr>
              <p:cNvPr id="25621" name="Rectangle 18"/>
              <p:cNvSpPr>
                <a:spLocks noChangeArrowheads="1"/>
              </p:cNvSpPr>
              <p:nvPr/>
            </p:nvSpPr>
            <p:spPr bwMode="auto">
              <a:xfrm>
                <a:off x="1448" y="2834"/>
                <a:ext cx="111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spcBef>
                    <a:spcPct val="20000"/>
                  </a:spcBef>
                </a:pPr>
                <a:r>
                  <a:rPr lang="ja-JP" altLang="en-US" sz="1400">
                    <a:latin typeface="ＭＳ Ｐゴシック" pitchFamily="50" charset="-128"/>
                  </a:rPr>
                  <a:t>　公表特許公報</a:t>
                </a:r>
              </a:p>
            </p:txBody>
          </p:sp>
          <p:sp>
            <p:nvSpPr>
              <p:cNvPr id="25622" name="Rectangle 19"/>
              <p:cNvSpPr>
                <a:spLocks noChangeArrowheads="1"/>
              </p:cNvSpPr>
              <p:nvPr/>
            </p:nvSpPr>
            <p:spPr bwMode="auto">
              <a:xfrm>
                <a:off x="3474" y="2452"/>
                <a:ext cx="871"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algn="ctr" eaLnBrk="1" hangingPunct="1">
                  <a:spcBef>
                    <a:spcPct val="20000"/>
                  </a:spcBef>
                </a:pPr>
                <a:r>
                  <a:rPr lang="en-US" altLang="ja-JP" sz="1400">
                    <a:latin typeface="ＭＳ Ｐゴシック" pitchFamily="50" charset="-128"/>
                  </a:rPr>
                  <a:t>yyyynnnnnn</a:t>
                </a:r>
              </a:p>
            </p:txBody>
          </p:sp>
          <p:sp>
            <p:nvSpPr>
              <p:cNvPr id="25623" name="Rectangle 20"/>
              <p:cNvSpPr>
                <a:spLocks noChangeArrowheads="1"/>
              </p:cNvSpPr>
              <p:nvPr/>
            </p:nvSpPr>
            <p:spPr bwMode="auto">
              <a:xfrm>
                <a:off x="3038" y="2452"/>
                <a:ext cx="436"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algn="ctr" eaLnBrk="1" hangingPunct="1">
                  <a:spcBef>
                    <a:spcPct val="20000"/>
                  </a:spcBef>
                </a:pPr>
                <a:r>
                  <a:rPr lang="en-US" altLang="ja-JP" sz="1400">
                    <a:latin typeface="ＭＳ Ｐゴシック" pitchFamily="50" charset="-128"/>
                  </a:rPr>
                  <a:t>B_</a:t>
                </a:r>
              </a:p>
            </p:txBody>
          </p:sp>
          <p:sp>
            <p:nvSpPr>
              <p:cNvPr id="25624" name="Rectangle 21"/>
              <p:cNvSpPr>
                <a:spLocks noChangeArrowheads="1"/>
              </p:cNvSpPr>
              <p:nvPr/>
            </p:nvSpPr>
            <p:spPr bwMode="auto">
              <a:xfrm>
                <a:off x="2558" y="2452"/>
                <a:ext cx="48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algn="ctr" eaLnBrk="1" hangingPunct="1">
                  <a:spcBef>
                    <a:spcPct val="20000"/>
                  </a:spcBef>
                </a:pPr>
                <a:r>
                  <a:rPr lang="ja-JP" altLang="en-US" sz="1400">
                    <a:latin typeface="ＭＳ Ｐゴシック" pitchFamily="50" charset="-128"/>
                  </a:rPr>
                  <a:t>ＪＰ</a:t>
                </a:r>
              </a:p>
            </p:txBody>
          </p:sp>
          <p:sp>
            <p:nvSpPr>
              <p:cNvPr id="25625" name="Rectangle 22"/>
              <p:cNvSpPr>
                <a:spLocks noChangeArrowheads="1"/>
              </p:cNvSpPr>
              <p:nvPr/>
            </p:nvSpPr>
            <p:spPr bwMode="auto">
              <a:xfrm>
                <a:off x="1448" y="2452"/>
                <a:ext cx="111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spcBef>
                    <a:spcPct val="20000"/>
                  </a:spcBef>
                </a:pPr>
                <a:r>
                  <a:rPr lang="ja-JP" altLang="en-US" sz="1400">
                    <a:latin typeface="ＭＳ Ｐゴシック" pitchFamily="50" charset="-128"/>
                  </a:rPr>
                  <a:t>　公告特許公報</a:t>
                </a:r>
              </a:p>
            </p:txBody>
          </p:sp>
          <p:sp>
            <p:nvSpPr>
              <p:cNvPr id="25626" name="Rectangle 23"/>
              <p:cNvSpPr>
                <a:spLocks noChangeArrowheads="1"/>
              </p:cNvSpPr>
              <p:nvPr/>
            </p:nvSpPr>
            <p:spPr bwMode="auto">
              <a:xfrm>
                <a:off x="3474" y="2261"/>
                <a:ext cx="871"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algn="ctr" eaLnBrk="1" hangingPunct="1">
                  <a:spcBef>
                    <a:spcPct val="20000"/>
                  </a:spcBef>
                </a:pPr>
                <a:r>
                  <a:rPr lang="en-US" altLang="ja-JP" sz="1400">
                    <a:latin typeface="ＭＳ Ｐゴシック" pitchFamily="50" charset="-128"/>
                  </a:rPr>
                  <a:t>yyyynnnnnn</a:t>
                </a:r>
              </a:p>
            </p:txBody>
          </p:sp>
          <p:sp>
            <p:nvSpPr>
              <p:cNvPr id="25627" name="Rectangle 24"/>
              <p:cNvSpPr>
                <a:spLocks noChangeArrowheads="1"/>
              </p:cNvSpPr>
              <p:nvPr/>
            </p:nvSpPr>
            <p:spPr bwMode="auto">
              <a:xfrm>
                <a:off x="3038" y="2261"/>
                <a:ext cx="436"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algn="ctr" eaLnBrk="1" hangingPunct="1">
                  <a:spcBef>
                    <a:spcPct val="20000"/>
                  </a:spcBef>
                </a:pPr>
                <a:r>
                  <a:rPr lang="en-US" altLang="ja-JP" sz="1400">
                    <a:latin typeface="ＭＳ Ｐゴシック" pitchFamily="50" charset="-128"/>
                  </a:rPr>
                  <a:t>A_</a:t>
                </a:r>
              </a:p>
            </p:txBody>
          </p:sp>
          <p:sp>
            <p:nvSpPr>
              <p:cNvPr id="25628" name="Rectangle 25"/>
              <p:cNvSpPr>
                <a:spLocks noChangeArrowheads="1"/>
              </p:cNvSpPr>
              <p:nvPr/>
            </p:nvSpPr>
            <p:spPr bwMode="auto">
              <a:xfrm>
                <a:off x="2558" y="2261"/>
                <a:ext cx="48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algn="ctr" eaLnBrk="1" hangingPunct="1">
                  <a:spcBef>
                    <a:spcPct val="20000"/>
                  </a:spcBef>
                </a:pPr>
                <a:r>
                  <a:rPr lang="ja-JP" altLang="en-US" sz="1400">
                    <a:latin typeface="ＭＳ Ｐゴシック" pitchFamily="50" charset="-128"/>
                  </a:rPr>
                  <a:t>ＪＰ</a:t>
                </a:r>
              </a:p>
            </p:txBody>
          </p:sp>
          <p:sp>
            <p:nvSpPr>
              <p:cNvPr id="25629" name="Rectangle 26"/>
              <p:cNvSpPr>
                <a:spLocks noChangeArrowheads="1"/>
              </p:cNvSpPr>
              <p:nvPr/>
            </p:nvSpPr>
            <p:spPr bwMode="auto">
              <a:xfrm>
                <a:off x="1448" y="2261"/>
                <a:ext cx="111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spcBef>
                    <a:spcPct val="20000"/>
                  </a:spcBef>
                </a:pPr>
                <a:r>
                  <a:rPr lang="ja-JP" altLang="en-US" sz="1400">
                    <a:latin typeface="ＭＳ Ｐゴシック" pitchFamily="50" charset="-128"/>
                  </a:rPr>
                  <a:t>　公開特許公報</a:t>
                </a:r>
              </a:p>
            </p:txBody>
          </p:sp>
          <p:sp>
            <p:nvSpPr>
              <p:cNvPr id="25630" name="Rectangle 27"/>
              <p:cNvSpPr>
                <a:spLocks noChangeArrowheads="1"/>
              </p:cNvSpPr>
              <p:nvPr/>
            </p:nvSpPr>
            <p:spPr bwMode="auto">
              <a:xfrm>
                <a:off x="3474" y="2070"/>
                <a:ext cx="871"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algn="ctr" eaLnBrk="1" hangingPunct="1">
                  <a:spcBef>
                    <a:spcPct val="20000"/>
                  </a:spcBef>
                </a:pPr>
                <a:r>
                  <a:rPr lang="ja-JP" altLang="en-US" sz="1400">
                    <a:latin typeface="ＭＳ Ｐゴシック" pitchFamily="50" charset="-128"/>
                  </a:rPr>
                  <a:t>番号部</a:t>
                </a:r>
              </a:p>
            </p:txBody>
          </p:sp>
          <p:sp>
            <p:nvSpPr>
              <p:cNvPr id="25631" name="Rectangle 28"/>
              <p:cNvSpPr>
                <a:spLocks noChangeArrowheads="1"/>
              </p:cNvSpPr>
              <p:nvPr/>
            </p:nvSpPr>
            <p:spPr bwMode="auto">
              <a:xfrm>
                <a:off x="3038" y="2070"/>
                <a:ext cx="436"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algn="ctr" eaLnBrk="1" hangingPunct="1">
                  <a:spcBef>
                    <a:spcPct val="20000"/>
                  </a:spcBef>
                </a:pPr>
                <a:r>
                  <a:rPr lang="ja-JP" altLang="en-US" sz="1400">
                    <a:latin typeface="ＭＳ Ｐゴシック" pitchFamily="50" charset="-128"/>
                  </a:rPr>
                  <a:t>種別</a:t>
                </a:r>
              </a:p>
            </p:txBody>
          </p:sp>
          <p:sp>
            <p:nvSpPr>
              <p:cNvPr id="25632" name="Rectangle 29"/>
              <p:cNvSpPr>
                <a:spLocks noChangeArrowheads="1"/>
              </p:cNvSpPr>
              <p:nvPr/>
            </p:nvSpPr>
            <p:spPr bwMode="auto">
              <a:xfrm>
                <a:off x="2558" y="2070"/>
                <a:ext cx="48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algn="ctr" eaLnBrk="1" hangingPunct="1">
                  <a:spcBef>
                    <a:spcPct val="20000"/>
                  </a:spcBef>
                </a:pPr>
                <a:r>
                  <a:rPr lang="ja-JP" altLang="en-US" sz="1400">
                    <a:latin typeface="ＭＳ Ｐゴシック" pitchFamily="50" charset="-128"/>
                  </a:rPr>
                  <a:t>国</a:t>
                </a:r>
              </a:p>
            </p:txBody>
          </p:sp>
          <p:sp>
            <p:nvSpPr>
              <p:cNvPr id="25633" name="Rectangle 30"/>
              <p:cNvSpPr>
                <a:spLocks noChangeArrowheads="1"/>
              </p:cNvSpPr>
              <p:nvPr/>
            </p:nvSpPr>
            <p:spPr bwMode="auto">
              <a:xfrm>
                <a:off x="1448" y="2070"/>
                <a:ext cx="1110"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algn="ctr" eaLnBrk="1" hangingPunct="1">
                  <a:spcBef>
                    <a:spcPct val="20000"/>
                  </a:spcBef>
                </a:pPr>
                <a:r>
                  <a:rPr lang="ja-JP" altLang="en-US" sz="1400">
                    <a:latin typeface="ＭＳ Ｐゴシック" pitchFamily="50" charset="-128"/>
                  </a:rPr>
                  <a:t>公報種別</a:t>
                </a:r>
              </a:p>
            </p:txBody>
          </p:sp>
          <p:sp>
            <p:nvSpPr>
              <p:cNvPr id="25634" name="Line 31"/>
              <p:cNvSpPr>
                <a:spLocks noChangeShapeType="1"/>
              </p:cNvSpPr>
              <p:nvPr/>
            </p:nvSpPr>
            <p:spPr bwMode="auto">
              <a:xfrm>
                <a:off x="1448" y="2070"/>
                <a:ext cx="2897"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5635" name="Line 32"/>
              <p:cNvSpPr>
                <a:spLocks noChangeShapeType="1"/>
              </p:cNvSpPr>
              <p:nvPr/>
            </p:nvSpPr>
            <p:spPr bwMode="auto">
              <a:xfrm>
                <a:off x="1448" y="2261"/>
                <a:ext cx="289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5636" name="Line 33"/>
              <p:cNvSpPr>
                <a:spLocks noChangeShapeType="1"/>
              </p:cNvSpPr>
              <p:nvPr/>
            </p:nvSpPr>
            <p:spPr bwMode="auto">
              <a:xfrm>
                <a:off x="1448" y="2452"/>
                <a:ext cx="289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5637" name="Line 34"/>
              <p:cNvSpPr>
                <a:spLocks noChangeShapeType="1"/>
              </p:cNvSpPr>
              <p:nvPr/>
            </p:nvSpPr>
            <p:spPr bwMode="auto">
              <a:xfrm>
                <a:off x="1448" y="2643"/>
                <a:ext cx="289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5638" name="Line 35"/>
              <p:cNvSpPr>
                <a:spLocks noChangeShapeType="1"/>
              </p:cNvSpPr>
              <p:nvPr/>
            </p:nvSpPr>
            <p:spPr bwMode="auto">
              <a:xfrm>
                <a:off x="1448" y="3216"/>
                <a:ext cx="2897"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5639" name="Line 36"/>
              <p:cNvSpPr>
                <a:spLocks noChangeShapeType="1"/>
              </p:cNvSpPr>
              <p:nvPr/>
            </p:nvSpPr>
            <p:spPr bwMode="auto">
              <a:xfrm>
                <a:off x="1448" y="2070"/>
                <a:ext cx="0" cy="114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5640" name="Line 37"/>
              <p:cNvSpPr>
                <a:spLocks noChangeShapeType="1"/>
              </p:cNvSpPr>
              <p:nvPr/>
            </p:nvSpPr>
            <p:spPr bwMode="auto">
              <a:xfrm>
                <a:off x="2558" y="2070"/>
                <a:ext cx="0" cy="114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5641" name="Line 38"/>
              <p:cNvSpPr>
                <a:spLocks noChangeShapeType="1"/>
              </p:cNvSpPr>
              <p:nvPr/>
            </p:nvSpPr>
            <p:spPr bwMode="auto">
              <a:xfrm>
                <a:off x="3038" y="2070"/>
                <a:ext cx="0" cy="114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5642" name="Line 39"/>
              <p:cNvSpPr>
                <a:spLocks noChangeShapeType="1"/>
              </p:cNvSpPr>
              <p:nvPr/>
            </p:nvSpPr>
            <p:spPr bwMode="auto">
              <a:xfrm>
                <a:off x="3474" y="2070"/>
                <a:ext cx="0" cy="114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5643" name="Line 40"/>
              <p:cNvSpPr>
                <a:spLocks noChangeShapeType="1"/>
              </p:cNvSpPr>
              <p:nvPr/>
            </p:nvSpPr>
            <p:spPr bwMode="auto">
              <a:xfrm>
                <a:off x="4345" y="2070"/>
                <a:ext cx="0" cy="1146"/>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5644" name="Line 41"/>
              <p:cNvSpPr>
                <a:spLocks noChangeShapeType="1"/>
              </p:cNvSpPr>
              <p:nvPr/>
            </p:nvSpPr>
            <p:spPr bwMode="auto">
              <a:xfrm>
                <a:off x="1448" y="3025"/>
                <a:ext cx="289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5645" name="Line 42"/>
              <p:cNvSpPr>
                <a:spLocks noChangeShapeType="1"/>
              </p:cNvSpPr>
              <p:nvPr/>
            </p:nvSpPr>
            <p:spPr bwMode="auto">
              <a:xfrm>
                <a:off x="1448" y="2834"/>
                <a:ext cx="289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grpSp>
        <p:sp>
          <p:nvSpPr>
            <p:cNvPr id="25608" name="Rectangle 44"/>
            <p:cNvSpPr>
              <a:spLocks noChangeArrowheads="1"/>
            </p:cNvSpPr>
            <p:nvPr/>
          </p:nvSpPr>
          <p:spPr bwMode="auto">
            <a:xfrm>
              <a:off x="671" y="1616"/>
              <a:ext cx="4533" cy="226"/>
            </a:xfrm>
            <a:prstGeom prst="rect">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endParaRPr lang="ja-JP" altLang="en-US"/>
            </a:p>
          </p:txBody>
        </p:sp>
      </p:grpSp>
    </p:spTree>
    <p:extLst>
      <p:ext uri="{BB962C8B-B14F-4D97-AF65-F5344CB8AC3E}">
        <p14:creationId xmlns:p14="http://schemas.microsoft.com/office/powerpoint/2010/main" val="11106846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スライド番号プレースホルダ 3"/>
          <p:cNvSpPr>
            <a:spLocks noGrp="1"/>
          </p:cNvSpPr>
          <p:nvPr>
            <p:ph type="sldNum" sz="quarter" idx="12"/>
          </p:nvPr>
        </p:nvSpPr>
        <p:spPr>
          <a:xfrm>
            <a:off x="6830888" y="6448251"/>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fld id="{8BFBC1C3-3405-4D0E-A1D5-C7029BD676D2}" type="slidenum">
              <a:rPr lang="en-US" altLang="ja-JP" sz="1800" smtClean="0"/>
              <a:pPr eaLnBrk="1" hangingPunct="1">
                <a:spcBef>
                  <a:spcPct val="0"/>
                </a:spcBef>
                <a:buFontTx/>
                <a:buNone/>
              </a:pPr>
              <a:t>25</a:t>
            </a:fld>
            <a:endParaRPr lang="en-US" altLang="ja-JP" sz="1800" dirty="0" smtClean="0"/>
          </a:p>
        </p:txBody>
      </p:sp>
      <p:sp>
        <p:nvSpPr>
          <p:cNvPr id="33795" name="Rectangle 2"/>
          <p:cNvSpPr>
            <a:spLocks noChangeArrowheads="1"/>
          </p:cNvSpPr>
          <p:nvPr/>
        </p:nvSpPr>
        <p:spPr bwMode="auto">
          <a:xfrm>
            <a:off x="1485900" y="457200"/>
            <a:ext cx="6140450" cy="609600"/>
          </a:xfrm>
          <a:prstGeom prst="rect">
            <a:avLst/>
          </a:prstGeom>
          <a:solidFill>
            <a:srgbClr val="0000FF"/>
          </a:solidFill>
          <a:ln w="9525">
            <a:solidFill>
              <a:schemeClr val="tx1"/>
            </a:solidFill>
            <a:miter lim="800000"/>
            <a:headEnd/>
            <a:tailEnd/>
          </a:ln>
          <a:effectLst>
            <a:outerShdw dist="107763" dir="2700000" algn="ctr" rotWithShape="0">
              <a:schemeClr val="bg2"/>
            </a:outerShdw>
          </a:effectLst>
        </p:spPr>
        <p:txBody>
          <a:bodyPr lIns="91429" tIns="45715" rIns="91429" bIns="45715"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FontTx/>
              <a:buNone/>
            </a:pPr>
            <a:r>
              <a:rPr lang="ja-JP" altLang="en-US" sz="2800">
                <a:solidFill>
                  <a:schemeClr val="bg1"/>
                </a:solidFill>
                <a:latin typeface="ＭＳ Ｐゴシック" pitchFamily="50" charset="-128"/>
              </a:rPr>
              <a:t>レポート４</a:t>
            </a:r>
          </a:p>
        </p:txBody>
      </p:sp>
      <p:sp>
        <p:nvSpPr>
          <p:cNvPr id="26628" name="Text Box 3"/>
          <p:cNvSpPr txBox="1">
            <a:spLocks noChangeArrowheads="1"/>
          </p:cNvSpPr>
          <p:nvPr/>
        </p:nvSpPr>
        <p:spPr bwMode="auto">
          <a:xfrm>
            <a:off x="467544" y="1268413"/>
            <a:ext cx="8428037" cy="549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spcBef>
                <a:spcPct val="50000"/>
              </a:spcBef>
              <a:defRPr/>
            </a:pPr>
            <a:r>
              <a:rPr lang="ja-JP" altLang="en-US" sz="2400" dirty="0" smtClean="0">
                <a:latin typeface="+mn-ea"/>
                <a:ea typeface="+mn-ea"/>
              </a:rPr>
              <a:t>各自の卒論テーマについて、特許調査を行い、</a:t>
            </a:r>
            <a:endParaRPr lang="en-US" altLang="ja-JP" sz="2400" dirty="0" smtClean="0">
              <a:latin typeface="+mn-ea"/>
              <a:ea typeface="+mn-ea"/>
            </a:endParaRPr>
          </a:p>
          <a:p>
            <a:pPr eaLnBrk="1" hangingPunct="1">
              <a:spcBef>
                <a:spcPct val="50000"/>
              </a:spcBef>
              <a:defRPr/>
            </a:pPr>
            <a:r>
              <a:rPr lang="ja-JP" altLang="en-US" sz="2400" dirty="0" smtClean="0">
                <a:latin typeface="+mn-ea"/>
                <a:ea typeface="+mn-ea"/>
              </a:rPr>
              <a:t>１．卒論テーマ名</a:t>
            </a:r>
            <a:endParaRPr lang="en-US" altLang="ja-JP" sz="2400" dirty="0" smtClean="0">
              <a:latin typeface="+mn-ea"/>
              <a:ea typeface="+mn-ea"/>
            </a:endParaRPr>
          </a:p>
          <a:p>
            <a:pPr eaLnBrk="1" hangingPunct="1">
              <a:spcBef>
                <a:spcPct val="50000"/>
              </a:spcBef>
              <a:defRPr/>
            </a:pPr>
            <a:r>
              <a:rPr lang="ja-JP" altLang="en-US" sz="2400" dirty="0" smtClean="0">
                <a:latin typeface="+mn-ea"/>
                <a:ea typeface="+mn-ea"/>
              </a:rPr>
              <a:t>２．検索履歴（検索式、ヒット件数）・・・異なる検索式でためすこと</a:t>
            </a:r>
            <a:endParaRPr lang="en-US" altLang="ja-JP" sz="2400" dirty="0" smtClean="0">
              <a:latin typeface="+mn-ea"/>
              <a:ea typeface="+mn-ea"/>
            </a:endParaRPr>
          </a:p>
          <a:p>
            <a:pPr eaLnBrk="1" hangingPunct="1">
              <a:spcBef>
                <a:spcPct val="50000"/>
              </a:spcBef>
              <a:defRPr/>
            </a:pPr>
            <a:r>
              <a:rPr lang="ja-JP" altLang="en-US" sz="2400" dirty="0" smtClean="0">
                <a:latin typeface="+mn-ea"/>
                <a:ea typeface="+mn-ea"/>
              </a:rPr>
              <a:t>３．選択した公報の公開番号、発明の名称、出願人</a:t>
            </a:r>
            <a:endParaRPr lang="en-US" altLang="ja-JP" sz="2400" dirty="0" smtClean="0">
              <a:latin typeface="+mn-ea"/>
              <a:ea typeface="+mn-ea"/>
            </a:endParaRPr>
          </a:p>
          <a:p>
            <a:pPr eaLnBrk="1" hangingPunct="1">
              <a:spcBef>
                <a:spcPts val="0"/>
              </a:spcBef>
              <a:defRPr/>
            </a:pPr>
            <a:r>
              <a:rPr lang="ja-JP" altLang="en-US" sz="2200" dirty="0" smtClean="0">
                <a:latin typeface="+mn-ea"/>
                <a:ea typeface="+mn-ea"/>
              </a:rPr>
              <a:t>　　　　（公報固定アドレスサービスを利用して下記ＵＲＬにリンク</a:t>
            </a:r>
            <a:endParaRPr lang="en-US" altLang="ja-JP" sz="2200" dirty="0" smtClean="0">
              <a:latin typeface="+mn-ea"/>
              <a:ea typeface="+mn-ea"/>
            </a:endParaRPr>
          </a:p>
          <a:p>
            <a:pPr eaLnBrk="1" hangingPunct="1">
              <a:spcBef>
                <a:spcPts val="0"/>
              </a:spcBef>
              <a:defRPr/>
            </a:pPr>
            <a:r>
              <a:rPr lang="ja-JP" altLang="en-US" sz="2200" dirty="0" smtClean="0">
                <a:latin typeface="+mn-ea"/>
                <a:ea typeface="+mn-ea"/>
              </a:rPr>
              <a:t>　　　　　をできるようにしてください）</a:t>
            </a:r>
            <a:endParaRPr lang="en-US" altLang="ja-JP" sz="2200" dirty="0" smtClean="0">
              <a:latin typeface="+mn-ea"/>
              <a:ea typeface="+mn-ea"/>
            </a:endParaRPr>
          </a:p>
          <a:p>
            <a:pPr eaLnBrk="1" hangingPunct="1">
              <a:spcBef>
                <a:spcPts val="0"/>
              </a:spcBef>
              <a:defRPr/>
            </a:pPr>
            <a:r>
              <a:rPr lang="ja-JP" altLang="en-US" sz="2200" dirty="0" smtClean="0">
                <a:latin typeface="+mn-ea"/>
                <a:ea typeface="+mn-ea"/>
              </a:rPr>
              <a:t>　　　</a:t>
            </a:r>
            <a:r>
              <a:rPr lang="en-US" altLang="ja-JP" sz="2000" dirty="0" smtClean="0">
                <a:solidFill>
                  <a:srgbClr val="0000CC"/>
                </a:solidFill>
                <a:latin typeface="ＭＳ Ｐゴシック" pitchFamily="50" charset="-128"/>
              </a:rPr>
              <a:t>http://pdserv.ipdl.inpit.go.jp/①</a:t>
            </a:r>
            <a:r>
              <a:rPr lang="ja-JP" altLang="en-US" sz="2000" dirty="0" smtClean="0">
                <a:solidFill>
                  <a:srgbClr val="0000CC"/>
                </a:solidFill>
                <a:latin typeface="ＭＳ Ｐゴシック" pitchFamily="50" charset="-128"/>
              </a:rPr>
              <a:t>文献番号</a:t>
            </a:r>
            <a:r>
              <a:rPr lang="en-US" altLang="ja-JP" sz="2000" dirty="0" smtClean="0">
                <a:solidFill>
                  <a:srgbClr val="0000CC"/>
                </a:solidFill>
                <a:latin typeface="ＭＳ Ｐゴシック" pitchFamily="50" charset="-128"/>
              </a:rPr>
              <a:t>/②</a:t>
            </a:r>
            <a:r>
              <a:rPr lang="ja-JP" altLang="en-US" sz="2000" dirty="0" smtClean="0">
                <a:solidFill>
                  <a:srgbClr val="0000CC"/>
                </a:solidFill>
                <a:latin typeface="ＭＳ Ｐゴシック" pitchFamily="50" charset="-128"/>
              </a:rPr>
              <a:t>文献ＰＤＦファイル名</a:t>
            </a:r>
            <a:r>
              <a:rPr lang="ja-JP" altLang="en-US" sz="2200" dirty="0" smtClean="0">
                <a:latin typeface="+mn-ea"/>
                <a:ea typeface="+mn-ea"/>
              </a:rPr>
              <a:t>　　　</a:t>
            </a:r>
            <a:endParaRPr lang="en-US" altLang="ja-JP" sz="2200" dirty="0" smtClean="0">
              <a:latin typeface="+mn-ea"/>
              <a:ea typeface="+mn-ea"/>
            </a:endParaRPr>
          </a:p>
          <a:p>
            <a:pPr eaLnBrk="1" hangingPunct="1">
              <a:spcBef>
                <a:spcPct val="50000"/>
              </a:spcBef>
              <a:defRPr/>
            </a:pPr>
            <a:r>
              <a:rPr lang="ja-JP" altLang="en-US" sz="2400" dirty="0" smtClean="0">
                <a:latin typeface="+mn-ea"/>
                <a:ea typeface="+mn-ea"/>
              </a:rPr>
              <a:t>４．選択した公報の概要（箇条書き）</a:t>
            </a:r>
            <a:endParaRPr lang="en-US" altLang="ja-JP" sz="2400" dirty="0" smtClean="0">
              <a:latin typeface="+mn-ea"/>
              <a:ea typeface="+mn-ea"/>
            </a:endParaRPr>
          </a:p>
          <a:p>
            <a:pPr marL="365125" indent="-365125" eaLnBrk="1" hangingPunct="1">
              <a:spcBef>
                <a:spcPts val="30"/>
              </a:spcBef>
              <a:defRPr/>
            </a:pPr>
            <a:r>
              <a:rPr lang="ja-JP" altLang="en-US" sz="2200" dirty="0" smtClean="0">
                <a:latin typeface="+mn-ea"/>
                <a:ea typeface="+mn-ea"/>
              </a:rPr>
              <a:t>　　　　（１）従来技術、</a:t>
            </a:r>
            <a:endParaRPr lang="en-US" altLang="ja-JP" sz="2200" dirty="0" smtClean="0">
              <a:latin typeface="+mn-ea"/>
              <a:ea typeface="+mn-ea"/>
            </a:endParaRPr>
          </a:p>
          <a:p>
            <a:pPr marL="365125" indent="-365125" eaLnBrk="1" hangingPunct="1">
              <a:spcBef>
                <a:spcPts val="30"/>
              </a:spcBef>
              <a:defRPr/>
            </a:pPr>
            <a:r>
              <a:rPr lang="ja-JP" altLang="en-US" sz="2200" dirty="0" smtClean="0">
                <a:latin typeface="+mn-ea"/>
                <a:ea typeface="+mn-ea"/>
              </a:rPr>
              <a:t>　　　　（２）発明が解決しようとする課題、</a:t>
            </a:r>
            <a:endParaRPr lang="en-US" altLang="ja-JP" sz="2200" dirty="0" smtClean="0">
              <a:latin typeface="+mn-ea"/>
              <a:ea typeface="+mn-ea"/>
            </a:endParaRPr>
          </a:p>
          <a:p>
            <a:pPr marL="365125" indent="-365125" eaLnBrk="1" hangingPunct="1">
              <a:spcBef>
                <a:spcPts val="30"/>
              </a:spcBef>
              <a:defRPr/>
            </a:pPr>
            <a:r>
              <a:rPr lang="ja-JP" altLang="en-US" sz="2200" dirty="0" smtClean="0">
                <a:latin typeface="+mn-ea"/>
                <a:ea typeface="+mn-ea"/>
              </a:rPr>
              <a:t>　　　　（３）課題を解決するための手段、</a:t>
            </a:r>
            <a:endParaRPr lang="en-US" altLang="ja-JP" sz="2200" dirty="0" smtClean="0">
              <a:latin typeface="+mn-ea"/>
              <a:ea typeface="+mn-ea"/>
            </a:endParaRPr>
          </a:p>
          <a:p>
            <a:pPr marL="365125" indent="-365125" eaLnBrk="1" hangingPunct="1">
              <a:spcBef>
                <a:spcPts val="30"/>
              </a:spcBef>
              <a:defRPr/>
            </a:pPr>
            <a:r>
              <a:rPr lang="ja-JP" altLang="en-US" sz="2200" dirty="0" smtClean="0">
                <a:latin typeface="+mn-ea"/>
                <a:ea typeface="+mn-ea"/>
              </a:rPr>
              <a:t>　　　　（４）発明の効果</a:t>
            </a:r>
            <a:endParaRPr lang="en-US" altLang="ja-JP" sz="2200" dirty="0" smtClean="0">
              <a:latin typeface="+mn-ea"/>
              <a:ea typeface="+mn-ea"/>
            </a:endParaRPr>
          </a:p>
          <a:p>
            <a:pPr marL="365125" indent="-365125" eaLnBrk="1" hangingPunct="1">
              <a:spcBef>
                <a:spcPts val="600"/>
              </a:spcBef>
              <a:defRPr/>
            </a:pPr>
            <a:r>
              <a:rPr lang="ja-JP" altLang="en-US" sz="2400" dirty="0" smtClean="0">
                <a:latin typeface="+mn-ea"/>
                <a:ea typeface="+mn-ea"/>
              </a:rPr>
              <a:t>５．コメント・感想</a:t>
            </a:r>
            <a:endParaRPr lang="en-US" altLang="ja-JP" sz="2400" dirty="0" smtClean="0">
              <a:latin typeface="+mn-ea"/>
              <a:ea typeface="+mn-ea"/>
            </a:endParaRPr>
          </a:p>
        </p:txBody>
      </p:sp>
    </p:spTree>
    <p:extLst>
      <p:ext uri="{BB962C8B-B14F-4D97-AF65-F5344CB8AC3E}">
        <p14:creationId xmlns:p14="http://schemas.microsoft.com/office/powerpoint/2010/main" val="38637496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スライド番号プレースホルダ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fld id="{35D9C09B-2EEE-45DC-B9F1-F4AFCCCA4520}" type="slidenum">
              <a:rPr lang="en-US" altLang="ja-JP" sz="1800" smtClean="0"/>
              <a:pPr eaLnBrk="1" hangingPunct="1">
                <a:spcBef>
                  <a:spcPct val="0"/>
                </a:spcBef>
                <a:buFontTx/>
                <a:buNone/>
              </a:pPr>
              <a:t>26</a:t>
            </a:fld>
            <a:endParaRPr lang="en-US" altLang="ja-JP" sz="1800" dirty="0" smtClean="0"/>
          </a:p>
        </p:txBody>
      </p:sp>
      <p:sp>
        <p:nvSpPr>
          <p:cNvPr id="31747" name="Rectangle 2"/>
          <p:cNvSpPr>
            <a:spLocks noChangeArrowheads="1"/>
          </p:cNvSpPr>
          <p:nvPr/>
        </p:nvSpPr>
        <p:spPr bwMode="auto">
          <a:xfrm>
            <a:off x="3657600" y="2971800"/>
            <a:ext cx="16764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65" tIns="46033" rIns="92065" bIns="46033">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a:spcBef>
                <a:spcPct val="50000"/>
              </a:spcBef>
              <a:buFontTx/>
              <a:buNone/>
            </a:pPr>
            <a:r>
              <a:rPr lang="en-US" altLang="ja-JP" sz="5400" b="1">
                <a:latin typeface="ＭＳ Ｐゴシック" pitchFamily="50" charset="-128"/>
              </a:rPr>
              <a:t>END</a:t>
            </a:r>
          </a:p>
        </p:txBody>
      </p:sp>
    </p:spTree>
    <p:extLst>
      <p:ext uri="{BB962C8B-B14F-4D97-AF65-F5344CB8AC3E}">
        <p14:creationId xmlns:p14="http://schemas.microsoft.com/office/powerpoint/2010/main" val="690677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7945" name="Group 9"/>
          <p:cNvGraphicFramePr>
            <a:graphicFrameLocks noGrp="1"/>
          </p:cNvGraphicFramePr>
          <p:nvPr/>
        </p:nvGraphicFramePr>
        <p:xfrm>
          <a:off x="323850" y="2349500"/>
          <a:ext cx="8424862" cy="4176714"/>
        </p:xfrm>
        <a:graphic>
          <a:graphicData uri="http://schemas.openxmlformats.org/drawingml/2006/table">
            <a:tbl>
              <a:tblPr/>
              <a:tblGrid>
                <a:gridCol w="2511778"/>
                <a:gridCol w="3267950"/>
                <a:gridCol w="2645134"/>
              </a:tblGrid>
              <a:tr h="4429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800" b="0" i="0" u="none" strike="noStrike" cap="none" normalizeH="0" baseline="0" dirty="0" smtClean="0">
                          <a:ln>
                            <a:noFill/>
                          </a:ln>
                          <a:solidFill>
                            <a:schemeClr val="tx1"/>
                          </a:solidFill>
                          <a:effectLst/>
                          <a:latin typeface="ＭＳ Ｐゴシック" pitchFamily="50" charset="-128"/>
                          <a:ea typeface="ＭＳ Ｐゴシック" pitchFamily="50" charset="-128"/>
                        </a:rPr>
                        <a:t>調査の種類</a:t>
                      </a:r>
                    </a:p>
                  </a:txBody>
                  <a:tcPr marL="83081" marR="83081"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800" b="0" i="0" u="none" strike="noStrike" cap="none" normalizeH="0" baseline="0" smtClean="0">
                          <a:ln>
                            <a:noFill/>
                          </a:ln>
                          <a:solidFill>
                            <a:schemeClr val="tx1"/>
                          </a:solidFill>
                          <a:effectLst/>
                          <a:latin typeface="ＭＳ Ｐゴシック" pitchFamily="50" charset="-128"/>
                          <a:ea typeface="ＭＳ Ｐゴシック" pitchFamily="50" charset="-128"/>
                        </a:rPr>
                        <a:t>目的</a:t>
                      </a:r>
                    </a:p>
                  </a:txBody>
                  <a:tcPr marL="83081" marR="83081"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800" b="0" i="0" u="none" strike="noStrike" cap="none" normalizeH="0" baseline="0" smtClean="0">
                          <a:ln>
                            <a:noFill/>
                          </a:ln>
                          <a:solidFill>
                            <a:schemeClr val="tx1"/>
                          </a:solidFill>
                          <a:effectLst/>
                          <a:latin typeface="ＭＳ Ｐゴシック" pitchFamily="50" charset="-128"/>
                          <a:ea typeface="ＭＳ Ｐゴシック" pitchFamily="50" charset="-128"/>
                        </a:rPr>
                        <a:t>実施時期</a:t>
                      </a:r>
                    </a:p>
                  </a:txBody>
                  <a:tcPr marL="83081" marR="83081"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77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800" b="0" i="0" u="none" strike="noStrike" cap="none" normalizeH="0" baseline="0" dirty="0" smtClean="0">
                          <a:ln>
                            <a:noFill/>
                          </a:ln>
                          <a:solidFill>
                            <a:schemeClr val="accent2"/>
                          </a:solidFill>
                          <a:effectLst/>
                          <a:latin typeface="ＭＳ Ｐゴシック" pitchFamily="50" charset="-128"/>
                          <a:ea typeface="ＭＳ Ｐゴシック" pitchFamily="50" charset="-128"/>
                        </a:rPr>
                        <a:t>　</a:t>
                      </a:r>
                      <a:r>
                        <a:rPr kumimoji="1" lang="ja-JP" altLang="en-US" sz="1800" b="0" i="0" u="none" strike="noStrike" cap="none" normalizeH="0" baseline="0" dirty="0" smtClean="0">
                          <a:ln>
                            <a:noFill/>
                          </a:ln>
                          <a:solidFill>
                            <a:srgbClr val="0000FF"/>
                          </a:solidFill>
                          <a:effectLst/>
                          <a:latin typeface="ＭＳ Ｐゴシック" pitchFamily="50" charset="-128"/>
                          <a:ea typeface="ＭＳ Ｐゴシック" pitchFamily="50" charset="-128"/>
                        </a:rPr>
                        <a:t>特許動向調査</a:t>
                      </a:r>
                    </a:p>
                  </a:txBody>
                  <a:tcPr marL="83081" marR="83081"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800" b="0" i="0" u="none" strike="noStrike" cap="none" normalizeH="0" baseline="0" dirty="0" smtClean="0">
                          <a:ln>
                            <a:noFill/>
                          </a:ln>
                          <a:solidFill>
                            <a:schemeClr val="accent2"/>
                          </a:solidFill>
                          <a:effectLst/>
                          <a:latin typeface="ＭＳ Ｐゴシック" pitchFamily="50" charset="-128"/>
                          <a:ea typeface="ＭＳ Ｐゴシック" pitchFamily="50" charset="-128"/>
                        </a:rPr>
                        <a:t>　</a:t>
                      </a:r>
                      <a:r>
                        <a:rPr kumimoji="1" lang="ja-JP" altLang="en-US" sz="1800" b="0" i="0" u="none" strike="noStrike" cap="none" normalizeH="0" baseline="0" dirty="0" smtClean="0">
                          <a:ln>
                            <a:noFill/>
                          </a:ln>
                          <a:solidFill>
                            <a:srgbClr val="0000FF"/>
                          </a:solidFill>
                          <a:effectLst/>
                          <a:latin typeface="ＭＳ Ｐゴシック" pitchFamily="50" charset="-128"/>
                          <a:ea typeface="ＭＳ Ｐゴシック" pitchFamily="50" charset="-128"/>
                        </a:rPr>
                        <a:t>他社特許動向の把握、</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800" b="0" i="0" u="none" strike="noStrike" cap="none" normalizeH="0" baseline="0" dirty="0" smtClean="0">
                          <a:ln>
                            <a:noFill/>
                          </a:ln>
                          <a:solidFill>
                            <a:srgbClr val="0000FF"/>
                          </a:solidFill>
                          <a:effectLst/>
                          <a:latin typeface="ＭＳ Ｐゴシック" pitchFamily="50" charset="-128"/>
                          <a:ea typeface="ＭＳ Ｐゴシック" pitchFamily="50" charset="-128"/>
                        </a:rPr>
                        <a:t>　新規テーマ・目標設定</a:t>
                      </a:r>
                    </a:p>
                  </a:txBody>
                  <a:tcPr marL="83081" marR="83081"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800" b="0" i="0" u="none" strike="noStrike" cap="none" normalizeH="0" baseline="0" dirty="0" smtClean="0">
                          <a:ln>
                            <a:noFill/>
                          </a:ln>
                          <a:solidFill>
                            <a:srgbClr val="0000FF"/>
                          </a:solidFill>
                          <a:effectLst/>
                          <a:latin typeface="ＭＳ Ｐゴシック" pitchFamily="50" charset="-128"/>
                          <a:ea typeface="ＭＳ Ｐゴシック" pitchFamily="50" charset="-128"/>
                        </a:rPr>
                        <a:t>研究企画時、</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800" b="0" i="0" u="none" strike="noStrike" cap="none" normalizeH="0" baseline="0" dirty="0" smtClean="0">
                          <a:ln>
                            <a:noFill/>
                          </a:ln>
                          <a:solidFill>
                            <a:srgbClr val="0000FF"/>
                          </a:solidFill>
                          <a:effectLst/>
                          <a:latin typeface="ＭＳ Ｐゴシック" pitchFamily="50" charset="-128"/>
                          <a:ea typeface="ＭＳ Ｐゴシック" pitchFamily="50" charset="-128"/>
                        </a:rPr>
                        <a:t>研究開始時</a:t>
                      </a:r>
                    </a:p>
                  </a:txBody>
                  <a:tcPr marL="83081" marR="83081"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6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800" b="0" i="0" u="none" strike="noStrike" cap="none" normalizeH="0" baseline="0" dirty="0" smtClean="0">
                          <a:ln>
                            <a:noFill/>
                          </a:ln>
                          <a:solidFill>
                            <a:schemeClr val="accent2"/>
                          </a:solidFill>
                          <a:effectLst/>
                          <a:latin typeface="ＭＳ Ｐゴシック" pitchFamily="50" charset="-128"/>
                          <a:ea typeface="ＭＳ Ｐゴシック" pitchFamily="50" charset="-128"/>
                        </a:rPr>
                        <a:t>　</a:t>
                      </a:r>
                      <a:r>
                        <a:rPr kumimoji="1" lang="ja-JP" altLang="en-US" sz="1800" b="0" i="0" u="none" strike="noStrike" cap="none" normalizeH="0" baseline="0" dirty="0" smtClean="0">
                          <a:ln>
                            <a:noFill/>
                          </a:ln>
                          <a:solidFill>
                            <a:srgbClr val="0000FF"/>
                          </a:solidFill>
                          <a:effectLst/>
                          <a:latin typeface="ＭＳ Ｐゴシック" pitchFamily="50" charset="-128"/>
                          <a:ea typeface="ＭＳ Ｐゴシック" pitchFamily="50" charset="-128"/>
                        </a:rPr>
                        <a:t>先行技術調査</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800" b="0" i="0" u="none" strike="noStrike" cap="none" normalizeH="0" baseline="0" dirty="0" smtClean="0">
                          <a:ln>
                            <a:noFill/>
                          </a:ln>
                          <a:solidFill>
                            <a:srgbClr val="0000FF"/>
                          </a:solidFill>
                          <a:effectLst/>
                          <a:latin typeface="ＭＳ Ｐゴシック" pitchFamily="50" charset="-128"/>
                          <a:ea typeface="ＭＳ Ｐゴシック" pitchFamily="50" charset="-128"/>
                        </a:rPr>
                        <a:t>　（新規性調査）　</a:t>
                      </a:r>
                    </a:p>
                  </a:txBody>
                  <a:tcPr marL="83081" marR="83081"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800" b="0" i="0" u="none" strike="noStrike" cap="none" normalizeH="0" baseline="0" dirty="0" smtClean="0">
                          <a:ln>
                            <a:noFill/>
                          </a:ln>
                          <a:solidFill>
                            <a:schemeClr val="accent2"/>
                          </a:solidFill>
                          <a:effectLst/>
                          <a:latin typeface="ＭＳ Ｐゴシック" pitchFamily="50" charset="-128"/>
                          <a:ea typeface="ＭＳ Ｐゴシック" pitchFamily="50" charset="-128"/>
                        </a:rPr>
                        <a:t>　</a:t>
                      </a:r>
                      <a:r>
                        <a:rPr kumimoji="1" lang="ja-JP" altLang="en-US" sz="1800" b="0" i="0" u="none" strike="noStrike" cap="none" normalizeH="0" baseline="0" dirty="0" smtClean="0">
                          <a:ln>
                            <a:noFill/>
                          </a:ln>
                          <a:solidFill>
                            <a:srgbClr val="0000FF"/>
                          </a:solidFill>
                          <a:effectLst/>
                          <a:latin typeface="ＭＳ Ｐゴシック" pitchFamily="50" charset="-128"/>
                          <a:ea typeface="ＭＳ Ｐゴシック" pitchFamily="50" charset="-128"/>
                        </a:rPr>
                        <a:t>類似特許の把握</a:t>
                      </a:r>
                    </a:p>
                  </a:txBody>
                  <a:tcPr marL="83081" marR="83081"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800" b="0" i="0" u="none" strike="noStrike" cap="none" normalizeH="0" baseline="0" dirty="0" smtClean="0">
                          <a:ln>
                            <a:noFill/>
                          </a:ln>
                          <a:solidFill>
                            <a:srgbClr val="0000FF"/>
                          </a:solidFill>
                          <a:effectLst/>
                          <a:latin typeface="ＭＳ Ｐゴシック" pitchFamily="50" charset="-128"/>
                          <a:ea typeface="ＭＳ Ｐゴシック" pitchFamily="50" charset="-128"/>
                        </a:rPr>
                        <a:t>研究遂行時、特許出願時</a:t>
                      </a:r>
                    </a:p>
                  </a:txBody>
                  <a:tcPr marL="83081" marR="83081"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6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800" b="0" i="0" u="none" strike="noStrike" cap="none" normalizeH="0" baseline="0" smtClean="0">
                          <a:ln>
                            <a:noFill/>
                          </a:ln>
                          <a:solidFill>
                            <a:schemeClr val="tx1"/>
                          </a:solidFill>
                          <a:effectLst/>
                          <a:latin typeface="ＭＳ Ｐゴシック" pitchFamily="50" charset="-128"/>
                          <a:ea typeface="ＭＳ Ｐゴシック" pitchFamily="50" charset="-128"/>
                        </a:rPr>
                        <a:t>　侵害防止調査</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800" b="0" i="0" u="none" strike="noStrike" cap="none" normalizeH="0" baseline="0" smtClean="0">
                          <a:ln>
                            <a:noFill/>
                          </a:ln>
                          <a:solidFill>
                            <a:schemeClr val="tx1"/>
                          </a:solidFill>
                          <a:effectLst/>
                          <a:latin typeface="ＭＳ Ｐゴシック" pitchFamily="50" charset="-128"/>
                          <a:ea typeface="ＭＳ Ｐゴシック" pitchFamily="50" charset="-128"/>
                        </a:rPr>
                        <a:t>　</a:t>
                      </a:r>
                      <a:r>
                        <a:rPr kumimoji="1" lang="en-US" altLang="ja-JP" sz="1800" b="0" i="0" u="none" strike="noStrike" cap="none" normalizeH="0" baseline="0" smtClean="0">
                          <a:ln>
                            <a:noFill/>
                          </a:ln>
                          <a:solidFill>
                            <a:schemeClr val="tx1"/>
                          </a:solidFill>
                          <a:effectLst/>
                          <a:latin typeface="ＭＳ Ｐゴシック" pitchFamily="50" charset="-128"/>
                          <a:ea typeface="ＭＳ Ｐゴシック" pitchFamily="50" charset="-128"/>
                        </a:rPr>
                        <a:t>(</a:t>
                      </a:r>
                      <a:r>
                        <a:rPr kumimoji="1" lang="ja-JP" altLang="en-US" sz="1800" b="0" i="0" u="none" strike="noStrike" cap="none" normalizeH="0" baseline="0" smtClean="0">
                          <a:ln>
                            <a:noFill/>
                          </a:ln>
                          <a:solidFill>
                            <a:schemeClr val="tx1"/>
                          </a:solidFill>
                          <a:effectLst/>
                          <a:latin typeface="ＭＳ Ｐゴシック" pitchFamily="50" charset="-128"/>
                          <a:ea typeface="ＭＳ Ｐゴシック" pitchFamily="50" charset="-128"/>
                        </a:rPr>
                        <a:t>パテントクリアランス）</a:t>
                      </a:r>
                    </a:p>
                  </a:txBody>
                  <a:tcPr marL="83081" marR="83081"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800" b="0" i="0" u="none" strike="noStrike" cap="none" normalizeH="0" baseline="0" smtClean="0">
                          <a:ln>
                            <a:noFill/>
                          </a:ln>
                          <a:solidFill>
                            <a:schemeClr val="tx1"/>
                          </a:solidFill>
                          <a:effectLst/>
                          <a:latin typeface="ＭＳ Ｐゴシック" pitchFamily="50" charset="-128"/>
                          <a:ea typeface="ＭＳ Ｐゴシック" pitchFamily="50" charset="-128"/>
                        </a:rPr>
                        <a:t>　他社の特許を侵害するのを防</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800" b="0" i="0" u="none" strike="noStrike" cap="none" normalizeH="0" baseline="0" smtClean="0">
                          <a:ln>
                            <a:noFill/>
                          </a:ln>
                          <a:solidFill>
                            <a:schemeClr val="tx1"/>
                          </a:solidFill>
                          <a:effectLst/>
                          <a:latin typeface="ＭＳ Ｐゴシック" pitchFamily="50" charset="-128"/>
                          <a:ea typeface="ＭＳ Ｐゴシック" pitchFamily="50" charset="-128"/>
                        </a:rPr>
                        <a:t>　ぐための調査</a:t>
                      </a:r>
                    </a:p>
                  </a:txBody>
                  <a:tcPr marL="83081" marR="83081"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800" b="0" i="0" u="none" strike="noStrike" cap="none" normalizeH="0" baseline="0" smtClean="0">
                          <a:ln>
                            <a:noFill/>
                          </a:ln>
                          <a:solidFill>
                            <a:schemeClr val="tx1"/>
                          </a:solidFill>
                          <a:effectLst/>
                          <a:latin typeface="ＭＳ Ｐゴシック" pitchFamily="50" charset="-128"/>
                          <a:ea typeface="ＭＳ Ｐゴシック" pitchFamily="50" charset="-128"/>
                        </a:rPr>
                        <a:t>段階移行時、事業化時</a:t>
                      </a:r>
                    </a:p>
                  </a:txBody>
                  <a:tcPr marL="83081" marR="83081"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77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800" b="0" i="0" u="none" strike="noStrike" cap="none" normalizeH="0" baseline="0" smtClean="0">
                          <a:ln>
                            <a:noFill/>
                          </a:ln>
                          <a:solidFill>
                            <a:schemeClr val="tx1"/>
                          </a:solidFill>
                          <a:effectLst/>
                          <a:latin typeface="ＭＳ Ｐゴシック" pitchFamily="50" charset="-128"/>
                          <a:ea typeface="ＭＳ Ｐゴシック" pitchFamily="50" charset="-128"/>
                        </a:rPr>
                        <a:t>　無効化調査</a:t>
                      </a:r>
                    </a:p>
                  </a:txBody>
                  <a:tcPr marL="83081" marR="83081"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800" b="0" i="0" u="none" strike="noStrike" cap="none" normalizeH="0" baseline="0" smtClean="0">
                          <a:ln>
                            <a:noFill/>
                          </a:ln>
                          <a:solidFill>
                            <a:schemeClr val="tx1"/>
                          </a:solidFill>
                          <a:effectLst/>
                          <a:latin typeface="ＭＳ Ｐゴシック" pitchFamily="50" charset="-128"/>
                          <a:ea typeface="ＭＳ Ｐゴシック" pitchFamily="50" charset="-128"/>
                        </a:rPr>
                        <a:t>　他社特許を無効化するための</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800" b="0" i="0" u="none" strike="noStrike" cap="none" normalizeH="0" baseline="0" smtClean="0">
                          <a:ln>
                            <a:noFill/>
                          </a:ln>
                          <a:solidFill>
                            <a:schemeClr val="tx1"/>
                          </a:solidFill>
                          <a:effectLst/>
                          <a:latin typeface="ＭＳ Ｐゴシック" pitchFamily="50" charset="-128"/>
                          <a:ea typeface="ＭＳ Ｐゴシック" pitchFamily="50" charset="-128"/>
                        </a:rPr>
                        <a:t>　調査</a:t>
                      </a:r>
                    </a:p>
                  </a:txBody>
                  <a:tcPr marL="83081" marR="83081"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800" b="0" i="0" u="none" strike="noStrike" cap="none" normalizeH="0" baseline="0" smtClean="0">
                          <a:ln>
                            <a:noFill/>
                          </a:ln>
                          <a:solidFill>
                            <a:schemeClr val="tx1"/>
                          </a:solidFill>
                          <a:effectLst/>
                          <a:latin typeface="ＭＳ Ｐゴシック" pitchFamily="50" charset="-128"/>
                          <a:ea typeface="ＭＳ Ｐゴシック" pitchFamily="50" charset="-128"/>
                        </a:rPr>
                        <a:t>要注意特許発見時</a:t>
                      </a:r>
                    </a:p>
                  </a:txBody>
                  <a:tcPr marL="83081" marR="83081"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61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800" b="0" i="0" u="none" strike="noStrike" cap="none" normalizeH="0" baseline="0" smtClean="0">
                          <a:ln>
                            <a:noFill/>
                          </a:ln>
                          <a:solidFill>
                            <a:schemeClr val="tx1"/>
                          </a:solidFill>
                          <a:effectLst/>
                          <a:latin typeface="ＭＳ Ｐゴシック" pitchFamily="50" charset="-128"/>
                          <a:ea typeface="ＭＳ Ｐゴシック" pitchFamily="50" charset="-128"/>
                        </a:rPr>
                        <a:t>　侵害発見調査</a:t>
                      </a:r>
                    </a:p>
                  </a:txBody>
                  <a:tcPr marL="83081" marR="83081"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800" b="0" i="0" u="none" strike="noStrike" cap="none" normalizeH="0" baseline="0" smtClean="0">
                          <a:ln>
                            <a:noFill/>
                          </a:ln>
                          <a:solidFill>
                            <a:schemeClr val="tx1"/>
                          </a:solidFill>
                          <a:effectLst/>
                          <a:latin typeface="ＭＳ Ｐゴシック" pitchFamily="50" charset="-128"/>
                          <a:ea typeface="ＭＳ Ｐゴシック" pitchFamily="50" charset="-128"/>
                        </a:rPr>
                        <a:t>　他社が自社特許を侵害してい</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800" b="0" i="0" u="none" strike="noStrike" cap="none" normalizeH="0" baseline="0" smtClean="0">
                          <a:ln>
                            <a:noFill/>
                          </a:ln>
                          <a:solidFill>
                            <a:schemeClr val="tx1"/>
                          </a:solidFill>
                          <a:effectLst/>
                          <a:latin typeface="ＭＳ Ｐゴシック" pitchFamily="50" charset="-128"/>
                          <a:ea typeface="ＭＳ Ｐゴシック" pitchFamily="50" charset="-128"/>
                        </a:rPr>
                        <a:t>　ないかを調査</a:t>
                      </a:r>
                    </a:p>
                  </a:txBody>
                  <a:tcPr marL="83081" marR="83081"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800" b="0" i="0" u="none" strike="noStrike" cap="none" normalizeH="0" baseline="0" dirty="0" smtClean="0">
                          <a:ln>
                            <a:noFill/>
                          </a:ln>
                          <a:solidFill>
                            <a:schemeClr val="tx1"/>
                          </a:solidFill>
                          <a:effectLst/>
                          <a:latin typeface="ＭＳ Ｐゴシック" pitchFamily="50" charset="-128"/>
                          <a:ea typeface="ＭＳ Ｐゴシック" pitchFamily="50" charset="-128"/>
                        </a:rPr>
                        <a:t>侵害発見時</a:t>
                      </a:r>
                    </a:p>
                  </a:txBody>
                  <a:tcPr marL="83081" marR="83081" marT="46800" marB="468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9488" name="スライド番号プレースホルダー 3"/>
          <p:cNvSpPr>
            <a:spLocks noGrp="1"/>
          </p:cNvSpPr>
          <p:nvPr>
            <p:ph type="sldNum" sz="quarter" idx="12"/>
          </p:nvPr>
        </p:nvSpPr>
        <p:spPr>
          <a:xfrm>
            <a:off x="6958013" y="6481763"/>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fld id="{61BDCD48-52D8-4A8B-AC87-B4E5E6497370}" type="slidenum">
              <a:rPr lang="en-US" altLang="ja-JP" sz="1800" smtClean="0"/>
              <a:pPr eaLnBrk="1" hangingPunct="1">
                <a:spcBef>
                  <a:spcPct val="0"/>
                </a:spcBef>
                <a:buFontTx/>
                <a:buNone/>
              </a:pPr>
              <a:t>3</a:t>
            </a:fld>
            <a:endParaRPr lang="en-US" altLang="ja-JP" sz="1800" smtClean="0"/>
          </a:p>
        </p:txBody>
      </p:sp>
      <p:sp>
        <p:nvSpPr>
          <p:cNvPr id="19489" name="Rectangle 2"/>
          <p:cNvSpPr>
            <a:spLocks noChangeArrowheads="1"/>
          </p:cNvSpPr>
          <p:nvPr/>
        </p:nvSpPr>
        <p:spPr bwMode="auto">
          <a:xfrm>
            <a:off x="1485900" y="457200"/>
            <a:ext cx="6140450" cy="609600"/>
          </a:xfrm>
          <a:prstGeom prst="rect">
            <a:avLst/>
          </a:prstGeom>
          <a:solidFill>
            <a:srgbClr val="0000FF"/>
          </a:solidFill>
          <a:ln w="9525">
            <a:solidFill>
              <a:schemeClr val="tx1"/>
            </a:solidFill>
            <a:miter lim="800000"/>
            <a:headEnd/>
            <a:tailEnd/>
          </a:ln>
          <a:effectLst>
            <a:outerShdw dist="107763" dir="2700000" algn="ctr" rotWithShape="0">
              <a:schemeClr val="bg2"/>
            </a:outerShdw>
          </a:effectLst>
        </p:spPr>
        <p:txBody>
          <a:bodyPr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FontTx/>
              <a:buNone/>
            </a:pPr>
            <a:r>
              <a:rPr lang="ja-JP" altLang="en-US" sz="3000">
                <a:solidFill>
                  <a:schemeClr val="bg1"/>
                </a:solidFill>
                <a:latin typeface="ＭＳ Ｐゴシック" pitchFamily="50" charset="-128"/>
              </a:rPr>
              <a:t>特許調査の目的 </a:t>
            </a:r>
          </a:p>
        </p:txBody>
      </p:sp>
      <p:grpSp>
        <p:nvGrpSpPr>
          <p:cNvPr id="19490" name="Group 3"/>
          <p:cNvGrpSpPr>
            <a:grpSpLocks/>
          </p:cNvGrpSpPr>
          <p:nvPr/>
        </p:nvGrpSpPr>
        <p:grpSpPr bwMode="auto">
          <a:xfrm>
            <a:off x="1835150" y="1593850"/>
            <a:ext cx="5400675" cy="466725"/>
            <a:chOff x="975" y="935"/>
            <a:chExt cx="3402" cy="294"/>
          </a:xfrm>
        </p:grpSpPr>
        <p:sp>
          <p:nvSpPr>
            <p:cNvPr id="19491" name="Text Box 4"/>
            <p:cNvSpPr txBox="1">
              <a:spLocks noChangeArrowheads="1"/>
            </p:cNvSpPr>
            <p:nvPr/>
          </p:nvSpPr>
          <p:spPr bwMode="auto">
            <a:xfrm>
              <a:off x="975" y="935"/>
              <a:ext cx="907" cy="294"/>
            </a:xfrm>
            <a:prstGeom prst="rect">
              <a:avLst/>
            </a:prstGeom>
            <a:solidFill>
              <a:srgbClr val="FFFF99"/>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FontTx/>
                <a:buNone/>
              </a:pPr>
              <a:r>
                <a:rPr lang="ja-JP" altLang="en-US" sz="2400"/>
                <a:t>特許情報</a:t>
              </a:r>
            </a:p>
          </p:txBody>
        </p:sp>
        <p:sp>
          <p:nvSpPr>
            <p:cNvPr id="19492" name="Text Box 5"/>
            <p:cNvSpPr txBox="1">
              <a:spLocks noChangeArrowheads="1"/>
            </p:cNvSpPr>
            <p:nvPr/>
          </p:nvSpPr>
          <p:spPr bwMode="auto">
            <a:xfrm>
              <a:off x="2245" y="935"/>
              <a:ext cx="907" cy="294"/>
            </a:xfrm>
            <a:prstGeom prst="rect">
              <a:avLst/>
            </a:prstGeom>
            <a:solidFill>
              <a:srgbClr val="FFFF99"/>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FontTx/>
                <a:buNone/>
              </a:pPr>
              <a:r>
                <a:rPr lang="ja-JP" altLang="en-US" sz="2400"/>
                <a:t>権利情報</a:t>
              </a:r>
            </a:p>
          </p:txBody>
        </p:sp>
        <p:sp>
          <p:nvSpPr>
            <p:cNvPr id="19493" name="Text Box 6"/>
            <p:cNvSpPr txBox="1">
              <a:spLocks noChangeArrowheads="1"/>
            </p:cNvSpPr>
            <p:nvPr/>
          </p:nvSpPr>
          <p:spPr bwMode="auto">
            <a:xfrm>
              <a:off x="3470" y="935"/>
              <a:ext cx="907" cy="294"/>
            </a:xfrm>
            <a:prstGeom prst="rect">
              <a:avLst/>
            </a:prstGeom>
            <a:solidFill>
              <a:srgbClr val="FFFF99"/>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FontTx/>
                <a:buNone/>
              </a:pPr>
              <a:r>
                <a:rPr lang="ja-JP" altLang="en-US" sz="2400"/>
                <a:t>技術情報</a:t>
              </a:r>
            </a:p>
          </p:txBody>
        </p:sp>
        <p:sp>
          <p:nvSpPr>
            <p:cNvPr id="19494" name="Text Box 7"/>
            <p:cNvSpPr txBox="1">
              <a:spLocks noChangeArrowheads="1"/>
            </p:cNvSpPr>
            <p:nvPr/>
          </p:nvSpPr>
          <p:spPr bwMode="auto">
            <a:xfrm>
              <a:off x="1936" y="935"/>
              <a:ext cx="2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50000"/>
                </a:spcBef>
                <a:buFontTx/>
                <a:buNone/>
              </a:pPr>
              <a:r>
                <a:rPr lang="ja-JP" altLang="en-US" sz="2400"/>
                <a:t>＝</a:t>
              </a:r>
            </a:p>
          </p:txBody>
        </p:sp>
        <p:sp>
          <p:nvSpPr>
            <p:cNvPr id="19495" name="Text Box 8"/>
            <p:cNvSpPr txBox="1">
              <a:spLocks noChangeArrowheads="1"/>
            </p:cNvSpPr>
            <p:nvPr/>
          </p:nvSpPr>
          <p:spPr bwMode="auto">
            <a:xfrm>
              <a:off x="3179" y="935"/>
              <a:ext cx="2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50000"/>
                </a:spcBef>
                <a:buFontTx/>
                <a:buNone/>
              </a:pPr>
              <a:r>
                <a:rPr lang="ja-JP" altLang="en-US" sz="2400"/>
                <a:t>＋</a:t>
              </a:r>
            </a:p>
          </p:txBody>
        </p:sp>
      </p:grpSp>
    </p:spTree>
    <p:extLst>
      <p:ext uri="{BB962C8B-B14F-4D97-AF65-F5344CB8AC3E}">
        <p14:creationId xmlns:p14="http://schemas.microsoft.com/office/powerpoint/2010/main" val="40350236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スライド番号プレースホルダー 3"/>
          <p:cNvSpPr>
            <a:spLocks noGrp="1"/>
          </p:cNvSpPr>
          <p:nvPr>
            <p:ph type="sldNum" sz="quarter" idx="12"/>
          </p:nvPr>
        </p:nvSpPr>
        <p:spPr>
          <a:xfrm>
            <a:off x="6758880" y="6520259"/>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fld id="{EDA3C350-23D4-4FBF-8732-6C841BE016FA}" type="slidenum">
              <a:rPr lang="en-US" altLang="ja-JP" sz="1800" smtClean="0"/>
              <a:pPr eaLnBrk="1" hangingPunct="1">
                <a:spcBef>
                  <a:spcPct val="0"/>
                </a:spcBef>
                <a:buFontTx/>
                <a:buNone/>
              </a:pPr>
              <a:t>4</a:t>
            </a:fld>
            <a:endParaRPr lang="en-US" altLang="ja-JP" sz="1800" dirty="0" smtClean="0"/>
          </a:p>
        </p:txBody>
      </p:sp>
      <p:sp>
        <p:nvSpPr>
          <p:cNvPr id="20483" name="Rectangle 2"/>
          <p:cNvSpPr>
            <a:spLocks noChangeArrowheads="1"/>
          </p:cNvSpPr>
          <p:nvPr/>
        </p:nvSpPr>
        <p:spPr bwMode="auto">
          <a:xfrm>
            <a:off x="1485900" y="457200"/>
            <a:ext cx="6140450" cy="609600"/>
          </a:xfrm>
          <a:prstGeom prst="rect">
            <a:avLst/>
          </a:prstGeom>
          <a:solidFill>
            <a:srgbClr val="0000FF"/>
          </a:solidFill>
          <a:ln w="9525">
            <a:solidFill>
              <a:schemeClr val="tx1"/>
            </a:solidFill>
            <a:miter lim="800000"/>
            <a:headEnd/>
            <a:tailEnd/>
          </a:ln>
          <a:effectLst>
            <a:outerShdw dist="107763" dir="2700000" algn="ctr" rotWithShape="0">
              <a:schemeClr val="bg2"/>
            </a:outerShdw>
          </a:effectLst>
        </p:spPr>
        <p:txBody>
          <a:bodyPr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FontTx/>
              <a:buNone/>
            </a:pPr>
            <a:r>
              <a:rPr lang="ja-JP" altLang="en-US" sz="3000">
                <a:solidFill>
                  <a:schemeClr val="bg1"/>
                </a:solidFill>
                <a:latin typeface="ＭＳ Ｐゴシック" pitchFamily="50" charset="-128"/>
              </a:rPr>
              <a:t>特許公報の種類 </a:t>
            </a:r>
          </a:p>
        </p:txBody>
      </p:sp>
      <p:sp>
        <p:nvSpPr>
          <p:cNvPr id="20484" name="Text Box 3"/>
          <p:cNvSpPr txBox="1">
            <a:spLocks noChangeArrowheads="1"/>
          </p:cNvSpPr>
          <p:nvPr/>
        </p:nvSpPr>
        <p:spPr bwMode="auto">
          <a:xfrm>
            <a:off x="971550" y="1341438"/>
            <a:ext cx="7704138" cy="4865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30000"/>
              </a:spcBef>
              <a:buFontTx/>
              <a:buNone/>
            </a:pPr>
            <a:r>
              <a:rPr lang="ja-JP" altLang="en-US" sz="2200" dirty="0">
                <a:solidFill>
                  <a:schemeClr val="accent2"/>
                </a:solidFill>
                <a:latin typeface="ＭＳ Ｐゴシック" pitchFamily="50" charset="-128"/>
              </a:rPr>
              <a:t>１．</a:t>
            </a:r>
            <a:r>
              <a:rPr lang="ja-JP" altLang="en-US" sz="2200" dirty="0">
                <a:solidFill>
                  <a:srgbClr val="0000FF"/>
                </a:solidFill>
                <a:latin typeface="ＭＳ Ｐゴシック" pitchFamily="50" charset="-128"/>
              </a:rPr>
              <a:t>特許公開公報（</a:t>
            </a:r>
            <a:r>
              <a:rPr lang="en-US" altLang="ja-JP" sz="2200" dirty="0">
                <a:solidFill>
                  <a:srgbClr val="0000FF"/>
                </a:solidFill>
                <a:latin typeface="ＭＳ Ｐゴシック" pitchFamily="50" charset="-128"/>
              </a:rPr>
              <a:t>A)</a:t>
            </a:r>
          </a:p>
          <a:p>
            <a:pPr eaLnBrk="1" hangingPunct="1">
              <a:spcBef>
                <a:spcPct val="10000"/>
              </a:spcBef>
              <a:buFontTx/>
              <a:buNone/>
            </a:pPr>
            <a:r>
              <a:rPr lang="ja-JP" altLang="en-US" sz="2200" dirty="0">
                <a:solidFill>
                  <a:srgbClr val="0000FF"/>
                </a:solidFill>
                <a:latin typeface="ＭＳ Ｐゴシック" pitchFamily="50" charset="-128"/>
              </a:rPr>
              <a:t>　　　　　出願明細書、出願から１年６ヵ月後に発行</a:t>
            </a:r>
          </a:p>
          <a:p>
            <a:pPr eaLnBrk="1" hangingPunct="1">
              <a:spcBef>
                <a:spcPct val="30000"/>
              </a:spcBef>
              <a:buFontTx/>
              <a:buNone/>
            </a:pPr>
            <a:r>
              <a:rPr lang="ja-JP" altLang="en-US" sz="2200" dirty="0">
                <a:solidFill>
                  <a:srgbClr val="0000FF"/>
                </a:solidFill>
                <a:latin typeface="ＭＳ Ｐゴシック" pitchFamily="50" charset="-128"/>
              </a:rPr>
              <a:t>２．特許（公告）公報（Ｂ）</a:t>
            </a:r>
          </a:p>
          <a:p>
            <a:pPr eaLnBrk="1" hangingPunct="1">
              <a:spcBef>
                <a:spcPct val="10000"/>
              </a:spcBef>
              <a:buFontTx/>
              <a:buNone/>
            </a:pPr>
            <a:r>
              <a:rPr lang="ja-JP" altLang="en-US" sz="2200" dirty="0">
                <a:solidFill>
                  <a:srgbClr val="0000FF"/>
                </a:solidFill>
                <a:latin typeface="ＭＳ Ｐゴシック" pitchFamily="50" charset="-128"/>
              </a:rPr>
              <a:t>　　　　　登録された特許の内容、設定登録後に発行</a:t>
            </a:r>
          </a:p>
          <a:p>
            <a:pPr eaLnBrk="1" hangingPunct="1">
              <a:spcBef>
                <a:spcPct val="30000"/>
              </a:spcBef>
              <a:buFontTx/>
              <a:buNone/>
            </a:pPr>
            <a:r>
              <a:rPr lang="ja-JP" altLang="en-US" sz="2200" dirty="0">
                <a:solidFill>
                  <a:srgbClr val="0000FF"/>
                </a:solidFill>
                <a:latin typeface="ＭＳ Ｐゴシック" pitchFamily="50" charset="-128"/>
              </a:rPr>
              <a:t>３．公表特許公報（Ａ）</a:t>
            </a:r>
          </a:p>
          <a:p>
            <a:pPr eaLnBrk="1" hangingPunct="1">
              <a:spcBef>
                <a:spcPct val="10000"/>
              </a:spcBef>
              <a:buFontTx/>
              <a:buNone/>
            </a:pPr>
            <a:r>
              <a:rPr lang="ja-JP" altLang="en-US" sz="2200" dirty="0">
                <a:solidFill>
                  <a:srgbClr val="0000FF"/>
                </a:solidFill>
                <a:latin typeface="ＭＳ Ｐゴシック" pitchFamily="50" charset="-128"/>
              </a:rPr>
              <a:t>　　　　　日本国に移行された外国語国際特許出願の翻訳文</a:t>
            </a:r>
          </a:p>
          <a:p>
            <a:pPr eaLnBrk="1" hangingPunct="1">
              <a:spcBef>
                <a:spcPct val="30000"/>
              </a:spcBef>
              <a:buFontTx/>
              <a:buNone/>
            </a:pPr>
            <a:r>
              <a:rPr lang="ja-JP" altLang="en-US" sz="2200" dirty="0">
                <a:solidFill>
                  <a:srgbClr val="0000FF"/>
                </a:solidFill>
                <a:latin typeface="ＭＳ Ｐゴシック" pitchFamily="50" charset="-128"/>
              </a:rPr>
              <a:t>４．再公表特許（Ａ１）</a:t>
            </a:r>
          </a:p>
          <a:p>
            <a:pPr eaLnBrk="1" hangingPunct="1">
              <a:spcBef>
                <a:spcPct val="10000"/>
              </a:spcBef>
              <a:buFontTx/>
              <a:buNone/>
            </a:pPr>
            <a:r>
              <a:rPr lang="ja-JP" altLang="en-US" sz="2200" dirty="0">
                <a:solidFill>
                  <a:srgbClr val="0000FF"/>
                </a:solidFill>
                <a:latin typeface="ＭＳ Ｐゴシック" pitchFamily="50" charset="-128"/>
              </a:rPr>
              <a:t>　　　　　日本国に移行された日本語国際特許出願の内容</a:t>
            </a:r>
          </a:p>
          <a:p>
            <a:pPr eaLnBrk="1" hangingPunct="1">
              <a:spcBef>
                <a:spcPct val="30000"/>
              </a:spcBef>
              <a:buFontTx/>
              <a:buNone/>
            </a:pPr>
            <a:r>
              <a:rPr lang="ja-JP" altLang="en-US" sz="2200" dirty="0">
                <a:latin typeface="ＭＳ Ｐゴシック" pitchFamily="50" charset="-128"/>
              </a:rPr>
              <a:t>５．特許発明明細書（Ｃ）</a:t>
            </a:r>
          </a:p>
          <a:p>
            <a:pPr eaLnBrk="1" hangingPunct="1">
              <a:spcBef>
                <a:spcPct val="10000"/>
              </a:spcBef>
              <a:buFontTx/>
              <a:buNone/>
            </a:pPr>
            <a:r>
              <a:rPr lang="ja-JP" altLang="en-US" sz="2200" dirty="0">
                <a:latin typeface="ＭＳ Ｐゴシック" pitchFamily="50" charset="-128"/>
              </a:rPr>
              <a:t>　　　　　旧法（大正１０年法）下で発行されていた特許公報</a:t>
            </a:r>
          </a:p>
          <a:p>
            <a:pPr eaLnBrk="1" hangingPunct="1">
              <a:spcBef>
                <a:spcPct val="30000"/>
              </a:spcBef>
              <a:buFontTx/>
              <a:buNone/>
            </a:pPr>
            <a:r>
              <a:rPr lang="ja-JP" altLang="en-US" sz="2200" dirty="0">
                <a:latin typeface="ＭＳ Ｐゴシック" pitchFamily="50" charset="-128"/>
              </a:rPr>
              <a:t>６．特許審判請求公告（Ｈ）</a:t>
            </a:r>
          </a:p>
          <a:p>
            <a:pPr eaLnBrk="1" hangingPunct="1">
              <a:spcBef>
                <a:spcPct val="10000"/>
              </a:spcBef>
              <a:buFontTx/>
              <a:buNone/>
            </a:pPr>
            <a:r>
              <a:rPr lang="ja-JP" altLang="en-US" sz="2200" dirty="0">
                <a:latin typeface="ＭＳ Ｐゴシック" pitchFamily="50" charset="-128"/>
              </a:rPr>
              <a:t>　　　　　訂正が認められた場合の明細書の内容</a:t>
            </a:r>
          </a:p>
        </p:txBody>
      </p:sp>
      <p:sp>
        <p:nvSpPr>
          <p:cNvPr id="2" name="テキスト ボックス 1"/>
          <p:cNvSpPr txBox="1"/>
          <p:nvPr/>
        </p:nvSpPr>
        <p:spPr>
          <a:xfrm>
            <a:off x="1122363" y="6308725"/>
            <a:ext cx="6843712" cy="430213"/>
          </a:xfrm>
          <a:prstGeom prst="rect">
            <a:avLst/>
          </a:prstGeom>
          <a:noFill/>
        </p:spPr>
        <p:txBody>
          <a:bodyPr>
            <a:spAutoFit/>
          </a:bodyPr>
          <a:lstStyle/>
          <a:p>
            <a:pPr algn="ctr">
              <a:defRPr/>
            </a:pPr>
            <a:r>
              <a:rPr lang="en-US" altLang="ja-JP" sz="2200" dirty="0">
                <a:latin typeface="+mn-ea"/>
                <a:ea typeface="+mn-ea"/>
              </a:rPr>
              <a:t>IPDL</a:t>
            </a:r>
            <a:r>
              <a:rPr lang="ja-JP" altLang="en-US" sz="2200" dirty="0">
                <a:latin typeface="+mn-ea"/>
                <a:ea typeface="+mn-ea"/>
              </a:rPr>
              <a:t>には、７，７７０万件以上の特許情報が蓄積</a:t>
            </a:r>
          </a:p>
        </p:txBody>
      </p:sp>
    </p:spTree>
    <p:extLst>
      <p:ext uri="{BB962C8B-B14F-4D97-AF65-F5344CB8AC3E}">
        <p14:creationId xmlns:p14="http://schemas.microsoft.com/office/powerpoint/2010/main" val="902290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6" name="Group 21"/>
          <p:cNvGrpSpPr>
            <a:grpSpLocks noChangeAspect="1"/>
          </p:cNvGrpSpPr>
          <p:nvPr/>
        </p:nvGrpSpPr>
        <p:grpSpPr bwMode="auto">
          <a:xfrm>
            <a:off x="1619250" y="404813"/>
            <a:ext cx="6542088" cy="5695950"/>
            <a:chOff x="969" y="255"/>
            <a:chExt cx="4303" cy="3458"/>
          </a:xfrm>
        </p:grpSpPr>
        <p:sp>
          <p:nvSpPr>
            <p:cNvPr id="21517" name="AutoShape 20"/>
            <p:cNvSpPr>
              <a:spLocks noChangeAspect="1" noChangeArrowheads="1" noTextEdit="1"/>
            </p:cNvSpPr>
            <p:nvPr/>
          </p:nvSpPr>
          <p:spPr bwMode="auto">
            <a:xfrm>
              <a:off x="969" y="255"/>
              <a:ext cx="4303" cy="3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pic>
          <p:nvPicPr>
            <p:cNvPr id="21518" name="Picture 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 y="255"/>
              <a:ext cx="4309" cy="3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507" name="スライド番号プレースホルダー 3"/>
          <p:cNvSpPr>
            <a:spLocks noGrp="1"/>
          </p:cNvSpPr>
          <p:nvPr>
            <p:ph type="sldNum" sz="quarter" idx="12"/>
          </p:nvPr>
        </p:nvSpPr>
        <p:spPr>
          <a:xfrm>
            <a:off x="6830888" y="6448251"/>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fld id="{8EEEAC4D-1FA0-4D40-BD11-6DF923D83C11}" type="slidenum">
              <a:rPr lang="en-US" altLang="ja-JP" sz="1800" smtClean="0"/>
              <a:pPr eaLnBrk="1" hangingPunct="1">
                <a:spcBef>
                  <a:spcPct val="0"/>
                </a:spcBef>
                <a:buFontTx/>
                <a:buNone/>
              </a:pPr>
              <a:t>5</a:t>
            </a:fld>
            <a:endParaRPr lang="en-US" altLang="ja-JP" sz="1800" dirty="0" smtClean="0"/>
          </a:p>
        </p:txBody>
      </p:sp>
      <p:sp>
        <p:nvSpPr>
          <p:cNvPr id="21508" name="Oval 7"/>
          <p:cNvSpPr>
            <a:spLocks noChangeArrowheads="1"/>
          </p:cNvSpPr>
          <p:nvPr/>
        </p:nvSpPr>
        <p:spPr bwMode="auto">
          <a:xfrm>
            <a:off x="1677988" y="1312863"/>
            <a:ext cx="2127250" cy="1008062"/>
          </a:xfrm>
          <a:prstGeom prst="ellipse">
            <a:avLst/>
          </a:prstGeom>
          <a:noFill/>
          <a:ln w="127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endParaRPr lang="ja-JP" altLang="en-US" sz="1800"/>
          </a:p>
        </p:txBody>
      </p:sp>
      <p:sp>
        <p:nvSpPr>
          <p:cNvPr id="21509" name="Text Box 8"/>
          <p:cNvSpPr txBox="1">
            <a:spLocks noChangeArrowheads="1"/>
          </p:cNvSpPr>
          <p:nvPr/>
        </p:nvSpPr>
        <p:spPr bwMode="auto">
          <a:xfrm>
            <a:off x="52388" y="1635125"/>
            <a:ext cx="1528762"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5" rIns="91429" bIns="45715">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50000"/>
              </a:spcBef>
              <a:buFontTx/>
              <a:buNone/>
            </a:pPr>
            <a:r>
              <a:rPr lang="ja-JP" altLang="en-US" sz="1800" dirty="0">
                <a:solidFill>
                  <a:srgbClr val="FF0000"/>
                </a:solidFill>
              </a:rPr>
              <a:t>国際特許分類（ＩＰＣ）</a:t>
            </a:r>
          </a:p>
          <a:p>
            <a:pPr algn="ctr" eaLnBrk="1" hangingPunct="1">
              <a:spcBef>
                <a:spcPct val="10000"/>
              </a:spcBef>
              <a:buFontTx/>
              <a:buNone/>
            </a:pPr>
            <a:r>
              <a:rPr lang="ja-JP" altLang="en-US" sz="1600" dirty="0">
                <a:solidFill>
                  <a:srgbClr val="FF0000"/>
                </a:solidFill>
              </a:rPr>
              <a:t>太字イタリックはアドバンスレベル</a:t>
            </a:r>
          </a:p>
        </p:txBody>
      </p:sp>
      <p:sp>
        <p:nvSpPr>
          <p:cNvPr id="21510" name="Oval 9"/>
          <p:cNvSpPr>
            <a:spLocks noChangeArrowheads="1"/>
          </p:cNvSpPr>
          <p:nvPr/>
        </p:nvSpPr>
        <p:spPr bwMode="auto">
          <a:xfrm>
            <a:off x="4017963" y="1336675"/>
            <a:ext cx="1949450" cy="1079500"/>
          </a:xfrm>
          <a:prstGeom prst="ellipse">
            <a:avLst/>
          </a:prstGeom>
          <a:noFill/>
          <a:ln w="127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endParaRPr lang="ja-JP" altLang="en-US" sz="1800"/>
          </a:p>
        </p:txBody>
      </p:sp>
      <p:sp>
        <p:nvSpPr>
          <p:cNvPr id="21511" name="Text Box 10"/>
          <p:cNvSpPr txBox="1">
            <a:spLocks noChangeArrowheads="1"/>
          </p:cNvSpPr>
          <p:nvPr/>
        </p:nvSpPr>
        <p:spPr bwMode="auto">
          <a:xfrm>
            <a:off x="4040188" y="981075"/>
            <a:ext cx="12969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9" tIns="45715" rIns="91429" bIns="45715">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50000"/>
              </a:spcBef>
              <a:buFontTx/>
              <a:buNone/>
            </a:pPr>
            <a:r>
              <a:rPr lang="en-US" altLang="ja-JP" sz="1800" dirty="0">
                <a:solidFill>
                  <a:srgbClr val="FF0000"/>
                </a:solidFill>
                <a:latin typeface="ＭＳ Ｐゴシック" pitchFamily="50" charset="-128"/>
              </a:rPr>
              <a:t>File index</a:t>
            </a:r>
          </a:p>
        </p:txBody>
      </p:sp>
      <p:sp>
        <p:nvSpPr>
          <p:cNvPr id="21512" name="Line 21"/>
          <p:cNvSpPr>
            <a:spLocks noChangeShapeType="1"/>
          </p:cNvSpPr>
          <p:nvPr/>
        </p:nvSpPr>
        <p:spPr bwMode="auto">
          <a:xfrm>
            <a:off x="4770438" y="4689475"/>
            <a:ext cx="1260475"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1513" name="Oval 23"/>
          <p:cNvSpPr>
            <a:spLocks noChangeArrowheads="1"/>
          </p:cNvSpPr>
          <p:nvPr/>
        </p:nvSpPr>
        <p:spPr bwMode="auto">
          <a:xfrm>
            <a:off x="6049963" y="1339850"/>
            <a:ext cx="1419225" cy="649288"/>
          </a:xfrm>
          <a:prstGeom prst="ellipse">
            <a:avLst/>
          </a:prstGeom>
          <a:noFill/>
          <a:ln w="127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endParaRPr lang="ja-JP" altLang="en-US" sz="1800"/>
          </a:p>
        </p:txBody>
      </p:sp>
      <p:sp>
        <p:nvSpPr>
          <p:cNvPr id="21514" name="Oval 24"/>
          <p:cNvSpPr>
            <a:spLocks noChangeArrowheads="1"/>
          </p:cNvSpPr>
          <p:nvPr/>
        </p:nvSpPr>
        <p:spPr bwMode="auto">
          <a:xfrm>
            <a:off x="4572000" y="5122863"/>
            <a:ext cx="3324225" cy="431800"/>
          </a:xfrm>
          <a:prstGeom prst="ellipse">
            <a:avLst/>
          </a:prstGeom>
          <a:noFill/>
          <a:ln w="127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endParaRPr lang="ja-JP" altLang="en-US" sz="1800"/>
          </a:p>
        </p:txBody>
      </p:sp>
      <p:sp>
        <p:nvSpPr>
          <p:cNvPr id="21515" name="Text Box 25"/>
          <p:cNvSpPr txBox="1">
            <a:spLocks noChangeArrowheads="1"/>
          </p:cNvSpPr>
          <p:nvPr/>
        </p:nvSpPr>
        <p:spPr bwMode="auto">
          <a:xfrm>
            <a:off x="384175" y="3352800"/>
            <a:ext cx="3589338" cy="252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50000"/>
              </a:spcBef>
              <a:buFontTx/>
              <a:buNone/>
            </a:pPr>
            <a:r>
              <a:rPr lang="ja-JP" altLang="en-US" sz="1800">
                <a:latin typeface="ＭＳ Ｐゴシック" pitchFamily="50" charset="-128"/>
              </a:rPr>
              <a:t>Ｇ</a:t>
            </a:r>
            <a:r>
              <a:rPr lang="en-US" altLang="ja-JP" sz="1800">
                <a:latin typeface="ＭＳ Ｐゴシック" pitchFamily="50" charset="-128"/>
              </a:rPr>
              <a:t>08</a:t>
            </a:r>
            <a:r>
              <a:rPr lang="ja-JP" altLang="en-US" sz="1800">
                <a:latin typeface="ＭＳ Ｐゴシック" pitchFamily="50" charset="-128"/>
              </a:rPr>
              <a:t>Ｂ</a:t>
            </a:r>
            <a:r>
              <a:rPr lang="en-US" altLang="ja-JP" sz="1800">
                <a:latin typeface="ＭＳ Ｐゴシック" pitchFamily="50" charset="-128"/>
              </a:rPr>
              <a:t>21/02</a:t>
            </a:r>
          </a:p>
          <a:p>
            <a:pPr eaLnBrk="1" hangingPunct="1">
              <a:spcBef>
                <a:spcPct val="15000"/>
              </a:spcBef>
              <a:buFontTx/>
              <a:buNone/>
            </a:pPr>
            <a:r>
              <a:rPr lang="ja-JP" altLang="en-US" sz="1600">
                <a:latin typeface="ＭＳ Ｐゴシック" pitchFamily="50" charset="-128"/>
              </a:rPr>
              <a:t>単一の特定された好ましくない</a:t>
            </a:r>
            <a:r>
              <a:rPr lang="en-US" altLang="ja-JP" sz="1600">
                <a:latin typeface="ＭＳ Ｐゴシック" pitchFamily="50" charset="-128"/>
              </a:rPr>
              <a:t>,</a:t>
            </a:r>
            <a:r>
              <a:rPr lang="ja-JP" altLang="en-US" sz="1600">
                <a:latin typeface="ＭＳ Ｐゴシック" pitchFamily="50" charset="-128"/>
              </a:rPr>
              <a:t>または異常な状態に応答す警報であつて</a:t>
            </a:r>
            <a:r>
              <a:rPr lang="en-US" altLang="ja-JP" sz="1600">
                <a:latin typeface="ＭＳ Ｐゴシック" pitchFamily="50" charset="-128"/>
              </a:rPr>
              <a:t>,</a:t>
            </a:r>
            <a:r>
              <a:rPr lang="ja-JP" altLang="en-US" sz="1600">
                <a:latin typeface="ＭＳ Ｐゴシック" pitchFamily="50" charset="-128"/>
              </a:rPr>
              <a:t>他に分類されないもの。人の安全確認のための警報</a:t>
            </a:r>
          </a:p>
          <a:p>
            <a:pPr eaLnBrk="1" hangingPunct="1">
              <a:spcBef>
                <a:spcPct val="30000"/>
              </a:spcBef>
              <a:buFontTx/>
              <a:buNone/>
            </a:pPr>
            <a:r>
              <a:rPr lang="ja-JP" altLang="en-US" sz="1800"/>
              <a:t>Ｇ</a:t>
            </a:r>
            <a:r>
              <a:rPr lang="en-US" altLang="ja-JP" sz="1800"/>
              <a:t>06</a:t>
            </a:r>
            <a:r>
              <a:rPr lang="ja-JP" altLang="en-US" sz="1800"/>
              <a:t>Ｑ</a:t>
            </a:r>
            <a:r>
              <a:rPr lang="en-US" altLang="ja-JP" sz="1800"/>
              <a:t>50/00</a:t>
            </a:r>
          </a:p>
          <a:p>
            <a:pPr eaLnBrk="1" hangingPunct="1">
              <a:spcBef>
                <a:spcPct val="15000"/>
              </a:spcBef>
              <a:buFontTx/>
              <a:buNone/>
            </a:pPr>
            <a:r>
              <a:rPr lang="ja-JP" altLang="en-US" sz="1600">
                <a:latin typeface="ＭＳ Ｐゴシック" pitchFamily="50" charset="-128"/>
              </a:rPr>
              <a:t>警報状態の所在を中央局に通報する警報システム</a:t>
            </a:r>
            <a:r>
              <a:rPr lang="en-US" altLang="ja-JP" sz="1600">
                <a:latin typeface="ＭＳ Ｐゴシック" pitchFamily="50" charset="-128"/>
              </a:rPr>
              <a:t>,</a:t>
            </a:r>
            <a:r>
              <a:rPr lang="ja-JP" altLang="en-US" sz="1600">
                <a:latin typeface="ＭＳ Ｐゴシック" pitchFamily="50" charset="-128"/>
              </a:rPr>
              <a:t>例</a:t>
            </a:r>
            <a:r>
              <a:rPr lang="en-US" altLang="ja-JP" sz="1600">
                <a:latin typeface="ＭＳ Ｐゴシック" pitchFamily="50" charset="-128"/>
              </a:rPr>
              <a:t>.</a:t>
            </a:r>
            <a:r>
              <a:rPr lang="ja-JP" altLang="en-US" sz="1600">
                <a:latin typeface="ＭＳ Ｐゴシック" pitchFamily="50" charset="-128"/>
              </a:rPr>
              <a:t>火災または警察通信システム  </a:t>
            </a:r>
          </a:p>
        </p:txBody>
      </p:sp>
      <p:sp>
        <p:nvSpPr>
          <p:cNvPr id="21516" name="Text Box 26"/>
          <p:cNvSpPr txBox="1">
            <a:spLocks noChangeArrowheads="1"/>
          </p:cNvSpPr>
          <p:nvPr/>
        </p:nvSpPr>
        <p:spPr bwMode="auto">
          <a:xfrm>
            <a:off x="384175" y="6051550"/>
            <a:ext cx="6515100" cy="617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50000"/>
              </a:spcBef>
              <a:buFontTx/>
              <a:buNone/>
            </a:pPr>
            <a:r>
              <a:rPr lang="ja-JP" altLang="en-US" sz="1600">
                <a:latin typeface="ＭＳ Ｐゴシック" pitchFamily="50" charset="-128"/>
              </a:rPr>
              <a:t>５Ｃ０８６：異常警報装置（</a:t>
            </a:r>
            <a:r>
              <a:rPr lang="en-US" altLang="ja-JP" sz="1600">
                <a:latin typeface="ＭＳ Ｐゴシック" pitchFamily="50" charset="-128"/>
              </a:rPr>
              <a:t>G08B19</a:t>
            </a:r>
            <a:r>
              <a:rPr lang="ja-JP" altLang="en-US" sz="1600">
                <a:latin typeface="ＭＳ Ｐゴシック" pitchFamily="50" charset="-128"/>
              </a:rPr>
              <a:t>･</a:t>
            </a:r>
            <a:r>
              <a:rPr lang="en-US" altLang="ja-JP" sz="1600">
                <a:latin typeface="ＭＳ Ｐゴシック" pitchFamily="50" charset="-128"/>
              </a:rPr>
              <a:t>00-21/24</a:t>
            </a:r>
            <a:r>
              <a:rPr lang="ja-JP" altLang="en-US" sz="1600">
                <a:latin typeface="ＭＳ Ｐゴシック" pitchFamily="50" charset="-128"/>
              </a:rPr>
              <a:t>Ｇ</a:t>
            </a:r>
            <a:r>
              <a:rPr lang="en-US" altLang="ja-JP" sz="1600">
                <a:latin typeface="ＭＳ Ｐゴシック" pitchFamily="50" charset="-128"/>
              </a:rPr>
              <a:t>06</a:t>
            </a:r>
            <a:r>
              <a:rPr lang="ja-JP" altLang="en-US" sz="1600">
                <a:latin typeface="ＭＳ Ｐゴシック" pitchFamily="50" charset="-128"/>
              </a:rPr>
              <a:t>Ｑ</a:t>
            </a:r>
            <a:r>
              <a:rPr lang="en-US" altLang="ja-JP" sz="1600">
                <a:latin typeface="ＭＳ Ｐゴシック" pitchFamily="50" charset="-128"/>
              </a:rPr>
              <a:t>50/00</a:t>
            </a:r>
            <a:r>
              <a:rPr lang="ja-JP" altLang="en-US" sz="1600">
                <a:latin typeface="ＭＳ Ｐゴシック" pitchFamily="50" charset="-128"/>
              </a:rPr>
              <a:t>）</a:t>
            </a:r>
          </a:p>
          <a:p>
            <a:pPr eaLnBrk="1" hangingPunct="1">
              <a:spcBef>
                <a:spcPct val="15000"/>
              </a:spcBef>
              <a:buFontTx/>
              <a:buNone/>
            </a:pPr>
            <a:r>
              <a:rPr lang="ja-JP" altLang="en-US" sz="1600">
                <a:latin typeface="ＭＳ Ｐゴシック" pitchFamily="50" charset="-128"/>
              </a:rPr>
              <a:t>５Ｃ０８７：警報システム（</a:t>
            </a:r>
            <a:r>
              <a:rPr lang="en-US" altLang="ja-JP" sz="1600">
                <a:latin typeface="ＭＳ Ｐゴシック" pitchFamily="50" charset="-128"/>
              </a:rPr>
              <a:t>G08B23/00-31/00@Z </a:t>
            </a:r>
            <a:r>
              <a:rPr lang="ja-JP" altLang="en-US" sz="1600">
                <a:latin typeface="ＭＳ Ｐゴシック" pitchFamily="50" charset="-128"/>
              </a:rPr>
              <a:t>）</a:t>
            </a:r>
          </a:p>
        </p:txBody>
      </p:sp>
    </p:spTree>
    <p:extLst>
      <p:ext uri="{BB962C8B-B14F-4D97-AF65-F5344CB8AC3E}">
        <p14:creationId xmlns:p14="http://schemas.microsoft.com/office/powerpoint/2010/main" val="8271240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スライド番号プレースホルダー 3"/>
          <p:cNvSpPr>
            <a:spLocks noGrp="1"/>
          </p:cNvSpPr>
          <p:nvPr>
            <p:ph type="sldNum" sz="quarter" idx="12"/>
          </p:nvPr>
        </p:nvSpPr>
        <p:spPr>
          <a:xfrm>
            <a:off x="6758880" y="6520259"/>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fld id="{70262FFC-B8AA-42FA-8498-FE69BA0C469A}" type="slidenum">
              <a:rPr lang="en-US" altLang="ja-JP" sz="1800" smtClean="0"/>
              <a:pPr eaLnBrk="1" hangingPunct="1">
                <a:spcBef>
                  <a:spcPct val="0"/>
                </a:spcBef>
                <a:buFontTx/>
                <a:buNone/>
              </a:pPr>
              <a:t>6</a:t>
            </a:fld>
            <a:endParaRPr lang="en-US" altLang="ja-JP" sz="1800" dirty="0" smtClean="0"/>
          </a:p>
        </p:txBody>
      </p:sp>
      <p:sp>
        <p:nvSpPr>
          <p:cNvPr id="22531" name="Rectangle 2"/>
          <p:cNvSpPr>
            <a:spLocks noChangeArrowheads="1"/>
          </p:cNvSpPr>
          <p:nvPr/>
        </p:nvSpPr>
        <p:spPr bwMode="auto">
          <a:xfrm>
            <a:off x="1485900" y="457200"/>
            <a:ext cx="6140450" cy="609600"/>
          </a:xfrm>
          <a:prstGeom prst="rect">
            <a:avLst/>
          </a:prstGeom>
          <a:solidFill>
            <a:srgbClr val="0000FF"/>
          </a:solidFill>
          <a:ln w="9525">
            <a:solidFill>
              <a:schemeClr val="tx1"/>
            </a:solidFill>
            <a:miter lim="800000"/>
            <a:headEnd/>
            <a:tailEnd/>
          </a:ln>
          <a:effectLst>
            <a:outerShdw dist="107763" dir="2700000" algn="ctr" rotWithShape="0">
              <a:schemeClr val="bg2"/>
            </a:outerShdw>
          </a:effectLst>
        </p:spPr>
        <p:txBody>
          <a:bodyPr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FontTx/>
              <a:buNone/>
            </a:pPr>
            <a:r>
              <a:rPr lang="ja-JP" altLang="en-US" sz="3000">
                <a:solidFill>
                  <a:schemeClr val="bg1"/>
                </a:solidFill>
                <a:latin typeface="ＭＳ Ｐゴシック" pitchFamily="50" charset="-128"/>
              </a:rPr>
              <a:t>特許分類の種類 </a:t>
            </a:r>
          </a:p>
        </p:txBody>
      </p:sp>
      <p:grpSp>
        <p:nvGrpSpPr>
          <p:cNvPr id="22532" name="Group 3"/>
          <p:cNvGrpSpPr>
            <a:grpSpLocks/>
          </p:cNvGrpSpPr>
          <p:nvPr/>
        </p:nvGrpSpPr>
        <p:grpSpPr bwMode="auto">
          <a:xfrm>
            <a:off x="719138" y="1341438"/>
            <a:ext cx="7704137" cy="5373687"/>
            <a:chOff x="567" y="1099"/>
            <a:chExt cx="4853" cy="3385"/>
          </a:xfrm>
        </p:grpSpPr>
        <p:sp>
          <p:nvSpPr>
            <p:cNvPr id="22533" name="Text Box 4"/>
            <p:cNvSpPr txBox="1">
              <a:spLocks noChangeArrowheads="1"/>
            </p:cNvSpPr>
            <p:nvPr/>
          </p:nvSpPr>
          <p:spPr bwMode="auto">
            <a:xfrm>
              <a:off x="567" y="1099"/>
              <a:ext cx="4853" cy="3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10000"/>
                </a:spcBef>
                <a:buFontTx/>
                <a:buNone/>
              </a:pPr>
              <a:r>
                <a:rPr lang="ja-JP" altLang="en-US" sz="2200" dirty="0">
                  <a:latin typeface="ＭＳ Ｐゴシック" pitchFamily="50" charset="-128"/>
                </a:rPr>
                <a:t>１．国際特許分類（</a:t>
              </a:r>
              <a:r>
                <a:rPr lang="en-US" altLang="ja-JP" sz="2200" dirty="0">
                  <a:latin typeface="ＭＳ Ｐゴシック" pitchFamily="50" charset="-128"/>
                </a:rPr>
                <a:t>IPC.</a:t>
              </a:r>
              <a:r>
                <a:rPr lang="ja-JP" altLang="en-US" sz="2200" dirty="0">
                  <a:latin typeface="ＭＳ Ｐゴシック" pitchFamily="50" charset="-128"/>
                </a:rPr>
                <a:t>）</a:t>
              </a:r>
            </a:p>
            <a:p>
              <a:pPr eaLnBrk="1" hangingPunct="1">
                <a:spcBef>
                  <a:spcPct val="10000"/>
                </a:spcBef>
                <a:buFontTx/>
                <a:buNone/>
              </a:pPr>
              <a:r>
                <a:rPr lang="ja-JP" altLang="en-US" sz="2200" dirty="0">
                  <a:latin typeface="ＭＳ Ｐゴシック" pitchFamily="50" charset="-128"/>
                </a:rPr>
                <a:t>　　　　発明を分類するための国際的に統一された分類</a:t>
              </a:r>
            </a:p>
            <a:p>
              <a:pPr eaLnBrk="1" hangingPunct="1">
                <a:spcBef>
                  <a:spcPct val="10000"/>
                </a:spcBef>
                <a:buFontTx/>
                <a:buNone/>
              </a:pPr>
              <a:endParaRPr lang="ja-JP" altLang="en-US" sz="2200" dirty="0">
                <a:latin typeface="ＭＳ Ｐゴシック" pitchFamily="50" charset="-128"/>
              </a:endParaRPr>
            </a:p>
            <a:p>
              <a:pPr eaLnBrk="1" hangingPunct="1">
                <a:spcBef>
                  <a:spcPct val="10000"/>
                </a:spcBef>
                <a:buFontTx/>
                <a:buNone/>
              </a:pPr>
              <a:endParaRPr lang="ja-JP" altLang="en-US" sz="2200" dirty="0">
                <a:solidFill>
                  <a:srgbClr val="FF0000"/>
                </a:solidFill>
                <a:latin typeface="ＭＳ Ｐゴシック" pitchFamily="50" charset="-128"/>
              </a:endParaRPr>
            </a:p>
            <a:p>
              <a:pPr eaLnBrk="1" hangingPunct="1">
                <a:spcBef>
                  <a:spcPct val="60000"/>
                </a:spcBef>
                <a:buFontTx/>
                <a:buNone/>
              </a:pPr>
              <a:r>
                <a:rPr lang="ja-JP" altLang="en-US" sz="2200" dirty="0">
                  <a:latin typeface="ＭＳ Ｐゴシック" pitchFamily="50" charset="-128"/>
                </a:rPr>
                <a:t>２．ファイル・インデックス（ＦＩ）</a:t>
              </a:r>
            </a:p>
            <a:p>
              <a:pPr eaLnBrk="1" hangingPunct="1">
                <a:spcBef>
                  <a:spcPct val="10000"/>
                </a:spcBef>
                <a:buFontTx/>
                <a:buNone/>
              </a:pPr>
              <a:r>
                <a:rPr lang="ja-JP" altLang="en-US" sz="2200" dirty="0">
                  <a:latin typeface="ＭＳ Ｐゴシック" pitchFamily="50" charset="-128"/>
                </a:rPr>
                <a:t>　　　　ＩＰＣをさらに細展開した日本独自の分類</a:t>
              </a:r>
            </a:p>
            <a:p>
              <a:pPr eaLnBrk="1" hangingPunct="1">
                <a:spcBef>
                  <a:spcPct val="0"/>
                </a:spcBef>
                <a:buFontTx/>
                <a:buNone/>
              </a:pPr>
              <a:r>
                <a:rPr lang="ja-JP" altLang="en-US" sz="2200" dirty="0">
                  <a:latin typeface="ＭＳ Ｐゴシック" pitchFamily="50" charset="-128"/>
                </a:rPr>
                <a:t>　　　　（</a:t>
              </a:r>
              <a:r>
                <a:rPr lang="ja-JP" altLang="en-US" sz="2200" dirty="0">
                  <a:solidFill>
                    <a:srgbClr val="FF0000"/>
                  </a:solidFill>
                </a:rPr>
                <a:t>ＩＰＣ＋展開記号＋分冊識別記号</a:t>
              </a:r>
              <a:r>
                <a:rPr lang="ja-JP" altLang="en-US" sz="2200" dirty="0">
                  <a:solidFill>
                    <a:schemeClr val="accent2"/>
                  </a:solidFill>
                </a:rPr>
                <a:t>）</a:t>
              </a:r>
              <a:endParaRPr lang="ja-JP" altLang="en-US" sz="2200" dirty="0">
                <a:latin typeface="ＭＳ Ｐゴシック" pitchFamily="50" charset="-128"/>
              </a:endParaRPr>
            </a:p>
            <a:p>
              <a:pPr eaLnBrk="1" hangingPunct="1">
                <a:buFontTx/>
                <a:buNone/>
              </a:pPr>
              <a:r>
                <a:rPr lang="ja-JP" altLang="en-US" sz="2200" dirty="0">
                  <a:latin typeface="ＭＳ Ｐゴシック" pitchFamily="50" charset="-128"/>
                </a:rPr>
                <a:t>３．Ｆターム</a:t>
              </a:r>
            </a:p>
            <a:p>
              <a:pPr eaLnBrk="1" hangingPunct="1">
                <a:spcBef>
                  <a:spcPct val="10000"/>
                </a:spcBef>
                <a:buFontTx/>
                <a:buNone/>
              </a:pPr>
              <a:r>
                <a:rPr lang="ja-JP" altLang="en-US" sz="2200" dirty="0">
                  <a:latin typeface="ＭＳ Ｐゴシック" pitchFamily="50" charset="-128"/>
                </a:rPr>
                <a:t>　　　　技術的観点による日本独自の分類</a:t>
              </a:r>
            </a:p>
            <a:p>
              <a:pPr eaLnBrk="1" hangingPunct="1">
                <a:spcBef>
                  <a:spcPct val="0"/>
                </a:spcBef>
                <a:buFontTx/>
                <a:buNone/>
              </a:pPr>
              <a:r>
                <a:rPr lang="ja-JP" altLang="en-US" sz="2200" dirty="0">
                  <a:latin typeface="ＭＳ Ｐゴシック" pitchFamily="50" charset="-128"/>
                </a:rPr>
                <a:t>　　　　 </a:t>
              </a:r>
              <a:r>
                <a:rPr lang="ja-JP" altLang="en-US" sz="2200" dirty="0"/>
                <a:t>（</a:t>
              </a:r>
              <a:r>
                <a:rPr lang="ja-JP" altLang="en-US" sz="2200" dirty="0">
                  <a:solidFill>
                    <a:srgbClr val="FF0000"/>
                  </a:solidFill>
                </a:rPr>
                <a:t>テーマコード＋観点＋数字</a:t>
              </a:r>
              <a:r>
                <a:rPr lang="ja-JP" altLang="en-US" sz="2200" dirty="0">
                  <a:solidFill>
                    <a:schemeClr val="accent2"/>
                  </a:solidFill>
                </a:rPr>
                <a:t>）</a:t>
              </a:r>
              <a:endParaRPr lang="ja-JP" altLang="en-US" sz="2200" dirty="0">
                <a:latin typeface="ＭＳ Ｐゴシック" pitchFamily="50" charset="-128"/>
              </a:endParaRPr>
            </a:p>
            <a:p>
              <a:pPr eaLnBrk="1" hangingPunct="1">
                <a:buFontTx/>
                <a:buNone/>
              </a:pPr>
              <a:r>
                <a:rPr lang="ja-JP" altLang="en-US" sz="2200" dirty="0">
                  <a:latin typeface="ＭＳ Ｐゴシック" pitchFamily="50" charset="-128"/>
                </a:rPr>
                <a:t>４．識別記号</a:t>
              </a:r>
            </a:p>
            <a:p>
              <a:pPr eaLnBrk="1" hangingPunct="1">
                <a:spcBef>
                  <a:spcPct val="10000"/>
                </a:spcBef>
                <a:buFontTx/>
                <a:buNone/>
              </a:pPr>
              <a:r>
                <a:rPr lang="ja-JP" altLang="en-US" sz="2200" dirty="0">
                  <a:latin typeface="ＭＳ Ｐゴシック" pitchFamily="50" charset="-128"/>
                </a:rPr>
                <a:t>　　　・展開記号・・・ＩＰＣを細展開したもの</a:t>
              </a:r>
            </a:p>
            <a:p>
              <a:pPr eaLnBrk="1" hangingPunct="1">
                <a:spcBef>
                  <a:spcPct val="0"/>
                </a:spcBef>
                <a:buFontTx/>
                <a:buNone/>
              </a:pPr>
              <a:r>
                <a:rPr lang="ja-JP" altLang="en-US" sz="2200" dirty="0">
                  <a:latin typeface="ＭＳ Ｐゴシック" pitchFamily="50" charset="-128"/>
                </a:rPr>
                <a:t>　　　・ファセット分類記号・・・ＩＰＣの所定範囲にわたって、ＩＰＣ</a:t>
              </a:r>
            </a:p>
            <a:p>
              <a:pPr eaLnBrk="1" hangingPunct="1">
                <a:spcBef>
                  <a:spcPct val="0"/>
                </a:spcBef>
                <a:buFontTx/>
                <a:buNone/>
              </a:pPr>
              <a:r>
                <a:rPr lang="ja-JP" altLang="en-US" sz="2200" dirty="0">
                  <a:latin typeface="ＭＳ Ｐゴシック" pitchFamily="50" charset="-128"/>
                </a:rPr>
                <a:t>　　　　　　　　　　　　　　　　　　とは異なる観点から展開されたもの</a:t>
              </a:r>
            </a:p>
          </p:txBody>
        </p:sp>
        <p:grpSp>
          <p:nvGrpSpPr>
            <p:cNvPr id="22534" name="Group 5"/>
            <p:cNvGrpSpPr>
              <a:grpSpLocks/>
            </p:cNvGrpSpPr>
            <p:nvPr/>
          </p:nvGrpSpPr>
          <p:grpSpPr bwMode="auto">
            <a:xfrm>
              <a:off x="1108" y="1541"/>
              <a:ext cx="3677" cy="588"/>
              <a:chOff x="928" y="1207"/>
              <a:chExt cx="3677" cy="588"/>
            </a:xfrm>
          </p:grpSpPr>
          <p:sp>
            <p:nvSpPr>
              <p:cNvPr id="22535" name="Text Box 6"/>
              <p:cNvSpPr txBox="1">
                <a:spLocks noChangeArrowheads="1"/>
              </p:cNvSpPr>
              <p:nvPr/>
            </p:nvSpPr>
            <p:spPr bwMode="auto">
              <a:xfrm>
                <a:off x="1246" y="1207"/>
                <a:ext cx="22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2400" dirty="0">
                    <a:solidFill>
                      <a:schemeClr val="accent2"/>
                    </a:solidFill>
                    <a:latin typeface="ＭＳ Ｐゴシック" pitchFamily="50" charset="-128"/>
                  </a:rPr>
                  <a:t>　 Ｃ 　０５ 　Ｆ 　９／００</a:t>
                </a:r>
                <a:r>
                  <a:rPr lang="ja-JP" altLang="en-US" sz="2400" dirty="0">
                    <a:latin typeface="ＭＳ Ｐゴシック" pitchFamily="50" charset="-128"/>
                  </a:rPr>
                  <a:t>　</a:t>
                </a:r>
              </a:p>
            </p:txBody>
          </p:sp>
          <p:sp>
            <p:nvSpPr>
              <p:cNvPr id="22536" name="Text Box 7"/>
              <p:cNvSpPr txBox="1">
                <a:spLocks noChangeArrowheads="1"/>
              </p:cNvSpPr>
              <p:nvPr/>
            </p:nvSpPr>
            <p:spPr bwMode="auto">
              <a:xfrm>
                <a:off x="928" y="1570"/>
                <a:ext cx="726" cy="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700" dirty="0">
                    <a:solidFill>
                      <a:srgbClr val="FF0000"/>
                    </a:solidFill>
                  </a:rPr>
                  <a:t>セクション</a:t>
                </a:r>
              </a:p>
            </p:txBody>
          </p:sp>
          <p:sp>
            <p:nvSpPr>
              <p:cNvPr id="22537" name="Text Box 8"/>
              <p:cNvSpPr txBox="1">
                <a:spLocks noChangeArrowheads="1"/>
              </p:cNvSpPr>
              <p:nvPr/>
            </p:nvSpPr>
            <p:spPr bwMode="auto">
              <a:xfrm>
                <a:off x="1565" y="1570"/>
                <a:ext cx="499" cy="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700">
                    <a:solidFill>
                      <a:srgbClr val="FF0000"/>
                    </a:solidFill>
                  </a:rPr>
                  <a:t>クラス</a:t>
                </a:r>
              </a:p>
            </p:txBody>
          </p:sp>
          <p:sp>
            <p:nvSpPr>
              <p:cNvPr id="22538" name="Text Box 9"/>
              <p:cNvSpPr txBox="1">
                <a:spLocks noChangeArrowheads="1"/>
              </p:cNvSpPr>
              <p:nvPr/>
            </p:nvSpPr>
            <p:spPr bwMode="auto">
              <a:xfrm>
                <a:off x="1973" y="1574"/>
                <a:ext cx="816" cy="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700">
                    <a:solidFill>
                      <a:srgbClr val="FF0000"/>
                    </a:solidFill>
                  </a:rPr>
                  <a:t>サブクラス</a:t>
                </a:r>
              </a:p>
            </p:txBody>
          </p:sp>
          <p:sp>
            <p:nvSpPr>
              <p:cNvPr id="22539" name="Text Box 10"/>
              <p:cNvSpPr txBox="1">
                <a:spLocks noChangeArrowheads="1"/>
              </p:cNvSpPr>
              <p:nvPr/>
            </p:nvSpPr>
            <p:spPr bwMode="auto">
              <a:xfrm>
                <a:off x="2653" y="1570"/>
                <a:ext cx="999" cy="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700">
                    <a:solidFill>
                      <a:srgbClr val="FF0000"/>
                    </a:solidFill>
                  </a:rPr>
                  <a:t>メイングループ</a:t>
                </a:r>
              </a:p>
            </p:txBody>
          </p:sp>
          <p:sp>
            <p:nvSpPr>
              <p:cNvPr id="22540" name="Line 11"/>
              <p:cNvSpPr>
                <a:spLocks noChangeShapeType="1"/>
              </p:cNvSpPr>
              <p:nvPr/>
            </p:nvSpPr>
            <p:spPr bwMode="auto">
              <a:xfrm flipV="1">
                <a:off x="1337" y="1480"/>
                <a:ext cx="181" cy="1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2541" name="Line 12"/>
              <p:cNvSpPr>
                <a:spLocks noChangeShapeType="1"/>
              </p:cNvSpPr>
              <p:nvPr/>
            </p:nvSpPr>
            <p:spPr bwMode="auto">
              <a:xfrm flipV="1">
                <a:off x="1836" y="1480"/>
                <a:ext cx="79" cy="1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2542" name="Line 13"/>
              <p:cNvSpPr>
                <a:spLocks noChangeShapeType="1"/>
              </p:cNvSpPr>
              <p:nvPr/>
            </p:nvSpPr>
            <p:spPr bwMode="auto">
              <a:xfrm flipH="1" flipV="1">
                <a:off x="2290" y="1434"/>
                <a:ext cx="0" cy="1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2543" name="Line 14"/>
              <p:cNvSpPr>
                <a:spLocks noChangeShapeType="1"/>
              </p:cNvSpPr>
              <p:nvPr/>
            </p:nvSpPr>
            <p:spPr bwMode="auto">
              <a:xfrm flipH="1" flipV="1">
                <a:off x="2653" y="1456"/>
                <a:ext cx="79" cy="1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2544" name="Text Box 15"/>
              <p:cNvSpPr txBox="1">
                <a:spLocks noChangeArrowheads="1"/>
              </p:cNvSpPr>
              <p:nvPr/>
            </p:nvSpPr>
            <p:spPr bwMode="auto">
              <a:xfrm>
                <a:off x="3606" y="1570"/>
                <a:ext cx="999" cy="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700">
                    <a:solidFill>
                      <a:srgbClr val="FF0000"/>
                    </a:solidFill>
                  </a:rPr>
                  <a:t>サブグループ</a:t>
                </a:r>
              </a:p>
            </p:txBody>
          </p:sp>
        </p:grpSp>
      </p:grpSp>
    </p:spTree>
    <p:extLst>
      <p:ext uri="{BB962C8B-B14F-4D97-AF65-F5344CB8AC3E}">
        <p14:creationId xmlns:p14="http://schemas.microsoft.com/office/powerpoint/2010/main" val="24420031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スライド番号プレースホルダー 3"/>
          <p:cNvSpPr>
            <a:spLocks noGrp="1"/>
          </p:cNvSpPr>
          <p:nvPr>
            <p:ph type="sldNum" sz="quarter" idx="12"/>
          </p:nvPr>
        </p:nvSpPr>
        <p:spPr>
          <a:xfrm>
            <a:off x="6758880" y="6520259"/>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fld id="{95CC23F7-0965-4273-B4EA-A17538944BB4}" type="slidenum">
              <a:rPr lang="en-US" altLang="ja-JP" sz="1800" smtClean="0"/>
              <a:pPr eaLnBrk="1" hangingPunct="1">
                <a:spcBef>
                  <a:spcPct val="0"/>
                </a:spcBef>
                <a:buFontTx/>
                <a:buNone/>
              </a:pPr>
              <a:t>7</a:t>
            </a:fld>
            <a:endParaRPr lang="en-US" altLang="ja-JP" sz="1800" dirty="0" smtClean="0"/>
          </a:p>
        </p:txBody>
      </p:sp>
      <p:sp>
        <p:nvSpPr>
          <p:cNvPr id="23555" name="Text Box 2"/>
          <p:cNvSpPr txBox="1">
            <a:spLocks noChangeArrowheads="1"/>
          </p:cNvSpPr>
          <p:nvPr/>
        </p:nvSpPr>
        <p:spPr bwMode="auto">
          <a:xfrm>
            <a:off x="719138" y="1558925"/>
            <a:ext cx="77057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50000"/>
              </a:spcBef>
              <a:buFontTx/>
              <a:buNone/>
            </a:pPr>
            <a:r>
              <a:rPr lang="en-US" altLang="ja-JP" sz="2000">
                <a:latin typeface="ＭＳ Ｐゴシック" pitchFamily="50" charset="-128"/>
              </a:rPr>
              <a:t> </a:t>
            </a:r>
            <a:r>
              <a:rPr lang="ja-JP" altLang="en-US" sz="2000">
                <a:latin typeface="ＭＳ Ｐゴシック" pitchFamily="50" charset="-128"/>
              </a:rPr>
              <a:t>著しい国際間の技術交流、外国特許文献の利用の増大という状況において、特許文献の円滑な利用を図ることを目的に作成された</a:t>
            </a:r>
            <a:r>
              <a:rPr lang="ja-JP" altLang="en-US" sz="2000">
                <a:solidFill>
                  <a:srgbClr val="FF0000"/>
                </a:solidFill>
                <a:latin typeface="ＭＳ Ｐゴシック" pitchFamily="50" charset="-128"/>
              </a:rPr>
              <a:t>世界共通の特許分類</a:t>
            </a:r>
            <a:r>
              <a:rPr lang="ja-JP" altLang="en-US" sz="2000">
                <a:latin typeface="ＭＳ Ｐゴシック" pitchFamily="50" charset="-128"/>
              </a:rPr>
              <a:t>。発明に関する全技術分野を段階的に細分化したもの。 </a:t>
            </a:r>
          </a:p>
        </p:txBody>
      </p:sp>
      <p:sp>
        <p:nvSpPr>
          <p:cNvPr id="23556" name="Text Box 3"/>
          <p:cNvSpPr txBox="1">
            <a:spLocks noChangeArrowheads="1"/>
          </p:cNvSpPr>
          <p:nvPr/>
        </p:nvSpPr>
        <p:spPr bwMode="auto">
          <a:xfrm>
            <a:off x="755650" y="2989263"/>
            <a:ext cx="5113338" cy="73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50000"/>
              </a:spcBef>
              <a:buFontTx/>
              <a:buNone/>
            </a:pPr>
            <a:r>
              <a:rPr lang="ja-JP" altLang="en-US" sz="1800"/>
              <a:t>　例）　　　</a:t>
            </a:r>
            <a:r>
              <a:rPr lang="ja-JP" altLang="en-US" sz="2400" u="sng"/>
              <a:t>Ｃ</a:t>
            </a:r>
            <a:r>
              <a:rPr lang="ja-JP" altLang="en-US" sz="2400"/>
              <a:t>　</a:t>
            </a:r>
            <a:r>
              <a:rPr lang="ja-JP" altLang="en-US" sz="2400" u="sng"/>
              <a:t>０５</a:t>
            </a:r>
            <a:r>
              <a:rPr lang="ja-JP" altLang="en-US" sz="2400"/>
              <a:t>　</a:t>
            </a:r>
            <a:r>
              <a:rPr lang="ja-JP" altLang="en-US" sz="2400" u="sng"/>
              <a:t>Ｆ</a:t>
            </a:r>
            <a:r>
              <a:rPr lang="ja-JP" altLang="en-US" sz="2400"/>
              <a:t>　　</a:t>
            </a:r>
            <a:r>
              <a:rPr lang="ja-JP" altLang="en-US" sz="2400" u="sng"/>
              <a:t>９</a:t>
            </a:r>
            <a:r>
              <a:rPr lang="ja-JP" altLang="en-US" sz="2400"/>
              <a:t>　／　</a:t>
            </a:r>
            <a:r>
              <a:rPr lang="ja-JP" altLang="en-US" sz="2400" u="sng"/>
              <a:t>００</a:t>
            </a:r>
            <a:r>
              <a:rPr lang="ja-JP" altLang="en-US" sz="1800"/>
              <a:t/>
            </a:r>
            <a:br>
              <a:rPr lang="ja-JP" altLang="en-US" sz="1800"/>
            </a:br>
            <a:r>
              <a:rPr lang="ja-JP" altLang="en-US" sz="1800"/>
              <a:t>　　　　　</a:t>
            </a:r>
            <a:r>
              <a:rPr lang="ja-JP" altLang="en-US" sz="1100"/>
              <a:t>セクション</a:t>
            </a:r>
            <a:r>
              <a:rPr lang="ja-JP" altLang="en-US" sz="1000"/>
              <a:t>　</a:t>
            </a:r>
            <a:r>
              <a:rPr lang="ja-JP" altLang="en-US" sz="1100"/>
              <a:t>クラス</a:t>
            </a:r>
            <a:r>
              <a:rPr lang="ja-JP" altLang="en-US" sz="1000"/>
              <a:t>　</a:t>
            </a:r>
            <a:r>
              <a:rPr lang="ja-JP" altLang="en-US" sz="1100"/>
              <a:t>サブクラス</a:t>
            </a:r>
            <a:r>
              <a:rPr lang="ja-JP" altLang="en-US" sz="1000"/>
              <a:t>　</a:t>
            </a:r>
            <a:r>
              <a:rPr lang="ja-JP" altLang="en-US" sz="1100"/>
              <a:t>メイングループ</a:t>
            </a:r>
            <a:r>
              <a:rPr lang="ja-JP" altLang="en-US" sz="1000"/>
              <a:t>　　</a:t>
            </a:r>
            <a:r>
              <a:rPr lang="ja-JP" altLang="en-US" sz="1100"/>
              <a:t>サブグループ</a:t>
            </a:r>
            <a:endParaRPr lang="ja-JP" altLang="en-US" sz="1400"/>
          </a:p>
        </p:txBody>
      </p:sp>
      <p:sp>
        <p:nvSpPr>
          <p:cNvPr id="23557" name="Rectangle 4"/>
          <p:cNvSpPr>
            <a:spLocks noChangeArrowheads="1"/>
          </p:cNvSpPr>
          <p:nvPr/>
        </p:nvSpPr>
        <p:spPr bwMode="auto">
          <a:xfrm>
            <a:off x="468313" y="4117975"/>
            <a:ext cx="2447925" cy="2292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r>
              <a:rPr lang="ja-JP" altLang="en-US" sz="1600"/>
              <a:t>Ａ：生活必需品</a:t>
            </a:r>
          </a:p>
          <a:p>
            <a:pPr eaLnBrk="1" hangingPunct="1">
              <a:spcBef>
                <a:spcPct val="0"/>
              </a:spcBef>
              <a:buFontTx/>
              <a:buNone/>
            </a:pPr>
            <a:r>
              <a:rPr lang="ja-JP" altLang="en-US" sz="1600"/>
              <a:t>Ｂ：処理操作、運輸</a:t>
            </a:r>
          </a:p>
          <a:p>
            <a:pPr eaLnBrk="1" hangingPunct="1">
              <a:spcBef>
                <a:spcPct val="0"/>
              </a:spcBef>
              <a:buFontTx/>
              <a:buNone/>
            </a:pPr>
            <a:r>
              <a:rPr lang="ja-JP" altLang="en-US" sz="1600"/>
              <a:t>Ｃ：化学、冶金</a:t>
            </a:r>
          </a:p>
          <a:p>
            <a:pPr eaLnBrk="1" hangingPunct="1">
              <a:spcBef>
                <a:spcPct val="0"/>
              </a:spcBef>
              <a:buFontTx/>
              <a:buNone/>
            </a:pPr>
            <a:r>
              <a:rPr lang="ja-JP" altLang="en-US" sz="1600"/>
              <a:t>Ｄ：繊維、紙</a:t>
            </a:r>
          </a:p>
          <a:p>
            <a:pPr eaLnBrk="1" hangingPunct="1">
              <a:spcBef>
                <a:spcPct val="0"/>
              </a:spcBef>
              <a:buFontTx/>
              <a:buNone/>
            </a:pPr>
            <a:r>
              <a:rPr lang="ja-JP" altLang="en-US" sz="1600"/>
              <a:t>Ｅ：固定構造物</a:t>
            </a:r>
          </a:p>
          <a:p>
            <a:pPr eaLnBrk="1" hangingPunct="1">
              <a:spcBef>
                <a:spcPct val="0"/>
              </a:spcBef>
              <a:buFontTx/>
              <a:buNone/>
            </a:pPr>
            <a:r>
              <a:rPr lang="ja-JP" altLang="en-US" sz="1600"/>
              <a:t>Ｆ：機械工学、照明、加熱、</a:t>
            </a:r>
          </a:p>
          <a:p>
            <a:pPr eaLnBrk="1" hangingPunct="1">
              <a:spcBef>
                <a:spcPct val="0"/>
              </a:spcBef>
              <a:buFontTx/>
              <a:buNone/>
            </a:pPr>
            <a:r>
              <a:rPr lang="ja-JP" altLang="en-US" sz="1600"/>
              <a:t>　　武器、爆破</a:t>
            </a:r>
          </a:p>
          <a:p>
            <a:pPr eaLnBrk="1" hangingPunct="1">
              <a:spcBef>
                <a:spcPct val="0"/>
              </a:spcBef>
              <a:buFontTx/>
              <a:buNone/>
            </a:pPr>
            <a:r>
              <a:rPr lang="ja-JP" altLang="en-US" sz="1600"/>
              <a:t>Ｇ：物理学</a:t>
            </a:r>
          </a:p>
          <a:p>
            <a:pPr eaLnBrk="1" hangingPunct="1">
              <a:spcBef>
                <a:spcPct val="0"/>
              </a:spcBef>
              <a:buFontTx/>
              <a:buNone/>
            </a:pPr>
            <a:r>
              <a:rPr lang="ja-JP" altLang="en-US" sz="1600"/>
              <a:t>Ｈ：電気</a:t>
            </a:r>
          </a:p>
        </p:txBody>
      </p:sp>
      <p:sp>
        <p:nvSpPr>
          <p:cNvPr id="23558" name="Rectangle 5"/>
          <p:cNvSpPr>
            <a:spLocks noChangeArrowheads="1"/>
          </p:cNvSpPr>
          <p:nvPr/>
        </p:nvSpPr>
        <p:spPr bwMode="auto">
          <a:xfrm>
            <a:off x="1501775" y="476250"/>
            <a:ext cx="6140450" cy="609600"/>
          </a:xfrm>
          <a:prstGeom prst="rect">
            <a:avLst/>
          </a:prstGeom>
          <a:solidFill>
            <a:srgbClr val="0000FF"/>
          </a:solidFill>
          <a:ln w="9525">
            <a:solidFill>
              <a:schemeClr val="tx1"/>
            </a:solidFill>
            <a:miter lim="800000"/>
            <a:headEnd/>
            <a:tailEnd/>
          </a:ln>
          <a:effectLst>
            <a:outerShdw dist="107763" dir="2700000" algn="ctr" rotWithShape="0">
              <a:schemeClr val="bg2"/>
            </a:outerShdw>
          </a:effectLst>
        </p:spPr>
        <p:txBody>
          <a:bodyPr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FontTx/>
              <a:buNone/>
            </a:pPr>
            <a:r>
              <a:rPr lang="ja-JP" altLang="en-US" sz="2800">
                <a:solidFill>
                  <a:schemeClr val="bg1"/>
                </a:solidFill>
                <a:latin typeface="ＭＳ Ｐゴシック" pitchFamily="50" charset="-128"/>
              </a:rPr>
              <a:t>ＩＰＣ</a:t>
            </a:r>
            <a:r>
              <a:rPr lang="ja-JP" altLang="en-US" sz="2400">
                <a:solidFill>
                  <a:schemeClr val="bg1"/>
                </a:solidFill>
                <a:latin typeface="ＭＳ Ｐゴシック" pitchFamily="50" charset="-128"/>
              </a:rPr>
              <a:t>（</a:t>
            </a:r>
            <a:r>
              <a:rPr lang="en-US" altLang="ja-JP" sz="2400">
                <a:solidFill>
                  <a:schemeClr val="bg1"/>
                </a:solidFill>
                <a:latin typeface="ＭＳ Ｐゴシック" pitchFamily="50" charset="-128"/>
              </a:rPr>
              <a:t>International Patent Classification</a:t>
            </a:r>
            <a:r>
              <a:rPr lang="ja-JP" altLang="en-US" sz="2400">
                <a:solidFill>
                  <a:schemeClr val="bg1"/>
                </a:solidFill>
                <a:latin typeface="ＭＳ Ｐゴシック" pitchFamily="50" charset="-128"/>
              </a:rPr>
              <a:t>）</a:t>
            </a:r>
            <a:r>
              <a:rPr lang="ja-JP" altLang="en-US" sz="3000">
                <a:solidFill>
                  <a:schemeClr val="bg1"/>
                </a:solidFill>
                <a:latin typeface="ＭＳ Ｐゴシック" pitchFamily="50" charset="-128"/>
              </a:rPr>
              <a:t> </a:t>
            </a:r>
          </a:p>
        </p:txBody>
      </p:sp>
      <p:pic>
        <p:nvPicPr>
          <p:cNvPr id="23559"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2138" y="4144963"/>
            <a:ext cx="4948237"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8200" y="2830513"/>
            <a:ext cx="2614613" cy="196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1610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2087" name="Group 55"/>
          <p:cNvGraphicFramePr>
            <a:graphicFrameLocks noGrp="1"/>
          </p:cNvGraphicFramePr>
          <p:nvPr>
            <p:extLst>
              <p:ext uri="{D42A27DB-BD31-4B8C-83A1-F6EECF244321}">
                <p14:modId xmlns:p14="http://schemas.microsoft.com/office/powerpoint/2010/main" val="3301689661"/>
              </p:ext>
            </p:extLst>
          </p:nvPr>
        </p:nvGraphicFramePr>
        <p:xfrm>
          <a:off x="250825" y="1397000"/>
          <a:ext cx="8713788" cy="5211765"/>
        </p:xfrm>
        <a:graphic>
          <a:graphicData uri="http://schemas.openxmlformats.org/drawingml/2006/table">
            <a:tbl>
              <a:tblPr/>
              <a:tblGrid>
                <a:gridCol w="1081348"/>
                <a:gridCol w="1223476"/>
                <a:gridCol w="1175123"/>
                <a:gridCol w="5233841"/>
              </a:tblGrid>
              <a:tr h="33524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600" b="0" i="0" u="none" strike="noStrike" cap="none" normalizeH="0" baseline="0" smtClean="0">
                          <a:ln>
                            <a:noFill/>
                          </a:ln>
                          <a:solidFill>
                            <a:schemeClr val="tx1"/>
                          </a:solidFill>
                          <a:effectLst/>
                          <a:latin typeface="ＭＳ Ｐゴシック" pitchFamily="50" charset="-128"/>
                          <a:ea typeface="ＭＳ Ｐゴシック" pitchFamily="50" charset="-128"/>
                        </a:rPr>
                        <a:t>セクション </a:t>
                      </a:r>
                    </a:p>
                  </a:txBody>
                  <a:tcPr marL="84398" marR="84398" marT="45700" marB="457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600" b="0" i="0" u="none" strike="noStrike" cap="none" normalizeH="0" baseline="0" smtClean="0">
                          <a:ln>
                            <a:noFill/>
                          </a:ln>
                          <a:solidFill>
                            <a:schemeClr val="tx1"/>
                          </a:solidFill>
                          <a:effectLst/>
                          <a:latin typeface="ＭＳ Ｐゴシック" pitchFamily="50" charset="-128"/>
                          <a:ea typeface="ＭＳ Ｐゴシック" pitchFamily="50" charset="-128"/>
                        </a:rPr>
                        <a:t>名 称 </a:t>
                      </a:r>
                    </a:p>
                  </a:txBody>
                  <a:tcPr marL="84398" marR="84398"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600" b="0" i="0" u="none" strike="noStrike" cap="none" normalizeH="0" baseline="0" smtClean="0">
                          <a:ln>
                            <a:noFill/>
                          </a:ln>
                          <a:solidFill>
                            <a:schemeClr val="tx1"/>
                          </a:solidFill>
                          <a:effectLst/>
                          <a:latin typeface="ＭＳ Ｐゴシック" pitchFamily="50" charset="-128"/>
                          <a:ea typeface="ＭＳ Ｐゴシック" pitchFamily="50" charset="-128"/>
                        </a:rPr>
                        <a:t>クラス（例） </a:t>
                      </a:r>
                    </a:p>
                  </a:txBody>
                  <a:tcPr marL="84398" marR="84398"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600" b="0" i="0" u="none" strike="noStrike" cap="none" normalizeH="0" baseline="0" smtClean="0">
                          <a:ln>
                            <a:noFill/>
                          </a:ln>
                          <a:solidFill>
                            <a:schemeClr val="tx1"/>
                          </a:solidFill>
                          <a:effectLst/>
                          <a:latin typeface="ＭＳ Ｐゴシック" pitchFamily="50" charset="-128"/>
                          <a:ea typeface="ＭＳ Ｐゴシック" pitchFamily="50" charset="-128"/>
                        </a:rPr>
                        <a:t>名称（抜粋） </a:t>
                      </a:r>
                    </a:p>
                  </a:txBody>
                  <a:tcPr marL="84398" marR="84398"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08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600" b="0" i="0" u="none" strike="noStrike" cap="none" normalizeH="0" baseline="0" smtClean="0">
                          <a:ln>
                            <a:noFill/>
                          </a:ln>
                          <a:solidFill>
                            <a:schemeClr val="tx1"/>
                          </a:solidFill>
                          <a:effectLst/>
                          <a:latin typeface="ＭＳ Ｐゴシック" pitchFamily="50" charset="-128"/>
                          <a:ea typeface="ＭＳ Ｐゴシック" pitchFamily="50" charset="-128"/>
                        </a:rPr>
                        <a:t>Ａ</a:t>
                      </a:r>
                    </a:p>
                  </a:txBody>
                  <a:tcPr marL="83069" marR="83069" marT="46777" marB="4677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600" b="0" i="0" u="none" strike="noStrike" cap="none" normalizeH="0" baseline="0" smtClean="0">
                          <a:ln>
                            <a:noFill/>
                          </a:ln>
                          <a:solidFill>
                            <a:schemeClr val="tx1"/>
                          </a:solidFill>
                          <a:effectLst/>
                          <a:latin typeface="ＭＳ Ｐゴシック" pitchFamily="50" charset="-128"/>
                          <a:ea typeface="ＭＳ Ｐゴシック" pitchFamily="50" charset="-128"/>
                        </a:rPr>
                        <a:t>生活必需品 </a:t>
                      </a:r>
                    </a:p>
                  </a:txBody>
                  <a:tcPr marL="84398" marR="84398"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600" b="0" i="0" u="none" strike="noStrike" cap="none" normalizeH="0" baseline="0" smtClean="0">
                          <a:ln>
                            <a:noFill/>
                          </a:ln>
                          <a:solidFill>
                            <a:schemeClr val="tx1"/>
                          </a:solidFill>
                          <a:effectLst/>
                          <a:latin typeface="ＭＳ Ｐゴシック" pitchFamily="50" charset="-128"/>
                          <a:ea typeface="ＭＳ Ｐゴシック" pitchFamily="50" charset="-128"/>
                        </a:rPr>
                        <a:t>A01</a:t>
                      </a:r>
                      <a:br>
                        <a:rPr kumimoji="1" lang="en-US" altLang="ja-JP" sz="1600" b="0" i="0" u="none" strike="noStrike" cap="none" normalizeH="0" baseline="0" smtClean="0">
                          <a:ln>
                            <a:noFill/>
                          </a:ln>
                          <a:solidFill>
                            <a:schemeClr val="tx1"/>
                          </a:solidFill>
                          <a:effectLst/>
                          <a:latin typeface="ＭＳ Ｐゴシック" pitchFamily="50" charset="-128"/>
                          <a:ea typeface="ＭＳ Ｐゴシック" pitchFamily="50" charset="-128"/>
                        </a:rPr>
                      </a:br>
                      <a:r>
                        <a:rPr kumimoji="1" lang="en-US" altLang="ja-JP" sz="1600" b="0" i="0" u="none" strike="noStrike" cap="none" normalizeH="0" baseline="0" smtClean="0">
                          <a:ln>
                            <a:noFill/>
                          </a:ln>
                          <a:solidFill>
                            <a:schemeClr val="tx1"/>
                          </a:solidFill>
                          <a:effectLst/>
                          <a:latin typeface="ＭＳ Ｐゴシック" pitchFamily="50" charset="-128"/>
                          <a:ea typeface="ＭＳ Ｐゴシック" pitchFamily="50" charset="-128"/>
                        </a:rPr>
                        <a:t>A61</a:t>
                      </a:r>
                      <a:r>
                        <a:rPr kumimoji="1" lang="ja-JP" altLang="en-US" sz="1600" b="0" i="0" u="none" strike="noStrike" cap="none" normalizeH="0" baseline="0" smtClean="0">
                          <a:ln>
                            <a:noFill/>
                          </a:ln>
                          <a:solidFill>
                            <a:schemeClr val="tx1"/>
                          </a:solidFill>
                          <a:effectLst/>
                          <a:latin typeface="ＭＳ Ｐゴシック" pitchFamily="50" charset="-128"/>
                          <a:ea typeface="ＭＳ Ｐゴシック" pitchFamily="50" charset="-128"/>
                        </a:rPr>
                        <a:t>～</a:t>
                      </a:r>
                      <a:r>
                        <a:rPr kumimoji="1" lang="en-US" altLang="ja-JP" sz="1600" b="0" i="0" u="none" strike="noStrike" cap="none" normalizeH="0" baseline="0" smtClean="0">
                          <a:ln>
                            <a:noFill/>
                          </a:ln>
                          <a:solidFill>
                            <a:schemeClr val="tx1"/>
                          </a:solidFill>
                          <a:effectLst/>
                          <a:latin typeface="ＭＳ Ｐゴシック" pitchFamily="50" charset="-128"/>
                          <a:ea typeface="ＭＳ Ｐゴシック" pitchFamily="50" charset="-128"/>
                        </a:rPr>
                        <a:t>A63 </a:t>
                      </a:r>
                    </a:p>
                  </a:txBody>
                  <a:tcPr marL="84398" marR="84398"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600" b="0" i="0" u="none" strike="noStrike" cap="none" normalizeH="0" baseline="0" smtClean="0">
                          <a:ln>
                            <a:noFill/>
                          </a:ln>
                          <a:solidFill>
                            <a:schemeClr val="tx1"/>
                          </a:solidFill>
                          <a:effectLst/>
                          <a:latin typeface="ＭＳ Ｐゴシック" pitchFamily="50" charset="-128"/>
                          <a:ea typeface="ＭＳ Ｐゴシック" pitchFamily="50" charset="-128"/>
                        </a:rPr>
                        <a:t>農業、林業、畜産、漁業</a:t>
                      </a:r>
                      <a:br>
                        <a:rPr kumimoji="1" lang="ja-JP" altLang="en-US" sz="1600" b="0" i="0" u="none" strike="noStrike" cap="none" normalizeH="0" baseline="0" smtClean="0">
                          <a:ln>
                            <a:noFill/>
                          </a:ln>
                          <a:solidFill>
                            <a:schemeClr val="tx1"/>
                          </a:solidFill>
                          <a:effectLst/>
                          <a:latin typeface="ＭＳ Ｐゴシック" pitchFamily="50" charset="-128"/>
                          <a:ea typeface="ＭＳ Ｐゴシック" pitchFamily="50" charset="-128"/>
                        </a:rPr>
                      </a:br>
                      <a:r>
                        <a:rPr kumimoji="1" lang="ja-JP" altLang="en-US" sz="1600" b="0" i="0" u="none" strike="noStrike" cap="none" normalizeH="0" baseline="0" smtClean="0">
                          <a:ln>
                            <a:noFill/>
                          </a:ln>
                          <a:solidFill>
                            <a:schemeClr val="tx1"/>
                          </a:solidFill>
                          <a:effectLst/>
                          <a:latin typeface="ＭＳ Ｐゴシック" pitchFamily="50" charset="-128"/>
                          <a:ea typeface="ＭＳ Ｐゴシック" pitchFamily="50" charset="-128"/>
                        </a:rPr>
                        <a:t>医学、医薬品、人命救助、スポーツ、ゲーム、娯楽 </a:t>
                      </a:r>
                    </a:p>
                  </a:txBody>
                  <a:tcPr marL="84398" marR="84398"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08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600" b="0" i="0" u="none" strike="noStrike" cap="none" normalizeH="0" baseline="0" smtClean="0">
                          <a:ln>
                            <a:noFill/>
                          </a:ln>
                          <a:solidFill>
                            <a:schemeClr val="tx1"/>
                          </a:solidFill>
                          <a:effectLst/>
                          <a:latin typeface="ＭＳ Ｐゴシック" pitchFamily="50" charset="-128"/>
                          <a:ea typeface="ＭＳ Ｐゴシック" pitchFamily="50" charset="-128"/>
                        </a:rPr>
                        <a:t>Ｂ</a:t>
                      </a:r>
                    </a:p>
                  </a:txBody>
                  <a:tcPr marL="83069" marR="83069" marT="46777" marB="4677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600" b="0" i="0" u="none" strike="noStrike" cap="none" normalizeH="0" baseline="0" smtClean="0">
                          <a:ln>
                            <a:noFill/>
                          </a:ln>
                          <a:solidFill>
                            <a:schemeClr val="tx1"/>
                          </a:solidFill>
                          <a:effectLst/>
                          <a:latin typeface="ＭＳ Ｐゴシック" pitchFamily="50" charset="-128"/>
                          <a:ea typeface="ＭＳ Ｐゴシック" pitchFamily="50" charset="-128"/>
                        </a:rPr>
                        <a:t>処理操作：運輸 </a:t>
                      </a:r>
                    </a:p>
                  </a:txBody>
                  <a:tcPr marL="84398" marR="84398"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600" b="0" i="0" u="none" strike="noStrike" cap="none" normalizeH="0" baseline="0" smtClean="0">
                          <a:ln>
                            <a:noFill/>
                          </a:ln>
                          <a:solidFill>
                            <a:schemeClr val="tx1"/>
                          </a:solidFill>
                          <a:effectLst/>
                          <a:latin typeface="ＭＳ Ｐゴシック" pitchFamily="50" charset="-128"/>
                          <a:ea typeface="ＭＳ Ｐゴシック" pitchFamily="50" charset="-128"/>
                        </a:rPr>
                        <a:t>B01</a:t>
                      </a:r>
                      <a:r>
                        <a:rPr kumimoji="1" lang="ja-JP" altLang="en-US" sz="1600" b="0" i="0" u="none" strike="noStrike" cap="none" normalizeH="0" baseline="0" smtClean="0">
                          <a:ln>
                            <a:noFill/>
                          </a:ln>
                          <a:solidFill>
                            <a:schemeClr val="tx1"/>
                          </a:solidFill>
                          <a:effectLst/>
                          <a:latin typeface="ＭＳ Ｐゴシック" pitchFamily="50" charset="-128"/>
                          <a:ea typeface="ＭＳ Ｐゴシック" pitchFamily="50" charset="-128"/>
                        </a:rPr>
                        <a:t>～</a:t>
                      </a:r>
                      <a:r>
                        <a:rPr kumimoji="1" lang="en-US" altLang="ja-JP" sz="1600" b="0" i="0" u="none" strike="noStrike" cap="none" normalizeH="0" baseline="0" smtClean="0">
                          <a:ln>
                            <a:noFill/>
                          </a:ln>
                          <a:solidFill>
                            <a:schemeClr val="tx1"/>
                          </a:solidFill>
                          <a:effectLst/>
                          <a:latin typeface="ＭＳ Ｐゴシック" pitchFamily="50" charset="-128"/>
                          <a:ea typeface="ＭＳ Ｐゴシック" pitchFamily="50" charset="-128"/>
                        </a:rPr>
                        <a:t>B09</a:t>
                      </a:r>
                      <a:br>
                        <a:rPr kumimoji="1" lang="en-US" altLang="ja-JP" sz="1600" b="0" i="0" u="none" strike="noStrike" cap="none" normalizeH="0" baseline="0" smtClean="0">
                          <a:ln>
                            <a:noFill/>
                          </a:ln>
                          <a:solidFill>
                            <a:schemeClr val="tx1"/>
                          </a:solidFill>
                          <a:effectLst/>
                          <a:latin typeface="ＭＳ Ｐゴシック" pitchFamily="50" charset="-128"/>
                          <a:ea typeface="ＭＳ Ｐゴシック" pitchFamily="50" charset="-128"/>
                        </a:rPr>
                      </a:br>
                      <a:r>
                        <a:rPr kumimoji="1" lang="en-US" altLang="ja-JP" sz="1600" b="0" i="0" u="none" strike="noStrike" cap="none" normalizeH="0" baseline="0" smtClean="0">
                          <a:ln>
                            <a:noFill/>
                          </a:ln>
                          <a:solidFill>
                            <a:schemeClr val="tx1"/>
                          </a:solidFill>
                          <a:effectLst/>
                          <a:latin typeface="ＭＳ Ｐゴシック" pitchFamily="50" charset="-128"/>
                          <a:ea typeface="ＭＳ Ｐゴシック" pitchFamily="50" charset="-128"/>
                        </a:rPr>
                        <a:t>B60</a:t>
                      </a:r>
                      <a:r>
                        <a:rPr kumimoji="1" lang="ja-JP" altLang="en-US" sz="1600" b="0" i="0" u="none" strike="noStrike" cap="none" normalizeH="0" baseline="0" smtClean="0">
                          <a:ln>
                            <a:noFill/>
                          </a:ln>
                          <a:solidFill>
                            <a:schemeClr val="tx1"/>
                          </a:solidFill>
                          <a:effectLst/>
                          <a:latin typeface="ＭＳ Ｐゴシック" pitchFamily="50" charset="-128"/>
                          <a:ea typeface="ＭＳ Ｐゴシック" pitchFamily="50" charset="-128"/>
                        </a:rPr>
                        <a:t>～</a:t>
                      </a:r>
                      <a:r>
                        <a:rPr kumimoji="1" lang="en-US" altLang="ja-JP" sz="1600" b="0" i="0" u="none" strike="noStrike" cap="none" normalizeH="0" baseline="0" smtClean="0">
                          <a:ln>
                            <a:noFill/>
                          </a:ln>
                          <a:solidFill>
                            <a:schemeClr val="tx1"/>
                          </a:solidFill>
                          <a:effectLst/>
                          <a:latin typeface="ＭＳ Ｐゴシック" pitchFamily="50" charset="-128"/>
                          <a:ea typeface="ＭＳ Ｐゴシック" pitchFamily="50" charset="-128"/>
                        </a:rPr>
                        <a:t>B68 </a:t>
                      </a:r>
                    </a:p>
                  </a:txBody>
                  <a:tcPr marL="84398" marR="84398"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600" b="0" i="0" u="none" strike="noStrike" cap="none" normalizeH="0" baseline="0" smtClean="0">
                          <a:ln>
                            <a:noFill/>
                          </a:ln>
                          <a:solidFill>
                            <a:schemeClr val="tx1"/>
                          </a:solidFill>
                          <a:effectLst/>
                          <a:latin typeface="ＭＳ Ｐゴシック" pitchFamily="50" charset="-128"/>
                          <a:ea typeface="ＭＳ Ｐゴシック" pitchFamily="50" charset="-128"/>
                        </a:rPr>
                        <a:t>粉砕、分離、噴霧、機械的振動、清掃、廃棄物処理</a:t>
                      </a:r>
                      <a:br>
                        <a:rPr kumimoji="1" lang="ja-JP" altLang="en-US" sz="1600" b="0" i="0" u="none" strike="noStrike" cap="none" normalizeH="0" baseline="0" smtClean="0">
                          <a:ln>
                            <a:noFill/>
                          </a:ln>
                          <a:solidFill>
                            <a:schemeClr val="tx1"/>
                          </a:solidFill>
                          <a:effectLst/>
                          <a:latin typeface="ＭＳ Ｐゴシック" pitchFamily="50" charset="-128"/>
                          <a:ea typeface="ＭＳ Ｐゴシック" pitchFamily="50" charset="-128"/>
                        </a:rPr>
                      </a:br>
                      <a:r>
                        <a:rPr kumimoji="1" lang="ja-JP" altLang="en-US" sz="1600" b="0" i="0" u="none" strike="noStrike" cap="none" normalizeH="0" baseline="0" smtClean="0">
                          <a:ln>
                            <a:noFill/>
                          </a:ln>
                          <a:solidFill>
                            <a:schemeClr val="tx1"/>
                          </a:solidFill>
                          <a:effectLst/>
                          <a:latin typeface="ＭＳ Ｐゴシック" pitchFamily="50" charset="-128"/>
                          <a:ea typeface="ＭＳ Ｐゴシック" pitchFamily="50" charset="-128"/>
                        </a:rPr>
                        <a:t>車両、鉄道、船舶、航空機、運搬、巻上げ、瓶 </a:t>
                      </a:r>
                    </a:p>
                  </a:txBody>
                  <a:tcPr marL="84398" marR="84398"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08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600" b="0" i="0" u="none" strike="noStrike" cap="none" normalizeH="0" baseline="0" smtClean="0">
                          <a:ln>
                            <a:noFill/>
                          </a:ln>
                          <a:solidFill>
                            <a:schemeClr val="tx1"/>
                          </a:solidFill>
                          <a:effectLst/>
                          <a:latin typeface="ＭＳ Ｐゴシック" pitchFamily="50" charset="-128"/>
                          <a:ea typeface="ＭＳ Ｐゴシック" pitchFamily="50" charset="-128"/>
                        </a:rPr>
                        <a:t>Ｃ</a:t>
                      </a:r>
                    </a:p>
                  </a:txBody>
                  <a:tcPr marL="83069" marR="83069" marT="46777" marB="4677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600" b="0" i="0" u="none" strike="noStrike" cap="none" normalizeH="0" baseline="0" smtClean="0">
                          <a:ln>
                            <a:noFill/>
                          </a:ln>
                          <a:solidFill>
                            <a:schemeClr val="tx1"/>
                          </a:solidFill>
                          <a:effectLst/>
                          <a:latin typeface="ＭＳ Ｐゴシック" pitchFamily="50" charset="-128"/>
                          <a:ea typeface="ＭＳ Ｐゴシック" pitchFamily="50" charset="-128"/>
                        </a:rPr>
                        <a:t>化学：冶金 </a:t>
                      </a:r>
                    </a:p>
                  </a:txBody>
                  <a:tcPr marL="84398" marR="84398"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600" b="0" i="0" u="none" strike="noStrike" cap="none" normalizeH="0" baseline="0" smtClean="0">
                          <a:ln>
                            <a:noFill/>
                          </a:ln>
                          <a:solidFill>
                            <a:schemeClr val="tx1"/>
                          </a:solidFill>
                          <a:effectLst/>
                          <a:latin typeface="ＭＳ Ｐゴシック" pitchFamily="50" charset="-128"/>
                          <a:ea typeface="ＭＳ Ｐゴシック" pitchFamily="50" charset="-128"/>
                        </a:rPr>
                        <a:t>C01</a:t>
                      </a:r>
                      <a:r>
                        <a:rPr kumimoji="1" lang="ja-JP" altLang="en-US" sz="1600" b="0" i="0" u="none" strike="noStrike" cap="none" normalizeH="0" baseline="0" smtClean="0">
                          <a:ln>
                            <a:noFill/>
                          </a:ln>
                          <a:solidFill>
                            <a:schemeClr val="tx1"/>
                          </a:solidFill>
                          <a:effectLst/>
                          <a:latin typeface="ＭＳ Ｐゴシック" pitchFamily="50" charset="-128"/>
                          <a:ea typeface="ＭＳ Ｐゴシック" pitchFamily="50" charset="-128"/>
                        </a:rPr>
                        <a:t>～</a:t>
                      </a:r>
                      <a:r>
                        <a:rPr kumimoji="1" lang="en-US" altLang="ja-JP" sz="1600" b="0" i="0" u="none" strike="noStrike" cap="none" normalizeH="0" baseline="0" smtClean="0">
                          <a:ln>
                            <a:noFill/>
                          </a:ln>
                          <a:solidFill>
                            <a:schemeClr val="tx1"/>
                          </a:solidFill>
                          <a:effectLst/>
                          <a:latin typeface="ＭＳ Ｐゴシック" pitchFamily="50" charset="-128"/>
                          <a:ea typeface="ＭＳ Ｐゴシック" pitchFamily="50" charset="-128"/>
                        </a:rPr>
                        <a:t>C14</a:t>
                      </a:r>
                      <a:br>
                        <a:rPr kumimoji="1" lang="en-US" altLang="ja-JP" sz="1600" b="0" i="0" u="none" strike="noStrike" cap="none" normalizeH="0" baseline="0" smtClean="0">
                          <a:ln>
                            <a:noFill/>
                          </a:ln>
                          <a:solidFill>
                            <a:schemeClr val="tx1"/>
                          </a:solidFill>
                          <a:effectLst/>
                          <a:latin typeface="ＭＳ Ｐゴシック" pitchFamily="50" charset="-128"/>
                          <a:ea typeface="ＭＳ Ｐゴシック" pitchFamily="50" charset="-128"/>
                        </a:rPr>
                      </a:br>
                      <a:r>
                        <a:rPr kumimoji="1" lang="en-US" altLang="ja-JP" sz="1600" b="0" i="0" u="none" strike="noStrike" cap="none" normalizeH="0" baseline="0" smtClean="0">
                          <a:ln>
                            <a:noFill/>
                          </a:ln>
                          <a:solidFill>
                            <a:schemeClr val="tx1"/>
                          </a:solidFill>
                          <a:effectLst/>
                          <a:latin typeface="ＭＳ Ｐゴシック" pitchFamily="50" charset="-128"/>
                          <a:ea typeface="ＭＳ Ｐゴシック" pitchFamily="50" charset="-128"/>
                        </a:rPr>
                        <a:t>C21</a:t>
                      </a:r>
                      <a:r>
                        <a:rPr kumimoji="1" lang="ja-JP" altLang="en-US" sz="1600" b="0" i="0" u="none" strike="noStrike" cap="none" normalizeH="0" baseline="0" smtClean="0">
                          <a:ln>
                            <a:noFill/>
                          </a:ln>
                          <a:solidFill>
                            <a:schemeClr val="tx1"/>
                          </a:solidFill>
                          <a:effectLst/>
                          <a:latin typeface="ＭＳ Ｐゴシック" pitchFamily="50" charset="-128"/>
                          <a:ea typeface="ＭＳ Ｐゴシック" pitchFamily="50" charset="-128"/>
                        </a:rPr>
                        <a:t>～</a:t>
                      </a:r>
                      <a:r>
                        <a:rPr kumimoji="1" lang="en-US" altLang="ja-JP" sz="1600" b="0" i="0" u="none" strike="noStrike" cap="none" normalizeH="0" baseline="0" smtClean="0">
                          <a:ln>
                            <a:noFill/>
                          </a:ln>
                          <a:solidFill>
                            <a:schemeClr val="tx1"/>
                          </a:solidFill>
                          <a:effectLst/>
                          <a:latin typeface="ＭＳ Ｐゴシック" pitchFamily="50" charset="-128"/>
                          <a:ea typeface="ＭＳ Ｐゴシック" pitchFamily="50" charset="-128"/>
                        </a:rPr>
                        <a:t>C30 </a:t>
                      </a:r>
                    </a:p>
                  </a:txBody>
                  <a:tcPr marL="84398" marR="84398"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600" b="0" i="0" u="none" strike="noStrike" cap="none" normalizeH="0" baseline="0" smtClean="0">
                          <a:ln>
                            <a:noFill/>
                          </a:ln>
                          <a:solidFill>
                            <a:schemeClr val="tx1"/>
                          </a:solidFill>
                          <a:effectLst/>
                          <a:latin typeface="ＭＳ Ｐゴシック" pitchFamily="50" charset="-128"/>
                          <a:ea typeface="ＭＳ Ｐゴシック" pitchFamily="50" charset="-128"/>
                        </a:rPr>
                        <a:t>無機化学、水、セメント、肥料、有機化学、石油、ビール</a:t>
                      </a:r>
                      <a:br>
                        <a:rPr kumimoji="1" lang="ja-JP" altLang="en-US" sz="1600" b="0" i="0" u="none" strike="noStrike" cap="none" normalizeH="0" baseline="0" smtClean="0">
                          <a:ln>
                            <a:noFill/>
                          </a:ln>
                          <a:solidFill>
                            <a:schemeClr val="tx1"/>
                          </a:solidFill>
                          <a:effectLst/>
                          <a:latin typeface="ＭＳ Ｐゴシック" pitchFamily="50" charset="-128"/>
                          <a:ea typeface="ＭＳ Ｐゴシック" pitchFamily="50" charset="-128"/>
                        </a:rPr>
                      </a:br>
                      <a:r>
                        <a:rPr kumimoji="1" lang="ja-JP" altLang="en-US" sz="1600" b="0" i="0" u="none" strike="noStrike" cap="none" normalizeH="0" baseline="0" smtClean="0">
                          <a:ln>
                            <a:noFill/>
                          </a:ln>
                          <a:solidFill>
                            <a:schemeClr val="tx1"/>
                          </a:solidFill>
                          <a:effectLst/>
                          <a:latin typeface="ＭＳ Ｐゴシック" pitchFamily="50" charset="-128"/>
                          <a:ea typeface="ＭＳ Ｐゴシック" pitchFamily="50" charset="-128"/>
                        </a:rPr>
                        <a:t>鉄冶金、冶金、金属質材料への被覆、電気分解、結晶成長 </a:t>
                      </a:r>
                    </a:p>
                  </a:txBody>
                  <a:tcPr marL="84398" marR="84398"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08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600" b="0" i="0" u="none" strike="noStrike" cap="none" normalizeH="0" baseline="0" smtClean="0">
                          <a:ln>
                            <a:noFill/>
                          </a:ln>
                          <a:solidFill>
                            <a:schemeClr val="tx1"/>
                          </a:solidFill>
                          <a:effectLst/>
                          <a:latin typeface="ＭＳ Ｐゴシック" pitchFamily="50" charset="-128"/>
                          <a:ea typeface="ＭＳ Ｐゴシック" pitchFamily="50" charset="-128"/>
                        </a:rPr>
                        <a:t>Ｄ</a:t>
                      </a:r>
                    </a:p>
                  </a:txBody>
                  <a:tcPr marL="83069" marR="83069" marT="46777" marB="4677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600" b="0" i="0" u="none" strike="noStrike" cap="none" normalizeH="0" baseline="0" smtClean="0">
                          <a:ln>
                            <a:noFill/>
                          </a:ln>
                          <a:solidFill>
                            <a:schemeClr val="tx1"/>
                          </a:solidFill>
                          <a:effectLst/>
                          <a:latin typeface="ＭＳ Ｐゴシック" pitchFamily="50" charset="-128"/>
                          <a:ea typeface="ＭＳ Ｐゴシック" pitchFamily="50" charset="-128"/>
                        </a:rPr>
                        <a:t>繊維：紙 </a:t>
                      </a:r>
                    </a:p>
                  </a:txBody>
                  <a:tcPr marL="84398" marR="84398"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600" b="0" i="0" u="none" strike="noStrike" cap="none" normalizeH="0" baseline="0" smtClean="0">
                          <a:ln>
                            <a:noFill/>
                          </a:ln>
                          <a:solidFill>
                            <a:schemeClr val="tx1"/>
                          </a:solidFill>
                          <a:effectLst/>
                          <a:latin typeface="ＭＳ Ｐゴシック" pitchFamily="50" charset="-128"/>
                          <a:ea typeface="ＭＳ Ｐゴシック" pitchFamily="50" charset="-128"/>
                        </a:rPr>
                        <a:t>D01</a:t>
                      </a:r>
                      <a:r>
                        <a:rPr kumimoji="1" lang="ja-JP" altLang="en-US" sz="1600" b="0" i="0" u="none" strike="noStrike" cap="none" normalizeH="0" baseline="0" smtClean="0">
                          <a:ln>
                            <a:noFill/>
                          </a:ln>
                          <a:solidFill>
                            <a:schemeClr val="tx1"/>
                          </a:solidFill>
                          <a:effectLst/>
                          <a:latin typeface="ＭＳ Ｐゴシック" pitchFamily="50" charset="-128"/>
                          <a:ea typeface="ＭＳ Ｐゴシック" pitchFamily="50" charset="-128"/>
                        </a:rPr>
                        <a:t>～</a:t>
                      </a:r>
                      <a:r>
                        <a:rPr kumimoji="1" lang="en-US" altLang="ja-JP" sz="1600" b="0" i="0" u="none" strike="noStrike" cap="none" normalizeH="0" baseline="0" smtClean="0">
                          <a:ln>
                            <a:noFill/>
                          </a:ln>
                          <a:solidFill>
                            <a:schemeClr val="tx1"/>
                          </a:solidFill>
                          <a:effectLst/>
                          <a:latin typeface="ＭＳ Ｐゴシック" pitchFamily="50" charset="-128"/>
                          <a:ea typeface="ＭＳ Ｐゴシック" pitchFamily="50" charset="-128"/>
                        </a:rPr>
                        <a:t>D07</a:t>
                      </a:r>
                      <a:br>
                        <a:rPr kumimoji="1" lang="en-US" altLang="ja-JP" sz="1600" b="0" i="0" u="none" strike="noStrike" cap="none" normalizeH="0" baseline="0" smtClean="0">
                          <a:ln>
                            <a:noFill/>
                          </a:ln>
                          <a:solidFill>
                            <a:schemeClr val="tx1"/>
                          </a:solidFill>
                          <a:effectLst/>
                          <a:latin typeface="ＭＳ Ｐゴシック" pitchFamily="50" charset="-128"/>
                          <a:ea typeface="ＭＳ Ｐゴシック" pitchFamily="50" charset="-128"/>
                        </a:rPr>
                      </a:br>
                      <a:r>
                        <a:rPr kumimoji="1" lang="en-US" altLang="ja-JP" sz="1600" b="0" i="0" u="none" strike="noStrike" cap="none" normalizeH="0" baseline="0" smtClean="0">
                          <a:ln>
                            <a:noFill/>
                          </a:ln>
                          <a:solidFill>
                            <a:schemeClr val="tx1"/>
                          </a:solidFill>
                          <a:effectLst/>
                          <a:latin typeface="ＭＳ Ｐゴシック" pitchFamily="50" charset="-128"/>
                          <a:ea typeface="ＭＳ Ｐゴシック" pitchFamily="50" charset="-128"/>
                        </a:rPr>
                        <a:t>D21 </a:t>
                      </a:r>
                    </a:p>
                  </a:txBody>
                  <a:tcPr marL="84398" marR="84398"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600" b="0" i="0" u="none" strike="noStrike" cap="none" normalizeH="0" baseline="0" smtClean="0">
                          <a:ln>
                            <a:noFill/>
                          </a:ln>
                          <a:solidFill>
                            <a:schemeClr val="tx1"/>
                          </a:solidFill>
                          <a:effectLst/>
                          <a:latin typeface="ＭＳ Ｐゴシック" pitchFamily="50" charset="-128"/>
                          <a:ea typeface="ＭＳ Ｐゴシック" pitchFamily="50" charset="-128"/>
                        </a:rPr>
                        <a:t>糸、繊維、ロープ</a:t>
                      </a:r>
                      <a:br>
                        <a:rPr kumimoji="1" lang="ja-JP" altLang="en-US" sz="1600" b="0" i="0" u="none" strike="noStrike" cap="none" normalizeH="0" baseline="0" smtClean="0">
                          <a:ln>
                            <a:noFill/>
                          </a:ln>
                          <a:solidFill>
                            <a:schemeClr val="tx1"/>
                          </a:solidFill>
                          <a:effectLst/>
                          <a:latin typeface="ＭＳ Ｐゴシック" pitchFamily="50" charset="-128"/>
                          <a:ea typeface="ＭＳ Ｐゴシック" pitchFamily="50" charset="-128"/>
                        </a:rPr>
                      </a:br>
                      <a:r>
                        <a:rPr kumimoji="1" lang="ja-JP" altLang="en-US" sz="1600" b="0" i="0" u="none" strike="noStrike" cap="none" normalizeH="0" baseline="0" smtClean="0">
                          <a:ln>
                            <a:noFill/>
                          </a:ln>
                          <a:solidFill>
                            <a:schemeClr val="tx1"/>
                          </a:solidFill>
                          <a:effectLst/>
                          <a:latin typeface="ＭＳ Ｐゴシック" pitchFamily="50" charset="-128"/>
                          <a:ea typeface="ＭＳ Ｐゴシック" pitchFamily="50" charset="-128"/>
                        </a:rPr>
                        <a:t>製紙 </a:t>
                      </a:r>
                    </a:p>
                  </a:txBody>
                  <a:tcPr marL="84398" marR="84398"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08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600" b="0" i="0" u="none" strike="noStrike" cap="none" normalizeH="0" baseline="0" smtClean="0">
                          <a:ln>
                            <a:noFill/>
                          </a:ln>
                          <a:solidFill>
                            <a:schemeClr val="tx1"/>
                          </a:solidFill>
                          <a:effectLst/>
                          <a:latin typeface="ＭＳ Ｐゴシック" pitchFamily="50" charset="-128"/>
                          <a:ea typeface="ＭＳ Ｐゴシック" pitchFamily="50" charset="-128"/>
                        </a:rPr>
                        <a:t>Ｅ</a:t>
                      </a:r>
                    </a:p>
                  </a:txBody>
                  <a:tcPr marL="83069" marR="83069" marT="46777" marB="4677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600" b="0" i="0" u="none" strike="noStrike" cap="none" normalizeH="0" baseline="0" smtClean="0">
                          <a:ln>
                            <a:noFill/>
                          </a:ln>
                          <a:solidFill>
                            <a:schemeClr val="tx1"/>
                          </a:solidFill>
                          <a:effectLst/>
                          <a:latin typeface="ＭＳ Ｐゴシック" pitchFamily="50" charset="-128"/>
                          <a:ea typeface="ＭＳ Ｐゴシック" pitchFamily="50" charset="-128"/>
                        </a:rPr>
                        <a:t>固定構造物 </a:t>
                      </a:r>
                    </a:p>
                  </a:txBody>
                  <a:tcPr marL="84398" marR="84398"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600" b="0" i="0" u="none" strike="noStrike" cap="none" normalizeH="0" baseline="0" smtClean="0">
                          <a:ln>
                            <a:noFill/>
                          </a:ln>
                          <a:solidFill>
                            <a:schemeClr val="tx1"/>
                          </a:solidFill>
                          <a:effectLst/>
                          <a:latin typeface="ＭＳ Ｐゴシック" pitchFamily="50" charset="-128"/>
                          <a:ea typeface="ＭＳ Ｐゴシック" pitchFamily="50" charset="-128"/>
                        </a:rPr>
                        <a:t>E01</a:t>
                      </a:r>
                      <a:r>
                        <a:rPr kumimoji="1" lang="ja-JP" altLang="en-US" sz="1600" b="0" i="0" u="none" strike="noStrike" cap="none" normalizeH="0" baseline="0" smtClean="0">
                          <a:ln>
                            <a:noFill/>
                          </a:ln>
                          <a:solidFill>
                            <a:schemeClr val="tx1"/>
                          </a:solidFill>
                          <a:effectLst/>
                          <a:latin typeface="ＭＳ Ｐゴシック" pitchFamily="50" charset="-128"/>
                          <a:ea typeface="ＭＳ Ｐゴシック" pitchFamily="50" charset="-128"/>
                        </a:rPr>
                        <a:t>～</a:t>
                      </a:r>
                      <a:r>
                        <a:rPr kumimoji="1" lang="en-US" altLang="ja-JP" sz="1600" b="0" i="0" u="none" strike="noStrike" cap="none" normalizeH="0" baseline="0" smtClean="0">
                          <a:ln>
                            <a:noFill/>
                          </a:ln>
                          <a:solidFill>
                            <a:schemeClr val="tx1"/>
                          </a:solidFill>
                          <a:effectLst/>
                          <a:latin typeface="ＭＳ Ｐゴシック" pitchFamily="50" charset="-128"/>
                          <a:ea typeface="ＭＳ Ｐゴシック" pitchFamily="50" charset="-128"/>
                        </a:rPr>
                        <a:t>E06</a:t>
                      </a:r>
                      <a:br>
                        <a:rPr kumimoji="1" lang="en-US" altLang="ja-JP" sz="1600" b="0" i="0" u="none" strike="noStrike" cap="none" normalizeH="0" baseline="0" smtClean="0">
                          <a:ln>
                            <a:noFill/>
                          </a:ln>
                          <a:solidFill>
                            <a:schemeClr val="tx1"/>
                          </a:solidFill>
                          <a:effectLst/>
                          <a:latin typeface="ＭＳ Ｐゴシック" pitchFamily="50" charset="-128"/>
                          <a:ea typeface="ＭＳ Ｐゴシック" pitchFamily="50" charset="-128"/>
                        </a:rPr>
                      </a:br>
                      <a:r>
                        <a:rPr kumimoji="1" lang="en-US" altLang="ja-JP" sz="1600" b="0" i="0" u="none" strike="noStrike" cap="none" normalizeH="0" baseline="0" smtClean="0">
                          <a:ln>
                            <a:noFill/>
                          </a:ln>
                          <a:solidFill>
                            <a:schemeClr val="tx1"/>
                          </a:solidFill>
                          <a:effectLst/>
                          <a:latin typeface="ＭＳ Ｐゴシック" pitchFamily="50" charset="-128"/>
                          <a:ea typeface="ＭＳ Ｐゴシック" pitchFamily="50" charset="-128"/>
                        </a:rPr>
                        <a:t>E21 </a:t>
                      </a:r>
                    </a:p>
                  </a:txBody>
                  <a:tcPr marL="84398" marR="84398"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600" b="0" i="0" u="none" strike="noStrike" cap="none" normalizeH="0" baseline="0" smtClean="0">
                          <a:ln>
                            <a:noFill/>
                          </a:ln>
                          <a:solidFill>
                            <a:schemeClr val="tx1"/>
                          </a:solidFill>
                          <a:effectLst/>
                          <a:latin typeface="ＭＳ Ｐゴシック" pitchFamily="50" charset="-128"/>
                          <a:ea typeface="ＭＳ Ｐゴシック" pitchFamily="50" charset="-128"/>
                        </a:rPr>
                        <a:t>道路、水工、上水、下水、建築物、錠、かぎ</a:t>
                      </a:r>
                      <a:r>
                        <a:rPr kumimoji="1" lang="en-US" altLang="ja-JP" sz="1600" b="0" i="0" u="none" strike="noStrike" cap="none" normalizeH="0" baseline="0" smtClean="0">
                          <a:ln>
                            <a:noFill/>
                          </a:ln>
                          <a:solidFill>
                            <a:schemeClr val="tx1"/>
                          </a:solidFill>
                          <a:effectLst/>
                          <a:latin typeface="ＭＳ Ｐゴシック" pitchFamily="50" charset="-128"/>
                          <a:ea typeface="ＭＳ Ｐゴシック" pitchFamily="50" charset="-128"/>
                        </a:rPr>
                        <a:t>(</a:t>
                      </a:r>
                      <a:r>
                        <a:rPr kumimoji="1" lang="ja-JP" altLang="en-US" sz="1600" b="0" i="0" u="none" strike="noStrike" cap="none" normalizeH="0" baseline="0" smtClean="0">
                          <a:ln>
                            <a:noFill/>
                          </a:ln>
                          <a:solidFill>
                            <a:schemeClr val="tx1"/>
                          </a:solidFill>
                          <a:effectLst/>
                          <a:latin typeface="ＭＳ Ｐゴシック" pitchFamily="50" charset="-128"/>
                          <a:ea typeface="ＭＳ Ｐゴシック" pitchFamily="50" charset="-128"/>
                        </a:rPr>
                        <a:t>鍵</a:t>
                      </a:r>
                      <a:r>
                        <a:rPr kumimoji="1" lang="en-US" altLang="ja-JP" sz="1600" b="0" i="0" u="none" strike="noStrike" cap="none" normalizeH="0" baseline="0" smtClean="0">
                          <a:ln>
                            <a:noFill/>
                          </a:ln>
                          <a:solidFill>
                            <a:schemeClr val="tx1"/>
                          </a:solidFill>
                          <a:effectLst/>
                          <a:latin typeface="ＭＳ Ｐゴシック" pitchFamily="50" charset="-128"/>
                          <a:ea typeface="ＭＳ Ｐゴシック" pitchFamily="50" charset="-128"/>
                        </a:rPr>
                        <a:t>)</a:t>
                      </a:r>
                      <a:r>
                        <a:rPr kumimoji="1" lang="ja-JP" altLang="en-US" sz="1600" b="0" i="0" u="none" strike="noStrike" cap="none" normalizeH="0" baseline="0" smtClean="0">
                          <a:ln>
                            <a:noFill/>
                          </a:ln>
                          <a:solidFill>
                            <a:schemeClr val="tx1"/>
                          </a:solidFill>
                          <a:effectLst/>
                          <a:latin typeface="ＭＳ Ｐゴシック" pitchFamily="50" charset="-128"/>
                          <a:ea typeface="ＭＳ Ｐゴシック" pitchFamily="50" charset="-128"/>
                        </a:rPr>
                        <a:t>、戸、窓</a:t>
                      </a:r>
                      <a:br>
                        <a:rPr kumimoji="1" lang="ja-JP" altLang="en-US" sz="1600" b="0" i="0" u="none" strike="noStrike" cap="none" normalizeH="0" baseline="0" smtClean="0">
                          <a:ln>
                            <a:noFill/>
                          </a:ln>
                          <a:solidFill>
                            <a:schemeClr val="tx1"/>
                          </a:solidFill>
                          <a:effectLst/>
                          <a:latin typeface="ＭＳ Ｐゴシック" pitchFamily="50" charset="-128"/>
                          <a:ea typeface="ＭＳ Ｐゴシック" pitchFamily="50" charset="-128"/>
                        </a:rPr>
                      </a:br>
                      <a:r>
                        <a:rPr kumimoji="1" lang="ja-JP" altLang="en-US" sz="1600" b="0" i="0" u="none" strike="noStrike" cap="none" normalizeH="0" baseline="0" smtClean="0">
                          <a:ln>
                            <a:noFill/>
                          </a:ln>
                          <a:solidFill>
                            <a:schemeClr val="tx1"/>
                          </a:solidFill>
                          <a:effectLst/>
                          <a:latin typeface="ＭＳ Ｐゴシック" pitchFamily="50" charset="-128"/>
                          <a:ea typeface="ＭＳ Ｐゴシック" pitchFamily="50" charset="-128"/>
                        </a:rPr>
                        <a:t>地中削孔 </a:t>
                      </a:r>
                    </a:p>
                  </a:txBody>
                  <a:tcPr marL="84398" marR="84398"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292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600" b="0" i="0" u="none" strike="noStrike" cap="none" normalizeH="0" baseline="0" smtClean="0">
                          <a:ln>
                            <a:noFill/>
                          </a:ln>
                          <a:solidFill>
                            <a:schemeClr val="tx1"/>
                          </a:solidFill>
                          <a:effectLst/>
                          <a:latin typeface="ＭＳ Ｐゴシック" pitchFamily="50" charset="-128"/>
                          <a:ea typeface="ＭＳ Ｐゴシック" pitchFamily="50" charset="-128"/>
                          <a:cs typeface="Arial" pitchFamily="34" charset="0"/>
                        </a:rPr>
                        <a:t>Ｆ</a:t>
                      </a:r>
                    </a:p>
                  </a:txBody>
                  <a:tcPr marL="83069" marR="83069" marT="46777" marB="4677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600" b="0" i="0" u="none" strike="noStrike" cap="none" normalizeH="0" baseline="0" smtClean="0">
                          <a:ln>
                            <a:noFill/>
                          </a:ln>
                          <a:solidFill>
                            <a:schemeClr val="tx1"/>
                          </a:solidFill>
                          <a:effectLst/>
                          <a:latin typeface="ＭＳ Ｐゴシック" pitchFamily="50" charset="-128"/>
                          <a:ea typeface="ＭＳ Ｐゴシック" pitchFamily="50" charset="-128"/>
                          <a:cs typeface="Arial" pitchFamily="34" charset="0"/>
                        </a:rPr>
                        <a:t>機械工学：照明：加熱：武器：爆破  </a:t>
                      </a:r>
                    </a:p>
                  </a:txBody>
                  <a:tcPr marL="84398" marR="84398"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600" b="0" i="0" u="none" strike="noStrike" cap="none" normalizeH="0" baseline="0" smtClean="0">
                          <a:ln>
                            <a:noFill/>
                          </a:ln>
                          <a:solidFill>
                            <a:schemeClr val="tx1"/>
                          </a:solidFill>
                          <a:effectLst/>
                          <a:latin typeface="ＭＳ Ｐゴシック" pitchFamily="50" charset="-128"/>
                          <a:ea typeface="ＭＳ Ｐゴシック" pitchFamily="50" charset="-128"/>
                        </a:rPr>
                        <a:t>F01</a:t>
                      </a:r>
                      <a:r>
                        <a:rPr kumimoji="1" lang="ja-JP" altLang="en-US" sz="1600" b="0" i="0" u="none" strike="noStrike" cap="none" normalizeH="0" baseline="0" smtClean="0">
                          <a:ln>
                            <a:noFill/>
                          </a:ln>
                          <a:solidFill>
                            <a:schemeClr val="tx1"/>
                          </a:solidFill>
                          <a:effectLst/>
                          <a:latin typeface="ＭＳ Ｐゴシック" pitchFamily="50" charset="-128"/>
                          <a:ea typeface="ＭＳ Ｐゴシック" pitchFamily="50" charset="-128"/>
                        </a:rPr>
                        <a:t>～</a:t>
                      </a:r>
                      <a:r>
                        <a:rPr kumimoji="1" lang="en-US" altLang="ja-JP" sz="1600" b="0" i="0" u="none" strike="noStrike" cap="none" normalizeH="0" baseline="0" smtClean="0">
                          <a:ln>
                            <a:noFill/>
                          </a:ln>
                          <a:solidFill>
                            <a:schemeClr val="tx1"/>
                          </a:solidFill>
                          <a:effectLst/>
                          <a:latin typeface="ＭＳ Ｐゴシック" pitchFamily="50" charset="-128"/>
                          <a:ea typeface="ＭＳ Ｐゴシック" pitchFamily="50" charset="-128"/>
                        </a:rPr>
                        <a:t>F04</a:t>
                      </a:r>
                      <a:br>
                        <a:rPr kumimoji="1" lang="en-US" altLang="ja-JP" sz="1600" b="0" i="0" u="none" strike="noStrike" cap="none" normalizeH="0" baseline="0" smtClean="0">
                          <a:ln>
                            <a:noFill/>
                          </a:ln>
                          <a:solidFill>
                            <a:schemeClr val="tx1"/>
                          </a:solidFill>
                          <a:effectLst/>
                          <a:latin typeface="ＭＳ Ｐゴシック" pitchFamily="50" charset="-128"/>
                          <a:ea typeface="ＭＳ Ｐゴシック" pitchFamily="50" charset="-128"/>
                        </a:rPr>
                      </a:br>
                      <a:r>
                        <a:rPr kumimoji="1" lang="en-US" altLang="ja-JP" sz="1600" b="0" i="0" u="none" strike="noStrike" cap="none" normalizeH="0" baseline="0" smtClean="0">
                          <a:ln>
                            <a:noFill/>
                          </a:ln>
                          <a:solidFill>
                            <a:schemeClr val="tx1"/>
                          </a:solidFill>
                          <a:effectLst/>
                          <a:latin typeface="ＭＳ Ｐゴシック" pitchFamily="50" charset="-128"/>
                          <a:ea typeface="ＭＳ Ｐゴシック" pitchFamily="50" charset="-128"/>
                        </a:rPr>
                        <a:t>F15</a:t>
                      </a:r>
                      <a:r>
                        <a:rPr kumimoji="1" lang="ja-JP" altLang="en-US" sz="1600" b="0" i="0" u="none" strike="noStrike" cap="none" normalizeH="0" baseline="0" smtClean="0">
                          <a:ln>
                            <a:noFill/>
                          </a:ln>
                          <a:solidFill>
                            <a:schemeClr val="tx1"/>
                          </a:solidFill>
                          <a:effectLst/>
                          <a:latin typeface="ＭＳ Ｐゴシック" pitchFamily="50" charset="-128"/>
                          <a:ea typeface="ＭＳ Ｐゴシック" pitchFamily="50" charset="-128"/>
                        </a:rPr>
                        <a:t>～</a:t>
                      </a:r>
                      <a:r>
                        <a:rPr kumimoji="1" lang="en-US" altLang="ja-JP" sz="1600" b="0" i="0" u="none" strike="noStrike" cap="none" normalizeH="0" baseline="0" smtClean="0">
                          <a:ln>
                            <a:noFill/>
                          </a:ln>
                          <a:solidFill>
                            <a:schemeClr val="tx1"/>
                          </a:solidFill>
                          <a:effectLst/>
                          <a:latin typeface="ＭＳ Ｐゴシック" pitchFamily="50" charset="-128"/>
                          <a:ea typeface="ＭＳ Ｐゴシック" pitchFamily="50" charset="-128"/>
                        </a:rPr>
                        <a:t>F17 </a:t>
                      </a:r>
                    </a:p>
                  </a:txBody>
                  <a:tcPr marL="84398" marR="84398"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600" b="0" i="0" u="none" strike="noStrike" cap="none" normalizeH="0" baseline="0" smtClean="0">
                          <a:ln>
                            <a:noFill/>
                          </a:ln>
                          <a:solidFill>
                            <a:schemeClr val="tx1"/>
                          </a:solidFill>
                          <a:effectLst/>
                          <a:latin typeface="ＭＳ Ｐゴシック" pitchFamily="50" charset="-128"/>
                          <a:ea typeface="ＭＳ Ｐゴシック" pitchFamily="50" charset="-128"/>
                        </a:rPr>
                        <a:t>機械設備、燃焼機関、原動機、流体用ポンプ</a:t>
                      </a:r>
                      <a:br>
                        <a:rPr kumimoji="1" lang="ja-JP" altLang="en-US" sz="1600" b="0" i="0" u="none" strike="noStrike" cap="none" normalizeH="0" baseline="0" smtClean="0">
                          <a:ln>
                            <a:noFill/>
                          </a:ln>
                          <a:solidFill>
                            <a:schemeClr val="tx1"/>
                          </a:solidFill>
                          <a:effectLst/>
                          <a:latin typeface="ＭＳ Ｐゴシック" pitchFamily="50" charset="-128"/>
                          <a:ea typeface="ＭＳ Ｐゴシック" pitchFamily="50" charset="-128"/>
                        </a:rPr>
                      </a:br>
                      <a:r>
                        <a:rPr kumimoji="1" lang="ja-JP" altLang="en-US" sz="1600" b="0" i="0" u="none" strike="noStrike" cap="none" normalizeH="0" baseline="0" smtClean="0">
                          <a:ln>
                            <a:noFill/>
                          </a:ln>
                          <a:solidFill>
                            <a:schemeClr val="tx1"/>
                          </a:solidFill>
                          <a:effectLst/>
                          <a:latin typeface="ＭＳ Ｐゴシック" pitchFamily="50" charset="-128"/>
                          <a:ea typeface="ＭＳ Ｐゴシック" pitchFamily="50" charset="-128"/>
                        </a:rPr>
                        <a:t>流体アクチュエータ、機械要素、ガス液体貯蔵 </a:t>
                      </a:r>
                    </a:p>
                  </a:txBody>
                  <a:tcPr marL="84398" marR="84398"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08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600" b="0" i="0" u="none" strike="noStrike" cap="none" normalizeH="0" baseline="0" smtClean="0">
                          <a:ln>
                            <a:noFill/>
                          </a:ln>
                          <a:solidFill>
                            <a:schemeClr val="tx1"/>
                          </a:solidFill>
                          <a:effectLst/>
                          <a:latin typeface="ＭＳ Ｐゴシック" pitchFamily="50" charset="-128"/>
                          <a:ea typeface="ＭＳ Ｐゴシック" pitchFamily="50" charset="-128"/>
                        </a:rPr>
                        <a:t>Ｇ</a:t>
                      </a:r>
                    </a:p>
                  </a:txBody>
                  <a:tcPr marL="83069" marR="83069" marT="46777" marB="4677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600" b="0" i="0" u="none" strike="noStrike" cap="none" normalizeH="0" baseline="0" smtClean="0">
                          <a:ln>
                            <a:noFill/>
                          </a:ln>
                          <a:solidFill>
                            <a:schemeClr val="tx1"/>
                          </a:solidFill>
                          <a:effectLst/>
                          <a:latin typeface="ＭＳ Ｐゴシック" pitchFamily="50" charset="-128"/>
                          <a:ea typeface="ＭＳ Ｐゴシック" pitchFamily="50" charset="-128"/>
                        </a:rPr>
                        <a:t>物理学 </a:t>
                      </a:r>
                    </a:p>
                  </a:txBody>
                  <a:tcPr marL="84398" marR="84398"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600" b="0" i="0" u="none" strike="noStrike" cap="none" normalizeH="0" baseline="0" smtClean="0">
                          <a:ln>
                            <a:noFill/>
                          </a:ln>
                          <a:solidFill>
                            <a:schemeClr val="tx1"/>
                          </a:solidFill>
                          <a:effectLst/>
                          <a:latin typeface="ＭＳ Ｐゴシック" pitchFamily="50" charset="-128"/>
                          <a:ea typeface="ＭＳ Ｐゴシック" pitchFamily="50" charset="-128"/>
                        </a:rPr>
                        <a:t>G01</a:t>
                      </a:r>
                      <a:r>
                        <a:rPr kumimoji="1" lang="ja-JP" altLang="en-US" sz="1600" b="0" i="0" u="none" strike="noStrike" cap="none" normalizeH="0" baseline="0" smtClean="0">
                          <a:ln>
                            <a:noFill/>
                          </a:ln>
                          <a:solidFill>
                            <a:schemeClr val="tx1"/>
                          </a:solidFill>
                          <a:effectLst/>
                          <a:latin typeface="ＭＳ Ｐゴシック" pitchFamily="50" charset="-128"/>
                          <a:ea typeface="ＭＳ Ｐゴシック" pitchFamily="50" charset="-128"/>
                        </a:rPr>
                        <a:t>～</a:t>
                      </a:r>
                      <a:r>
                        <a:rPr kumimoji="1" lang="en-US" altLang="ja-JP" sz="1600" b="0" i="0" u="none" strike="noStrike" cap="none" normalizeH="0" baseline="0" smtClean="0">
                          <a:ln>
                            <a:noFill/>
                          </a:ln>
                          <a:solidFill>
                            <a:schemeClr val="tx1"/>
                          </a:solidFill>
                          <a:effectLst/>
                          <a:latin typeface="ＭＳ Ｐゴシック" pitchFamily="50" charset="-128"/>
                          <a:ea typeface="ＭＳ Ｐゴシック" pitchFamily="50" charset="-128"/>
                        </a:rPr>
                        <a:t>G12</a:t>
                      </a:r>
                      <a:br>
                        <a:rPr kumimoji="1" lang="en-US" altLang="ja-JP" sz="1600" b="0" i="0" u="none" strike="noStrike" cap="none" normalizeH="0" baseline="0" smtClean="0">
                          <a:ln>
                            <a:noFill/>
                          </a:ln>
                          <a:solidFill>
                            <a:schemeClr val="tx1"/>
                          </a:solidFill>
                          <a:effectLst/>
                          <a:latin typeface="ＭＳ Ｐゴシック" pitchFamily="50" charset="-128"/>
                          <a:ea typeface="ＭＳ Ｐゴシック" pitchFamily="50" charset="-128"/>
                        </a:rPr>
                      </a:br>
                      <a:r>
                        <a:rPr kumimoji="1" lang="en-US" altLang="ja-JP" sz="1600" b="0" i="0" u="none" strike="noStrike" cap="none" normalizeH="0" baseline="0" smtClean="0">
                          <a:ln>
                            <a:noFill/>
                          </a:ln>
                          <a:solidFill>
                            <a:schemeClr val="tx1"/>
                          </a:solidFill>
                          <a:effectLst/>
                          <a:latin typeface="ＭＳ Ｐゴシック" pitchFamily="50" charset="-128"/>
                          <a:ea typeface="ＭＳ Ｐゴシック" pitchFamily="50" charset="-128"/>
                        </a:rPr>
                        <a:t>G21 </a:t>
                      </a:r>
                    </a:p>
                  </a:txBody>
                  <a:tcPr marL="84398" marR="84398"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600" b="0" i="0" u="none" strike="noStrike" cap="none" normalizeH="0" baseline="0" smtClean="0">
                          <a:ln>
                            <a:noFill/>
                          </a:ln>
                          <a:solidFill>
                            <a:schemeClr val="tx1"/>
                          </a:solidFill>
                          <a:effectLst/>
                          <a:latin typeface="ＭＳ Ｐゴシック" pitchFamily="50" charset="-128"/>
                          <a:ea typeface="ＭＳ Ｐゴシック" pitchFamily="50" charset="-128"/>
                        </a:rPr>
                        <a:t>測定、光学、写真、時計、制御、調整、計算、信号、教育</a:t>
                      </a:r>
                      <a:br>
                        <a:rPr kumimoji="1" lang="ja-JP" altLang="en-US" sz="1600" b="0" i="0" u="none" strike="noStrike" cap="none" normalizeH="0" baseline="0" smtClean="0">
                          <a:ln>
                            <a:noFill/>
                          </a:ln>
                          <a:solidFill>
                            <a:schemeClr val="tx1"/>
                          </a:solidFill>
                          <a:effectLst/>
                          <a:latin typeface="ＭＳ Ｐゴシック" pitchFamily="50" charset="-128"/>
                          <a:ea typeface="ＭＳ Ｐゴシック" pitchFamily="50" charset="-128"/>
                        </a:rPr>
                      </a:br>
                      <a:r>
                        <a:rPr kumimoji="1" lang="ja-JP" altLang="en-US" sz="1600" b="0" i="0" u="none" strike="noStrike" cap="none" normalizeH="0" baseline="0" smtClean="0">
                          <a:ln>
                            <a:noFill/>
                          </a:ln>
                          <a:solidFill>
                            <a:schemeClr val="tx1"/>
                          </a:solidFill>
                          <a:effectLst/>
                          <a:latin typeface="ＭＳ Ｐゴシック" pitchFamily="50" charset="-128"/>
                          <a:ea typeface="ＭＳ Ｐゴシック" pitchFamily="50" charset="-128"/>
                        </a:rPr>
                        <a:t>核物理、核光学 </a:t>
                      </a:r>
                    </a:p>
                  </a:txBody>
                  <a:tcPr marL="84398" marR="84398"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08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ja-JP" altLang="en-US" sz="1600" b="0" i="0" u="none" strike="noStrike" cap="none" normalizeH="0" baseline="0" smtClean="0">
                          <a:ln>
                            <a:noFill/>
                          </a:ln>
                          <a:solidFill>
                            <a:schemeClr val="tx1"/>
                          </a:solidFill>
                          <a:effectLst/>
                          <a:latin typeface="ＭＳ Ｐゴシック" pitchFamily="50" charset="-128"/>
                          <a:ea typeface="ＭＳ Ｐゴシック" pitchFamily="50" charset="-128"/>
                        </a:rPr>
                        <a:t>Ｈ</a:t>
                      </a:r>
                    </a:p>
                  </a:txBody>
                  <a:tcPr marL="83069" marR="83069" marT="46777" marB="4677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600" b="0" i="0" u="none" strike="noStrike" cap="none" normalizeH="0" baseline="0" smtClean="0">
                          <a:ln>
                            <a:noFill/>
                          </a:ln>
                          <a:solidFill>
                            <a:schemeClr val="tx1"/>
                          </a:solidFill>
                          <a:effectLst/>
                          <a:latin typeface="ＭＳ Ｐゴシック" pitchFamily="50" charset="-128"/>
                          <a:ea typeface="ＭＳ Ｐゴシック" pitchFamily="50" charset="-128"/>
                        </a:rPr>
                        <a:t>電気 </a:t>
                      </a:r>
                    </a:p>
                  </a:txBody>
                  <a:tcPr marL="84398" marR="84398"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ja-JP" sz="1600" b="0" i="0" u="none" strike="noStrike" cap="none" normalizeH="0" baseline="0" smtClean="0">
                          <a:ln>
                            <a:noFill/>
                          </a:ln>
                          <a:solidFill>
                            <a:schemeClr val="tx1"/>
                          </a:solidFill>
                          <a:effectLst/>
                          <a:latin typeface="ＭＳ Ｐゴシック" pitchFamily="50" charset="-128"/>
                          <a:ea typeface="ＭＳ Ｐゴシック" pitchFamily="50" charset="-128"/>
                        </a:rPr>
                        <a:t>H01</a:t>
                      </a:r>
                      <a:r>
                        <a:rPr kumimoji="1" lang="ja-JP" altLang="en-US" sz="1600" b="0" i="0" u="none" strike="noStrike" cap="none" normalizeH="0" baseline="0" smtClean="0">
                          <a:ln>
                            <a:noFill/>
                          </a:ln>
                          <a:solidFill>
                            <a:schemeClr val="tx1"/>
                          </a:solidFill>
                          <a:effectLst/>
                          <a:latin typeface="ＭＳ Ｐゴシック" pitchFamily="50" charset="-128"/>
                          <a:ea typeface="ＭＳ Ｐゴシック" pitchFamily="50" charset="-128"/>
                        </a:rPr>
                        <a:t>～</a:t>
                      </a:r>
                      <a:r>
                        <a:rPr kumimoji="1" lang="en-US" altLang="ja-JP" sz="1600" b="0" i="0" u="none" strike="noStrike" cap="none" normalizeH="0" baseline="0" smtClean="0">
                          <a:ln>
                            <a:noFill/>
                          </a:ln>
                          <a:solidFill>
                            <a:schemeClr val="tx1"/>
                          </a:solidFill>
                          <a:effectLst/>
                          <a:latin typeface="ＭＳ Ｐゴシック" pitchFamily="50" charset="-128"/>
                          <a:ea typeface="ＭＳ Ｐゴシック" pitchFamily="50" charset="-128"/>
                        </a:rPr>
                        <a:t>H05 </a:t>
                      </a:r>
                    </a:p>
                  </a:txBody>
                  <a:tcPr marL="84398" marR="84398" marT="45700" marB="457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ja-JP" altLang="en-US" sz="1600" b="0" i="0" u="none" strike="noStrike" cap="none" normalizeH="0" baseline="0" dirty="0" smtClean="0">
                          <a:ln>
                            <a:noFill/>
                          </a:ln>
                          <a:solidFill>
                            <a:schemeClr val="tx1"/>
                          </a:solidFill>
                          <a:effectLst/>
                          <a:latin typeface="ＭＳ Ｐゴシック" pitchFamily="50" charset="-128"/>
                          <a:ea typeface="ＭＳ Ｐゴシック" pitchFamily="50" charset="-128"/>
                        </a:rPr>
                        <a:t>電気素子、発電、電子回路、電気通信技術、その他の電気技術 </a:t>
                      </a:r>
                    </a:p>
                  </a:txBody>
                  <a:tcPr marL="84398" marR="84398" marT="45700" marB="457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4578" name="スライド番号プレースホルダー 3"/>
          <p:cNvSpPr>
            <a:spLocks noGrp="1"/>
          </p:cNvSpPr>
          <p:nvPr>
            <p:ph type="sldNum" sz="quarter" idx="12"/>
          </p:nvPr>
        </p:nvSpPr>
        <p:spPr>
          <a:xfrm>
            <a:off x="7046912" y="6561787"/>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fld id="{BD907239-8E05-44A7-B9AC-99CE15412C98}" type="slidenum">
              <a:rPr lang="en-US" altLang="ja-JP" sz="1800" smtClean="0"/>
              <a:pPr eaLnBrk="1" hangingPunct="1">
                <a:spcBef>
                  <a:spcPct val="0"/>
                </a:spcBef>
                <a:buFontTx/>
                <a:buNone/>
              </a:pPr>
              <a:t>8</a:t>
            </a:fld>
            <a:endParaRPr lang="en-US" altLang="ja-JP" sz="1800" dirty="0" smtClean="0"/>
          </a:p>
        </p:txBody>
      </p:sp>
      <p:sp>
        <p:nvSpPr>
          <p:cNvPr id="24579" name="Rectangle 2"/>
          <p:cNvSpPr>
            <a:spLocks noChangeArrowheads="1"/>
          </p:cNvSpPr>
          <p:nvPr/>
        </p:nvSpPr>
        <p:spPr bwMode="auto">
          <a:xfrm>
            <a:off x="1501775" y="476250"/>
            <a:ext cx="6140450" cy="609600"/>
          </a:xfrm>
          <a:prstGeom prst="rect">
            <a:avLst/>
          </a:prstGeom>
          <a:solidFill>
            <a:srgbClr val="0000FF"/>
          </a:solidFill>
          <a:ln w="9525">
            <a:solidFill>
              <a:schemeClr val="tx1"/>
            </a:solidFill>
            <a:miter lim="800000"/>
            <a:headEnd/>
            <a:tailEnd/>
          </a:ln>
          <a:effectLst>
            <a:outerShdw dist="107763" dir="2700000" algn="ctr" rotWithShape="0">
              <a:schemeClr val="bg2"/>
            </a:outerShdw>
          </a:effectLst>
        </p:spPr>
        <p:txBody>
          <a:bodyPr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FontTx/>
              <a:buNone/>
            </a:pPr>
            <a:r>
              <a:rPr lang="ja-JP" altLang="en-US" sz="2800">
                <a:solidFill>
                  <a:schemeClr val="bg1"/>
                </a:solidFill>
                <a:latin typeface="ＭＳ Ｐゴシック" pitchFamily="50" charset="-128"/>
              </a:rPr>
              <a:t>国際特許分類（ＩＰＣ） </a:t>
            </a:r>
          </a:p>
        </p:txBody>
      </p:sp>
    </p:spTree>
    <p:extLst>
      <p:ext uri="{BB962C8B-B14F-4D97-AF65-F5344CB8AC3E}">
        <p14:creationId xmlns:p14="http://schemas.microsoft.com/office/powerpoint/2010/main" val="265135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スライド番号プレースホルダー 3"/>
          <p:cNvSpPr>
            <a:spLocks noGrp="1"/>
          </p:cNvSpPr>
          <p:nvPr>
            <p:ph type="sldNum" sz="quarter" idx="12"/>
          </p:nvPr>
        </p:nvSpPr>
        <p:spPr>
          <a:xfrm>
            <a:off x="6758880" y="6520259"/>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0"/>
              </a:spcBef>
              <a:buFontTx/>
              <a:buNone/>
            </a:pPr>
            <a:fld id="{69ACF43E-A214-4CDD-BC78-557D6F01CD6F}" type="slidenum">
              <a:rPr lang="en-US" altLang="ja-JP" sz="1800" smtClean="0"/>
              <a:pPr eaLnBrk="1" hangingPunct="1">
                <a:spcBef>
                  <a:spcPct val="0"/>
                </a:spcBef>
                <a:buFontTx/>
                <a:buNone/>
              </a:pPr>
              <a:t>9</a:t>
            </a:fld>
            <a:endParaRPr lang="en-US" altLang="ja-JP" sz="1800" dirty="0" smtClean="0"/>
          </a:p>
        </p:txBody>
      </p:sp>
      <p:sp>
        <p:nvSpPr>
          <p:cNvPr id="25603" name="Rectangle 9"/>
          <p:cNvSpPr>
            <a:spLocks noChangeArrowheads="1"/>
          </p:cNvSpPr>
          <p:nvPr/>
        </p:nvSpPr>
        <p:spPr bwMode="auto">
          <a:xfrm>
            <a:off x="1501775" y="476250"/>
            <a:ext cx="6140450" cy="609600"/>
          </a:xfrm>
          <a:prstGeom prst="rect">
            <a:avLst/>
          </a:prstGeom>
          <a:solidFill>
            <a:srgbClr val="0000FF"/>
          </a:solidFill>
          <a:ln w="9525">
            <a:solidFill>
              <a:schemeClr val="tx1"/>
            </a:solidFill>
            <a:miter lim="800000"/>
            <a:headEnd/>
            <a:tailEnd/>
          </a:ln>
          <a:effectLst>
            <a:outerShdw dist="107763" dir="2700000" algn="ctr" rotWithShape="0">
              <a:schemeClr val="bg2"/>
            </a:outerShdw>
          </a:effectLst>
        </p:spPr>
        <p:txBody>
          <a:bodyPr anchor="ct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0"/>
              </a:spcBef>
              <a:buFontTx/>
              <a:buNone/>
            </a:pPr>
            <a:r>
              <a:rPr lang="ja-JP" altLang="en-US" sz="2800">
                <a:solidFill>
                  <a:schemeClr val="bg1"/>
                </a:solidFill>
                <a:latin typeface="ＭＳ Ｐゴシック" pitchFamily="50" charset="-128"/>
              </a:rPr>
              <a:t>ＩＰＣの分類例 </a:t>
            </a:r>
          </a:p>
        </p:txBody>
      </p:sp>
      <p:pic>
        <p:nvPicPr>
          <p:cNvPr id="25604"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636589"/>
            <a:ext cx="5314731" cy="4600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605" name="Text Box 13"/>
          <p:cNvSpPr txBox="1">
            <a:spLocks noChangeArrowheads="1"/>
          </p:cNvSpPr>
          <p:nvPr/>
        </p:nvSpPr>
        <p:spPr bwMode="auto">
          <a:xfrm>
            <a:off x="2246313" y="1196752"/>
            <a:ext cx="46529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algn="ctr" eaLnBrk="1" hangingPunct="1">
              <a:spcBef>
                <a:spcPct val="50000"/>
              </a:spcBef>
              <a:buFontTx/>
              <a:buNone/>
            </a:pPr>
            <a:r>
              <a:rPr lang="ja-JP" altLang="en-US" sz="2000" dirty="0"/>
              <a:t>車両用シート（Ｂ６０Ｎ２／００～２／７２）</a:t>
            </a:r>
          </a:p>
        </p:txBody>
      </p:sp>
      <p:pic>
        <p:nvPicPr>
          <p:cNvPr id="25606"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944" y="1772816"/>
            <a:ext cx="4919253" cy="1135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607" name="Text Box 16"/>
          <p:cNvSpPr txBox="1">
            <a:spLocks noChangeArrowheads="1"/>
          </p:cNvSpPr>
          <p:nvPr/>
        </p:nvSpPr>
        <p:spPr bwMode="auto">
          <a:xfrm>
            <a:off x="5969000" y="3933056"/>
            <a:ext cx="2790825"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kumimoji="1" sz="3200">
                <a:solidFill>
                  <a:schemeClr val="tx1"/>
                </a:solidFill>
                <a:latin typeface="Arial" charset="0"/>
                <a:ea typeface="ＭＳ Ｐゴシック" pitchFamily="50" charset="-128"/>
              </a:defRPr>
            </a:lvl1pPr>
            <a:lvl2pPr marL="742950" indent="-285750" eaLnBrk="0" hangingPunct="0">
              <a:spcBef>
                <a:spcPct val="20000"/>
              </a:spcBef>
              <a:buChar char="–"/>
              <a:defRPr kumimoji="1" sz="2800">
                <a:solidFill>
                  <a:schemeClr val="tx1"/>
                </a:solidFill>
                <a:latin typeface="Arial" charset="0"/>
                <a:ea typeface="ＭＳ Ｐゴシック" pitchFamily="50" charset="-128"/>
              </a:defRPr>
            </a:lvl2pPr>
            <a:lvl3pPr marL="1143000" indent="-228600" eaLnBrk="0" hangingPunct="0">
              <a:spcBef>
                <a:spcPct val="20000"/>
              </a:spcBef>
              <a:buChar char="•"/>
              <a:defRPr kumimoji="1" sz="2400">
                <a:solidFill>
                  <a:schemeClr val="tx1"/>
                </a:solidFill>
                <a:latin typeface="Arial" charset="0"/>
                <a:ea typeface="ＭＳ Ｐゴシック" pitchFamily="50" charset="-128"/>
              </a:defRPr>
            </a:lvl3pPr>
            <a:lvl4pPr marL="1600200" indent="-228600" eaLnBrk="0" hangingPunct="0">
              <a:spcBef>
                <a:spcPct val="20000"/>
              </a:spcBef>
              <a:buChar char="–"/>
              <a:defRPr kumimoji="1" sz="2000">
                <a:solidFill>
                  <a:schemeClr val="tx1"/>
                </a:solidFill>
                <a:latin typeface="Arial" charset="0"/>
                <a:ea typeface="ＭＳ Ｐゴシック" pitchFamily="50" charset="-128"/>
              </a:defRPr>
            </a:lvl4pPr>
            <a:lvl5pPr marL="2057400" indent="-228600" eaLnBrk="0" hangingPunct="0">
              <a:spcBef>
                <a:spcPct val="20000"/>
              </a:spcBef>
              <a:buChar char="»"/>
              <a:defRPr kumimoji="1" sz="2000">
                <a:solidFill>
                  <a:schemeClr val="tx1"/>
                </a:solidFill>
                <a:latin typeface="Arial"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charset="0"/>
                <a:ea typeface="ＭＳ Ｐゴシック" pitchFamily="50" charset="-128"/>
              </a:defRPr>
            </a:lvl9pPr>
          </a:lstStyle>
          <a:p>
            <a:pPr eaLnBrk="1" hangingPunct="1">
              <a:spcBef>
                <a:spcPct val="50000"/>
              </a:spcBef>
              <a:buFontTx/>
              <a:buNone/>
            </a:pPr>
            <a:r>
              <a:rPr lang="ja-JP" altLang="en-US" sz="1800" dirty="0"/>
              <a:t>ｃｆ．階層構造（サブクラス）</a:t>
            </a:r>
          </a:p>
          <a:p>
            <a:pPr eaLnBrk="1" hangingPunct="1">
              <a:spcBef>
                <a:spcPct val="50000"/>
              </a:spcBef>
              <a:buFontTx/>
              <a:buNone/>
            </a:pPr>
            <a:r>
              <a:rPr lang="ja-JP" altLang="en-US" sz="1800" dirty="0"/>
              <a:t>・（ドット）の数で階層を</a:t>
            </a:r>
            <a:r>
              <a:rPr lang="ja-JP" altLang="en-US" sz="1800" dirty="0" smtClean="0"/>
              <a:t>表す</a:t>
            </a:r>
            <a:endParaRPr lang="ja-JP" altLang="en-US" sz="1800" dirty="0"/>
          </a:p>
        </p:txBody>
      </p:sp>
      <p:sp>
        <p:nvSpPr>
          <p:cNvPr id="2" name="テキスト ボックス 1"/>
          <p:cNvSpPr txBox="1"/>
          <p:nvPr/>
        </p:nvSpPr>
        <p:spPr>
          <a:xfrm>
            <a:off x="323527" y="6093296"/>
            <a:ext cx="8663670" cy="646331"/>
          </a:xfrm>
          <a:prstGeom prst="rect">
            <a:avLst/>
          </a:prstGeom>
          <a:noFill/>
        </p:spPr>
        <p:txBody>
          <a:bodyPr wrap="square" rtlCol="0">
            <a:spAutoFit/>
          </a:bodyPr>
          <a:lstStyle/>
          <a:p>
            <a:pPr>
              <a:spcBef>
                <a:spcPct val="50000"/>
              </a:spcBef>
            </a:pPr>
            <a:r>
              <a:rPr lang="ja-JP" altLang="en-US" dirty="0" smtClean="0"/>
              <a:t>パテントマップガイダンス</a:t>
            </a:r>
            <a:endParaRPr lang="en-US" altLang="ja-JP" dirty="0" smtClean="0"/>
          </a:p>
          <a:p>
            <a:r>
              <a:rPr lang="ja-JP" altLang="en-US" dirty="0" smtClean="0"/>
              <a:t>（</a:t>
            </a:r>
            <a:r>
              <a:rPr lang="en-US" altLang="ja-JP" dirty="0">
                <a:hlinkClick r:id="rId4"/>
              </a:rPr>
              <a:t>https://</a:t>
            </a:r>
            <a:r>
              <a:rPr lang="en-US" altLang="ja-JP" dirty="0" smtClean="0">
                <a:hlinkClick r:id="rId4"/>
              </a:rPr>
              <a:t>www5.j-latpat.inpit.go.jp/pms/tokujitsu/pmgs/PMGS_GM101_Top.action</a:t>
            </a:r>
            <a:r>
              <a:rPr lang="ja-JP" altLang="en-US" dirty="0" smtClean="0"/>
              <a:t>）</a:t>
            </a:r>
            <a:endParaRPr lang="ja-JP" altLang="en-US" dirty="0"/>
          </a:p>
        </p:txBody>
      </p:sp>
    </p:spTree>
    <p:extLst>
      <p:ext uri="{BB962C8B-B14F-4D97-AF65-F5344CB8AC3E}">
        <p14:creationId xmlns:p14="http://schemas.microsoft.com/office/powerpoint/2010/main" val="32777999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標準デザイ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標準デザイン">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281</TotalTime>
  <Words>1149</Words>
  <Application>Microsoft Office PowerPoint</Application>
  <PresentationFormat>画面に合わせる (4:3)</PresentationFormat>
  <Paragraphs>356</Paragraphs>
  <Slides>26</Slides>
  <Notes>1</Notes>
  <HiddenSlides>0</HiddenSlides>
  <MMClips>0</MMClips>
  <ScaleCrop>false</ScaleCrop>
  <HeadingPairs>
    <vt:vector size="4" baseType="variant">
      <vt:variant>
        <vt:lpstr>テーマ</vt:lpstr>
      </vt:variant>
      <vt:variant>
        <vt:i4>1</vt:i4>
      </vt:variant>
      <vt:variant>
        <vt:lpstr>スライド タイトル</vt:lpstr>
      </vt:variant>
      <vt:variant>
        <vt:i4>26</vt:i4>
      </vt:variant>
    </vt:vector>
  </HeadingPairs>
  <TitlesOfParts>
    <vt:vector size="27" baseType="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FJ-USER</dc:creator>
  <cp:lastModifiedBy>FJ-USER</cp:lastModifiedBy>
  <cp:revision>18</cp:revision>
  <dcterms:created xsi:type="dcterms:W3CDTF">2015-04-27T04:53:35Z</dcterms:created>
  <dcterms:modified xsi:type="dcterms:W3CDTF">2015-06-05T04:22:53Z</dcterms:modified>
</cp:coreProperties>
</file>