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5" r:id="rId2"/>
    <p:sldId id="266" r:id="rId3"/>
    <p:sldId id="282" r:id="rId4"/>
    <p:sldId id="277" r:id="rId5"/>
    <p:sldId id="278" r:id="rId6"/>
    <p:sldId id="279" r:id="rId7"/>
    <p:sldId id="280" r:id="rId8"/>
    <p:sldId id="287" r:id="rId9"/>
    <p:sldId id="283" r:id="rId10"/>
    <p:sldId id="299" r:id="rId11"/>
    <p:sldId id="291" r:id="rId12"/>
    <p:sldId id="281" r:id="rId13"/>
    <p:sldId id="292" r:id="rId14"/>
    <p:sldId id="293" r:id="rId15"/>
    <p:sldId id="294" r:id="rId16"/>
    <p:sldId id="295" r:id="rId17"/>
    <p:sldId id="296" r:id="rId18"/>
    <p:sldId id="297" r:id="rId19"/>
    <p:sldId id="268" r:id="rId20"/>
    <p:sldId id="269" r:id="rId21"/>
    <p:sldId id="270" r:id="rId22"/>
    <p:sldId id="271" r:id="rId23"/>
    <p:sldId id="272" r:id="rId24"/>
    <p:sldId id="273" r:id="rId25"/>
    <p:sldId id="274" r:id="rId26"/>
    <p:sldId id="275" r:id="rId27"/>
    <p:sldId id="276" r:id="rId28"/>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CC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31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5659" cy="496332"/>
          </a:xfrm>
          <a:prstGeom prst="rect">
            <a:avLst/>
          </a:prstGeom>
        </p:spPr>
        <p:txBody>
          <a:bodyPr vert="horz" lIns="95564" tIns="47782" rIns="95564" bIns="47782"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0444" y="1"/>
            <a:ext cx="2945659" cy="496332"/>
          </a:xfrm>
          <a:prstGeom prst="rect">
            <a:avLst/>
          </a:prstGeom>
        </p:spPr>
        <p:txBody>
          <a:bodyPr vert="horz" lIns="95564" tIns="47782" rIns="95564" bIns="47782" rtlCol="0"/>
          <a:lstStyle>
            <a:lvl1pPr algn="r">
              <a:defRPr sz="1300"/>
            </a:lvl1pPr>
          </a:lstStyle>
          <a:p>
            <a:fld id="{76D7DF24-B56F-4BFC-98A0-FB736D05C01F}" type="datetimeFigureOut">
              <a:rPr kumimoji="1" lang="ja-JP" altLang="en-US" smtClean="0"/>
              <a:t>2015/6/24</a:t>
            </a:fld>
            <a:endParaRPr kumimoji="1" lang="ja-JP" altLang="en-US"/>
          </a:p>
        </p:txBody>
      </p:sp>
      <p:sp>
        <p:nvSpPr>
          <p:cNvPr id="4" name="フッター プレースホルダー 3"/>
          <p:cNvSpPr>
            <a:spLocks noGrp="1"/>
          </p:cNvSpPr>
          <p:nvPr>
            <p:ph type="ftr" sz="quarter" idx="2"/>
          </p:nvPr>
        </p:nvSpPr>
        <p:spPr>
          <a:xfrm>
            <a:off x="1" y="9428584"/>
            <a:ext cx="2945659" cy="496332"/>
          </a:xfrm>
          <a:prstGeom prst="rect">
            <a:avLst/>
          </a:prstGeom>
        </p:spPr>
        <p:txBody>
          <a:bodyPr vert="horz" lIns="95564" tIns="47782" rIns="95564" bIns="47782"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0444" y="9428584"/>
            <a:ext cx="2945659" cy="496332"/>
          </a:xfrm>
          <a:prstGeom prst="rect">
            <a:avLst/>
          </a:prstGeom>
        </p:spPr>
        <p:txBody>
          <a:bodyPr vert="horz" lIns="95564" tIns="47782" rIns="95564" bIns="47782" rtlCol="0" anchor="b"/>
          <a:lstStyle>
            <a:lvl1pPr algn="r">
              <a:defRPr sz="1300"/>
            </a:lvl1pPr>
          </a:lstStyle>
          <a:p>
            <a:fld id="{4B28325A-6F0D-48BC-82F8-5D5CA0FD1FA1}" type="slidenum">
              <a:rPr kumimoji="1" lang="ja-JP" altLang="en-US" smtClean="0"/>
              <a:t>‹#›</a:t>
            </a:fld>
            <a:endParaRPr kumimoji="1" lang="ja-JP" altLang="en-US"/>
          </a:p>
        </p:txBody>
      </p:sp>
    </p:spTree>
    <p:extLst>
      <p:ext uri="{BB962C8B-B14F-4D97-AF65-F5344CB8AC3E}">
        <p14:creationId xmlns:p14="http://schemas.microsoft.com/office/powerpoint/2010/main" val="2660873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5659" cy="496332"/>
          </a:xfrm>
          <a:prstGeom prst="rect">
            <a:avLst/>
          </a:prstGeom>
        </p:spPr>
        <p:txBody>
          <a:bodyPr vert="horz" lIns="95564" tIns="47782" rIns="95564" bIns="47782"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0444" y="1"/>
            <a:ext cx="2945659" cy="496332"/>
          </a:xfrm>
          <a:prstGeom prst="rect">
            <a:avLst/>
          </a:prstGeom>
        </p:spPr>
        <p:txBody>
          <a:bodyPr vert="horz" lIns="95564" tIns="47782" rIns="95564" bIns="47782" rtlCol="0"/>
          <a:lstStyle>
            <a:lvl1pPr algn="r">
              <a:defRPr sz="1300"/>
            </a:lvl1pPr>
          </a:lstStyle>
          <a:p>
            <a:fld id="{DA61500B-5BF4-45CD-AE3C-167ADDDB15D9}" type="datetimeFigureOut">
              <a:rPr kumimoji="1" lang="ja-JP" altLang="en-US" smtClean="0"/>
              <a:t>2015/6/24</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4" tIns="47782" rIns="95564" bIns="47782" rtlCol="0" anchor="ctr"/>
          <a:lstStyle/>
          <a:p>
            <a:endParaRPr lang="ja-JP" altLang="en-US"/>
          </a:p>
        </p:txBody>
      </p:sp>
      <p:sp>
        <p:nvSpPr>
          <p:cNvPr id="5" name="ノート プレースホルダー 4"/>
          <p:cNvSpPr>
            <a:spLocks noGrp="1"/>
          </p:cNvSpPr>
          <p:nvPr>
            <p:ph type="body" sz="quarter" idx="3"/>
          </p:nvPr>
        </p:nvSpPr>
        <p:spPr>
          <a:xfrm>
            <a:off x="679768" y="4715154"/>
            <a:ext cx="5438140" cy="4466987"/>
          </a:xfrm>
          <a:prstGeom prst="rect">
            <a:avLst/>
          </a:prstGeom>
        </p:spPr>
        <p:txBody>
          <a:bodyPr vert="horz" lIns="95564" tIns="47782" rIns="95564" bIns="477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28584"/>
            <a:ext cx="2945659" cy="496332"/>
          </a:xfrm>
          <a:prstGeom prst="rect">
            <a:avLst/>
          </a:prstGeom>
        </p:spPr>
        <p:txBody>
          <a:bodyPr vert="horz" lIns="95564" tIns="47782" rIns="95564" bIns="47782"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0444" y="9428584"/>
            <a:ext cx="2945659" cy="496332"/>
          </a:xfrm>
          <a:prstGeom prst="rect">
            <a:avLst/>
          </a:prstGeom>
        </p:spPr>
        <p:txBody>
          <a:bodyPr vert="horz" lIns="95564" tIns="47782" rIns="95564" bIns="47782" rtlCol="0" anchor="b"/>
          <a:lstStyle>
            <a:lvl1pPr algn="r">
              <a:defRPr sz="1300"/>
            </a:lvl1pPr>
          </a:lstStyle>
          <a:p>
            <a:fld id="{FEFAF243-95D9-40A8-ADBB-CC17233AA43C}" type="slidenum">
              <a:rPr kumimoji="1" lang="ja-JP" altLang="en-US" smtClean="0"/>
              <a:t>‹#›</a:t>
            </a:fld>
            <a:endParaRPr kumimoji="1" lang="ja-JP" altLang="en-US"/>
          </a:p>
        </p:txBody>
      </p:sp>
    </p:spTree>
    <p:extLst>
      <p:ext uri="{BB962C8B-B14F-4D97-AF65-F5344CB8AC3E}">
        <p14:creationId xmlns:p14="http://schemas.microsoft.com/office/powerpoint/2010/main" val="26812712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7</a:t>
            </a:fld>
            <a:endParaRPr kumimoji="1" lang="ja-JP" altLang="en-US"/>
          </a:p>
        </p:txBody>
      </p:sp>
    </p:spTree>
    <p:extLst>
      <p:ext uri="{BB962C8B-B14F-4D97-AF65-F5344CB8AC3E}">
        <p14:creationId xmlns:p14="http://schemas.microsoft.com/office/powerpoint/2010/main" val="294348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14</a:t>
            </a:fld>
            <a:endParaRPr kumimoji="1" lang="ja-JP" altLang="en-US"/>
          </a:p>
        </p:txBody>
      </p:sp>
    </p:spTree>
    <p:extLst>
      <p:ext uri="{BB962C8B-B14F-4D97-AF65-F5344CB8AC3E}">
        <p14:creationId xmlns:p14="http://schemas.microsoft.com/office/powerpoint/2010/main" val="302592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16</a:t>
            </a:fld>
            <a:endParaRPr kumimoji="1" lang="ja-JP" altLang="en-US"/>
          </a:p>
        </p:txBody>
      </p:sp>
    </p:spTree>
    <p:extLst>
      <p:ext uri="{BB962C8B-B14F-4D97-AF65-F5344CB8AC3E}">
        <p14:creationId xmlns:p14="http://schemas.microsoft.com/office/powerpoint/2010/main" val="167388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50444" y="9428584"/>
            <a:ext cx="2945659" cy="496332"/>
          </a:xfrm>
          <a:prstGeom prst="rect">
            <a:avLst/>
          </a:prstGeom>
          <a:noFill/>
          <a:ln w="9525">
            <a:noFill/>
            <a:miter lim="800000"/>
            <a:headEnd/>
            <a:tailEnd/>
          </a:ln>
        </p:spPr>
        <p:txBody>
          <a:bodyPr lIns="95564" tIns="47782" rIns="95564" bIns="47782" anchor="b"/>
          <a:lstStyle/>
          <a:p>
            <a:pPr algn="r"/>
            <a:fld id="{B5D56EC7-2B85-41E3-B47E-1191241FD6D9}" type="slidenum">
              <a:rPr lang="en-US" altLang="ja-JP" sz="1300"/>
              <a:pPr algn="r"/>
              <a:t>19</a:t>
            </a:fld>
            <a:endParaRPr lang="en-US" altLang="ja-JP" sz="1300"/>
          </a:p>
        </p:txBody>
      </p:sp>
      <p:sp>
        <p:nvSpPr>
          <p:cNvPr id="481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48131" name="Rectangle 3"/>
          <p:cNvSpPr>
            <a:spLocks noGrp="1" noChangeArrowheads="1"/>
          </p:cNvSpPr>
          <p:nvPr>
            <p:ph type="body" idx="1"/>
          </p:nvPr>
        </p:nvSpPr>
        <p:spPr bwMode="auto">
          <a:xfrm>
            <a:off x="906357" y="4715154"/>
            <a:ext cx="4984962" cy="4466987"/>
          </a:xfrm>
          <a:noFill/>
        </p:spPr>
        <p:txBody>
          <a:bodyPr wrap="square" lIns="96227" tIns="48115" rIns="96227" bIns="48115" numCol="1" anchor="t" anchorCtr="0" compatLnSpc="1">
            <a:prstTxWarp prst="textNoShape">
              <a:avLst/>
            </a:prstTxWarp>
          </a:bodyPr>
          <a:lstStyle/>
          <a:p>
            <a:pPr>
              <a:spcBef>
                <a:spcPct val="0"/>
              </a:spcBef>
            </a:pPr>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4097464055"/>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122022367"/>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618880720"/>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3017511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3694314275"/>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515107025"/>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286903793"/>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472217325"/>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226757152"/>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5290178"/>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03941273"/>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B73AA-CF0E-4713-909F-50B717EB7A0B}" type="datetimeFigureOut">
              <a:rPr kumimoji="1" lang="ja-JP" altLang="en-US" smtClean="0"/>
              <a:t>2015/6/24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48022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plit orient="vert"/>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スライド番号プレースホルダ 3"/>
          <p:cNvSpPr>
            <a:spLocks noGrp="1"/>
          </p:cNvSpPr>
          <p:nvPr>
            <p:ph type="sldNum" sz="quarter" idx="12"/>
          </p:nvPr>
        </p:nvSpPr>
        <p:spPr>
          <a:xfrm>
            <a:off x="6686872"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a:t>
            </a:fld>
            <a:endParaRPr lang="en-US" altLang="ja-JP" sz="1800" dirty="0" smtClean="0">
              <a:latin typeface="+mn-ea"/>
              <a:ea typeface="+mn-ea"/>
            </a:endParaRPr>
          </a:p>
        </p:txBody>
      </p:sp>
      <p:sp>
        <p:nvSpPr>
          <p:cNvPr id="2051" name="Text Box 2"/>
          <p:cNvSpPr txBox="1">
            <a:spLocks noChangeArrowheads="1"/>
          </p:cNvSpPr>
          <p:nvPr/>
        </p:nvSpPr>
        <p:spPr bwMode="auto">
          <a:xfrm>
            <a:off x="1431925" y="1724025"/>
            <a:ext cx="6248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4400">
                <a:latin typeface="ＭＳ Ｐゴシック" pitchFamily="50" charset="-128"/>
              </a:rPr>
              <a:t>不正競争防止法の概要</a:t>
            </a:r>
          </a:p>
        </p:txBody>
      </p:sp>
      <p:sp>
        <p:nvSpPr>
          <p:cNvPr id="2052" name="Text Box 3"/>
          <p:cNvSpPr txBox="1">
            <a:spLocks noChangeArrowheads="1"/>
          </p:cNvSpPr>
          <p:nvPr/>
        </p:nvSpPr>
        <p:spPr bwMode="auto">
          <a:xfrm>
            <a:off x="2008188" y="4581525"/>
            <a:ext cx="5108575" cy="101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400" dirty="0" smtClean="0">
                <a:latin typeface="Times New Roman" pitchFamily="18" charset="0"/>
              </a:rPr>
              <a:t>２０１５</a:t>
            </a:r>
            <a:endParaRPr lang="ja-JP" altLang="en-US" sz="2400" dirty="0">
              <a:latin typeface="Times New Roman" pitchFamily="18" charset="0"/>
            </a:endParaRPr>
          </a:p>
          <a:p>
            <a:pPr algn="ctr" eaLnBrk="1" hangingPunct="1">
              <a:spcBef>
                <a:spcPct val="50000"/>
              </a:spcBef>
            </a:pPr>
            <a:r>
              <a:rPr lang="ja-JP" altLang="en-US" sz="2400" dirty="0">
                <a:latin typeface="Times New Roman" pitchFamily="18" charset="0"/>
              </a:rPr>
              <a:t>教育コーディネーター　黒木良明</a:t>
            </a:r>
          </a:p>
        </p:txBody>
      </p:sp>
    </p:spTree>
    <p:extLst>
      <p:ext uri="{BB962C8B-B14F-4D97-AF65-F5344CB8AC3E}">
        <p14:creationId xmlns:p14="http://schemas.microsoft.com/office/powerpoint/2010/main" val="3784999681"/>
      </p:ext>
    </p:extLst>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prstClr val="white"/>
                </a:solidFill>
                <a:latin typeface="ＭＳ Ｐゴシック" pitchFamily="50" charset="-128"/>
              </a:rPr>
              <a:t>営業秘密</a:t>
            </a:r>
          </a:p>
        </p:txBody>
      </p:sp>
      <p:sp>
        <p:nvSpPr>
          <p:cNvPr id="8" name="Text Box 8"/>
          <p:cNvSpPr txBox="1">
            <a:spLocks noChangeArrowheads="1"/>
          </p:cNvSpPr>
          <p:nvPr/>
        </p:nvSpPr>
        <p:spPr bwMode="auto">
          <a:xfrm>
            <a:off x="179512" y="2445856"/>
            <a:ext cx="86409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r>
              <a:rPr lang="ja-JP" altLang="en-US" sz="2000" dirty="0">
                <a:latin typeface="+mn-ea"/>
                <a:ea typeface="+mn-ea"/>
              </a:rPr>
              <a:t>ＮＡＮＤ型メモリーを巡っては、東芝が</a:t>
            </a:r>
            <a:r>
              <a:rPr lang="en-US" altLang="ja-JP" sz="2000" dirty="0">
                <a:latin typeface="+mn-ea"/>
                <a:ea typeface="+mn-ea"/>
              </a:rPr>
              <a:t>04</a:t>
            </a:r>
            <a:r>
              <a:rPr lang="ja-JP" altLang="en-US" sz="2000" dirty="0">
                <a:latin typeface="+mn-ea"/>
                <a:ea typeface="+mn-ea"/>
              </a:rPr>
              <a:t>年に、ハイニックス社に特許を侵害されたとして、販売差し止めと損害賠償を求めて日米の裁判所に提訴。</a:t>
            </a:r>
            <a:r>
              <a:rPr lang="en-US" altLang="ja-JP" sz="2000" dirty="0">
                <a:latin typeface="+mn-ea"/>
                <a:ea typeface="+mn-ea"/>
              </a:rPr>
              <a:t>06</a:t>
            </a:r>
            <a:r>
              <a:rPr lang="ja-JP" altLang="en-US" sz="2000" dirty="0">
                <a:latin typeface="+mn-ea"/>
                <a:ea typeface="+mn-ea"/>
              </a:rPr>
              <a:t>年に東京地裁で東芝が勝訴し、ハイニックス側が控訴したが、</a:t>
            </a:r>
            <a:r>
              <a:rPr lang="en-US" altLang="ja-JP" sz="2000" dirty="0">
                <a:latin typeface="+mn-ea"/>
                <a:ea typeface="+mn-ea"/>
              </a:rPr>
              <a:t>07</a:t>
            </a:r>
            <a:r>
              <a:rPr lang="ja-JP" altLang="en-US" sz="2000" dirty="0">
                <a:latin typeface="+mn-ea"/>
                <a:ea typeface="+mn-ea"/>
              </a:rPr>
              <a:t>年に和解した。</a:t>
            </a:r>
          </a:p>
          <a:p>
            <a:r>
              <a:rPr lang="ja-JP" altLang="en-US" sz="2000" dirty="0">
                <a:latin typeface="+mn-ea"/>
                <a:ea typeface="+mn-ea"/>
              </a:rPr>
              <a:t>　東芝とＳＫハイニックスは</a:t>
            </a:r>
            <a:r>
              <a:rPr lang="en-US" altLang="ja-JP" sz="2000" dirty="0">
                <a:latin typeface="+mn-ea"/>
                <a:ea typeface="+mn-ea"/>
              </a:rPr>
              <a:t>11</a:t>
            </a:r>
            <a:r>
              <a:rPr lang="ja-JP" altLang="en-US" sz="2000" dirty="0">
                <a:latin typeface="+mn-ea"/>
                <a:ea typeface="+mn-ea"/>
              </a:rPr>
              <a:t>年に新型メモリーの共同開発で提携するなど、近年は協力関係にある。</a:t>
            </a:r>
            <a:endParaRPr lang="ja-JP" altLang="en-US" sz="2000" dirty="0">
              <a:effectLst/>
              <a:latin typeface="+mn-ea"/>
              <a:ea typeface="+mn-ea"/>
            </a:endParaRPr>
          </a:p>
        </p:txBody>
      </p:sp>
      <p:sp>
        <p:nvSpPr>
          <p:cNvPr id="5124" name="AutoShape 6"/>
          <p:cNvSpPr>
            <a:spLocks noChangeArrowheads="1"/>
          </p:cNvSpPr>
          <p:nvPr/>
        </p:nvSpPr>
        <p:spPr bwMode="auto">
          <a:xfrm>
            <a:off x="539750" y="1426083"/>
            <a:ext cx="8064500" cy="888367"/>
          </a:xfrm>
          <a:prstGeom prst="roundRect">
            <a:avLst>
              <a:gd name="adj" fmla="val 16667"/>
            </a:avLst>
          </a:prstGeom>
          <a:solidFill>
            <a:srgbClr val="FFFFCC"/>
          </a:solidFill>
          <a:ln w="9525">
            <a:solidFill>
              <a:srgbClr val="000080"/>
            </a:solidFill>
            <a:round/>
            <a:headEnd/>
            <a:tailEnd/>
          </a:ln>
          <a:effectLst/>
          <a:extLst/>
        </p:spPr>
        <p:txBody>
          <a:bodyPr wrap="none" anchor="ctr"/>
          <a:lstStyle/>
          <a:p>
            <a:endParaRPr lang="ja-JP" altLang="en-US">
              <a:solidFill>
                <a:prstClr val="black"/>
              </a:solidFill>
            </a:endParaRPr>
          </a:p>
        </p:txBody>
      </p:sp>
      <p:sp>
        <p:nvSpPr>
          <p:cNvPr id="3" name="正方形/長方形 2"/>
          <p:cNvSpPr/>
          <p:nvPr/>
        </p:nvSpPr>
        <p:spPr>
          <a:xfrm>
            <a:off x="1590146" y="1516722"/>
            <a:ext cx="6870286" cy="707886"/>
          </a:xfrm>
          <a:prstGeom prst="rect">
            <a:avLst/>
          </a:prstGeom>
        </p:spPr>
        <p:txBody>
          <a:bodyPr wrap="square">
            <a:spAutoFit/>
          </a:bodyPr>
          <a:lstStyle/>
          <a:p>
            <a:r>
              <a:rPr lang="en-US" altLang="ja-JP" sz="2000" dirty="0" smtClean="0">
                <a:latin typeface="+mn-ea"/>
              </a:rPr>
              <a:t>14.3.13</a:t>
            </a:r>
            <a:r>
              <a:rPr lang="ja-JP" altLang="en-US" sz="2000" dirty="0" smtClean="0">
                <a:latin typeface="+mn-ea"/>
              </a:rPr>
              <a:t>　東芝</a:t>
            </a:r>
            <a:r>
              <a:rPr lang="ja-JP" altLang="en-US" sz="2000" dirty="0">
                <a:latin typeface="+mn-ea"/>
              </a:rPr>
              <a:t>の元提携先社員</a:t>
            </a:r>
            <a:r>
              <a:rPr lang="ja-JP" altLang="en-US" sz="2000" dirty="0" smtClean="0">
                <a:latin typeface="+mn-ea"/>
              </a:rPr>
              <a:t>逮捕。</a:t>
            </a:r>
            <a:endParaRPr lang="en-US" altLang="ja-JP" sz="2000" dirty="0" smtClean="0">
              <a:latin typeface="+mn-ea"/>
            </a:endParaRPr>
          </a:p>
          <a:p>
            <a:r>
              <a:rPr lang="ja-JP" altLang="en-US" sz="2000" dirty="0">
                <a:latin typeface="+mn-ea"/>
              </a:rPr>
              <a:t>　</a:t>
            </a:r>
            <a:r>
              <a:rPr lang="ja-JP" altLang="en-US" sz="2000" dirty="0" smtClean="0">
                <a:latin typeface="+mn-ea"/>
              </a:rPr>
              <a:t>　　　　記憶</a:t>
            </a:r>
            <a:r>
              <a:rPr lang="ja-JP" altLang="en-US" sz="2000" dirty="0">
                <a:latin typeface="+mn-ea"/>
              </a:rPr>
              <a:t>媒体技術、韓国へ流出</a:t>
            </a:r>
            <a:r>
              <a:rPr lang="ja-JP" altLang="en-US" sz="2000" dirty="0" smtClean="0">
                <a:latin typeface="+mn-ea"/>
              </a:rPr>
              <a:t>容疑。</a:t>
            </a:r>
            <a:endParaRPr lang="ja-JP" altLang="en-US" sz="2000" dirty="0">
              <a:solidFill>
                <a:prstClr val="black"/>
              </a:solidFill>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981773"/>
            <a:ext cx="3694778" cy="2601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スライド番号プレースホルダ 3"/>
          <p:cNvSpPr>
            <a:spLocks noGrp="1"/>
          </p:cNvSpPr>
          <p:nvPr>
            <p:ph type="sldNum" sz="quarter" idx="12"/>
          </p:nvPr>
        </p:nvSpPr>
        <p:spPr>
          <a:xfrm>
            <a:off x="6830888"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10</a:t>
            </a:fld>
            <a:endParaRPr lang="en-US" altLang="ja-JP" sz="1800" dirty="0" smtClean="0">
              <a:latin typeface="+mn-ea"/>
              <a:ea typeface="+mn-ea"/>
            </a:endParaRPr>
          </a:p>
        </p:txBody>
      </p:sp>
    </p:spTree>
    <p:extLst>
      <p:ext uri="{BB962C8B-B14F-4D97-AF65-F5344CB8AC3E}">
        <p14:creationId xmlns:p14="http://schemas.microsoft.com/office/powerpoint/2010/main" val="2271852822"/>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744416" cy="337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5"/>
            <a:ext cx="8027987" cy="1231284"/>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n-ea"/>
                <a:ea typeface="+mn-ea"/>
              </a:rPr>
              <a:t>５．</a:t>
            </a:r>
            <a:r>
              <a:rPr lang="ja-JP" altLang="ja-JP" sz="2000" b="1" dirty="0">
                <a:latin typeface="+mn-ea"/>
                <a:ea typeface="+mn-ea"/>
              </a:rPr>
              <a:t>技術的制限手段に対する不正競争</a:t>
            </a:r>
            <a:r>
              <a:rPr lang="ja-JP" altLang="ja-JP" sz="2000" b="1" dirty="0" smtClean="0">
                <a:latin typeface="+mn-ea"/>
                <a:ea typeface="+mn-ea"/>
              </a:rPr>
              <a:t>行為</a:t>
            </a:r>
            <a:endParaRPr lang="en-US" altLang="ja-JP" sz="2000" b="1" dirty="0" smtClean="0">
              <a:latin typeface="+mn-ea"/>
              <a:ea typeface="+mn-ea"/>
            </a:endParaRPr>
          </a:p>
          <a:p>
            <a:pPr eaLnBrk="1" hangingPunct="1">
              <a:spcBef>
                <a:spcPts val="600"/>
              </a:spcBef>
            </a:pPr>
            <a:r>
              <a:rPr lang="ja-JP" altLang="en-US" sz="2000" dirty="0" smtClean="0">
                <a:latin typeface="+mn-ea"/>
                <a:ea typeface="+mn-ea"/>
              </a:rPr>
              <a:t>　</a:t>
            </a:r>
            <a:r>
              <a:rPr lang="ja-JP" altLang="ja-JP" sz="2000" dirty="0">
                <a:latin typeface="+mn-ea"/>
                <a:ea typeface="+mn-ea"/>
              </a:rPr>
              <a:t>デジタルコンテンツのコピー管理技術やアクセス管理技術を無効にすることを目的とする機器やプログラムを提供する行為</a:t>
            </a:r>
            <a:endParaRPr lang="ja-JP" altLang="en-US" sz="2000" dirty="0">
              <a:latin typeface="+mn-ea"/>
              <a:ea typeface="+mn-ea"/>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54" y="2961214"/>
            <a:ext cx="4913394" cy="3054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539552" y="6165304"/>
            <a:ext cx="7272808" cy="707886"/>
          </a:xfrm>
          <a:prstGeom prst="rect">
            <a:avLst/>
          </a:prstGeom>
          <a:noFill/>
        </p:spPr>
        <p:txBody>
          <a:bodyPr wrap="square" rtlCol="0">
            <a:spAutoFit/>
          </a:bodyPr>
          <a:lstStyle/>
          <a:p>
            <a:r>
              <a:rPr kumimoji="1" lang="ja-JP" altLang="en-US" sz="2000" dirty="0" smtClean="0"/>
              <a:t>これらの制限技術の回避機能を有する装置を譲渡等する行為や回避プログラムをインターネット等を通じて提供する行為を禁止</a:t>
            </a:r>
            <a:endParaRPr kumimoji="1" lang="ja-JP" altLang="en-US" sz="2000" dirty="0"/>
          </a:p>
        </p:txBody>
      </p:sp>
      <p:sp>
        <p:nvSpPr>
          <p:cNvPr id="10"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a:t>
            </a:r>
            <a:r>
              <a:rPr lang="ja-JP" altLang="en-US" sz="3000" dirty="0" smtClean="0">
                <a:solidFill>
                  <a:schemeClr val="bg1"/>
                </a:solidFill>
                <a:latin typeface="ＭＳ Ｐゴシック" pitchFamily="50" charset="-128"/>
              </a:rPr>
              <a:t>類型（５）</a:t>
            </a:r>
            <a:endParaRPr lang="ja-JP" altLang="en-US" sz="3000" dirty="0">
              <a:solidFill>
                <a:schemeClr val="bg1"/>
              </a:solidFill>
              <a:latin typeface="ＭＳ Ｐゴシック" pitchFamily="50" charset="-128"/>
            </a:endParaRPr>
          </a:p>
        </p:txBody>
      </p:sp>
      <p:sp>
        <p:nvSpPr>
          <p:cNvPr id="11" name="スライド番号プレースホルダ 3"/>
          <p:cNvSpPr>
            <a:spLocks noGrp="1"/>
          </p:cNvSpPr>
          <p:nvPr>
            <p:ph type="sldNum" sz="quarter" idx="12"/>
          </p:nvPr>
        </p:nvSpPr>
        <p:spPr>
          <a:xfrm>
            <a:off x="7046912"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11</a:t>
            </a:fld>
            <a:endParaRPr lang="en-US" altLang="ja-JP" sz="1800" dirty="0" smtClean="0">
              <a:latin typeface="+mn-ea"/>
              <a:ea typeface="+mn-ea"/>
            </a:endParaRPr>
          </a:p>
        </p:txBody>
      </p:sp>
    </p:spTree>
    <p:extLst>
      <p:ext uri="{BB962C8B-B14F-4D97-AF65-F5344CB8AC3E}">
        <p14:creationId xmlns:p14="http://schemas.microsoft.com/office/powerpoint/2010/main" val="3460471170"/>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23528" y="2996952"/>
            <a:ext cx="8363272" cy="3739485"/>
          </a:xfrm>
          <a:prstGeom prst="rect">
            <a:avLst/>
          </a:prstGeom>
          <a:noFill/>
        </p:spPr>
        <p:txBody>
          <a:bodyPr wrap="square" rtlCol="0">
            <a:spAutoFit/>
          </a:bodyPr>
          <a:lstStyle/>
          <a:p>
            <a:pPr marL="623888" indent="-623888"/>
            <a:r>
              <a:rPr lang="ja-JP" altLang="en-US" dirty="0" smtClean="0">
                <a:solidFill>
                  <a:srgbClr val="0000FF"/>
                </a:solidFill>
                <a:latin typeface="+mn-ea"/>
              </a:rPr>
              <a:t>目的 ： ドメイン名</a:t>
            </a:r>
            <a:r>
              <a:rPr lang="ja-JP" altLang="en-US" dirty="0">
                <a:solidFill>
                  <a:srgbClr val="0000FF"/>
                </a:solidFill>
                <a:latin typeface="+mn-ea"/>
              </a:rPr>
              <a:t>が先願主義であることから、</a:t>
            </a:r>
            <a:r>
              <a:rPr lang="ja-JP" altLang="en-US" dirty="0" smtClean="0">
                <a:solidFill>
                  <a:srgbClr val="0000FF"/>
                </a:solidFill>
                <a:latin typeface="+mn-ea"/>
              </a:rPr>
              <a:t>第三者</a:t>
            </a:r>
            <a:r>
              <a:rPr lang="ja-JP" altLang="en-US" dirty="0">
                <a:solidFill>
                  <a:srgbClr val="0000FF"/>
                </a:solidFill>
                <a:latin typeface="+mn-ea"/>
              </a:rPr>
              <a:t>が有名企業や著名な商品及びそれらと類似の文字列棟をドメイン登録し、その</a:t>
            </a:r>
            <a:r>
              <a:rPr lang="en-US" altLang="ja-JP" dirty="0">
                <a:solidFill>
                  <a:srgbClr val="0000FF"/>
                </a:solidFill>
                <a:latin typeface="+mn-ea"/>
              </a:rPr>
              <a:t>URL</a:t>
            </a:r>
            <a:r>
              <a:rPr lang="ja-JP" altLang="en-US" dirty="0">
                <a:solidFill>
                  <a:srgbClr val="0000FF"/>
                </a:solidFill>
                <a:latin typeface="+mn-ea"/>
              </a:rPr>
              <a:t>を使用しビジネスを展開し、事業者が築きあげた信用にフリーライドする</a:t>
            </a:r>
            <a:r>
              <a:rPr lang="ja-JP" altLang="en-US" dirty="0" smtClean="0">
                <a:solidFill>
                  <a:srgbClr val="0000FF"/>
                </a:solidFill>
                <a:latin typeface="+mn-ea"/>
              </a:rPr>
              <a:t>行為を防止</a:t>
            </a:r>
            <a:endParaRPr lang="en-US" altLang="ja-JP" dirty="0" smtClean="0">
              <a:solidFill>
                <a:srgbClr val="0000FF"/>
              </a:solidFill>
              <a:latin typeface="+mn-ea"/>
            </a:endParaRPr>
          </a:p>
          <a:p>
            <a:pPr marL="623888" indent="-623888"/>
            <a:r>
              <a:rPr lang="ja-JP" altLang="en-US" dirty="0" smtClean="0">
                <a:latin typeface="+mn-ea"/>
              </a:rPr>
              <a:t>       （ドメイン</a:t>
            </a:r>
            <a:r>
              <a:rPr lang="ja-JP" altLang="en-US" dirty="0">
                <a:latin typeface="+mn-ea"/>
              </a:rPr>
              <a:t>登録制度を逆手</a:t>
            </a:r>
            <a:r>
              <a:rPr lang="ja-JP" altLang="en-US" dirty="0" smtClean="0">
                <a:latin typeface="+mn-ea"/>
              </a:rPr>
              <a:t>にとって、</a:t>
            </a:r>
            <a:r>
              <a:rPr lang="ja-JP" altLang="en-US" dirty="0">
                <a:latin typeface="+mn-ea"/>
              </a:rPr>
              <a:t>高値で買い取らせようとする</a:t>
            </a:r>
            <a:r>
              <a:rPr lang="ja-JP" altLang="en-US" dirty="0" smtClean="0">
                <a:latin typeface="+mn-ea"/>
              </a:rPr>
              <a:t>行為やポルノサイト</a:t>
            </a:r>
            <a:r>
              <a:rPr lang="ja-JP" altLang="en-US" dirty="0">
                <a:latin typeface="+mn-ea"/>
              </a:rPr>
              <a:t>を開設し商標権者等の信用を傷つけたり</a:t>
            </a:r>
            <a:r>
              <a:rPr lang="ja-JP" altLang="en-US" dirty="0" smtClean="0">
                <a:latin typeface="+mn-ea"/>
              </a:rPr>
              <a:t>す</a:t>
            </a:r>
            <a:r>
              <a:rPr lang="ja-JP" altLang="en-US" dirty="0">
                <a:latin typeface="+mn-ea"/>
              </a:rPr>
              <a:t>る</a:t>
            </a:r>
            <a:r>
              <a:rPr lang="ja-JP" altLang="en-US" dirty="0" smtClean="0">
                <a:latin typeface="+mn-ea"/>
              </a:rPr>
              <a:t>など</a:t>
            </a:r>
            <a:r>
              <a:rPr lang="ja-JP" altLang="en-US" dirty="0">
                <a:latin typeface="+mn-ea"/>
              </a:rPr>
              <a:t>が世界中で</a:t>
            </a:r>
            <a:r>
              <a:rPr lang="ja-JP" altLang="en-US" dirty="0" smtClean="0">
                <a:latin typeface="+mn-ea"/>
              </a:rPr>
              <a:t>多発）</a:t>
            </a:r>
            <a:endParaRPr lang="en-US" altLang="ja-JP" dirty="0">
              <a:latin typeface="+mn-ea"/>
            </a:endParaRPr>
          </a:p>
          <a:p>
            <a:pPr marL="623888" indent="-623888">
              <a:spcBef>
                <a:spcPts val="600"/>
              </a:spcBef>
            </a:pPr>
            <a:r>
              <a:rPr lang="ja-JP" altLang="en-US" dirty="0" smtClean="0">
                <a:latin typeface="+mn-ea"/>
              </a:rPr>
              <a:t>★事例１：</a:t>
            </a:r>
            <a:r>
              <a:rPr lang="ja-JP" altLang="en-US" dirty="0">
                <a:latin typeface="+mn-ea"/>
              </a:rPr>
              <a:t>原告の著名な商品等表示である「</a:t>
            </a:r>
            <a:r>
              <a:rPr lang="en-US" altLang="ja-JP" dirty="0" err="1">
                <a:latin typeface="+mn-ea"/>
              </a:rPr>
              <a:t>maxell</a:t>
            </a:r>
            <a:r>
              <a:rPr lang="ja-JP" altLang="en-US" dirty="0" smtClean="0">
                <a:latin typeface="+mn-ea"/>
              </a:rPr>
              <a:t>」と</a:t>
            </a:r>
            <a:r>
              <a:rPr lang="ja-JP" altLang="en-US" dirty="0">
                <a:latin typeface="+mn-ea"/>
              </a:rPr>
              <a:t>類似</a:t>
            </a:r>
            <a:r>
              <a:rPr lang="ja-JP" altLang="en-US" dirty="0" smtClean="0">
                <a:latin typeface="+mn-ea"/>
              </a:rPr>
              <a:t>すると</a:t>
            </a:r>
            <a:r>
              <a:rPr lang="ja-JP" altLang="en-US" dirty="0">
                <a:latin typeface="+mn-ea"/>
              </a:rPr>
              <a:t>いう</a:t>
            </a:r>
            <a:r>
              <a:rPr lang="ja-JP" altLang="en-US" dirty="0" smtClean="0">
                <a:latin typeface="+mn-ea"/>
              </a:rPr>
              <a:t>ドメイン</a:t>
            </a:r>
            <a:r>
              <a:rPr lang="ja-JP" altLang="en-US" dirty="0">
                <a:latin typeface="+mn-ea"/>
              </a:rPr>
              <a:t>名を使用し、ウェブサイトを開設して、</a:t>
            </a:r>
            <a:r>
              <a:rPr lang="ja-JP" altLang="en-US" dirty="0" smtClean="0">
                <a:latin typeface="+mn-ea"/>
              </a:rPr>
              <a:t>その経営</a:t>
            </a:r>
            <a:r>
              <a:rPr lang="ja-JP" altLang="en-US" dirty="0">
                <a:latin typeface="+mn-ea"/>
              </a:rPr>
              <a:t>する飲食店（風俗業）の宣伝を</a:t>
            </a:r>
            <a:r>
              <a:rPr lang="ja-JP" altLang="en-US" dirty="0" smtClean="0">
                <a:latin typeface="+mn-ea"/>
              </a:rPr>
              <a:t>行っていた</a:t>
            </a:r>
            <a:r>
              <a:rPr lang="ja-JP" altLang="en-US" dirty="0">
                <a:latin typeface="+mn-ea"/>
              </a:rPr>
              <a:t>会社に対し、使用許諾料相当額（第</a:t>
            </a:r>
            <a:r>
              <a:rPr lang="en-US" altLang="ja-JP" dirty="0" smtClean="0">
                <a:latin typeface="+mn-ea"/>
              </a:rPr>
              <a:t>5</a:t>
            </a:r>
            <a:r>
              <a:rPr lang="ja-JP" altLang="en-US" dirty="0" smtClean="0">
                <a:latin typeface="+mn-ea"/>
              </a:rPr>
              <a:t>条</a:t>
            </a:r>
            <a:r>
              <a:rPr lang="ja-JP" altLang="en-US" dirty="0">
                <a:latin typeface="+mn-ea"/>
              </a:rPr>
              <a:t>第</a:t>
            </a:r>
            <a:r>
              <a:rPr lang="en-US" altLang="ja-JP" dirty="0">
                <a:latin typeface="+mn-ea"/>
              </a:rPr>
              <a:t>3</a:t>
            </a:r>
            <a:r>
              <a:rPr lang="ja-JP" altLang="en-US" dirty="0">
                <a:latin typeface="+mn-ea"/>
              </a:rPr>
              <a:t>項）の損害賠償が命ぜられた事例</a:t>
            </a:r>
          </a:p>
          <a:p>
            <a:pPr indent="627063"/>
            <a:r>
              <a:rPr lang="ja-JP" altLang="en-US" sz="1600" dirty="0">
                <a:latin typeface="+mn-ea"/>
              </a:rPr>
              <a:t>（マクセルコーポレーション事件、</a:t>
            </a:r>
            <a:r>
              <a:rPr lang="ja-JP" altLang="en-US" sz="1600" dirty="0" smtClean="0">
                <a:latin typeface="+mn-ea"/>
              </a:rPr>
              <a:t>大阪地裁）</a:t>
            </a:r>
            <a:endParaRPr lang="en-US" altLang="ja-JP" sz="1600" dirty="0" smtClean="0">
              <a:latin typeface="+mn-ea"/>
            </a:endParaRPr>
          </a:p>
          <a:p>
            <a:pPr marL="627063" indent="-627063"/>
            <a:r>
              <a:rPr lang="ja-JP" altLang="en-US" dirty="0" smtClean="0">
                <a:latin typeface="+mn-ea"/>
              </a:rPr>
              <a:t>★事例２：</a:t>
            </a:r>
            <a:r>
              <a:rPr lang="ja-JP" altLang="en-US" dirty="0">
                <a:latin typeface="+mn-ea"/>
              </a:rPr>
              <a:t>原告の商号である「電通」と類似</a:t>
            </a:r>
            <a:r>
              <a:rPr lang="ja-JP" altLang="en-US" dirty="0" smtClean="0">
                <a:latin typeface="+mn-ea"/>
              </a:rPr>
              <a:t>する「</a:t>
            </a:r>
            <a:r>
              <a:rPr lang="en-US" altLang="ja-JP" dirty="0" err="1" smtClean="0">
                <a:latin typeface="+mn-ea"/>
              </a:rPr>
              <a:t>dentsu</a:t>
            </a:r>
            <a:r>
              <a:rPr lang="en-US" altLang="ja-JP" dirty="0" smtClean="0">
                <a:latin typeface="+mn-ea"/>
              </a:rPr>
              <a:t> org</a:t>
            </a:r>
            <a:r>
              <a:rPr lang="ja-JP" altLang="en-US" dirty="0" smtClean="0">
                <a:latin typeface="+mn-ea"/>
              </a:rPr>
              <a:t>」</a:t>
            </a:r>
            <a:r>
              <a:rPr lang="ja-JP" altLang="en-US" dirty="0">
                <a:latin typeface="+mn-ea"/>
              </a:rPr>
              <a:t>など</a:t>
            </a:r>
            <a:r>
              <a:rPr lang="en-US" altLang="ja-JP" dirty="0">
                <a:latin typeface="+mn-ea"/>
              </a:rPr>
              <a:t>8</a:t>
            </a:r>
            <a:r>
              <a:rPr lang="ja-JP" altLang="en-US" dirty="0">
                <a:latin typeface="+mn-ea"/>
              </a:rPr>
              <a:t>つの‘</a:t>
            </a:r>
            <a:r>
              <a:rPr lang="en-US" altLang="ja-JP" dirty="0" err="1">
                <a:latin typeface="+mn-ea"/>
              </a:rPr>
              <a:t>dentsu</a:t>
            </a:r>
            <a:r>
              <a:rPr lang="en-US" altLang="ja-JP" dirty="0">
                <a:latin typeface="+mn-ea"/>
              </a:rPr>
              <a:t>’</a:t>
            </a:r>
            <a:r>
              <a:rPr lang="ja-JP" altLang="en-US" dirty="0">
                <a:latin typeface="+mn-ea"/>
              </a:rPr>
              <a:t>を</a:t>
            </a:r>
            <a:r>
              <a:rPr lang="ja-JP" altLang="en-US" dirty="0" smtClean="0">
                <a:latin typeface="+mn-ea"/>
              </a:rPr>
              <a:t>含む</a:t>
            </a:r>
            <a:r>
              <a:rPr lang="ja-JP" altLang="en-US" dirty="0">
                <a:latin typeface="+mn-ea"/>
              </a:rPr>
              <a:t>ドメイン名を取得・保有し、原告に</a:t>
            </a:r>
            <a:r>
              <a:rPr lang="en-US" altLang="ja-JP" dirty="0">
                <a:latin typeface="+mn-ea"/>
              </a:rPr>
              <a:t>10</a:t>
            </a:r>
            <a:r>
              <a:rPr lang="ja-JP" altLang="en-US" dirty="0">
                <a:latin typeface="+mn-ea"/>
              </a:rPr>
              <a:t>億</a:t>
            </a:r>
            <a:r>
              <a:rPr lang="ja-JP" altLang="en-US" dirty="0" smtClean="0">
                <a:latin typeface="+mn-ea"/>
              </a:rPr>
              <a:t>円以上</a:t>
            </a:r>
            <a:r>
              <a:rPr lang="ja-JP" altLang="en-US" dirty="0">
                <a:latin typeface="+mn-ea"/>
              </a:rPr>
              <a:t>の金員で買い受けるように通告</a:t>
            </a:r>
            <a:r>
              <a:rPr lang="ja-JP" altLang="en-US" dirty="0" smtClean="0">
                <a:latin typeface="+mn-ea"/>
              </a:rPr>
              <a:t>してきた</a:t>
            </a:r>
            <a:r>
              <a:rPr lang="ja-JP" altLang="en-US" dirty="0">
                <a:latin typeface="+mn-ea"/>
              </a:rPr>
              <a:t>被告に対し、ドメイン名の取得、</a:t>
            </a:r>
            <a:r>
              <a:rPr lang="ja-JP" altLang="en-US" dirty="0" smtClean="0">
                <a:latin typeface="+mn-ea"/>
              </a:rPr>
              <a:t>保有及び</a:t>
            </a:r>
            <a:r>
              <a:rPr lang="ja-JP" altLang="en-US" dirty="0">
                <a:latin typeface="+mn-ea"/>
              </a:rPr>
              <a:t>使用の差止めと登録抹消申請手続</a:t>
            </a:r>
            <a:r>
              <a:rPr lang="ja-JP" altLang="en-US" dirty="0" smtClean="0">
                <a:latin typeface="+mn-ea"/>
              </a:rPr>
              <a:t>、損害</a:t>
            </a:r>
            <a:r>
              <a:rPr lang="ja-JP" altLang="en-US" dirty="0">
                <a:latin typeface="+mn-ea"/>
              </a:rPr>
              <a:t>賠償（</a:t>
            </a:r>
            <a:r>
              <a:rPr lang="en-US" altLang="ja-JP" dirty="0">
                <a:latin typeface="+mn-ea"/>
              </a:rPr>
              <a:t>50</a:t>
            </a:r>
            <a:r>
              <a:rPr lang="ja-JP" altLang="en-US" dirty="0">
                <a:latin typeface="+mn-ea"/>
              </a:rPr>
              <a:t>万円）が命ぜられた</a:t>
            </a:r>
            <a:r>
              <a:rPr lang="ja-JP" altLang="en-US" dirty="0" smtClean="0">
                <a:latin typeface="+mn-ea"/>
              </a:rPr>
              <a:t>事例</a:t>
            </a:r>
            <a:r>
              <a:rPr lang="ja-JP" altLang="en-US" sz="1600" dirty="0" smtClean="0">
                <a:latin typeface="+mn-ea"/>
              </a:rPr>
              <a:t>（</a:t>
            </a:r>
            <a:r>
              <a:rPr lang="en-US" altLang="ja-JP" sz="1600" dirty="0" err="1">
                <a:latin typeface="+mn-ea"/>
              </a:rPr>
              <a:t>dentsu</a:t>
            </a:r>
            <a:r>
              <a:rPr lang="ja-JP" altLang="en-US" sz="1600" dirty="0">
                <a:latin typeface="+mn-ea"/>
              </a:rPr>
              <a:t>ドメイン名事件、東京地裁</a:t>
            </a:r>
            <a:r>
              <a:rPr lang="ja-JP" altLang="en-US" sz="1600" dirty="0" smtClean="0">
                <a:latin typeface="+mn-ea"/>
              </a:rPr>
              <a:t>）</a:t>
            </a:r>
            <a:endParaRPr lang="en-US" altLang="ja-JP" sz="1600" dirty="0" smtClean="0">
              <a:latin typeface="+mn-ea"/>
            </a:endParaRPr>
          </a:p>
        </p:txBody>
      </p:sp>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12776"/>
            <a:ext cx="8027987" cy="1473766"/>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460503"/>
            <a:ext cx="7302003"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j-ea"/>
                <a:ea typeface="+mj-ea"/>
              </a:rPr>
              <a:t>６．</a:t>
            </a:r>
            <a:r>
              <a:rPr lang="ja-JP" altLang="ja-JP" sz="2000" b="1" dirty="0"/>
              <a:t>不正にドメインを使用する</a:t>
            </a:r>
            <a:r>
              <a:rPr lang="ja-JP" altLang="ja-JP" sz="2000" b="1" dirty="0" smtClean="0"/>
              <a:t>行為</a:t>
            </a:r>
            <a:endParaRPr lang="en-US" altLang="ja-JP" sz="2000" b="1" dirty="0" smtClean="0"/>
          </a:p>
          <a:p>
            <a:pPr eaLnBrk="1" hangingPunct="1">
              <a:spcBef>
                <a:spcPts val="600"/>
              </a:spcBef>
            </a:pPr>
            <a:r>
              <a:rPr lang="ja-JP" altLang="en-US" sz="2000" dirty="0" smtClean="0"/>
              <a:t>　</a:t>
            </a:r>
            <a:r>
              <a:rPr lang="ja-JP" altLang="ja-JP" sz="2000" dirty="0" smtClean="0"/>
              <a:t>不正</a:t>
            </a:r>
            <a:r>
              <a:rPr lang="ja-JP" altLang="ja-JP" sz="2000" dirty="0"/>
              <a:t>の利益を得る目的または他人に損害を加える目的で、他人の特定商品等表示と同一または類似のドメイン名を使用する権利を取得・保有し、又はそのドメイン名を使用する行為</a:t>
            </a:r>
            <a:endParaRPr lang="ja-JP" altLang="en-US" sz="2000" dirty="0">
              <a:latin typeface="+mj-ea"/>
              <a:ea typeface="+mj-ea"/>
            </a:endParaRPr>
          </a:p>
        </p:txBody>
      </p:sp>
      <p:sp>
        <p:nvSpPr>
          <p:cNvPr id="7"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a:t>
            </a:r>
            <a:r>
              <a:rPr lang="ja-JP" altLang="en-US" sz="3000" dirty="0" smtClean="0">
                <a:solidFill>
                  <a:schemeClr val="bg1"/>
                </a:solidFill>
                <a:latin typeface="ＭＳ Ｐゴシック" pitchFamily="50" charset="-128"/>
              </a:rPr>
              <a:t>類型（６）</a:t>
            </a:r>
            <a:endParaRPr lang="ja-JP" altLang="en-US" sz="3000" dirty="0">
              <a:solidFill>
                <a:schemeClr val="bg1"/>
              </a:solidFill>
              <a:latin typeface="ＭＳ Ｐゴシック" pitchFamily="50" charset="-128"/>
            </a:endParaRPr>
          </a:p>
        </p:txBody>
      </p:sp>
      <p:sp>
        <p:nvSpPr>
          <p:cNvPr id="8" name="スライド番号プレースホルダ 3"/>
          <p:cNvSpPr>
            <a:spLocks noGrp="1"/>
          </p:cNvSpPr>
          <p:nvPr>
            <p:ph type="sldNum" sz="quarter" idx="12"/>
          </p:nvPr>
        </p:nvSpPr>
        <p:spPr>
          <a:xfrm>
            <a:off x="6948264" y="64482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12</a:t>
            </a:fld>
            <a:endParaRPr lang="en-US" altLang="ja-JP" sz="1800" dirty="0" smtClean="0">
              <a:latin typeface="+mn-ea"/>
              <a:ea typeface="+mn-ea"/>
            </a:endParaRPr>
          </a:p>
        </p:txBody>
      </p:sp>
    </p:spTree>
    <p:extLst>
      <p:ext uri="{BB962C8B-B14F-4D97-AF65-F5344CB8AC3E}">
        <p14:creationId xmlns:p14="http://schemas.microsoft.com/office/powerpoint/2010/main" val="3868502513"/>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4"/>
            <a:ext cx="8027987" cy="1793466"/>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17578"/>
            <a:ext cx="7302003"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j-ea"/>
                <a:ea typeface="+mj-ea"/>
              </a:rPr>
              <a:t>７．</a:t>
            </a:r>
            <a:r>
              <a:rPr lang="ja-JP" altLang="ja-JP" sz="2000" b="1" dirty="0"/>
              <a:t>原産地等誤認惹起行為</a:t>
            </a:r>
            <a:endParaRPr lang="en-US" altLang="ja-JP" sz="2000" b="1" dirty="0" smtClean="0"/>
          </a:p>
          <a:p>
            <a:pPr eaLnBrk="1" hangingPunct="1">
              <a:spcBef>
                <a:spcPts val="600"/>
              </a:spcBef>
            </a:pPr>
            <a:r>
              <a:rPr lang="ja-JP" altLang="en-US" sz="2000" dirty="0" smtClean="0"/>
              <a:t>　</a:t>
            </a:r>
            <a:r>
              <a:rPr lang="ja-JP" altLang="ja-JP" sz="2000" dirty="0"/>
              <a:t>商品・役務（サービス）やその広告・取引用の書類・通信に、その商品の原産地・品質・内容・製造方法・用途・数量や、役務の質・内容・用途・数量について誤認させるような表示を使用したり、その表示をして役務を提供する行為</a:t>
            </a:r>
            <a:endParaRPr lang="ja-JP" altLang="en-US" sz="2000" dirty="0">
              <a:latin typeface="+mj-ea"/>
              <a:ea typeface="+mj-ea"/>
            </a:endParaRPr>
          </a:p>
        </p:txBody>
      </p:sp>
      <p:sp>
        <p:nvSpPr>
          <p:cNvPr id="3" name="テキスト ボックス 2"/>
          <p:cNvSpPr txBox="1"/>
          <p:nvPr/>
        </p:nvSpPr>
        <p:spPr>
          <a:xfrm>
            <a:off x="179512" y="3933056"/>
            <a:ext cx="8856984" cy="2739211"/>
          </a:xfrm>
          <a:prstGeom prst="rect">
            <a:avLst/>
          </a:prstGeom>
          <a:noFill/>
        </p:spPr>
        <p:txBody>
          <a:bodyPr wrap="square" rtlCol="0">
            <a:spAutoFit/>
          </a:bodyPr>
          <a:lstStyle/>
          <a:p>
            <a:pPr marL="804863" indent="-804863"/>
            <a:r>
              <a:rPr lang="ja-JP" altLang="en-US" dirty="0">
                <a:latin typeface="+mn-ea"/>
              </a:rPr>
              <a:t>★</a:t>
            </a:r>
            <a:r>
              <a:rPr lang="ja-JP" altLang="en-US" dirty="0" smtClean="0">
                <a:latin typeface="+mn-ea"/>
              </a:rPr>
              <a:t>事例１</a:t>
            </a:r>
            <a:r>
              <a:rPr lang="ja-JP" altLang="en-US" dirty="0" smtClean="0">
                <a:solidFill>
                  <a:srgbClr val="0000FF"/>
                </a:solidFill>
                <a:latin typeface="+mn-ea"/>
              </a:rPr>
              <a:t>：</a:t>
            </a:r>
            <a:r>
              <a:rPr lang="ja-JP" altLang="en-US" dirty="0">
                <a:latin typeface="+mn-ea"/>
              </a:rPr>
              <a:t>京で加工された</a:t>
            </a:r>
            <a:r>
              <a:rPr lang="ja-JP" altLang="en-US" dirty="0" smtClean="0">
                <a:latin typeface="+mn-ea"/>
              </a:rPr>
              <a:t>のでも、原料が京で産出された</a:t>
            </a:r>
            <a:r>
              <a:rPr lang="ja-JP" altLang="en-US" dirty="0">
                <a:latin typeface="+mn-ea"/>
              </a:rPr>
              <a:t>のでない茶を</a:t>
            </a:r>
            <a:r>
              <a:rPr lang="ja-JP" altLang="en-US" dirty="0" smtClean="0">
                <a:latin typeface="+mn-ea"/>
              </a:rPr>
              <a:t>、「京の柿茶</a:t>
            </a:r>
            <a:r>
              <a:rPr lang="ja-JP" altLang="en-US" dirty="0">
                <a:latin typeface="+mn-ea"/>
              </a:rPr>
              <a:t>」</a:t>
            </a:r>
            <a:r>
              <a:rPr lang="ja-JP" altLang="en-US" dirty="0" smtClean="0">
                <a:latin typeface="+mn-ea"/>
              </a:rPr>
              <a:t>という</a:t>
            </a:r>
            <a:r>
              <a:rPr lang="ja-JP" altLang="en-US" dirty="0">
                <a:latin typeface="+mn-ea"/>
              </a:rPr>
              <a:t>名称で販売した業者に対し、商品の原産地、品質を誤認させるとして、販売の差止が</a:t>
            </a:r>
            <a:r>
              <a:rPr lang="ja-JP" altLang="en-US" dirty="0" smtClean="0">
                <a:latin typeface="+mn-ea"/>
              </a:rPr>
              <a:t>命じられた。（「京の茶」事件）</a:t>
            </a:r>
            <a:endParaRPr lang="ja-JP" altLang="en-US" dirty="0">
              <a:latin typeface="+mn-ea"/>
            </a:endParaRPr>
          </a:p>
          <a:p>
            <a:pPr marL="804863" indent="-804863">
              <a:spcBef>
                <a:spcPts val="600"/>
              </a:spcBef>
            </a:pPr>
            <a:r>
              <a:rPr lang="ja-JP" altLang="en-US" dirty="0">
                <a:latin typeface="+mn-ea"/>
              </a:rPr>
              <a:t>★事例</a:t>
            </a:r>
            <a:r>
              <a:rPr lang="ja-JP" altLang="en-US" dirty="0" smtClean="0">
                <a:latin typeface="+mn-ea"/>
              </a:rPr>
              <a:t>２：</a:t>
            </a:r>
            <a:r>
              <a:rPr lang="ja-JP" altLang="en-US" dirty="0">
                <a:latin typeface="+mn-ea"/>
              </a:rPr>
              <a:t>販売するろうそくに「燃焼時に発生する煤の量が</a:t>
            </a:r>
            <a:r>
              <a:rPr lang="en-US" altLang="ja-JP" dirty="0">
                <a:latin typeface="+mn-ea"/>
              </a:rPr>
              <a:t>90</a:t>
            </a:r>
            <a:r>
              <a:rPr lang="ja-JP" altLang="en-US" dirty="0">
                <a:latin typeface="+mn-ea"/>
              </a:rPr>
              <a:t>％減少。火を消したときに生じる</a:t>
            </a:r>
            <a:r>
              <a:rPr lang="ja-JP" altLang="en-US" dirty="0" smtClean="0">
                <a:latin typeface="+mn-ea"/>
              </a:rPr>
              <a:t>においも</a:t>
            </a:r>
            <a:r>
              <a:rPr lang="en-US" altLang="ja-JP" dirty="0">
                <a:latin typeface="+mn-ea"/>
              </a:rPr>
              <a:t>50</a:t>
            </a:r>
            <a:r>
              <a:rPr lang="ja-JP" altLang="en-US" dirty="0">
                <a:latin typeface="+mn-ea"/>
              </a:rPr>
              <a:t>％減少」と表示していた業者に対し、実験の結果、そのような効果が認められず、当該</a:t>
            </a:r>
            <a:r>
              <a:rPr lang="ja-JP" altLang="en-US" dirty="0" smtClean="0">
                <a:latin typeface="+mn-ea"/>
              </a:rPr>
              <a:t>表示</a:t>
            </a:r>
            <a:r>
              <a:rPr lang="ja-JP" altLang="en-US" dirty="0">
                <a:latin typeface="+mn-ea"/>
              </a:rPr>
              <a:t>は商品の品質を誤認させるとして、損害賠償（約</a:t>
            </a:r>
            <a:r>
              <a:rPr lang="en-US" altLang="ja-JP" dirty="0">
                <a:latin typeface="+mn-ea"/>
              </a:rPr>
              <a:t>710</a:t>
            </a:r>
            <a:r>
              <a:rPr lang="ja-JP" altLang="en-US" dirty="0">
                <a:latin typeface="+mn-ea"/>
              </a:rPr>
              <a:t>万円）が命じられた</a:t>
            </a:r>
            <a:r>
              <a:rPr lang="ja-JP" altLang="en-US" dirty="0" smtClean="0">
                <a:latin typeface="+mn-ea"/>
              </a:rPr>
              <a:t>事件（ろうそく事件）</a:t>
            </a:r>
            <a:endParaRPr lang="en-US" altLang="ja-JP" dirty="0" smtClean="0">
              <a:latin typeface="+mn-ea"/>
            </a:endParaRPr>
          </a:p>
          <a:p>
            <a:pPr marL="804863" indent="-804863">
              <a:spcBef>
                <a:spcPts val="600"/>
              </a:spcBef>
            </a:pPr>
            <a:r>
              <a:rPr lang="ja-JP" altLang="en-US" dirty="0">
                <a:latin typeface="+mn-ea"/>
              </a:rPr>
              <a:t>★</a:t>
            </a:r>
            <a:r>
              <a:rPr lang="ja-JP" altLang="en-US" dirty="0" smtClean="0">
                <a:latin typeface="+mn-ea"/>
              </a:rPr>
              <a:t>事例</a:t>
            </a:r>
            <a:r>
              <a:rPr lang="en-US" altLang="ja-JP" dirty="0" smtClean="0">
                <a:latin typeface="+mn-ea"/>
              </a:rPr>
              <a:t>3</a:t>
            </a:r>
            <a:r>
              <a:rPr lang="ja-JP" altLang="en-US" dirty="0" smtClean="0">
                <a:latin typeface="+mn-ea"/>
              </a:rPr>
              <a:t>：</a:t>
            </a:r>
            <a:r>
              <a:rPr lang="ja-JP" altLang="en-US" dirty="0"/>
              <a:t>岡山県の製麺者に発注して製造させた手延べ麺に「氷見うどん」と表示した行為に対し、約３億７０００万円の損害</a:t>
            </a:r>
            <a:r>
              <a:rPr lang="ja-JP" altLang="en-US" dirty="0" smtClean="0"/>
              <a:t>賠償支払い</a:t>
            </a:r>
            <a:r>
              <a:rPr lang="ja-JP" altLang="en-US" dirty="0"/>
              <a:t>が</a:t>
            </a:r>
            <a:r>
              <a:rPr lang="ja-JP" altLang="en-US" dirty="0" smtClean="0"/>
              <a:t>命じられた。（</a:t>
            </a:r>
            <a:r>
              <a:rPr lang="ja-JP" altLang="en-US" dirty="0"/>
              <a:t> 「氷見うどん</a:t>
            </a:r>
            <a:r>
              <a:rPr lang="ja-JP" altLang="en-US" dirty="0" smtClean="0"/>
              <a:t>」事件）</a:t>
            </a:r>
            <a:endParaRPr lang="en-US" altLang="ja-JP" dirty="0" smtClean="0">
              <a:latin typeface="+mn-ea"/>
            </a:endParaRPr>
          </a:p>
        </p:txBody>
      </p:sp>
      <p:sp>
        <p:nvSpPr>
          <p:cNvPr id="7"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a:t>
            </a:r>
            <a:r>
              <a:rPr lang="ja-JP" altLang="en-US" sz="3000" dirty="0" smtClean="0">
                <a:solidFill>
                  <a:schemeClr val="bg1"/>
                </a:solidFill>
                <a:latin typeface="ＭＳ Ｐゴシック" pitchFamily="50" charset="-128"/>
              </a:rPr>
              <a:t>類型（７）</a:t>
            </a:r>
            <a:endParaRPr lang="ja-JP" altLang="en-US" sz="3000" dirty="0">
              <a:solidFill>
                <a:schemeClr val="bg1"/>
              </a:solidFill>
              <a:latin typeface="ＭＳ Ｐゴシック" pitchFamily="50" charset="-128"/>
            </a:endParaRPr>
          </a:p>
        </p:txBody>
      </p:sp>
      <p:sp>
        <p:nvSpPr>
          <p:cNvPr id="8" name="スライド番号プレースホルダ 3"/>
          <p:cNvSpPr>
            <a:spLocks noGrp="1"/>
          </p:cNvSpPr>
          <p:nvPr>
            <p:ph type="sldNum" sz="quarter" idx="12"/>
          </p:nvPr>
        </p:nvSpPr>
        <p:spPr>
          <a:xfrm>
            <a:off x="7046912"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13</a:t>
            </a:fld>
            <a:endParaRPr lang="en-US" altLang="ja-JP" sz="1800" dirty="0" smtClean="0">
              <a:latin typeface="+mn-ea"/>
              <a:ea typeface="+mn-ea"/>
            </a:endParaRPr>
          </a:p>
        </p:txBody>
      </p:sp>
      <p:sp>
        <p:nvSpPr>
          <p:cNvPr id="2" name="テキスト ボックス 1"/>
          <p:cNvSpPr txBox="1"/>
          <p:nvPr/>
        </p:nvSpPr>
        <p:spPr>
          <a:xfrm>
            <a:off x="539552" y="3501008"/>
            <a:ext cx="8280920" cy="369332"/>
          </a:xfrm>
          <a:prstGeom prst="rect">
            <a:avLst/>
          </a:prstGeom>
          <a:noFill/>
        </p:spPr>
        <p:txBody>
          <a:bodyPr wrap="square" rtlCol="0">
            <a:spAutoFit/>
          </a:bodyPr>
          <a:lstStyle/>
          <a:p>
            <a:pPr marL="538163" indent="-538163"/>
            <a:r>
              <a:rPr lang="ja-JP" altLang="en-US" dirty="0" smtClean="0"/>
              <a:t>目的 ： 商品</a:t>
            </a:r>
            <a:r>
              <a:rPr lang="ja-JP" altLang="en-US" dirty="0"/>
              <a:t>・サービスの品質・内容等について誤認を生じさせるような</a:t>
            </a:r>
            <a:r>
              <a:rPr lang="ja-JP" altLang="en-US" dirty="0" smtClean="0"/>
              <a:t>表示等の禁止。 </a:t>
            </a:r>
            <a:endParaRPr kumimoji="1" lang="ja-JP" altLang="en-US" dirty="0"/>
          </a:p>
        </p:txBody>
      </p:sp>
    </p:spTree>
    <p:extLst>
      <p:ext uri="{BB962C8B-B14F-4D97-AF65-F5344CB8AC3E}">
        <p14:creationId xmlns:p14="http://schemas.microsoft.com/office/powerpoint/2010/main" val="3929558621"/>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4"/>
            <a:ext cx="8027987" cy="1323454"/>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j-ea"/>
                <a:ea typeface="+mj-ea"/>
              </a:rPr>
              <a:t>８．</a:t>
            </a:r>
            <a:r>
              <a:rPr lang="ja-JP" altLang="ja-JP" sz="2000" b="1" dirty="0"/>
              <a:t>競争者営業誹謗</a:t>
            </a:r>
            <a:r>
              <a:rPr lang="ja-JP" altLang="ja-JP" sz="2000" b="1" dirty="0" smtClean="0"/>
              <a:t>行為</a:t>
            </a:r>
            <a:endParaRPr lang="en-US" altLang="ja-JP" sz="2000" b="1" dirty="0" smtClean="0"/>
          </a:p>
          <a:p>
            <a:pPr eaLnBrk="1" hangingPunct="1">
              <a:spcBef>
                <a:spcPct val="50000"/>
              </a:spcBef>
            </a:pPr>
            <a:r>
              <a:rPr lang="ja-JP" altLang="en-US" sz="2000" dirty="0" smtClean="0"/>
              <a:t>　</a:t>
            </a:r>
            <a:r>
              <a:rPr lang="ja-JP" altLang="ja-JP" sz="2000" dirty="0"/>
              <a:t>自己と何らかの競争関係にある他人の営業上の信用を害するような虚偽の事実を他人に告げたり流布したりする行為</a:t>
            </a:r>
            <a:endParaRPr lang="ja-JP" altLang="en-US" sz="2000" dirty="0">
              <a:latin typeface="+mj-ea"/>
              <a:ea typeface="+mj-ea"/>
            </a:endParaRPr>
          </a:p>
        </p:txBody>
      </p:sp>
      <p:sp>
        <p:nvSpPr>
          <p:cNvPr id="7"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a:t>
            </a:r>
            <a:r>
              <a:rPr lang="ja-JP" altLang="en-US" sz="3000" dirty="0" smtClean="0">
                <a:solidFill>
                  <a:schemeClr val="bg1"/>
                </a:solidFill>
                <a:latin typeface="ＭＳ Ｐゴシック" pitchFamily="50" charset="-128"/>
              </a:rPr>
              <a:t>類型（８）</a:t>
            </a:r>
            <a:endParaRPr lang="ja-JP" altLang="en-US" sz="3000" dirty="0">
              <a:solidFill>
                <a:schemeClr val="bg1"/>
              </a:solidFill>
              <a:latin typeface="ＭＳ Ｐゴシック" pitchFamily="50" charset="-128"/>
            </a:endParaRPr>
          </a:p>
        </p:txBody>
      </p:sp>
      <p:sp>
        <p:nvSpPr>
          <p:cNvPr id="8" name="スライド番号プレースホルダ 3"/>
          <p:cNvSpPr>
            <a:spLocks noGrp="1"/>
          </p:cNvSpPr>
          <p:nvPr>
            <p:ph type="sldNum" sz="quarter" idx="12"/>
          </p:nvPr>
        </p:nvSpPr>
        <p:spPr>
          <a:xfrm>
            <a:off x="6830888"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14</a:t>
            </a:fld>
            <a:endParaRPr lang="en-US" altLang="ja-JP" sz="1800" dirty="0" smtClean="0">
              <a:latin typeface="+mn-ea"/>
              <a:ea typeface="+mn-ea"/>
            </a:endParaRPr>
          </a:p>
        </p:txBody>
      </p:sp>
      <p:sp>
        <p:nvSpPr>
          <p:cNvPr id="9" name="テキスト ボックス 8"/>
          <p:cNvSpPr txBox="1"/>
          <p:nvPr/>
        </p:nvSpPr>
        <p:spPr>
          <a:xfrm>
            <a:off x="213942" y="2924944"/>
            <a:ext cx="8712968" cy="3939540"/>
          </a:xfrm>
          <a:prstGeom prst="rect">
            <a:avLst/>
          </a:prstGeom>
          <a:noFill/>
        </p:spPr>
        <p:txBody>
          <a:bodyPr wrap="square" rtlCol="0">
            <a:spAutoFit/>
          </a:bodyPr>
          <a:lstStyle/>
          <a:p>
            <a:pPr marL="804863" indent="-804863"/>
            <a:r>
              <a:rPr lang="ja-JP" altLang="en-US" sz="2000" dirty="0">
                <a:solidFill>
                  <a:srgbClr val="0000FF"/>
                </a:solidFill>
                <a:latin typeface="+mn-ea"/>
              </a:rPr>
              <a:t>★</a:t>
            </a:r>
            <a:r>
              <a:rPr lang="ja-JP" altLang="en-US" sz="2000" dirty="0" smtClean="0">
                <a:latin typeface="+mn-ea"/>
              </a:rPr>
              <a:t>事例</a:t>
            </a:r>
            <a:r>
              <a:rPr lang="ja-JP" altLang="en-US" sz="2000" dirty="0" smtClean="0">
                <a:latin typeface="+mn-ea"/>
              </a:rPr>
              <a:t>１</a:t>
            </a:r>
            <a:endParaRPr lang="en-US" altLang="ja-JP" sz="2000" dirty="0" smtClean="0">
              <a:latin typeface="+mn-ea"/>
            </a:endParaRPr>
          </a:p>
          <a:p>
            <a:pPr marL="365125" indent="-365125"/>
            <a:r>
              <a:rPr lang="ja-JP" altLang="en-US" sz="2000" dirty="0">
                <a:solidFill>
                  <a:srgbClr val="0000FF"/>
                </a:solidFill>
                <a:latin typeface="+mn-ea"/>
              </a:rPr>
              <a:t>　</a:t>
            </a:r>
            <a:r>
              <a:rPr lang="ja-JP" altLang="en-US" sz="2000" dirty="0" smtClean="0">
                <a:solidFill>
                  <a:srgbClr val="0000FF"/>
                </a:solidFill>
                <a:latin typeface="+mn-ea"/>
              </a:rPr>
              <a:t>　</a:t>
            </a:r>
            <a:r>
              <a:rPr lang="ja-JP" altLang="en-US" sz="2000" dirty="0" smtClean="0">
                <a:latin typeface="+mn-ea"/>
              </a:rPr>
              <a:t>競</a:t>
            </a:r>
            <a:r>
              <a:rPr lang="ja-JP" altLang="en-US" sz="2000" dirty="0">
                <a:latin typeface="+mn-ea"/>
              </a:rPr>
              <a:t>業者の米国内取引先に権利侵害に関する告知をした特許権者に対し</a:t>
            </a:r>
            <a:r>
              <a:rPr lang="ja-JP" altLang="en-US" sz="2000" dirty="0" smtClean="0">
                <a:latin typeface="+mn-ea"/>
              </a:rPr>
              <a:t>、非侵害</a:t>
            </a:r>
            <a:r>
              <a:rPr lang="ja-JP" altLang="en-US" sz="2000" dirty="0">
                <a:latin typeface="+mn-ea"/>
              </a:rPr>
              <a:t>が明らかで</a:t>
            </a:r>
            <a:r>
              <a:rPr lang="ja-JP" altLang="en-US" sz="2000" dirty="0" smtClean="0">
                <a:latin typeface="+mn-ea"/>
              </a:rPr>
              <a:t>あ</a:t>
            </a:r>
            <a:r>
              <a:rPr lang="ja-JP" altLang="en-US" sz="2000" dirty="0">
                <a:latin typeface="+mn-ea"/>
              </a:rPr>
              <a:t>るとして、虚偽事実の告知・流布の差止めと損害賠償請求が</a:t>
            </a:r>
            <a:r>
              <a:rPr lang="ja-JP" altLang="en-US" sz="2000" dirty="0" smtClean="0">
                <a:latin typeface="+mn-ea"/>
              </a:rPr>
              <a:t>命じられた。（</a:t>
            </a:r>
            <a:r>
              <a:rPr lang="ja-JP" altLang="en-US" sz="2000" dirty="0">
                <a:latin typeface="+mn-ea"/>
              </a:rPr>
              <a:t>サンゴ化石粉体事件－</a:t>
            </a:r>
            <a:r>
              <a:rPr lang="ja-JP" altLang="en-US" sz="2000" dirty="0" smtClean="0">
                <a:latin typeface="+mn-ea"/>
              </a:rPr>
              <a:t>東京地裁）</a:t>
            </a:r>
            <a:endParaRPr lang="ja-JP" altLang="en-US" sz="2000" dirty="0">
              <a:latin typeface="+mn-ea"/>
            </a:endParaRPr>
          </a:p>
          <a:p>
            <a:pPr marL="804863" indent="-804863">
              <a:spcBef>
                <a:spcPts val="600"/>
              </a:spcBef>
            </a:pPr>
            <a:r>
              <a:rPr lang="ja-JP" altLang="en-US" sz="2000" dirty="0">
                <a:solidFill>
                  <a:srgbClr val="0000FF"/>
                </a:solidFill>
                <a:latin typeface="+mn-ea"/>
              </a:rPr>
              <a:t>★</a:t>
            </a:r>
            <a:r>
              <a:rPr lang="ja-JP" altLang="en-US" sz="2000" dirty="0" smtClean="0">
                <a:latin typeface="+mn-ea"/>
              </a:rPr>
              <a:t>事例２</a:t>
            </a:r>
            <a:endParaRPr lang="en-US" altLang="ja-JP" sz="2000" dirty="0" smtClean="0">
              <a:latin typeface="+mn-ea"/>
            </a:endParaRPr>
          </a:p>
          <a:p>
            <a:pPr marL="365125" indent="-365125">
              <a:spcBef>
                <a:spcPts val="600"/>
              </a:spcBef>
            </a:pPr>
            <a:r>
              <a:rPr lang="ja-JP" altLang="en-US" sz="2000" dirty="0">
                <a:latin typeface="+mn-ea"/>
              </a:rPr>
              <a:t>　</a:t>
            </a:r>
            <a:r>
              <a:rPr lang="ja-JP" altLang="en-US" sz="2000" dirty="0" smtClean="0">
                <a:latin typeface="+mn-ea"/>
              </a:rPr>
              <a:t>　</a:t>
            </a:r>
            <a:r>
              <a:rPr lang="ja-JP" altLang="en-US" sz="2000" dirty="0" smtClean="0">
                <a:latin typeface="+mn-ea"/>
              </a:rPr>
              <a:t>特許権者</a:t>
            </a:r>
            <a:r>
              <a:rPr lang="en-US" altLang="ja-JP" sz="2000" dirty="0" smtClean="0">
                <a:latin typeface="+mn-ea"/>
              </a:rPr>
              <a:t>A</a:t>
            </a:r>
            <a:r>
              <a:rPr lang="ja-JP" altLang="en-US" sz="2000" dirty="0" smtClean="0">
                <a:latin typeface="+mn-ea"/>
              </a:rPr>
              <a:t>が</a:t>
            </a:r>
            <a:r>
              <a:rPr lang="ja-JP" altLang="en-US" sz="2000" dirty="0">
                <a:latin typeface="+mn-ea"/>
              </a:rPr>
              <a:t>、</a:t>
            </a:r>
            <a:r>
              <a:rPr lang="en-US" altLang="ja-JP" sz="2000" dirty="0">
                <a:latin typeface="+mn-ea"/>
              </a:rPr>
              <a:t>A</a:t>
            </a:r>
            <a:r>
              <a:rPr lang="ja-JP" altLang="en-US" sz="2000" dirty="0">
                <a:latin typeface="+mn-ea"/>
              </a:rPr>
              <a:t>の特許権を侵害している製品を販売している</a:t>
            </a:r>
            <a:r>
              <a:rPr lang="ja-JP" altLang="en-US" sz="2000" dirty="0" smtClean="0">
                <a:latin typeface="+mn-ea"/>
              </a:rPr>
              <a:t>競業者</a:t>
            </a:r>
            <a:r>
              <a:rPr lang="en-US" altLang="ja-JP" sz="2000" dirty="0" smtClean="0">
                <a:latin typeface="+mn-ea"/>
              </a:rPr>
              <a:t>B</a:t>
            </a:r>
            <a:r>
              <a:rPr lang="ja-JP" altLang="en-US" sz="2000" dirty="0" smtClean="0">
                <a:latin typeface="+mn-ea"/>
              </a:rPr>
              <a:t>の</a:t>
            </a:r>
            <a:r>
              <a:rPr lang="ja-JP" altLang="en-US" sz="2000" dirty="0">
                <a:latin typeface="+mn-ea"/>
              </a:rPr>
              <a:t>取引先に、</a:t>
            </a:r>
            <a:r>
              <a:rPr lang="en-US" altLang="ja-JP" sz="2000" dirty="0">
                <a:latin typeface="+mn-ea"/>
              </a:rPr>
              <a:t>B</a:t>
            </a:r>
            <a:r>
              <a:rPr lang="ja-JP" altLang="en-US" sz="2000" dirty="0" smtClean="0">
                <a:latin typeface="+mn-ea"/>
              </a:rPr>
              <a:t>が</a:t>
            </a:r>
            <a:r>
              <a:rPr lang="en-US" altLang="ja-JP" sz="2000" dirty="0" smtClean="0">
                <a:latin typeface="+mn-ea"/>
              </a:rPr>
              <a:t>A</a:t>
            </a:r>
            <a:r>
              <a:rPr lang="ja-JP" altLang="en-US" sz="2000" dirty="0" smtClean="0">
                <a:latin typeface="+mn-ea"/>
              </a:rPr>
              <a:t>の</a:t>
            </a:r>
            <a:r>
              <a:rPr lang="ja-JP" altLang="en-US" sz="2000" dirty="0">
                <a:latin typeface="+mn-ea"/>
              </a:rPr>
              <a:t>特許権を侵害している旨の告知をしたことに対し、</a:t>
            </a:r>
            <a:r>
              <a:rPr lang="en-US" altLang="ja-JP" sz="2000" dirty="0">
                <a:latin typeface="+mn-ea"/>
              </a:rPr>
              <a:t>B</a:t>
            </a:r>
            <a:r>
              <a:rPr lang="ja-JP" altLang="en-US" sz="2000" dirty="0">
                <a:latin typeface="+mn-ea"/>
              </a:rPr>
              <a:t>が</a:t>
            </a:r>
            <a:r>
              <a:rPr lang="en-US" altLang="ja-JP" sz="2000" dirty="0">
                <a:latin typeface="+mn-ea"/>
              </a:rPr>
              <a:t>A</a:t>
            </a:r>
            <a:r>
              <a:rPr lang="ja-JP" altLang="en-US" sz="2000" dirty="0">
                <a:latin typeface="+mn-ea"/>
              </a:rPr>
              <a:t>の告知は虚偽の事実であるとして</a:t>
            </a:r>
            <a:r>
              <a:rPr lang="ja-JP" altLang="en-US" sz="2000" dirty="0" smtClean="0">
                <a:latin typeface="+mn-ea"/>
              </a:rPr>
              <a:t>当該告知</a:t>
            </a:r>
            <a:r>
              <a:rPr lang="ja-JP" altLang="en-US" sz="2000" dirty="0">
                <a:latin typeface="+mn-ea"/>
              </a:rPr>
              <a:t>行為の差止めを求めた件について、</a:t>
            </a:r>
            <a:r>
              <a:rPr lang="en-US" altLang="ja-JP" sz="2000" dirty="0">
                <a:latin typeface="+mn-ea"/>
              </a:rPr>
              <a:t>B</a:t>
            </a:r>
            <a:r>
              <a:rPr lang="ja-JP" altLang="en-US" sz="2000" dirty="0">
                <a:latin typeface="+mn-ea"/>
              </a:rPr>
              <a:t>の製品は</a:t>
            </a:r>
            <a:r>
              <a:rPr lang="en-US" altLang="ja-JP" sz="2000" dirty="0">
                <a:latin typeface="+mn-ea"/>
              </a:rPr>
              <a:t>A</a:t>
            </a:r>
            <a:r>
              <a:rPr lang="ja-JP" altLang="en-US" sz="2000" dirty="0">
                <a:latin typeface="+mn-ea"/>
              </a:rPr>
              <a:t>の特許権の技術的範囲に属するもので</a:t>
            </a:r>
            <a:r>
              <a:rPr lang="ja-JP" altLang="en-US" sz="2000" dirty="0" smtClean="0">
                <a:latin typeface="+mn-ea"/>
              </a:rPr>
              <a:t>あり、</a:t>
            </a:r>
            <a:r>
              <a:rPr lang="ja-JP" altLang="en-US" sz="2000" dirty="0">
                <a:latin typeface="+mn-ea"/>
              </a:rPr>
              <a:t>かつ、当該特許に対する無効理由もないとして</a:t>
            </a:r>
            <a:r>
              <a:rPr lang="ja-JP" altLang="en-US" sz="2000" dirty="0" smtClean="0">
                <a:latin typeface="+mn-ea"/>
              </a:rPr>
              <a:t>、</a:t>
            </a:r>
            <a:r>
              <a:rPr lang="en-US" altLang="ja-JP" sz="2000" dirty="0" smtClean="0">
                <a:latin typeface="+mn-ea"/>
              </a:rPr>
              <a:t>A</a:t>
            </a:r>
            <a:r>
              <a:rPr lang="ja-JP" altLang="en-US" sz="2000" dirty="0" smtClean="0">
                <a:latin typeface="+mn-ea"/>
              </a:rPr>
              <a:t>が</a:t>
            </a:r>
            <a:r>
              <a:rPr lang="ja-JP" altLang="en-US" sz="2000" dirty="0">
                <a:latin typeface="+mn-ea"/>
              </a:rPr>
              <a:t>告知した事実は虚偽であるとは</a:t>
            </a:r>
            <a:r>
              <a:rPr lang="ja-JP" altLang="en-US" sz="2000" dirty="0" smtClean="0">
                <a:latin typeface="+mn-ea"/>
              </a:rPr>
              <a:t>認められない</a:t>
            </a:r>
            <a:r>
              <a:rPr lang="ja-JP" altLang="en-US" sz="2000" dirty="0">
                <a:latin typeface="+mn-ea"/>
              </a:rPr>
              <a:t>ため、信用毀損行為に当たらないとされた</a:t>
            </a:r>
            <a:r>
              <a:rPr lang="ja-JP" altLang="en-US" sz="2000" dirty="0" smtClean="0">
                <a:latin typeface="+mn-ea"/>
              </a:rPr>
              <a:t>事件</a:t>
            </a:r>
            <a:r>
              <a:rPr lang="ja-JP" altLang="en-US" sz="2000" dirty="0">
                <a:latin typeface="+mn-ea"/>
              </a:rPr>
              <a:t>（プラスチックシート事件</a:t>
            </a:r>
            <a:r>
              <a:rPr lang="ja-JP" altLang="en-US" sz="2000" dirty="0" smtClean="0">
                <a:latin typeface="+mn-ea"/>
              </a:rPr>
              <a:t>－</a:t>
            </a:r>
            <a:r>
              <a:rPr lang="ja-JP" altLang="en-US" sz="2000" dirty="0">
                <a:latin typeface="+mn-ea"/>
              </a:rPr>
              <a:t>東京地裁）</a:t>
            </a:r>
          </a:p>
        </p:txBody>
      </p:sp>
    </p:spTree>
    <p:extLst>
      <p:ext uri="{BB962C8B-B14F-4D97-AF65-F5344CB8AC3E}">
        <p14:creationId xmlns:p14="http://schemas.microsoft.com/office/powerpoint/2010/main" val="253922798"/>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不正競争防止行為の類型</a:t>
            </a:r>
          </a:p>
        </p:txBody>
      </p:sp>
      <p:sp>
        <p:nvSpPr>
          <p:cNvPr id="3091" name="AutoShape 9"/>
          <p:cNvSpPr>
            <a:spLocks noChangeArrowheads="1"/>
          </p:cNvSpPr>
          <p:nvPr/>
        </p:nvSpPr>
        <p:spPr bwMode="auto">
          <a:xfrm>
            <a:off x="539552" y="1457324"/>
            <a:ext cx="8027987" cy="1971676"/>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j-ea"/>
                <a:ea typeface="+mj-ea"/>
              </a:rPr>
              <a:t>９．</a:t>
            </a:r>
            <a:r>
              <a:rPr lang="ja-JP" altLang="ja-JP" sz="2000" b="1" dirty="0"/>
              <a:t>代理人等商標無断使用行為</a:t>
            </a:r>
            <a:endParaRPr lang="en-US" altLang="ja-JP" sz="2000" b="1" dirty="0" smtClean="0"/>
          </a:p>
          <a:p>
            <a:pPr eaLnBrk="1" hangingPunct="1">
              <a:spcBef>
                <a:spcPct val="50000"/>
              </a:spcBef>
            </a:pPr>
            <a:r>
              <a:rPr lang="ja-JP" altLang="en-US" sz="2000" dirty="0" smtClean="0"/>
              <a:t>　</a:t>
            </a:r>
            <a:r>
              <a:rPr lang="ja-JP" altLang="ja-JP" sz="2000" dirty="0"/>
              <a:t>外国（条約で保護された国）における商標について、商標権者の承諾無しに、その代理人がその商標と同一または類似する商標を同種の商品、役務に使用し、その商品の譲渡若しくは輸入等を行い、その類似商標を使用して役務を提供する行為</a:t>
            </a:r>
            <a:endParaRPr lang="ja-JP" altLang="en-US" sz="2000" dirty="0">
              <a:latin typeface="+mj-ea"/>
              <a:ea typeface="+mj-ea"/>
            </a:endParaRPr>
          </a:p>
        </p:txBody>
      </p:sp>
      <p:sp>
        <p:nvSpPr>
          <p:cNvPr id="8" name="スライド番号プレースホルダ 3"/>
          <p:cNvSpPr>
            <a:spLocks noGrp="1"/>
          </p:cNvSpPr>
          <p:nvPr>
            <p:ph type="sldNum" sz="quarter" idx="12"/>
          </p:nvPr>
        </p:nvSpPr>
        <p:spPr>
          <a:xfrm>
            <a:off x="6902896"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15</a:t>
            </a:fld>
            <a:endParaRPr lang="en-US" altLang="ja-JP" sz="1800" dirty="0" smtClean="0">
              <a:latin typeface="+mn-ea"/>
              <a:ea typeface="+mn-ea"/>
            </a:endParaRPr>
          </a:p>
        </p:txBody>
      </p:sp>
      <p:sp>
        <p:nvSpPr>
          <p:cNvPr id="6" name="Text Box 10"/>
          <p:cNvSpPr txBox="1">
            <a:spLocks noChangeArrowheads="1"/>
          </p:cNvSpPr>
          <p:nvPr/>
        </p:nvSpPr>
        <p:spPr bwMode="auto">
          <a:xfrm>
            <a:off x="1166813" y="3751872"/>
            <a:ext cx="74007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marL="365125" indent="-365125" eaLnBrk="1" hangingPunct="1">
              <a:spcBef>
                <a:spcPct val="50000"/>
              </a:spcBef>
            </a:pPr>
            <a:r>
              <a:rPr lang="ja-JP" altLang="en-US" sz="2000" dirty="0" smtClean="0">
                <a:solidFill>
                  <a:srgbClr val="0000FF"/>
                </a:solidFill>
              </a:rPr>
              <a:t>★ </a:t>
            </a:r>
            <a:r>
              <a:rPr lang="ja-JP" altLang="en-US" sz="2000" dirty="0" smtClean="0"/>
              <a:t>海外</a:t>
            </a:r>
            <a:r>
              <a:rPr lang="ja-JP" altLang="en-US" sz="2000" dirty="0"/>
              <a:t>ブランドと代理人契約した者 が、そのブランドを自己利益のために無断使用する</a:t>
            </a:r>
            <a:r>
              <a:rPr lang="ja-JP" altLang="en-US" sz="2000" dirty="0" smtClean="0"/>
              <a:t>行為</a:t>
            </a:r>
            <a:endParaRPr lang="en-US" altLang="ja-JP" sz="2000" dirty="0" smtClean="0"/>
          </a:p>
          <a:p>
            <a:pPr marL="274638" indent="-274638" eaLnBrk="1" hangingPunct="1">
              <a:spcBef>
                <a:spcPct val="50000"/>
              </a:spcBef>
            </a:pPr>
            <a:r>
              <a:rPr lang="ja-JP" altLang="en-US" sz="2000" dirty="0" smtClean="0">
                <a:solidFill>
                  <a:srgbClr val="0000FF"/>
                </a:solidFill>
              </a:rPr>
              <a:t>★ </a:t>
            </a:r>
            <a:r>
              <a:rPr lang="ja-JP" altLang="en-US" sz="2000" dirty="0" smtClean="0"/>
              <a:t>外国</a:t>
            </a:r>
            <a:r>
              <a:rPr lang="ja-JP" altLang="en-US" sz="2000" dirty="0"/>
              <a:t>製品の輸入代理店が、その外国メーカーの許諾を得ずに勝手にその商標</a:t>
            </a:r>
            <a:r>
              <a:rPr lang="ja-JP" altLang="en-US" sz="2000" dirty="0" smtClean="0"/>
              <a:t>を（契約外の）類似</a:t>
            </a:r>
            <a:r>
              <a:rPr lang="ja-JP" altLang="en-US" sz="2000" dirty="0"/>
              <a:t>の商品に使用するような行為</a:t>
            </a:r>
            <a:endParaRPr lang="ja-JP" altLang="en-US" sz="2000" dirty="0">
              <a:latin typeface="+mj-ea"/>
              <a:ea typeface="+mj-ea"/>
            </a:endParaRPr>
          </a:p>
        </p:txBody>
      </p:sp>
    </p:spTree>
    <p:extLst>
      <p:ext uri="{BB962C8B-B14F-4D97-AF65-F5344CB8AC3E}">
        <p14:creationId xmlns:p14="http://schemas.microsoft.com/office/powerpoint/2010/main" val="1458089502"/>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国際</a:t>
            </a:r>
            <a:r>
              <a:rPr lang="ja-JP" altLang="en-US" sz="3000" dirty="0" smtClean="0">
                <a:solidFill>
                  <a:schemeClr val="bg1"/>
                </a:solidFill>
                <a:latin typeface="ＭＳ Ｐゴシック" pitchFamily="50" charset="-128"/>
              </a:rPr>
              <a:t>約束</a:t>
            </a:r>
            <a:r>
              <a:rPr lang="ja-JP" altLang="en-US" sz="3000" baseline="30000" dirty="0" smtClean="0">
                <a:solidFill>
                  <a:schemeClr val="bg1"/>
                </a:solidFill>
                <a:latin typeface="ＭＳ Ｐゴシック" pitchFamily="50" charset="-128"/>
              </a:rPr>
              <a:t>＊</a:t>
            </a:r>
            <a:r>
              <a:rPr lang="ja-JP" altLang="en-US" sz="3000" dirty="0" smtClean="0">
                <a:solidFill>
                  <a:schemeClr val="bg1"/>
                </a:solidFill>
                <a:latin typeface="ＭＳ Ｐゴシック" pitchFamily="50" charset="-128"/>
              </a:rPr>
              <a:t>に</a:t>
            </a:r>
            <a:r>
              <a:rPr lang="ja-JP" altLang="en-US" sz="3000" dirty="0">
                <a:solidFill>
                  <a:schemeClr val="bg1"/>
                </a:solidFill>
                <a:latin typeface="ＭＳ Ｐゴシック" pitchFamily="50" charset="-128"/>
              </a:rPr>
              <a:t>基づく禁止行為</a:t>
            </a:r>
          </a:p>
        </p:txBody>
      </p:sp>
      <p:grpSp>
        <p:nvGrpSpPr>
          <p:cNvPr id="2" name="グループ化 1"/>
          <p:cNvGrpSpPr/>
          <p:nvPr/>
        </p:nvGrpSpPr>
        <p:grpSpPr>
          <a:xfrm>
            <a:off x="344248" y="1988840"/>
            <a:ext cx="8435280" cy="4608512"/>
            <a:chOff x="344248" y="1772816"/>
            <a:chExt cx="8435280" cy="4608512"/>
          </a:xfrm>
        </p:grpSpPr>
        <p:sp>
          <p:nvSpPr>
            <p:cNvPr id="3091" name="AutoShape 9"/>
            <p:cNvSpPr>
              <a:spLocks noChangeArrowheads="1"/>
            </p:cNvSpPr>
            <p:nvPr/>
          </p:nvSpPr>
          <p:spPr bwMode="auto">
            <a:xfrm>
              <a:off x="344248" y="1772816"/>
              <a:ext cx="8435280" cy="4608512"/>
            </a:xfrm>
            <a:prstGeom prst="roundRect">
              <a:avLst>
                <a:gd name="adj" fmla="val 16667"/>
              </a:avLst>
            </a:prstGeom>
            <a:solidFill>
              <a:srgbClr val="FFFFCC"/>
            </a:solidFill>
            <a:ln w="9525">
              <a:solidFill>
                <a:srgbClr val="000080"/>
              </a:solidFill>
              <a:round/>
              <a:headEnd/>
              <a:tailEnd/>
            </a:ln>
            <a:effectLst/>
            <a:extLst/>
          </p:spPr>
          <p:txBody>
            <a:bodyPr wrap="none" anchor="ctr"/>
            <a:lstStyle/>
            <a:p>
              <a:endParaRPr lang="ja-JP" altLang="en-US"/>
            </a:p>
          </p:txBody>
        </p:sp>
        <p:sp>
          <p:nvSpPr>
            <p:cNvPr id="3092" name="Text Box 10"/>
            <p:cNvSpPr txBox="1">
              <a:spLocks noChangeArrowheads="1"/>
            </p:cNvSpPr>
            <p:nvPr/>
          </p:nvSpPr>
          <p:spPr bwMode="auto">
            <a:xfrm>
              <a:off x="683568" y="2019612"/>
              <a:ext cx="7776864" cy="414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solidFill>
                    <a:srgbClr val="0000FF"/>
                  </a:solidFill>
                  <a:latin typeface="+mn-ea"/>
                  <a:ea typeface="+mn-ea"/>
                </a:rPr>
                <a:t>１．</a:t>
              </a:r>
              <a:r>
                <a:rPr lang="ja-JP" altLang="en-US" sz="2000" b="1" dirty="0">
                  <a:solidFill>
                    <a:srgbClr val="0000FF"/>
                  </a:solidFill>
                  <a:latin typeface="+mn-ea"/>
                  <a:ea typeface="+mn-ea"/>
                </a:rPr>
                <a:t>外国の国旗等の商業上の使用</a:t>
              </a:r>
              <a:r>
                <a:rPr lang="ja-JP" altLang="en-US" sz="2000" b="1" dirty="0" smtClean="0">
                  <a:solidFill>
                    <a:srgbClr val="0000FF"/>
                  </a:solidFill>
                  <a:latin typeface="+mn-ea"/>
                  <a:ea typeface="+mn-ea"/>
                </a:rPr>
                <a:t>禁止</a:t>
              </a:r>
              <a:r>
                <a:rPr lang="ja-JP" altLang="en-US" sz="2000" b="1" dirty="0">
                  <a:solidFill>
                    <a:srgbClr val="0000FF"/>
                  </a:solidFill>
                  <a:latin typeface="+mn-ea"/>
                </a:rPr>
                <a:t>（</a:t>
              </a:r>
              <a:r>
                <a:rPr lang="ja-JP" altLang="en-US" sz="2000" b="1" dirty="0" smtClean="0">
                  <a:solidFill>
                    <a:srgbClr val="0000FF"/>
                  </a:solidFill>
                  <a:latin typeface="+mn-ea"/>
                </a:rPr>
                <a:t>第１６条）</a:t>
              </a:r>
              <a:endParaRPr lang="en-US" altLang="ja-JP" sz="2000" b="1" dirty="0" smtClean="0">
                <a:solidFill>
                  <a:srgbClr val="0000FF"/>
                </a:solidFill>
                <a:latin typeface="+mn-ea"/>
              </a:endParaRPr>
            </a:p>
            <a:p>
              <a:pPr marL="273050" indent="-273050">
                <a:lnSpc>
                  <a:spcPts val="2600"/>
                </a:lnSpc>
                <a:spcBef>
                  <a:spcPts val="400"/>
                </a:spcBef>
              </a:pPr>
              <a:r>
                <a:rPr lang="ja-JP" altLang="en-US" sz="2000" b="1" dirty="0">
                  <a:latin typeface="+mn-ea"/>
                  <a:ea typeface="+mn-ea"/>
                </a:rPr>
                <a:t>　</a:t>
              </a:r>
              <a:r>
                <a:rPr lang="ja-JP" altLang="en-US" sz="2000" b="1" dirty="0" smtClean="0">
                  <a:latin typeface="+mn-ea"/>
                  <a:ea typeface="+mn-ea"/>
                </a:rPr>
                <a:t>　　</a:t>
              </a:r>
              <a:r>
                <a:rPr lang="ja-JP" altLang="en-US" sz="2000" dirty="0" smtClean="0"/>
                <a:t>外国</a:t>
              </a:r>
              <a:r>
                <a:rPr lang="ja-JP" altLang="en-US" sz="2000" dirty="0"/>
                <a:t>の国旗・紋章等や外国政府等の印章・記号であって経済産業省令で定めるものを、</a:t>
              </a:r>
              <a:r>
                <a:rPr lang="ja-JP" altLang="en-US" sz="2000" dirty="0" smtClean="0"/>
                <a:t>商標と</a:t>
              </a:r>
              <a:r>
                <a:rPr lang="ja-JP" altLang="en-US" sz="2000" dirty="0"/>
                <a:t>して使用することを禁止するとともに、外国紋章を原産地を誤認させるような方法で使用</a:t>
              </a:r>
              <a:r>
                <a:rPr lang="ja-JP" altLang="en-US" sz="2000" dirty="0" smtClean="0"/>
                <a:t>する</a:t>
              </a:r>
              <a:r>
                <a:rPr lang="ja-JP" altLang="en-US" sz="2000" dirty="0"/>
                <a:t>ことを</a:t>
              </a:r>
              <a:r>
                <a:rPr lang="ja-JP" altLang="en-US" sz="2000" dirty="0" smtClean="0"/>
                <a:t>禁止。</a:t>
              </a:r>
              <a:endParaRPr lang="en-US" altLang="ja-JP" sz="2000" b="1" dirty="0" smtClean="0">
                <a:latin typeface="+mn-ea"/>
                <a:ea typeface="+mn-ea"/>
              </a:endParaRPr>
            </a:p>
            <a:p>
              <a:pPr eaLnBrk="1" hangingPunct="1">
                <a:spcBef>
                  <a:spcPct val="50000"/>
                </a:spcBef>
              </a:pPr>
              <a:r>
                <a:rPr lang="ja-JP" altLang="en-US" sz="2000" b="1" dirty="0" smtClean="0">
                  <a:solidFill>
                    <a:srgbClr val="0000FF"/>
                  </a:solidFill>
                  <a:latin typeface="+mn-ea"/>
                  <a:ea typeface="+mn-ea"/>
                </a:rPr>
                <a:t>２．</a:t>
              </a:r>
              <a:r>
                <a:rPr lang="ja-JP" altLang="en-US" sz="2000" b="1" dirty="0">
                  <a:solidFill>
                    <a:srgbClr val="0000FF"/>
                  </a:solidFill>
                  <a:latin typeface="+mn-ea"/>
                  <a:ea typeface="+mn-ea"/>
                </a:rPr>
                <a:t>国際機関の標章の商業上の使用</a:t>
              </a:r>
              <a:r>
                <a:rPr lang="ja-JP" altLang="en-US" sz="2000" b="1" dirty="0" smtClean="0">
                  <a:solidFill>
                    <a:srgbClr val="0000FF"/>
                  </a:solidFill>
                  <a:latin typeface="+mn-ea"/>
                  <a:ea typeface="+mn-ea"/>
                </a:rPr>
                <a:t>禁止</a:t>
              </a:r>
              <a:r>
                <a:rPr lang="ja-JP" altLang="en-US" sz="2000" b="1" dirty="0">
                  <a:solidFill>
                    <a:srgbClr val="0000FF"/>
                  </a:solidFill>
                  <a:latin typeface="+mn-ea"/>
                  <a:ea typeface="+mn-ea"/>
                </a:rPr>
                <a:t>（</a:t>
              </a:r>
              <a:r>
                <a:rPr lang="ja-JP" altLang="en-US" sz="2000" b="1" dirty="0" smtClean="0">
                  <a:solidFill>
                    <a:srgbClr val="0000FF"/>
                  </a:solidFill>
                  <a:latin typeface="+mn-ea"/>
                  <a:ea typeface="+mn-ea"/>
                </a:rPr>
                <a:t>第１７条）</a:t>
              </a:r>
              <a:endParaRPr lang="en-US" altLang="ja-JP" sz="2000" b="1" dirty="0" smtClean="0">
                <a:solidFill>
                  <a:srgbClr val="0000FF"/>
                </a:solidFill>
                <a:latin typeface="+mn-ea"/>
                <a:ea typeface="+mn-ea"/>
              </a:endParaRPr>
            </a:p>
            <a:p>
              <a:pPr marL="273050" indent="-273050">
                <a:lnSpc>
                  <a:spcPts val="2600"/>
                </a:lnSpc>
                <a:spcBef>
                  <a:spcPts val="400"/>
                </a:spcBef>
              </a:pPr>
              <a:r>
                <a:rPr lang="ja-JP" altLang="en-US" sz="2000" dirty="0" smtClean="0"/>
                <a:t>　　　国際</a:t>
              </a:r>
              <a:r>
                <a:rPr lang="ja-JP" altLang="en-US" sz="2000" dirty="0"/>
                <a:t>機関の標章であって経済産業省令で定めるものを、当該国際機関と関係があると</a:t>
              </a:r>
              <a:r>
                <a:rPr lang="ja-JP" altLang="en-US" sz="2000" dirty="0" smtClean="0"/>
                <a:t>誤認させる</a:t>
              </a:r>
              <a:r>
                <a:rPr lang="ja-JP" altLang="en-US" sz="2000" dirty="0"/>
                <a:t>ような方法で、商標として使用することを禁止。</a:t>
              </a:r>
              <a:endParaRPr lang="en-US" altLang="ja-JP" sz="2000" b="1" dirty="0" smtClean="0">
                <a:latin typeface="+mn-ea"/>
                <a:ea typeface="+mn-ea"/>
              </a:endParaRPr>
            </a:p>
            <a:p>
              <a:pPr eaLnBrk="1" hangingPunct="1">
                <a:spcBef>
                  <a:spcPct val="50000"/>
                </a:spcBef>
              </a:pPr>
              <a:r>
                <a:rPr lang="ja-JP" altLang="en-US" sz="2000" b="1" dirty="0">
                  <a:solidFill>
                    <a:srgbClr val="0000FF"/>
                  </a:solidFill>
                  <a:latin typeface="+mn-ea"/>
                  <a:ea typeface="+mn-ea"/>
                </a:rPr>
                <a:t>３</a:t>
              </a:r>
              <a:r>
                <a:rPr lang="ja-JP" altLang="en-US" sz="2000" b="1" dirty="0" smtClean="0">
                  <a:solidFill>
                    <a:srgbClr val="0000FF"/>
                  </a:solidFill>
                  <a:latin typeface="+mn-ea"/>
                  <a:ea typeface="+mn-ea"/>
                </a:rPr>
                <a:t>．</a:t>
              </a:r>
              <a:r>
                <a:rPr lang="ja-JP" altLang="en-US" sz="2000" b="1" dirty="0">
                  <a:solidFill>
                    <a:srgbClr val="0000FF"/>
                  </a:solidFill>
                  <a:latin typeface="+mn-ea"/>
                  <a:ea typeface="+mn-ea"/>
                </a:rPr>
                <a:t>外国公務員等に対する不正の利益の供与等の</a:t>
              </a:r>
              <a:r>
                <a:rPr lang="ja-JP" altLang="en-US" sz="2000" b="1" dirty="0" smtClean="0">
                  <a:solidFill>
                    <a:srgbClr val="0000FF"/>
                  </a:solidFill>
                  <a:latin typeface="+mn-ea"/>
                  <a:ea typeface="+mn-ea"/>
                </a:rPr>
                <a:t>禁止（第１８条）</a:t>
              </a:r>
              <a:endParaRPr lang="en-US" altLang="ja-JP" sz="2000" b="1" dirty="0" smtClean="0">
                <a:solidFill>
                  <a:srgbClr val="0000FF"/>
                </a:solidFill>
                <a:latin typeface="+mn-ea"/>
                <a:ea typeface="+mn-ea"/>
              </a:endParaRPr>
            </a:p>
            <a:p>
              <a:pPr marL="273050" indent="-273050">
                <a:lnSpc>
                  <a:spcPts val="2600"/>
                </a:lnSpc>
                <a:spcBef>
                  <a:spcPts val="400"/>
                </a:spcBef>
              </a:pPr>
              <a:r>
                <a:rPr lang="ja-JP" altLang="en-US" sz="2000" dirty="0" smtClean="0"/>
                <a:t>　　　外国</a:t>
              </a:r>
              <a:r>
                <a:rPr lang="ja-JP" altLang="en-US" sz="2000" dirty="0"/>
                <a:t>公務員等に対し、国際的な商取引に関して、営業上の不正の利益を得るために、</a:t>
              </a:r>
              <a:r>
                <a:rPr lang="ja-JP" altLang="en-US" sz="2000" dirty="0" smtClean="0"/>
                <a:t>贈賄する</a:t>
              </a:r>
              <a:r>
                <a:rPr lang="ja-JP" altLang="en-US" sz="2000" dirty="0"/>
                <a:t>ことを禁止。</a:t>
              </a:r>
              <a:endParaRPr lang="ja-JP" altLang="en-US" sz="2000" b="1" dirty="0">
                <a:latin typeface="+mn-ea"/>
                <a:ea typeface="+mn-ea"/>
              </a:endParaRPr>
            </a:p>
          </p:txBody>
        </p:sp>
      </p:grpSp>
      <p:sp>
        <p:nvSpPr>
          <p:cNvPr id="4" name="テキスト ボックス 3"/>
          <p:cNvSpPr txBox="1"/>
          <p:nvPr/>
        </p:nvSpPr>
        <p:spPr>
          <a:xfrm>
            <a:off x="899592" y="1412776"/>
            <a:ext cx="7380312" cy="400110"/>
          </a:xfrm>
          <a:prstGeom prst="rect">
            <a:avLst/>
          </a:prstGeom>
          <a:noFill/>
        </p:spPr>
        <p:txBody>
          <a:bodyPr wrap="square" rtlCol="0">
            <a:spAutoFit/>
          </a:bodyPr>
          <a:lstStyle/>
          <a:p>
            <a:r>
              <a:rPr kumimoji="1" lang="ja-JP" altLang="en-US" sz="2000" dirty="0" smtClean="0">
                <a:latin typeface="+mn-ea"/>
              </a:rPr>
              <a:t>＊パリ条約、</a:t>
            </a:r>
            <a:r>
              <a:rPr kumimoji="1" lang="en-US" altLang="ja-JP" sz="2000" dirty="0" smtClean="0">
                <a:latin typeface="+mn-ea"/>
              </a:rPr>
              <a:t>WTO</a:t>
            </a:r>
            <a:r>
              <a:rPr kumimoji="1" lang="ja-JP" altLang="en-US" sz="2000" dirty="0" err="1" smtClean="0">
                <a:latin typeface="+mn-ea"/>
              </a:rPr>
              <a:t>、</a:t>
            </a:r>
            <a:r>
              <a:rPr kumimoji="1" lang="en-US" altLang="ja-JP" sz="2000" dirty="0" smtClean="0">
                <a:latin typeface="+mn-ea"/>
              </a:rPr>
              <a:t>TRIP</a:t>
            </a:r>
            <a:r>
              <a:rPr kumimoji="1" lang="ja-JP" altLang="en-US" sz="2000" dirty="0" err="1" smtClean="0">
                <a:latin typeface="+mn-ea"/>
              </a:rPr>
              <a:t>ｓ</a:t>
            </a:r>
            <a:r>
              <a:rPr kumimoji="1" lang="ja-JP" altLang="en-US" sz="2000" dirty="0" smtClean="0">
                <a:latin typeface="+mn-ea"/>
              </a:rPr>
              <a:t>協定、</a:t>
            </a:r>
            <a:r>
              <a:rPr kumimoji="1" lang="en-US" altLang="ja-JP" sz="2000" dirty="0" smtClean="0">
                <a:latin typeface="+mn-ea"/>
              </a:rPr>
              <a:t>OECD</a:t>
            </a:r>
            <a:r>
              <a:rPr lang="zh-TW" altLang="en-US" sz="2000" dirty="0" smtClean="0">
                <a:latin typeface="+mn-ea"/>
              </a:rPr>
              <a:t>外国公務員贈賄</a:t>
            </a:r>
            <a:r>
              <a:rPr lang="zh-TW" altLang="en-US" sz="2000" dirty="0">
                <a:latin typeface="+mn-ea"/>
              </a:rPr>
              <a:t>防止条約</a:t>
            </a:r>
            <a:endParaRPr kumimoji="1" lang="ja-JP" altLang="en-US" sz="2000" dirty="0">
              <a:latin typeface="+mn-ea"/>
            </a:endParaRPr>
          </a:p>
        </p:txBody>
      </p:sp>
      <p:sp>
        <p:nvSpPr>
          <p:cNvPr id="7" name="スライド番号プレースホルダ 3"/>
          <p:cNvSpPr>
            <a:spLocks noGrp="1"/>
          </p:cNvSpPr>
          <p:nvPr>
            <p:ph type="sldNum" sz="quarter" idx="12"/>
          </p:nvPr>
        </p:nvSpPr>
        <p:spPr>
          <a:xfrm>
            <a:off x="6902896"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16</a:t>
            </a:fld>
            <a:endParaRPr lang="en-US" altLang="ja-JP" sz="1800" dirty="0" smtClean="0">
              <a:latin typeface="+mn-ea"/>
              <a:ea typeface="+mn-ea"/>
            </a:endParaRPr>
          </a:p>
        </p:txBody>
      </p:sp>
    </p:spTree>
    <p:extLst>
      <p:ext uri="{BB962C8B-B14F-4D97-AF65-F5344CB8AC3E}">
        <p14:creationId xmlns:p14="http://schemas.microsoft.com/office/powerpoint/2010/main" val="2370317209"/>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smtClean="0">
                <a:solidFill>
                  <a:schemeClr val="bg1"/>
                </a:solidFill>
                <a:latin typeface="ＭＳ Ｐゴシック" pitchFamily="50" charset="-128"/>
              </a:rPr>
              <a:t>独占禁止法</a:t>
            </a:r>
            <a:endParaRPr lang="ja-JP" altLang="en-US" sz="3000" dirty="0">
              <a:solidFill>
                <a:schemeClr val="bg1"/>
              </a:solidFill>
              <a:latin typeface="ＭＳ Ｐゴシック" pitchFamily="50" charset="-128"/>
            </a:endParaRPr>
          </a:p>
        </p:txBody>
      </p:sp>
      <p:grpSp>
        <p:nvGrpSpPr>
          <p:cNvPr id="3" name="グループ化 2"/>
          <p:cNvGrpSpPr/>
          <p:nvPr/>
        </p:nvGrpSpPr>
        <p:grpSpPr>
          <a:xfrm>
            <a:off x="539552" y="1412776"/>
            <a:ext cx="8280920" cy="2332074"/>
            <a:chOff x="539552" y="1457325"/>
            <a:chExt cx="8280920" cy="2332074"/>
          </a:xfrm>
        </p:grpSpPr>
        <p:sp>
          <p:nvSpPr>
            <p:cNvPr id="7" name="AutoShape 9"/>
            <p:cNvSpPr>
              <a:spLocks noChangeArrowheads="1"/>
            </p:cNvSpPr>
            <p:nvPr/>
          </p:nvSpPr>
          <p:spPr bwMode="auto">
            <a:xfrm>
              <a:off x="539552" y="1457325"/>
              <a:ext cx="8280920" cy="2332074"/>
            </a:xfrm>
            <a:prstGeom prst="roundRect">
              <a:avLst>
                <a:gd name="adj" fmla="val 16667"/>
              </a:avLst>
            </a:prstGeom>
            <a:solidFill>
              <a:srgbClr val="FFFFCC"/>
            </a:solidFill>
            <a:ln w="9525">
              <a:solidFill>
                <a:srgbClr val="000080"/>
              </a:solidFill>
              <a:round/>
              <a:headEnd/>
              <a:tailEnd/>
            </a:ln>
            <a:effectLst/>
            <a:extLst/>
          </p:spPr>
          <p:txBody>
            <a:bodyPr wrap="none" anchor="ctr"/>
            <a:lstStyle/>
            <a:p>
              <a:endParaRPr lang="ja-JP" altLang="en-US"/>
            </a:p>
          </p:txBody>
        </p:sp>
        <p:sp>
          <p:nvSpPr>
            <p:cNvPr id="8" name="Text Box 10"/>
            <p:cNvSpPr txBox="1">
              <a:spLocks noChangeArrowheads="1"/>
            </p:cNvSpPr>
            <p:nvPr/>
          </p:nvSpPr>
          <p:spPr bwMode="auto">
            <a:xfrm>
              <a:off x="827584" y="1542630"/>
              <a:ext cx="773995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dirty="0" smtClean="0">
                  <a:latin typeface="ＭＳ Ｐゴシック" pitchFamily="50" charset="-128"/>
                </a:rPr>
                <a:t>　</a:t>
              </a:r>
              <a:r>
                <a:rPr lang="ja-JP" altLang="en-US" sz="2000" dirty="0"/>
                <a:t>この法律は、私的独占、不当な取引制限及び不公正な取引方法を禁止し、事業支配力の過度の集中を防止して、結合、協定等の方法による生産、販売、価格、技術等の不当な制限その他一切の事業活動の不当な拘束を排除することにより、公正且つ自由な競争を促進し、事業者の創意を発揮させ、事業活動を盛んにし、雇傭及び国民実所得の水準を高め、以て、一般消費者の利益を確保するとともに、国民経済の民主的で健全な発達を促進することを目的とする。 </a:t>
              </a:r>
              <a:r>
                <a:rPr lang="ja-JP" altLang="en-US" sz="2000" dirty="0" smtClean="0">
                  <a:latin typeface="ＭＳ Ｐゴシック" pitchFamily="50" charset="-128"/>
                </a:rPr>
                <a:t>（</a:t>
              </a:r>
              <a:r>
                <a:rPr lang="ja-JP" altLang="en-US" sz="2000" dirty="0">
                  <a:latin typeface="ＭＳ Ｐゴシック" pitchFamily="50" charset="-128"/>
                </a:rPr>
                <a:t>第１条）</a:t>
              </a:r>
            </a:p>
          </p:txBody>
        </p:sp>
      </p:grpSp>
      <p:sp>
        <p:nvSpPr>
          <p:cNvPr id="11" name="Text Box 10"/>
          <p:cNvSpPr txBox="1">
            <a:spLocks noChangeArrowheads="1"/>
          </p:cNvSpPr>
          <p:nvPr/>
        </p:nvSpPr>
        <p:spPr bwMode="auto">
          <a:xfrm>
            <a:off x="1619672" y="3952801"/>
            <a:ext cx="6006190" cy="400110"/>
          </a:xfrm>
          <a:prstGeom prst="rect">
            <a:avLst/>
          </a:prstGeom>
          <a:solidFill>
            <a:srgbClr val="CCFFFF"/>
          </a:solidFill>
          <a:ln>
            <a:solidFill>
              <a:srgbClr val="0000FF"/>
            </a:solidFill>
          </a:ln>
          <a:effectLs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000" dirty="0" smtClean="0">
                <a:latin typeface="ＭＳ Ｐゴシック" pitchFamily="50" charset="-128"/>
              </a:rPr>
              <a:t>　</a:t>
            </a:r>
            <a:r>
              <a:rPr lang="ja-JP" altLang="en-US" sz="2000" dirty="0" smtClean="0"/>
              <a:t>公正且つ自由</a:t>
            </a:r>
            <a:r>
              <a:rPr lang="ja-JP" altLang="en-US" sz="2000" dirty="0" smtClean="0"/>
              <a:t>な競争の促進</a:t>
            </a:r>
            <a:endParaRPr lang="ja-JP" altLang="en-US" sz="2000" dirty="0">
              <a:latin typeface="ＭＳ Ｐゴシック" pitchFamily="50" charset="-128"/>
            </a:endParaRPr>
          </a:p>
        </p:txBody>
      </p:sp>
      <p:sp>
        <p:nvSpPr>
          <p:cNvPr id="2" name="下矢印 1"/>
          <p:cNvSpPr/>
          <p:nvPr/>
        </p:nvSpPr>
        <p:spPr>
          <a:xfrm>
            <a:off x="4446439" y="4412145"/>
            <a:ext cx="269577"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Text Box 10"/>
          <p:cNvSpPr txBox="1">
            <a:spLocks noChangeArrowheads="1"/>
          </p:cNvSpPr>
          <p:nvPr/>
        </p:nvSpPr>
        <p:spPr bwMode="auto">
          <a:xfrm>
            <a:off x="1619672" y="4632811"/>
            <a:ext cx="6006190" cy="1015663"/>
          </a:xfrm>
          <a:prstGeom prst="rect">
            <a:avLst/>
          </a:prstGeom>
          <a:solidFill>
            <a:srgbClr val="CCFFFF"/>
          </a:solidFill>
          <a:ln>
            <a:solidFill>
              <a:srgbClr val="0000FF"/>
            </a:solidFill>
          </a:ln>
          <a:effectLs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en-US" altLang="ja-JP" sz="2000" dirty="0">
                <a:latin typeface="ＭＳ Ｐゴシック" pitchFamily="50" charset="-128"/>
              </a:rPr>
              <a:t>	</a:t>
            </a:r>
            <a:r>
              <a:rPr lang="ja-JP" altLang="en-US" sz="2000" dirty="0" smtClean="0">
                <a:latin typeface="ＭＳ Ｐゴシック" pitchFamily="50" charset="-128"/>
              </a:rPr>
              <a:t>★ 事</a:t>
            </a:r>
            <a:r>
              <a:rPr lang="ja-JP" altLang="en-US" sz="2000" dirty="0" smtClean="0">
                <a:latin typeface="ＭＳ Ｐゴシック" pitchFamily="50" charset="-128"/>
              </a:rPr>
              <a:t>業者の創意発揮</a:t>
            </a:r>
            <a:endParaRPr lang="en-US" altLang="ja-JP" sz="2000" dirty="0" smtClean="0">
              <a:latin typeface="ＭＳ Ｐゴシック" pitchFamily="50" charset="-128"/>
            </a:endParaRPr>
          </a:p>
          <a:p>
            <a:pPr eaLnBrk="1" hangingPunct="1"/>
            <a:r>
              <a:rPr lang="en-US" altLang="ja-JP" sz="2000" dirty="0">
                <a:latin typeface="ＭＳ Ｐゴシック" pitchFamily="50" charset="-128"/>
              </a:rPr>
              <a:t>	</a:t>
            </a:r>
            <a:r>
              <a:rPr lang="ja-JP" altLang="en-US" sz="2000" dirty="0" smtClean="0">
                <a:latin typeface="ＭＳ Ｐゴシック" pitchFamily="50" charset="-128"/>
              </a:rPr>
              <a:t>★ 事業</a:t>
            </a:r>
            <a:r>
              <a:rPr lang="ja-JP" altLang="en-US" sz="2000" dirty="0">
                <a:latin typeface="ＭＳ Ｐゴシック" pitchFamily="50" charset="-128"/>
              </a:rPr>
              <a:t>活動の</a:t>
            </a:r>
            <a:r>
              <a:rPr lang="ja-JP" altLang="en-US" sz="2000" dirty="0" smtClean="0">
                <a:latin typeface="ＭＳ Ｐゴシック" pitchFamily="50" charset="-128"/>
              </a:rPr>
              <a:t>活発化　　</a:t>
            </a:r>
            <a:endParaRPr lang="en-US" altLang="ja-JP" sz="2000" dirty="0" smtClean="0">
              <a:latin typeface="ＭＳ Ｐゴシック" pitchFamily="50" charset="-128"/>
            </a:endParaRPr>
          </a:p>
          <a:p>
            <a:pPr eaLnBrk="1" hangingPunct="1"/>
            <a:r>
              <a:rPr lang="en-US" altLang="ja-JP" sz="2000" dirty="0" smtClean="0">
                <a:latin typeface="ＭＳ Ｐゴシック" pitchFamily="50" charset="-128"/>
              </a:rPr>
              <a:t>	</a:t>
            </a:r>
            <a:r>
              <a:rPr lang="ja-JP" altLang="en-US" sz="2000" dirty="0" smtClean="0">
                <a:latin typeface="ＭＳ Ｐゴシック" pitchFamily="50" charset="-128"/>
              </a:rPr>
              <a:t>★ 雇用</a:t>
            </a:r>
            <a:r>
              <a:rPr lang="ja-JP" altLang="en-US" sz="2000" dirty="0" smtClean="0">
                <a:latin typeface="ＭＳ Ｐゴシック" pitchFamily="50" charset="-128"/>
              </a:rPr>
              <a:t>・国民実所得の水準向上</a:t>
            </a:r>
            <a:endParaRPr lang="ja-JP" altLang="en-US" sz="2000" dirty="0">
              <a:latin typeface="ＭＳ Ｐゴシック" pitchFamily="50" charset="-128"/>
            </a:endParaRPr>
          </a:p>
        </p:txBody>
      </p:sp>
      <p:sp>
        <p:nvSpPr>
          <p:cNvPr id="13" name="下矢印 12"/>
          <p:cNvSpPr/>
          <p:nvPr/>
        </p:nvSpPr>
        <p:spPr>
          <a:xfrm>
            <a:off x="4459048" y="5712057"/>
            <a:ext cx="269577"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Text Box 10"/>
          <p:cNvSpPr txBox="1">
            <a:spLocks noChangeArrowheads="1"/>
          </p:cNvSpPr>
          <p:nvPr/>
        </p:nvSpPr>
        <p:spPr bwMode="auto">
          <a:xfrm>
            <a:off x="1619672" y="6033482"/>
            <a:ext cx="6006190" cy="707886"/>
          </a:xfrm>
          <a:prstGeom prst="rect">
            <a:avLst/>
          </a:prstGeom>
          <a:solidFill>
            <a:srgbClr val="CCFFFF"/>
          </a:solidFill>
          <a:ln>
            <a:solidFill>
              <a:srgbClr val="0000FF"/>
            </a:solidFill>
          </a:ln>
          <a:effectLs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en-US" altLang="ja-JP" sz="2000" dirty="0">
                <a:latin typeface="ＭＳ Ｐゴシック" pitchFamily="50" charset="-128"/>
              </a:rPr>
              <a:t>	</a:t>
            </a:r>
            <a:r>
              <a:rPr lang="ja-JP" altLang="en-US" sz="2000" dirty="0" smtClean="0">
                <a:latin typeface="ＭＳ Ｐゴシック" pitchFamily="50" charset="-128"/>
              </a:rPr>
              <a:t>★ 一般</a:t>
            </a:r>
            <a:r>
              <a:rPr lang="ja-JP" altLang="en-US" sz="2000" dirty="0" smtClean="0">
                <a:latin typeface="ＭＳ Ｐゴシック" pitchFamily="50" charset="-128"/>
              </a:rPr>
              <a:t>消費者の利益確保</a:t>
            </a:r>
            <a:endParaRPr lang="en-US" altLang="ja-JP" sz="2000" dirty="0" smtClean="0">
              <a:latin typeface="ＭＳ Ｐゴシック" pitchFamily="50" charset="-128"/>
            </a:endParaRPr>
          </a:p>
          <a:p>
            <a:pPr eaLnBrk="1" hangingPunct="1"/>
            <a:r>
              <a:rPr lang="en-US" altLang="ja-JP" sz="2000" dirty="0">
                <a:latin typeface="ＭＳ Ｐゴシック" pitchFamily="50" charset="-128"/>
              </a:rPr>
              <a:t>	</a:t>
            </a:r>
            <a:r>
              <a:rPr lang="ja-JP" altLang="en-US" sz="2000" dirty="0" smtClean="0">
                <a:latin typeface="ＭＳ Ｐゴシック" pitchFamily="50" charset="-128"/>
              </a:rPr>
              <a:t>★ 国民</a:t>
            </a:r>
            <a:r>
              <a:rPr lang="ja-JP" altLang="en-US" sz="2000" dirty="0" smtClean="0">
                <a:latin typeface="ＭＳ Ｐゴシック" pitchFamily="50" charset="-128"/>
              </a:rPr>
              <a:t>経済の民主的で健全な発達</a:t>
            </a:r>
            <a:endParaRPr lang="ja-JP" altLang="en-US" sz="2000" dirty="0">
              <a:latin typeface="ＭＳ Ｐゴシック" pitchFamily="50" charset="-128"/>
            </a:endParaRPr>
          </a:p>
        </p:txBody>
      </p:sp>
      <p:sp>
        <p:nvSpPr>
          <p:cNvPr id="15" name="スライド番号プレースホルダ 3"/>
          <p:cNvSpPr>
            <a:spLocks noGrp="1"/>
          </p:cNvSpPr>
          <p:nvPr>
            <p:ph type="sldNum" sz="quarter" idx="12"/>
          </p:nvPr>
        </p:nvSpPr>
        <p:spPr>
          <a:xfrm>
            <a:off x="6830888"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17</a:t>
            </a:fld>
            <a:endParaRPr lang="en-US" altLang="ja-JP" sz="1800" dirty="0" smtClean="0">
              <a:latin typeface="+mn-ea"/>
              <a:ea typeface="+mn-ea"/>
            </a:endParaRPr>
          </a:p>
        </p:txBody>
      </p:sp>
    </p:spTree>
    <p:extLst>
      <p:ext uri="{BB962C8B-B14F-4D97-AF65-F5344CB8AC3E}">
        <p14:creationId xmlns:p14="http://schemas.microsoft.com/office/powerpoint/2010/main" val="3336711270"/>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9"/>
          <p:cNvSpPr>
            <a:spLocks noChangeArrowheads="1"/>
          </p:cNvSpPr>
          <p:nvPr/>
        </p:nvSpPr>
        <p:spPr bwMode="auto">
          <a:xfrm>
            <a:off x="179512" y="1268760"/>
            <a:ext cx="8856984" cy="5532951"/>
          </a:xfrm>
          <a:prstGeom prst="roundRect">
            <a:avLst>
              <a:gd name="adj" fmla="val 16667"/>
            </a:avLst>
          </a:prstGeom>
          <a:solidFill>
            <a:srgbClr val="FFFFCC"/>
          </a:solidFill>
          <a:ln w="9525">
            <a:solidFill>
              <a:srgbClr val="000080"/>
            </a:solidFill>
            <a:round/>
            <a:headEnd/>
            <a:tailEnd/>
          </a:ln>
          <a:effectLst/>
          <a:extLst/>
        </p:spPr>
        <p:txBody>
          <a:bodyPr wrap="none" anchor="ctr"/>
          <a:lstStyle/>
          <a:p>
            <a:endParaRPr lang="ja-JP" altLang="en-US"/>
          </a:p>
        </p:txBody>
      </p:sp>
      <p:sp>
        <p:nvSpPr>
          <p:cNvPr id="9"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smtClean="0">
                <a:solidFill>
                  <a:schemeClr val="bg1"/>
                </a:solidFill>
                <a:latin typeface="ＭＳ Ｐゴシック" pitchFamily="50" charset="-128"/>
              </a:rPr>
              <a:t>独占禁止法：規制内容</a:t>
            </a:r>
            <a:endParaRPr lang="ja-JP" altLang="en-US" sz="3000" dirty="0">
              <a:solidFill>
                <a:schemeClr val="bg1"/>
              </a:solidFill>
              <a:latin typeface="ＭＳ Ｐゴシック" pitchFamily="50" charset="-128"/>
            </a:endParaRPr>
          </a:p>
        </p:txBody>
      </p:sp>
      <p:sp>
        <p:nvSpPr>
          <p:cNvPr id="8" name="Text Box 10"/>
          <p:cNvSpPr txBox="1">
            <a:spLocks noChangeArrowheads="1"/>
          </p:cNvSpPr>
          <p:nvPr/>
        </p:nvSpPr>
        <p:spPr bwMode="auto">
          <a:xfrm>
            <a:off x="579120" y="1354066"/>
            <a:ext cx="8457376"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dirty="0" smtClean="0">
                <a:solidFill>
                  <a:srgbClr val="0000FF"/>
                </a:solidFill>
                <a:latin typeface="ＭＳ Ｐゴシック" pitchFamily="50" charset="-128"/>
              </a:rPr>
              <a:t>１．私的独占の禁止</a:t>
            </a:r>
            <a:endParaRPr lang="en-US" altLang="ja-JP" dirty="0" smtClean="0">
              <a:solidFill>
                <a:srgbClr val="0000FF"/>
              </a:solidFill>
              <a:latin typeface="ＭＳ Ｐゴシック" pitchFamily="50" charset="-128"/>
            </a:endParaRPr>
          </a:p>
          <a:p>
            <a:pPr marL="627063" indent="-627063" eaLnBrk="1" hangingPunct="1"/>
            <a:r>
              <a:rPr lang="ja-JP" altLang="en-US" dirty="0">
                <a:latin typeface="ＭＳ Ｐゴシック" pitchFamily="50" charset="-128"/>
              </a:rPr>
              <a:t>　</a:t>
            </a:r>
            <a:r>
              <a:rPr lang="ja-JP" altLang="en-US" dirty="0" smtClean="0">
                <a:latin typeface="ＭＳ Ｐゴシック" pitchFamily="50" charset="-128"/>
              </a:rPr>
              <a:t>  「</a:t>
            </a:r>
            <a:r>
              <a:rPr lang="ja-JP" altLang="en-US" sz="1600" dirty="0" smtClean="0">
                <a:latin typeface="+mn-ea"/>
                <a:ea typeface="+mn-ea"/>
              </a:rPr>
              <a:t>排除型私的独占</a:t>
            </a:r>
            <a:r>
              <a:rPr lang="ja-JP" altLang="en-US" sz="1600" dirty="0" smtClean="0">
                <a:latin typeface="+mn-ea"/>
                <a:ea typeface="+mn-ea"/>
              </a:rPr>
              <a:t>」 ： 事</a:t>
            </a:r>
            <a:r>
              <a:rPr lang="ja-JP" altLang="en-US" sz="1600" dirty="0">
                <a:latin typeface="+mn-ea"/>
                <a:ea typeface="+mn-ea"/>
              </a:rPr>
              <a:t>業者が単独又は他の事業者と共同して，不当な低価格販売などの手段を用いて，競争相手を市場から排除したり，新規参入者を妨害して市場を独占しようとする</a:t>
            </a:r>
            <a:r>
              <a:rPr lang="ja-JP" altLang="en-US" sz="1600" dirty="0" smtClean="0">
                <a:latin typeface="+mn-ea"/>
                <a:ea typeface="+mn-ea"/>
              </a:rPr>
              <a:t>行為</a:t>
            </a:r>
            <a:r>
              <a:rPr lang="ja-JP" altLang="en-US" sz="1600" dirty="0">
                <a:latin typeface="+mn-ea"/>
                <a:ea typeface="+mn-ea"/>
              </a:rPr>
              <a:t>。</a:t>
            </a:r>
            <a:endParaRPr lang="en-US" altLang="ja-JP" sz="1600" dirty="0" smtClean="0">
              <a:latin typeface="+mn-ea"/>
              <a:ea typeface="+mn-ea"/>
            </a:endParaRPr>
          </a:p>
          <a:p>
            <a:pPr marL="627063" indent="-627063" eaLnBrk="1" hangingPunct="1"/>
            <a:r>
              <a:rPr lang="ja-JP" altLang="en-US" sz="1600" dirty="0" smtClean="0"/>
              <a:t>　</a:t>
            </a:r>
            <a:r>
              <a:rPr lang="ja-JP" altLang="en-US" sz="1600" dirty="0" smtClean="0"/>
              <a:t>  「</a:t>
            </a:r>
            <a:r>
              <a:rPr lang="zh-CN" altLang="en-US" sz="1600" dirty="0" smtClean="0"/>
              <a:t>支配型</a:t>
            </a:r>
            <a:r>
              <a:rPr lang="zh-CN" altLang="en-US" sz="1600" dirty="0"/>
              <a:t>私的</a:t>
            </a:r>
            <a:r>
              <a:rPr lang="zh-CN" altLang="en-US" sz="1600" dirty="0" smtClean="0"/>
              <a:t>独占</a:t>
            </a:r>
            <a:r>
              <a:rPr lang="ja-JP" altLang="en-US" sz="1600" dirty="0" smtClean="0"/>
              <a:t>」 ： 事</a:t>
            </a:r>
            <a:r>
              <a:rPr lang="ja-JP" altLang="en-US" sz="1600" dirty="0"/>
              <a:t>業者が単独又は他の事業者と共同して，株式取得などにより，他の事業者の事業活動に制約を与えて，市場を支配しようとする</a:t>
            </a:r>
            <a:r>
              <a:rPr lang="ja-JP" altLang="en-US" sz="1600" dirty="0" smtClean="0"/>
              <a:t>行為。</a:t>
            </a:r>
            <a:endParaRPr lang="en-US" altLang="ja-JP" sz="1600" dirty="0" smtClean="0">
              <a:latin typeface="ＭＳ Ｐゴシック" pitchFamily="50" charset="-128"/>
            </a:endParaRPr>
          </a:p>
          <a:p>
            <a:pPr eaLnBrk="1" hangingPunct="1">
              <a:spcBef>
                <a:spcPts val="600"/>
              </a:spcBef>
            </a:pPr>
            <a:r>
              <a:rPr lang="ja-JP" altLang="en-US" dirty="0">
                <a:solidFill>
                  <a:srgbClr val="0000FF"/>
                </a:solidFill>
                <a:latin typeface="ＭＳ Ｐゴシック" pitchFamily="50" charset="-128"/>
              </a:rPr>
              <a:t>２</a:t>
            </a:r>
            <a:r>
              <a:rPr lang="ja-JP" altLang="en-US" dirty="0" smtClean="0">
                <a:solidFill>
                  <a:srgbClr val="0000FF"/>
                </a:solidFill>
                <a:latin typeface="ＭＳ Ｐゴシック" pitchFamily="50" charset="-128"/>
              </a:rPr>
              <a:t>．不当な取引制限（カルテル）の禁止</a:t>
            </a:r>
            <a:endParaRPr lang="en-US" altLang="ja-JP" dirty="0" smtClean="0">
              <a:solidFill>
                <a:srgbClr val="0000FF"/>
              </a:solidFill>
              <a:latin typeface="ＭＳ Ｐゴシック" pitchFamily="50" charset="-128"/>
            </a:endParaRPr>
          </a:p>
          <a:p>
            <a:pPr marL="627063" indent="-627063" eaLnBrk="1" hangingPunct="1"/>
            <a:r>
              <a:rPr lang="ja-JP" altLang="en-US" dirty="0">
                <a:latin typeface="ＭＳ Ｐゴシック" pitchFamily="50" charset="-128"/>
              </a:rPr>
              <a:t>　</a:t>
            </a:r>
            <a:r>
              <a:rPr lang="ja-JP" altLang="en-US" dirty="0" smtClean="0">
                <a:latin typeface="ＭＳ Ｐゴシック" pitchFamily="50" charset="-128"/>
              </a:rPr>
              <a:t>　「</a:t>
            </a:r>
            <a:r>
              <a:rPr lang="ja-JP" altLang="en-US" sz="1600" dirty="0" smtClean="0">
                <a:latin typeface="+mn-ea"/>
                <a:ea typeface="+mn-ea"/>
              </a:rPr>
              <a:t>カルテル</a:t>
            </a:r>
            <a:r>
              <a:rPr lang="ja-JP" altLang="en-US" sz="1600" dirty="0" smtClean="0">
                <a:latin typeface="+mn-ea"/>
                <a:ea typeface="+mn-ea"/>
              </a:rPr>
              <a:t>」 ：  事</a:t>
            </a:r>
            <a:r>
              <a:rPr lang="ja-JP" altLang="en-US" sz="1600" dirty="0">
                <a:latin typeface="+mn-ea"/>
                <a:ea typeface="+mn-ea"/>
              </a:rPr>
              <a:t>業者又は業界団体の構成事業者が相互に連絡を取り合い，本来，各事業者が自主的に決めるべき商品の価格や販売・生産数量などを共同で取り決める</a:t>
            </a:r>
            <a:r>
              <a:rPr lang="ja-JP" altLang="en-US" sz="1600" dirty="0" smtClean="0">
                <a:latin typeface="+mn-ea"/>
                <a:ea typeface="+mn-ea"/>
              </a:rPr>
              <a:t>行為</a:t>
            </a:r>
            <a:r>
              <a:rPr lang="ja-JP" altLang="en-US" sz="1600" dirty="0">
                <a:latin typeface="+mn-ea"/>
                <a:ea typeface="+mn-ea"/>
              </a:rPr>
              <a:t>。</a:t>
            </a:r>
            <a:endParaRPr lang="en-US" altLang="ja-JP" sz="1600" dirty="0" smtClean="0">
              <a:latin typeface="+mn-ea"/>
              <a:ea typeface="+mn-ea"/>
            </a:endParaRPr>
          </a:p>
          <a:p>
            <a:pPr marL="627063" indent="-627063" eaLnBrk="1" hangingPunct="1"/>
            <a:r>
              <a:rPr lang="ja-JP" altLang="en-US" sz="1600" dirty="0" smtClean="0">
                <a:latin typeface="+mn-ea"/>
                <a:ea typeface="+mn-ea"/>
              </a:rPr>
              <a:t>　</a:t>
            </a:r>
            <a:r>
              <a:rPr lang="ja-JP" altLang="en-US" sz="1600" dirty="0" smtClean="0">
                <a:latin typeface="+mn-ea"/>
                <a:ea typeface="+mn-ea"/>
              </a:rPr>
              <a:t>　　「</a:t>
            </a:r>
            <a:r>
              <a:rPr lang="ja-JP" altLang="en-US" sz="1600" dirty="0" smtClean="0">
                <a:latin typeface="+mn-ea"/>
                <a:ea typeface="+mn-ea"/>
              </a:rPr>
              <a:t>入札談合</a:t>
            </a:r>
            <a:r>
              <a:rPr lang="ja-JP" altLang="en-US" sz="1600" dirty="0" smtClean="0">
                <a:latin typeface="+mn-ea"/>
                <a:ea typeface="+mn-ea"/>
              </a:rPr>
              <a:t>」 ： 国</a:t>
            </a:r>
            <a:r>
              <a:rPr lang="ja-JP" altLang="en-US" sz="1600" dirty="0">
                <a:latin typeface="+mn-ea"/>
                <a:ea typeface="+mn-ea"/>
              </a:rPr>
              <a:t>や地方公共団体などの公共工事や物品の公共調達に関する入札に際し，事前に，受注事業者や受注金額などを決めてしまう</a:t>
            </a:r>
            <a:r>
              <a:rPr lang="ja-JP" altLang="en-US" sz="1600" dirty="0" smtClean="0">
                <a:latin typeface="+mn-ea"/>
                <a:ea typeface="+mn-ea"/>
              </a:rPr>
              <a:t>行為。</a:t>
            </a:r>
            <a:endParaRPr lang="en-US" altLang="ja-JP" sz="1600" dirty="0" smtClean="0">
              <a:latin typeface="+mn-ea"/>
              <a:ea typeface="+mn-ea"/>
            </a:endParaRPr>
          </a:p>
          <a:p>
            <a:pPr eaLnBrk="1" hangingPunct="1">
              <a:spcBef>
                <a:spcPts val="600"/>
              </a:spcBef>
            </a:pPr>
            <a:r>
              <a:rPr lang="ja-JP" altLang="en-US" dirty="0">
                <a:solidFill>
                  <a:srgbClr val="0000FF"/>
                </a:solidFill>
                <a:latin typeface="ＭＳ Ｐゴシック" pitchFamily="50" charset="-128"/>
              </a:rPr>
              <a:t>３</a:t>
            </a:r>
            <a:r>
              <a:rPr lang="ja-JP" altLang="en-US" dirty="0" smtClean="0">
                <a:solidFill>
                  <a:srgbClr val="0000FF"/>
                </a:solidFill>
                <a:latin typeface="ＭＳ Ｐゴシック" pitchFamily="50" charset="-128"/>
              </a:rPr>
              <a:t>．事業団体の規制</a:t>
            </a:r>
            <a:endParaRPr lang="en-US" altLang="ja-JP" dirty="0" smtClean="0">
              <a:solidFill>
                <a:srgbClr val="0000FF"/>
              </a:solidFill>
              <a:latin typeface="ＭＳ Ｐゴシック" pitchFamily="50" charset="-128"/>
            </a:endParaRPr>
          </a:p>
          <a:p>
            <a:pPr marL="441325" indent="-76200" eaLnBrk="1" hangingPunct="1"/>
            <a:r>
              <a:rPr lang="ja-JP" altLang="en-US" sz="1600" dirty="0" smtClean="0"/>
              <a:t>　事</a:t>
            </a:r>
            <a:r>
              <a:rPr lang="ja-JP" altLang="en-US" sz="1600" dirty="0"/>
              <a:t>業者団体の活動として，事業者団体による競争の実質的な制限，事業者の数の制限，会員事業者・組合員等の機能又は活動の不当な制限，事業者に不公正な取引方法をさせる行為等</a:t>
            </a:r>
            <a:endParaRPr lang="en-US" altLang="ja-JP" sz="1600" dirty="0" smtClean="0">
              <a:latin typeface="ＭＳ Ｐゴシック" pitchFamily="50" charset="-128"/>
            </a:endParaRPr>
          </a:p>
          <a:p>
            <a:pPr eaLnBrk="1" hangingPunct="1">
              <a:spcBef>
                <a:spcPts val="30"/>
              </a:spcBef>
            </a:pPr>
            <a:r>
              <a:rPr lang="ja-JP" altLang="en-US" dirty="0">
                <a:solidFill>
                  <a:srgbClr val="0000FF"/>
                </a:solidFill>
                <a:latin typeface="ＭＳ Ｐゴシック" pitchFamily="50" charset="-128"/>
              </a:rPr>
              <a:t>４</a:t>
            </a:r>
            <a:r>
              <a:rPr lang="ja-JP" altLang="en-US" dirty="0" smtClean="0">
                <a:solidFill>
                  <a:srgbClr val="0000FF"/>
                </a:solidFill>
                <a:latin typeface="ＭＳ Ｐゴシック" pitchFamily="50" charset="-128"/>
              </a:rPr>
              <a:t>．合併や株式取得などの企業結合の規制</a:t>
            </a:r>
            <a:endParaRPr lang="en-US" altLang="ja-JP" dirty="0" smtClean="0">
              <a:solidFill>
                <a:srgbClr val="0000FF"/>
              </a:solidFill>
              <a:latin typeface="ＭＳ Ｐゴシック" pitchFamily="50" charset="-128"/>
            </a:endParaRPr>
          </a:p>
          <a:p>
            <a:pPr eaLnBrk="1" hangingPunct="1">
              <a:spcBef>
                <a:spcPts val="30"/>
              </a:spcBef>
            </a:pPr>
            <a:r>
              <a:rPr lang="ja-JP" altLang="en-US" dirty="0">
                <a:solidFill>
                  <a:srgbClr val="0000FF"/>
                </a:solidFill>
                <a:latin typeface="ＭＳ Ｐゴシック" pitchFamily="50" charset="-128"/>
              </a:rPr>
              <a:t>５</a:t>
            </a:r>
            <a:r>
              <a:rPr lang="ja-JP" altLang="en-US" dirty="0" smtClean="0">
                <a:solidFill>
                  <a:srgbClr val="0000FF"/>
                </a:solidFill>
                <a:latin typeface="ＭＳ Ｐゴシック" pitchFamily="50" charset="-128"/>
              </a:rPr>
              <a:t>．独占的状態の規制</a:t>
            </a:r>
            <a:endParaRPr lang="en-US" altLang="ja-JP" dirty="0" smtClean="0">
              <a:solidFill>
                <a:srgbClr val="0000FF"/>
              </a:solidFill>
              <a:latin typeface="ＭＳ Ｐゴシック" pitchFamily="50" charset="-128"/>
            </a:endParaRPr>
          </a:p>
          <a:p>
            <a:pPr eaLnBrk="1" hangingPunct="1">
              <a:spcBef>
                <a:spcPts val="30"/>
              </a:spcBef>
            </a:pPr>
            <a:r>
              <a:rPr lang="ja-JP" altLang="en-US" dirty="0">
                <a:solidFill>
                  <a:srgbClr val="0000FF"/>
                </a:solidFill>
                <a:latin typeface="ＭＳ Ｐゴシック" pitchFamily="50" charset="-128"/>
              </a:rPr>
              <a:t>６</a:t>
            </a:r>
            <a:r>
              <a:rPr lang="ja-JP" altLang="en-US" dirty="0" smtClean="0">
                <a:solidFill>
                  <a:srgbClr val="0000FF"/>
                </a:solidFill>
                <a:latin typeface="ＭＳ Ｐゴシック" pitchFamily="50" charset="-128"/>
              </a:rPr>
              <a:t>．不公正な取引方法の規制</a:t>
            </a:r>
            <a:endParaRPr lang="en-US" altLang="ja-JP" dirty="0" smtClean="0">
              <a:solidFill>
                <a:srgbClr val="0000FF"/>
              </a:solidFill>
              <a:latin typeface="ＭＳ Ｐゴシック" pitchFamily="50" charset="-128"/>
            </a:endParaRPr>
          </a:p>
          <a:p>
            <a:pPr marL="441325" indent="-441325" eaLnBrk="1" hangingPunct="1">
              <a:spcBef>
                <a:spcPts val="30"/>
              </a:spcBef>
            </a:pPr>
            <a:r>
              <a:rPr lang="ja-JP" altLang="en-US" dirty="0">
                <a:solidFill>
                  <a:srgbClr val="0000FF"/>
                </a:solidFill>
                <a:latin typeface="ＭＳ Ｐゴシック" pitchFamily="50" charset="-128"/>
              </a:rPr>
              <a:t>７</a:t>
            </a:r>
            <a:r>
              <a:rPr lang="ja-JP" altLang="en-US" dirty="0" smtClean="0">
                <a:solidFill>
                  <a:srgbClr val="0000FF"/>
                </a:solidFill>
                <a:latin typeface="ＭＳ Ｐゴシック" pitchFamily="50" charset="-128"/>
              </a:rPr>
              <a:t>．下請法</a:t>
            </a:r>
            <a:r>
              <a:rPr lang="ja-JP" altLang="en-US" dirty="0">
                <a:solidFill>
                  <a:srgbClr val="0000FF"/>
                </a:solidFill>
                <a:latin typeface="ＭＳ Ｐゴシック" pitchFamily="50" charset="-128"/>
              </a:rPr>
              <a:t>に基づく</a:t>
            </a:r>
            <a:r>
              <a:rPr lang="ja-JP" altLang="en-US" dirty="0" smtClean="0">
                <a:solidFill>
                  <a:srgbClr val="0000FF"/>
                </a:solidFill>
                <a:latin typeface="ＭＳ Ｐゴシック" pitchFamily="50" charset="-128"/>
              </a:rPr>
              <a:t>規制 ： </a:t>
            </a:r>
            <a:r>
              <a:rPr lang="ja-JP" altLang="en-US" sz="1600" dirty="0" smtClean="0"/>
              <a:t>親事</a:t>
            </a:r>
            <a:r>
              <a:rPr lang="ja-JP" altLang="en-US" sz="1600" dirty="0"/>
              <a:t>業者と下請事業者との間の取引を公正にし，下請事業者の利益を保護することを内容とする法律</a:t>
            </a:r>
            <a:endParaRPr lang="en-US" altLang="ja-JP" sz="1600" dirty="0" smtClean="0">
              <a:latin typeface="ＭＳ Ｐゴシック" pitchFamily="50" charset="-128"/>
            </a:endParaRPr>
          </a:p>
        </p:txBody>
      </p:sp>
      <p:sp>
        <p:nvSpPr>
          <p:cNvPr id="6" name="スライド番号プレースホルダ 3"/>
          <p:cNvSpPr>
            <a:spLocks noGrp="1"/>
          </p:cNvSpPr>
          <p:nvPr>
            <p:ph type="sldNum" sz="quarter" idx="12"/>
          </p:nvPr>
        </p:nvSpPr>
        <p:spPr>
          <a:xfrm>
            <a:off x="6974904"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18</a:t>
            </a:fld>
            <a:endParaRPr lang="en-US" altLang="ja-JP" sz="1800" dirty="0" smtClean="0">
              <a:latin typeface="+mn-ea"/>
              <a:ea typeface="+mn-ea"/>
            </a:endParaRPr>
          </a:p>
        </p:txBody>
      </p:sp>
    </p:spTree>
    <p:extLst>
      <p:ext uri="{BB962C8B-B14F-4D97-AF65-F5344CB8AC3E}">
        <p14:creationId xmlns:p14="http://schemas.microsoft.com/office/powerpoint/2010/main" val="3506786755"/>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657600" y="2971800"/>
            <a:ext cx="1676400" cy="923925"/>
          </a:xfrm>
          <a:prstGeom prst="rect">
            <a:avLst/>
          </a:prstGeom>
          <a:noFill/>
          <a:ln w="9525">
            <a:noFill/>
            <a:miter lim="800000"/>
            <a:headEnd/>
            <a:tailEnd/>
          </a:ln>
        </p:spPr>
        <p:txBody>
          <a:bodyPr lIns="92065" tIns="46033" rIns="92065" bIns="46033">
            <a:spAutoFit/>
          </a:bodyPr>
          <a:lstStyle/>
          <a:p>
            <a:pPr algn="ctr" eaLnBrk="0" hangingPunct="0">
              <a:spcBef>
                <a:spcPct val="50000"/>
              </a:spcBef>
            </a:pPr>
            <a:r>
              <a:rPr lang="en-US" altLang="ja-JP" sz="5400" b="1">
                <a:latin typeface="ＭＳ Ｐゴシック" charset="-128"/>
              </a:rPr>
              <a:t>END</a:t>
            </a:r>
          </a:p>
        </p:txBody>
      </p:sp>
      <p:sp>
        <p:nvSpPr>
          <p:cNvPr id="4" name="スライド番号プレースホルダ 3"/>
          <p:cNvSpPr>
            <a:spLocks noGrp="1"/>
          </p:cNvSpPr>
          <p:nvPr>
            <p:ph type="sldNum" sz="quarter" idx="12"/>
          </p:nvPr>
        </p:nvSpPr>
        <p:spPr>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19</a:t>
            </a:fld>
            <a:endParaRPr lang="en-US" altLang="ja-JP" sz="1800" dirty="0" smtClean="0">
              <a:latin typeface="+mn-ea"/>
              <a:ea typeface="+mn-ea"/>
            </a:endParaRPr>
          </a:p>
        </p:txBody>
      </p:sp>
    </p:spTree>
    <p:extLst>
      <p:ext uri="{BB962C8B-B14F-4D97-AF65-F5344CB8AC3E}">
        <p14:creationId xmlns:p14="http://schemas.microsoft.com/office/powerpoint/2010/main" val="2711277257"/>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323726" y="4466091"/>
            <a:ext cx="4320282" cy="1050925"/>
          </a:xfrm>
          <a:prstGeom prst="roundRect">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76" name="テキスト ボックス 8"/>
          <p:cNvSpPr txBox="1">
            <a:spLocks noChangeArrowheads="1"/>
          </p:cNvSpPr>
          <p:nvPr/>
        </p:nvSpPr>
        <p:spPr bwMode="auto">
          <a:xfrm>
            <a:off x="107504" y="4523231"/>
            <a:ext cx="4536504" cy="979487"/>
          </a:xfrm>
          <a:prstGeom prst="rect">
            <a:avLst/>
          </a:prstGeom>
          <a:noFill/>
          <a:ln>
            <a:noFill/>
          </a:ln>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000" dirty="0"/>
              <a:t>事業者間の公正な競争の促進</a:t>
            </a:r>
            <a:endParaRPr lang="en-US" altLang="ja-JP" sz="2000" dirty="0"/>
          </a:p>
          <a:p>
            <a:pPr eaLnBrk="1" hangingPunct="1">
              <a:spcBef>
                <a:spcPts val="200"/>
              </a:spcBef>
            </a:pPr>
            <a:r>
              <a:rPr lang="ja-JP" altLang="en-US" dirty="0"/>
              <a:t>　　・事業者の営業上の利益の保護（私益）</a:t>
            </a:r>
            <a:endParaRPr lang="en-US" altLang="ja-JP" dirty="0"/>
          </a:p>
          <a:p>
            <a:pPr eaLnBrk="1" hangingPunct="1"/>
            <a:r>
              <a:rPr lang="ja-JP" altLang="en-US" dirty="0"/>
              <a:t>　　・公正な競争秩序の維持（公益）</a:t>
            </a:r>
          </a:p>
        </p:txBody>
      </p:sp>
      <p:sp>
        <p:nvSpPr>
          <p:cNvPr id="7" name="角丸四角形 6"/>
          <p:cNvSpPr/>
          <p:nvPr/>
        </p:nvSpPr>
        <p:spPr>
          <a:xfrm>
            <a:off x="5011738" y="4459288"/>
            <a:ext cx="3808412" cy="1003300"/>
          </a:xfrm>
          <a:prstGeom prst="roundRect">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テキスト ボックス 9"/>
          <p:cNvSpPr txBox="1"/>
          <p:nvPr/>
        </p:nvSpPr>
        <p:spPr>
          <a:xfrm>
            <a:off x="5011738" y="4459288"/>
            <a:ext cx="3808412" cy="979487"/>
          </a:xfrm>
          <a:prstGeom prst="rect">
            <a:avLst/>
          </a:prstGeom>
          <a:noFill/>
          <a:ln>
            <a:noFill/>
          </a:ln>
        </p:spPr>
        <p:txBody>
          <a:bodyPr>
            <a:spAutoFit/>
          </a:bodyPr>
          <a:lstStyle/>
          <a:p>
            <a:pPr algn="ctr">
              <a:defRPr/>
            </a:pPr>
            <a:r>
              <a:rPr lang="ja-JP" altLang="en-US" sz="2000" dirty="0">
                <a:latin typeface="+mn-ea"/>
                <a:ea typeface="+mn-ea"/>
              </a:rPr>
              <a:t>国際約束の実施</a:t>
            </a:r>
            <a:endParaRPr lang="en-US" altLang="ja-JP" sz="2000" dirty="0">
              <a:latin typeface="+mn-ea"/>
              <a:ea typeface="+mn-ea"/>
            </a:endParaRPr>
          </a:p>
          <a:p>
            <a:pPr>
              <a:spcBef>
                <a:spcPts val="200"/>
              </a:spcBef>
              <a:defRPr/>
            </a:pPr>
            <a:r>
              <a:rPr lang="ja-JP" altLang="en-US" dirty="0">
                <a:latin typeface="+mn-ea"/>
                <a:ea typeface="+mn-ea"/>
              </a:rPr>
              <a:t>パリ条約、マドリッド協定、</a:t>
            </a:r>
            <a:r>
              <a:rPr lang="en-US" altLang="ja-JP" dirty="0">
                <a:latin typeface="+mn-ea"/>
                <a:ea typeface="+mn-ea"/>
              </a:rPr>
              <a:t>TRIPS</a:t>
            </a:r>
            <a:r>
              <a:rPr lang="ja-JP" altLang="en-US" dirty="0">
                <a:latin typeface="+mn-ea"/>
                <a:ea typeface="+mn-ea"/>
              </a:rPr>
              <a:t>協定、</a:t>
            </a:r>
            <a:r>
              <a:rPr lang="en-US" altLang="ja-JP" dirty="0">
                <a:latin typeface="+mn-ea"/>
                <a:ea typeface="+mn-ea"/>
              </a:rPr>
              <a:t>OECD</a:t>
            </a:r>
            <a:r>
              <a:rPr lang="ja-JP" altLang="en-US" dirty="0">
                <a:latin typeface="+mn-ea"/>
                <a:ea typeface="+mn-ea"/>
              </a:rPr>
              <a:t>外国公務員贈賄防止条約等</a:t>
            </a:r>
          </a:p>
        </p:txBody>
      </p:sp>
      <p:sp>
        <p:nvSpPr>
          <p:cNvPr id="8" name="角丸四角形 7"/>
          <p:cNvSpPr/>
          <p:nvPr/>
        </p:nvSpPr>
        <p:spPr>
          <a:xfrm>
            <a:off x="3030538" y="6038850"/>
            <a:ext cx="3095625" cy="485775"/>
          </a:xfrm>
          <a:prstGeom prst="roundRect">
            <a:avLst/>
          </a:prstGeom>
          <a:solidFill>
            <a:schemeClr val="tx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blurRad="50800" dist="38100" dir="2700000" algn="tl" rotWithShape="0">
              <a:schemeClr val="bg2">
                <a:lumMod val="90000"/>
                <a:alpha val="40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不正競争防止法の目的 </a:t>
            </a:r>
          </a:p>
        </p:txBody>
      </p:sp>
      <p:sp>
        <p:nvSpPr>
          <p:cNvPr id="3091" name="AutoShape 9"/>
          <p:cNvSpPr>
            <a:spLocks noChangeArrowheads="1"/>
          </p:cNvSpPr>
          <p:nvPr/>
        </p:nvSpPr>
        <p:spPr bwMode="auto">
          <a:xfrm>
            <a:off x="539552" y="1457325"/>
            <a:ext cx="8027987" cy="1512888"/>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dirty="0" smtClean="0">
                <a:latin typeface="ＭＳ Ｐゴシック" pitchFamily="50" charset="-128"/>
              </a:rPr>
              <a:t>　この</a:t>
            </a:r>
            <a:r>
              <a:rPr lang="ja-JP" altLang="en-US" sz="2000" dirty="0">
                <a:latin typeface="ＭＳ Ｐゴシック" pitchFamily="50" charset="-128"/>
              </a:rPr>
              <a:t>法律は、事業者間の公正な競争及びこれに関する国際約束の的確な実施を確保するため、不正競争の防止及び不正競争に係る損害賠償に関する措置等を講じ、もって国民経済の健全な発展に寄与することを目的とする。（第１条）</a:t>
            </a:r>
          </a:p>
        </p:txBody>
      </p:sp>
      <p:sp>
        <p:nvSpPr>
          <p:cNvPr id="3082" name="テキスト ボックス 2"/>
          <p:cNvSpPr txBox="1">
            <a:spLocks noChangeArrowheads="1"/>
          </p:cNvSpPr>
          <p:nvPr/>
        </p:nvSpPr>
        <p:spPr bwMode="auto">
          <a:xfrm>
            <a:off x="1258888" y="3429000"/>
            <a:ext cx="6626225" cy="400050"/>
          </a:xfrm>
          <a:prstGeom prst="rect">
            <a:avLst/>
          </a:prstGeom>
          <a:solidFill>
            <a:schemeClr val="tx2">
              <a:lumMod val="20000"/>
              <a:lumOff val="80000"/>
            </a:schemeClr>
          </a:solidFill>
          <a:ln w="9525">
            <a:solidFill>
              <a:srgbClr val="002060"/>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000"/>
              <a:t>不正競争防止、不正競争に係る差止め・損害賠償等の措置</a:t>
            </a:r>
          </a:p>
        </p:txBody>
      </p:sp>
      <p:sp>
        <p:nvSpPr>
          <p:cNvPr id="3083" name="テキスト ボックス 10"/>
          <p:cNvSpPr txBox="1">
            <a:spLocks noChangeArrowheads="1"/>
          </p:cNvSpPr>
          <p:nvPr/>
        </p:nvSpPr>
        <p:spPr bwMode="auto">
          <a:xfrm>
            <a:off x="2735263" y="6082166"/>
            <a:ext cx="366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000" dirty="0"/>
              <a:t>国民経済の健全な発展</a:t>
            </a:r>
          </a:p>
        </p:txBody>
      </p:sp>
      <p:sp>
        <p:nvSpPr>
          <p:cNvPr id="4" name="下矢印 3"/>
          <p:cNvSpPr/>
          <p:nvPr/>
        </p:nvSpPr>
        <p:spPr>
          <a:xfrm>
            <a:off x="2195513" y="3943964"/>
            <a:ext cx="431800" cy="392112"/>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3" name="下矢印 12"/>
          <p:cNvSpPr/>
          <p:nvPr/>
        </p:nvSpPr>
        <p:spPr>
          <a:xfrm>
            <a:off x="6588125" y="3933825"/>
            <a:ext cx="431800" cy="3905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2" name="曲折矢印 11"/>
          <p:cNvSpPr/>
          <p:nvPr/>
        </p:nvSpPr>
        <p:spPr>
          <a:xfrm flipV="1">
            <a:off x="2308225" y="5846763"/>
            <a:ext cx="569913" cy="509587"/>
          </a:xfrm>
          <a:prstGeom prst="bentArrow">
            <a:avLst>
              <a:gd name="adj1" fmla="val 33815"/>
              <a:gd name="adj2" fmla="val 32346"/>
              <a:gd name="adj3" fmla="val 27938"/>
              <a:gd name="adj4" fmla="val 4375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19" name="曲折矢印 18"/>
          <p:cNvSpPr/>
          <p:nvPr/>
        </p:nvSpPr>
        <p:spPr>
          <a:xfrm flipH="1" flipV="1">
            <a:off x="6300788" y="5876925"/>
            <a:ext cx="568325" cy="511175"/>
          </a:xfrm>
          <a:prstGeom prst="bentArrow">
            <a:avLst>
              <a:gd name="adj1" fmla="val 33815"/>
              <a:gd name="adj2" fmla="val 32346"/>
              <a:gd name="adj3" fmla="val 27938"/>
              <a:gd name="adj4" fmla="val 4375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3088" name="テキスト ボックス 13"/>
          <p:cNvSpPr txBox="1">
            <a:spLocks noChangeArrowheads="1"/>
          </p:cNvSpPr>
          <p:nvPr/>
        </p:nvSpPr>
        <p:spPr bwMode="auto">
          <a:xfrm>
            <a:off x="2878138" y="4076700"/>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a:t>直接目的</a:t>
            </a:r>
          </a:p>
        </p:txBody>
      </p:sp>
      <p:sp>
        <p:nvSpPr>
          <p:cNvPr id="3089" name="テキスト ボックス 20"/>
          <p:cNvSpPr txBox="1">
            <a:spLocks noChangeArrowheads="1"/>
          </p:cNvSpPr>
          <p:nvPr/>
        </p:nvSpPr>
        <p:spPr bwMode="auto">
          <a:xfrm>
            <a:off x="5541963" y="4076700"/>
            <a:ext cx="1406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a:t>直接目的</a:t>
            </a:r>
          </a:p>
        </p:txBody>
      </p:sp>
      <p:sp>
        <p:nvSpPr>
          <p:cNvPr id="3090" name="テキスト ボックス 21"/>
          <p:cNvSpPr txBox="1">
            <a:spLocks noChangeArrowheads="1"/>
          </p:cNvSpPr>
          <p:nvPr/>
        </p:nvSpPr>
        <p:spPr bwMode="auto">
          <a:xfrm>
            <a:off x="3871913" y="5651500"/>
            <a:ext cx="1404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a:t>最終目的</a:t>
            </a:r>
          </a:p>
        </p:txBody>
      </p:sp>
      <p:sp>
        <p:nvSpPr>
          <p:cNvPr id="20" name="スライド番号プレースホルダ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2</a:t>
            </a:fld>
            <a:endParaRPr lang="en-US" altLang="ja-JP" sz="1800" dirty="0" smtClean="0">
              <a:latin typeface="+mn-ea"/>
              <a:ea typeface="+mn-ea"/>
            </a:endParaRPr>
          </a:p>
        </p:txBody>
      </p:sp>
    </p:spTree>
    <p:extLst>
      <p:ext uri="{BB962C8B-B14F-4D97-AF65-F5344CB8AC3E}">
        <p14:creationId xmlns:p14="http://schemas.microsoft.com/office/powerpoint/2010/main" val="2056792820"/>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99319"/>
            <a:ext cx="8352928" cy="6002505"/>
          </a:xfrm>
        </p:spPr>
        <p:txBody>
          <a:bodyPr>
            <a:noAutofit/>
          </a:bodyPr>
          <a:lstStyle/>
          <a:p>
            <a:pPr algn="l"/>
            <a:r>
              <a:rPr lang="en-US" altLang="ja-JP" sz="2200" dirty="0">
                <a:solidFill>
                  <a:srgbClr val="0033CC"/>
                </a:solidFill>
                <a:latin typeface="+mn-ea"/>
              </a:rPr>
              <a:t>Q1 </a:t>
            </a:r>
            <a:r>
              <a:rPr lang="ja-JP" altLang="en-US" sz="2200" dirty="0" smtClean="0">
                <a:solidFill>
                  <a:srgbClr val="0033CC"/>
                </a:solidFill>
                <a:latin typeface="+mn-ea"/>
              </a:rPr>
              <a:t>　</a:t>
            </a:r>
            <a:r>
              <a:rPr lang="ja-JP" altLang="ja-JP" sz="2200" dirty="0" smtClean="0">
                <a:solidFill>
                  <a:srgbClr val="0033CC"/>
                </a:solidFill>
                <a:latin typeface="+mn-ea"/>
              </a:rPr>
              <a:t>とても</a:t>
            </a:r>
            <a:r>
              <a:rPr lang="ja-JP" altLang="ja-JP" sz="2200" dirty="0">
                <a:solidFill>
                  <a:srgbClr val="0033CC"/>
                </a:solidFill>
                <a:latin typeface="+mn-ea"/>
              </a:rPr>
              <a:t>便利な健康グッズを考えました。著作権で保護されますか</a:t>
            </a:r>
            <a:r>
              <a:rPr lang="ja-JP" altLang="ja-JP" sz="2200" dirty="0" smtClean="0">
                <a:solidFill>
                  <a:srgbClr val="0033CC"/>
                </a:solidFill>
                <a:latin typeface="+mn-ea"/>
              </a:rPr>
              <a:t>。</a:t>
            </a:r>
            <a:endParaRPr lang="en-US" altLang="ja-JP" sz="2200" dirty="0" smtClean="0">
              <a:solidFill>
                <a:srgbClr val="0033CC"/>
              </a:solidFill>
              <a:latin typeface="+mn-ea"/>
            </a:endParaRPr>
          </a:p>
          <a:p>
            <a:pPr algn="l"/>
            <a:endParaRPr kumimoji="1" lang="en-US" altLang="ja-JP" sz="2200" dirty="0">
              <a:solidFill>
                <a:srgbClr val="0033CC"/>
              </a:solidFill>
              <a:latin typeface="+mn-ea"/>
            </a:endParaRPr>
          </a:p>
          <a:p>
            <a:pPr marL="544513" indent="-544513" algn="l">
              <a:spcBef>
                <a:spcPts val="1800"/>
              </a:spcBef>
            </a:pPr>
            <a:r>
              <a:rPr lang="en-US" altLang="ja-JP" sz="2200" dirty="0" smtClean="0">
                <a:solidFill>
                  <a:srgbClr val="0033CC"/>
                </a:solidFill>
                <a:latin typeface="+mn-ea"/>
              </a:rPr>
              <a:t>Q2</a:t>
            </a:r>
            <a:r>
              <a:rPr lang="ja-JP" altLang="en-US" sz="2200" dirty="0" smtClean="0">
                <a:solidFill>
                  <a:srgbClr val="0033CC"/>
                </a:solidFill>
                <a:latin typeface="+mn-ea"/>
              </a:rPr>
              <a:t>　</a:t>
            </a:r>
            <a:r>
              <a:rPr lang="ja-JP" altLang="ja-JP" sz="2200" dirty="0" smtClean="0">
                <a:solidFill>
                  <a:srgbClr val="0033CC"/>
                </a:solidFill>
                <a:latin typeface="+mn-ea"/>
              </a:rPr>
              <a:t>私</a:t>
            </a:r>
            <a:r>
              <a:rPr lang="ja-JP" altLang="ja-JP" sz="2200" dirty="0">
                <a:solidFill>
                  <a:srgbClr val="0033CC"/>
                </a:solidFill>
                <a:latin typeface="+mn-ea"/>
              </a:rPr>
              <a:t>が独自に作曲した音楽が偶然にも先に</a:t>
            </a:r>
            <a:r>
              <a:rPr lang="en-US" altLang="ja-JP" sz="2200" dirty="0">
                <a:solidFill>
                  <a:srgbClr val="0033CC"/>
                </a:solidFill>
                <a:latin typeface="+mn-ea"/>
              </a:rPr>
              <a:t>T </a:t>
            </a:r>
            <a:r>
              <a:rPr lang="ja-JP" altLang="ja-JP" sz="2200" dirty="0" err="1">
                <a:solidFill>
                  <a:srgbClr val="0033CC"/>
                </a:solidFill>
                <a:latin typeface="+mn-ea"/>
              </a:rPr>
              <a:t>さんが</a:t>
            </a:r>
            <a:r>
              <a:rPr lang="ja-JP" altLang="ja-JP" sz="2200" dirty="0">
                <a:solidFill>
                  <a:srgbClr val="0033CC"/>
                </a:solidFill>
                <a:latin typeface="+mn-ea"/>
              </a:rPr>
              <a:t>作曲した音楽とよく似たものであることがわかりました。私は、</a:t>
            </a:r>
            <a:r>
              <a:rPr lang="en-US" altLang="ja-JP" sz="2200" dirty="0">
                <a:solidFill>
                  <a:srgbClr val="0033CC"/>
                </a:solidFill>
                <a:latin typeface="+mn-ea"/>
              </a:rPr>
              <a:t>T </a:t>
            </a:r>
            <a:r>
              <a:rPr lang="ja-JP" altLang="ja-JP" sz="2200" dirty="0" err="1">
                <a:solidFill>
                  <a:srgbClr val="0033CC"/>
                </a:solidFill>
                <a:latin typeface="+mn-ea"/>
              </a:rPr>
              <a:t>さんの</a:t>
            </a:r>
            <a:r>
              <a:rPr lang="ja-JP" altLang="ja-JP" sz="2200" dirty="0">
                <a:solidFill>
                  <a:srgbClr val="0033CC"/>
                </a:solidFill>
                <a:latin typeface="+mn-ea"/>
              </a:rPr>
              <a:t>著作権を侵害したことになるのですか</a:t>
            </a:r>
            <a:r>
              <a:rPr lang="ja-JP" altLang="ja-JP" sz="2200" dirty="0" smtClean="0">
                <a:solidFill>
                  <a:srgbClr val="0033CC"/>
                </a:solidFill>
                <a:latin typeface="+mn-ea"/>
              </a:rPr>
              <a:t>。</a:t>
            </a:r>
            <a:endParaRPr lang="en-US" altLang="ja-JP" sz="2200" dirty="0" smtClean="0">
              <a:solidFill>
                <a:srgbClr val="0033CC"/>
              </a:solidFill>
              <a:latin typeface="+mn-ea"/>
            </a:endParaRPr>
          </a:p>
          <a:p>
            <a:pPr algn="l"/>
            <a:endParaRPr kumimoji="1" lang="en-US" altLang="ja-JP" sz="2200" dirty="0">
              <a:solidFill>
                <a:srgbClr val="0033CC"/>
              </a:solidFill>
              <a:latin typeface="+mn-ea"/>
            </a:endParaRPr>
          </a:p>
          <a:p>
            <a:pPr algn="l"/>
            <a:endParaRPr lang="en-US" altLang="ja-JP" sz="2200" dirty="0" smtClean="0">
              <a:solidFill>
                <a:srgbClr val="0033CC"/>
              </a:solidFill>
              <a:latin typeface="+mn-ea"/>
            </a:endParaRPr>
          </a:p>
          <a:p>
            <a:pPr marL="457200" indent="-457200" algn="l">
              <a:spcBef>
                <a:spcPts val="1800"/>
              </a:spcBef>
            </a:pPr>
            <a:r>
              <a:rPr lang="en-US" altLang="ja-JP" sz="2200" dirty="0" smtClean="0">
                <a:solidFill>
                  <a:srgbClr val="0033CC"/>
                </a:solidFill>
                <a:latin typeface="+mn-ea"/>
              </a:rPr>
              <a:t>Q3</a:t>
            </a:r>
            <a:r>
              <a:rPr lang="ja-JP" altLang="en-US" sz="2200" dirty="0" smtClean="0">
                <a:solidFill>
                  <a:srgbClr val="0033CC"/>
                </a:solidFill>
                <a:latin typeface="+mn-ea"/>
              </a:rPr>
              <a:t>　</a:t>
            </a:r>
            <a:r>
              <a:rPr lang="ja-JP" altLang="ja-JP" sz="2200" dirty="0" smtClean="0">
                <a:solidFill>
                  <a:srgbClr val="0033CC"/>
                </a:solidFill>
                <a:latin typeface="+mn-ea"/>
              </a:rPr>
              <a:t>自分</a:t>
            </a:r>
            <a:r>
              <a:rPr lang="ja-JP" altLang="ja-JP" sz="2200" dirty="0">
                <a:solidFill>
                  <a:srgbClr val="0033CC"/>
                </a:solidFill>
                <a:latin typeface="+mn-ea"/>
              </a:rPr>
              <a:t>の調査研究の参考にするために学術文献をコピーして利用することは著作権の侵害に</a:t>
            </a:r>
            <a:r>
              <a:rPr lang="ja-JP" altLang="ja-JP" sz="2200" dirty="0" smtClean="0">
                <a:solidFill>
                  <a:srgbClr val="0033CC"/>
                </a:solidFill>
                <a:latin typeface="+mn-ea"/>
              </a:rPr>
              <a:t>なります</a:t>
            </a:r>
            <a:r>
              <a:rPr lang="ja-JP" altLang="ja-JP" sz="2200" dirty="0">
                <a:solidFill>
                  <a:srgbClr val="0033CC"/>
                </a:solidFill>
                <a:latin typeface="+mn-ea"/>
              </a:rPr>
              <a:t>か</a:t>
            </a:r>
            <a:r>
              <a:rPr lang="ja-JP" altLang="ja-JP" sz="2200" dirty="0" smtClean="0">
                <a:solidFill>
                  <a:srgbClr val="0033CC"/>
                </a:solidFill>
                <a:latin typeface="+mn-ea"/>
              </a:rPr>
              <a:t>。</a:t>
            </a:r>
            <a:endParaRPr lang="en-US" altLang="ja-JP" sz="2200" dirty="0" smtClean="0">
              <a:solidFill>
                <a:srgbClr val="0033CC"/>
              </a:solidFill>
              <a:latin typeface="+mn-ea"/>
            </a:endParaRPr>
          </a:p>
          <a:p>
            <a:pPr algn="l"/>
            <a:endParaRPr kumimoji="1" lang="en-US" altLang="ja-JP" sz="2200" dirty="0">
              <a:solidFill>
                <a:srgbClr val="0033CC"/>
              </a:solidFill>
              <a:latin typeface="+mn-ea"/>
            </a:endParaRPr>
          </a:p>
          <a:p>
            <a:pPr marL="457200" indent="-457200" algn="l">
              <a:spcBef>
                <a:spcPts val="2400"/>
              </a:spcBef>
            </a:pPr>
            <a:r>
              <a:rPr lang="en-US" altLang="ja-JP" sz="2200" dirty="0" smtClean="0">
                <a:solidFill>
                  <a:srgbClr val="0033CC"/>
                </a:solidFill>
                <a:latin typeface="+mn-ea"/>
              </a:rPr>
              <a:t>Q4 </a:t>
            </a:r>
            <a:r>
              <a:rPr lang="ja-JP" altLang="ja-JP" sz="2200" dirty="0">
                <a:solidFill>
                  <a:srgbClr val="0033CC"/>
                </a:solidFill>
                <a:latin typeface="+mn-ea"/>
              </a:rPr>
              <a:t>個人で利用する範囲であればどんな場合でも無断で利用してかまわないのですか</a:t>
            </a:r>
            <a:r>
              <a:rPr lang="ja-JP" altLang="ja-JP" sz="2200" dirty="0" smtClean="0">
                <a:solidFill>
                  <a:srgbClr val="0033CC"/>
                </a:solidFill>
                <a:latin typeface="+mn-ea"/>
              </a:rPr>
              <a:t>。</a:t>
            </a:r>
            <a:endParaRPr lang="en-US" altLang="ja-JP" sz="2200" dirty="0" smtClean="0">
              <a:solidFill>
                <a:srgbClr val="0033CC"/>
              </a:solidFill>
              <a:latin typeface="+mn-ea"/>
            </a:endParaRPr>
          </a:p>
          <a:p>
            <a:pPr algn="l"/>
            <a:endParaRPr kumimoji="1" lang="en-US" altLang="ja-JP" sz="2200" dirty="0">
              <a:solidFill>
                <a:srgbClr val="0033CC"/>
              </a:solidFill>
              <a:latin typeface="+mn-ea"/>
            </a:endParaRPr>
          </a:p>
        </p:txBody>
      </p:sp>
      <p:sp>
        <p:nvSpPr>
          <p:cNvPr id="4" name="テキスト ボックス 3"/>
          <p:cNvSpPr txBox="1"/>
          <p:nvPr/>
        </p:nvSpPr>
        <p:spPr>
          <a:xfrm>
            <a:off x="1115616" y="1003375"/>
            <a:ext cx="8028384" cy="430887"/>
          </a:xfrm>
          <a:prstGeom prst="rect">
            <a:avLst/>
          </a:prstGeom>
          <a:noFill/>
        </p:spPr>
        <p:txBody>
          <a:bodyPr wrap="square" rtlCol="0">
            <a:spAutoFit/>
          </a:bodyPr>
          <a:lstStyle/>
          <a:p>
            <a:r>
              <a:rPr lang="ja-JP" altLang="ja-JP" sz="2200" dirty="0"/>
              <a:t>アイデアは著作権で</a:t>
            </a:r>
            <a:r>
              <a:rPr lang="ja-JP" altLang="ja-JP" sz="2200" dirty="0" smtClean="0"/>
              <a:t>は</a:t>
            </a:r>
            <a:r>
              <a:rPr lang="ja-JP" altLang="en-US" sz="2200" dirty="0" smtClean="0"/>
              <a:t>ない</a:t>
            </a:r>
            <a:r>
              <a:rPr lang="ja-JP" altLang="ja-JP" sz="2200" dirty="0" smtClean="0"/>
              <a:t>ので</a:t>
            </a:r>
            <a:r>
              <a:rPr lang="ja-JP" altLang="ja-JP" sz="2200" dirty="0"/>
              <a:t>著作権では保護</a:t>
            </a:r>
            <a:r>
              <a:rPr lang="ja-JP" altLang="ja-JP" sz="2200" dirty="0" smtClean="0"/>
              <a:t>され</a:t>
            </a:r>
            <a:r>
              <a:rPr lang="ja-JP" altLang="en-US" sz="2200" dirty="0" smtClean="0"/>
              <a:t>ない</a:t>
            </a:r>
            <a:r>
              <a:rPr lang="ja-JP" altLang="ja-JP" sz="2200" dirty="0" smtClean="0"/>
              <a:t>。</a:t>
            </a:r>
            <a:endParaRPr kumimoji="1" lang="ja-JP" altLang="en-US" sz="2200" dirty="0"/>
          </a:p>
        </p:txBody>
      </p:sp>
      <p:sp>
        <p:nvSpPr>
          <p:cNvPr id="5" name="テキスト ボックス 4"/>
          <p:cNvSpPr txBox="1"/>
          <p:nvPr/>
        </p:nvSpPr>
        <p:spPr>
          <a:xfrm>
            <a:off x="1115616" y="2599745"/>
            <a:ext cx="7632848" cy="769441"/>
          </a:xfrm>
          <a:prstGeom prst="rect">
            <a:avLst/>
          </a:prstGeom>
          <a:noFill/>
        </p:spPr>
        <p:txBody>
          <a:bodyPr wrap="square" rtlCol="0">
            <a:spAutoFit/>
          </a:bodyPr>
          <a:lstStyle/>
          <a:p>
            <a:r>
              <a:rPr lang="en-US" altLang="ja-JP" sz="2200" dirty="0">
                <a:latin typeface="+mn-ea"/>
              </a:rPr>
              <a:t>T </a:t>
            </a:r>
            <a:r>
              <a:rPr lang="ja-JP" altLang="ja-JP" sz="2200" dirty="0" err="1">
                <a:latin typeface="+mn-ea"/>
              </a:rPr>
              <a:t>さんの</a:t>
            </a:r>
            <a:r>
              <a:rPr lang="ja-JP" altLang="ja-JP" sz="2200" dirty="0">
                <a:latin typeface="+mn-ea"/>
              </a:rPr>
              <a:t>音楽を真似たもので</a:t>
            </a:r>
            <a:r>
              <a:rPr lang="ja-JP" altLang="ja-JP" sz="2200" dirty="0" smtClean="0">
                <a:latin typeface="+mn-ea"/>
              </a:rPr>
              <a:t>なければ</a:t>
            </a:r>
            <a:r>
              <a:rPr lang="ja-JP" altLang="en-US" sz="2200" dirty="0" smtClean="0">
                <a:latin typeface="+mn-ea"/>
              </a:rPr>
              <a:t>Ｔ</a:t>
            </a:r>
            <a:r>
              <a:rPr lang="en-US" altLang="ja-JP" sz="2200" dirty="0" smtClean="0">
                <a:latin typeface="+mn-ea"/>
              </a:rPr>
              <a:t> </a:t>
            </a:r>
            <a:r>
              <a:rPr lang="ja-JP" altLang="ja-JP" sz="2200" dirty="0" err="1">
                <a:latin typeface="+mn-ea"/>
              </a:rPr>
              <a:t>さんの</a:t>
            </a:r>
            <a:r>
              <a:rPr lang="ja-JP" altLang="ja-JP" sz="2200" dirty="0">
                <a:latin typeface="+mn-ea"/>
              </a:rPr>
              <a:t>著作権を侵害したことにはなりません。</a:t>
            </a:r>
            <a:endParaRPr kumimoji="1" lang="ja-JP" altLang="en-US" sz="2200" dirty="0">
              <a:latin typeface="+mn-ea"/>
            </a:endParaRPr>
          </a:p>
        </p:txBody>
      </p:sp>
      <p:sp>
        <p:nvSpPr>
          <p:cNvPr id="6" name="テキスト ボックス 5"/>
          <p:cNvSpPr txBox="1"/>
          <p:nvPr/>
        </p:nvSpPr>
        <p:spPr>
          <a:xfrm>
            <a:off x="1115616" y="4338675"/>
            <a:ext cx="7416824" cy="430887"/>
          </a:xfrm>
          <a:prstGeom prst="rect">
            <a:avLst/>
          </a:prstGeom>
          <a:noFill/>
        </p:spPr>
        <p:txBody>
          <a:bodyPr wrap="square" rtlCol="0">
            <a:spAutoFit/>
          </a:bodyPr>
          <a:lstStyle/>
          <a:p>
            <a:r>
              <a:rPr lang="ja-JP" altLang="ja-JP" sz="2200" dirty="0"/>
              <a:t>自らがコピーして個人で利用する範囲では問題ありません。</a:t>
            </a:r>
            <a:endParaRPr kumimoji="1" lang="ja-JP" altLang="en-US" sz="2200" dirty="0"/>
          </a:p>
        </p:txBody>
      </p:sp>
      <p:sp>
        <p:nvSpPr>
          <p:cNvPr id="7" name="テキスト ボックス 6"/>
          <p:cNvSpPr txBox="1"/>
          <p:nvPr/>
        </p:nvSpPr>
        <p:spPr>
          <a:xfrm>
            <a:off x="1115616" y="5661248"/>
            <a:ext cx="7416824" cy="769441"/>
          </a:xfrm>
          <a:prstGeom prst="rect">
            <a:avLst/>
          </a:prstGeom>
          <a:noFill/>
        </p:spPr>
        <p:txBody>
          <a:bodyPr wrap="square" rtlCol="0">
            <a:spAutoFit/>
          </a:bodyPr>
          <a:lstStyle/>
          <a:p>
            <a:r>
              <a:rPr lang="ja-JP" altLang="ja-JP" sz="2200" dirty="0">
                <a:latin typeface="+mn-ea"/>
              </a:rPr>
              <a:t>例えば、音楽</a:t>
            </a:r>
            <a:r>
              <a:rPr lang="en-US" altLang="ja-JP" sz="2200" dirty="0">
                <a:latin typeface="+mn-ea"/>
              </a:rPr>
              <a:t>CD </a:t>
            </a:r>
            <a:r>
              <a:rPr lang="ja-JP" altLang="ja-JP" sz="2200" dirty="0">
                <a:latin typeface="+mn-ea"/>
              </a:rPr>
              <a:t>を</a:t>
            </a:r>
            <a:r>
              <a:rPr lang="en-US" altLang="ja-JP" sz="2200" dirty="0">
                <a:latin typeface="+mn-ea"/>
              </a:rPr>
              <a:t>MD </a:t>
            </a:r>
            <a:r>
              <a:rPr lang="ja-JP" altLang="ja-JP" sz="2200" dirty="0">
                <a:latin typeface="+mn-ea"/>
              </a:rPr>
              <a:t>に録音して楽しむ場合には補償金の支払いが必要です。</a:t>
            </a:r>
            <a:endParaRPr kumimoji="1" lang="ja-JP" altLang="en-US" sz="2200" dirty="0">
              <a:latin typeface="+mn-ea"/>
            </a:endParaRPr>
          </a:p>
        </p:txBody>
      </p:sp>
      <p:sp>
        <p:nvSpPr>
          <p:cNvPr id="9" name="スライド番号プレースホルダー 8"/>
          <p:cNvSpPr>
            <a:spLocks noGrp="1"/>
          </p:cNvSpPr>
          <p:nvPr>
            <p:ph type="sldNum" sz="quarter" idx="12"/>
          </p:nvPr>
        </p:nvSpPr>
        <p:spPr/>
        <p:txBody>
          <a:bodyPr/>
          <a:lstStyle/>
          <a:p>
            <a:fld id="{ECDA91F5-6C61-412B-BB00-D8372E20876F}" type="slidenum">
              <a:rPr kumimoji="1" lang="ja-JP" altLang="en-US" sz="1400" smtClean="0"/>
              <a:t>20</a:t>
            </a:fld>
            <a:endParaRPr kumimoji="1" lang="ja-JP" altLang="en-US" sz="1400"/>
          </a:p>
        </p:txBody>
      </p:sp>
    </p:spTree>
    <p:extLst>
      <p:ext uri="{BB962C8B-B14F-4D97-AF65-F5344CB8AC3E}">
        <p14:creationId xmlns:p14="http://schemas.microsoft.com/office/powerpoint/2010/main" val="25655603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539552" y="332656"/>
            <a:ext cx="8352928" cy="6002505"/>
          </a:xfrm>
        </p:spPr>
        <p:txBody>
          <a:bodyPr>
            <a:noAutofit/>
          </a:bodyPr>
          <a:lstStyle/>
          <a:p>
            <a:pPr marL="457200" indent="-457200" algn="l"/>
            <a:r>
              <a:rPr lang="en-US" altLang="ja-JP" sz="2200" dirty="0" smtClean="0">
                <a:solidFill>
                  <a:srgbClr val="0033CC"/>
                </a:solidFill>
                <a:latin typeface="+mn-ea"/>
              </a:rPr>
              <a:t>Q5  </a:t>
            </a:r>
            <a:r>
              <a:rPr lang="ja-JP" altLang="ja-JP" sz="2200" dirty="0" smtClean="0">
                <a:solidFill>
                  <a:srgbClr val="0033CC"/>
                </a:solidFill>
                <a:latin typeface="+mn-ea"/>
              </a:rPr>
              <a:t>個人でホームページを立ち上げようと思います。ホームページ上で音楽</a:t>
            </a:r>
            <a:r>
              <a:rPr lang="en-US" altLang="ja-JP" sz="2200" dirty="0" smtClean="0">
                <a:solidFill>
                  <a:srgbClr val="0033CC"/>
                </a:solidFill>
                <a:latin typeface="+mn-ea"/>
              </a:rPr>
              <a:t>CD </a:t>
            </a:r>
            <a:r>
              <a:rPr lang="ja-JP" altLang="ja-JP" sz="2200" dirty="0" smtClean="0">
                <a:solidFill>
                  <a:srgbClr val="0033CC"/>
                </a:solidFill>
                <a:latin typeface="+mn-ea"/>
              </a:rPr>
              <a:t>から取り込んだお気に入りの音楽を流そうと考えているのですが自由に行ってよいのですか。</a:t>
            </a:r>
            <a:endParaRPr lang="ja-JP" altLang="en-US" sz="2200" dirty="0">
              <a:solidFill>
                <a:srgbClr val="0033CC"/>
              </a:solidFill>
              <a:latin typeface="+mn-ea"/>
            </a:endParaRPr>
          </a:p>
          <a:p>
            <a:pPr algn="l"/>
            <a:endParaRPr lang="en-US" altLang="ja-JP" sz="2200" dirty="0" smtClean="0">
              <a:solidFill>
                <a:srgbClr val="0033CC"/>
              </a:solidFill>
              <a:latin typeface="+mn-ea"/>
            </a:endParaRPr>
          </a:p>
          <a:p>
            <a:pPr algn="l"/>
            <a:endParaRPr lang="en-US" altLang="ja-JP" sz="2200" dirty="0" smtClean="0">
              <a:solidFill>
                <a:srgbClr val="0033CC"/>
              </a:solidFill>
              <a:latin typeface="+mn-ea"/>
            </a:endParaRPr>
          </a:p>
          <a:p>
            <a:pPr marL="457200" indent="-457200" algn="l">
              <a:spcBef>
                <a:spcPts val="600"/>
              </a:spcBef>
            </a:pPr>
            <a:r>
              <a:rPr lang="en-US" altLang="ja-JP" sz="2200" dirty="0" smtClean="0">
                <a:solidFill>
                  <a:srgbClr val="0033CC"/>
                </a:solidFill>
                <a:latin typeface="+mn-ea"/>
              </a:rPr>
              <a:t>Q6  </a:t>
            </a:r>
            <a:r>
              <a:rPr lang="ja-JP" altLang="ja-JP" sz="2200" dirty="0" smtClean="0">
                <a:solidFill>
                  <a:srgbClr val="0033CC"/>
                </a:solidFill>
                <a:latin typeface="+mn-ea"/>
              </a:rPr>
              <a:t>論文</a:t>
            </a:r>
            <a:r>
              <a:rPr lang="ja-JP" altLang="ja-JP" sz="2200" dirty="0">
                <a:solidFill>
                  <a:srgbClr val="0033CC"/>
                </a:solidFill>
                <a:latin typeface="+mn-ea"/>
              </a:rPr>
              <a:t>を作成する際に</a:t>
            </a:r>
            <a:r>
              <a:rPr lang="en-US" altLang="ja-JP" sz="2200" dirty="0">
                <a:solidFill>
                  <a:srgbClr val="0033CC"/>
                </a:solidFill>
                <a:latin typeface="+mn-ea"/>
              </a:rPr>
              <a:t>S </a:t>
            </a:r>
            <a:r>
              <a:rPr lang="ja-JP" altLang="ja-JP" sz="2200" dirty="0" err="1">
                <a:solidFill>
                  <a:srgbClr val="0033CC"/>
                </a:solidFill>
                <a:latin typeface="+mn-ea"/>
              </a:rPr>
              <a:t>さんの</a:t>
            </a:r>
            <a:r>
              <a:rPr lang="ja-JP" altLang="ja-JP" sz="2200" dirty="0">
                <a:solidFill>
                  <a:srgbClr val="0033CC"/>
                </a:solidFill>
                <a:latin typeface="+mn-ea"/>
              </a:rPr>
              <a:t>論文の一部を利用したいのですが</a:t>
            </a:r>
            <a:r>
              <a:rPr lang="en-US" altLang="ja-JP" sz="2200" dirty="0">
                <a:solidFill>
                  <a:srgbClr val="0033CC"/>
                </a:solidFill>
                <a:latin typeface="+mn-ea"/>
              </a:rPr>
              <a:t>S </a:t>
            </a:r>
            <a:r>
              <a:rPr lang="ja-JP" altLang="ja-JP" sz="2200" dirty="0" err="1">
                <a:solidFill>
                  <a:srgbClr val="0033CC"/>
                </a:solidFill>
                <a:latin typeface="+mn-ea"/>
              </a:rPr>
              <a:t>さんの</a:t>
            </a:r>
            <a:r>
              <a:rPr lang="ja-JP" altLang="ja-JP" sz="2200" dirty="0">
                <a:solidFill>
                  <a:srgbClr val="0033CC"/>
                </a:solidFill>
                <a:latin typeface="+mn-ea"/>
              </a:rPr>
              <a:t>許諾が必要ですか</a:t>
            </a:r>
            <a:r>
              <a:rPr lang="ja-JP" altLang="ja-JP" sz="2200" dirty="0" smtClean="0">
                <a:solidFill>
                  <a:srgbClr val="0033CC"/>
                </a:solidFill>
                <a:latin typeface="+mn-ea"/>
              </a:rPr>
              <a:t>。</a:t>
            </a:r>
            <a:endParaRPr lang="en-US" altLang="ja-JP" sz="2200" dirty="0" smtClean="0">
              <a:solidFill>
                <a:srgbClr val="0033CC"/>
              </a:solidFill>
              <a:latin typeface="+mn-ea"/>
            </a:endParaRPr>
          </a:p>
          <a:p>
            <a:pPr algn="l">
              <a:spcBef>
                <a:spcPts val="1800"/>
              </a:spcBef>
            </a:pPr>
            <a:endParaRPr kumimoji="1" lang="en-US" altLang="ja-JP" sz="2200" dirty="0">
              <a:solidFill>
                <a:srgbClr val="0033CC"/>
              </a:solidFill>
              <a:latin typeface="+mn-ea"/>
            </a:endParaRPr>
          </a:p>
          <a:p>
            <a:pPr marL="544513" indent="-544513" algn="l">
              <a:spcBef>
                <a:spcPts val="1800"/>
              </a:spcBef>
            </a:pPr>
            <a:r>
              <a:rPr lang="en-US" altLang="ja-JP" sz="2200" dirty="0" smtClean="0">
                <a:solidFill>
                  <a:srgbClr val="0033CC"/>
                </a:solidFill>
                <a:latin typeface="+mn-ea"/>
              </a:rPr>
              <a:t>Q7  </a:t>
            </a:r>
            <a:r>
              <a:rPr lang="ja-JP" altLang="ja-JP" sz="2200" dirty="0" smtClean="0">
                <a:solidFill>
                  <a:srgbClr val="0033CC"/>
                </a:solidFill>
                <a:latin typeface="+mn-ea"/>
              </a:rPr>
              <a:t>新聞</a:t>
            </a:r>
            <a:r>
              <a:rPr lang="ja-JP" altLang="ja-JP" sz="2200" dirty="0">
                <a:solidFill>
                  <a:srgbClr val="0033CC"/>
                </a:solidFill>
                <a:latin typeface="+mn-ea"/>
              </a:rPr>
              <a:t>の記事や写真も著作物ですか。</a:t>
            </a:r>
            <a:endParaRPr kumimoji="1" lang="en-US" altLang="ja-JP" sz="2200" dirty="0">
              <a:solidFill>
                <a:srgbClr val="0033CC"/>
              </a:solidFill>
              <a:latin typeface="+mn-ea"/>
            </a:endParaRPr>
          </a:p>
          <a:p>
            <a:pPr algn="l"/>
            <a:endParaRPr lang="en-US" altLang="ja-JP" sz="2200" dirty="0" smtClean="0">
              <a:solidFill>
                <a:srgbClr val="0033CC"/>
              </a:solidFill>
              <a:latin typeface="+mn-ea"/>
            </a:endParaRPr>
          </a:p>
          <a:p>
            <a:pPr marL="457200" indent="-457200" algn="l">
              <a:spcBef>
                <a:spcPts val="3600"/>
              </a:spcBef>
            </a:pPr>
            <a:r>
              <a:rPr lang="en-US" altLang="ja-JP" sz="2200" dirty="0">
                <a:solidFill>
                  <a:srgbClr val="0033CC"/>
                </a:solidFill>
                <a:latin typeface="+mn-ea"/>
              </a:rPr>
              <a:t>Q8 </a:t>
            </a:r>
            <a:r>
              <a:rPr lang="en-US" altLang="ja-JP" sz="2200" dirty="0" smtClean="0">
                <a:solidFill>
                  <a:srgbClr val="0033CC"/>
                </a:solidFill>
                <a:latin typeface="+mn-ea"/>
              </a:rPr>
              <a:t> </a:t>
            </a:r>
            <a:r>
              <a:rPr lang="ja-JP" altLang="ja-JP" sz="2200" dirty="0" smtClean="0">
                <a:solidFill>
                  <a:srgbClr val="0033CC"/>
                </a:solidFill>
                <a:latin typeface="+mn-ea"/>
              </a:rPr>
              <a:t>ある</a:t>
            </a:r>
            <a:r>
              <a:rPr lang="ja-JP" altLang="ja-JP" sz="2200" dirty="0">
                <a:solidFill>
                  <a:srgbClr val="0033CC"/>
                </a:solidFill>
                <a:latin typeface="+mn-ea"/>
              </a:rPr>
              <a:t>有名な曲を自分たちで演奏できるようにアレンジして、非営利目的の音楽フェスティバルで無償で演奏した場合、著作権侵害になるのですか。</a:t>
            </a:r>
            <a:r>
              <a:rPr lang="ja-JP" altLang="ja-JP" sz="2200" dirty="0" smtClean="0">
                <a:solidFill>
                  <a:srgbClr val="0033CC"/>
                </a:solidFill>
                <a:latin typeface="+mn-ea"/>
              </a:rPr>
              <a:t>か。</a:t>
            </a:r>
            <a:endParaRPr lang="en-US" altLang="ja-JP" sz="2200" dirty="0" smtClean="0">
              <a:solidFill>
                <a:srgbClr val="0033CC"/>
              </a:solidFill>
              <a:latin typeface="+mn-ea"/>
            </a:endParaRPr>
          </a:p>
          <a:p>
            <a:pPr algn="l"/>
            <a:endParaRPr kumimoji="1" lang="en-US" altLang="ja-JP" sz="2200" dirty="0">
              <a:solidFill>
                <a:srgbClr val="0033CC"/>
              </a:solidFill>
              <a:latin typeface="+mn-ea"/>
            </a:endParaRPr>
          </a:p>
        </p:txBody>
      </p:sp>
      <p:sp>
        <p:nvSpPr>
          <p:cNvPr id="4" name="テキスト ボックス 3"/>
          <p:cNvSpPr txBox="1"/>
          <p:nvPr/>
        </p:nvSpPr>
        <p:spPr>
          <a:xfrm>
            <a:off x="1115616" y="2924944"/>
            <a:ext cx="7416824" cy="769441"/>
          </a:xfrm>
          <a:prstGeom prst="rect">
            <a:avLst/>
          </a:prstGeom>
          <a:noFill/>
        </p:spPr>
        <p:txBody>
          <a:bodyPr wrap="square" rtlCol="0">
            <a:spAutoFit/>
          </a:bodyPr>
          <a:lstStyle/>
          <a:p>
            <a:r>
              <a:rPr lang="ja-JP" altLang="ja-JP" sz="2200" dirty="0"/>
              <a:t>公表された著作物の引用は著作者の許諾なしに行うことができます。</a:t>
            </a:r>
            <a:endParaRPr kumimoji="1" lang="ja-JP" altLang="en-US" sz="2200" dirty="0"/>
          </a:p>
        </p:txBody>
      </p:sp>
      <p:sp>
        <p:nvSpPr>
          <p:cNvPr id="5" name="テキスト ボックス 4"/>
          <p:cNvSpPr txBox="1"/>
          <p:nvPr/>
        </p:nvSpPr>
        <p:spPr>
          <a:xfrm>
            <a:off x="1115616" y="4077072"/>
            <a:ext cx="7632848" cy="769441"/>
          </a:xfrm>
          <a:prstGeom prst="rect">
            <a:avLst/>
          </a:prstGeom>
          <a:noFill/>
        </p:spPr>
        <p:txBody>
          <a:bodyPr wrap="square" rtlCol="0">
            <a:spAutoFit/>
          </a:bodyPr>
          <a:lstStyle/>
          <a:p>
            <a:r>
              <a:rPr lang="ja-JP" altLang="ja-JP" sz="2200" dirty="0"/>
              <a:t>新聞の記事や写真も著作物です。私的利用を超える利用の際には許諾が必要です。</a:t>
            </a:r>
            <a:endParaRPr kumimoji="1" lang="ja-JP" altLang="en-US" sz="2200" dirty="0">
              <a:latin typeface="+mn-ea"/>
            </a:endParaRPr>
          </a:p>
        </p:txBody>
      </p:sp>
      <p:sp>
        <p:nvSpPr>
          <p:cNvPr id="7" name="テキスト ボックス 6"/>
          <p:cNvSpPr txBox="1"/>
          <p:nvPr/>
        </p:nvSpPr>
        <p:spPr>
          <a:xfrm>
            <a:off x="1115616" y="5949280"/>
            <a:ext cx="7416824" cy="769441"/>
          </a:xfrm>
          <a:prstGeom prst="rect">
            <a:avLst/>
          </a:prstGeom>
          <a:noFill/>
        </p:spPr>
        <p:txBody>
          <a:bodyPr wrap="square" rtlCol="0">
            <a:spAutoFit/>
          </a:bodyPr>
          <a:lstStyle/>
          <a:p>
            <a:r>
              <a:rPr lang="ja-JP" altLang="ja-JP" sz="2200" dirty="0"/>
              <a:t>その曲をアレンジすることについて著作者の同意がなければ著作権侵害となります。</a:t>
            </a:r>
            <a:endParaRPr kumimoji="1" lang="ja-JP" altLang="en-US" sz="2200" dirty="0"/>
          </a:p>
        </p:txBody>
      </p:sp>
      <p:sp>
        <p:nvSpPr>
          <p:cNvPr id="9" name="テキスト ボックス 8"/>
          <p:cNvSpPr txBox="1"/>
          <p:nvPr/>
        </p:nvSpPr>
        <p:spPr>
          <a:xfrm>
            <a:off x="1115616" y="1412776"/>
            <a:ext cx="8028384" cy="769441"/>
          </a:xfrm>
          <a:prstGeom prst="rect">
            <a:avLst/>
          </a:prstGeom>
          <a:noFill/>
        </p:spPr>
        <p:txBody>
          <a:bodyPr wrap="square" rtlCol="0">
            <a:spAutoFit/>
          </a:bodyPr>
          <a:lstStyle/>
          <a:p>
            <a:r>
              <a:rPr lang="ja-JP" altLang="ja-JP" sz="2200" dirty="0"/>
              <a:t>著作者（作詞家や作曲家）、実演家、レコード製作者の許諾が必要となります。</a:t>
            </a:r>
            <a:endParaRPr kumimoji="1" lang="ja-JP" altLang="en-US" sz="2200" dirty="0"/>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z="1400" smtClean="0"/>
              <a:t>21</a:t>
            </a:fld>
            <a:endParaRPr kumimoji="1" lang="ja-JP" altLang="en-US" sz="1400"/>
          </a:p>
        </p:txBody>
      </p:sp>
    </p:spTree>
    <p:extLst>
      <p:ext uri="{BB962C8B-B14F-4D97-AF65-F5344CB8AC3E}">
        <p14:creationId xmlns:p14="http://schemas.microsoft.com/office/powerpoint/2010/main" val="258569504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92696"/>
            <a:ext cx="8748464" cy="6336704"/>
          </a:xfrm>
        </p:spPr>
        <p:txBody>
          <a:bodyPr>
            <a:noAutofit/>
          </a:bodyPr>
          <a:lstStyle/>
          <a:p>
            <a:pPr marL="457200" indent="-457200" algn="l"/>
            <a:r>
              <a:rPr lang="en-US" altLang="ja-JP" sz="2200" dirty="0" smtClean="0">
                <a:solidFill>
                  <a:srgbClr val="0033CC"/>
                </a:solidFill>
                <a:latin typeface="+mn-ea"/>
              </a:rPr>
              <a:t>Q9  </a:t>
            </a:r>
            <a:r>
              <a:rPr lang="ja-JP" altLang="ja-JP" sz="2200" dirty="0" smtClean="0">
                <a:solidFill>
                  <a:srgbClr val="0033CC"/>
                </a:solidFill>
                <a:latin typeface="+mn-ea"/>
              </a:rPr>
              <a:t>著作者</a:t>
            </a:r>
            <a:r>
              <a:rPr lang="ja-JP" altLang="ja-JP" sz="2200" dirty="0">
                <a:solidFill>
                  <a:srgbClr val="0033CC"/>
                </a:solidFill>
                <a:latin typeface="+mn-ea"/>
              </a:rPr>
              <a:t>の了解を得ないで次の行為を行った場合，著作権法に照らして適法な行為はどれか</a:t>
            </a:r>
            <a:r>
              <a:rPr lang="ja-JP" altLang="ja-JP" sz="2200" dirty="0" smtClean="0">
                <a:solidFill>
                  <a:srgbClr val="0033CC"/>
                </a:solidFill>
                <a:latin typeface="+mn-ea"/>
              </a:rPr>
              <a:t>。</a:t>
            </a:r>
            <a:endParaRPr lang="en-US" altLang="ja-JP" sz="2200" dirty="0" smtClean="0">
              <a:solidFill>
                <a:srgbClr val="0033CC"/>
              </a:solidFill>
              <a:latin typeface="+mn-ea"/>
            </a:endParaRPr>
          </a:p>
          <a:p>
            <a:pPr marL="804863" indent="-804863" algn="l">
              <a:lnSpc>
                <a:spcPts val="3000"/>
              </a:lnSpc>
            </a:pPr>
            <a:r>
              <a:rPr lang="ja-JP" altLang="en-US" sz="2200" dirty="0">
                <a:solidFill>
                  <a:schemeClr val="tx1"/>
                </a:solidFill>
                <a:latin typeface="+mn-ea"/>
              </a:rPr>
              <a:t>　</a:t>
            </a:r>
            <a:r>
              <a:rPr lang="en-US" altLang="ja-JP" sz="2200" dirty="0" smtClean="0">
                <a:solidFill>
                  <a:schemeClr val="tx1"/>
                </a:solidFill>
                <a:latin typeface="+mn-ea"/>
              </a:rPr>
              <a:t>(1) </a:t>
            </a:r>
            <a:r>
              <a:rPr lang="ja-JP" altLang="ja-JP" sz="2200" dirty="0" smtClean="0">
                <a:solidFill>
                  <a:schemeClr val="tx1"/>
                </a:solidFill>
                <a:latin typeface="+mn-ea"/>
              </a:rPr>
              <a:t>購入</a:t>
            </a:r>
            <a:r>
              <a:rPr lang="ja-JP" altLang="ja-JP" sz="2200" dirty="0">
                <a:solidFill>
                  <a:schemeClr val="tx1"/>
                </a:solidFill>
                <a:latin typeface="+mn-ea"/>
              </a:rPr>
              <a:t>したＣＤの楽曲を自分のＰＣにコピーして，ＰＣで毎日聴いている</a:t>
            </a:r>
            <a:r>
              <a:rPr lang="ja-JP" altLang="ja-JP" sz="2200" dirty="0" smtClean="0">
                <a:solidFill>
                  <a:schemeClr val="tx1"/>
                </a:solidFill>
                <a:latin typeface="+mn-ea"/>
              </a:rPr>
              <a:t>。</a:t>
            </a:r>
            <a:endParaRPr lang="en-US" altLang="ja-JP" sz="2200" dirty="0" smtClean="0">
              <a:solidFill>
                <a:schemeClr val="tx1"/>
              </a:solidFill>
              <a:latin typeface="+mn-ea"/>
            </a:endParaRPr>
          </a:p>
          <a:p>
            <a:pPr marL="719138" indent="-719138" algn="l">
              <a:lnSpc>
                <a:spcPts val="3000"/>
              </a:lnSpc>
              <a:spcBef>
                <a:spcPts val="0"/>
              </a:spcBef>
            </a:pPr>
            <a:r>
              <a:rPr lang="ja-JP" altLang="en-US" sz="2200" dirty="0" smtClean="0">
                <a:solidFill>
                  <a:schemeClr val="tx1"/>
                </a:solidFill>
                <a:latin typeface="+mn-ea"/>
              </a:rPr>
              <a:t>　</a:t>
            </a:r>
            <a:r>
              <a:rPr lang="en-US" altLang="ja-JP" sz="2200" dirty="0" smtClean="0">
                <a:solidFill>
                  <a:schemeClr val="tx1"/>
                </a:solidFill>
                <a:latin typeface="+mn-ea"/>
              </a:rPr>
              <a:t>(2) </a:t>
            </a:r>
            <a:r>
              <a:rPr lang="ja-JP" altLang="ja-JP" sz="2200" dirty="0" smtClean="0">
                <a:solidFill>
                  <a:schemeClr val="tx1"/>
                </a:solidFill>
                <a:latin typeface="+mn-ea"/>
              </a:rPr>
              <a:t>購入</a:t>
            </a:r>
            <a:r>
              <a:rPr lang="ja-JP" altLang="ja-JP" sz="2200" dirty="0">
                <a:solidFill>
                  <a:schemeClr val="tx1"/>
                </a:solidFill>
                <a:latin typeface="+mn-ea"/>
              </a:rPr>
              <a:t>したＣＤの楽曲を自分のホームページからダウンロードできるようにしている</a:t>
            </a:r>
            <a:r>
              <a:rPr lang="ja-JP" altLang="ja-JP" sz="2200" dirty="0" smtClean="0">
                <a:solidFill>
                  <a:schemeClr val="tx1"/>
                </a:solidFill>
                <a:latin typeface="+mn-ea"/>
              </a:rPr>
              <a:t>。</a:t>
            </a:r>
            <a:endParaRPr lang="en-US" altLang="ja-JP" sz="2200" dirty="0" smtClean="0">
              <a:solidFill>
                <a:schemeClr val="tx1"/>
              </a:solidFill>
              <a:latin typeface="+mn-ea"/>
            </a:endParaRPr>
          </a:p>
          <a:p>
            <a:pPr marL="719138" indent="-719138" algn="l">
              <a:lnSpc>
                <a:spcPts val="3000"/>
              </a:lnSpc>
              <a:spcBef>
                <a:spcPts val="0"/>
              </a:spcBef>
            </a:pPr>
            <a:r>
              <a:rPr lang="ja-JP" altLang="en-US" sz="2200" dirty="0" smtClean="0">
                <a:solidFill>
                  <a:schemeClr val="tx1"/>
                </a:solidFill>
                <a:latin typeface="+mn-ea"/>
              </a:rPr>
              <a:t>　</a:t>
            </a:r>
            <a:r>
              <a:rPr lang="en-US" altLang="ja-JP" sz="2200" dirty="0" smtClean="0">
                <a:solidFill>
                  <a:schemeClr val="tx1"/>
                </a:solidFill>
                <a:latin typeface="+mn-ea"/>
              </a:rPr>
              <a:t>(3) </a:t>
            </a:r>
            <a:r>
              <a:rPr lang="ja-JP" altLang="ja-JP" sz="2200" dirty="0" smtClean="0">
                <a:solidFill>
                  <a:schemeClr val="tx1"/>
                </a:solidFill>
                <a:latin typeface="+mn-ea"/>
              </a:rPr>
              <a:t>自社</a:t>
            </a:r>
            <a:r>
              <a:rPr lang="ja-JP" altLang="ja-JP" sz="2200" dirty="0">
                <a:solidFill>
                  <a:schemeClr val="tx1"/>
                </a:solidFill>
                <a:latin typeface="+mn-ea"/>
              </a:rPr>
              <a:t>製品に関する記事が掲載された雑誌のコピーを顧客に配布している</a:t>
            </a:r>
            <a:r>
              <a:rPr lang="ja-JP" altLang="ja-JP" sz="2200" dirty="0" smtClean="0">
                <a:solidFill>
                  <a:schemeClr val="tx1"/>
                </a:solidFill>
                <a:latin typeface="+mn-ea"/>
              </a:rPr>
              <a:t>。</a:t>
            </a:r>
            <a:endParaRPr lang="en-US" altLang="ja-JP" sz="2200" dirty="0" smtClean="0">
              <a:solidFill>
                <a:schemeClr val="tx1"/>
              </a:solidFill>
              <a:latin typeface="+mn-ea"/>
            </a:endParaRPr>
          </a:p>
          <a:p>
            <a:pPr marL="457200" indent="-457200" algn="l">
              <a:lnSpc>
                <a:spcPts val="3000"/>
              </a:lnSpc>
              <a:spcBef>
                <a:spcPts val="0"/>
              </a:spcBef>
            </a:pPr>
            <a:r>
              <a:rPr lang="ja-JP" altLang="en-US" sz="2200" dirty="0" smtClean="0">
                <a:solidFill>
                  <a:schemeClr val="tx1"/>
                </a:solidFill>
                <a:latin typeface="+mn-ea"/>
              </a:rPr>
              <a:t>　</a:t>
            </a:r>
            <a:r>
              <a:rPr lang="en-US" altLang="ja-JP" sz="2200" dirty="0" smtClean="0">
                <a:solidFill>
                  <a:schemeClr val="tx1"/>
                </a:solidFill>
                <a:latin typeface="+mn-ea"/>
              </a:rPr>
              <a:t>(4) </a:t>
            </a:r>
            <a:r>
              <a:rPr lang="ja-JP" altLang="ja-JP" sz="2200" dirty="0" smtClean="0">
                <a:solidFill>
                  <a:schemeClr val="tx1"/>
                </a:solidFill>
                <a:latin typeface="+mn-ea"/>
              </a:rPr>
              <a:t>録画</a:t>
            </a:r>
            <a:r>
              <a:rPr lang="ja-JP" altLang="ja-JP" sz="2200" dirty="0">
                <a:solidFill>
                  <a:schemeClr val="tx1"/>
                </a:solidFill>
                <a:latin typeface="+mn-ea"/>
              </a:rPr>
              <a:t>したテレビドラマを動画共有サイトにアップロードしている</a:t>
            </a:r>
            <a:r>
              <a:rPr lang="ja-JP" altLang="ja-JP" sz="2200" dirty="0" smtClean="0">
                <a:solidFill>
                  <a:schemeClr val="tx1"/>
                </a:solidFill>
                <a:latin typeface="+mn-ea"/>
              </a:rPr>
              <a:t>。</a:t>
            </a:r>
            <a:endParaRPr lang="en-US" altLang="ja-JP" sz="2200" dirty="0" smtClean="0">
              <a:solidFill>
                <a:srgbClr val="0033CC"/>
              </a:solidFill>
              <a:latin typeface="+mn-ea"/>
            </a:endParaRPr>
          </a:p>
          <a:p>
            <a:pPr marL="457200" indent="-457200" algn="l">
              <a:spcBef>
                <a:spcPts val="1800"/>
              </a:spcBef>
            </a:pPr>
            <a:r>
              <a:rPr lang="en-US" altLang="ja-JP" sz="2200" dirty="0" smtClean="0">
                <a:solidFill>
                  <a:srgbClr val="0033CC"/>
                </a:solidFill>
                <a:latin typeface="+mn-ea"/>
              </a:rPr>
              <a:t>Q10 </a:t>
            </a:r>
            <a:r>
              <a:rPr lang="ja-JP" altLang="ja-JP" sz="2200" dirty="0" smtClean="0">
                <a:solidFill>
                  <a:srgbClr val="0033CC"/>
                </a:solidFill>
                <a:latin typeface="+mn-ea"/>
              </a:rPr>
              <a:t>新製品</a:t>
            </a:r>
            <a:r>
              <a:rPr lang="ja-JP" altLang="ja-JP" sz="2200" dirty="0">
                <a:solidFill>
                  <a:srgbClr val="0033CC"/>
                </a:solidFill>
                <a:latin typeface="+mn-ea"/>
              </a:rPr>
              <a:t>の開発にあたって生み出される様々な</a:t>
            </a:r>
            <a:r>
              <a:rPr lang="ja-JP" altLang="ja-JP" sz="2200" dirty="0" smtClean="0">
                <a:solidFill>
                  <a:srgbClr val="0033CC"/>
                </a:solidFill>
                <a:latin typeface="+mn-ea"/>
              </a:rPr>
              <a:t>成果</a:t>
            </a:r>
            <a:r>
              <a:rPr lang="ja-JP" altLang="en-US" sz="2200" dirty="0" smtClean="0">
                <a:solidFill>
                  <a:srgbClr val="0033CC"/>
                </a:solidFill>
                <a:latin typeface="+mn-ea"/>
              </a:rPr>
              <a:t>を</a:t>
            </a:r>
            <a:r>
              <a:rPr lang="ja-JP" altLang="ja-JP" sz="2200" dirty="0" smtClean="0">
                <a:solidFill>
                  <a:srgbClr val="0033CC"/>
                </a:solidFill>
                <a:latin typeface="+mn-ea"/>
              </a:rPr>
              <a:t>保護</a:t>
            </a:r>
            <a:r>
              <a:rPr lang="ja-JP" altLang="en-US" sz="2200" dirty="0" smtClean="0">
                <a:solidFill>
                  <a:srgbClr val="0033CC"/>
                </a:solidFill>
                <a:latin typeface="+mn-ea"/>
              </a:rPr>
              <a:t>する知的財産権は何か</a:t>
            </a:r>
            <a:endParaRPr lang="en-US" altLang="ja-JP" sz="2200" dirty="0" smtClean="0">
              <a:solidFill>
                <a:srgbClr val="0033CC"/>
              </a:solidFill>
              <a:latin typeface="+mn-ea"/>
            </a:endParaRPr>
          </a:p>
          <a:p>
            <a:pPr marL="457200" indent="-457200" algn="l">
              <a:lnSpc>
                <a:spcPts val="3000"/>
              </a:lnSpc>
              <a:spcBef>
                <a:spcPts val="600"/>
              </a:spcBef>
            </a:pPr>
            <a:r>
              <a:rPr lang="ja-JP" altLang="en-US" sz="2200" dirty="0">
                <a:solidFill>
                  <a:schemeClr val="tx1"/>
                </a:solidFill>
                <a:latin typeface="+mn-ea"/>
              </a:rPr>
              <a:t>　</a:t>
            </a:r>
            <a:r>
              <a:rPr lang="en-US" altLang="ja-JP" sz="2200" dirty="0" smtClean="0">
                <a:solidFill>
                  <a:schemeClr val="tx1"/>
                </a:solidFill>
                <a:latin typeface="+mn-ea"/>
              </a:rPr>
              <a:t>(1)</a:t>
            </a:r>
            <a:r>
              <a:rPr lang="ja-JP" altLang="ja-JP" sz="2200" dirty="0">
                <a:solidFill>
                  <a:schemeClr val="tx1"/>
                </a:solidFill>
                <a:latin typeface="+mn-ea"/>
              </a:rPr>
              <a:t>機能を実現するために考え出された独創的な</a:t>
            </a:r>
            <a:r>
              <a:rPr lang="ja-JP" altLang="ja-JP" sz="2200" dirty="0" smtClean="0">
                <a:solidFill>
                  <a:schemeClr val="tx1"/>
                </a:solidFill>
                <a:latin typeface="+mn-ea"/>
              </a:rPr>
              <a:t>発明</a:t>
            </a:r>
            <a:endParaRPr lang="en-US" altLang="ja-JP" sz="2200" dirty="0" smtClean="0">
              <a:solidFill>
                <a:schemeClr val="tx1"/>
              </a:solidFill>
              <a:latin typeface="+mn-ea"/>
            </a:endParaRPr>
          </a:p>
          <a:p>
            <a:pPr marL="457200" indent="-457200" algn="l">
              <a:lnSpc>
                <a:spcPts val="3000"/>
              </a:lnSpc>
              <a:spcBef>
                <a:spcPts val="600"/>
              </a:spcBef>
            </a:pPr>
            <a:r>
              <a:rPr lang="ja-JP" altLang="en-US" sz="2200" dirty="0">
                <a:solidFill>
                  <a:schemeClr val="tx1"/>
                </a:solidFill>
                <a:latin typeface="+mn-ea"/>
              </a:rPr>
              <a:t>　</a:t>
            </a:r>
            <a:r>
              <a:rPr lang="en-US" altLang="ja-JP" sz="2200" dirty="0" smtClean="0">
                <a:solidFill>
                  <a:schemeClr val="tx1"/>
                </a:solidFill>
                <a:latin typeface="+mn-ea"/>
              </a:rPr>
              <a:t>(2)</a:t>
            </a:r>
            <a:r>
              <a:rPr lang="ja-JP" altLang="ja-JP" sz="2200" dirty="0">
                <a:solidFill>
                  <a:schemeClr val="tx1"/>
                </a:solidFill>
                <a:latin typeface="+mn-ea"/>
              </a:rPr>
              <a:t>機能を実現するために必要なソフトウェアとして作成された</a:t>
            </a:r>
            <a:r>
              <a:rPr lang="ja-JP" altLang="ja-JP" sz="2200" dirty="0" smtClean="0">
                <a:solidFill>
                  <a:schemeClr val="tx1"/>
                </a:solidFill>
                <a:latin typeface="+mn-ea"/>
              </a:rPr>
              <a:t>プログラム</a:t>
            </a:r>
            <a:endParaRPr lang="en-US" altLang="ja-JP" sz="2200" dirty="0" smtClean="0">
              <a:solidFill>
                <a:schemeClr val="tx1"/>
              </a:solidFill>
              <a:latin typeface="+mn-ea"/>
            </a:endParaRPr>
          </a:p>
          <a:p>
            <a:pPr marL="457200" indent="-457200" algn="l">
              <a:lnSpc>
                <a:spcPts val="3000"/>
              </a:lnSpc>
              <a:spcBef>
                <a:spcPts val="600"/>
              </a:spcBef>
            </a:pPr>
            <a:r>
              <a:rPr lang="ja-JP" altLang="en-US" sz="2200" dirty="0">
                <a:solidFill>
                  <a:schemeClr val="tx1"/>
                </a:solidFill>
                <a:latin typeface="+mn-ea"/>
              </a:rPr>
              <a:t>　</a:t>
            </a:r>
            <a:r>
              <a:rPr lang="en-US" altLang="ja-JP" sz="2200" dirty="0" smtClean="0">
                <a:solidFill>
                  <a:schemeClr val="tx1"/>
                </a:solidFill>
                <a:latin typeface="+mn-ea"/>
              </a:rPr>
              <a:t>(3)</a:t>
            </a:r>
            <a:r>
              <a:rPr lang="ja-JP" altLang="ja-JP" sz="2200" dirty="0">
                <a:solidFill>
                  <a:schemeClr val="tx1"/>
                </a:solidFill>
                <a:latin typeface="+mn-ea"/>
              </a:rPr>
              <a:t>新製品の形状、模様、色彩など、斬新な発想で創作された</a:t>
            </a:r>
            <a:r>
              <a:rPr lang="ja-JP" altLang="ja-JP" sz="2200" dirty="0" smtClean="0">
                <a:solidFill>
                  <a:schemeClr val="tx1"/>
                </a:solidFill>
                <a:latin typeface="+mn-ea"/>
              </a:rPr>
              <a:t>デザイン</a:t>
            </a:r>
            <a:endParaRPr lang="en-US" altLang="ja-JP" sz="2200" dirty="0" smtClean="0">
              <a:solidFill>
                <a:schemeClr val="tx1"/>
              </a:solidFill>
              <a:latin typeface="+mn-ea"/>
            </a:endParaRPr>
          </a:p>
          <a:p>
            <a:pPr marL="457200" indent="-457200" algn="l">
              <a:lnSpc>
                <a:spcPts val="3000"/>
              </a:lnSpc>
              <a:spcBef>
                <a:spcPts val="600"/>
              </a:spcBef>
            </a:pPr>
            <a:r>
              <a:rPr lang="ja-JP" altLang="en-US" sz="2200" dirty="0">
                <a:solidFill>
                  <a:schemeClr val="tx1"/>
                </a:solidFill>
                <a:latin typeface="+mn-ea"/>
              </a:rPr>
              <a:t>　</a:t>
            </a:r>
            <a:r>
              <a:rPr lang="en-US" altLang="ja-JP" sz="2200" dirty="0" smtClean="0">
                <a:solidFill>
                  <a:schemeClr val="tx1"/>
                </a:solidFill>
                <a:latin typeface="+mn-ea"/>
              </a:rPr>
              <a:t>(4)</a:t>
            </a:r>
            <a:r>
              <a:rPr lang="ja-JP" altLang="ja-JP" sz="2200" dirty="0">
                <a:solidFill>
                  <a:schemeClr val="tx1"/>
                </a:solidFill>
                <a:latin typeface="+mn-ea"/>
              </a:rPr>
              <a:t>新製品発表に</a:t>
            </a:r>
            <a:r>
              <a:rPr lang="ja-JP" altLang="ja-JP" sz="2200" dirty="0" smtClean="0">
                <a:solidFill>
                  <a:schemeClr val="tx1"/>
                </a:solidFill>
                <a:latin typeface="+mn-ea"/>
              </a:rPr>
              <a:t>向けて</a:t>
            </a:r>
            <a:r>
              <a:rPr lang="ja-JP" altLang="en-US" sz="2200" dirty="0" smtClean="0">
                <a:solidFill>
                  <a:schemeClr val="tx1"/>
                </a:solidFill>
                <a:latin typeface="+mn-ea"/>
              </a:rPr>
              <a:t>考え</a:t>
            </a:r>
            <a:r>
              <a:rPr lang="ja-JP" altLang="ja-JP" sz="2200" dirty="0" smtClean="0">
                <a:solidFill>
                  <a:schemeClr val="tx1"/>
                </a:solidFill>
                <a:latin typeface="+mn-ea"/>
              </a:rPr>
              <a:t>出された</a:t>
            </a:r>
            <a:r>
              <a:rPr lang="ja-JP" altLang="ja-JP" sz="2200" dirty="0">
                <a:solidFill>
                  <a:schemeClr val="tx1"/>
                </a:solidFill>
                <a:latin typeface="+mn-ea"/>
              </a:rPr>
              <a:t>新製品の</a:t>
            </a:r>
            <a:r>
              <a:rPr lang="ja-JP" altLang="ja-JP" sz="2200" dirty="0" smtClean="0">
                <a:solidFill>
                  <a:schemeClr val="tx1"/>
                </a:solidFill>
                <a:latin typeface="+mn-ea"/>
              </a:rPr>
              <a:t>トレードマーク</a:t>
            </a:r>
            <a:endParaRPr lang="en-US" altLang="ja-JP" sz="2200" dirty="0" smtClean="0">
              <a:solidFill>
                <a:schemeClr val="tx1"/>
              </a:solidFill>
              <a:latin typeface="+mn-ea"/>
            </a:endParaRPr>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z="1400" smtClean="0"/>
              <a:t>22</a:t>
            </a:fld>
            <a:endParaRPr kumimoji="1" lang="ja-JP" altLang="en-US" sz="1400" dirty="0"/>
          </a:p>
        </p:txBody>
      </p:sp>
    </p:spTree>
    <p:extLst>
      <p:ext uri="{BB962C8B-B14F-4D97-AF65-F5344CB8AC3E}">
        <p14:creationId xmlns:p14="http://schemas.microsoft.com/office/powerpoint/2010/main" val="4079234127"/>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75273"/>
            <a:ext cx="8352928" cy="553417"/>
          </a:xfrm>
        </p:spPr>
        <p:txBody>
          <a:bodyPr>
            <a:noAutofit/>
          </a:bodyPr>
          <a:lstStyle/>
          <a:p>
            <a:pPr algn="l"/>
            <a:r>
              <a:rPr lang="en-US" altLang="ja-JP" sz="2200" dirty="0">
                <a:solidFill>
                  <a:srgbClr val="0033CC"/>
                </a:solidFill>
                <a:latin typeface="+mn-ea"/>
              </a:rPr>
              <a:t>Q1 </a:t>
            </a:r>
            <a:r>
              <a:rPr lang="ja-JP" altLang="en-US" sz="2200" dirty="0" smtClean="0">
                <a:solidFill>
                  <a:srgbClr val="0033CC"/>
                </a:solidFill>
                <a:latin typeface="+mn-ea"/>
              </a:rPr>
              <a:t>　不正競争に該当する行為はどれか</a:t>
            </a:r>
            <a:r>
              <a:rPr lang="ja-JP" altLang="ja-JP" sz="2200" dirty="0" smtClean="0">
                <a:solidFill>
                  <a:srgbClr val="0033CC"/>
                </a:solidFill>
                <a:latin typeface="+mn-ea"/>
              </a:rPr>
              <a:t>。</a:t>
            </a:r>
            <a:endParaRPr lang="en-US" altLang="ja-JP" sz="2200" dirty="0" smtClean="0">
              <a:solidFill>
                <a:srgbClr val="0033CC"/>
              </a:solidFill>
              <a:latin typeface="+mn-ea"/>
            </a:endParaRPr>
          </a:p>
        </p:txBody>
      </p:sp>
      <p:sp>
        <p:nvSpPr>
          <p:cNvPr id="4" name="テキスト ボックス 3"/>
          <p:cNvSpPr txBox="1"/>
          <p:nvPr/>
        </p:nvSpPr>
        <p:spPr>
          <a:xfrm>
            <a:off x="467544" y="1239718"/>
            <a:ext cx="8676456" cy="4093428"/>
          </a:xfrm>
          <a:prstGeom prst="rect">
            <a:avLst/>
          </a:prstGeom>
          <a:noFill/>
        </p:spPr>
        <p:txBody>
          <a:bodyPr wrap="square" rtlCol="0">
            <a:spAutoFit/>
          </a:bodyPr>
          <a:lstStyle/>
          <a:p>
            <a:r>
              <a:rPr lang="ja-JP" altLang="en-US" sz="2000" dirty="0" smtClean="0"/>
              <a:t>Ａ．</a:t>
            </a:r>
            <a:r>
              <a:rPr lang="ja-JP" altLang="ja-JP" sz="2000" dirty="0" smtClean="0"/>
              <a:t>競争</a:t>
            </a:r>
            <a:r>
              <a:rPr lang="ja-JP" altLang="ja-JP" sz="2000" dirty="0"/>
              <a:t>関係にある他社の信用の低下につながる、反社会的な行為を公表した</a:t>
            </a:r>
            <a:r>
              <a:rPr lang="ja-JP" altLang="ja-JP" sz="2000" dirty="0" smtClean="0"/>
              <a:t>。</a:t>
            </a:r>
            <a:endParaRPr lang="en-US" altLang="ja-JP" sz="2000" dirty="0" smtClean="0"/>
          </a:p>
          <a:p>
            <a:endParaRPr lang="en-US" altLang="ja-JP" sz="2000" dirty="0" smtClean="0"/>
          </a:p>
          <a:p>
            <a:pPr>
              <a:spcBef>
                <a:spcPts val="1200"/>
              </a:spcBef>
            </a:pPr>
            <a:r>
              <a:rPr lang="ja-JP" altLang="en-US" sz="2000" dirty="0" smtClean="0"/>
              <a:t>Ｂ．</a:t>
            </a:r>
            <a:r>
              <a:rPr lang="ja-JP" altLang="ja-JP" sz="2000" dirty="0" smtClean="0"/>
              <a:t>自社</a:t>
            </a:r>
            <a:r>
              <a:rPr lang="ja-JP" altLang="ja-JP" sz="2000" dirty="0"/>
              <a:t>で使っているドメイン名が、偶然他社のドメイン名と類似していた</a:t>
            </a:r>
            <a:r>
              <a:rPr lang="ja-JP" altLang="ja-JP" sz="2000" dirty="0" smtClean="0"/>
              <a:t>。</a:t>
            </a:r>
            <a:endParaRPr lang="en-US" altLang="ja-JP" sz="2000" dirty="0" smtClean="0"/>
          </a:p>
          <a:p>
            <a:pPr>
              <a:spcBef>
                <a:spcPts val="1200"/>
              </a:spcBef>
            </a:pPr>
            <a:endParaRPr lang="en-US" altLang="ja-JP" sz="2000" dirty="0" smtClean="0"/>
          </a:p>
          <a:p>
            <a:pPr>
              <a:spcBef>
                <a:spcPts val="600"/>
              </a:spcBef>
            </a:pPr>
            <a:endParaRPr lang="en-US" altLang="ja-JP" sz="2000" dirty="0" smtClean="0"/>
          </a:p>
          <a:p>
            <a:r>
              <a:rPr lang="ja-JP" altLang="en-US" sz="2000" dirty="0" smtClean="0"/>
              <a:t>Ｃ．</a:t>
            </a:r>
            <a:r>
              <a:rPr lang="ja-JP" altLang="ja-JP" sz="2000" dirty="0" smtClean="0"/>
              <a:t>新聞</a:t>
            </a:r>
            <a:r>
              <a:rPr lang="ja-JP" altLang="ja-JP" sz="2000" dirty="0"/>
              <a:t>に記載されていた掃除用具開発の着想を参考にして、オリジナルな文房具を開発した</a:t>
            </a:r>
            <a:r>
              <a:rPr lang="ja-JP" altLang="ja-JP" sz="2000" dirty="0" smtClean="0"/>
              <a:t>。</a:t>
            </a:r>
            <a:endParaRPr lang="en-US" altLang="ja-JP" sz="2000" dirty="0" smtClean="0"/>
          </a:p>
          <a:p>
            <a:pPr>
              <a:spcBef>
                <a:spcPts val="600"/>
              </a:spcBef>
            </a:pPr>
            <a:endParaRPr lang="en-US" altLang="ja-JP" sz="2000" dirty="0"/>
          </a:p>
          <a:p>
            <a:pPr>
              <a:spcBef>
                <a:spcPts val="600"/>
              </a:spcBef>
            </a:pPr>
            <a:endParaRPr lang="en-US" altLang="ja-JP" sz="2000" dirty="0" smtClean="0"/>
          </a:p>
          <a:p>
            <a:r>
              <a:rPr lang="ja-JP" altLang="en-US" sz="2000" dirty="0" smtClean="0"/>
              <a:t>Ｄ．</a:t>
            </a:r>
            <a:r>
              <a:rPr lang="ja-JP" altLang="ja-JP" sz="2000" dirty="0" smtClean="0"/>
              <a:t>取引先</a:t>
            </a:r>
            <a:r>
              <a:rPr lang="ja-JP" altLang="ja-JP" sz="2000" dirty="0"/>
              <a:t>から入手した情報が他社の営業秘密に当たるものであることを知っていながら、自社で使用した。</a:t>
            </a:r>
            <a:endParaRPr kumimoji="1" lang="ja-JP" altLang="en-US" sz="2000" dirty="0"/>
          </a:p>
        </p:txBody>
      </p:sp>
      <p:sp>
        <p:nvSpPr>
          <p:cNvPr id="5" name="テキスト ボックス 4"/>
          <p:cNvSpPr txBox="1"/>
          <p:nvPr/>
        </p:nvSpPr>
        <p:spPr>
          <a:xfrm>
            <a:off x="1082081" y="1599758"/>
            <a:ext cx="6592958" cy="400110"/>
          </a:xfrm>
          <a:prstGeom prst="rect">
            <a:avLst/>
          </a:prstGeom>
          <a:noFill/>
        </p:spPr>
        <p:txBody>
          <a:bodyPr wrap="square" rtlCol="0">
            <a:spAutoFit/>
          </a:bodyPr>
          <a:lstStyle/>
          <a:p>
            <a:r>
              <a:rPr lang="ja-JP" altLang="en-US" sz="2000" dirty="0" smtClean="0"/>
              <a:t>⇒</a:t>
            </a:r>
            <a:r>
              <a:rPr lang="ja-JP" altLang="ja-JP" sz="2000" dirty="0" smtClean="0"/>
              <a:t>不正</a:t>
            </a:r>
            <a:r>
              <a:rPr lang="ja-JP" altLang="ja-JP" sz="2000" dirty="0"/>
              <a:t>行為は、法が保護すべき正当な事業活動ではない</a:t>
            </a:r>
            <a:endParaRPr kumimoji="1" lang="ja-JP" altLang="en-US" sz="2000" dirty="0">
              <a:latin typeface="+mn-ea"/>
            </a:endParaRPr>
          </a:p>
        </p:txBody>
      </p:sp>
      <p:sp>
        <p:nvSpPr>
          <p:cNvPr id="6" name="テキスト ボックス 5"/>
          <p:cNvSpPr txBox="1"/>
          <p:nvPr/>
        </p:nvSpPr>
        <p:spPr>
          <a:xfrm>
            <a:off x="1115616" y="3759998"/>
            <a:ext cx="8028384" cy="707886"/>
          </a:xfrm>
          <a:prstGeom prst="rect">
            <a:avLst/>
          </a:prstGeom>
          <a:noFill/>
        </p:spPr>
        <p:txBody>
          <a:bodyPr wrap="square" rtlCol="0">
            <a:spAutoFit/>
          </a:bodyPr>
          <a:lstStyle/>
          <a:p>
            <a:pPr marL="261938" indent="-261938"/>
            <a:r>
              <a:rPr lang="ja-JP" altLang="en-US" sz="2000" dirty="0" smtClean="0"/>
              <a:t>⇒</a:t>
            </a:r>
            <a:r>
              <a:rPr lang="ja-JP" altLang="ja-JP" sz="2000" dirty="0" smtClean="0"/>
              <a:t>既</a:t>
            </a:r>
            <a:r>
              <a:rPr lang="ja-JP" altLang="ja-JP" sz="2000" dirty="0"/>
              <a:t>に公開されているので営業秘密ではないし、利用分野が大きくことなるので類似とはいえない。</a:t>
            </a:r>
            <a:endParaRPr kumimoji="1" lang="ja-JP" altLang="en-US" sz="2000" dirty="0"/>
          </a:p>
        </p:txBody>
      </p:sp>
      <p:sp>
        <p:nvSpPr>
          <p:cNvPr id="7" name="テキスト ボックス 6"/>
          <p:cNvSpPr txBox="1"/>
          <p:nvPr/>
        </p:nvSpPr>
        <p:spPr>
          <a:xfrm>
            <a:off x="1115616" y="2348304"/>
            <a:ext cx="8028384" cy="707886"/>
          </a:xfrm>
          <a:prstGeom prst="rect">
            <a:avLst/>
          </a:prstGeom>
          <a:noFill/>
        </p:spPr>
        <p:txBody>
          <a:bodyPr wrap="square" rtlCol="0">
            <a:spAutoFit/>
          </a:bodyPr>
          <a:lstStyle/>
          <a:p>
            <a:pPr marL="261938" indent="-261938"/>
            <a:r>
              <a:rPr lang="ja-JP" altLang="en-US" sz="2000" dirty="0" smtClean="0"/>
              <a:t>⇒</a:t>
            </a:r>
            <a:r>
              <a:rPr lang="ja-JP" altLang="ja-JP" sz="2000" dirty="0" smtClean="0"/>
              <a:t>ドメイン名</a:t>
            </a:r>
            <a:r>
              <a:rPr lang="ja-JP" altLang="ja-JP" sz="2000" dirty="0"/>
              <a:t>の不正登録は禁止されているが、不正利益目的、損害を加える目的に限定されている。</a:t>
            </a:r>
            <a:endParaRPr kumimoji="1" lang="ja-JP" altLang="en-US" sz="2000" dirty="0">
              <a:latin typeface="+mn-ea"/>
            </a:endParaRPr>
          </a:p>
        </p:txBody>
      </p:sp>
      <p:sp>
        <p:nvSpPr>
          <p:cNvPr id="8" name="テキスト ボックス 7"/>
          <p:cNvSpPr txBox="1"/>
          <p:nvPr/>
        </p:nvSpPr>
        <p:spPr>
          <a:xfrm>
            <a:off x="1115616" y="5261138"/>
            <a:ext cx="8028384" cy="400110"/>
          </a:xfrm>
          <a:prstGeom prst="rect">
            <a:avLst/>
          </a:prstGeom>
          <a:noFill/>
        </p:spPr>
        <p:txBody>
          <a:bodyPr wrap="square" rtlCol="0">
            <a:spAutoFit/>
          </a:bodyPr>
          <a:lstStyle/>
          <a:p>
            <a:pPr marL="261938" indent="-261938"/>
            <a:r>
              <a:rPr lang="ja-JP" altLang="en-US" sz="2000" dirty="0" smtClean="0"/>
              <a:t>⇒</a:t>
            </a:r>
            <a:r>
              <a:rPr lang="ja-JP" altLang="ja-JP" sz="2000" dirty="0"/>
              <a:t>不正であることを知って利用するのは禁止されている。</a:t>
            </a:r>
            <a:endParaRPr kumimoji="1" lang="ja-JP" altLang="en-US" sz="2000" dirty="0"/>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z="1400" smtClean="0"/>
              <a:t>23</a:t>
            </a:fld>
            <a:endParaRPr kumimoji="1" lang="ja-JP" altLang="en-US" sz="1400"/>
          </a:p>
        </p:txBody>
      </p:sp>
    </p:spTree>
    <p:extLst>
      <p:ext uri="{BB962C8B-B14F-4D97-AF65-F5344CB8AC3E}">
        <p14:creationId xmlns:p14="http://schemas.microsoft.com/office/powerpoint/2010/main" val="328615036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75273"/>
            <a:ext cx="8352928" cy="553417"/>
          </a:xfrm>
        </p:spPr>
        <p:txBody>
          <a:bodyPr>
            <a:noAutofit/>
          </a:bodyPr>
          <a:lstStyle/>
          <a:p>
            <a:pPr algn="l"/>
            <a:r>
              <a:rPr lang="en-US" altLang="ja-JP" sz="2200" dirty="0" smtClean="0">
                <a:solidFill>
                  <a:srgbClr val="0033CC"/>
                </a:solidFill>
                <a:latin typeface="+mn-ea"/>
              </a:rPr>
              <a:t>Q2 </a:t>
            </a:r>
            <a:r>
              <a:rPr lang="ja-JP" altLang="en-US" sz="2200" dirty="0" smtClean="0">
                <a:solidFill>
                  <a:srgbClr val="0033CC"/>
                </a:solidFill>
                <a:latin typeface="+mn-ea"/>
              </a:rPr>
              <a:t>　</a:t>
            </a:r>
            <a:r>
              <a:rPr lang="ja-JP" altLang="ja-JP" sz="2400" dirty="0">
                <a:solidFill>
                  <a:srgbClr val="0033CC"/>
                </a:solidFill>
              </a:rPr>
              <a:t>不正競争防止法の営業秘密に該当するものはどれか。</a:t>
            </a:r>
            <a:endParaRPr lang="en-US" altLang="ja-JP" sz="2200" dirty="0" smtClean="0">
              <a:solidFill>
                <a:srgbClr val="0033CC"/>
              </a:solidFill>
              <a:latin typeface="+mn-ea"/>
            </a:endParaRPr>
          </a:p>
        </p:txBody>
      </p:sp>
      <p:sp>
        <p:nvSpPr>
          <p:cNvPr id="4" name="テキスト ボックス 3"/>
          <p:cNvSpPr txBox="1"/>
          <p:nvPr/>
        </p:nvSpPr>
        <p:spPr>
          <a:xfrm>
            <a:off x="467544" y="1239718"/>
            <a:ext cx="8208912" cy="4170372"/>
          </a:xfrm>
          <a:prstGeom prst="rect">
            <a:avLst/>
          </a:prstGeom>
          <a:noFill/>
        </p:spPr>
        <p:txBody>
          <a:bodyPr wrap="square" rtlCol="0">
            <a:spAutoFit/>
          </a:bodyPr>
          <a:lstStyle/>
          <a:p>
            <a:pPr marL="347663" indent="-347663"/>
            <a:r>
              <a:rPr lang="ja-JP" altLang="en-US" sz="2000" dirty="0" smtClean="0"/>
              <a:t>Ａ．</a:t>
            </a:r>
            <a:r>
              <a:rPr lang="ja-JP" altLang="ja-JP" sz="2000" dirty="0"/>
              <a:t>インターネットで公開されている技術情報を印刷し，部外秘と表示してファイリングした</a:t>
            </a:r>
            <a:r>
              <a:rPr lang="ja-JP" altLang="ja-JP" sz="2000" dirty="0" smtClean="0"/>
              <a:t>資料</a:t>
            </a:r>
            <a:endParaRPr lang="en-US" altLang="ja-JP" sz="2000" dirty="0" smtClean="0"/>
          </a:p>
          <a:p>
            <a:endParaRPr lang="en-US" altLang="ja-JP" sz="2000" dirty="0" smtClean="0"/>
          </a:p>
          <a:p>
            <a:pPr marL="347663" indent="-347663">
              <a:spcBef>
                <a:spcPts val="1200"/>
              </a:spcBef>
            </a:pPr>
            <a:r>
              <a:rPr lang="ja-JP" altLang="en-US" sz="2000" dirty="0" smtClean="0"/>
              <a:t>Ｂ．</a:t>
            </a:r>
            <a:r>
              <a:rPr lang="ja-JP" altLang="ja-JP" sz="2000" dirty="0"/>
              <a:t>限定された社員の管理下にあり，施錠した書庫に保管している，自社に関する不正取引の</a:t>
            </a:r>
            <a:r>
              <a:rPr lang="ja-JP" altLang="ja-JP" sz="2000" dirty="0" smtClean="0"/>
              <a:t>記録</a:t>
            </a:r>
            <a:endParaRPr lang="en-US" altLang="ja-JP" sz="2000" dirty="0" smtClean="0"/>
          </a:p>
          <a:p>
            <a:pPr>
              <a:spcBef>
                <a:spcPts val="1200"/>
              </a:spcBef>
            </a:pPr>
            <a:endParaRPr lang="en-US" altLang="ja-JP" sz="2000" dirty="0"/>
          </a:p>
          <a:p>
            <a:pPr marL="347663" indent="-347663">
              <a:spcBef>
                <a:spcPts val="1200"/>
              </a:spcBef>
            </a:pPr>
            <a:r>
              <a:rPr lang="ja-JP" altLang="en-US" sz="2000" dirty="0" smtClean="0"/>
              <a:t>Ｃ．</a:t>
            </a:r>
            <a:r>
              <a:rPr lang="ja-JP" altLang="ja-JP" sz="2000" dirty="0"/>
              <a:t>社外秘として管理の有無にかかわらず，秘密保持義務を含んだ就業規則に従って勤務する社員が取り扱う書類。</a:t>
            </a:r>
            <a:endParaRPr lang="en-US" altLang="ja-JP" sz="2000" dirty="0"/>
          </a:p>
          <a:p>
            <a:pPr>
              <a:spcBef>
                <a:spcPts val="600"/>
              </a:spcBef>
            </a:pPr>
            <a:endParaRPr lang="en-US" altLang="ja-JP" sz="2000" dirty="0" smtClean="0"/>
          </a:p>
          <a:p>
            <a:pPr marL="347663" indent="-347663">
              <a:spcBef>
                <a:spcPts val="1200"/>
              </a:spcBef>
            </a:pPr>
            <a:r>
              <a:rPr lang="ja-JP" altLang="en-US" sz="2000" dirty="0" smtClean="0"/>
              <a:t>Ｄ．</a:t>
            </a:r>
            <a:r>
              <a:rPr lang="ja-JP" altLang="ja-JP" sz="2000" dirty="0"/>
              <a:t>秘密保持契約を締結した下請け業者に対し，部外秘と表示して開示したシステム設計書</a:t>
            </a:r>
            <a:endParaRPr kumimoji="1" lang="ja-JP" altLang="en-US" sz="2000" dirty="0"/>
          </a:p>
        </p:txBody>
      </p:sp>
      <p:sp>
        <p:nvSpPr>
          <p:cNvPr id="5" name="テキスト ボックス 4"/>
          <p:cNvSpPr txBox="1"/>
          <p:nvPr/>
        </p:nvSpPr>
        <p:spPr>
          <a:xfrm>
            <a:off x="1082081" y="1839915"/>
            <a:ext cx="6592958" cy="400110"/>
          </a:xfrm>
          <a:prstGeom prst="rect">
            <a:avLst/>
          </a:prstGeom>
          <a:noFill/>
        </p:spPr>
        <p:txBody>
          <a:bodyPr wrap="square" rtlCol="0">
            <a:spAutoFit/>
          </a:bodyPr>
          <a:lstStyle/>
          <a:p>
            <a:r>
              <a:rPr lang="ja-JP" altLang="en-US" sz="2000" dirty="0" smtClean="0"/>
              <a:t>⇒</a:t>
            </a:r>
            <a:r>
              <a:rPr lang="en-US" altLang="ja-JP" sz="2000" dirty="0" smtClean="0"/>
              <a:t>×</a:t>
            </a:r>
            <a:r>
              <a:rPr lang="ja-JP" altLang="en-US" sz="2000" dirty="0" smtClean="0"/>
              <a:t>　（</a:t>
            </a:r>
            <a:r>
              <a:rPr lang="ja-JP" altLang="ja-JP" sz="2000" dirty="0"/>
              <a:t>非公然</a:t>
            </a:r>
            <a:r>
              <a:rPr lang="ja-JP" altLang="ja-JP" sz="2000" dirty="0" smtClean="0"/>
              <a:t>性</a:t>
            </a:r>
            <a:r>
              <a:rPr lang="ja-JP" altLang="en-US" sz="2000" dirty="0" smtClean="0"/>
              <a:t>）</a:t>
            </a:r>
            <a:endParaRPr kumimoji="1" lang="ja-JP" altLang="en-US" sz="2000" dirty="0">
              <a:latin typeface="+mn-ea"/>
            </a:endParaRPr>
          </a:p>
        </p:txBody>
      </p:sp>
      <p:sp>
        <p:nvSpPr>
          <p:cNvPr id="6" name="テキスト ボックス 5"/>
          <p:cNvSpPr txBox="1"/>
          <p:nvPr/>
        </p:nvSpPr>
        <p:spPr>
          <a:xfrm>
            <a:off x="1115616" y="4224560"/>
            <a:ext cx="8028384" cy="400110"/>
          </a:xfrm>
          <a:prstGeom prst="rect">
            <a:avLst/>
          </a:prstGeom>
          <a:noFill/>
        </p:spPr>
        <p:txBody>
          <a:bodyPr wrap="square" rtlCol="0">
            <a:spAutoFit/>
          </a:bodyPr>
          <a:lstStyle/>
          <a:p>
            <a:pPr marL="261938" indent="-261938"/>
            <a:r>
              <a:rPr lang="ja-JP" altLang="en-US" sz="2000" dirty="0" smtClean="0"/>
              <a:t>⇒</a:t>
            </a:r>
            <a:r>
              <a:rPr lang="en-US" altLang="ja-JP" sz="2000" dirty="0" smtClean="0"/>
              <a:t>×</a:t>
            </a:r>
            <a:r>
              <a:rPr lang="ja-JP" altLang="en-US" sz="2000" dirty="0" smtClean="0"/>
              <a:t>　（</a:t>
            </a:r>
            <a:r>
              <a:rPr lang="ja-JP" altLang="ja-JP" sz="2000" dirty="0" smtClean="0"/>
              <a:t>秘密管理性</a:t>
            </a:r>
            <a:r>
              <a:rPr lang="ja-JP" altLang="en-US" sz="2000" dirty="0" smtClean="0"/>
              <a:t>）</a:t>
            </a:r>
            <a:endParaRPr kumimoji="1" lang="ja-JP" altLang="en-US" sz="2000" dirty="0"/>
          </a:p>
        </p:txBody>
      </p:sp>
      <p:sp>
        <p:nvSpPr>
          <p:cNvPr id="7" name="テキスト ボックス 6"/>
          <p:cNvSpPr txBox="1"/>
          <p:nvPr/>
        </p:nvSpPr>
        <p:spPr>
          <a:xfrm>
            <a:off x="1115616" y="2996952"/>
            <a:ext cx="8028384" cy="400110"/>
          </a:xfrm>
          <a:prstGeom prst="rect">
            <a:avLst/>
          </a:prstGeom>
          <a:noFill/>
        </p:spPr>
        <p:txBody>
          <a:bodyPr wrap="square" rtlCol="0">
            <a:spAutoFit/>
          </a:bodyPr>
          <a:lstStyle/>
          <a:p>
            <a:pPr marL="261938" indent="-261938"/>
            <a:r>
              <a:rPr lang="ja-JP" altLang="en-US" sz="2000" dirty="0" smtClean="0"/>
              <a:t>⇒</a:t>
            </a:r>
            <a:r>
              <a:rPr lang="en-US" altLang="ja-JP" sz="2000" dirty="0" smtClean="0"/>
              <a:t>×</a:t>
            </a:r>
            <a:r>
              <a:rPr lang="ja-JP" altLang="en-US" sz="2000" dirty="0" smtClean="0"/>
              <a:t>　（</a:t>
            </a:r>
            <a:r>
              <a:rPr lang="ja-JP" altLang="ja-JP" sz="2000" dirty="0" smtClean="0"/>
              <a:t>不正</a:t>
            </a:r>
            <a:r>
              <a:rPr lang="ja-JP" altLang="ja-JP" sz="2000" dirty="0"/>
              <a:t>行為記録は有効性があると</a:t>
            </a:r>
            <a:r>
              <a:rPr lang="ja-JP" altLang="ja-JP" sz="2000" dirty="0" smtClean="0"/>
              <a:t>は</a:t>
            </a:r>
            <a:r>
              <a:rPr lang="ja-JP" altLang="en-US" sz="2000" dirty="0" smtClean="0"/>
              <a:t>みなされない）</a:t>
            </a:r>
            <a:endParaRPr kumimoji="1" lang="ja-JP" altLang="en-US" sz="2000" dirty="0">
              <a:latin typeface="+mn-ea"/>
            </a:endParaRPr>
          </a:p>
        </p:txBody>
      </p:sp>
      <p:sp>
        <p:nvSpPr>
          <p:cNvPr id="8" name="テキスト ボックス 7"/>
          <p:cNvSpPr txBox="1"/>
          <p:nvPr/>
        </p:nvSpPr>
        <p:spPr>
          <a:xfrm>
            <a:off x="1115616" y="5405154"/>
            <a:ext cx="6768752" cy="400110"/>
          </a:xfrm>
          <a:prstGeom prst="rect">
            <a:avLst/>
          </a:prstGeom>
          <a:noFill/>
        </p:spPr>
        <p:txBody>
          <a:bodyPr wrap="square" rtlCol="0">
            <a:spAutoFit/>
          </a:bodyPr>
          <a:lstStyle/>
          <a:p>
            <a:pPr marL="261938" indent="-261938"/>
            <a:r>
              <a:rPr lang="ja-JP" altLang="en-US" sz="2000" dirty="0" smtClean="0"/>
              <a:t>⇒○</a:t>
            </a:r>
            <a:endParaRPr kumimoji="1" lang="ja-JP" altLang="en-US" sz="2000" dirty="0"/>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mtClean="0"/>
              <a:t>24</a:t>
            </a:fld>
            <a:endParaRPr kumimoji="1" lang="ja-JP" altLang="en-US"/>
          </a:p>
        </p:txBody>
      </p:sp>
    </p:spTree>
    <p:extLst>
      <p:ext uri="{BB962C8B-B14F-4D97-AF65-F5344CB8AC3E}">
        <p14:creationId xmlns:p14="http://schemas.microsoft.com/office/powerpoint/2010/main" val="2203186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75273"/>
            <a:ext cx="8352928" cy="553417"/>
          </a:xfrm>
        </p:spPr>
        <p:txBody>
          <a:bodyPr>
            <a:noAutofit/>
          </a:bodyPr>
          <a:lstStyle/>
          <a:p>
            <a:pPr algn="l"/>
            <a:r>
              <a:rPr lang="en-US" altLang="ja-JP" sz="2200" dirty="0" smtClean="0">
                <a:solidFill>
                  <a:srgbClr val="0033CC"/>
                </a:solidFill>
                <a:latin typeface="+mn-ea"/>
              </a:rPr>
              <a:t>Q3 </a:t>
            </a:r>
            <a:r>
              <a:rPr lang="ja-JP" altLang="en-US" sz="2200" dirty="0" smtClean="0">
                <a:solidFill>
                  <a:srgbClr val="0033CC"/>
                </a:solidFill>
                <a:latin typeface="+mn-ea"/>
              </a:rPr>
              <a:t>　</a:t>
            </a:r>
            <a:r>
              <a:rPr lang="ja-JP" altLang="ja-JP" sz="2400" dirty="0">
                <a:solidFill>
                  <a:srgbClr val="0033CC"/>
                </a:solidFill>
              </a:rPr>
              <a:t>不正競争防止法で禁止されている行為はどれか。</a:t>
            </a:r>
            <a:endParaRPr lang="en-US" altLang="ja-JP" sz="2200" dirty="0" smtClean="0">
              <a:solidFill>
                <a:srgbClr val="0033CC"/>
              </a:solidFill>
              <a:latin typeface="+mn-ea"/>
            </a:endParaRPr>
          </a:p>
        </p:txBody>
      </p:sp>
      <p:sp>
        <p:nvSpPr>
          <p:cNvPr id="4" name="テキスト ボックス 3"/>
          <p:cNvSpPr txBox="1"/>
          <p:nvPr/>
        </p:nvSpPr>
        <p:spPr>
          <a:xfrm>
            <a:off x="467544" y="1239718"/>
            <a:ext cx="8208912" cy="3170099"/>
          </a:xfrm>
          <a:prstGeom prst="rect">
            <a:avLst/>
          </a:prstGeom>
          <a:noFill/>
        </p:spPr>
        <p:txBody>
          <a:bodyPr wrap="square" rtlCol="0">
            <a:spAutoFit/>
          </a:bodyPr>
          <a:lstStyle/>
          <a:p>
            <a:pPr marL="347663" indent="-347663"/>
            <a:r>
              <a:rPr lang="ja-JP" altLang="en-US" sz="2000" dirty="0" smtClean="0"/>
              <a:t>Ａ．</a:t>
            </a:r>
            <a:r>
              <a:rPr lang="ja-JP" altLang="ja-JP" sz="2000" dirty="0"/>
              <a:t>競争相手に対抗するため，特定商品の小売価格を安価に設定する</a:t>
            </a:r>
            <a:r>
              <a:rPr lang="ja-JP" altLang="ja-JP" sz="2000" dirty="0" smtClean="0"/>
              <a:t>。</a:t>
            </a:r>
            <a:endParaRPr lang="en-US" altLang="ja-JP" sz="2000" dirty="0" smtClean="0"/>
          </a:p>
          <a:p>
            <a:pPr marL="347663" indent="-347663"/>
            <a:endParaRPr lang="en-US" altLang="ja-JP" sz="2000" dirty="0" smtClean="0"/>
          </a:p>
          <a:p>
            <a:pPr marL="347663" indent="-347663">
              <a:spcBef>
                <a:spcPts val="1200"/>
              </a:spcBef>
            </a:pPr>
            <a:r>
              <a:rPr lang="ja-JP" altLang="en-US" sz="2000" dirty="0" smtClean="0"/>
              <a:t>Ｂ．</a:t>
            </a:r>
            <a:r>
              <a:rPr lang="ja-JP" altLang="ja-JP" sz="2000" dirty="0"/>
              <a:t>自社製品を扱っている小売業者に，指定した小売価格で販売するよう指示する</a:t>
            </a:r>
            <a:r>
              <a:rPr lang="ja-JP" altLang="ja-JP" sz="2000" dirty="0" smtClean="0"/>
              <a:t>。</a:t>
            </a:r>
            <a:endParaRPr lang="en-US" altLang="ja-JP" sz="2000" dirty="0" smtClean="0"/>
          </a:p>
          <a:p>
            <a:pPr marL="347663" indent="-347663">
              <a:spcBef>
                <a:spcPts val="1200"/>
              </a:spcBef>
            </a:pPr>
            <a:endParaRPr lang="en-US" altLang="ja-JP" sz="2000" dirty="0"/>
          </a:p>
          <a:p>
            <a:pPr marL="347663" indent="-347663">
              <a:spcBef>
                <a:spcPts val="600"/>
              </a:spcBef>
            </a:pPr>
            <a:r>
              <a:rPr lang="ja-JP" altLang="en-US" sz="2000" dirty="0" smtClean="0"/>
              <a:t>Ｃ．</a:t>
            </a:r>
            <a:r>
              <a:rPr lang="ja-JP" altLang="ja-JP" sz="2000" dirty="0"/>
              <a:t>他社のヒット商品と同等の機能を持つ商品を販売する</a:t>
            </a:r>
            <a:r>
              <a:rPr lang="ja-JP" altLang="ja-JP" sz="2000" dirty="0" smtClean="0"/>
              <a:t>。</a:t>
            </a:r>
            <a:endParaRPr lang="en-US" altLang="ja-JP" sz="2000" dirty="0" smtClean="0"/>
          </a:p>
          <a:p>
            <a:pPr marL="347663" indent="-347663">
              <a:spcBef>
                <a:spcPts val="600"/>
              </a:spcBef>
            </a:pPr>
            <a:endParaRPr lang="en-US" altLang="ja-JP" sz="2000" dirty="0" smtClean="0"/>
          </a:p>
          <a:p>
            <a:pPr marL="347663" indent="-347663">
              <a:spcBef>
                <a:spcPts val="1200"/>
              </a:spcBef>
            </a:pPr>
            <a:r>
              <a:rPr lang="ja-JP" altLang="en-US" sz="2000" dirty="0" smtClean="0"/>
              <a:t>Ｄ．</a:t>
            </a:r>
            <a:r>
              <a:rPr lang="ja-JP" altLang="ja-JP" sz="2000" dirty="0"/>
              <a:t>広く知られた商品の表示に類似した表示を使用した商品を販売する。</a:t>
            </a:r>
            <a:endParaRPr kumimoji="1" lang="ja-JP" altLang="en-US" sz="2000" dirty="0"/>
          </a:p>
        </p:txBody>
      </p:sp>
      <p:sp>
        <p:nvSpPr>
          <p:cNvPr id="5" name="テキスト ボックス 4"/>
          <p:cNvSpPr txBox="1"/>
          <p:nvPr/>
        </p:nvSpPr>
        <p:spPr>
          <a:xfrm>
            <a:off x="1082081" y="1571868"/>
            <a:ext cx="6592958" cy="400110"/>
          </a:xfrm>
          <a:prstGeom prst="rect">
            <a:avLst/>
          </a:prstGeom>
          <a:noFill/>
        </p:spPr>
        <p:txBody>
          <a:bodyPr wrap="square" rtlCol="0">
            <a:spAutoFit/>
          </a:bodyPr>
          <a:lstStyle/>
          <a:p>
            <a:r>
              <a:rPr lang="ja-JP" altLang="en-US" sz="2000" dirty="0" smtClean="0"/>
              <a:t>⇒</a:t>
            </a:r>
            <a:r>
              <a:rPr lang="ja-JP" altLang="ja-JP" sz="2000" dirty="0"/>
              <a:t>健全な競争行為</a:t>
            </a:r>
            <a:endParaRPr kumimoji="1" lang="ja-JP" altLang="en-US" sz="2000" dirty="0">
              <a:latin typeface="+mn-ea"/>
            </a:endParaRPr>
          </a:p>
        </p:txBody>
      </p:sp>
      <p:sp>
        <p:nvSpPr>
          <p:cNvPr id="6" name="テキスト ボックス 5"/>
          <p:cNvSpPr txBox="1"/>
          <p:nvPr/>
        </p:nvSpPr>
        <p:spPr>
          <a:xfrm>
            <a:off x="1115616" y="3501008"/>
            <a:ext cx="8028384" cy="400110"/>
          </a:xfrm>
          <a:prstGeom prst="rect">
            <a:avLst/>
          </a:prstGeom>
          <a:noFill/>
        </p:spPr>
        <p:txBody>
          <a:bodyPr wrap="square" rtlCol="0">
            <a:spAutoFit/>
          </a:bodyPr>
          <a:lstStyle/>
          <a:p>
            <a:pPr marL="261938" indent="-261938"/>
            <a:r>
              <a:rPr lang="ja-JP" altLang="en-US" sz="2000" dirty="0" smtClean="0"/>
              <a:t>⇒</a:t>
            </a:r>
            <a:r>
              <a:rPr lang="ja-JP" altLang="ja-JP" sz="2000" dirty="0"/>
              <a:t>健全な競争行為</a:t>
            </a:r>
            <a:endParaRPr kumimoji="1" lang="ja-JP" altLang="en-US" sz="2000" dirty="0"/>
          </a:p>
        </p:txBody>
      </p:sp>
      <p:sp>
        <p:nvSpPr>
          <p:cNvPr id="7" name="テキスト ボックス 6"/>
          <p:cNvSpPr txBox="1"/>
          <p:nvPr/>
        </p:nvSpPr>
        <p:spPr>
          <a:xfrm>
            <a:off x="1115616" y="2636912"/>
            <a:ext cx="8028384" cy="400110"/>
          </a:xfrm>
          <a:prstGeom prst="rect">
            <a:avLst/>
          </a:prstGeom>
          <a:noFill/>
        </p:spPr>
        <p:txBody>
          <a:bodyPr wrap="square" rtlCol="0">
            <a:spAutoFit/>
          </a:bodyPr>
          <a:lstStyle/>
          <a:p>
            <a:pPr marL="261938" indent="-261938"/>
            <a:r>
              <a:rPr lang="ja-JP" altLang="en-US" sz="2000" dirty="0" smtClean="0"/>
              <a:t>⇒</a:t>
            </a:r>
            <a:r>
              <a:rPr lang="ja-JP" altLang="ja-JP" sz="2000" dirty="0"/>
              <a:t>独占禁止法の不公正な取引方法であり，不正競争防止法ではない</a:t>
            </a:r>
            <a:endParaRPr kumimoji="1" lang="ja-JP" altLang="en-US" sz="2000" dirty="0">
              <a:latin typeface="+mn-ea"/>
            </a:endParaRPr>
          </a:p>
        </p:txBody>
      </p:sp>
      <p:sp>
        <p:nvSpPr>
          <p:cNvPr id="8" name="テキスト ボックス 7"/>
          <p:cNvSpPr txBox="1"/>
          <p:nvPr/>
        </p:nvSpPr>
        <p:spPr>
          <a:xfrm>
            <a:off x="1115616" y="4437112"/>
            <a:ext cx="6768752" cy="400110"/>
          </a:xfrm>
          <a:prstGeom prst="rect">
            <a:avLst/>
          </a:prstGeom>
          <a:noFill/>
        </p:spPr>
        <p:txBody>
          <a:bodyPr wrap="square" rtlCol="0">
            <a:spAutoFit/>
          </a:bodyPr>
          <a:lstStyle/>
          <a:p>
            <a:pPr marL="261938" indent="-261938"/>
            <a:r>
              <a:rPr lang="ja-JP" altLang="en-US" sz="2000" dirty="0" smtClean="0"/>
              <a:t>⇒</a:t>
            </a:r>
            <a:r>
              <a:rPr lang="ja-JP" altLang="ja-JP" sz="2000" dirty="0"/>
              <a:t>不正競争防止法の周知表示混同惹起行為</a:t>
            </a:r>
            <a:endParaRPr kumimoji="1" lang="ja-JP" altLang="en-US" sz="2000" dirty="0"/>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mtClean="0"/>
              <a:t>25</a:t>
            </a:fld>
            <a:endParaRPr kumimoji="1" lang="ja-JP" altLang="en-US"/>
          </a:p>
        </p:txBody>
      </p:sp>
    </p:spTree>
    <p:extLst>
      <p:ext uri="{BB962C8B-B14F-4D97-AF65-F5344CB8AC3E}">
        <p14:creationId xmlns:p14="http://schemas.microsoft.com/office/powerpoint/2010/main" val="11619774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75273"/>
            <a:ext cx="8352928" cy="553417"/>
          </a:xfrm>
        </p:spPr>
        <p:txBody>
          <a:bodyPr>
            <a:noAutofit/>
          </a:bodyPr>
          <a:lstStyle/>
          <a:p>
            <a:pPr algn="l"/>
            <a:r>
              <a:rPr lang="en-US" altLang="ja-JP" sz="2200" dirty="0" smtClean="0">
                <a:solidFill>
                  <a:srgbClr val="0033CC"/>
                </a:solidFill>
                <a:latin typeface="+mn-ea"/>
              </a:rPr>
              <a:t>Q3 </a:t>
            </a:r>
            <a:r>
              <a:rPr lang="ja-JP" altLang="en-US" sz="2200" dirty="0" smtClean="0">
                <a:solidFill>
                  <a:srgbClr val="0033CC"/>
                </a:solidFill>
                <a:latin typeface="+mn-ea"/>
              </a:rPr>
              <a:t>　</a:t>
            </a:r>
            <a:r>
              <a:rPr lang="ja-JP" altLang="ja-JP" sz="2400" dirty="0">
                <a:solidFill>
                  <a:srgbClr val="0033CC"/>
                </a:solidFill>
              </a:rPr>
              <a:t>不正競争防止法で禁止されている行為はどれか。</a:t>
            </a:r>
            <a:endParaRPr lang="en-US" altLang="ja-JP" sz="2200" dirty="0" smtClean="0">
              <a:solidFill>
                <a:srgbClr val="0033CC"/>
              </a:solidFill>
              <a:latin typeface="+mn-ea"/>
            </a:endParaRPr>
          </a:p>
        </p:txBody>
      </p:sp>
      <p:sp>
        <p:nvSpPr>
          <p:cNvPr id="4" name="テキスト ボックス 3"/>
          <p:cNvSpPr txBox="1"/>
          <p:nvPr/>
        </p:nvSpPr>
        <p:spPr>
          <a:xfrm>
            <a:off x="467544" y="1239718"/>
            <a:ext cx="8208912" cy="5016758"/>
          </a:xfrm>
          <a:prstGeom prst="rect">
            <a:avLst/>
          </a:prstGeom>
          <a:noFill/>
        </p:spPr>
        <p:txBody>
          <a:bodyPr wrap="square" rtlCol="0">
            <a:spAutoFit/>
          </a:bodyPr>
          <a:lstStyle/>
          <a:p>
            <a:pPr marL="347663" indent="-347663"/>
            <a:r>
              <a:rPr lang="ja-JP" altLang="en-US" sz="2000" dirty="0" smtClean="0"/>
              <a:t>Ａ．</a:t>
            </a:r>
            <a:r>
              <a:rPr lang="ja-JP" altLang="ja-JP" sz="2000" dirty="0"/>
              <a:t>競争相手に対抗するため，特定商品の小売価格を安価に設定する</a:t>
            </a:r>
            <a:r>
              <a:rPr lang="ja-JP" altLang="ja-JP" sz="2000" dirty="0" smtClean="0"/>
              <a:t>。</a:t>
            </a:r>
            <a:endParaRPr lang="en-US" altLang="ja-JP" sz="2000" dirty="0" smtClean="0"/>
          </a:p>
          <a:p>
            <a:pPr marL="347663" indent="-347663"/>
            <a:endParaRPr lang="en-US" altLang="ja-JP" sz="2000" dirty="0" smtClean="0"/>
          </a:p>
          <a:p>
            <a:pPr marL="347663" indent="-347663">
              <a:spcBef>
                <a:spcPts val="1200"/>
              </a:spcBef>
            </a:pPr>
            <a:r>
              <a:rPr lang="ja-JP" altLang="en-US" sz="2000" dirty="0" smtClean="0"/>
              <a:t>Ｂ．</a:t>
            </a:r>
            <a:r>
              <a:rPr lang="ja-JP" altLang="ja-JP" sz="2000" dirty="0"/>
              <a:t>自社製品を扱っている小売業者に，指定した小売価格で販売するよう指示する</a:t>
            </a:r>
            <a:r>
              <a:rPr lang="ja-JP" altLang="ja-JP" sz="2000" dirty="0" smtClean="0"/>
              <a:t>。</a:t>
            </a:r>
            <a:endParaRPr lang="en-US" altLang="ja-JP" sz="2000" dirty="0" smtClean="0"/>
          </a:p>
          <a:p>
            <a:pPr marL="347663" indent="-347663">
              <a:spcBef>
                <a:spcPts val="1200"/>
              </a:spcBef>
            </a:pPr>
            <a:endParaRPr lang="en-US" altLang="ja-JP" sz="2000" dirty="0"/>
          </a:p>
          <a:p>
            <a:pPr marL="347663" indent="-347663">
              <a:spcBef>
                <a:spcPts val="600"/>
              </a:spcBef>
            </a:pPr>
            <a:r>
              <a:rPr lang="ja-JP" altLang="en-US" sz="2000" dirty="0" smtClean="0"/>
              <a:t>Ｃ．</a:t>
            </a:r>
            <a:r>
              <a:rPr lang="ja-JP" altLang="ja-JP" sz="2000" dirty="0"/>
              <a:t>他社のヒット商品と同等の機能を持つ商品を販売する</a:t>
            </a:r>
            <a:r>
              <a:rPr lang="ja-JP" altLang="ja-JP" sz="2000" dirty="0" smtClean="0"/>
              <a:t>。</a:t>
            </a:r>
            <a:endParaRPr lang="en-US" altLang="ja-JP" sz="2000" dirty="0" smtClean="0"/>
          </a:p>
          <a:p>
            <a:pPr marL="347663" indent="-347663">
              <a:spcBef>
                <a:spcPts val="600"/>
              </a:spcBef>
            </a:pPr>
            <a:endParaRPr lang="en-US" altLang="ja-JP" sz="2000" dirty="0" smtClean="0"/>
          </a:p>
          <a:p>
            <a:pPr marL="347663" indent="-347663">
              <a:spcBef>
                <a:spcPts val="1200"/>
              </a:spcBef>
            </a:pPr>
            <a:r>
              <a:rPr lang="ja-JP" altLang="en-US" sz="2000" dirty="0" smtClean="0"/>
              <a:t>Ｄ．</a:t>
            </a:r>
            <a:r>
              <a:rPr lang="ja-JP" altLang="ja-JP" sz="2000" dirty="0"/>
              <a:t>広く知られた商品の表示に類似した表示を使用した商品を販売する</a:t>
            </a:r>
            <a:r>
              <a:rPr lang="ja-JP" altLang="ja-JP" sz="2000" dirty="0" smtClean="0"/>
              <a:t>。</a:t>
            </a:r>
            <a:endParaRPr lang="en-US" altLang="ja-JP" sz="2000" dirty="0" smtClean="0"/>
          </a:p>
          <a:p>
            <a:pPr marL="347663" indent="-347663">
              <a:spcBef>
                <a:spcPts val="1200"/>
              </a:spcBef>
            </a:pPr>
            <a:endParaRPr kumimoji="1" lang="en-US" altLang="ja-JP" sz="2000" dirty="0"/>
          </a:p>
          <a:p>
            <a:pPr marL="347663" indent="-347663">
              <a:spcBef>
                <a:spcPts val="1200"/>
              </a:spcBef>
            </a:pPr>
            <a:r>
              <a:rPr lang="ja-JP" altLang="en-US" sz="2000" dirty="0" smtClean="0"/>
              <a:t>Ｅ．</a:t>
            </a:r>
            <a:r>
              <a:rPr lang="ja-JP" altLang="ja-JP" sz="2000" dirty="0"/>
              <a:t>４年前に販売された他社製品を模倣した商品を販売する</a:t>
            </a:r>
            <a:r>
              <a:rPr lang="ja-JP" altLang="ja-JP" sz="2000" dirty="0" smtClean="0"/>
              <a:t>。</a:t>
            </a:r>
            <a:endParaRPr lang="en-US" altLang="ja-JP" sz="2000" dirty="0" smtClean="0"/>
          </a:p>
          <a:p>
            <a:pPr marL="347663" indent="-347663">
              <a:spcBef>
                <a:spcPts val="1200"/>
              </a:spcBef>
            </a:pPr>
            <a:endParaRPr kumimoji="1" lang="en-US" altLang="ja-JP" sz="2000" dirty="0"/>
          </a:p>
          <a:p>
            <a:pPr marL="347663" indent="-347663">
              <a:spcBef>
                <a:spcPts val="1200"/>
              </a:spcBef>
            </a:pPr>
            <a:r>
              <a:rPr lang="ja-JP" altLang="en-US" sz="2000" dirty="0" smtClean="0"/>
              <a:t>Ｆ．</a:t>
            </a:r>
            <a:r>
              <a:rPr lang="ja-JP" altLang="ja-JP" sz="2000" dirty="0"/>
              <a:t>新聞などに発表された記事を無断で自社商品の宣伝に利用する。</a:t>
            </a:r>
            <a:endParaRPr kumimoji="1" lang="ja-JP" altLang="en-US" sz="2000" dirty="0"/>
          </a:p>
        </p:txBody>
      </p:sp>
      <p:sp>
        <p:nvSpPr>
          <p:cNvPr id="5" name="テキスト ボックス 4"/>
          <p:cNvSpPr txBox="1"/>
          <p:nvPr/>
        </p:nvSpPr>
        <p:spPr>
          <a:xfrm>
            <a:off x="1082081" y="1571868"/>
            <a:ext cx="6592958" cy="400110"/>
          </a:xfrm>
          <a:prstGeom prst="rect">
            <a:avLst/>
          </a:prstGeom>
          <a:noFill/>
        </p:spPr>
        <p:txBody>
          <a:bodyPr wrap="square" rtlCol="0">
            <a:spAutoFit/>
          </a:bodyPr>
          <a:lstStyle/>
          <a:p>
            <a:r>
              <a:rPr lang="ja-JP" altLang="en-US" sz="2000" dirty="0" smtClean="0"/>
              <a:t>⇒</a:t>
            </a:r>
            <a:r>
              <a:rPr lang="ja-JP" altLang="ja-JP" sz="2000" dirty="0"/>
              <a:t>健全な競争行為</a:t>
            </a:r>
            <a:endParaRPr kumimoji="1" lang="ja-JP" altLang="en-US" sz="2000" dirty="0">
              <a:latin typeface="+mn-ea"/>
            </a:endParaRPr>
          </a:p>
        </p:txBody>
      </p:sp>
      <p:sp>
        <p:nvSpPr>
          <p:cNvPr id="6" name="テキスト ボックス 5"/>
          <p:cNvSpPr txBox="1"/>
          <p:nvPr/>
        </p:nvSpPr>
        <p:spPr>
          <a:xfrm>
            <a:off x="1115616" y="3501008"/>
            <a:ext cx="8028384" cy="400110"/>
          </a:xfrm>
          <a:prstGeom prst="rect">
            <a:avLst/>
          </a:prstGeom>
          <a:noFill/>
        </p:spPr>
        <p:txBody>
          <a:bodyPr wrap="square" rtlCol="0">
            <a:spAutoFit/>
          </a:bodyPr>
          <a:lstStyle/>
          <a:p>
            <a:pPr marL="261938" indent="-261938"/>
            <a:r>
              <a:rPr lang="ja-JP" altLang="en-US" sz="2000" dirty="0" smtClean="0"/>
              <a:t>⇒</a:t>
            </a:r>
            <a:r>
              <a:rPr lang="ja-JP" altLang="ja-JP" sz="2000" dirty="0"/>
              <a:t>健全な競争行為</a:t>
            </a:r>
            <a:endParaRPr kumimoji="1" lang="ja-JP" altLang="en-US" sz="2000" dirty="0"/>
          </a:p>
        </p:txBody>
      </p:sp>
      <p:sp>
        <p:nvSpPr>
          <p:cNvPr id="7" name="テキスト ボックス 6"/>
          <p:cNvSpPr txBox="1"/>
          <p:nvPr/>
        </p:nvSpPr>
        <p:spPr>
          <a:xfrm>
            <a:off x="1115616" y="2636912"/>
            <a:ext cx="8028384" cy="400110"/>
          </a:xfrm>
          <a:prstGeom prst="rect">
            <a:avLst/>
          </a:prstGeom>
          <a:noFill/>
        </p:spPr>
        <p:txBody>
          <a:bodyPr wrap="square" rtlCol="0">
            <a:spAutoFit/>
          </a:bodyPr>
          <a:lstStyle/>
          <a:p>
            <a:pPr marL="261938" indent="-261938"/>
            <a:r>
              <a:rPr lang="ja-JP" altLang="en-US" sz="2000" dirty="0" smtClean="0"/>
              <a:t>⇒</a:t>
            </a:r>
            <a:r>
              <a:rPr lang="ja-JP" altLang="ja-JP" sz="2000" dirty="0"/>
              <a:t>独占禁止法の不公正な取引方法であり，不正競争防止法ではない</a:t>
            </a:r>
            <a:endParaRPr kumimoji="1" lang="ja-JP" altLang="en-US" sz="2000" dirty="0">
              <a:latin typeface="+mn-ea"/>
            </a:endParaRPr>
          </a:p>
        </p:txBody>
      </p:sp>
      <p:sp>
        <p:nvSpPr>
          <p:cNvPr id="8" name="テキスト ボックス 7"/>
          <p:cNvSpPr txBox="1"/>
          <p:nvPr/>
        </p:nvSpPr>
        <p:spPr>
          <a:xfrm>
            <a:off x="1115616" y="4437112"/>
            <a:ext cx="6768752" cy="400110"/>
          </a:xfrm>
          <a:prstGeom prst="rect">
            <a:avLst/>
          </a:prstGeom>
          <a:noFill/>
        </p:spPr>
        <p:txBody>
          <a:bodyPr wrap="square" rtlCol="0">
            <a:spAutoFit/>
          </a:bodyPr>
          <a:lstStyle/>
          <a:p>
            <a:pPr marL="261938" indent="-261938"/>
            <a:r>
              <a:rPr lang="ja-JP" altLang="en-US" sz="2000" dirty="0" smtClean="0"/>
              <a:t>⇒</a:t>
            </a:r>
            <a:r>
              <a:rPr lang="ja-JP" altLang="ja-JP" sz="2000" dirty="0"/>
              <a:t>不正競争防止法の周知表示混同惹起行為</a:t>
            </a:r>
            <a:endParaRPr kumimoji="1" lang="ja-JP" altLang="en-US" sz="2000" dirty="0"/>
          </a:p>
        </p:txBody>
      </p:sp>
      <p:sp>
        <p:nvSpPr>
          <p:cNvPr id="9" name="テキスト ボックス 8"/>
          <p:cNvSpPr txBox="1"/>
          <p:nvPr/>
        </p:nvSpPr>
        <p:spPr>
          <a:xfrm>
            <a:off x="1115616" y="5289604"/>
            <a:ext cx="6768752" cy="400110"/>
          </a:xfrm>
          <a:prstGeom prst="rect">
            <a:avLst/>
          </a:prstGeom>
          <a:noFill/>
        </p:spPr>
        <p:txBody>
          <a:bodyPr wrap="square" rtlCol="0">
            <a:spAutoFit/>
          </a:bodyPr>
          <a:lstStyle/>
          <a:p>
            <a:pPr marL="261938" indent="-261938"/>
            <a:r>
              <a:rPr lang="ja-JP" altLang="en-US" sz="2000" dirty="0" smtClean="0"/>
              <a:t>⇒</a:t>
            </a:r>
            <a:r>
              <a:rPr lang="ja-JP" altLang="ja-JP" sz="2000" dirty="0"/>
              <a:t>不正競争</a:t>
            </a:r>
            <a:r>
              <a:rPr lang="ja-JP" altLang="ja-JP" sz="2000" dirty="0" smtClean="0"/>
              <a:t>防止法</a:t>
            </a:r>
            <a:r>
              <a:rPr lang="ja-JP" altLang="en-US" sz="2000" dirty="0" smtClean="0"/>
              <a:t>では、３年間の模倣品販売を禁止</a:t>
            </a:r>
            <a:endParaRPr kumimoji="1" lang="ja-JP" altLang="en-US" sz="2000" dirty="0"/>
          </a:p>
        </p:txBody>
      </p:sp>
      <p:sp>
        <p:nvSpPr>
          <p:cNvPr id="10" name="テキスト ボックス 9"/>
          <p:cNvSpPr txBox="1"/>
          <p:nvPr/>
        </p:nvSpPr>
        <p:spPr>
          <a:xfrm>
            <a:off x="1115616" y="6197242"/>
            <a:ext cx="6768752" cy="400110"/>
          </a:xfrm>
          <a:prstGeom prst="rect">
            <a:avLst/>
          </a:prstGeom>
          <a:noFill/>
        </p:spPr>
        <p:txBody>
          <a:bodyPr wrap="square" rtlCol="0">
            <a:spAutoFit/>
          </a:bodyPr>
          <a:lstStyle/>
          <a:p>
            <a:pPr marL="261938" indent="-261938"/>
            <a:r>
              <a:rPr lang="ja-JP" altLang="en-US" sz="2000" dirty="0" smtClean="0"/>
              <a:t>⇒著作権法違反</a:t>
            </a:r>
            <a:endParaRPr kumimoji="1" lang="ja-JP" altLang="en-US" sz="2000" dirty="0"/>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mtClean="0"/>
              <a:t>26</a:t>
            </a:fld>
            <a:endParaRPr kumimoji="1" lang="ja-JP" altLang="en-US"/>
          </a:p>
        </p:txBody>
      </p:sp>
    </p:spTree>
    <p:extLst>
      <p:ext uri="{BB962C8B-B14F-4D97-AF65-F5344CB8AC3E}">
        <p14:creationId xmlns:p14="http://schemas.microsoft.com/office/powerpoint/2010/main" val="252709978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675273"/>
            <a:ext cx="8352928" cy="553417"/>
          </a:xfrm>
        </p:spPr>
        <p:txBody>
          <a:bodyPr>
            <a:noAutofit/>
          </a:bodyPr>
          <a:lstStyle/>
          <a:p>
            <a:pPr algn="l"/>
            <a:r>
              <a:rPr lang="en-US" altLang="ja-JP" sz="2200" dirty="0" smtClean="0">
                <a:solidFill>
                  <a:srgbClr val="0033CC"/>
                </a:solidFill>
                <a:latin typeface="+mn-ea"/>
              </a:rPr>
              <a:t>Q4 </a:t>
            </a:r>
            <a:r>
              <a:rPr lang="ja-JP" altLang="en-US" sz="2200" dirty="0" smtClean="0">
                <a:solidFill>
                  <a:srgbClr val="0033CC"/>
                </a:solidFill>
                <a:latin typeface="+mn-ea"/>
              </a:rPr>
              <a:t>　</a:t>
            </a:r>
            <a:r>
              <a:rPr lang="ja-JP" altLang="ja-JP" sz="2400" dirty="0">
                <a:solidFill>
                  <a:srgbClr val="0033CC"/>
                </a:solidFill>
              </a:rPr>
              <a:t>不正競争防止法が保護する対象はどれか。</a:t>
            </a:r>
            <a:endParaRPr lang="en-US" altLang="ja-JP" sz="2200" dirty="0" smtClean="0">
              <a:solidFill>
                <a:srgbClr val="0033CC"/>
              </a:solidFill>
              <a:latin typeface="+mn-ea"/>
            </a:endParaRPr>
          </a:p>
        </p:txBody>
      </p:sp>
      <p:sp>
        <p:nvSpPr>
          <p:cNvPr id="4" name="テキスト ボックス 3"/>
          <p:cNvSpPr txBox="1"/>
          <p:nvPr/>
        </p:nvSpPr>
        <p:spPr>
          <a:xfrm>
            <a:off x="467544" y="1239718"/>
            <a:ext cx="8208912" cy="4093428"/>
          </a:xfrm>
          <a:prstGeom prst="rect">
            <a:avLst/>
          </a:prstGeom>
          <a:noFill/>
        </p:spPr>
        <p:txBody>
          <a:bodyPr wrap="square" rtlCol="0">
            <a:spAutoFit/>
          </a:bodyPr>
          <a:lstStyle/>
          <a:p>
            <a:pPr marL="347663" indent="-347663"/>
            <a:r>
              <a:rPr lang="ja-JP" altLang="en-US" sz="2000" dirty="0" smtClean="0"/>
              <a:t>Ａ．</a:t>
            </a:r>
            <a:r>
              <a:rPr lang="ja-JP" altLang="ja-JP" sz="2000" dirty="0"/>
              <a:t>事業活動に有用な技術上又は営業上の情報で，秘密として管理されている</a:t>
            </a:r>
            <a:r>
              <a:rPr lang="ja-JP" altLang="ja-JP" sz="2000" dirty="0" smtClean="0"/>
              <a:t>もの</a:t>
            </a:r>
            <a:endParaRPr lang="en-US" altLang="ja-JP" sz="2000" dirty="0" smtClean="0"/>
          </a:p>
          <a:p>
            <a:pPr marL="347663" indent="-347663"/>
            <a:endParaRPr lang="en-US" altLang="ja-JP" sz="2000" dirty="0" smtClean="0"/>
          </a:p>
          <a:p>
            <a:pPr marL="347663" indent="-347663">
              <a:spcBef>
                <a:spcPts val="1200"/>
              </a:spcBef>
            </a:pPr>
            <a:r>
              <a:rPr lang="ja-JP" altLang="en-US" sz="2000" dirty="0" smtClean="0"/>
              <a:t>Ｂ．</a:t>
            </a:r>
            <a:r>
              <a:rPr lang="ja-JP" altLang="ja-JP" sz="2000" dirty="0"/>
              <a:t>自然法則を利用した技術的思想の創作のうち高度なもの</a:t>
            </a:r>
            <a:endParaRPr lang="en-US" altLang="ja-JP" sz="2000" dirty="0" smtClean="0"/>
          </a:p>
          <a:p>
            <a:pPr marL="347663" indent="-347663">
              <a:spcBef>
                <a:spcPts val="1200"/>
              </a:spcBef>
            </a:pPr>
            <a:endParaRPr lang="en-US" altLang="ja-JP" sz="2000" dirty="0"/>
          </a:p>
          <a:p>
            <a:pPr marL="347663" indent="-347663">
              <a:spcBef>
                <a:spcPts val="600"/>
              </a:spcBef>
            </a:pPr>
            <a:r>
              <a:rPr lang="ja-JP" altLang="en-US" sz="2000" dirty="0" smtClean="0"/>
              <a:t>Ｃ．</a:t>
            </a:r>
            <a:r>
              <a:rPr lang="ja-JP" altLang="ja-JP" sz="2000" dirty="0"/>
              <a:t>著作物を翻訳，翻案して創作された二次的</a:t>
            </a:r>
            <a:r>
              <a:rPr lang="ja-JP" altLang="ja-JP" sz="2000" dirty="0" smtClean="0"/>
              <a:t>著作物</a:t>
            </a:r>
            <a:endParaRPr lang="en-US" altLang="ja-JP" sz="2000" dirty="0" smtClean="0"/>
          </a:p>
          <a:p>
            <a:pPr marL="347663" indent="-347663">
              <a:spcBef>
                <a:spcPts val="600"/>
              </a:spcBef>
            </a:pPr>
            <a:endParaRPr lang="en-US" altLang="ja-JP" sz="2000" dirty="0" smtClean="0"/>
          </a:p>
          <a:p>
            <a:pPr marL="347663" indent="-347663">
              <a:spcBef>
                <a:spcPts val="1200"/>
              </a:spcBef>
            </a:pPr>
            <a:r>
              <a:rPr lang="ja-JP" altLang="en-US" sz="2000" dirty="0" smtClean="0"/>
              <a:t>Ｄ．</a:t>
            </a:r>
            <a:r>
              <a:rPr lang="ja-JP" altLang="ja-JP" sz="2000" dirty="0"/>
              <a:t>法人の発意に基づいて作成されたプログラムの</a:t>
            </a:r>
            <a:r>
              <a:rPr lang="ja-JP" altLang="ja-JP" sz="2000" dirty="0" smtClean="0"/>
              <a:t>著作物</a:t>
            </a:r>
            <a:endParaRPr lang="en-US" altLang="ja-JP" sz="2000" dirty="0" smtClean="0"/>
          </a:p>
          <a:p>
            <a:pPr marL="347663" indent="-347663">
              <a:spcBef>
                <a:spcPts val="1200"/>
              </a:spcBef>
            </a:pPr>
            <a:endParaRPr kumimoji="1" lang="en-US" altLang="ja-JP" sz="2000" dirty="0"/>
          </a:p>
          <a:p>
            <a:pPr marL="347663" indent="-347663">
              <a:spcBef>
                <a:spcPts val="1200"/>
              </a:spcBef>
            </a:pPr>
            <a:r>
              <a:rPr lang="ja-JP" altLang="en-US" sz="2000" dirty="0" smtClean="0"/>
              <a:t>Ｅ．</a:t>
            </a:r>
            <a:r>
              <a:rPr lang="ja-JP" altLang="ja-JP" sz="2000" dirty="0"/>
              <a:t>秘密として管理している事業活動用の非公開の顧客名簿</a:t>
            </a:r>
            <a:endParaRPr kumimoji="1" lang="en-US" altLang="ja-JP" sz="2000" dirty="0"/>
          </a:p>
        </p:txBody>
      </p:sp>
      <p:sp>
        <p:nvSpPr>
          <p:cNvPr id="5" name="テキスト ボックス 4"/>
          <p:cNvSpPr txBox="1"/>
          <p:nvPr/>
        </p:nvSpPr>
        <p:spPr>
          <a:xfrm>
            <a:off x="1082081" y="1804754"/>
            <a:ext cx="6592958" cy="400110"/>
          </a:xfrm>
          <a:prstGeom prst="rect">
            <a:avLst/>
          </a:prstGeom>
          <a:noFill/>
        </p:spPr>
        <p:txBody>
          <a:bodyPr wrap="square" rtlCol="0">
            <a:spAutoFit/>
          </a:bodyPr>
          <a:lstStyle/>
          <a:p>
            <a:r>
              <a:rPr lang="ja-JP" altLang="en-US" sz="2000" dirty="0" smtClean="0"/>
              <a:t>⇒○　（</a:t>
            </a:r>
            <a:r>
              <a:rPr lang="ja-JP" altLang="ja-JP" sz="2000" dirty="0"/>
              <a:t>営業秘密の要件＝</a:t>
            </a:r>
            <a:r>
              <a:rPr lang="ja-JP" altLang="ja-JP" sz="2000" dirty="0" smtClean="0"/>
              <a:t>秘密</a:t>
            </a:r>
            <a:r>
              <a:rPr lang="ja-JP" altLang="ja-JP" sz="2000" dirty="0"/>
              <a:t>管理性、有効性、非公然</a:t>
            </a:r>
            <a:r>
              <a:rPr lang="ja-JP" altLang="ja-JP" sz="2000" dirty="0" smtClean="0"/>
              <a:t>性</a:t>
            </a:r>
            <a:r>
              <a:rPr lang="ja-JP" altLang="en-US" sz="2000" dirty="0" smtClean="0"/>
              <a:t>）</a:t>
            </a:r>
            <a:endParaRPr kumimoji="1" lang="ja-JP" altLang="en-US" sz="2000" dirty="0">
              <a:latin typeface="+mn-ea"/>
            </a:endParaRPr>
          </a:p>
        </p:txBody>
      </p:sp>
      <p:sp>
        <p:nvSpPr>
          <p:cNvPr id="6" name="テキスト ボックス 5"/>
          <p:cNvSpPr txBox="1"/>
          <p:nvPr/>
        </p:nvSpPr>
        <p:spPr>
          <a:xfrm>
            <a:off x="1115616" y="3501008"/>
            <a:ext cx="8028384" cy="400110"/>
          </a:xfrm>
          <a:prstGeom prst="rect">
            <a:avLst/>
          </a:prstGeom>
          <a:noFill/>
        </p:spPr>
        <p:txBody>
          <a:bodyPr wrap="square" rtlCol="0">
            <a:spAutoFit/>
          </a:bodyPr>
          <a:lstStyle/>
          <a:p>
            <a:pPr marL="261938" indent="-261938"/>
            <a:r>
              <a:rPr lang="ja-JP" altLang="en-US" sz="2000" dirty="0" smtClean="0"/>
              <a:t>⇒著作権法</a:t>
            </a:r>
            <a:endParaRPr kumimoji="1" lang="ja-JP" altLang="en-US" sz="2000" dirty="0"/>
          </a:p>
        </p:txBody>
      </p:sp>
      <p:sp>
        <p:nvSpPr>
          <p:cNvPr id="7" name="テキスト ボックス 6"/>
          <p:cNvSpPr txBox="1"/>
          <p:nvPr/>
        </p:nvSpPr>
        <p:spPr>
          <a:xfrm>
            <a:off x="1115616" y="2636912"/>
            <a:ext cx="8028384" cy="400110"/>
          </a:xfrm>
          <a:prstGeom prst="rect">
            <a:avLst/>
          </a:prstGeom>
          <a:noFill/>
        </p:spPr>
        <p:txBody>
          <a:bodyPr wrap="square" rtlCol="0">
            <a:spAutoFit/>
          </a:bodyPr>
          <a:lstStyle/>
          <a:p>
            <a:pPr marL="261938" indent="-261938"/>
            <a:r>
              <a:rPr lang="ja-JP" altLang="en-US" sz="2000" dirty="0" smtClean="0"/>
              <a:t>⇒特許法</a:t>
            </a:r>
            <a:endParaRPr kumimoji="1" lang="ja-JP" altLang="en-US" sz="2000" dirty="0">
              <a:latin typeface="+mn-ea"/>
            </a:endParaRPr>
          </a:p>
        </p:txBody>
      </p:sp>
      <p:sp>
        <p:nvSpPr>
          <p:cNvPr id="8" name="テキスト ボックス 7"/>
          <p:cNvSpPr txBox="1"/>
          <p:nvPr/>
        </p:nvSpPr>
        <p:spPr>
          <a:xfrm>
            <a:off x="1115616" y="4365104"/>
            <a:ext cx="6768752" cy="400110"/>
          </a:xfrm>
          <a:prstGeom prst="rect">
            <a:avLst/>
          </a:prstGeom>
          <a:noFill/>
        </p:spPr>
        <p:txBody>
          <a:bodyPr wrap="square" rtlCol="0">
            <a:spAutoFit/>
          </a:bodyPr>
          <a:lstStyle/>
          <a:p>
            <a:pPr marL="261938" indent="-261938"/>
            <a:r>
              <a:rPr lang="ja-JP" altLang="en-US" sz="2000" dirty="0" smtClean="0"/>
              <a:t>⇒著作権法</a:t>
            </a:r>
            <a:endParaRPr lang="ja-JP" altLang="en-US" sz="2000" dirty="0"/>
          </a:p>
        </p:txBody>
      </p:sp>
      <p:sp>
        <p:nvSpPr>
          <p:cNvPr id="11" name="テキスト ボックス 10"/>
          <p:cNvSpPr txBox="1"/>
          <p:nvPr/>
        </p:nvSpPr>
        <p:spPr>
          <a:xfrm>
            <a:off x="1075386" y="5301208"/>
            <a:ext cx="6592958" cy="400110"/>
          </a:xfrm>
          <a:prstGeom prst="rect">
            <a:avLst/>
          </a:prstGeom>
          <a:noFill/>
        </p:spPr>
        <p:txBody>
          <a:bodyPr wrap="square" rtlCol="0">
            <a:spAutoFit/>
          </a:bodyPr>
          <a:lstStyle/>
          <a:p>
            <a:r>
              <a:rPr lang="ja-JP" altLang="en-US" sz="2000" dirty="0" smtClean="0"/>
              <a:t>⇒○　</a:t>
            </a:r>
            <a:endParaRPr kumimoji="1" lang="ja-JP" altLang="en-US" sz="2000" dirty="0">
              <a:latin typeface="+mn-ea"/>
            </a:endParaRPr>
          </a:p>
        </p:txBody>
      </p:sp>
      <p:sp>
        <p:nvSpPr>
          <p:cNvPr id="2" name="スライド番号プレースホルダー 1"/>
          <p:cNvSpPr>
            <a:spLocks noGrp="1"/>
          </p:cNvSpPr>
          <p:nvPr>
            <p:ph type="sldNum" sz="quarter" idx="12"/>
          </p:nvPr>
        </p:nvSpPr>
        <p:spPr/>
        <p:txBody>
          <a:bodyPr/>
          <a:lstStyle/>
          <a:p>
            <a:fld id="{ECDA91F5-6C61-412B-BB00-D8372E20876F}" type="slidenum">
              <a:rPr kumimoji="1" lang="ja-JP" altLang="en-US" smtClean="0"/>
              <a:t>27</a:t>
            </a:fld>
            <a:endParaRPr kumimoji="1" lang="ja-JP" altLang="en-US"/>
          </a:p>
        </p:txBody>
      </p:sp>
    </p:spTree>
    <p:extLst>
      <p:ext uri="{BB962C8B-B14F-4D97-AF65-F5344CB8AC3E}">
        <p14:creationId xmlns:p14="http://schemas.microsoft.com/office/powerpoint/2010/main" val="216131660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1475656" y="5950857"/>
            <a:ext cx="6264696" cy="810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251521" y="1686646"/>
            <a:ext cx="3672408" cy="375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2800" dirty="0">
                <a:solidFill>
                  <a:schemeClr val="bg1"/>
                </a:solidFill>
                <a:latin typeface="ＭＳ Ｐゴシック" pitchFamily="50" charset="-128"/>
              </a:rPr>
              <a:t>不正競争</a:t>
            </a:r>
            <a:r>
              <a:rPr lang="ja-JP" altLang="en-US" sz="2800" dirty="0" smtClean="0">
                <a:solidFill>
                  <a:schemeClr val="bg1"/>
                </a:solidFill>
                <a:latin typeface="ＭＳ Ｐゴシック" pitchFamily="50" charset="-128"/>
              </a:rPr>
              <a:t>防止法における措置の内容 </a:t>
            </a:r>
            <a:endParaRPr lang="ja-JP" altLang="en-US" sz="2800" dirty="0">
              <a:solidFill>
                <a:schemeClr val="bg1"/>
              </a:solidFill>
              <a:latin typeface="ＭＳ Ｐゴシック" pitchFamily="50" charset="-128"/>
            </a:endParaRPr>
          </a:p>
        </p:txBody>
      </p:sp>
      <p:sp>
        <p:nvSpPr>
          <p:cNvPr id="3092" name="Text Box 10"/>
          <p:cNvSpPr txBox="1">
            <a:spLocks noChangeArrowheads="1"/>
          </p:cNvSpPr>
          <p:nvPr/>
        </p:nvSpPr>
        <p:spPr bwMode="auto">
          <a:xfrm>
            <a:off x="323528" y="1686646"/>
            <a:ext cx="3528391" cy="3400931"/>
          </a:xfrm>
          <a:prstGeom prst="rect">
            <a:avLst/>
          </a:prstGeom>
          <a:noFill/>
          <a:ln>
            <a:noFill/>
          </a:ln>
          <a:effectLs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ts val="1800"/>
              </a:spcBef>
            </a:pPr>
            <a:endParaRPr lang="en-US" altLang="ja-JP" sz="1600" dirty="0" smtClean="0">
              <a:latin typeface="ＭＳ Ｐゴシック" pitchFamily="50" charset="-128"/>
            </a:endParaRPr>
          </a:p>
          <a:p>
            <a:pPr eaLnBrk="1" hangingPunct="1">
              <a:spcBef>
                <a:spcPts val="1200"/>
              </a:spcBef>
            </a:pPr>
            <a:r>
              <a:rPr lang="ja-JP" altLang="en-US" sz="1600" dirty="0" smtClean="0">
                <a:latin typeface="ＭＳ Ｐゴシック" pitchFamily="50" charset="-128"/>
              </a:rPr>
              <a:t>○ </a:t>
            </a:r>
            <a:r>
              <a:rPr lang="ja-JP" altLang="en-US" dirty="0" smtClean="0">
                <a:latin typeface="ＭＳ Ｐゴシック" pitchFamily="50" charset="-128"/>
              </a:rPr>
              <a:t>差し止め請求</a:t>
            </a:r>
            <a:endParaRPr lang="en-US" altLang="ja-JP" dirty="0" smtClean="0">
              <a:latin typeface="ＭＳ Ｐゴシック" pitchFamily="50" charset="-128"/>
            </a:endParaRPr>
          </a:p>
          <a:p>
            <a:pPr eaLnBrk="1" hangingPunct="1">
              <a:spcBef>
                <a:spcPct val="50000"/>
              </a:spcBef>
            </a:pPr>
            <a:r>
              <a:rPr lang="ja-JP" altLang="en-US" dirty="0" smtClean="0">
                <a:latin typeface="ＭＳ Ｐゴシック" pitchFamily="50" charset="-128"/>
              </a:rPr>
              <a:t>○ 損賠</a:t>
            </a:r>
            <a:r>
              <a:rPr lang="ja-JP" altLang="en-US" dirty="0">
                <a:latin typeface="ＭＳ Ｐゴシック" pitchFamily="50" charset="-128"/>
              </a:rPr>
              <a:t>賠償</a:t>
            </a:r>
            <a:r>
              <a:rPr lang="ja-JP" altLang="en-US" dirty="0" smtClean="0">
                <a:latin typeface="ＭＳ Ｐゴシック" pitchFamily="50" charset="-128"/>
              </a:rPr>
              <a:t>請求権</a:t>
            </a:r>
            <a:endParaRPr lang="en-US" altLang="ja-JP" dirty="0" smtClean="0">
              <a:latin typeface="ＭＳ Ｐゴシック" pitchFamily="50" charset="-128"/>
            </a:endParaRPr>
          </a:p>
          <a:p>
            <a:pPr eaLnBrk="1" hangingPunct="1">
              <a:spcBef>
                <a:spcPct val="50000"/>
              </a:spcBef>
            </a:pPr>
            <a:r>
              <a:rPr lang="ja-JP" altLang="en-US" dirty="0" smtClean="0">
                <a:latin typeface="ＭＳ Ｐゴシック" pitchFamily="50" charset="-128"/>
              </a:rPr>
              <a:t>○ 損害</a:t>
            </a:r>
            <a:r>
              <a:rPr lang="ja-JP" altLang="en-US" dirty="0">
                <a:latin typeface="ＭＳ Ｐゴシック" pitchFamily="50" charset="-128"/>
              </a:rPr>
              <a:t>額の</a:t>
            </a:r>
            <a:r>
              <a:rPr lang="ja-JP" altLang="en-US" dirty="0" smtClean="0">
                <a:latin typeface="ＭＳ Ｐゴシック" pitchFamily="50" charset="-128"/>
              </a:rPr>
              <a:t>推定等</a:t>
            </a:r>
            <a:endParaRPr lang="en-US" altLang="ja-JP" dirty="0" smtClean="0">
              <a:latin typeface="ＭＳ Ｐゴシック" pitchFamily="50" charset="-128"/>
            </a:endParaRPr>
          </a:p>
          <a:p>
            <a:pPr eaLnBrk="1" hangingPunct="1">
              <a:spcBef>
                <a:spcPct val="50000"/>
              </a:spcBef>
            </a:pPr>
            <a:r>
              <a:rPr lang="ja-JP" altLang="en-US" dirty="0" smtClean="0">
                <a:latin typeface="ＭＳ Ｐゴシック" pitchFamily="50" charset="-128"/>
              </a:rPr>
              <a:t>○ 書類</a:t>
            </a:r>
            <a:r>
              <a:rPr lang="ja-JP" altLang="en-US" dirty="0">
                <a:latin typeface="ＭＳ Ｐゴシック" pitchFamily="50" charset="-128"/>
              </a:rPr>
              <a:t>提出</a:t>
            </a:r>
            <a:r>
              <a:rPr lang="ja-JP" altLang="en-US" dirty="0" smtClean="0">
                <a:latin typeface="ＭＳ Ｐゴシック" pitchFamily="50" charset="-128"/>
              </a:rPr>
              <a:t>命令</a:t>
            </a:r>
            <a:endParaRPr lang="en-US" altLang="ja-JP" dirty="0" smtClean="0">
              <a:latin typeface="ＭＳ Ｐゴシック" pitchFamily="50" charset="-128"/>
            </a:endParaRPr>
          </a:p>
          <a:p>
            <a:pPr eaLnBrk="1" hangingPunct="1">
              <a:spcBef>
                <a:spcPct val="50000"/>
              </a:spcBef>
            </a:pPr>
            <a:r>
              <a:rPr lang="ja-JP" altLang="en-US" dirty="0" smtClean="0">
                <a:latin typeface="ＭＳ Ｐゴシック" pitchFamily="50" charset="-128"/>
              </a:rPr>
              <a:t>○ 営業</a:t>
            </a:r>
            <a:r>
              <a:rPr lang="ja-JP" altLang="en-US" dirty="0">
                <a:latin typeface="ＭＳ Ｐゴシック" pitchFamily="50" charset="-128"/>
              </a:rPr>
              <a:t>秘密</a:t>
            </a:r>
            <a:r>
              <a:rPr lang="ja-JP" altLang="en-US" dirty="0" smtClean="0">
                <a:latin typeface="ＭＳ Ｐゴシック" pitchFamily="50" charset="-128"/>
              </a:rPr>
              <a:t>の民事訴訟上</a:t>
            </a:r>
            <a:r>
              <a:rPr lang="ja-JP" altLang="en-US" dirty="0">
                <a:latin typeface="ＭＳ Ｐゴシック" pitchFamily="50" charset="-128"/>
              </a:rPr>
              <a:t>の</a:t>
            </a:r>
            <a:r>
              <a:rPr lang="ja-JP" altLang="en-US" dirty="0" smtClean="0">
                <a:latin typeface="ＭＳ Ｐゴシック" pitchFamily="50" charset="-128"/>
              </a:rPr>
              <a:t>保護</a:t>
            </a:r>
            <a:endParaRPr lang="en-US" altLang="ja-JP" dirty="0" smtClean="0">
              <a:latin typeface="ＭＳ Ｐゴシック" pitchFamily="50" charset="-128"/>
            </a:endParaRPr>
          </a:p>
          <a:p>
            <a:pPr eaLnBrk="1" hangingPunct="1"/>
            <a:r>
              <a:rPr lang="ja-JP" altLang="en-US" dirty="0" smtClean="0">
                <a:latin typeface="ＭＳ Ｐゴシック" pitchFamily="50" charset="-128"/>
              </a:rPr>
              <a:t>　（秘密保持命令、訴訟記録の閲</a:t>
            </a:r>
            <a:endParaRPr lang="en-US" altLang="ja-JP" dirty="0" smtClean="0">
              <a:latin typeface="ＭＳ Ｐゴシック" pitchFamily="50" charset="-128"/>
            </a:endParaRPr>
          </a:p>
          <a:p>
            <a:pPr eaLnBrk="1" hangingPunct="1"/>
            <a:r>
              <a:rPr lang="ja-JP" altLang="en-US" dirty="0">
                <a:latin typeface="ＭＳ Ｐゴシック" pitchFamily="50" charset="-128"/>
              </a:rPr>
              <a:t>　</a:t>
            </a:r>
            <a:r>
              <a:rPr lang="ja-JP" altLang="en-US" dirty="0" smtClean="0">
                <a:latin typeface="ＭＳ Ｐゴシック" pitchFamily="50" charset="-128"/>
              </a:rPr>
              <a:t>　覧制限、非公開等）</a:t>
            </a:r>
            <a:endParaRPr lang="en-US" altLang="ja-JP" dirty="0" smtClean="0">
              <a:latin typeface="ＭＳ Ｐゴシック" pitchFamily="50" charset="-128"/>
            </a:endParaRPr>
          </a:p>
          <a:p>
            <a:pPr eaLnBrk="1" hangingPunct="1">
              <a:spcBef>
                <a:spcPct val="50000"/>
              </a:spcBef>
            </a:pPr>
            <a:r>
              <a:rPr lang="ja-JP" altLang="en-US" dirty="0" smtClean="0">
                <a:latin typeface="ＭＳ Ｐゴシック" pitchFamily="50" charset="-128"/>
              </a:rPr>
              <a:t>○ 信用</a:t>
            </a:r>
            <a:r>
              <a:rPr lang="ja-JP" altLang="en-US" dirty="0">
                <a:latin typeface="ＭＳ Ｐゴシック" pitchFamily="50" charset="-128"/>
              </a:rPr>
              <a:t>回復の措置</a:t>
            </a:r>
          </a:p>
        </p:txBody>
      </p:sp>
      <p:sp>
        <p:nvSpPr>
          <p:cNvPr id="21" name="正方形/長方形 20"/>
          <p:cNvSpPr/>
          <p:nvPr/>
        </p:nvSpPr>
        <p:spPr>
          <a:xfrm>
            <a:off x="4211960" y="1685042"/>
            <a:ext cx="4824536" cy="375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 Box 10"/>
          <p:cNvSpPr txBox="1">
            <a:spLocks noChangeArrowheads="1"/>
          </p:cNvSpPr>
          <p:nvPr/>
        </p:nvSpPr>
        <p:spPr bwMode="auto">
          <a:xfrm>
            <a:off x="4355976" y="1773710"/>
            <a:ext cx="4680520" cy="3608680"/>
          </a:xfrm>
          <a:prstGeom prst="rect">
            <a:avLst/>
          </a:prstGeom>
          <a:noFill/>
          <a:ln>
            <a:noFill/>
          </a:ln>
          <a:effectLs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endParaRPr lang="en-US" altLang="ja-JP" sz="1700" dirty="0" smtClean="0">
              <a:latin typeface="+mn-ea"/>
              <a:ea typeface="+mn-ea"/>
            </a:endParaRPr>
          </a:p>
          <a:p>
            <a:r>
              <a:rPr lang="ja-JP" altLang="en-US" sz="1700" dirty="0" smtClean="0">
                <a:latin typeface="+mn-ea"/>
                <a:ea typeface="+mn-ea"/>
              </a:rPr>
              <a:t>不正</a:t>
            </a:r>
            <a:r>
              <a:rPr lang="ja-JP" altLang="en-US" sz="1700" dirty="0">
                <a:latin typeface="+mn-ea"/>
                <a:ea typeface="+mn-ea"/>
              </a:rPr>
              <a:t>競争のうち、一定の行為を行った者に対して、以下の処罰を規定。</a:t>
            </a:r>
          </a:p>
          <a:p>
            <a:pPr>
              <a:spcBef>
                <a:spcPts val="300"/>
              </a:spcBef>
            </a:pPr>
            <a:r>
              <a:rPr lang="zh-TW" altLang="en-US" sz="1600" dirty="0" smtClean="0">
                <a:latin typeface="ＭＳ Ｐゴシック" pitchFamily="50" charset="-128"/>
              </a:rPr>
              <a:t>○ </a:t>
            </a:r>
            <a:r>
              <a:rPr lang="zh-TW" altLang="en-US" sz="1700" dirty="0" smtClean="0">
                <a:latin typeface="ＭＳ Ｐゴシック" pitchFamily="50" charset="-128"/>
              </a:rPr>
              <a:t>罰則（</a:t>
            </a:r>
            <a:r>
              <a:rPr lang="en-US" altLang="ja-JP" sz="1700" dirty="0" smtClean="0">
                <a:latin typeface="ＭＳ Ｐゴシック" pitchFamily="50" charset="-128"/>
              </a:rPr>
              <a:t>21</a:t>
            </a:r>
            <a:r>
              <a:rPr lang="zh-TW" altLang="en-US" sz="1700" dirty="0" smtClean="0">
                <a:latin typeface="ＭＳ Ｐゴシック" pitchFamily="50" charset="-128"/>
              </a:rPr>
              <a:t>条</a:t>
            </a:r>
            <a:r>
              <a:rPr lang="zh-TW" altLang="en-US" sz="1700" dirty="0">
                <a:latin typeface="ＭＳ Ｐゴシック" pitchFamily="50" charset="-128"/>
              </a:rPr>
              <a:t>）</a:t>
            </a:r>
          </a:p>
          <a:p>
            <a:r>
              <a:rPr lang="ja-JP" altLang="en-US" sz="1700" dirty="0" smtClean="0">
                <a:latin typeface="+mn-ea"/>
                <a:ea typeface="+mn-ea"/>
              </a:rPr>
              <a:t>　　第</a:t>
            </a:r>
            <a:r>
              <a:rPr lang="en-US" altLang="ja-JP" sz="1700" dirty="0" smtClean="0">
                <a:latin typeface="+mn-ea"/>
                <a:ea typeface="+mn-ea"/>
              </a:rPr>
              <a:t>1</a:t>
            </a:r>
            <a:r>
              <a:rPr lang="ja-JP" altLang="en-US" sz="1700" dirty="0" smtClean="0">
                <a:latin typeface="+mn-ea"/>
                <a:ea typeface="+mn-ea"/>
              </a:rPr>
              <a:t>項</a:t>
            </a:r>
            <a:r>
              <a:rPr lang="ja-JP" altLang="en-US" sz="1700" dirty="0">
                <a:latin typeface="+mn-ea"/>
                <a:ea typeface="+mn-ea"/>
              </a:rPr>
              <a:t>；営業秘密侵害罪</a:t>
            </a:r>
            <a:r>
              <a:rPr lang="ja-JP" altLang="en-US" sz="1700" dirty="0" smtClean="0">
                <a:latin typeface="+mn-ea"/>
                <a:ea typeface="+mn-ea"/>
              </a:rPr>
              <a:t>：</a:t>
            </a:r>
            <a:r>
              <a:rPr lang="en-US" altLang="ja-JP" sz="1700" dirty="0" smtClean="0">
                <a:latin typeface="+mn-ea"/>
                <a:ea typeface="+mn-ea"/>
              </a:rPr>
              <a:t>10</a:t>
            </a:r>
            <a:r>
              <a:rPr lang="ja-JP" altLang="en-US" sz="1700" dirty="0" smtClean="0">
                <a:latin typeface="+mn-ea"/>
                <a:ea typeface="+mn-ea"/>
              </a:rPr>
              <a:t>年</a:t>
            </a:r>
            <a:r>
              <a:rPr lang="ja-JP" altLang="en-US" sz="1700" dirty="0">
                <a:latin typeface="+mn-ea"/>
                <a:ea typeface="+mn-ea"/>
              </a:rPr>
              <a:t>以下の</a:t>
            </a:r>
            <a:r>
              <a:rPr lang="ja-JP" altLang="en-US" sz="1700" dirty="0" smtClean="0">
                <a:latin typeface="+mn-ea"/>
                <a:ea typeface="+mn-ea"/>
              </a:rPr>
              <a:t>懲役又</a:t>
            </a:r>
            <a:endParaRPr lang="en-US" altLang="ja-JP" sz="1700" dirty="0" smtClean="0">
              <a:latin typeface="+mn-ea"/>
              <a:ea typeface="+mn-ea"/>
            </a:endParaRPr>
          </a:p>
          <a:p>
            <a:r>
              <a:rPr lang="en-US" altLang="ja-JP" sz="1700" dirty="0">
                <a:latin typeface="+mn-ea"/>
                <a:ea typeface="+mn-ea"/>
              </a:rPr>
              <a:t> </a:t>
            </a:r>
            <a:r>
              <a:rPr lang="en-US" altLang="ja-JP" sz="1700" dirty="0" smtClean="0">
                <a:latin typeface="+mn-ea"/>
                <a:ea typeface="+mn-ea"/>
              </a:rPr>
              <a:t>           </a:t>
            </a:r>
            <a:r>
              <a:rPr lang="ja-JP" altLang="en-US" sz="1700" dirty="0" smtClean="0">
                <a:latin typeface="+mn-ea"/>
                <a:ea typeface="+mn-ea"/>
              </a:rPr>
              <a:t>　</a:t>
            </a:r>
            <a:r>
              <a:rPr lang="en-US" altLang="ja-JP" sz="1700" dirty="0" smtClean="0">
                <a:latin typeface="+mn-ea"/>
                <a:ea typeface="+mn-ea"/>
              </a:rPr>
              <a:t> </a:t>
            </a:r>
            <a:r>
              <a:rPr lang="ja-JP" altLang="en-US" sz="1700" dirty="0" smtClean="0">
                <a:latin typeface="+mn-ea"/>
                <a:ea typeface="+mn-ea"/>
              </a:rPr>
              <a:t>は</a:t>
            </a:r>
            <a:r>
              <a:rPr lang="en-US" altLang="ja-JP" sz="1700" dirty="0" smtClean="0">
                <a:latin typeface="+mn-ea"/>
                <a:ea typeface="+mn-ea"/>
              </a:rPr>
              <a:t>1000</a:t>
            </a:r>
            <a:r>
              <a:rPr lang="ja-JP" altLang="en-US" sz="1700" dirty="0" smtClean="0">
                <a:latin typeface="+mn-ea"/>
                <a:ea typeface="+mn-ea"/>
              </a:rPr>
              <a:t>万円</a:t>
            </a:r>
            <a:r>
              <a:rPr lang="ja-JP" altLang="en-US" sz="1700" dirty="0">
                <a:latin typeface="+mn-ea"/>
                <a:ea typeface="+mn-ea"/>
              </a:rPr>
              <a:t>以下の罰金（併科可</a:t>
            </a:r>
            <a:r>
              <a:rPr lang="ja-JP" altLang="en-US" sz="1700" dirty="0" smtClean="0">
                <a:latin typeface="+mn-ea"/>
                <a:ea typeface="+mn-ea"/>
              </a:rPr>
              <a:t>）</a:t>
            </a:r>
            <a:endParaRPr lang="en-US" altLang="ja-JP" sz="1700" dirty="0" smtClean="0">
              <a:latin typeface="+mn-ea"/>
              <a:ea typeface="+mn-ea"/>
            </a:endParaRPr>
          </a:p>
          <a:p>
            <a:r>
              <a:rPr lang="ja-JP" altLang="en-US" sz="1700" dirty="0" smtClean="0">
                <a:latin typeface="+mn-ea"/>
                <a:ea typeface="+mn-ea"/>
              </a:rPr>
              <a:t>　　第</a:t>
            </a:r>
            <a:r>
              <a:rPr lang="en-US" altLang="ja-JP" sz="1700" dirty="0" smtClean="0">
                <a:latin typeface="+mn-ea"/>
                <a:ea typeface="+mn-ea"/>
              </a:rPr>
              <a:t>2</a:t>
            </a:r>
            <a:r>
              <a:rPr lang="ja-JP" altLang="en-US" sz="1700" dirty="0" smtClean="0">
                <a:latin typeface="+mn-ea"/>
                <a:ea typeface="+mn-ea"/>
              </a:rPr>
              <a:t>項</a:t>
            </a:r>
            <a:r>
              <a:rPr lang="ja-JP" altLang="en-US" sz="1700" dirty="0">
                <a:latin typeface="+mn-ea"/>
                <a:ea typeface="+mn-ea"/>
              </a:rPr>
              <a:t>；その他の侵害罪</a:t>
            </a:r>
            <a:r>
              <a:rPr lang="ja-JP" altLang="en-US" sz="1700" dirty="0" smtClean="0">
                <a:latin typeface="+mn-ea"/>
                <a:ea typeface="+mn-ea"/>
              </a:rPr>
              <a:t>：</a:t>
            </a:r>
            <a:r>
              <a:rPr lang="en-US" altLang="ja-JP" sz="1700" dirty="0" smtClean="0">
                <a:latin typeface="+mn-ea"/>
                <a:ea typeface="+mn-ea"/>
              </a:rPr>
              <a:t>5</a:t>
            </a:r>
            <a:r>
              <a:rPr lang="ja-JP" altLang="en-US" sz="1700" dirty="0" smtClean="0">
                <a:latin typeface="+mn-ea"/>
                <a:ea typeface="+mn-ea"/>
              </a:rPr>
              <a:t>年</a:t>
            </a:r>
            <a:r>
              <a:rPr lang="ja-JP" altLang="en-US" sz="1700" dirty="0">
                <a:latin typeface="+mn-ea"/>
                <a:ea typeface="+mn-ea"/>
              </a:rPr>
              <a:t>以下の懲役</a:t>
            </a:r>
            <a:r>
              <a:rPr lang="ja-JP" altLang="en-US" sz="1700" dirty="0" smtClean="0">
                <a:latin typeface="+mn-ea"/>
                <a:ea typeface="+mn-ea"/>
              </a:rPr>
              <a:t>又</a:t>
            </a:r>
            <a:endParaRPr lang="en-US" altLang="ja-JP" sz="1700" dirty="0" smtClean="0">
              <a:latin typeface="+mn-ea"/>
              <a:ea typeface="+mn-ea"/>
            </a:endParaRPr>
          </a:p>
          <a:p>
            <a:r>
              <a:rPr lang="ja-JP" altLang="en-US" sz="1700" dirty="0">
                <a:latin typeface="+mn-ea"/>
                <a:ea typeface="+mn-ea"/>
              </a:rPr>
              <a:t>　</a:t>
            </a:r>
            <a:r>
              <a:rPr lang="ja-JP" altLang="en-US" sz="1700" dirty="0" smtClean="0">
                <a:latin typeface="+mn-ea"/>
                <a:ea typeface="+mn-ea"/>
              </a:rPr>
              <a:t>　　　　　　</a:t>
            </a:r>
            <a:r>
              <a:rPr lang="ja-JP" altLang="en-US" sz="1700" dirty="0" err="1" smtClean="0">
                <a:latin typeface="+mn-ea"/>
                <a:ea typeface="+mn-ea"/>
              </a:rPr>
              <a:t>は</a:t>
            </a:r>
            <a:r>
              <a:rPr lang="en-US" altLang="ja-JP" sz="1700" dirty="0" smtClean="0">
                <a:latin typeface="+mn-ea"/>
                <a:ea typeface="+mn-ea"/>
              </a:rPr>
              <a:t>500</a:t>
            </a:r>
            <a:r>
              <a:rPr lang="ja-JP" altLang="en-US" sz="1700" dirty="0" smtClean="0">
                <a:latin typeface="+mn-ea"/>
                <a:ea typeface="+mn-ea"/>
              </a:rPr>
              <a:t>万円以下</a:t>
            </a:r>
            <a:r>
              <a:rPr lang="ja-JP" altLang="en-US" sz="1700" dirty="0">
                <a:latin typeface="+mn-ea"/>
                <a:ea typeface="+mn-ea"/>
              </a:rPr>
              <a:t>の罰金（併科可）</a:t>
            </a:r>
          </a:p>
          <a:p>
            <a:pPr>
              <a:spcBef>
                <a:spcPts val="300"/>
              </a:spcBef>
            </a:pPr>
            <a:r>
              <a:rPr lang="ja-JP" altLang="en-US" sz="1600" dirty="0" smtClean="0">
                <a:latin typeface="ＭＳ Ｐゴシック" pitchFamily="50" charset="-128"/>
              </a:rPr>
              <a:t>○ </a:t>
            </a:r>
            <a:r>
              <a:rPr lang="ja-JP" altLang="en-US" sz="1700" dirty="0" smtClean="0">
                <a:latin typeface="+mn-ea"/>
                <a:ea typeface="+mn-ea"/>
              </a:rPr>
              <a:t>法人</a:t>
            </a:r>
            <a:r>
              <a:rPr lang="ja-JP" altLang="en-US" sz="1700" dirty="0">
                <a:latin typeface="+mn-ea"/>
                <a:ea typeface="+mn-ea"/>
              </a:rPr>
              <a:t>処罰</a:t>
            </a:r>
            <a:r>
              <a:rPr lang="ja-JP" altLang="en-US" sz="1700" dirty="0" smtClean="0">
                <a:latin typeface="+mn-ea"/>
                <a:ea typeface="+mn-ea"/>
              </a:rPr>
              <a:t>（</a:t>
            </a:r>
            <a:r>
              <a:rPr lang="en-US" altLang="ja-JP" sz="1700" dirty="0" smtClean="0">
                <a:latin typeface="+mn-ea"/>
                <a:ea typeface="+mn-ea"/>
              </a:rPr>
              <a:t>22</a:t>
            </a:r>
            <a:r>
              <a:rPr lang="ja-JP" altLang="en-US" sz="1700" dirty="0" smtClean="0">
                <a:latin typeface="+mn-ea"/>
                <a:ea typeface="+mn-ea"/>
              </a:rPr>
              <a:t>条</a:t>
            </a:r>
            <a:r>
              <a:rPr lang="ja-JP" altLang="en-US" sz="1700" dirty="0">
                <a:latin typeface="+mn-ea"/>
                <a:ea typeface="+mn-ea"/>
              </a:rPr>
              <a:t>）</a:t>
            </a:r>
          </a:p>
          <a:p>
            <a:r>
              <a:rPr lang="ja-JP" altLang="en-US" sz="1700" dirty="0" smtClean="0">
                <a:latin typeface="+mn-ea"/>
                <a:ea typeface="+mn-ea"/>
              </a:rPr>
              <a:t>　　営業</a:t>
            </a:r>
            <a:r>
              <a:rPr lang="ja-JP" altLang="en-US" sz="1700" dirty="0">
                <a:latin typeface="+mn-ea"/>
                <a:ea typeface="+mn-ea"/>
              </a:rPr>
              <a:t>秘密侵害罪の一部とその他の侵害</a:t>
            </a:r>
            <a:r>
              <a:rPr lang="ja-JP" altLang="en-US" sz="1700" dirty="0" smtClean="0">
                <a:latin typeface="+mn-ea"/>
                <a:ea typeface="+mn-ea"/>
              </a:rPr>
              <a:t>罪</a:t>
            </a:r>
            <a:endParaRPr lang="en-US" altLang="ja-JP" sz="1700" dirty="0" smtClean="0">
              <a:latin typeface="+mn-ea"/>
              <a:ea typeface="+mn-ea"/>
            </a:endParaRPr>
          </a:p>
          <a:p>
            <a:r>
              <a:rPr lang="ja-JP" altLang="en-US" sz="1700" dirty="0">
                <a:latin typeface="+mn-ea"/>
                <a:ea typeface="+mn-ea"/>
              </a:rPr>
              <a:t>　</a:t>
            </a:r>
            <a:r>
              <a:rPr lang="ja-JP" altLang="en-US" sz="1700" dirty="0" smtClean="0">
                <a:latin typeface="+mn-ea"/>
                <a:ea typeface="+mn-ea"/>
              </a:rPr>
              <a:t>　の</a:t>
            </a:r>
            <a:r>
              <a:rPr lang="ja-JP" altLang="en-US" sz="1700" dirty="0">
                <a:latin typeface="+mn-ea"/>
                <a:ea typeface="+mn-ea"/>
              </a:rPr>
              <a:t>全部</a:t>
            </a:r>
            <a:r>
              <a:rPr lang="ja-JP" altLang="en-US" sz="1700" dirty="0" smtClean="0">
                <a:latin typeface="+mn-ea"/>
                <a:ea typeface="+mn-ea"/>
              </a:rPr>
              <a:t>；</a:t>
            </a:r>
            <a:r>
              <a:rPr lang="en-US" altLang="ja-JP" sz="1700" dirty="0" smtClean="0">
                <a:latin typeface="+mn-ea"/>
                <a:ea typeface="+mn-ea"/>
              </a:rPr>
              <a:t>3</a:t>
            </a:r>
            <a:r>
              <a:rPr lang="ja-JP" altLang="en-US" sz="1700" dirty="0" smtClean="0">
                <a:latin typeface="+mn-ea"/>
                <a:ea typeface="+mn-ea"/>
              </a:rPr>
              <a:t>億円</a:t>
            </a:r>
            <a:r>
              <a:rPr lang="ja-JP" altLang="en-US" sz="1700" dirty="0">
                <a:latin typeface="+mn-ea"/>
                <a:ea typeface="+mn-ea"/>
              </a:rPr>
              <a:t>以下の罰金</a:t>
            </a:r>
          </a:p>
          <a:p>
            <a:pPr>
              <a:spcBef>
                <a:spcPts val="300"/>
              </a:spcBef>
            </a:pPr>
            <a:r>
              <a:rPr lang="ja-JP" altLang="en-US" sz="1600" dirty="0" smtClean="0">
                <a:latin typeface="ＭＳ Ｐゴシック" pitchFamily="50" charset="-128"/>
              </a:rPr>
              <a:t>○ </a:t>
            </a:r>
            <a:r>
              <a:rPr lang="ja-JP" altLang="en-US" sz="1700" dirty="0" smtClean="0">
                <a:latin typeface="+mn-ea"/>
                <a:ea typeface="+mn-ea"/>
              </a:rPr>
              <a:t>国外</a:t>
            </a:r>
            <a:r>
              <a:rPr lang="ja-JP" altLang="en-US" sz="1700" dirty="0">
                <a:latin typeface="+mn-ea"/>
                <a:ea typeface="+mn-ea"/>
              </a:rPr>
              <a:t>での行為に対する処罰</a:t>
            </a:r>
            <a:r>
              <a:rPr lang="ja-JP" altLang="en-US" sz="1700" dirty="0" smtClean="0">
                <a:latin typeface="+mn-ea"/>
                <a:ea typeface="+mn-ea"/>
              </a:rPr>
              <a:t>（</a:t>
            </a:r>
            <a:r>
              <a:rPr lang="en-US" altLang="ja-JP" sz="1700" dirty="0" smtClean="0">
                <a:latin typeface="+mn-ea"/>
                <a:ea typeface="+mn-ea"/>
              </a:rPr>
              <a:t>21</a:t>
            </a:r>
            <a:r>
              <a:rPr lang="ja-JP" altLang="en-US" sz="1700" dirty="0" smtClean="0">
                <a:latin typeface="+mn-ea"/>
                <a:ea typeface="+mn-ea"/>
              </a:rPr>
              <a:t>条</a:t>
            </a:r>
            <a:r>
              <a:rPr lang="en-US" altLang="ja-JP" sz="1700" dirty="0" smtClean="0">
                <a:latin typeface="+mn-ea"/>
                <a:ea typeface="+mn-ea"/>
              </a:rPr>
              <a:t>4,5,6</a:t>
            </a:r>
            <a:r>
              <a:rPr lang="ja-JP" altLang="en-US" sz="1700" dirty="0" smtClean="0">
                <a:latin typeface="+mn-ea"/>
                <a:ea typeface="+mn-ea"/>
              </a:rPr>
              <a:t>項）</a:t>
            </a:r>
            <a:endParaRPr lang="en-US" altLang="ja-JP" sz="1700" dirty="0" smtClean="0">
              <a:latin typeface="+mn-ea"/>
              <a:ea typeface="+mn-ea"/>
            </a:endParaRPr>
          </a:p>
          <a:p>
            <a:r>
              <a:rPr lang="zh-TW" altLang="en-US" sz="1700" dirty="0" smtClean="0">
                <a:latin typeface="+mn-ea"/>
                <a:ea typeface="+mn-ea"/>
              </a:rPr>
              <a:t>   （</a:t>
            </a:r>
            <a:r>
              <a:rPr lang="zh-TW" altLang="en-US" sz="1700" dirty="0">
                <a:latin typeface="ＭＳ Ｐゴシック" pitchFamily="50" charset="-128"/>
              </a:rPr>
              <a:t>営業秘密侵害罪、外国公務員贈賄罪</a:t>
            </a:r>
            <a:r>
              <a:rPr lang="zh-TW" altLang="en-US" sz="1700" dirty="0" smtClean="0">
                <a:latin typeface="+mn-ea"/>
                <a:ea typeface="+mn-ea"/>
              </a:rPr>
              <a:t>）</a:t>
            </a:r>
            <a:endParaRPr lang="en-US" altLang="ja-JP" sz="1700" dirty="0" smtClean="0">
              <a:latin typeface="+mn-ea"/>
              <a:ea typeface="+mn-ea"/>
            </a:endParaRPr>
          </a:p>
        </p:txBody>
      </p:sp>
      <p:grpSp>
        <p:nvGrpSpPr>
          <p:cNvPr id="11" name="グループ化 10"/>
          <p:cNvGrpSpPr/>
          <p:nvPr/>
        </p:nvGrpSpPr>
        <p:grpSpPr>
          <a:xfrm>
            <a:off x="1043608" y="1412776"/>
            <a:ext cx="2016224" cy="504056"/>
            <a:chOff x="1259632" y="1556792"/>
            <a:chExt cx="2016224" cy="504056"/>
          </a:xfrm>
        </p:grpSpPr>
        <p:sp>
          <p:nvSpPr>
            <p:cNvPr id="3" name="角丸四角形 2"/>
            <p:cNvSpPr/>
            <p:nvPr/>
          </p:nvSpPr>
          <p:spPr>
            <a:xfrm>
              <a:off x="1259632" y="1556792"/>
              <a:ext cx="2016224" cy="504056"/>
            </a:xfrm>
            <a:prstGeom prst="roundRect">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547664" y="1619508"/>
              <a:ext cx="1512168" cy="369332"/>
            </a:xfrm>
            <a:prstGeom prst="rect">
              <a:avLst/>
            </a:prstGeom>
            <a:noFill/>
          </p:spPr>
          <p:txBody>
            <a:bodyPr wrap="square" rtlCol="0">
              <a:spAutoFit/>
            </a:bodyPr>
            <a:lstStyle/>
            <a:p>
              <a:pPr algn="ctr"/>
              <a:r>
                <a:rPr kumimoji="1" lang="ja-JP" altLang="en-US" dirty="0" smtClean="0"/>
                <a:t>民事的措置</a:t>
              </a:r>
              <a:endParaRPr kumimoji="1" lang="ja-JP" altLang="en-US" dirty="0"/>
            </a:p>
          </p:txBody>
        </p:sp>
      </p:grpSp>
      <p:grpSp>
        <p:nvGrpSpPr>
          <p:cNvPr id="27" name="グループ化 26"/>
          <p:cNvGrpSpPr/>
          <p:nvPr/>
        </p:nvGrpSpPr>
        <p:grpSpPr>
          <a:xfrm>
            <a:off x="5580112" y="1412776"/>
            <a:ext cx="2016224" cy="504056"/>
            <a:chOff x="1259632" y="1556792"/>
            <a:chExt cx="2016224" cy="504056"/>
          </a:xfrm>
        </p:grpSpPr>
        <p:sp>
          <p:nvSpPr>
            <p:cNvPr id="28" name="角丸四角形 27"/>
            <p:cNvSpPr/>
            <p:nvPr/>
          </p:nvSpPr>
          <p:spPr>
            <a:xfrm>
              <a:off x="1259632" y="1556792"/>
              <a:ext cx="2016224" cy="504056"/>
            </a:xfrm>
            <a:prstGeom prst="roundRect">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547664" y="1619508"/>
              <a:ext cx="1512168" cy="369332"/>
            </a:xfrm>
            <a:prstGeom prst="rect">
              <a:avLst/>
            </a:prstGeom>
            <a:noFill/>
          </p:spPr>
          <p:txBody>
            <a:bodyPr wrap="square" rtlCol="0">
              <a:spAutoFit/>
            </a:bodyPr>
            <a:lstStyle/>
            <a:p>
              <a:pPr algn="ctr"/>
              <a:r>
                <a:rPr kumimoji="1" lang="ja-JP" altLang="en-US" dirty="0" smtClean="0"/>
                <a:t>刑事的措置</a:t>
              </a:r>
              <a:endParaRPr kumimoji="1" lang="ja-JP" altLang="en-US" dirty="0"/>
            </a:p>
          </p:txBody>
        </p:sp>
      </p:grpSp>
      <p:grpSp>
        <p:nvGrpSpPr>
          <p:cNvPr id="4" name="グループ化 3"/>
          <p:cNvGrpSpPr/>
          <p:nvPr/>
        </p:nvGrpSpPr>
        <p:grpSpPr>
          <a:xfrm>
            <a:off x="395536" y="5589240"/>
            <a:ext cx="2493751" cy="504056"/>
            <a:chOff x="539551" y="5949280"/>
            <a:chExt cx="2493751" cy="504056"/>
          </a:xfrm>
        </p:grpSpPr>
        <p:sp>
          <p:nvSpPr>
            <p:cNvPr id="31" name="角丸四角形 30"/>
            <p:cNvSpPr/>
            <p:nvPr/>
          </p:nvSpPr>
          <p:spPr>
            <a:xfrm>
              <a:off x="539551" y="5949280"/>
              <a:ext cx="2493751" cy="504056"/>
            </a:xfrm>
            <a:prstGeom prst="roundRect">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601923" y="6011996"/>
              <a:ext cx="2380055" cy="369332"/>
            </a:xfrm>
            <a:prstGeom prst="rect">
              <a:avLst/>
            </a:prstGeom>
            <a:noFill/>
          </p:spPr>
          <p:txBody>
            <a:bodyPr wrap="square" rtlCol="0">
              <a:spAutoFit/>
            </a:bodyPr>
            <a:lstStyle/>
            <a:p>
              <a:pPr algn="ctr"/>
              <a:r>
                <a:rPr kumimoji="1" lang="ja-JP" altLang="en-US" dirty="0" smtClean="0"/>
                <a:t>刑事訴訟手続の特例</a:t>
              </a:r>
              <a:endParaRPr kumimoji="1" lang="ja-JP" altLang="en-US" dirty="0"/>
            </a:p>
          </p:txBody>
        </p:sp>
      </p:grpSp>
      <p:sp>
        <p:nvSpPr>
          <p:cNvPr id="14" name="テキスト ボックス 13"/>
          <p:cNvSpPr txBox="1"/>
          <p:nvPr/>
        </p:nvSpPr>
        <p:spPr>
          <a:xfrm>
            <a:off x="1907704" y="6125815"/>
            <a:ext cx="5472608" cy="615553"/>
          </a:xfrm>
          <a:prstGeom prst="rect">
            <a:avLst/>
          </a:prstGeom>
          <a:noFill/>
        </p:spPr>
        <p:txBody>
          <a:bodyPr wrap="square" rtlCol="0">
            <a:spAutoFit/>
          </a:bodyPr>
          <a:lstStyle/>
          <a:p>
            <a:r>
              <a:rPr lang="ja-JP" altLang="en-US" sz="1700" dirty="0" smtClean="0"/>
              <a:t>営業</a:t>
            </a:r>
            <a:r>
              <a:rPr lang="ja-JP" altLang="en-US" sz="1700" dirty="0"/>
              <a:t>秘密の内容を保護するための刑事訴訟手続の</a:t>
            </a:r>
            <a:r>
              <a:rPr lang="ja-JP" altLang="en-US" sz="1700" dirty="0" smtClean="0"/>
              <a:t>特例</a:t>
            </a:r>
            <a:endParaRPr lang="en-US" altLang="ja-JP" sz="1700" dirty="0" smtClean="0"/>
          </a:p>
          <a:p>
            <a:r>
              <a:rPr lang="ja-JP" altLang="en-US" sz="1700" dirty="0" smtClean="0"/>
              <a:t>（</a:t>
            </a:r>
            <a:r>
              <a:rPr lang="ja-JP" altLang="en-US" sz="1700" dirty="0"/>
              <a:t>営業秘密の内容を言い換え、公判期日外での尋問等）</a:t>
            </a:r>
            <a:endParaRPr kumimoji="1" lang="ja-JP" altLang="en-US" sz="1700" dirty="0"/>
          </a:p>
        </p:txBody>
      </p:sp>
      <p:sp>
        <p:nvSpPr>
          <p:cNvPr id="19" name="テキスト ボックス 18"/>
          <p:cNvSpPr txBox="1"/>
          <p:nvPr/>
        </p:nvSpPr>
        <p:spPr>
          <a:xfrm>
            <a:off x="2915816" y="5589240"/>
            <a:ext cx="1440160" cy="353943"/>
          </a:xfrm>
          <a:prstGeom prst="rect">
            <a:avLst/>
          </a:prstGeom>
          <a:noFill/>
        </p:spPr>
        <p:txBody>
          <a:bodyPr wrap="square" rtlCol="0">
            <a:spAutoFit/>
          </a:bodyPr>
          <a:lstStyle/>
          <a:p>
            <a:r>
              <a:rPr lang="en-US" altLang="ja-JP" sz="1700" dirty="0" smtClean="0">
                <a:solidFill>
                  <a:srgbClr val="0000FF"/>
                </a:solidFill>
                <a:latin typeface="+mn-ea"/>
              </a:rPr>
              <a:t>H23</a:t>
            </a:r>
            <a:r>
              <a:rPr lang="ja-JP" altLang="en-US" sz="1700" dirty="0" smtClean="0">
                <a:solidFill>
                  <a:srgbClr val="0000FF"/>
                </a:solidFill>
                <a:latin typeface="+mn-ea"/>
              </a:rPr>
              <a:t>年</a:t>
            </a:r>
            <a:r>
              <a:rPr lang="ja-JP" altLang="en-US" sz="1700" dirty="0">
                <a:solidFill>
                  <a:srgbClr val="0000FF"/>
                </a:solidFill>
                <a:latin typeface="+mn-ea"/>
              </a:rPr>
              <a:t>改正</a:t>
            </a:r>
            <a:endParaRPr lang="en-US" altLang="ja-JP" sz="1700" dirty="0" smtClean="0">
              <a:solidFill>
                <a:srgbClr val="0000FF"/>
              </a:solidFill>
              <a:latin typeface="+mn-ea"/>
            </a:endParaRPr>
          </a:p>
        </p:txBody>
      </p:sp>
      <p:sp>
        <p:nvSpPr>
          <p:cNvPr id="20" name="スライド番号プレースホルダ 3"/>
          <p:cNvSpPr>
            <a:spLocks noGrp="1"/>
          </p:cNvSpPr>
          <p:nvPr>
            <p:ph type="sldNum" sz="quarter" idx="12"/>
          </p:nvPr>
        </p:nvSpPr>
        <p:spPr>
          <a:xfrm>
            <a:off x="6830888"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3</a:t>
            </a:fld>
            <a:endParaRPr lang="en-US" altLang="ja-JP" sz="1800" dirty="0" smtClean="0">
              <a:latin typeface="+mn-ea"/>
              <a:ea typeface="+mn-ea"/>
            </a:endParaRPr>
          </a:p>
        </p:txBody>
      </p:sp>
    </p:spTree>
    <p:extLst>
      <p:ext uri="{BB962C8B-B14F-4D97-AF65-F5344CB8AC3E}">
        <p14:creationId xmlns:p14="http://schemas.microsoft.com/office/powerpoint/2010/main" val="878312422"/>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防止行為の類型（１）</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4"/>
            <a:ext cx="8027987" cy="1683643"/>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n-ea"/>
                <a:ea typeface="+mn-ea"/>
              </a:rPr>
              <a:t>１．</a:t>
            </a:r>
            <a:r>
              <a:rPr lang="ja-JP" altLang="ja-JP" sz="2000" b="1" dirty="0" smtClean="0">
                <a:latin typeface="+mn-ea"/>
                <a:ea typeface="+mn-ea"/>
              </a:rPr>
              <a:t>周知</a:t>
            </a:r>
            <a:r>
              <a:rPr lang="ja-JP" altLang="ja-JP" sz="2000" b="1" dirty="0">
                <a:latin typeface="+mn-ea"/>
                <a:ea typeface="+mn-ea"/>
              </a:rPr>
              <a:t>表示混同惹起</a:t>
            </a:r>
            <a:r>
              <a:rPr lang="ja-JP" altLang="ja-JP" sz="2000" b="1" dirty="0" smtClean="0">
                <a:latin typeface="+mn-ea"/>
                <a:ea typeface="+mn-ea"/>
              </a:rPr>
              <a:t>行為</a:t>
            </a:r>
            <a:endParaRPr lang="en-US" altLang="ja-JP" sz="2000" b="1" dirty="0" smtClean="0">
              <a:latin typeface="+mn-ea"/>
              <a:ea typeface="+mn-ea"/>
            </a:endParaRPr>
          </a:p>
          <a:p>
            <a:pPr eaLnBrk="1" hangingPunct="1">
              <a:spcBef>
                <a:spcPct val="50000"/>
              </a:spcBef>
            </a:pPr>
            <a:r>
              <a:rPr lang="ja-JP" altLang="en-US" sz="2000" dirty="0" smtClean="0">
                <a:latin typeface="+mn-ea"/>
                <a:ea typeface="+mn-ea"/>
              </a:rPr>
              <a:t>　</a:t>
            </a:r>
            <a:r>
              <a:rPr lang="ja-JP" altLang="ja-JP" sz="2000" dirty="0" smtClean="0">
                <a:latin typeface="+mn-ea"/>
                <a:ea typeface="+mn-ea"/>
              </a:rPr>
              <a:t>需要者</a:t>
            </a:r>
            <a:r>
              <a:rPr lang="ja-JP" altLang="ja-JP" sz="2000" dirty="0">
                <a:latin typeface="+mn-ea"/>
                <a:ea typeface="+mn-ea"/>
              </a:rPr>
              <a:t>の間に広く認識されている他人の商品等表示と同一または類似の商品等表示を使用し、他人の商品又は営業と混同を生じさせる行為</a:t>
            </a:r>
            <a:endParaRPr lang="ja-JP" altLang="en-US" sz="2000" dirty="0">
              <a:latin typeface="+mn-ea"/>
              <a:ea typeface="+mn-ea"/>
            </a:endParaRPr>
          </a:p>
        </p:txBody>
      </p:sp>
      <p:sp>
        <p:nvSpPr>
          <p:cNvPr id="2" name="テキスト ボックス 1"/>
          <p:cNvSpPr txBox="1"/>
          <p:nvPr/>
        </p:nvSpPr>
        <p:spPr>
          <a:xfrm>
            <a:off x="457200" y="3356992"/>
            <a:ext cx="8363272" cy="646331"/>
          </a:xfrm>
          <a:prstGeom prst="rect">
            <a:avLst/>
          </a:prstGeom>
          <a:noFill/>
        </p:spPr>
        <p:txBody>
          <a:bodyPr wrap="square" rtlCol="0">
            <a:spAutoFit/>
          </a:bodyPr>
          <a:lstStyle/>
          <a:p>
            <a:r>
              <a:rPr lang="ja-JP" altLang="en-US" dirty="0">
                <a:solidFill>
                  <a:srgbClr val="0000FF"/>
                </a:solidFill>
                <a:latin typeface="+mn-ea"/>
              </a:rPr>
              <a:t>「周知</a:t>
            </a:r>
            <a:r>
              <a:rPr lang="ja-JP" altLang="en-US" dirty="0" smtClean="0">
                <a:solidFill>
                  <a:srgbClr val="0000FF"/>
                </a:solidFill>
                <a:latin typeface="+mn-ea"/>
              </a:rPr>
              <a:t>」</a:t>
            </a:r>
            <a:r>
              <a:rPr lang="ja-JP" altLang="en-US" dirty="0" smtClean="0">
                <a:latin typeface="+mn-ea"/>
              </a:rPr>
              <a:t>：当該</a:t>
            </a:r>
            <a:r>
              <a:rPr lang="ja-JP" altLang="en-US" dirty="0">
                <a:latin typeface="+mn-ea"/>
              </a:rPr>
              <a:t>商品のマーケット（需要者）において知られており、</a:t>
            </a:r>
            <a:r>
              <a:rPr lang="ja-JP" altLang="en-US" dirty="0" smtClean="0">
                <a:latin typeface="+mn-ea"/>
              </a:rPr>
              <a:t>かつ、</a:t>
            </a:r>
            <a:r>
              <a:rPr lang="ja-JP" altLang="en-US" dirty="0">
                <a:latin typeface="+mn-ea"/>
              </a:rPr>
              <a:t>一定の</a:t>
            </a:r>
            <a:r>
              <a:rPr lang="ja-JP" altLang="en-US" dirty="0" smtClean="0">
                <a:latin typeface="+mn-ea"/>
              </a:rPr>
              <a:t>地域</a:t>
            </a:r>
            <a:endParaRPr lang="en-US" altLang="ja-JP" dirty="0" smtClean="0">
              <a:latin typeface="+mn-ea"/>
            </a:endParaRPr>
          </a:p>
          <a:p>
            <a:r>
              <a:rPr lang="ja-JP" altLang="en-US" dirty="0">
                <a:latin typeface="+mn-ea"/>
              </a:rPr>
              <a:t>　</a:t>
            </a:r>
            <a:r>
              <a:rPr lang="ja-JP" altLang="en-US" dirty="0" smtClean="0">
                <a:latin typeface="+mn-ea"/>
              </a:rPr>
              <a:t>　　　　　</a:t>
            </a:r>
            <a:r>
              <a:rPr lang="en-US" altLang="ja-JP" dirty="0" smtClean="0">
                <a:latin typeface="+mn-ea"/>
              </a:rPr>
              <a:t>(</a:t>
            </a:r>
            <a:r>
              <a:rPr lang="ja-JP" altLang="en-US" dirty="0">
                <a:latin typeface="+mn-ea"/>
              </a:rPr>
              <a:t>同一・類似表示の使用者の営業地域</a:t>
            </a:r>
            <a:r>
              <a:rPr lang="en-US" altLang="ja-JP" dirty="0">
                <a:latin typeface="+mn-ea"/>
              </a:rPr>
              <a:t>)</a:t>
            </a:r>
            <a:r>
              <a:rPr lang="ja-JP" altLang="en-US" dirty="0">
                <a:latin typeface="+mn-ea"/>
              </a:rPr>
              <a:t>において知られて</a:t>
            </a:r>
            <a:r>
              <a:rPr lang="ja-JP" altLang="en-US" dirty="0" smtClean="0">
                <a:latin typeface="+mn-ea"/>
              </a:rPr>
              <a:t>いる。</a:t>
            </a:r>
            <a:endParaRPr lang="en-US" altLang="ja-JP" dirty="0" smtClean="0">
              <a:latin typeface="+mn-ea"/>
            </a:endParaRPr>
          </a:p>
        </p:txBody>
      </p:sp>
      <p:sp>
        <p:nvSpPr>
          <p:cNvPr id="3" name="テキスト ボックス 2"/>
          <p:cNvSpPr txBox="1"/>
          <p:nvPr/>
        </p:nvSpPr>
        <p:spPr>
          <a:xfrm>
            <a:off x="492254" y="4149080"/>
            <a:ext cx="8136904" cy="2400657"/>
          </a:xfrm>
          <a:prstGeom prst="rect">
            <a:avLst/>
          </a:prstGeom>
          <a:noFill/>
        </p:spPr>
        <p:txBody>
          <a:bodyPr wrap="square" rtlCol="0">
            <a:spAutoFit/>
          </a:bodyPr>
          <a:lstStyle/>
          <a:p>
            <a:pPr marL="803275" indent="-803275"/>
            <a:r>
              <a:rPr lang="ja-JP" altLang="en-US" sz="2000" dirty="0" smtClean="0">
                <a:solidFill>
                  <a:srgbClr val="0000FF"/>
                </a:solidFill>
                <a:latin typeface="+mn-ea"/>
              </a:rPr>
              <a:t>目的 ： 周知</a:t>
            </a:r>
            <a:r>
              <a:rPr lang="ja-JP" altLang="en-US" sz="2000" dirty="0">
                <a:solidFill>
                  <a:srgbClr val="0000FF"/>
                </a:solidFill>
                <a:latin typeface="+mn-ea"/>
              </a:rPr>
              <a:t>な商品等表示が持つ出所表示の機能、品質保証機能、顧客吸引力を保護</a:t>
            </a:r>
            <a:r>
              <a:rPr lang="ja-JP" altLang="en-US" sz="2000" dirty="0" smtClean="0">
                <a:solidFill>
                  <a:srgbClr val="0000FF"/>
                </a:solidFill>
                <a:latin typeface="+mn-ea"/>
              </a:rPr>
              <a:t>する</a:t>
            </a:r>
            <a:endParaRPr lang="en-US" altLang="ja-JP" sz="2000" dirty="0" smtClean="0">
              <a:solidFill>
                <a:srgbClr val="0000FF"/>
              </a:solidFill>
              <a:latin typeface="+mn-ea"/>
            </a:endParaRPr>
          </a:p>
          <a:p>
            <a:endParaRPr lang="en-US" altLang="ja-JP" sz="2000" dirty="0" smtClean="0">
              <a:latin typeface="+mn-ea"/>
            </a:endParaRPr>
          </a:p>
          <a:p>
            <a:pPr>
              <a:spcBef>
                <a:spcPts val="600"/>
              </a:spcBef>
            </a:pPr>
            <a:r>
              <a:rPr lang="ja-JP" altLang="en-US" sz="2000" dirty="0" smtClean="0">
                <a:latin typeface="+mn-ea"/>
              </a:rPr>
              <a:t>適用除外</a:t>
            </a:r>
            <a:endParaRPr lang="en-US" altLang="ja-JP" sz="2000" dirty="0" smtClean="0">
              <a:latin typeface="+mn-ea"/>
            </a:endParaRPr>
          </a:p>
          <a:p>
            <a:pPr>
              <a:spcBef>
                <a:spcPts val="600"/>
              </a:spcBef>
            </a:pPr>
            <a:r>
              <a:rPr lang="ja-JP" altLang="en-US" sz="2000" dirty="0" smtClean="0">
                <a:latin typeface="+mn-ea"/>
              </a:rPr>
              <a:t>　　（</a:t>
            </a:r>
            <a:r>
              <a:rPr lang="en-US" altLang="ja-JP" sz="2000" dirty="0">
                <a:latin typeface="+mn-ea"/>
              </a:rPr>
              <a:t>1</a:t>
            </a:r>
            <a:r>
              <a:rPr lang="ja-JP" altLang="en-US" sz="2000" dirty="0">
                <a:latin typeface="+mn-ea"/>
              </a:rPr>
              <a:t>）普通名称などを普通に用いられる方法で使用する</a:t>
            </a:r>
            <a:br>
              <a:rPr lang="ja-JP" altLang="en-US" sz="2000" dirty="0">
                <a:latin typeface="+mn-ea"/>
              </a:rPr>
            </a:br>
            <a:r>
              <a:rPr lang="ja-JP" altLang="en-US" sz="2000" dirty="0" smtClean="0">
                <a:latin typeface="+mn-ea"/>
              </a:rPr>
              <a:t>　　（</a:t>
            </a:r>
            <a:r>
              <a:rPr lang="en-US" altLang="ja-JP" sz="2000" dirty="0">
                <a:latin typeface="+mn-ea"/>
              </a:rPr>
              <a:t>2</a:t>
            </a:r>
            <a:r>
              <a:rPr lang="ja-JP" altLang="en-US" sz="2000" dirty="0">
                <a:latin typeface="+mn-ea"/>
              </a:rPr>
              <a:t>）自己の氏名を不正の目的でなく使用する</a:t>
            </a:r>
            <a:br>
              <a:rPr lang="ja-JP" altLang="en-US" sz="2000" dirty="0">
                <a:latin typeface="+mn-ea"/>
              </a:rPr>
            </a:br>
            <a:r>
              <a:rPr lang="ja-JP" altLang="en-US" sz="2000" dirty="0" smtClean="0">
                <a:latin typeface="+mn-ea"/>
              </a:rPr>
              <a:t>　　（</a:t>
            </a:r>
            <a:r>
              <a:rPr lang="en-US" altLang="ja-JP" sz="2000" dirty="0">
                <a:latin typeface="+mn-ea"/>
              </a:rPr>
              <a:t>3</a:t>
            </a:r>
            <a:r>
              <a:rPr lang="ja-JP" altLang="en-US" sz="2000" dirty="0">
                <a:latin typeface="+mn-ea"/>
              </a:rPr>
              <a:t>）周知になる前から使用して</a:t>
            </a:r>
            <a:r>
              <a:rPr lang="ja-JP" altLang="en-US" sz="2000" dirty="0" smtClean="0">
                <a:latin typeface="+mn-ea"/>
              </a:rPr>
              <a:t>いる</a:t>
            </a:r>
            <a:endParaRPr kumimoji="1" lang="ja-JP" altLang="en-US" sz="2000" dirty="0">
              <a:latin typeface="+mn-ea"/>
            </a:endParaRPr>
          </a:p>
        </p:txBody>
      </p:sp>
      <p:sp>
        <p:nvSpPr>
          <p:cNvPr id="8" name="スライド番号プレースホルダ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4</a:t>
            </a:fld>
            <a:endParaRPr lang="en-US" altLang="ja-JP" sz="1800" dirty="0" smtClean="0">
              <a:latin typeface="+mn-ea"/>
              <a:ea typeface="+mn-ea"/>
            </a:endParaRPr>
          </a:p>
        </p:txBody>
      </p:sp>
    </p:spTree>
    <p:extLst>
      <p:ext uri="{BB962C8B-B14F-4D97-AF65-F5344CB8AC3E}">
        <p14:creationId xmlns:p14="http://schemas.microsoft.com/office/powerpoint/2010/main" val="3586464956"/>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4725144"/>
            <a:ext cx="8568952" cy="2062103"/>
          </a:xfrm>
          <a:prstGeom prst="rect">
            <a:avLst/>
          </a:prstGeom>
          <a:noFill/>
        </p:spPr>
        <p:txBody>
          <a:bodyPr wrap="square" rtlCol="0">
            <a:spAutoFit/>
          </a:bodyPr>
          <a:lstStyle/>
          <a:p>
            <a:r>
              <a:rPr kumimoji="1" lang="ja-JP" altLang="en-US" sz="1600" dirty="0" smtClean="0">
                <a:latin typeface="+mn-ea"/>
              </a:rPr>
              <a:t>事件例</a:t>
            </a:r>
            <a:endParaRPr kumimoji="1" lang="en-US" altLang="ja-JP" sz="1600" dirty="0" smtClean="0">
              <a:latin typeface="+mn-ea"/>
            </a:endParaRPr>
          </a:p>
          <a:p>
            <a:r>
              <a:rPr lang="ja-JP" altLang="en-US" sz="1600" dirty="0" smtClean="0">
                <a:solidFill>
                  <a:srgbClr val="0000FF"/>
                </a:solidFill>
                <a:latin typeface="+mn-ea"/>
              </a:rPr>
              <a:t>　★</a:t>
            </a:r>
            <a:r>
              <a:rPr lang="ja-JP" altLang="en-US" sz="1600" dirty="0" smtClean="0">
                <a:latin typeface="+mn-ea"/>
              </a:rPr>
              <a:t>中目黒・</a:t>
            </a:r>
            <a:r>
              <a:rPr lang="ja-JP" altLang="en-US" sz="1600" dirty="0">
                <a:latin typeface="+mn-ea"/>
              </a:rPr>
              <a:t>歌謡スナック・シャネル</a:t>
            </a:r>
            <a:r>
              <a:rPr lang="ja-JP" altLang="en-US" sz="1600" dirty="0" smtClean="0">
                <a:latin typeface="+mn-ea"/>
              </a:rPr>
              <a:t>事件</a:t>
            </a:r>
            <a:r>
              <a:rPr lang="zh-TW" altLang="en-US" sz="1600" dirty="0">
                <a:latin typeface="ＭＳ Ｐゴシック" panose="020B0600070205080204" pitchFamily="50" charset="-128"/>
                <a:ea typeface="ＭＳ Ｐゴシック" panose="020B0600070205080204" pitchFamily="50" charset="-128"/>
              </a:rPr>
              <a:t>（東京地裁平成６年４日</a:t>
            </a:r>
            <a:r>
              <a:rPr lang="en-US" altLang="zh-TW" sz="1600" dirty="0">
                <a:latin typeface="ＭＳ Ｐゴシック" panose="020B0600070205080204" pitchFamily="50" charset="-128"/>
                <a:ea typeface="ＭＳ Ｐゴシック" panose="020B0600070205080204" pitchFamily="50" charset="-128"/>
              </a:rPr>
              <a:t>27</a:t>
            </a:r>
            <a:r>
              <a:rPr lang="zh-TW" altLang="en-US" sz="1600" dirty="0">
                <a:latin typeface="ＭＳ Ｐゴシック" panose="020B0600070205080204" pitchFamily="50" charset="-128"/>
                <a:ea typeface="ＭＳ Ｐゴシック" panose="020B0600070205080204" pitchFamily="50" charset="-128"/>
              </a:rPr>
              <a:t>日判決</a:t>
            </a:r>
            <a:r>
              <a:rPr lang="zh-TW" altLang="en-US" sz="1600" dirty="0" smtClean="0">
                <a:latin typeface="ＭＳ Ｐゴシック" panose="020B0600070205080204" pitchFamily="50" charset="-128"/>
                <a:ea typeface="ＭＳ Ｐゴシック" panose="020B0600070205080204" pitchFamily="50" charset="-128"/>
              </a:rPr>
              <a:t>）</a:t>
            </a:r>
            <a:endParaRPr lang="en-US" altLang="zh-TW" sz="1600" dirty="0" smtClean="0">
              <a:latin typeface="ＭＳ Ｐゴシック" panose="020B0600070205080204" pitchFamily="50" charset="-128"/>
              <a:ea typeface="ＭＳ Ｐゴシック" panose="020B0600070205080204" pitchFamily="50" charset="-128"/>
            </a:endParaRPr>
          </a:p>
          <a:p>
            <a:r>
              <a:rPr lang="ja-JP" altLang="en-US" sz="1600" dirty="0" smtClean="0">
                <a:latin typeface="+mn-ea"/>
              </a:rPr>
              <a:t>　　　　　歌謡</a:t>
            </a:r>
            <a:r>
              <a:rPr lang="ja-JP" altLang="en-US" sz="1600" dirty="0">
                <a:latin typeface="+mn-ea"/>
              </a:rPr>
              <a:t>スナックの営業表示として「シャネル」を</a:t>
            </a:r>
            <a:r>
              <a:rPr lang="ja-JP" altLang="en-US" sz="1600" dirty="0" smtClean="0">
                <a:latin typeface="+mn-ea"/>
              </a:rPr>
              <a:t>用いた</a:t>
            </a:r>
            <a:endParaRPr lang="en-US" altLang="ja-JP" sz="1600" dirty="0" smtClean="0">
              <a:latin typeface="+mn-ea"/>
            </a:endParaRPr>
          </a:p>
          <a:p>
            <a:r>
              <a:rPr lang="ja-JP" altLang="en-US" sz="1600" dirty="0" smtClean="0">
                <a:latin typeface="+mn-ea"/>
              </a:rPr>
              <a:t>　</a:t>
            </a:r>
            <a:r>
              <a:rPr lang="ja-JP" altLang="en-US" sz="1600" dirty="0" smtClean="0">
                <a:solidFill>
                  <a:srgbClr val="0000FF"/>
                </a:solidFill>
                <a:latin typeface="+mn-ea"/>
              </a:rPr>
              <a:t>★</a:t>
            </a:r>
            <a:r>
              <a:rPr lang="ja-JP" altLang="en-US" sz="1600" dirty="0" smtClean="0">
                <a:latin typeface="+mn-ea"/>
              </a:rPr>
              <a:t>アリナビック</a:t>
            </a:r>
            <a:r>
              <a:rPr lang="ja-JP" altLang="en-US" sz="1600" dirty="0">
                <a:latin typeface="+mn-ea"/>
              </a:rPr>
              <a:t>事件（大阪地裁平成</a:t>
            </a:r>
            <a:r>
              <a:rPr lang="en-US" altLang="ja-JP" sz="1600" dirty="0">
                <a:latin typeface="+mn-ea"/>
              </a:rPr>
              <a:t>11</a:t>
            </a:r>
            <a:r>
              <a:rPr lang="ja-JP" altLang="en-US" sz="1600" dirty="0">
                <a:latin typeface="+mn-ea"/>
              </a:rPr>
              <a:t>年９月</a:t>
            </a:r>
            <a:r>
              <a:rPr lang="en-US" altLang="ja-JP" sz="1600" dirty="0">
                <a:latin typeface="+mn-ea"/>
              </a:rPr>
              <a:t>16</a:t>
            </a:r>
            <a:r>
              <a:rPr lang="ja-JP" altLang="en-US" sz="1600" dirty="0">
                <a:latin typeface="+mn-ea"/>
              </a:rPr>
              <a:t>日判決</a:t>
            </a:r>
            <a:r>
              <a:rPr lang="ja-JP" altLang="en-US" sz="1600" dirty="0" smtClean="0">
                <a:latin typeface="+mn-ea"/>
              </a:rPr>
              <a:t>）</a:t>
            </a:r>
            <a:endParaRPr lang="en-US" altLang="ja-JP" sz="1600" dirty="0" smtClean="0">
              <a:latin typeface="+mn-ea"/>
            </a:endParaRPr>
          </a:p>
          <a:p>
            <a:pPr marL="623888" indent="-623888"/>
            <a:r>
              <a:rPr lang="ja-JP" altLang="en-US" sz="1600" dirty="0" smtClean="0">
                <a:latin typeface="+mn-ea"/>
              </a:rPr>
              <a:t>　　　　　「</a:t>
            </a:r>
            <a:r>
              <a:rPr lang="ja-JP" altLang="en-US" sz="1600" dirty="0">
                <a:latin typeface="+mn-ea"/>
              </a:rPr>
              <a:t>アリナミンＡ２５」という商品名ビタミン製剤を販売している原告が、「アリナビック２５」という商品名でビタミン製剤を製造し販売している被告に対し</a:t>
            </a:r>
            <a:r>
              <a:rPr lang="ja-JP" altLang="en-US" sz="1600" dirty="0" smtClean="0">
                <a:latin typeface="+mn-ea"/>
              </a:rPr>
              <a:t>提訴</a:t>
            </a:r>
            <a:endParaRPr lang="en-US" altLang="ja-JP" sz="1600" dirty="0" smtClean="0">
              <a:latin typeface="+mn-ea"/>
            </a:endParaRPr>
          </a:p>
          <a:p>
            <a:r>
              <a:rPr lang="ja-JP" altLang="en-US" sz="1600" dirty="0" smtClean="0">
                <a:solidFill>
                  <a:srgbClr val="0000FF"/>
                </a:solidFill>
                <a:latin typeface="+mn-ea"/>
              </a:rPr>
              <a:t>　★ </a:t>
            </a:r>
            <a:r>
              <a:rPr lang="en-US" altLang="ja-JP" sz="1600" dirty="0" smtClean="0">
                <a:latin typeface="+mn-ea"/>
              </a:rPr>
              <a:t>J-phone</a:t>
            </a:r>
            <a:r>
              <a:rPr lang="ja-JP" altLang="en-US" sz="1600" dirty="0">
                <a:latin typeface="+mn-ea"/>
              </a:rPr>
              <a:t>事件（東京高裁平成</a:t>
            </a:r>
            <a:r>
              <a:rPr lang="en-US" altLang="ja-JP" sz="1600" dirty="0">
                <a:latin typeface="+mn-ea"/>
              </a:rPr>
              <a:t>13</a:t>
            </a:r>
            <a:r>
              <a:rPr lang="ja-JP" altLang="en-US" sz="1600" dirty="0">
                <a:latin typeface="+mn-ea"/>
              </a:rPr>
              <a:t>年</a:t>
            </a:r>
            <a:r>
              <a:rPr lang="en-US" altLang="ja-JP" sz="1600" dirty="0">
                <a:latin typeface="+mn-ea"/>
              </a:rPr>
              <a:t>10</a:t>
            </a:r>
            <a:r>
              <a:rPr lang="ja-JP" altLang="en-US" sz="1600" dirty="0">
                <a:latin typeface="+mn-ea"/>
              </a:rPr>
              <a:t>月</a:t>
            </a:r>
            <a:r>
              <a:rPr lang="en-US" altLang="ja-JP" sz="1600" dirty="0">
                <a:latin typeface="+mn-ea"/>
              </a:rPr>
              <a:t>25</a:t>
            </a:r>
            <a:r>
              <a:rPr lang="ja-JP" altLang="en-US" sz="1600" dirty="0">
                <a:latin typeface="+mn-ea"/>
              </a:rPr>
              <a:t>日判決</a:t>
            </a:r>
            <a:r>
              <a:rPr lang="ja-JP" altLang="en-US" sz="1600" dirty="0" smtClean="0">
                <a:latin typeface="+mn-ea"/>
              </a:rPr>
              <a:t>）</a:t>
            </a:r>
            <a:endParaRPr lang="en-US" altLang="ja-JP" sz="1600" dirty="0" smtClean="0">
              <a:latin typeface="+mn-ea"/>
            </a:endParaRPr>
          </a:p>
          <a:p>
            <a:r>
              <a:rPr lang="ja-JP" altLang="en-US" sz="1600" dirty="0" smtClean="0">
                <a:latin typeface="+mn-ea"/>
              </a:rPr>
              <a:t>　　　　“</a:t>
            </a:r>
            <a:r>
              <a:rPr lang="ja-JP" altLang="en-US" sz="1600" dirty="0">
                <a:latin typeface="+mn-ea"/>
              </a:rPr>
              <a:t>ｊ－ｐｈｏｎｅ．ｃｏ．ｊｐ” のドメイン名を使用し</a:t>
            </a:r>
            <a:r>
              <a:rPr lang="ja-JP" altLang="en-US" sz="1600" dirty="0" smtClean="0">
                <a:latin typeface="+mn-ea"/>
              </a:rPr>
              <a:t>、裸体</a:t>
            </a:r>
            <a:r>
              <a:rPr lang="ja-JP" altLang="en-US" sz="1600" dirty="0">
                <a:latin typeface="+mn-ea"/>
              </a:rPr>
              <a:t>写真や大人の玩具の販売</a:t>
            </a:r>
            <a:endParaRPr kumimoji="1" lang="ja-JP" altLang="en-US" sz="1600" dirty="0">
              <a:latin typeface="+mn-ea"/>
            </a:endParaRPr>
          </a:p>
        </p:txBody>
      </p:sp>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防止行為の類型（２）</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5"/>
            <a:ext cx="8027987" cy="1213304"/>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n-ea"/>
                <a:ea typeface="+mn-ea"/>
              </a:rPr>
              <a:t>２．</a:t>
            </a:r>
            <a:r>
              <a:rPr lang="ja-JP" altLang="ja-JP" sz="2000" b="1" dirty="0" smtClean="0">
                <a:latin typeface="+mn-ea"/>
                <a:ea typeface="+mn-ea"/>
              </a:rPr>
              <a:t>著名表示冒</a:t>
            </a:r>
            <a:r>
              <a:rPr lang="ja-JP" altLang="ja-JP" sz="2000" b="1" dirty="0">
                <a:latin typeface="+mn-ea"/>
                <a:ea typeface="+mn-ea"/>
              </a:rPr>
              <a:t>用</a:t>
            </a:r>
            <a:r>
              <a:rPr lang="ja-JP" altLang="ja-JP" sz="2000" b="1" dirty="0" smtClean="0">
                <a:latin typeface="+mn-ea"/>
                <a:ea typeface="+mn-ea"/>
              </a:rPr>
              <a:t>行為</a:t>
            </a:r>
            <a:endParaRPr lang="en-US" altLang="ja-JP" sz="2000" b="1" dirty="0" smtClean="0">
              <a:latin typeface="+mn-ea"/>
              <a:ea typeface="+mn-ea"/>
            </a:endParaRPr>
          </a:p>
          <a:p>
            <a:pPr eaLnBrk="1" hangingPunct="1">
              <a:spcBef>
                <a:spcPts val="600"/>
              </a:spcBef>
            </a:pPr>
            <a:r>
              <a:rPr lang="ja-JP" altLang="en-US" sz="2000" dirty="0" smtClean="0">
                <a:latin typeface="+mn-ea"/>
                <a:ea typeface="+mn-ea"/>
              </a:rPr>
              <a:t>　</a:t>
            </a:r>
            <a:r>
              <a:rPr lang="ja-JP" altLang="ja-JP" sz="2000" dirty="0" smtClean="0">
                <a:latin typeface="+mn-ea"/>
                <a:ea typeface="+mn-ea"/>
              </a:rPr>
              <a:t>他人</a:t>
            </a:r>
            <a:r>
              <a:rPr lang="ja-JP" altLang="ja-JP" sz="2000" dirty="0">
                <a:latin typeface="+mn-ea"/>
                <a:ea typeface="+mn-ea"/>
              </a:rPr>
              <a:t>の著名な商品等表示と同一または類似のものを自己の商品等表示として使用する行為</a:t>
            </a:r>
            <a:r>
              <a:rPr lang="ja-JP" altLang="ja-JP" sz="2000" dirty="0" smtClean="0">
                <a:latin typeface="+mn-ea"/>
                <a:ea typeface="+mn-ea"/>
              </a:rPr>
              <a:t>。</a:t>
            </a:r>
            <a:endParaRPr lang="ja-JP" altLang="en-US" sz="2000" dirty="0">
              <a:latin typeface="+mn-ea"/>
              <a:ea typeface="+mn-ea"/>
            </a:endParaRPr>
          </a:p>
        </p:txBody>
      </p:sp>
      <p:sp>
        <p:nvSpPr>
          <p:cNvPr id="2" name="テキスト ボックス 1"/>
          <p:cNvSpPr txBox="1"/>
          <p:nvPr/>
        </p:nvSpPr>
        <p:spPr>
          <a:xfrm>
            <a:off x="817240" y="2751900"/>
            <a:ext cx="6059016" cy="369332"/>
          </a:xfrm>
          <a:prstGeom prst="rect">
            <a:avLst/>
          </a:prstGeom>
          <a:noFill/>
        </p:spPr>
        <p:txBody>
          <a:bodyPr wrap="square" rtlCol="0">
            <a:spAutoFit/>
          </a:bodyPr>
          <a:lstStyle/>
          <a:p>
            <a:pPr>
              <a:spcBef>
                <a:spcPts val="1200"/>
              </a:spcBef>
            </a:pPr>
            <a:r>
              <a:rPr lang="ja-JP" altLang="en-US" dirty="0" smtClean="0">
                <a:solidFill>
                  <a:srgbClr val="0000FF"/>
                </a:solidFill>
                <a:latin typeface="+mn-ea"/>
              </a:rPr>
              <a:t>「著名」</a:t>
            </a:r>
            <a:r>
              <a:rPr lang="ja-JP" altLang="en-US" dirty="0" smtClean="0">
                <a:latin typeface="+mn-ea"/>
              </a:rPr>
              <a:t>：</a:t>
            </a:r>
            <a:r>
              <a:rPr lang="ja-JP" altLang="en-US" dirty="0" smtClean="0"/>
              <a:t>全国的</a:t>
            </a:r>
            <a:r>
              <a:rPr lang="ja-JP" altLang="en-US" dirty="0"/>
              <a:t>・かつマーケットを問わず知られている</a:t>
            </a:r>
            <a:r>
              <a:rPr lang="ja-JP" altLang="en-US" dirty="0" smtClean="0"/>
              <a:t>こと</a:t>
            </a:r>
            <a:r>
              <a:rPr lang="ja-JP" altLang="en-US" dirty="0" smtClean="0">
                <a:latin typeface="+mn-ea"/>
              </a:rPr>
              <a:t>。</a:t>
            </a:r>
            <a:endParaRPr kumimoji="1" lang="ja-JP" altLang="en-US" dirty="0">
              <a:latin typeface="+mn-ea"/>
            </a:endParaRPr>
          </a:p>
        </p:txBody>
      </p:sp>
      <p:sp>
        <p:nvSpPr>
          <p:cNvPr id="4" name="テキスト ボックス 3"/>
          <p:cNvSpPr txBox="1"/>
          <p:nvPr/>
        </p:nvSpPr>
        <p:spPr>
          <a:xfrm>
            <a:off x="251520" y="3212976"/>
            <a:ext cx="8640960" cy="1477328"/>
          </a:xfrm>
          <a:prstGeom prst="rect">
            <a:avLst/>
          </a:prstGeom>
          <a:noFill/>
        </p:spPr>
        <p:txBody>
          <a:bodyPr wrap="square" rtlCol="0">
            <a:spAutoFit/>
          </a:bodyPr>
          <a:lstStyle/>
          <a:p>
            <a:r>
              <a:rPr kumimoji="1" lang="ja-JP" altLang="en-US" dirty="0" smtClean="0">
                <a:solidFill>
                  <a:srgbClr val="0000FF"/>
                </a:solidFill>
                <a:latin typeface="+mn-ea"/>
              </a:rPr>
              <a:t>目的　：以下の不正行為を防止</a:t>
            </a:r>
            <a:endParaRPr kumimoji="1" lang="en-US" altLang="ja-JP" dirty="0" smtClean="0">
              <a:solidFill>
                <a:srgbClr val="0000FF"/>
              </a:solidFill>
              <a:latin typeface="+mn-ea"/>
            </a:endParaRPr>
          </a:p>
          <a:p>
            <a:r>
              <a:rPr lang="ja-JP" altLang="en-US" dirty="0" smtClean="0">
                <a:solidFill>
                  <a:srgbClr val="0000FF"/>
                </a:solidFill>
                <a:latin typeface="+mn-ea"/>
              </a:rPr>
              <a:t>　</a:t>
            </a:r>
            <a:r>
              <a:rPr lang="en-US" altLang="ja-JP" dirty="0" smtClean="0">
                <a:solidFill>
                  <a:srgbClr val="0000FF"/>
                </a:solidFill>
                <a:latin typeface="+mn-ea"/>
              </a:rPr>
              <a:t>(1) </a:t>
            </a:r>
            <a:r>
              <a:rPr lang="ja-JP" altLang="ja-JP" dirty="0" smtClean="0">
                <a:solidFill>
                  <a:srgbClr val="0000FF"/>
                </a:solidFill>
                <a:latin typeface="+mn-ea"/>
              </a:rPr>
              <a:t>ただ</a:t>
            </a:r>
            <a:r>
              <a:rPr lang="ja-JP" altLang="ja-JP" dirty="0">
                <a:solidFill>
                  <a:srgbClr val="0000FF"/>
                </a:solidFill>
                <a:latin typeface="+mn-ea"/>
              </a:rPr>
              <a:t>乗り</a:t>
            </a:r>
            <a:r>
              <a:rPr lang="ja-JP" altLang="ja-JP" dirty="0" smtClean="0">
                <a:solidFill>
                  <a:srgbClr val="0000FF"/>
                </a:solidFill>
                <a:latin typeface="+mn-ea"/>
              </a:rPr>
              <a:t>（</a:t>
            </a:r>
            <a:r>
              <a:rPr lang="ja-JP" altLang="en-US" dirty="0" smtClean="0">
                <a:solidFill>
                  <a:srgbClr val="0000FF"/>
                </a:solidFill>
                <a:latin typeface="+mn-ea"/>
              </a:rPr>
              <a:t>ﾌﾘｰﾗｲﾄﾞ</a:t>
            </a:r>
            <a:r>
              <a:rPr lang="ja-JP" altLang="ja-JP" dirty="0" smtClean="0">
                <a:solidFill>
                  <a:srgbClr val="0000FF"/>
                </a:solidFill>
                <a:latin typeface="+mn-ea"/>
              </a:rPr>
              <a:t>）</a:t>
            </a:r>
            <a:r>
              <a:rPr lang="en-US" altLang="ja-JP" dirty="0" smtClean="0">
                <a:solidFill>
                  <a:srgbClr val="0000FF"/>
                </a:solidFill>
                <a:latin typeface="+mn-ea"/>
              </a:rPr>
              <a:t> </a:t>
            </a:r>
            <a:r>
              <a:rPr lang="ja-JP" altLang="en-US" dirty="0" smtClean="0">
                <a:solidFill>
                  <a:srgbClr val="0000FF"/>
                </a:solidFill>
                <a:latin typeface="+mn-ea"/>
              </a:rPr>
              <a:t>： 著名</a:t>
            </a:r>
            <a:r>
              <a:rPr lang="ja-JP" altLang="en-US" dirty="0">
                <a:solidFill>
                  <a:srgbClr val="0000FF"/>
                </a:solidFill>
                <a:latin typeface="+mn-ea"/>
              </a:rPr>
              <a:t>な表示が有する顧客吸引力などの価値にただ</a:t>
            </a:r>
            <a:r>
              <a:rPr lang="ja-JP" altLang="en-US" dirty="0" smtClean="0">
                <a:solidFill>
                  <a:srgbClr val="0000FF"/>
                </a:solidFill>
                <a:latin typeface="+mn-ea"/>
              </a:rPr>
              <a:t>乗りする</a:t>
            </a:r>
            <a:endParaRPr lang="en-US" altLang="ja-JP" dirty="0" smtClean="0">
              <a:solidFill>
                <a:srgbClr val="0000FF"/>
              </a:solidFill>
              <a:latin typeface="+mn-ea"/>
            </a:endParaRPr>
          </a:p>
          <a:p>
            <a:pPr marL="536575" indent="-536575"/>
            <a:r>
              <a:rPr lang="ja-JP" altLang="en-US" dirty="0" smtClean="0">
                <a:solidFill>
                  <a:srgbClr val="0000FF"/>
                </a:solidFill>
                <a:latin typeface="+mn-ea"/>
              </a:rPr>
              <a:t>　</a:t>
            </a:r>
            <a:r>
              <a:rPr lang="en-US" altLang="ja-JP" dirty="0" smtClean="0">
                <a:solidFill>
                  <a:srgbClr val="0000FF"/>
                </a:solidFill>
                <a:latin typeface="+mn-ea"/>
              </a:rPr>
              <a:t>(2) </a:t>
            </a:r>
            <a:r>
              <a:rPr lang="ja-JP" altLang="ja-JP" dirty="0" smtClean="0">
                <a:solidFill>
                  <a:srgbClr val="0000FF"/>
                </a:solidFill>
                <a:latin typeface="+mn-ea"/>
              </a:rPr>
              <a:t>希釈化（</a:t>
            </a:r>
            <a:r>
              <a:rPr lang="ja-JP" altLang="en-US" dirty="0" smtClean="0">
                <a:solidFill>
                  <a:srgbClr val="0000FF"/>
                </a:solidFill>
                <a:latin typeface="+mn-ea"/>
              </a:rPr>
              <a:t>ﾀﾞｲﾘｭｰｼｮﾝ</a:t>
            </a:r>
            <a:r>
              <a:rPr lang="ja-JP" altLang="ja-JP" dirty="0" smtClean="0">
                <a:solidFill>
                  <a:srgbClr val="0000FF"/>
                </a:solidFill>
                <a:latin typeface="+mn-ea"/>
              </a:rPr>
              <a:t>）</a:t>
            </a:r>
            <a:r>
              <a:rPr lang="en-US" altLang="ja-JP" dirty="0" smtClean="0">
                <a:solidFill>
                  <a:srgbClr val="0000FF"/>
                </a:solidFill>
                <a:latin typeface="+mn-ea"/>
              </a:rPr>
              <a:t> </a:t>
            </a:r>
            <a:r>
              <a:rPr lang="ja-JP" altLang="en-US" dirty="0" smtClean="0">
                <a:solidFill>
                  <a:srgbClr val="0000FF"/>
                </a:solidFill>
                <a:latin typeface="+mn-ea"/>
              </a:rPr>
              <a:t>： 著名表示を無断</a:t>
            </a:r>
            <a:r>
              <a:rPr lang="ja-JP" altLang="en-US" dirty="0">
                <a:solidFill>
                  <a:srgbClr val="0000FF"/>
                </a:solidFill>
                <a:latin typeface="+mn-ea"/>
              </a:rPr>
              <a:t>で使用することによって</a:t>
            </a:r>
            <a:r>
              <a:rPr lang="ja-JP" altLang="en-US" dirty="0" smtClean="0">
                <a:solidFill>
                  <a:srgbClr val="0000FF"/>
                </a:solidFill>
                <a:latin typeface="+mn-ea"/>
              </a:rPr>
              <a:t>、著名</a:t>
            </a:r>
            <a:r>
              <a:rPr lang="ja-JP" altLang="en-US" dirty="0">
                <a:solidFill>
                  <a:srgbClr val="0000FF"/>
                </a:solidFill>
                <a:latin typeface="+mn-ea"/>
              </a:rPr>
              <a:t>表示の価値が</a:t>
            </a:r>
            <a:r>
              <a:rPr lang="ja-JP" altLang="en-US" dirty="0" smtClean="0">
                <a:solidFill>
                  <a:srgbClr val="0000FF"/>
                </a:solidFill>
                <a:latin typeface="+mn-ea"/>
              </a:rPr>
              <a:t>希釈化されて</a:t>
            </a:r>
            <a:r>
              <a:rPr lang="ja-JP" altLang="en-US" dirty="0">
                <a:solidFill>
                  <a:srgbClr val="0000FF"/>
                </a:solidFill>
                <a:latin typeface="+mn-ea"/>
              </a:rPr>
              <a:t>価値が減少（例：著名な食品の表示をトイレ用品に使用されるなど）</a:t>
            </a:r>
            <a:r>
              <a:rPr lang="ja-JP" altLang="en-US" dirty="0" smtClean="0">
                <a:solidFill>
                  <a:srgbClr val="0000FF"/>
                </a:solidFill>
                <a:latin typeface="+mn-ea"/>
              </a:rPr>
              <a:t>。</a:t>
            </a:r>
            <a:endParaRPr lang="en-US" altLang="ja-JP" dirty="0" smtClean="0">
              <a:solidFill>
                <a:srgbClr val="0000FF"/>
              </a:solidFill>
              <a:latin typeface="+mn-ea"/>
            </a:endParaRPr>
          </a:p>
          <a:p>
            <a:r>
              <a:rPr lang="ja-JP" altLang="en-US" dirty="0" smtClean="0">
                <a:solidFill>
                  <a:srgbClr val="0000FF"/>
                </a:solidFill>
                <a:latin typeface="+mn-ea"/>
              </a:rPr>
              <a:t>　</a:t>
            </a:r>
            <a:r>
              <a:rPr lang="en-US" altLang="ja-JP" dirty="0" smtClean="0">
                <a:solidFill>
                  <a:srgbClr val="0000FF"/>
                </a:solidFill>
                <a:latin typeface="+mn-ea"/>
              </a:rPr>
              <a:t>(3) </a:t>
            </a:r>
            <a:r>
              <a:rPr lang="ja-JP" altLang="ja-JP" dirty="0" smtClean="0">
                <a:solidFill>
                  <a:srgbClr val="0000FF"/>
                </a:solidFill>
                <a:latin typeface="+mn-ea"/>
              </a:rPr>
              <a:t>汚染（</a:t>
            </a:r>
            <a:r>
              <a:rPr lang="ja-JP" altLang="en-US" dirty="0" smtClean="0">
                <a:solidFill>
                  <a:srgbClr val="0000FF"/>
                </a:solidFill>
                <a:latin typeface="+mn-ea"/>
              </a:rPr>
              <a:t>ﾎﾟﾘｭｰｼｮﾝ</a:t>
            </a:r>
            <a:r>
              <a:rPr lang="ja-JP" altLang="ja-JP" dirty="0" smtClean="0">
                <a:solidFill>
                  <a:srgbClr val="0000FF"/>
                </a:solidFill>
                <a:latin typeface="+mn-ea"/>
              </a:rPr>
              <a:t>）</a:t>
            </a:r>
            <a:r>
              <a:rPr lang="en-US" altLang="ja-JP" dirty="0" smtClean="0">
                <a:solidFill>
                  <a:srgbClr val="0000FF"/>
                </a:solidFill>
                <a:latin typeface="+mn-ea"/>
              </a:rPr>
              <a:t> </a:t>
            </a:r>
            <a:r>
              <a:rPr lang="ja-JP" altLang="en-US" dirty="0" smtClean="0">
                <a:solidFill>
                  <a:srgbClr val="0000FF"/>
                </a:solidFill>
                <a:latin typeface="+mn-ea"/>
              </a:rPr>
              <a:t>： 著名</a:t>
            </a:r>
            <a:r>
              <a:rPr lang="ja-JP" altLang="en-US" dirty="0">
                <a:solidFill>
                  <a:srgbClr val="0000FF"/>
                </a:solidFill>
                <a:latin typeface="+mn-ea"/>
              </a:rPr>
              <a:t>な表示が有する信用や高い顧客吸引力が汚される</a:t>
            </a:r>
            <a:endParaRPr kumimoji="1" lang="ja-JP" altLang="en-US" dirty="0">
              <a:solidFill>
                <a:srgbClr val="0000FF"/>
              </a:solidFill>
              <a:latin typeface="+mn-ea"/>
            </a:endParaRPr>
          </a:p>
        </p:txBody>
      </p:sp>
      <p:sp>
        <p:nvSpPr>
          <p:cNvPr id="9" name="スライド番号プレースホルダ 3"/>
          <p:cNvSpPr>
            <a:spLocks noGrp="1"/>
          </p:cNvSpPr>
          <p:nvPr>
            <p:ph type="sldNum" sz="quarter" idx="12"/>
          </p:nvPr>
        </p:nvSpPr>
        <p:spPr>
          <a:xfrm>
            <a:off x="6830888"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5</a:t>
            </a:fld>
            <a:endParaRPr lang="en-US" altLang="ja-JP" sz="1800" dirty="0" smtClean="0">
              <a:latin typeface="+mn-ea"/>
              <a:ea typeface="+mn-ea"/>
            </a:endParaRPr>
          </a:p>
        </p:txBody>
      </p:sp>
    </p:spTree>
    <p:extLst>
      <p:ext uri="{BB962C8B-B14F-4D97-AF65-F5344CB8AC3E}">
        <p14:creationId xmlns:p14="http://schemas.microsoft.com/office/powerpoint/2010/main" val="1299693292"/>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a:t>
            </a:r>
            <a:r>
              <a:rPr lang="ja-JP" altLang="en-US" sz="3000" dirty="0" smtClean="0">
                <a:solidFill>
                  <a:schemeClr val="bg1"/>
                </a:solidFill>
                <a:latin typeface="ＭＳ Ｐゴシック" pitchFamily="50" charset="-128"/>
              </a:rPr>
              <a:t>防止行為の類型（３）</a:t>
            </a:r>
            <a:endParaRPr lang="ja-JP" altLang="en-US" sz="3000" dirty="0">
              <a:solidFill>
                <a:schemeClr val="bg1"/>
              </a:solidFill>
              <a:latin typeface="ＭＳ Ｐゴシック" pitchFamily="50" charset="-128"/>
            </a:endParaRPr>
          </a:p>
        </p:txBody>
      </p:sp>
      <p:sp>
        <p:nvSpPr>
          <p:cNvPr id="3091" name="AutoShape 9"/>
          <p:cNvSpPr>
            <a:spLocks noChangeArrowheads="1"/>
          </p:cNvSpPr>
          <p:nvPr/>
        </p:nvSpPr>
        <p:spPr bwMode="auto">
          <a:xfrm>
            <a:off x="539552" y="1457325"/>
            <a:ext cx="8027987" cy="1485688"/>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1014413" y="1542630"/>
            <a:ext cx="7302003"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j-ea"/>
                <a:ea typeface="+mj-ea"/>
              </a:rPr>
              <a:t>３．</a:t>
            </a:r>
            <a:r>
              <a:rPr lang="ja-JP" altLang="ja-JP" sz="2000" b="1" dirty="0">
                <a:latin typeface="+mj-ea"/>
                <a:ea typeface="+mj-ea"/>
              </a:rPr>
              <a:t>商品形態模倣</a:t>
            </a:r>
            <a:r>
              <a:rPr lang="ja-JP" altLang="ja-JP" sz="2000" b="1" dirty="0" smtClean="0">
                <a:latin typeface="+mj-ea"/>
                <a:ea typeface="+mj-ea"/>
              </a:rPr>
              <a:t>行為</a:t>
            </a:r>
            <a:endParaRPr lang="en-US" altLang="ja-JP" sz="2000" b="1" dirty="0" smtClean="0">
              <a:latin typeface="+mj-ea"/>
              <a:ea typeface="+mj-ea"/>
            </a:endParaRPr>
          </a:p>
          <a:p>
            <a:pPr eaLnBrk="1" hangingPunct="1">
              <a:spcBef>
                <a:spcPts val="600"/>
              </a:spcBef>
            </a:pPr>
            <a:r>
              <a:rPr lang="ja-JP" altLang="en-US" sz="2000" dirty="0" smtClean="0">
                <a:latin typeface="+mj-ea"/>
                <a:ea typeface="+mj-ea"/>
              </a:rPr>
              <a:t>　</a:t>
            </a:r>
            <a:r>
              <a:rPr lang="ja-JP" altLang="ja-JP" sz="2000" dirty="0" smtClean="0">
                <a:latin typeface="+mj-ea"/>
                <a:ea typeface="+mj-ea"/>
              </a:rPr>
              <a:t>最初</a:t>
            </a:r>
            <a:r>
              <a:rPr lang="ja-JP" altLang="ja-JP" sz="2000" dirty="0">
                <a:latin typeface="+mj-ea"/>
                <a:ea typeface="+mj-ea"/>
              </a:rPr>
              <a:t>に販売された日</a:t>
            </a:r>
            <a:r>
              <a:rPr lang="ja-JP" altLang="ja-JP" sz="2000" dirty="0" smtClean="0">
                <a:latin typeface="+mj-ea"/>
                <a:ea typeface="+mj-ea"/>
              </a:rPr>
              <a:t>から</a:t>
            </a:r>
            <a:r>
              <a:rPr lang="ja-JP" altLang="en-US" sz="2000" dirty="0" smtClean="0">
                <a:solidFill>
                  <a:srgbClr val="FF0000"/>
                </a:solidFill>
                <a:latin typeface="+mj-ea"/>
                <a:ea typeface="+mj-ea"/>
              </a:rPr>
              <a:t>３</a:t>
            </a:r>
            <a:r>
              <a:rPr lang="ja-JP" altLang="ja-JP" sz="2000" dirty="0" smtClean="0">
                <a:solidFill>
                  <a:srgbClr val="FF0000"/>
                </a:solidFill>
                <a:latin typeface="+mj-ea"/>
                <a:ea typeface="+mj-ea"/>
              </a:rPr>
              <a:t>年</a:t>
            </a:r>
            <a:r>
              <a:rPr lang="ja-JP" altLang="ja-JP" sz="2000" dirty="0">
                <a:solidFill>
                  <a:srgbClr val="FF0000"/>
                </a:solidFill>
                <a:latin typeface="+mj-ea"/>
                <a:ea typeface="+mj-ea"/>
              </a:rPr>
              <a:t>以内</a:t>
            </a:r>
            <a:r>
              <a:rPr lang="ja-JP" altLang="ja-JP" sz="2000" dirty="0">
                <a:latin typeface="+mj-ea"/>
                <a:ea typeface="+mj-ea"/>
              </a:rPr>
              <a:t>の他人の商品の形態を模倣した商品の譲渡・貸し渡し・譲渡や貸渡しのための展示・輸出・輸入を行う行為</a:t>
            </a:r>
            <a:endParaRPr lang="ja-JP" altLang="en-US" sz="2000" dirty="0">
              <a:latin typeface="+mj-ea"/>
              <a:ea typeface="+mj-ea"/>
            </a:endParaRPr>
          </a:p>
        </p:txBody>
      </p:sp>
      <p:sp>
        <p:nvSpPr>
          <p:cNvPr id="3" name="テキスト ボックス 2"/>
          <p:cNvSpPr txBox="1"/>
          <p:nvPr/>
        </p:nvSpPr>
        <p:spPr>
          <a:xfrm>
            <a:off x="395536" y="3356992"/>
            <a:ext cx="8496944" cy="1554272"/>
          </a:xfrm>
          <a:prstGeom prst="rect">
            <a:avLst/>
          </a:prstGeom>
          <a:noFill/>
        </p:spPr>
        <p:txBody>
          <a:bodyPr wrap="square" rtlCol="0">
            <a:spAutoFit/>
          </a:bodyPr>
          <a:lstStyle/>
          <a:p>
            <a:pPr marL="623888" indent="-623888"/>
            <a:r>
              <a:rPr lang="ja-JP" altLang="en-US" dirty="0" smtClean="0">
                <a:solidFill>
                  <a:srgbClr val="0000FF"/>
                </a:solidFill>
                <a:latin typeface="ＭＳ Ｐゴシック" pitchFamily="50" charset="-128"/>
                <a:ea typeface="ＭＳ Ｐゴシック" pitchFamily="50" charset="-128"/>
              </a:rPr>
              <a:t>目的 ： 先行者が資金や労力を投下して開発・商品化した新たな商品の形態について、後行者がこれを模倣して先行者の開発成果にただ乗りするのを防止</a:t>
            </a:r>
            <a:endParaRPr lang="en-US" altLang="ja-JP" dirty="0" smtClean="0">
              <a:solidFill>
                <a:srgbClr val="0000FF"/>
              </a:solidFill>
              <a:latin typeface="ＭＳ Ｐゴシック" pitchFamily="50" charset="-128"/>
              <a:ea typeface="ＭＳ Ｐゴシック" pitchFamily="50" charset="-128"/>
            </a:endParaRPr>
          </a:p>
          <a:p>
            <a:pPr>
              <a:spcBef>
                <a:spcPts val="600"/>
              </a:spcBef>
            </a:pPr>
            <a:r>
              <a:rPr lang="en-US" altLang="ja-JP" dirty="0" smtClean="0"/>
              <a:t>	</a:t>
            </a:r>
            <a:r>
              <a:rPr lang="ja-JP" altLang="en-US" dirty="0" smtClean="0"/>
              <a:t>・ 意図的</a:t>
            </a:r>
            <a:r>
              <a:rPr lang="ja-JP" altLang="en-US" dirty="0"/>
              <a:t>な</a:t>
            </a:r>
            <a:r>
              <a:rPr lang="ja-JP" altLang="en-US" dirty="0" smtClean="0"/>
              <a:t>模倣（デッドコピー）の防止</a:t>
            </a:r>
            <a:endParaRPr lang="en-US" altLang="ja-JP" dirty="0" smtClean="0"/>
          </a:p>
          <a:p>
            <a:r>
              <a:rPr lang="ja-JP" altLang="en-US" dirty="0" smtClean="0"/>
              <a:t>　</a:t>
            </a:r>
            <a:r>
              <a:rPr lang="en-US" altLang="ja-JP" dirty="0" smtClean="0"/>
              <a:t>	</a:t>
            </a:r>
            <a:r>
              <a:rPr lang="ja-JP" altLang="en-US" dirty="0" smtClean="0"/>
              <a:t>・ たまたま</a:t>
            </a:r>
            <a:r>
              <a:rPr lang="ja-JP" altLang="en-US" dirty="0"/>
              <a:t>形態が似てしまった場合は</a:t>
            </a:r>
            <a:r>
              <a:rPr lang="ja-JP" altLang="en-US" dirty="0" smtClean="0"/>
              <a:t>対象外</a:t>
            </a:r>
            <a:endParaRPr lang="en-US" altLang="ja-JP" dirty="0" smtClean="0"/>
          </a:p>
          <a:p>
            <a:r>
              <a:rPr lang="ja-JP" altLang="en-US" dirty="0" smtClean="0"/>
              <a:t>　</a:t>
            </a:r>
            <a:r>
              <a:rPr lang="en-US" altLang="ja-JP" dirty="0" smtClean="0"/>
              <a:t>	</a:t>
            </a:r>
            <a:r>
              <a:rPr lang="ja-JP" altLang="en-US" dirty="0" smtClean="0"/>
              <a:t>・ 形態</a:t>
            </a:r>
            <a:r>
              <a:rPr lang="ja-JP" altLang="en-US" dirty="0"/>
              <a:t>が似ている（類似）場合まで禁止するもので</a:t>
            </a:r>
            <a:r>
              <a:rPr lang="ja-JP" altLang="en-US" dirty="0" smtClean="0"/>
              <a:t>はない</a:t>
            </a:r>
            <a:endParaRPr kumimoji="1" lang="ja-JP" altLang="en-US" dirty="0">
              <a:latin typeface="+mn-ea"/>
            </a:endParaRPr>
          </a:p>
        </p:txBody>
      </p:sp>
      <p:sp>
        <p:nvSpPr>
          <p:cNvPr id="4" name="テキスト ボックス 3"/>
          <p:cNvSpPr txBox="1"/>
          <p:nvPr/>
        </p:nvSpPr>
        <p:spPr>
          <a:xfrm>
            <a:off x="5353744" y="5517232"/>
            <a:ext cx="3466728" cy="923330"/>
          </a:xfrm>
          <a:prstGeom prst="rect">
            <a:avLst/>
          </a:prstGeom>
          <a:noFill/>
          <a:ln>
            <a:solidFill>
              <a:srgbClr val="0000FF"/>
            </a:solidFill>
          </a:ln>
        </p:spPr>
        <p:txBody>
          <a:bodyPr wrap="square" rtlCol="0">
            <a:spAutoFit/>
          </a:bodyPr>
          <a:lstStyle/>
          <a:p>
            <a:r>
              <a:rPr lang="ja-JP" altLang="en-US" dirty="0" smtClean="0"/>
              <a:t>重要</a:t>
            </a:r>
            <a:r>
              <a:rPr lang="ja-JP" altLang="en-US" dirty="0"/>
              <a:t>なデザイン・長期間使用する予定のデザインについては意匠権を取得しておくこと</a:t>
            </a:r>
            <a:r>
              <a:rPr lang="ja-JP" altLang="en-US" dirty="0" smtClean="0"/>
              <a:t>が重要</a:t>
            </a:r>
            <a:endParaRPr kumimoji="1" lang="ja-JP" altLang="en-US" dirty="0"/>
          </a:p>
        </p:txBody>
      </p:sp>
      <p:sp>
        <p:nvSpPr>
          <p:cNvPr id="6" name="正方形/長方形 5"/>
          <p:cNvSpPr/>
          <p:nvPr/>
        </p:nvSpPr>
        <p:spPr>
          <a:xfrm>
            <a:off x="1187624" y="2996952"/>
            <a:ext cx="6651180" cy="369332"/>
          </a:xfrm>
          <a:prstGeom prst="rect">
            <a:avLst/>
          </a:prstGeom>
        </p:spPr>
        <p:txBody>
          <a:bodyPr wrap="none">
            <a:spAutoFit/>
          </a:bodyPr>
          <a:lstStyle/>
          <a:p>
            <a:r>
              <a:rPr lang="ja-JP" altLang="ja-JP" b="1" dirty="0">
                <a:latin typeface="+mj-ea"/>
              </a:rPr>
              <a:t>商品</a:t>
            </a:r>
            <a:r>
              <a:rPr lang="ja-JP" altLang="ja-JP" b="1" dirty="0" smtClean="0">
                <a:latin typeface="+mj-ea"/>
              </a:rPr>
              <a:t>形態</a:t>
            </a:r>
            <a:r>
              <a:rPr lang="en-US" altLang="ja-JP" b="1" dirty="0" smtClean="0">
                <a:latin typeface="+mj-ea"/>
              </a:rPr>
              <a:t> </a:t>
            </a:r>
            <a:r>
              <a:rPr lang="ja-JP" altLang="en-US" b="1" dirty="0" smtClean="0">
                <a:latin typeface="+mj-ea"/>
              </a:rPr>
              <a:t>： </a:t>
            </a:r>
            <a:r>
              <a:rPr lang="ja-JP" altLang="en-US" dirty="0" smtClean="0"/>
              <a:t>当該</a:t>
            </a:r>
            <a:r>
              <a:rPr lang="ja-JP" altLang="en-US" dirty="0"/>
              <a:t>商品の機能を確保するために不可欠な形態を除く</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87" y="5149326"/>
            <a:ext cx="2284013" cy="1301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997867" y="6455077"/>
            <a:ext cx="1197869" cy="323165"/>
          </a:xfrm>
          <a:prstGeom prst="rect">
            <a:avLst/>
          </a:prstGeom>
          <a:noFill/>
        </p:spPr>
        <p:txBody>
          <a:bodyPr wrap="square" rtlCol="0">
            <a:spAutoFit/>
          </a:bodyPr>
          <a:lstStyle/>
          <a:p>
            <a:r>
              <a:rPr lang="ja-JP" altLang="en-US" sz="1500" dirty="0"/>
              <a:t>タマゴッチ</a:t>
            </a:r>
            <a:endParaRPr kumimoji="1" lang="ja-JP" altLang="en-US" sz="1500" dirty="0"/>
          </a:p>
        </p:txBody>
      </p:sp>
      <p:sp>
        <p:nvSpPr>
          <p:cNvPr id="12" name="テキスト ボックス 11"/>
          <p:cNvSpPr txBox="1"/>
          <p:nvPr/>
        </p:nvSpPr>
        <p:spPr>
          <a:xfrm>
            <a:off x="3590155" y="6490211"/>
            <a:ext cx="1413893" cy="323165"/>
          </a:xfrm>
          <a:prstGeom prst="rect">
            <a:avLst/>
          </a:prstGeom>
          <a:noFill/>
        </p:spPr>
        <p:txBody>
          <a:bodyPr wrap="square" rtlCol="0">
            <a:spAutoFit/>
          </a:bodyPr>
          <a:lstStyle/>
          <a:p>
            <a:r>
              <a:rPr kumimoji="1" lang="ja-JP" altLang="en-US" sz="1500" dirty="0" smtClean="0"/>
              <a:t>ファッション</a:t>
            </a:r>
            <a:endParaRPr kumimoji="1" lang="ja-JP" altLang="en-US" sz="1500" dirty="0"/>
          </a:p>
        </p:txBody>
      </p:sp>
      <p:sp>
        <p:nvSpPr>
          <p:cNvPr id="13" name="テキスト ボックス 12"/>
          <p:cNvSpPr txBox="1"/>
          <p:nvPr/>
        </p:nvSpPr>
        <p:spPr>
          <a:xfrm>
            <a:off x="3033549" y="4941168"/>
            <a:ext cx="1132684" cy="323165"/>
          </a:xfrm>
          <a:prstGeom prst="rect">
            <a:avLst/>
          </a:prstGeom>
          <a:noFill/>
        </p:spPr>
        <p:txBody>
          <a:bodyPr wrap="square" rtlCol="0">
            <a:spAutoFit/>
          </a:bodyPr>
          <a:lstStyle/>
          <a:p>
            <a:pPr algn="ctr"/>
            <a:r>
              <a:rPr kumimoji="1" lang="ja-JP" altLang="en-US" sz="1500" dirty="0" smtClean="0"/>
              <a:t>真正品</a:t>
            </a:r>
            <a:endParaRPr kumimoji="1" lang="ja-JP" altLang="en-US" sz="1500" dirty="0"/>
          </a:p>
        </p:txBody>
      </p:sp>
      <p:sp>
        <p:nvSpPr>
          <p:cNvPr id="14" name="テキスト ボックス 13"/>
          <p:cNvSpPr txBox="1"/>
          <p:nvPr/>
        </p:nvSpPr>
        <p:spPr>
          <a:xfrm>
            <a:off x="689297" y="4941168"/>
            <a:ext cx="936103" cy="323165"/>
          </a:xfrm>
          <a:prstGeom prst="rect">
            <a:avLst/>
          </a:prstGeom>
          <a:noFill/>
        </p:spPr>
        <p:txBody>
          <a:bodyPr wrap="square" rtlCol="0">
            <a:spAutoFit/>
          </a:bodyPr>
          <a:lstStyle/>
          <a:p>
            <a:pPr algn="ctr"/>
            <a:r>
              <a:rPr kumimoji="1" lang="ja-JP" altLang="en-US" sz="1500" dirty="0" smtClean="0"/>
              <a:t>真正品</a:t>
            </a:r>
            <a:endParaRPr kumimoji="1" lang="ja-JP" altLang="en-US" sz="1500" dirty="0"/>
          </a:p>
        </p:txBody>
      </p:sp>
      <p:sp>
        <p:nvSpPr>
          <p:cNvPr id="15" name="テキスト ボックス 14"/>
          <p:cNvSpPr txBox="1"/>
          <p:nvPr/>
        </p:nvSpPr>
        <p:spPr>
          <a:xfrm>
            <a:off x="3807743" y="4955682"/>
            <a:ext cx="1370547" cy="323165"/>
          </a:xfrm>
          <a:prstGeom prst="rect">
            <a:avLst/>
          </a:prstGeom>
          <a:noFill/>
        </p:spPr>
        <p:txBody>
          <a:bodyPr wrap="square" rtlCol="0">
            <a:spAutoFit/>
          </a:bodyPr>
          <a:lstStyle/>
          <a:p>
            <a:pPr algn="ctr"/>
            <a:r>
              <a:rPr kumimoji="1" lang="ja-JP" altLang="en-US" sz="1500" dirty="0" smtClean="0"/>
              <a:t>類似品</a:t>
            </a:r>
            <a:endParaRPr kumimoji="1" lang="ja-JP" altLang="en-US" sz="1500" dirty="0"/>
          </a:p>
        </p:txBody>
      </p:sp>
      <p:sp>
        <p:nvSpPr>
          <p:cNvPr id="16" name="テキスト ボックス 15"/>
          <p:cNvSpPr txBox="1"/>
          <p:nvPr/>
        </p:nvSpPr>
        <p:spPr>
          <a:xfrm>
            <a:off x="1826482" y="4941168"/>
            <a:ext cx="851003" cy="323165"/>
          </a:xfrm>
          <a:prstGeom prst="rect">
            <a:avLst/>
          </a:prstGeom>
          <a:noFill/>
        </p:spPr>
        <p:txBody>
          <a:bodyPr wrap="square" rtlCol="0">
            <a:spAutoFit/>
          </a:bodyPr>
          <a:lstStyle/>
          <a:p>
            <a:pPr algn="ctr"/>
            <a:r>
              <a:rPr kumimoji="1" lang="ja-JP" altLang="en-US" sz="1500" dirty="0" smtClean="0"/>
              <a:t>類似品</a:t>
            </a:r>
            <a:endParaRPr kumimoji="1" lang="ja-JP" altLang="en-US" sz="1500" dirty="0"/>
          </a:p>
        </p:txBody>
      </p:sp>
      <p:sp>
        <p:nvSpPr>
          <p:cNvPr id="17" name="スライド番号プレースホルダ 3"/>
          <p:cNvSpPr>
            <a:spLocks noGrp="1"/>
          </p:cNvSpPr>
          <p:nvPr>
            <p:ph type="sldNum" sz="quarter" idx="12"/>
          </p:nvPr>
        </p:nvSpPr>
        <p:spPr>
          <a:xfrm>
            <a:off x="6974904"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6</a:t>
            </a:fld>
            <a:endParaRPr lang="en-US" altLang="ja-JP" sz="1800" dirty="0" smtClean="0">
              <a:latin typeface="+mn-ea"/>
              <a:ea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5271383"/>
            <a:ext cx="1944216" cy="1253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496968"/>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AutoShape 9"/>
          <p:cNvSpPr>
            <a:spLocks noChangeArrowheads="1"/>
          </p:cNvSpPr>
          <p:nvPr/>
        </p:nvSpPr>
        <p:spPr bwMode="auto">
          <a:xfrm>
            <a:off x="539552" y="1457324"/>
            <a:ext cx="8027987" cy="1793466"/>
          </a:xfrm>
          <a:prstGeom prst="roundRect">
            <a:avLst>
              <a:gd name="adj" fmla="val 16667"/>
            </a:avLst>
          </a:prstGeom>
          <a:solidFill>
            <a:srgbClr val="FFFF99"/>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092" name="Text Box 10"/>
          <p:cNvSpPr txBox="1">
            <a:spLocks noChangeArrowheads="1"/>
          </p:cNvSpPr>
          <p:nvPr/>
        </p:nvSpPr>
        <p:spPr bwMode="auto">
          <a:xfrm>
            <a:off x="899592" y="1542630"/>
            <a:ext cx="7553126"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sz="2000" b="1" dirty="0" smtClean="0">
                <a:latin typeface="+mn-ea"/>
                <a:ea typeface="+mn-ea"/>
              </a:rPr>
              <a:t>４．</a:t>
            </a:r>
            <a:r>
              <a:rPr lang="ja-JP" altLang="ja-JP" sz="2000" b="1" dirty="0">
                <a:latin typeface="+mn-ea"/>
                <a:ea typeface="+mn-ea"/>
              </a:rPr>
              <a:t>営業秘密の侵害</a:t>
            </a:r>
            <a:endParaRPr lang="en-US" altLang="ja-JP" sz="2000" b="1" dirty="0" smtClean="0">
              <a:latin typeface="+mn-ea"/>
              <a:ea typeface="+mn-ea"/>
            </a:endParaRPr>
          </a:p>
          <a:p>
            <a:pPr eaLnBrk="1" hangingPunct="1">
              <a:spcBef>
                <a:spcPts val="600"/>
              </a:spcBef>
            </a:pPr>
            <a:r>
              <a:rPr lang="ja-JP" altLang="en-US" sz="2000" dirty="0" smtClean="0">
                <a:latin typeface="+mn-ea"/>
                <a:ea typeface="+mn-ea"/>
              </a:rPr>
              <a:t>　</a:t>
            </a:r>
            <a:r>
              <a:rPr lang="ja-JP" altLang="ja-JP" sz="2000" dirty="0" smtClean="0">
                <a:latin typeface="+mn-ea"/>
                <a:ea typeface="+mn-ea"/>
              </a:rPr>
              <a:t>企業</a:t>
            </a:r>
            <a:r>
              <a:rPr lang="ja-JP" altLang="ja-JP" sz="2000" dirty="0">
                <a:latin typeface="+mn-ea"/>
                <a:ea typeface="+mn-ea"/>
              </a:rPr>
              <a:t>の内部において、秘密として管理されて</a:t>
            </a:r>
            <a:r>
              <a:rPr lang="ja-JP" altLang="ja-JP" sz="2000" dirty="0" smtClean="0">
                <a:latin typeface="+mn-ea"/>
                <a:ea typeface="+mn-ea"/>
              </a:rPr>
              <a:t>いる製造</a:t>
            </a:r>
            <a:r>
              <a:rPr lang="ja-JP" altLang="ja-JP" sz="2000" dirty="0">
                <a:latin typeface="+mn-ea"/>
                <a:ea typeface="+mn-ea"/>
              </a:rPr>
              <a:t>技術上のノウハウ、顧客リスト、販売マニュアル等の有用な</a:t>
            </a:r>
            <a:r>
              <a:rPr lang="ja-JP" altLang="ja-JP" sz="2000" dirty="0" smtClean="0">
                <a:latin typeface="+mn-ea"/>
                <a:ea typeface="+mn-ea"/>
              </a:rPr>
              <a:t>情報で</a:t>
            </a:r>
            <a:r>
              <a:rPr lang="ja-JP" altLang="ja-JP" sz="2000" dirty="0">
                <a:latin typeface="+mn-ea"/>
                <a:ea typeface="+mn-ea"/>
              </a:rPr>
              <a:t>あって、公然と知られて</a:t>
            </a:r>
            <a:r>
              <a:rPr lang="ja-JP" altLang="ja-JP" sz="2000" dirty="0" smtClean="0">
                <a:latin typeface="+mn-ea"/>
                <a:ea typeface="+mn-ea"/>
              </a:rPr>
              <a:t>いないもの</a:t>
            </a:r>
            <a:r>
              <a:rPr lang="ja-JP" altLang="ja-JP" sz="2000" dirty="0">
                <a:latin typeface="+mn-ea"/>
                <a:ea typeface="+mn-ea"/>
              </a:rPr>
              <a:t>を違法な手段で取得・使用したり他人に売却したりする行為</a:t>
            </a:r>
            <a:endParaRPr lang="ja-JP" altLang="en-US" sz="2000" dirty="0">
              <a:latin typeface="+mn-ea"/>
              <a:ea typeface="+mn-ea"/>
            </a:endParaRPr>
          </a:p>
        </p:txBody>
      </p:sp>
      <p:sp>
        <p:nvSpPr>
          <p:cNvPr id="3" name="テキスト ボックス 2"/>
          <p:cNvSpPr txBox="1"/>
          <p:nvPr/>
        </p:nvSpPr>
        <p:spPr>
          <a:xfrm>
            <a:off x="395536" y="3565172"/>
            <a:ext cx="8172003" cy="3277820"/>
          </a:xfrm>
          <a:prstGeom prst="rect">
            <a:avLst/>
          </a:prstGeom>
          <a:noFill/>
        </p:spPr>
        <p:txBody>
          <a:bodyPr wrap="square" rtlCol="0">
            <a:spAutoFit/>
          </a:bodyPr>
          <a:lstStyle/>
          <a:p>
            <a:pPr marL="714375" indent="-714375"/>
            <a:r>
              <a:rPr lang="ja-JP" altLang="en-US" sz="2000" dirty="0" smtClean="0">
                <a:solidFill>
                  <a:srgbClr val="0000FF"/>
                </a:solidFill>
                <a:latin typeface="+mj-ea"/>
                <a:ea typeface="+mj-ea"/>
              </a:rPr>
              <a:t>目的 ： 営業</a:t>
            </a:r>
            <a:r>
              <a:rPr lang="ja-JP" altLang="en-US" sz="2000" dirty="0">
                <a:solidFill>
                  <a:srgbClr val="0000FF"/>
                </a:solidFill>
                <a:latin typeface="+mj-ea"/>
                <a:ea typeface="+mj-ea"/>
              </a:rPr>
              <a:t>秘密を不正な方法で取得したり、第三者に開示したり、利用したりする行為を</a:t>
            </a:r>
            <a:r>
              <a:rPr lang="ja-JP" altLang="en-US" sz="2000" dirty="0" smtClean="0">
                <a:solidFill>
                  <a:srgbClr val="0000FF"/>
                </a:solidFill>
                <a:latin typeface="+mj-ea"/>
                <a:ea typeface="+mj-ea"/>
              </a:rPr>
              <a:t>禁止</a:t>
            </a:r>
            <a:endParaRPr lang="en-US" altLang="ja-JP" sz="2000" dirty="0">
              <a:latin typeface="+mj-ea"/>
              <a:ea typeface="+mj-ea"/>
            </a:endParaRPr>
          </a:p>
          <a:p>
            <a:pPr marL="363538" indent="-363538">
              <a:spcBef>
                <a:spcPts val="600"/>
              </a:spcBef>
            </a:pPr>
            <a:r>
              <a:rPr lang="ja-JP" altLang="en-US" sz="1600" dirty="0" smtClean="0">
                <a:solidFill>
                  <a:srgbClr val="0000FF"/>
                </a:solidFill>
              </a:rPr>
              <a:t>★　</a:t>
            </a:r>
            <a:r>
              <a:rPr lang="ja-JP" altLang="en-US" sz="1900" dirty="0" smtClean="0"/>
              <a:t>技術上</a:t>
            </a:r>
            <a:r>
              <a:rPr lang="ja-JP" altLang="en-US" sz="1900" dirty="0"/>
              <a:t>の秘密の保有者から窃取、詐欺、強迫、その他の不正な手段により営業秘密を取得する行為、及びその取得者本人が使用、開示する行為</a:t>
            </a:r>
            <a:endParaRPr lang="en-US" altLang="ja-JP" sz="1900" dirty="0" smtClean="0"/>
          </a:p>
          <a:p>
            <a:pPr marL="261938" indent="-261938">
              <a:spcBef>
                <a:spcPts val="600"/>
              </a:spcBef>
            </a:pPr>
            <a:r>
              <a:rPr lang="ja-JP" altLang="en-US" sz="1600" dirty="0" smtClean="0">
                <a:solidFill>
                  <a:srgbClr val="0000FF"/>
                </a:solidFill>
              </a:rPr>
              <a:t>★ </a:t>
            </a:r>
            <a:r>
              <a:rPr lang="ja-JP" altLang="en-US" sz="1900" dirty="0" smtClean="0"/>
              <a:t>不正</a:t>
            </a:r>
            <a:r>
              <a:rPr lang="ja-JP" altLang="en-US" sz="1900" dirty="0"/>
              <a:t>取得行為があった事情を知りながら、又は知らないことに重過失がある場合で、営業秘密を取得する行為、及びその取得者本人が使用又は開示する</a:t>
            </a:r>
            <a:r>
              <a:rPr lang="ja-JP" altLang="en-US" sz="1900" dirty="0" smtClean="0"/>
              <a:t>行為</a:t>
            </a:r>
            <a:endParaRPr lang="en-US" altLang="ja-JP" sz="1900" dirty="0" smtClean="0"/>
          </a:p>
          <a:p>
            <a:pPr marL="261938" indent="-261938">
              <a:spcBef>
                <a:spcPts val="600"/>
              </a:spcBef>
            </a:pPr>
            <a:r>
              <a:rPr lang="ja-JP" altLang="en-US" sz="1600" dirty="0" smtClean="0">
                <a:solidFill>
                  <a:srgbClr val="0000FF"/>
                </a:solidFill>
              </a:rPr>
              <a:t>★ </a:t>
            </a:r>
            <a:r>
              <a:rPr lang="ja-JP" altLang="en-US" sz="1900" dirty="0" smtClean="0"/>
              <a:t>営業</a:t>
            </a:r>
            <a:r>
              <a:rPr lang="ja-JP" altLang="en-US" sz="1900" dirty="0"/>
              <a:t>秘密を取得した時点では不正取得されたことを知らなかったが、後に、不正取得されたものであることを知った（又は重大な過失により知らなかった）にもかかわらず、その営業秘密を使用、開示する行為</a:t>
            </a:r>
            <a:endParaRPr kumimoji="1" lang="ja-JP" altLang="en-US" sz="1900" dirty="0">
              <a:latin typeface="+mn-ea"/>
            </a:endParaRPr>
          </a:p>
        </p:txBody>
      </p:sp>
      <p:sp>
        <p:nvSpPr>
          <p:cNvPr id="8"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不正競争防止行為の</a:t>
            </a:r>
            <a:r>
              <a:rPr lang="ja-JP" altLang="en-US" sz="3000" dirty="0" smtClean="0">
                <a:solidFill>
                  <a:schemeClr val="bg1"/>
                </a:solidFill>
                <a:latin typeface="ＭＳ Ｐゴシック" pitchFamily="50" charset="-128"/>
              </a:rPr>
              <a:t>類型（４）</a:t>
            </a:r>
            <a:endParaRPr lang="ja-JP" altLang="en-US" sz="3000" dirty="0">
              <a:solidFill>
                <a:schemeClr val="bg1"/>
              </a:solidFill>
              <a:latin typeface="ＭＳ Ｐゴシック" pitchFamily="50" charset="-128"/>
            </a:endParaRPr>
          </a:p>
        </p:txBody>
      </p:sp>
      <p:sp>
        <p:nvSpPr>
          <p:cNvPr id="7" name="スライド番号プレースホルダ 3"/>
          <p:cNvSpPr>
            <a:spLocks noGrp="1"/>
          </p:cNvSpPr>
          <p:nvPr>
            <p:ph type="sldNum" sz="quarter" idx="12"/>
          </p:nvPr>
        </p:nvSpPr>
        <p:spPr>
          <a:xfrm>
            <a:off x="6902896"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7</a:t>
            </a:fld>
            <a:endParaRPr lang="en-US" altLang="ja-JP" sz="1800" dirty="0" smtClean="0">
              <a:latin typeface="+mn-ea"/>
              <a:ea typeface="+mn-ea"/>
            </a:endParaRPr>
          </a:p>
        </p:txBody>
      </p:sp>
    </p:spTree>
    <p:extLst>
      <p:ext uri="{BB962C8B-B14F-4D97-AF65-F5344CB8AC3E}">
        <p14:creationId xmlns:p14="http://schemas.microsoft.com/office/powerpoint/2010/main" val="2273385054"/>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6"/>
          <p:cNvSpPr>
            <a:spLocks noChangeArrowheads="1"/>
          </p:cNvSpPr>
          <p:nvPr/>
        </p:nvSpPr>
        <p:spPr bwMode="auto">
          <a:xfrm>
            <a:off x="382086" y="2492896"/>
            <a:ext cx="8352730" cy="4156571"/>
          </a:xfrm>
          <a:prstGeom prst="roundRect">
            <a:avLst>
              <a:gd name="adj" fmla="val 16667"/>
            </a:avLst>
          </a:prstGeom>
          <a:solidFill>
            <a:srgbClr val="FFFFCC"/>
          </a:solidFill>
          <a:ln w="9525">
            <a:solidFill>
              <a:srgbClr val="000080"/>
            </a:solidFill>
            <a:round/>
            <a:headEnd/>
            <a:tailEnd/>
          </a:ln>
          <a:effectLst/>
          <a:extLst/>
        </p:spPr>
        <p:txBody>
          <a:bodyPr wrap="none" anchor="ctr"/>
          <a:lstStyle/>
          <a:p>
            <a:endParaRPr lang="ja-JP" altLang="en-US"/>
          </a:p>
        </p:txBody>
      </p:sp>
      <p:sp>
        <p:nvSpPr>
          <p:cNvPr id="5125" name="Text Box 7"/>
          <p:cNvSpPr txBox="1">
            <a:spLocks noChangeArrowheads="1"/>
          </p:cNvSpPr>
          <p:nvPr/>
        </p:nvSpPr>
        <p:spPr bwMode="auto">
          <a:xfrm>
            <a:off x="755650" y="2564904"/>
            <a:ext cx="75612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360363"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200" b="1" dirty="0">
                <a:solidFill>
                  <a:srgbClr val="0000FF"/>
                </a:solidFill>
                <a:latin typeface="ＭＳ Ｐゴシック" pitchFamily="50" charset="-128"/>
              </a:rPr>
              <a:t>営業秘密の３要件</a:t>
            </a:r>
          </a:p>
          <a:p>
            <a:pPr eaLnBrk="1" hangingPunct="1">
              <a:spcBef>
                <a:spcPts val="600"/>
              </a:spcBef>
            </a:pPr>
            <a:r>
              <a:rPr lang="ja-JP" altLang="en-US" sz="2000" b="1" dirty="0">
                <a:solidFill>
                  <a:srgbClr val="0000FF"/>
                </a:solidFill>
                <a:latin typeface="ＭＳ Ｐゴシック" pitchFamily="50" charset="-128"/>
              </a:rPr>
              <a:t>１．秘密管理性 </a:t>
            </a:r>
          </a:p>
          <a:p>
            <a:pPr lvl="1" eaLnBrk="1" hangingPunct="1"/>
            <a:r>
              <a:rPr lang="ja-JP" altLang="en-US" sz="2000" dirty="0">
                <a:latin typeface="ＭＳ Ｐゴシック" pitchFamily="50" charset="-128"/>
              </a:rPr>
              <a:t>　</a:t>
            </a:r>
            <a:r>
              <a:rPr lang="ja-JP" altLang="en-US" sz="1900" dirty="0">
                <a:latin typeface="ＭＳ Ｐゴシック" pitchFamily="50" charset="-128"/>
              </a:rPr>
              <a:t>秘密として管理されていること</a:t>
            </a:r>
            <a:r>
              <a:rPr lang="ja-JP" altLang="en-US" sz="1900" dirty="0" smtClean="0">
                <a:latin typeface="ＭＳ Ｐゴシック" pitchFamily="50" charset="-128"/>
              </a:rPr>
              <a:t>。文書</a:t>
            </a:r>
            <a:r>
              <a:rPr lang="ja-JP" altLang="en-US" sz="1900" dirty="0">
                <a:latin typeface="ＭＳ Ｐゴシック" pitchFamily="50" charset="-128"/>
              </a:rPr>
              <a:t>ならば鍵がかかった保管場所に入れてあること、コンピュータデータならば、パスワードや暗号化などにより、適切な保護がされていることが必要。（アクセス</a:t>
            </a:r>
            <a:r>
              <a:rPr lang="ja-JP" altLang="en-US" sz="1900" dirty="0" smtClean="0">
                <a:latin typeface="ＭＳ Ｐゴシック" pitchFamily="50" charset="-128"/>
              </a:rPr>
              <a:t>制限、客観的認識可能性） </a:t>
            </a:r>
            <a:endParaRPr lang="ja-JP" altLang="en-US" sz="1900" dirty="0">
              <a:latin typeface="ＭＳ Ｐゴシック" pitchFamily="50" charset="-128"/>
            </a:endParaRPr>
          </a:p>
          <a:p>
            <a:pPr eaLnBrk="1" hangingPunct="1">
              <a:spcBef>
                <a:spcPts val="600"/>
              </a:spcBef>
            </a:pPr>
            <a:r>
              <a:rPr lang="ja-JP" altLang="en-US" sz="2000" b="1" dirty="0">
                <a:solidFill>
                  <a:srgbClr val="0000FF"/>
                </a:solidFill>
                <a:latin typeface="ＭＳ Ｐゴシック" pitchFamily="50" charset="-128"/>
              </a:rPr>
              <a:t>２．有用性 </a:t>
            </a:r>
          </a:p>
          <a:p>
            <a:pPr lvl="1" eaLnBrk="1" hangingPunct="1"/>
            <a:r>
              <a:rPr lang="ja-JP" altLang="en-US" sz="2000" dirty="0">
                <a:latin typeface="ＭＳ Ｐゴシック" pitchFamily="50" charset="-128"/>
              </a:rPr>
              <a:t>　</a:t>
            </a:r>
            <a:r>
              <a:rPr lang="ja-JP" altLang="en-US" sz="1900" dirty="0">
                <a:latin typeface="ＭＳ Ｐゴシック" pitchFamily="50" charset="-128"/>
              </a:rPr>
              <a:t>事業活動に有用なもの。客観的にみて価値のないものは営業秘密ではない。 </a:t>
            </a:r>
          </a:p>
          <a:p>
            <a:pPr eaLnBrk="1" hangingPunct="1">
              <a:spcBef>
                <a:spcPts val="600"/>
              </a:spcBef>
            </a:pPr>
            <a:r>
              <a:rPr lang="ja-JP" altLang="en-US" sz="2000" b="1" dirty="0">
                <a:solidFill>
                  <a:srgbClr val="0000FF"/>
                </a:solidFill>
                <a:latin typeface="ＭＳ Ｐゴシック" pitchFamily="50" charset="-128"/>
              </a:rPr>
              <a:t>３．非公然性 </a:t>
            </a:r>
          </a:p>
          <a:p>
            <a:pPr lvl="1" eaLnBrk="1" hangingPunct="1"/>
            <a:r>
              <a:rPr lang="ja-JP" altLang="en-US" sz="2000" dirty="0">
                <a:latin typeface="ＭＳ Ｐゴシック" pitchFamily="50" charset="-128"/>
              </a:rPr>
              <a:t>　</a:t>
            </a:r>
            <a:r>
              <a:rPr lang="ja-JP" altLang="en-US" sz="1900" dirty="0">
                <a:latin typeface="ＭＳ Ｐゴシック" pitchFamily="50" charset="-128"/>
              </a:rPr>
              <a:t>公然と知られていないもの。新聞記事になったとか、講演会で発表したもの、Ｗｅｂサイトに掲げたようなものは営業秘密ではない。</a:t>
            </a:r>
          </a:p>
        </p:txBody>
      </p:sp>
      <p:sp>
        <p:nvSpPr>
          <p:cNvPr id="8" name="Text Box 8"/>
          <p:cNvSpPr txBox="1">
            <a:spLocks noChangeArrowheads="1"/>
          </p:cNvSpPr>
          <p:nvPr/>
        </p:nvSpPr>
        <p:spPr bwMode="auto">
          <a:xfrm>
            <a:off x="539750" y="1340768"/>
            <a:ext cx="8064500" cy="1015663"/>
          </a:xfrm>
          <a:prstGeom prst="rect">
            <a:avLst/>
          </a:prstGeom>
          <a:solidFill>
            <a:srgbClr val="CCFFFF"/>
          </a:solidFill>
          <a:ln w="9525">
            <a:solidFill>
              <a:srgbClr val="0000FF"/>
            </a:solidFill>
            <a:miter lim="800000"/>
            <a:headEnd/>
            <a:tailEnd/>
          </a:ln>
          <a:effectLs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000" dirty="0"/>
              <a:t>「営業秘密」とは、秘密として管理されている生産方法、販売方法その他の事業活動に有用な技術上又は営業上の情報であって、公然と知られていないものをいう。 </a:t>
            </a:r>
            <a:r>
              <a:rPr lang="ja-JP" altLang="en-US" dirty="0" smtClean="0"/>
              <a:t>（不正競争防止法第２条第６項）</a:t>
            </a:r>
            <a:endParaRPr lang="ja-JP" altLang="en-US" dirty="0">
              <a:latin typeface="ＭＳ Ｐゴシック" pitchFamily="50" charset="-128"/>
            </a:endParaRPr>
          </a:p>
        </p:txBody>
      </p:sp>
      <p:sp>
        <p:nvSpPr>
          <p:cNvPr id="9" name="Rectangle 4"/>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blurRad="88900" dist="107950" dir="2700000" algn="l" rotWithShape="0">
              <a:schemeClr val="tx1">
                <a:lumMod val="65000"/>
                <a:lumOff val="35000"/>
              </a:schemeClr>
            </a:outerShdw>
          </a:effectLst>
        </p:spPr>
        <p:txBody>
          <a:bodyPr lIns="91429" tIns="45715" rIns="91429" bIns="45715" anchor="ctr"/>
          <a:lstStyle/>
          <a:p>
            <a:pPr algn="ctr"/>
            <a:r>
              <a:rPr lang="ja-JP" altLang="en-US" sz="3000" dirty="0">
                <a:solidFill>
                  <a:schemeClr val="bg1"/>
                </a:solidFill>
                <a:latin typeface="ＭＳ Ｐゴシック" pitchFamily="50" charset="-128"/>
              </a:rPr>
              <a:t>営業</a:t>
            </a:r>
            <a:r>
              <a:rPr lang="ja-JP" altLang="en-US" sz="3000" dirty="0" smtClean="0">
                <a:solidFill>
                  <a:schemeClr val="bg1"/>
                </a:solidFill>
                <a:latin typeface="ＭＳ Ｐゴシック" pitchFamily="50" charset="-128"/>
              </a:rPr>
              <a:t>秘密（</a:t>
            </a:r>
            <a:r>
              <a:rPr lang="ja-JP" altLang="en-US" sz="2800" dirty="0" smtClean="0">
                <a:solidFill>
                  <a:schemeClr val="bg1"/>
                </a:solidFill>
                <a:latin typeface="ＭＳ Ｐゴシック" pitchFamily="50" charset="-128"/>
              </a:rPr>
              <a:t>トレードシークレット</a:t>
            </a:r>
            <a:r>
              <a:rPr lang="ja-JP" altLang="en-US" sz="3000" dirty="0" smtClean="0">
                <a:solidFill>
                  <a:schemeClr val="bg1"/>
                </a:solidFill>
                <a:latin typeface="ＭＳ Ｐゴシック" pitchFamily="50" charset="-128"/>
              </a:rPr>
              <a:t>）</a:t>
            </a:r>
            <a:endParaRPr lang="ja-JP" altLang="en-US" sz="3000" dirty="0">
              <a:solidFill>
                <a:schemeClr val="bg1"/>
              </a:solidFill>
              <a:latin typeface="ＭＳ Ｐゴシック" pitchFamily="50" charset="-128"/>
            </a:endParaRPr>
          </a:p>
        </p:txBody>
      </p:sp>
      <p:sp>
        <p:nvSpPr>
          <p:cNvPr id="7" name="スライド番号プレースホルダ 3"/>
          <p:cNvSpPr>
            <a:spLocks noGrp="1"/>
          </p:cNvSpPr>
          <p:nvPr>
            <p:ph type="sldNum" sz="quarter" idx="12"/>
          </p:nvPr>
        </p:nvSpPr>
        <p:spPr>
          <a:xfrm>
            <a:off x="6902896"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8</a:t>
            </a:fld>
            <a:endParaRPr lang="en-US" altLang="ja-JP" sz="1800" dirty="0" smtClean="0">
              <a:latin typeface="+mn-ea"/>
              <a:ea typeface="+mn-ea"/>
            </a:endParaRPr>
          </a:p>
        </p:txBody>
      </p:sp>
    </p:spTree>
    <p:extLst>
      <p:ext uri="{BB962C8B-B14F-4D97-AF65-F5344CB8AC3E}">
        <p14:creationId xmlns:p14="http://schemas.microsoft.com/office/powerpoint/2010/main" val="3601195081"/>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4624"/>
            <a:ext cx="8992180" cy="6813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 3"/>
          <p:cNvSpPr>
            <a:spLocks noGrp="1"/>
          </p:cNvSpPr>
          <p:nvPr>
            <p:ph type="sldNum" sz="quarter" idx="12"/>
          </p:nvPr>
        </p:nvSpPr>
        <p:spPr>
          <a:xfrm>
            <a:off x="6902896"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9200305C-8C1A-4430-920A-C78E1609B735}" type="slidenum">
              <a:rPr lang="en-US" altLang="ja-JP" sz="1800" smtClean="0">
                <a:latin typeface="+mn-ea"/>
                <a:ea typeface="+mn-ea"/>
              </a:rPr>
              <a:pPr eaLnBrk="1" hangingPunct="1"/>
              <a:t>9</a:t>
            </a:fld>
            <a:endParaRPr lang="en-US" altLang="ja-JP" sz="1800" dirty="0" smtClean="0">
              <a:latin typeface="+mn-ea"/>
              <a:ea typeface="+mn-ea"/>
            </a:endParaRPr>
          </a:p>
        </p:txBody>
      </p:sp>
    </p:spTree>
    <p:extLst>
      <p:ext uri="{BB962C8B-B14F-4D97-AF65-F5344CB8AC3E}">
        <p14:creationId xmlns:p14="http://schemas.microsoft.com/office/powerpoint/2010/main" val="1994530249"/>
      </p:ext>
    </p:extLst>
  </p:cSld>
  <p:clrMapOvr>
    <a:masterClrMapping/>
  </p:clrMapOvr>
  <p:transition spd="slow">
    <p:split orient="vert"/>
  </p:transition>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7786</TotalTime>
  <Words>2160</Words>
  <Application>Microsoft Office PowerPoint</Application>
  <PresentationFormat>画面に合わせる (4:3)</PresentationFormat>
  <Paragraphs>304</Paragraphs>
  <Slides>27</Slides>
  <Notes>4</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FJ-USER</dc:creator>
  <cp:lastModifiedBy>FJ-USER</cp:lastModifiedBy>
  <cp:revision>154</cp:revision>
  <cp:lastPrinted>2015-06-24T06:40:20Z</cp:lastPrinted>
  <dcterms:created xsi:type="dcterms:W3CDTF">2012-02-07T04:13:41Z</dcterms:created>
  <dcterms:modified xsi:type="dcterms:W3CDTF">2015-06-24T07:53:03Z</dcterms:modified>
</cp:coreProperties>
</file>