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64" r:id="rId2"/>
    <p:sldId id="257" r:id="rId3"/>
    <p:sldId id="273" r:id="rId4"/>
    <p:sldId id="279" r:id="rId5"/>
    <p:sldId id="280" r:id="rId6"/>
    <p:sldId id="263" r:id="rId7"/>
    <p:sldId id="260" r:id="rId8"/>
    <p:sldId id="290" r:id="rId9"/>
    <p:sldId id="289" r:id="rId10"/>
    <p:sldId id="275" r:id="rId11"/>
    <p:sldId id="276" r:id="rId12"/>
    <p:sldId id="278" r:id="rId13"/>
    <p:sldId id="277" r:id="rId14"/>
    <p:sldId id="262" r:id="rId15"/>
    <p:sldId id="268" r:id="rId16"/>
    <p:sldId id="267" r:id="rId17"/>
    <p:sldId id="282" r:id="rId18"/>
    <p:sldId id="266" r:id="rId19"/>
    <p:sldId id="283" r:id="rId20"/>
    <p:sldId id="284" r:id="rId21"/>
    <p:sldId id="287" r:id="rId22"/>
    <p:sldId id="285" r:id="rId23"/>
    <p:sldId id="271" r:id="rId24"/>
    <p:sldId id="265" r:id="rId25"/>
    <p:sldId id="269" r:id="rId26"/>
    <p:sldId id="270" r:id="rId27"/>
    <p:sldId id="288" r:id="rId28"/>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0" d="100"/>
          <a:sy n="70" d="100"/>
        </p:scale>
        <p:origin x="-102" y="-9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61500B-5BF4-45CD-AE3C-167ADDDB15D9}" type="datetimeFigureOut">
              <a:rPr kumimoji="1" lang="ja-JP" altLang="en-US" smtClean="0"/>
              <a:t>2015/7/15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AF243-95D9-40A8-ADBB-CC17233AA43C}" type="slidenum">
              <a:rPr kumimoji="1" lang="ja-JP" altLang="en-US" smtClean="0"/>
              <a:t>‹#›</a:t>
            </a:fld>
            <a:endParaRPr kumimoji="1" lang="ja-JP" altLang="en-US"/>
          </a:p>
        </p:txBody>
      </p:sp>
    </p:spTree>
    <p:extLst>
      <p:ext uri="{BB962C8B-B14F-4D97-AF65-F5344CB8AC3E}">
        <p14:creationId xmlns:p14="http://schemas.microsoft.com/office/powerpoint/2010/main" val="268127120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5</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17</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18</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19</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20</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21</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22</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23</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24</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25</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26</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7</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noChangeArrowheads="1"/>
          </p:cNvSpPr>
          <p:nvPr/>
        </p:nvSpPr>
        <p:spPr bwMode="auto">
          <a:xfrm>
            <a:off x="3884614" y="8685213"/>
            <a:ext cx="2971800" cy="457200"/>
          </a:xfrm>
          <a:prstGeom prst="rect">
            <a:avLst/>
          </a:prstGeom>
          <a:noFill/>
          <a:ln w="9525">
            <a:noFill/>
            <a:miter lim="800000"/>
            <a:headEnd/>
            <a:tailEnd/>
          </a:ln>
        </p:spPr>
        <p:txBody>
          <a:bodyPr lIns="91431" tIns="45715" rIns="91431" bIns="45715" anchor="b"/>
          <a:lstStyle/>
          <a:p>
            <a:pPr algn="r"/>
            <a:fld id="{B5D56EC7-2B85-41E3-B47E-1191241FD6D9}" type="slidenum">
              <a:rPr lang="en-US" altLang="ja-JP" sz="1200"/>
              <a:pPr algn="r"/>
              <a:t>27</a:t>
            </a:fld>
            <a:endParaRPr lang="en-US" altLang="ja-JP" sz="1200"/>
          </a:p>
        </p:txBody>
      </p:sp>
      <p:sp>
        <p:nvSpPr>
          <p:cNvPr id="48130" name="Rectangle 2"/>
          <p:cNvSpPr>
            <a:spLocks noGrp="1" noRot="1" noChangeAspect="1" noChangeArrowheads="1" noTextEdit="1"/>
          </p:cNvSpPr>
          <p:nvPr>
            <p:ph type="sldImg"/>
          </p:nvPr>
        </p:nvSpPr>
        <p:spPr bwMode="auto">
          <a:noFill/>
          <a:ln cap="flat">
            <a:solidFill>
              <a:srgbClr val="000000"/>
            </a:solidFill>
            <a:miter lim="800000"/>
            <a:headEnd/>
            <a:tailEnd/>
          </a:ln>
        </p:spPr>
      </p:sp>
      <p:sp>
        <p:nvSpPr>
          <p:cNvPr id="48131" name="Rectangle 3"/>
          <p:cNvSpPr>
            <a:spLocks noGrp="1" noChangeArrowheads="1"/>
          </p:cNvSpPr>
          <p:nvPr>
            <p:ph type="body" idx="1"/>
          </p:nvPr>
        </p:nvSpPr>
        <p:spPr bwMode="auto">
          <a:xfrm>
            <a:off x="914400" y="4343400"/>
            <a:ext cx="5029200" cy="4114800"/>
          </a:xfrm>
          <a:noFill/>
        </p:spPr>
        <p:txBody>
          <a:bodyPr wrap="square" lIns="92066" tIns="46034" rIns="92066" bIns="46034" numCol="1" anchor="t" anchorCtr="0" compatLnSpc="1">
            <a:prstTxWarp prst="textNoShape">
              <a:avLst/>
            </a:prstTxWarp>
          </a:bodyPr>
          <a:lstStyle/>
          <a:p>
            <a:pPr>
              <a:spcBef>
                <a:spcPct val="0"/>
              </a:spcBef>
            </a:pPr>
            <a:endParaRPr lang="ja-JP" altLang="ja-JP"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8</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9</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12</a:t>
            </a:fld>
            <a:endParaRPr kumimoji="1" lang="ja-JP" altLang="en-US"/>
          </a:p>
        </p:txBody>
      </p:sp>
    </p:spTree>
    <p:extLst>
      <p:ext uri="{BB962C8B-B14F-4D97-AF65-F5344CB8AC3E}">
        <p14:creationId xmlns:p14="http://schemas.microsoft.com/office/powerpoint/2010/main" val="3059352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13</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14</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15</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EFAF243-95D9-40A8-ADBB-CC17233AA43C}" type="slidenum">
              <a:rPr kumimoji="1" lang="ja-JP" altLang="en-US" smtClean="0"/>
              <a:t>16</a:t>
            </a:fld>
            <a:endParaRPr kumimoji="1" lang="ja-JP" altLang="en-US"/>
          </a:p>
        </p:txBody>
      </p:sp>
    </p:spTree>
    <p:extLst>
      <p:ext uri="{BB962C8B-B14F-4D97-AF65-F5344CB8AC3E}">
        <p14:creationId xmlns:p14="http://schemas.microsoft.com/office/powerpoint/2010/main" val="210984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4097464055"/>
      </p:ext>
    </p:extLst>
  </p:cSld>
  <p:clrMapOvr>
    <a:masterClrMapping/>
  </p:clrMapOvr>
  <p:transition spd="slow">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122022367"/>
      </p:ext>
    </p:extLst>
  </p:cSld>
  <p:clrMapOvr>
    <a:masterClrMapping/>
  </p:clrMapOvr>
  <p:transition spd="slow">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618880720"/>
      </p:ext>
    </p:extLst>
  </p:cSld>
  <p:clrMapOvr>
    <a:masterClrMapping/>
  </p:clrMapOvr>
  <p:transition spd="slow">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301751148"/>
      </p:ext>
    </p:extLst>
  </p:cSld>
  <p:clrMapOvr>
    <a:masterClrMapping/>
  </p:clrMapOvr>
  <p:transition spd="slow">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3694314275"/>
      </p:ext>
    </p:extLst>
  </p:cSld>
  <p:clrMapOvr>
    <a:masterClrMapping/>
  </p:clrMapOvr>
  <p:transition spd="slow">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515107025"/>
      </p:ext>
    </p:extLst>
  </p:cSld>
  <p:clrMapOvr>
    <a:masterClrMapping/>
  </p:clrMapOvr>
  <p:transition spd="slow">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286903793"/>
      </p:ext>
    </p:extLst>
  </p:cSld>
  <p:clrMapOvr>
    <a:masterClrMapping/>
  </p:clrMapOvr>
  <p:transition spd="slow">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472217325"/>
      </p:ext>
    </p:extLst>
  </p:cSld>
  <p:clrMapOvr>
    <a:masterClrMapping/>
  </p:clrMapOvr>
  <p:transition spd="slow">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226757152"/>
      </p:ext>
    </p:extLst>
  </p:cSld>
  <p:clrMapOvr>
    <a:masterClrMapping/>
  </p:clrMapOvr>
  <p:transition spd="slow">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25290178"/>
      </p:ext>
    </p:extLst>
  </p:cSld>
  <p:clrMapOvr>
    <a:masterClrMapping/>
  </p:clrMapOvr>
  <p:transition spd="slow">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03B73AA-CF0E-4713-909F-50B717EB7A0B}" type="datetimeFigureOut">
              <a:rPr kumimoji="1" lang="ja-JP" altLang="en-US" smtClean="0"/>
              <a:t>2015/7/15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103941273"/>
      </p:ext>
    </p:extLst>
  </p:cSld>
  <p:clrMapOvr>
    <a:masterClrMapping/>
  </p:clrMapOvr>
  <p:transition spd="slow">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B73AA-CF0E-4713-909F-50B717EB7A0B}" type="datetimeFigureOut">
              <a:rPr kumimoji="1" lang="ja-JP" altLang="en-US" smtClean="0"/>
              <a:t>2015/7/15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58EA5E-FF80-41B1-A5C9-6954493C97A3}" type="slidenum">
              <a:rPr kumimoji="1" lang="ja-JP" altLang="en-US" smtClean="0"/>
              <a:t>‹#›</a:t>
            </a:fld>
            <a:endParaRPr kumimoji="1" lang="ja-JP" altLang="en-US"/>
          </a:p>
        </p:txBody>
      </p:sp>
    </p:spTree>
    <p:extLst>
      <p:ext uri="{BB962C8B-B14F-4D97-AF65-F5344CB8AC3E}">
        <p14:creationId xmlns:p14="http://schemas.microsoft.com/office/powerpoint/2010/main" val="480226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split orient="vert"/>
  </p:transition>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431925" y="1989138"/>
            <a:ext cx="6248400" cy="762000"/>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4400" dirty="0" smtClean="0">
                <a:latin typeface="ＭＳ Ｐゴシック" charset="-128"/>
              </a:rPr>
              <a:t>著作権制度</a:t>
            </a:r>
            <a:r>
              <a:rPr lang="ja-JP" altLang="en-US" sz="4400" dirty="0">
                <a:latin typeface="ＭＳ Ｐゴシック" charset="-128"/>
              </a:rPr>
              <a:t>の概要</a:t>
            </a:r>
          </a:p>
        </p:txBody>
      </p:sp>
      <p:sp>
        <p:nvSpPr>
          <p:cNvPr id="14339" name="Text Box 3"/>
          <p:cNvSpPr txBox="1">
            <a:spLocks noChangeArrowheads="1"/>
          </p:cNvSpPr>
          <p:nvPr/>
        </p:nvSpPr>
        <p:spPr bwMode="auto">
          <a:xfrm>
            <a:off x="2008188" y="4203700"/>
            <a:ext cx="5108575" cy="1015653"/>
          </a:xfrm>
          <a:prstGeom prst="rect">
            <a:avLst/>
          </a:prstGeom>
          <a:noFill/>
          <a:ln w="9525">
            <a:noFill/>
            <a:miter lim="800000"/>
            <a:headEnd/>
            <a:tailEnd/>
          </a:ln>
        </p:spPr>
        <p:txBody>
          <a:bodyPr lIns="91429" tIns="45715" rIns="91429" bIns="45715">
            <a:spAutoFit/>
          </a:bodyPr>
          <a:lstStyle/>
          <a:p>
            <a:pPr algn="ctr">
              <a:spcBef>
                <a:spcPct val="50000"/>
              </a:spcBef>
            </a:pPr>
            <a:r>
              <a:rPr lang="ja-JP" altLang="en-US" sz="2400" dirty="0" smtClean="0">
                <a:latin typeface="Times New Roman" pitchFamily="18" charset="0"/>
              </a:rPr>
              <a:t>２０１５</a:t>
            </a:r>
            <a:endParaRPr lang="ja-JP" altLang="en-US" sz="2400" dirty="0">
              <a:latin typeface="Times New Roman" pitchFamily="18" charset="0"/>
            </a:endParaRPr>
          </a:p>
          <a:p>
            <a:pPr algn="ctr">
              <a:spcBef>
                <a:spcPct val="50000"/>
              </a:spcBef>
            </a:pPr>
            <a:r>
              <a:rPr lang="ja-JP" altLang="en-US" sz="2400" dirty="0">
                <a:latin typeface="Times New Roman" pitchFamily="18" charset="0"/>
              </a:rPr>
              <a:t>教育コーディネーター　黒木良明</a:t>
            </a:r>
          </a:p>
        </p:txBody>
      </p:sp>
      <p:sp>
        <p:nvSpPr>
          <p:cNvPr id="5" name="スライド番号プレースホルダ 3"/>
          <p:cNvSpPr>
            <a:spLocks noGrp="1"/>
          </p:cNvSpPr>
          <p:nvPr>
            <p:ph type="sldNum" sz="quarter" idx="12"/>
          </p:nvPr>
        </p:nvSpPr>
        <p:spPr>
          <a:xfrm>
            <a:off x="6830888" y="6356350"/>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600" smtClean="0">
                <a:latin typeface="+mn-ea"/>
                <a:ea typeface="+mn-ea"/>
              </a:rPr>
              <a:pPr eaLnBrk="1" hangingPunct="1"/>
              <a:t>1</a:t>
            </a:fld>
            <a:endParaRPr lang="en-US" altLang="ja-JP" sz="1600" dirty="0" smtClean="0">
              <a:latin typeface="+mn-ea"/>
              <a:ea typeface="+mn-ea"/>
            </a:endParaRPr>
          </a:p>
        </p:txBody>
      </p:sp>
    </p:spTree>
    <p:extLst>
      <p:ext uri="{BB962C8B-B14F-4D97-AF65-F5344CB8AC3E}">
        <p14:creationId xmlns:p14="http://schemas.microsoft.com/office/powerpoint/2010/main" val="696388040"/>
      </p:ext>
    </p:extLst>
  </p:cSld>
  <p:clrMapOvr>
    <a:masterClrMapping/>
  </p:clrMapOvr>
  <p:transition spd="slow">
    <p:split orient="ver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1245984" y="404664"/>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a:t>
            </a:r>
            <a:r>
              <a:rPr lang="ja-JP" altLang="en-US" sz="2800" dirty="0" smtClean="0">
                <a:solidFill>
                  <a:schemeClr val="bg1"/>
                </a:solidFill>
                <a:latin typeface="ＭＳ Ｐゴシック" pitchFamily="50" charset="-128"/>
              </a:rPr>
              <a:t>隣接権（その１）</a:t>
            </a:r>
            <a:endParaRPr lang="ja-JP" altLang="en-US" sz="2800" dirty="0">
              <a:solidFill>
                <a:schemeClr val="bg1"/>
              </a:solidFill>
              <a:latin typeface="ＭＳ Ｐゴシック" pitchFamily="50" charset="-128"/>
            </a:endParaRPr>
          </a:p>
        </p:txBody>
      </p:sp>
      <p:cxnSp>
        <p:nvCxnSpPr>
          <p:cNvPr id="66" name="直線コネクタ 65"/>
          <p:cNvCxnSpPr/>
          <p:nvPr/>
        </p:nvCxnSpPr>
        <p:spPr>
          <a:xfrm flipH="1">
            <a:off x="4945688" y="5057888"/>
            <a:ext cx="342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301" name="グループ化 12300"/>
          <p:cNvGrpSpPr/>
          <p:nvPr/>
        </p:nvGrpSpPr>
        <p:grpSpPr>
          <a:xfrm>
            <a:off x="2123603" y="2537608"/>
            <a:ext cx="990696" cy="1728192"/>
            <a:chOff x="2267619" y="2033552"/>
            <a:chExt cx="990696" cy="1728192"/>
          </a:xfrm>
        </p:grpSpPr>
        <p:cxnSp>
          <p:nvCxnSpPr>
            <p:cNvPr id="24" name="直線コネクタ 23"/>
            <p:cNvCxnSpPr/>
            <p:nvPr/>
          </p:nvCxnSpPr>
          <p:spPr>
            <a:xfrm>
              <a:off x="2610243" y="2037908"/>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2610243" y="2033552"/>
              <a:ext cx="0" cy="17148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2610243" y="3761744"/>
              <a:ext cx="4320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H="1">
              <a:off x="2267619" y="2893586"/>
              <a:ext cx="342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テキスト ボックス 1"/>
          <p:cNvSpPr txBox="1"/>
          <p:nvPr/>
        </p:nvSpPr>
        <p:spPr>
          <a:xfrm>
            <a:off x="738035" y="3212976"/>
            <a:ext cx="1601717"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実演家の権利</a:t>
            </a:r>
            <a:endParaRPr kumimoji="1" lang="ja-JP" altLang="en-US" dirty="0"/>
          </a:p>
        </p:txBody>
      </p:sp>
      <p:sp>
        <p:nvSpPr>
          <p:cNvPr id="5" name="テキスト ボックス 4"/>
          <p:cNvSpPr txBox="1"/>
          <p:nvPr/>
        </p:nvSpPr>
        <p:spPr>
          <a:xfrm>
            <a:off x="539552" y="1988840"/>
            <a:ext cx="2088232" cy="369332"/>
          </a:xfrm>
          <a:prstGeom prst="rect">
            <a:avLst/>
          </a:prstGeom>
          <a:noFill/>
        </p:spPr>
        <p:txBody>
          <a:bodyPr wrap="square" rtlCol="0">
            <a:spAutoFit/>
          </a:bodyPr>
          <a:lstStyle/>
          <a:p>
            <a:r>
              <a:rPr kumimoji="1" lang="ja-JP" altLang="en-US" dirty="0" smtClean="0"/>
              <a:t>１．実演家</a:t>
            </a:r>
            <a:endParaRPr kumimoji="1" lang="ja-JP" altLang="en-US" dirty="0"/>
          </a:p>
        </p:txBody>
      </p:sp>
      <p:sp>
        <p:nvSpPr>
          <p:cNvPr id="7" name="テキスト ボックス 6"/>
          <p:cNvSpPr txBox="1"/>
          <p:nvPr/>
        </p:nvSpPr>
        <p:spPr>
          <a:xfrm>
            <a:off x="2656319" y="2348880"/>
            <a:ext cx="1561823"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実演家人格権</a:t>
            </a:r>
            <a:endParaRPr kumimoji="1" lang="ja-JP" altLang="en-US" dirty="0"/>
          </a:p>
        </p:txBody>
      </p:sp>
      <p:cxnSp>
        <p:nvCxnSpPr>
          <p:cNvPr id="34" name="直線コネクタ 33"/>
          <p:cNvCxnSpPr/>
          <p:nvPr/>
        </p:nvCxnSpPr>
        <p:spPr>
          <a:xfrm>
            <a:off x="4218142" y="2493405"/>
            <a:ext cx="1073938" cy="10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5292080" y="2348880"/>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94" name="直線コネクタ 12293"/>
          <p:cNvCxnSpPr/>
          <p:nvPr/>
        </p:nvCxnSpPr>
        <p:spPr>
          <a:xfrm>
            <a:off x="5292080" y="3014662"/>
            <a:ext cx="0" cy="10624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5292080" y="263691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292080" y="2983304"/>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5292080" y="3257688"/>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292080" y="3514656"/>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292080" y="3802688"/>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292080" y="407707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5292080" y="2348880"/>
            <a:ext cx="0" cy="288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4211960" y="3506238"/>
            <a:ext cx="1073938" cy="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5292080" y="4450760"/>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5292080" y="527391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5292080" y="6367680"/>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3663192" y="3506238"/>
            <a:ext cx="0" cy="1538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3338108" y="4275680"/>
            <a:ext cx="342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p:cNvSpPr txBox="1"/>
          <p:nvPr/>
        </p:nvSpPr>
        <p:spPr>
          <a:xfrm>
            <a:off x="2627784" y="4067780"/>
            <a:ext cx="921618"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財産権</a:t>
            </a:r>
            <a:endParaRPr kumimoji="1" lang="ja-JP" altLang="en-US" dirty="0"/>
          </a:p>
        </p:txBody>
      </p:sp>
      <p:cxnSp>
        <p:nvCxnSpPr>
          <p:cNvPr id="61" name="直線コネクタ 60"/>
          <p:cNvCxnSpPr/>
          <p:nvPr/>
        </p:nvCxnSpPr>
        <p:spPr>
          <a:xfrm>
            <a:off x="3671900" y="3501008"/>
            <a:ext cx="324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a:off x="3680608" y="5026824"/>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788296" y="3320404"/>
            <a:ext cx="880149"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許諾権</a:t>
            </a:r>
            <a:endParaRPr kumimoji="1" lang="ja-JP" altLang="en-US" dirty="0"/>
          </a:p>
        </p:txBody>
      </p:sp>
      <p:cxnSp>
        <p:nvCxnSpPr>
          <p:cNvPr id="64" name="直線コネクタ 63"/>
          <p:cNvCxnSpPr/>
          <p:nvPr/>
        </p:nvCxnSpPr>
        <p:spPr>
          <a:xfrm>
            <a:off x="5292080" y="4454822"/>
            <a:ext cx="0" cy="19128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444480" y="2168276"/>
            <a:ext cx="3231976" cy="4401205"/>
          </a:xfrm>
          <a:prstGeom prst="rect">
            <a:avLst/>
          </a:prstGeom>
          <a:solidFill>
            <a:schemeClr val="bg1"/>
          </a:solidFill>
          <a:ln>
            <a:noFill/>
          </a:ln>
        </p:spPr>
        <p:txBody>
          <a:bodyPr wrap="square" rtlCol="0">
            <a:spAutoFit/>
          </a:bodyPr>
          <a:lstStyle/>
          <a:p>
            <a:r>
              <a:rPr kumimoji="1" lang="ja-JP" altLang="en-US" dirty="0" smtClean="0">
                <a:latin typeface="+mn-ea"/>
              </a:rPr>
              <a:t>氏名表示権</a:t>
            </a:r>
            <a:endParaRPr kumimoji="1" lang="en-US" altLang="ja-JP" dirty="0" smtClean="0">
              <a:latin typeface="+mn-ea"/>
            </a:endParaRPr>
          </a:p>
          <a:p>
            <a:r>
              <a:rPr lang="ja-JP" altLang="en-US" dirty="0">
                <a:latin typeface="+mn-ea"/>
              </a:rPr>
              <a:t>同一性</a:t>
            </a:r>
            <a:r>
              <a:rPr lang="ja-JP" altLang="en-US" dirty="0" smtClean="0">
                <a:latin typeface="+mn-ea"/>
              </a:rPr>
              <a:t>保持権</a:t>
            </a:r>
            <a:endParaRPr lang="en-US" altLang="ja-JP" dirty="0">
              <a:latin typeface="+mn-ea"/>
            </a:endParaRPr>
          </a:p>
          <a:p>
            <a:pPr>
              <a:spcBef>
                <a:spcPts val="600"/>
              </a:spcBef>
            </a:pPr>
            <a:r>
              <a:rPr lang="zh-CN" altLang="en-US" dirty="0">
                <a:latin typeface="ＭＳ Ｐゴシック" panose="020B0600070205080204" pitchFamily="50" charset="-128"/>
                <a:ea typeface="ＭＳ Ｐゴシック" panose="020B0600070205080204" pitchFamily="50" charset="-128"/>
              </a:rPr>
              <a:t>録音権･</a:t>
            </a:r>
            <a:r>
              <a:rPr lang="zh-CN" altLang="en-US" dirty="0" smtClean="0">
                <a:latin typeface="ＭＳ Ｐゴシック" panose="020B0600070205080204" pitchFamily="50" charset="-128"/>
                <a:ea typeface="ＭＳ Ｐゴシック" panose="020B0600070205080204" pitchFamily="50" charset="-128"/>
              </a:rPr>
              <a:t>録画権</a:t>
            </a:r>
            <a:endParaRPr lang="en-US" altLang="zh-CN" dirty="0" smtClean="0">
              <a:latin typeface="ＭＳ Ｐゴシック" panose="020B0600070205080204" pitchFamily="50" charset="-128"/>
              <a:ea typeface="ＭＳ Ｐゴシック" panose="020B0600070205080204" pitchFamily="50" charset="-128"/>
            </a:endParaRPr>
          </a:p>
          <a:p>
            <a:r>
              <a:rPr lang="zh-TW" altLang="en-US" dirty="0">
                <a:latin typeface="ＭＳ Ｐゴシック" panose="020B0600070205080204" pitchFamily="50" charset="-128"/>
                <a:ea typeface="ＭＳ Ｐゴシック" panose="020B0600070205080204" pitchFamily="50" charset="-128"/>
              </a:rPr>
              <a:t>放送権，有線</a:t>
            </a:r>
            <a:r>
              <a:rPr lang="zh-TW" altLang="en-US" dirty="0" smtClean="0">
                <a:latin typeface="ＭＳ Ｐゴシック" panose="020B0600070205080204" pitchFamily="50" charset="-128"/>
                <a:ea typeface="ＭＳ Ｐゴシック" panose="020B0600070205080204" pitchFamily="50" charset="-128"/>
              </a:rPr>
              <a:t>放送権</a:t>
            </a:r>
            <a:endParaRPr lang="en-US" altLang="zh-TW" dirty="0" smtClean="0">
              <a:latin typeface="ＭＳ Ｐゴシック" panose="020B0600070205080204" pitchFamily="50" charset="-128"/>
              <a:ea typeface="ＭＳ Ｐゴシック" panose="020B0600070205080204" pitchFamily="50" charset="-128"/>
            </a:endParaRPr>
          </a:p>
          <a:p>
            <a:r>
              <a:rPr lang="ja-JP" altLang="en-US" dirty="0">
                <a:latin typeface="+mn-ea"/>
              </a:rPr>
              <a:t>送信</a:t>
            </a:r>
            <a:r>
              <a:rPr lang="ja-JP" altLang="en-US" dirty="0" smtClean="0">
                <a:latin typeface="+mn-ea"/>
              </a:rPr>
              <a:t>可能化権</a:t>
            </a:r>
            <a:endParaRPr lang="en-US" altLang="ja-JP" dirty="0" smtClean="0">
              <a:latin typeface="+mn-ea"/>
            </a:endParaRPr>
          </a:p>
          <a:p>
            <a:r>
              <a:rPr lang="ja-JP" altLang="en-US" dirty="0" smtClean="0">
                <a:latin typeface="+mn-ea"/>
              </a:rPr>
              <a:t>譲渡権</a:t>
            </a:r>
            <a:endParaRPr lang="en-US" altLang="ja-JP" dirty="0" smtClean="0">
              <a:latin typeface="+mn-ea"/>
            </a:endParaRPr>
          </a:p>
          <a:p>
            <a:r>
              <a:rPr lang="ja-JP" altLang="en-US" dirty="0">
                <a:latin typeface="+mn-ea"/>
              </a:rPr>
              <a:t>貸与権</a:t>
            </a:r>
            <a:r>
              <a:rPr lang="en-US" altLang="ja-JP" dirty="0">
                <a:latin typeface="+mn-ea"/>
              </a:rPr>
              <a:t>(</a:t>
            </a:r>
            <a:r>
              <a:rPr lang="ja-JP" altLang="en-US" dirty="0">
                <a:latin typeface="+mn-ea"/>
              </a:rPr>
              <a:t>レコード発売後</a:t>
            </a:r>
            <a:r>
              <a:rPr lang="en-US" altLang="ja-JP" dirty="0">
                <a:latin typeface="+mn-ea"/>
              </a:rPr>
              <a:t>1</a:t>
            </a:r>
            <a:r>
              <a:rPr lang="ja-JP" altLang="en-US" dirty="0">
                <a:latin typeface="+mn-ea"/>
              </a:rPr>
              <a:t>年間</a:t>
            </a:r>
            <a:r>
              <a:rPr lang="ja-JP" altLang="en-US" dirty="0" smtClean="0">
                <a:latin typeface="+mn-ea"/>
              </a:rPr>
              <a:t>）</a:t>
            </a:r>
            <a:endParaRPr lang="en-US" altLang="ja-JP" dirty="0" smtClean="0">
              <a:latin typeface="+mn-ea"/>
            </a:endParaRPr>
          </a:p>
          <a:p>
            <a:pPr>
              <a:spcBef>
                <a:spcPts val="600"/>
              </a:spcBef>
            </a:pPr>
            <a:r>
              <a:rPr lang="ja-JP" altLang="en-US" dirty="0">
                <a:latin typeface="+mn-ea"/>
              </a:rPr>
              <a:t>ＣＤ等の「放送」「有線放送</a:t>
            </a:r>
            <a:r>
              <a:rPr lang="ja-JP" altLang="en-US" dirty="0" smtClean="0">
                <a:latin typeface="+mn-ea"/>
              </a:rPr>
              <a:t>」に</a:t>
            </a:r>
            <a:r>
              <a:rPr lang="ja-JP" altLang="en-US" dirty="0">
                <a:latin typeface="+mn-ea"/>
              </a:rPr>
              <a:t>ついて使用料を</a:t>
            </a:r>
            <a:r>
              <a:rPr lang="ja-JP" altLang="en-US" dirty="0" smtClean="0">
                <a:latin typeface="+mn-ea"/>
              </a:rPr>
              <a:t>請求</a:t>
            </a:r>
            <a:r>
              <a:rPr lang="ja-JP" altLang="en-US" dirty="0">
                <a:latin typeface="+mn-ea"/>
              </a:rPr>
              <a:t>できる</a:t>
            </a:r>
            <a:r>
              <a:rPr lang="ja-JP" altLang="en-US" dirty="0" smtClean="0">
                <a:latin typeface="+mn-ea"/>
              </a:rPr>
              <a:t>権利</a:t>
            </a:r>
            <a:endParaRPr lang="en-US" altLang="ja-JP" dirty="0" smtClean="0">
              <a:latin typeface="+mn-ea"/>
            </a:endParaRPr>
          </a:p>
          <a:p>
            <a:r>
              <a:rPr lang="ja-JP" altLang="en-US" dirty="0">
                <a:latin typeface="+mn-ea"/>
              </a:rPr>
              <a:t>ＣＤ等の</a:t>
            </a:r>
            <a:r>
              <a:rPr lang="en-US" altLang="ja-JP" dirty="0">
                <a:latin typeface="+mn-ea"/>
              </a:rPr>
              <a:t>｢</a:t>
            </a:r>
            <a:r>
              <a:rPr lang="ja-JP" altLang="en-US" dirty="0">
                <a:latin typeface="+mn-ea"/>
              </a:rPr>
              <a:t>レンタル</a:t>
            </a:r>
            <a:r>
              <a:rPr lang="en-US" altLang="ja-JP" dirty="0">
                <a:latin typeface="+mn-ea"/>
              </a:rPr>
              <a:t>｣</a:t>
            </a:r>
            <a:r>
              <a:rPr lang="ja-JP" altLang="en-US" dirty="0">
                <a:latin typeface="+mn-ea"/>
              </a:rPr>
              <a:t>について</a:t>
            </a:r>
            <a:r>
              <a:rPr lang="ja-JP" altLang="en-US" dirty="0" smtClean="0">
                <a:latin typeface="+mn-ea"/>
              </a:rPr>
              <a:t>使用料を</a:t>
            </a:r>
            <a:r>
              <a:rPr lang="ja-JP" altLang="en-US" dirty="0">
                <a:latin typeface="+mn-ea"/>
              </a:rPr>
              <a:t>請求できる権利（レコード発売</a:t>
            </a:r>
            <a:r>
              <a:rPr lang="ja-JP" altLang="en-US" dirty="0" smtClean="0">
                <a:latin typeface="+mn-ea"/>
              </a:rPr>
              <a:t>後</a:t>
            </a:r>
            <a:r>
              <a:rPr lang="en-US" altLang="ja-JP" dirty="0" smtClean="0">
                <a:latin typeface="+mn-ea"/>
              </a:rPr>
              <a:t>2</a:t>
            </a:r>
            <a:r>
              <a:rPr lang="ja-JP" altLang="en-US" dirty="0">
                <a:latin typeface="+mn-ea"/>
              </a:rPr>
              <a:t>年目～</a:t>
            </a:r>
            <a:r>
              <a:rPr lang="en-US" altLang="ja-JP" dirty="0">
                <a:latin typeface="+mn-ea"/>
              </a:rPr>
              <a:t>50</a:t>
            </a:r>
            <a:r>
              <a:rPr lang="ja-JP" altLang="en-US" dirty="0">
                <a:latin typeface="+mn-ea"/>
              </a:rPr>
              <a:t>年目まで</a:t>
            </a:r>
            <a:r>
              <a:rPr lang="ja-JP" altLang="en-US" dirty="0" smtClean="0">
                <a:latin typeface="+mn-ea"/>
              </a:rPr>
              <a:t>）</a:t>
            </a:r>
            <a:endParaRPr lang="en-US" altLang="ja-JP" dirty="0" smtClean="0">
              <a:latin typeface="+mn-ea"/>
            </a:endParaRPr>
          </a:p>
          <a:p>
            <a:r>
              <a:rPr lang="ja-JP" altLang="en-US" dirty="0">
                <a:latin typeface="+mn-ea"/>
              </a:rPr>
              <a:t>生の実演が含まれる放送の「有線</a:t>
            </a:r>
            <a:r>
              <a:rPr lang="ja-JP" altLang="en-US" dirty="0" smtClean="0">
                <a:latin typeface="+mn-ea"/>
              </a:rPr>
              <a:t>放送</a:t>
            </a:r>
            <a:r>
              <a:rPr lang="ja-JP" altLang="en-US" dirty="0">
                <a:latin typeface="+mn-ea"/>
              </a:rPr>
              <a:t>」による同時再送信について</a:t>
            </a:r>
            <a:r>
              <a:rPr lang="ja-JP" altLang="en-US" dirty="0" smtClean="0">
                <a:latin typeface="+mn-ea"/>
              </a:rPr>
              <a:t>使用料</a:t>
            </a:r>
            <a:r>
              <a:rPr lang="ja-JP" altLang="en-US" dirty="0">
                <a:latin typeface="+mn-ea"/>
              </a:rPr>
              <a:t>を請求できる権利</a:t>
            </a:r>
            <a:endParaRPr kumimoji="1" lang="ja-JP" altLang="en-US" dirty="0">
              <a:latin typeface="+mn-ea"/>
            </a:endParaRPr>
          </a:p>
        </p:txBody>
      </p:sp>
      <p:sp>
        <p:nvSpPr>
          <p:cNvPr id="10" name="テキスト ボックス 9"/>
          <p:cNvSpPr txBox="1"/>
          <p:nvPr/>
        </p:nvSpPr>
        <p:spPr>
          <a:xfrm>
            <a:off x="3779912" y="4859868"/>
            <a:ext cx="1352557" cy="369332"/>
          </a:xfrm>
          <a:prstGeom prst="rect">
            <a:avLst/>
          </a:prstGeom>
          <a:solidFill>
            <a:schemeClr val="bg1"/>
          </a:solidFill>
          <a:ln>
            <a:solidFill>
              <a:srgbClr val="0000FF"/>
            </a:solidFill>
          </a:ln>
        </p:spPr>
        <p:txBody>
          <a:bodyPr wrap="square" rtlCol="0">
            <a:spAutoFit/>
          </a:bodyPr>
          <a:lstStyle/>
          <a:p>
            <a:r>
              <a:rPr kumimoji="1" lang="ja-JP" altLang="en-US" dirty="0" smtClean="0"/>
              <a:t>報酬請求権</a:t>
            </a:r>
            <a:endParaRPr kumimoji="1" lang="ja-JP" altLang="en-US" dirty="0"/>
          </a:p>
        </p:txBody>
      </p:sp>
      <p:sp>
        <p:nvSpPr>
          <p:cNvPr id="12304" name="テキスト ボックス 12303"/>
          <p:cNvSpPr txBox="1"/>
          <p:nvPr/>
        </p:nvSpPr>
        <p:spPr>
          <a:xfrm>
            <a:off x="611560" y="5613047"/>
            <a:ext cx="4207653" cy="1200329"/>
          </a:xfrm>
          <a:prstGeom prst="rect">
            <a:avLst/>
          </a:prstGeom>
          <a:noFill/>
        </p:spPr>
        <p:txBody>
          <a:bodyPr wrap="square" rtlCol="0">
            <a:spAutoFit/>
          </a:bodyPr>
          <a:lstStyle/>
          <a:p>
            <a:pPr marL="355600" indent="-355600"/>
            <a:r>
              <a:rPr kumimoji="1" lang="ja-JP" altLang="en-US" dirty="0" smtClean="0"/>
              <a:t>注）</a:t>
            </a:r>
            <a:r>
              <a:rPr lang="ja-JP" altLang="en-US" dirty="0"/>
              <a:t>実演家の了解を得て「映画の著作物」に「録音」</a:t>
            </a:r>
            <a:r>
              <a:rPr lang="en-US" altLang="ja-JP" dirty="0"/>
              <a:t>｢</a:t>
            </a:r>
            <a:r>
              <a:rPr lang="ja-JP" altLang="en-US" dirty="0"/>
              <a:t>録画</a:t>
            </a:r>
            <a:r>
              <a:rPr lang="en-US" altLang="ja-JP" dirty="0"/>
              <a:t>｣</a:t>
            </a:r>
            <a:r>
              <a:rPr lang="ja-JP" altLang="en-US" dirty="0"/>
              <a:t>された実演については，</a:t>
            </a:r>
            <a:r>
              <a:rPr lang="ja-JP" altLang="en-US" dirty="0" smtClean="0"/>
              <a:t>その後</a:t>
            </a:r>
            <a:r>
              <a:rPr lang="ja-JP" altLang="en-US" dirty="0"/>
              <a:t>の利用について，実演家に財産権</a:t>
            </a:r>
            <a:r>
              <a:rPr lang="ja-JP" altLang="en-US" dirty="0" smtClean="0"/>
              <a:t>がない。</a:t>
            </a:r>
            <a:endParaRPr kumimoji="1" lang="ja-JP" altLang="en-US" dirty="0"/>
          </a:p>
        </p:txBody>
      </p:sp>
      <p:sp>
        <p:nvSpPr>
          <p:cNvPr id="37" name="テキスト ボックス 36"/>
          <p:cNvSpPr txBox="1"/>
          <p:nvPr/>
        </p:nvSpPr>
        <p:spPr>
          <a:xfrm>
            <a:off x="395536" y="1196752"/>
            <a:ext cx="8424936" cy="646331"/>
          </a:xfrm>
          <a:prstGeom prst="rect">
            <a:avLst/>
          </a:prstGeom>
          <a:noFill/>
        </p:spPr>
        <p:txBody>
          <a:bodyPr wrap="square" rtlCol="0">
            <a:spAutoFit/>
          </a:bodyPr>
          <a:lstStyle/>
          <a:p>
            <a:pPr marL="363538" indent="-363538"/>
            <a:r>
              <a:rPr lang="ja-JP" altLang="en-US" dirty="0">
                <a:solidFill>
                  <a:srgbClr val="0000FF"/>
                </a:solidFill>
              </a:rPr>
              <a:t>　</a:t>
            </a:r>
            <a:r>
              <a:rPr lang="ja-JP" altLang="en-US" dirty="0" smtClean="0">
                <a:solidFill>
                  <a:srgbClr val="0000FF"/>
                </a:solidFill>
              </a:rPr>
              <a:t> 　著作物の公衆への伝達に重要な役割を果たしている者（実演家，レコード製作者，放送事業者及び有線放送事業者）に与えられる権利</a:t>
            </a:r>
            <a:endParaRPr kumimoji="1" lang="ja-JP" altLang="en-US" dirty="0">
              <a:solidFill>
                <a:srgbClr val="0000FF"/>
              </a:solidFill>
            </a:endParaRPr>
          </a:p>
        </p:txBody>
      </p:sp>
      <p:sp>
        <p:nvSpPr>
          <p:cNvPr id="38"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10</a:t>
            </a:fld>
            <a:endParaRPr lang="en-US" altLang="ja-JP" sz="1800" dirty="0" smtClean="0">
              <a:latin typeface="+mn-ea"/>
              <a:ea typeface="+mn-ea"/>
            </a:endParaRPr>
          </a:p>
        </p:txBody>
      </p:sp>
      <p:sp>
        <p:nvSpPr>
          <p:cNvPr id="40" name="テキスト ボックス 39"/>
          <p:cNvSpPr txBox="1"/>
          <p:nvPr/>
        </p:nvSpPr>
        <p:spPr>
          <a:xfrm>
            <a:off x="395535" y="3645024"/>
            <a:ext cx="2070567" cy="1661993"/>
          </a:xfrm>
          <a:prstGeom prst="rect">
            <a:avLst/>
          </a:prstGeom>
          <a:noFill/>
        </p:spPr>
        <p:txBody>
          <a:bodyPr wrap="square" rtlCol="0">
            <a:spAutoFit/>
          </a:bodyPr>
          <a:lstStyle/>
          <a:p>
            <a:pPr marL="355600" indent="-355600"/>
            <a:r>
              <a:rPr kumimoji="1" lang="ja-JP" altLang="en-US" sz="1700" dirty="0" smtClean="0">
                <a:latin typeface="+mn-ea"/>
              </a:rPr>
              <a:t>俳優</a:t>
            </a:r>
            <a:endParaRPr kumimoji="1" lang="en-US" altLang="ja-JP" sz="1700" dirty="0" smtClean="0">
              <a:latin typeface="+mn-ea"/>
            </a:endParaRPr>
          </a:p>
          <a:p>
            <a:pPr marL="355600" indent="-355600"/>
            <a:r>
              <a:rPr lang="ja-JP" altLang="en-US" sz="1700" dirty="0" smtClean="0">
                <a:latin typeface="+mn-ea"/>
              </a:rPr>
              <a:t>舞踏家</a:t>
            </a:r>
            <a:endParaRPr lang="en-US" altLang="ja-JP" sz="1700" dirty="0" smtClean="0">
              <a:latin typeface="+mn-ea"/>
            </a:endParaRPr>
          </a:p>
          <a:p>
            <a:pPr marL="355600" indent="-355600"/>
            <a:r>
              <a:rPr kumimoji="1" lang="ja-JP" altLang="en-US" sz="1700" dirty="0" smtClean="0">
                <a:latin typeface="+mn-ea"/>
              </a:rPr>
              <a:t>歌手</a:t>
            </a:r>
            <a:endParaRPr kumimoji="1" lang="en-US" altLang="ja-JP" sz="1700" dirty="0" smtClean="0">
              <a:latin typeface="+mn-ea"/>
            </a:endParaRPr>
          </a:p>
          <a:p>
            <a:r>
              <a:rPr lang="ja-JP" altLang="en-US" sz="1700" dirty="0" smtClean="0">
                <a:latin typeface="+mn-ea"/>
              </a:rPr>
              <a:t>実演を行う者、及び</a:t>
            </a:r>
            <a:endParaRPr lang="en-US" altLang="ja-JP" sz="1700" dirty="0" smtClean="0">
              <a:latin typeface="+mn-ea"/>
            </a:endParaRPr>
          </a:p>
          <a:p>
            <a:r>
              <a:rPr lang="ja-JP" altLang="en-US" sz="1700" dirty="0" smtClean="0">
                <a:latin typeface="+mn-ea"/>
              </a:rPr>
              <a:t>実演を指揮し、又は</a:t>
            </a:r>
            <a:endParaRPr lang="en-US" altLang="ja-JP" sz="1700" dirty="0" smtClean="0">
              <a:latin typeface="+mn-ea"/>
            </a:endParaRPr>
          </a:p>
          <a:p>
            <a:r>
              <a:rPr lang="ja-JP" altLang="en-US" sz="1700" dirty="0" smtClean="0">
                <a:latin typeface="+mn-ea"/>
              </a:rPr>
              <a:t>演出する者</a:t>
            </a:r>
            <a:endParaRPr kumimoji="1" lang="ja-JP" altLang="en-US" sz="1700" dirty="0">
              <a:latin typeface="+mn-ea"/>
            </a:endParaRPr>
          </a:p>
        </p:txBody>
      </p:sp>
      <p:sp>
        <p:nvSpPr>
          <p:cNvPr id="47" name="テキスト ボックス 46"/>
          <p:cNvSpPr txBox="1"/>
          <p:nvPr/>
        </p:nvSpPr>
        <p:spPr>
          <a:xfrm>
            <a:off x="1709345" y="5025082"/>
            <a:ext cx="2070567" cy="353943"/>
          </a:xfrm>
          <a:prstGeom prst="rect">
            <a:avLst/>
          </a:prstGeom>
          <a:noFill/>
        </p:spPr>
        <p:txBody>
          <a:bodyPr wrap="square" rtlCol="0">
            <a:spAutoFit/>
          </a:bodyPr>
          <a:lstStyle/>
          <a:p>
            <a:pPr algn="ctr"/>
            <a:r>
              <a:rPr lang="ja-JP" altLang="en-US" sz="1700" dirty="0" smtClean="0">
                <a:latin typeface="+mn-ea"/>
              </a:rPr>
              <a:t>（プロでも素人でも）</a:t>
            </a:r>
            <a:endParaRPr kumimoji="1" lang="ja-JP" altLang="en-US" sz="1700" dirty="0">
              <a:latin typeface="+mn-ea"/>
            </a:endParaRPr>
          </a:p>
        </p:txBody>
      </p:sp>
    </p:spTree>
    <p:extLst>
      <p:ext uri="{BB962C8B-B14F-4D97-AF65-F5344CB8AC3E}">
        <p14:creationId xmlns:p14="http://schemas.microsoft.com/office/powerpoint/2010/main" val="4219727434"/>
      </p:ext>
    </p:extLst>
  </p:cSld>
  <p:clrMapOvr>
    <a:masterClrMapping/>
  </p:clrMapOvr>
  <p:transition spd="slow">
    <p:split orient="ver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pPr eaLnBrk="1" hangingPunct="1"/>
              <a:t>11</a:t>
            </a:fld>
            <a:endParaRPr lang="en-US" altLang="ja-JP" sz="1800" dirty="0" smtClean="0"/>
          </a:p>
        </p:txBody>
      </p:sp>
      <p:sp>
        <p:nvSpPr>
          <p:cNvPr id="2" name="テキスト ボックス 1"/>
          <p:cNvSpPr txBox="1"/>
          <p:nvPr/>
        </p:nvSpPr>
        <p:spPr>
          <a:xfrm>
            <a:off x="882050" y="2564904"/>
            <a:ext cx="1728069" cy="646331"/>
          </a:xfrm>
          <a:prstGeom prst="rect">
            <a:avLst/>
          </a:prstGeom>
          <a:solidFill>
            <a:schemeClr val="bg1"/>
          </a:solidFill>
          <a:ln>
            <a:solidFill>
              <a:srgbClr val="0000FF"/>
            </a:solidFill>
          </a:ln>
        </p:spPr>
        <p:txBody>
          <a:bodyPr wrap="square" rtlCol="0">
            <a:spAutoFit/>
          </a:bodyPr>
          <a:lstStyle/>
          <a:p>
            <a:pPr algn="ctr"/>
            <a:r>
              <a:rPr lang="ja-JP" altLang="en-US" dirty="0"/>
              <a:t>レコード製作者</a:t>
            </a:r>
          </a:p>
          <a:p>
            <a:pPr algn="ctr"/>
            <a:r>
              <a:rPr kumimoji="1" lang="ja-JP" altLang="en-US" dirty="0" smtClean="0"/>
              <a:t>の権利</a:t>
            </a:r>
            <a:endParaRPr kumimoji="1" lang="ja-JP" altLang="en-US" dirty="0"/>
          </a:p>
        </p:txBody>
      </p:sp>
      <p:sp>
        <p:nvSpPr>
          <p:cNvPr id="5" name="テキスト ボックス 4"/>
          <p:cNvSpPr txBox="1"/>
          <p:nvPr/>
        </p:nvSpPr>
        <p:spPr>
          <a:xfrm>
            <a:off x="683568" y="1340768"/>
            <a:ext cx="2088232" cy="369332"/>
          </a:xfrm>
          <a:prstGeom prst="rect">
            <a:avLst/>
          </a:prstGeom>
          <a:noFill/>
        </p:spPr>
        <p:txBody>
          <a:bodyPr wrap="square" rtlCol="0">
            <a:spAutoFit/>
          </a:bodyPr>
          <a:lstStyle/>
          <a:p>
            <a:r>
              <a:rPr kumimoji="1" lang="ja-JP" altLang="en-US" dirty="0" smtClean="0"/>
              <a:t>２．レコード製作者</a:t>
            </a:r>
            <a:endParaRPr kumimoji="1" lang="ja-JP" altLang="en-US" dirty="0"/>
          </a:p>
        </p:txBody>
      </p:sp>
      <p:cxnSp>
        <p:nvCxnSpPr>
          <p:cNvPr id="51" name="直線コネクタ 50"/>
          <p:cNvCxnSpPr/>
          <p:nvPr/>
        </p:nvCxnSpPr>
        <p:spPr>
          <a:xfrm>
            <a:off x="3858102" y="2102666"/>
            <a:ext cx="1073938" cy="84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a:off x="4283968" y="3397936"/>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2952868" y="2102666"/>
            <a:ext cx="0" cy="15382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H="1">
            <a:off x="2627784" y="2872108"/>
            <a:ext cx="3425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2961576" y="2097436"/>
            <a:ext cx="3240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077972" y="1916832"/>
            <a:ext cx="880149"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許諾権</a:t>
            </a:r>
            <a:endParaRPr kumimoji="1" lang="ja-JP" altLang="en-US" dirty="0"/>
          </a:p>
        </p:txBody>
      </p:sp>
      <p:sp>
        <p:nvSpPr>
          <p:cNvPr id="10" name="テキスト ボックス 9"/>
          <p:cNvSpPr txBox="1"/>
          <p:nvPr/>
        </p:nvSpPr>
        <p:spPr>
          <a:xfrm>
            <a:off x="3069588" y="3212976"/>
            <a:ext cx="1352557" cy="369332"/>
          </a:xfrm>
          <a:prstGeom prst="rect">
            <a:avLst/>
          </a:prstGeom>
          <a:solidFill>
            <a:schemeClr val="bg1"/>
          </a:solidFill>
          <a:ln>
            <a:solidFill>
              <a:srgbClr val="0000FF"/>
            </a:solidFill>
          </a:ln>
        </p:spPr>
        <p:txBody>
          <a:bodyPr wrap="square" rtlCol="0">
            <a:spAutoFit/>
          </a:bodyPr>
          <a:lstStyle/>
          <a:p>
            <a:r>
              <a:rPr kumimoji="1" lang="ja-JP" altLang="en-US" dirty="0" smtClean="0"/>
              <a:t>報酬請求権</a:t>
            </a:r>
            <a:endParaRPr kumimoji="1" lang="ja-JP" altLang="en-US" dirty="0"/>
          </a:p>
        </p:txBody>
      </p:sp>
      <p:grpSp>
        <p:nvGrpSpPr>
          <p:cNvPr id="4" name="グループ化 3"/>
          <p:cNvGrpSpPr/>
          <p:nvPr/>
        </p:nvGrpSpPr>
        <p:grpSpPr>
          <a:xfrm>
            <a:off x="4932040" y="1520204"/>
            <a:ext cx="3384376" cy="3016210"/>
            <a:chOff x="5436096" y="1520204"/>
            <a:chExt cx="3384376" cy="3016210"/>
          </a:xfrm>
        </p:grpSpPr>
        <p:cxnSp>
          <p:nvCxnSpPr>
            <p:cNvPr id="12294" name="直線コネクタ 12293"/>
            <p:cNvCxnSpPr/>
            <p:nvPr/>
          </p:nvCxnSpPr>
          <p:spPr>
            <a:xfrm>
              <a:off x="5436096" y="1732166"/>
              <a:ext cx="0" cy="788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a:off x="5436096" y="1700808"/>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5436096" y="197519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p:nvPr/>
          </p:nvCxnSpPr>
          <p:spPr>
            <a:xfrm>
              <a:off x="5436096" y="2232160"/>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5436096" y="252019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a:off x="5436096" y="2899234"/>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5436096" y="3749682"/>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テキスト ボックス 10"/>
            <p:cNvSpPr txBox="1"/>
            <p:nvPr/>
          </p:nvSpPr>
          <p:spPr>
            <a:xfrm>
              <a:off x="5588496" y="1520204"/>
              <a:ext cx="3231976" cy="3016210"/>
            </a:xfrm>
            <a:prstGeom prst="rect">
              <a:avLst/>
            </a:prstGeom>
            <a:solidFill>
              <a:schemeClr val="bg1"/>
            </a:solidFill>
            <a:ln>
              <a:noFill/>
            </a:ln>
          </p:spPr>
          <p:txBody>
            <a:bodyPr wrap="square" rtlCol="0">
              <a:spAutoFit/>
            </a:bodyPr>
            <a:lstStyle/>
            <a:p>
              <a:pPr>
                <a:spcBef>
                  <a:spcPts val="600"/>
                </a:spcBef>
              </a:pPr>
              <a:r>
                <a:rPr lang="ja-JP" altLang="en-US" dirty="0" smtClean="0">
                  <a:latin typeface="+mn-ea"/>
                </a:rPr>
                <a:t>複製</a:t>
              </a:r>
              <a:r>
                <a:rPr lang="zh-CN" altLang="en-US" dirty="0" smtClean="0">
                  <a:latin typeface="ＭＳ Ｐゴシック" panose="020B0600070205080204" pitchFamily="50" charset="-128"/>
                  <a:ea typeface="ＭＳ Ｐゴシック" panose="020B0600070205080204" pitchFamily="50" charset="-128"/>
                </a:rPr>
                <a:t>権</a:t>
              </a:r>
              <a:endParaRPr lang="en-US" altLang="zh-CN" dirty="0" smtClean="0">
                <a:latin typeface="ＭＳ Ｐゴシック" panose="020B0600070205080204" pitchFamily="50" charset="-128"/>
                <a:ea typeface="ＭＳ Ｐゴシック" panose="020B0600070205080204" pitchFamily="50" charset="-128"/>
              </a:endParaRPr>
            </a:p>
            <a:p>
              <a:r>
                <a:rPr lang="ja-JP" altLang="en-US" dirty="0" smtClean="0">
                  <a:latin typeface="+mn-ea"/>
                </a:rPr>
                <a:t>送信可能化権</a:t>
              </a:r>
              <a:r>
                <a:rPr lang="ja-JP" altLang="en-US" baseline="30000" dirty="0" smtClean="0">
                  <a:latin typeface="+mn-ea"/>
                </a:rPr>
                <a:t>＊</a:t>
              </a:r>
              <a:endParaRPr lang="en-US" altLang="ja-JP" baseline="30000" dirty="0" smtClean="0">
                <a:latin typeface="+mn-ea"/>
              </a:endParaRPr>
            </a:p>
            <a:p>
              <a:r>
                <a:rPr lang="ja-JP" altLang="en-US" dirty="0" smtClean="0">
                  <a:latin typeface="+mn-ea"/>
                </a:rPr>
                <a:t>譲渡権</a:t>
              </a:r>
              <a:endParaRPr lang="en-US" altLang="ja-JP" dirty="0" smtClean="0">
                <a:latin typeface="+mn-ea"/>
              </a:endParaRPr>
            </a:p>
            <a:p>
              <a:r>
                <a:rPr lang="ja-JP" altLang="en-US" dirty="0">
                  <a:latin typeface="+mn-ea"/>
                </a:rPr>
                <a:t>貸与権</a:t>
              </a:r>
              <a:r>
                <a:rPr lang="en-US" altLang="ja-JP" dirty="0">
                  <a:latin typeface="+mn-ea"/>
                </a:rPr>
                <a:t>(</a:t>
              </a:r>
              <a:r>
                <a:rPr lang="ja-JP" altLang="en-US" dirty="0">
                  <a:latin typeface="+mn-ea"/>
                </a:rPr>
                <a:t>レコード発売後</a:t>
              </a:r>
              <a:r>
                <a:rPr lang="en-US" altLang="ja-JP" dirty="0">
                  <a:latin typeface="+mn-ea"/>
                </a:rPr>
                <a:t>1</a:t>
              </a:r>
              <a:r>
                <a:rPr lang="ja-JP" altLang="en-US" dirty="0">
                  <a:latin typeface="+mn-ea"/>
                </a:rPr>
                <a:t>年間</a:t>
              </a:r>
              <a:r>
                <a:rPr lang="ja-JP" altLang="en-US" dirty="0" smtClean="0">
                  <a:latin typeface="+mn-ea"/>
                </a:rPr>
                <a:t>）</a:t>
              </a:r>
              <a:endParaRPr lang="en-US" altLang="ja-JP" dirty="0" smtClean="0">
                <a:latin typeface="+mn-ea"/>
              </a:endParaRPr>
            </a:p>
            <a:p>
              <a:pPr>
                <a:spcBef>
                  <a:spcPts val="600"/>
                </a:spcBef>
              </a:pPr>
              <a:r>
                <a:rPr lang="ja-JP" altLang="en-US" dirty="0"/>
                <a:t>ＣＤ等の</a:t>
              </a:r>
              <a:r>
                <a:rPr lang="en-US" altLang="ja-JP" dirty="0"/>
                <a:t>｢</a:t>
              </a:r>
              <a:r>
                <a:rPr lang="ja-JP" altLang="en-US" dirty="0"/>
                <a:t>放送</a:t>
              </a:r>
              <a:r>
                <a:rPr lang="en-US" altLang="ja-JP" dirty="0"/>
                <a:t>｣｢</a:t>
              </a:r>
              <a:r>
                <a:rPr lang="ja-JP" altLang="en-US" dirty="0"/>
                <a:t>有線放送</a:t>
              </a:r>
              <a:r>
                <a:rPr lang="en-US" altLang="ja-JP" dirty="0"/>
                <a:t>｣</a:t>
              </a:r>
              <a:r>
                <a:rPr lang="ja-JP" altLang="en-US" dirty="0"/>
                <a:t>（同時再送信を</a:t>
              </a:r>
              <a:r>
                <a:rPr lang="ja-JP" altLang="en-US" dirty="0" smtClean="0"/>
                <a:t>含む</a:t>
              </a:r>
              <a:r>
                <a:rPr lang="ja-JP" altLang="en-US" dirty="0"/>
                <a:t>）について使用料を請求できる</a:t>
              </a:r>
              <a:r>
                <a:rPr lang="ja-JP" altLang="en-US" dirty="0" smtClean="0"/>
                <a:t>権利</a:t>
              </a:r>
              <a:endParaRPr lang="en-US" altLang="ja-JP" dirty="0" smtClean="0"/>
            </a:p>
            <a:p>
              <a:r>
                <a:rPr lang="ja-JP" altLang="en-US" dirty="0" smtClean="0">
                  <a:latin typeface="+mn-ea"/>
                </a:rPr>
                <a:t>ＣＤ</a:t>
              </a:r>
              <a:r>
                <a:rPr lang="ja-JP" altLang="en-US" dirty="0">
                  <a:latin typeface="+mn-ea"/>
                </a:rPr>
                <a:t>等の</a:t>
              </a:r>
              <a:r>
                <a:rPr lang="en-US" altLang="ja-JP" dirty="0">
                  <a:latin typeface="+mn-ea"/>
                </a:rPr>
                <a:t>｢</a:t>
              </a:r>
              <a:r>
                <a:rPr lang="ja-JP" altLang="en-US" dirty="0">
                  <a:latin typeface="+mn-ea"/>
                </a:rPr>
                <a:t>レンタル</a:t>
              </a:r>
              <a:r>
                <a:rPr lang="en-US" altLang="ja-JP" dirty="0">
                  <a:latin typeface="+mn-ea"/>
                </a:rPr>
                <a:t>｣</a:t>
              </a:r>
              <a:r>
                <a:rPr lang="ja-JP" altLang="en-US" dirty="0">
                  <a:latin typeface="+mn-ea"/>
                </a:rPr>
                <a:t>について</a:t>
              </a:r>
              <a:r>
                <a:rPr lang="ja-JP" altLang="en-US" dirty="0" smtClean="0">
                  <a:latin typeface="+mn-ea"/>
                </a:rPr>
                <a:t>使用料を</a:t>
              </a:r>
              <a:r>
                <a:rPr lang="ja-JP" altLang="en-US" dirty="0">
                  <a:latin typeface="+mn-ea"/>
                </a:rPr>
                <a:t>請求できる権利（レコード発売</a:t>
              </a:r>
              <a:r>
                <a:rPr lang="ja-JP" altLang="en-US" dirty="0" smtClean="0">
                  <a:latin typeface="+mn-ea"/>
                </a:rPr>
                <a:t>後</a:t>
              </a:r>
              <a:r>
                <a:rPr lang="en-US" altLang="ja-JP" dirty="0" smtClean="0">
                  <a:latin typeface="+mn-ea"/>
                </a:rPr>
                <a:t>2</a:t>
              </a:r>
              <a:r>
                <a:rPr lang="ja-JP" altLang="en-US" dirty="0">
                  <a:latin typeface="+mn-ea"/>
                </a:rPr>
                <a:t>年目～</a:t>
              </a:r>
              <a:r>
                <a:rPr lang="en-US" altLang="ja-JP" dirty="0">
                  <a:latin typeface="+mn-ea"/>
                </a:rPr>
                <a:t>50</a:t>
              </a:r>
              <a:r>
                <a:rPr lang="ja-JP" altLang="en-US" dirty="0">
                  <a:latin typeface="+mn-ea"/>
                </a:rPr>
                <a:t>年目まで</a:t>
              </a:r>
              <a:r>
                <a:rPr lang="ja-JP" altLang="en-US" dirty="0" smtClean="0">
                  <a:latin typeface="+mn-ea"/>
                </a:rPr>
                <a:t>）</a:t>
              </a:r>
              <a:endParaRPr lang="en-US" altLang="ja-JP" dirty="0" smtClean="0">
                <a:latin typeface="+mn-ea"/>
              </a:endParaRPr>
            </a:p>
          </p:txBody>
        </p:sp>
        <p:cxnSp>
          <p:nvCxnSpPr>
            <p:cNvPr id="39" name="直線コネクタ 38"/>
            <p:cNvCxnSpPr/>
            <p:nvPr/>
          </p:nvCxnSpPr>
          <p:spPr>
            <a:xfrm>
              <a:off x="5436096" y="2911296"/>
              <a:ext cx="0" cy="8383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83568" y="4355812"/>
            <a:ext cx="2602044" cy="369332"/>
          </a:xfrm>
          <a:prstGeom prst="rect">
            <a:avLst/>
          </a:prstGeom>
          <a:noFill/>
        </p:spPr>
        <p:txBody>
          <a:bodyPr wrap="square" rtlCol="0">
            <a:spAutoFit/>
          </a:bodyPr>
          <a:lstStyle/>
          <a:p>
            <a:r>
              <a:rPr kumimoji="1" lang="ja-JP" altLang="en-US" dirty="0" smtClean="0"/>
              <a:t>３．（有線）</a:t>
            </a:r>
            <a:r>
              <a:rPr lang="ja-JP" altLang="en-US" dirty="0" smtClean="0"/>
              <a:t>放送事業者</a:t>
            </a:r>
            <a:endParaRPr kumimoji="1" lang="ja-JP" altLang="en-US" dirty="0"/>
          </a:p>
        </p:txBody>
      </p:sp>
      <p:sp>
        <p:nvSpPr>
          <p:cNvPr id="48" name="テキスト ボックス 47"/>
          <p:cNvSpPr txBox="1"/>
          <p:nvPr/>
        </p:nvSpPr>
        <p:spPr>
          <a:xfrm>
            <a:off x="899592" y="5013457"/>
            <a:ext cx="1728069" cy="646331"/>
          </a:xfrm>
          <a:prstGeom prst="rect">
            <a:avLst/>
          </a:prstGeom>
          <a:solidFill>
            <a:schemeClr val="bg1"/>
          </a:solidFill>
          <a:ln>
            <a:solidFill>
              <a:srgbClr val="0000FF"/>
            </a:solidFill>
          </a:ln>
        </p:spPr>
        <p:txBody>
          <a:bodyPr wrap="square" rtlCol="0">
            <a:spAutoFit/>
          </a:bodyPr>
          <a:lstStyle/>
          <a:p>
            <a:pPr algn="ctr"/>
            <a:r>
              <a:rPr lang="ja-JP" altLang="en-US" dirty="0"/>
              <a:t>（有線）放送事業者</a:t>
            </a:r>
            <a:r>
              <a:rPr kumimoji="1" lang="ja-JP" altLang="en-US" dirty="0" smtClean="0"/>
              <a:t>の権利</a:t>
            </a:r>
            <a:endParaRPr kumimoji="1" lang="ja-JP" altLang="en-US" dirty="0"/>
          </a:p>
        </p:txBody>
      </p:sp>
      <p:cxnSp>
        <p:nvCxnSpPr>
          <p:cNvPr id="68" name="直線コネクタ 67"/>
          <p:cNvCxnSpPr>
            <a:stCxn id="72" idx="3"/>
          </p:cNvCxnSpPr>
          <p:nvPr/>
        </p:nvCxnSpPr>
        <p:spPr>
          <a:xfrm>
            <a:off x="3975663" y="5324721"/>
            <a:ext cx="970025" cy="7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a:stCxn id="72" idx="1"/>
            <a:endCxn id="48" idx="3"/>
          </p:cNvCxnSpPr>
          <p:nvPr/>
        </p:nvCxnSpPr>
        <p:spPr>
          <a:xfrm flipH="1">
            <a:off x="2627661" y="5324721"/>
            <a:ext cx="467853" cy="1190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テキスト ボックス 71"/>
          <p:cNvSpPr txBox="1"/>
          <p:nvPr/>
        </p:nvSpPr>
        <p:spPr>
          <a:xfrm>
            <a:off x="3095514" y="5140055"/>
            <a:ext cx="880149" cy="369332"/>
          </a:xfrm>
          <a:prstGeom prst="rect">
            <a:avLst/>
          </a:prstGeom>
          <a:solidFill>
            <a:schemeClr val="bg1"/>
          </a:solidFill>
          <a:ln>
            <a:solidFill>
              <a:srgbClr val="0000FF"/>
            </a:solidFill>
          </a:ln>
        </p:spPr>
        <p:txBody>
          <a:bodyPr wrap="square" rtlCol="0">
            <a:spAutoFit/>
          </a:bodyPr>
          <a:lstStyle/>
          <a:p>
            <a:pPr algn="ctr"/>
            <a:r>
              <a:rPr kumimoji="1" lang="ja-JP" altLang="en-US" dirty="0" smtClean="0"/>
              <a:t>許諾権</a:t>
            </a:r>
            <a:endParaRPr kumimoji="1" lang="ja-JP" altLang="en-US" dirty="0"/>
          </a:p>
        </p:txBody>
      </p:sp>
      <p:grpSp>
        <p:nvGrpSpPr>
          <p:cNvPr id="14" name="グループ化 13"/>
          <p:cNvGrpSpPr/>
          <p:nvPr/>
        </p:nvGrpSpPr>
        <p:grpSpPr>
          <a:xfrm>
            <a:off x="4949582" y="4748951"/>
            <a:ext cx="3582858" cy="1200329"/>
            <a:chOff x="5453638" y="4820959"/>
            <a:chExt cx="3582858" cy="1200329"/>
          </a:xfrm>
        </p:grpSpPr>
        <p:cxnSp>
          <p:nvCxnSpPr>
            <p:cNvPr id="50" name="直線コネクタ 49"/>
            <p:cNvCxnSpPr/>
            <p:nvPr/>
          </p:nvCxnSpPr>
          <p:spPr>
            <a:xfrm>
              <a:off x="5453638" y="5032921"/>
              <a:ext cx="0" cy="788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線コネクタ 54"/>
            <p:cNvCxnSpPr/>
            <p:nvPr/>
          </p:nvCxnSpPr>
          <p:spPr>
            <a:xfrm>
              <a:off x="5453638" y="5001563"/>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5453638" y="5275947"/>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p:cNvCxnSpPr/>
            <p:nvPr/>
          </p:nvCxnSpPr>
          <p:spPr>
            <a:xfrm>
              <a:off x="5453638" y="5532915"/>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5453638" y="5820947"/>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テキスト ボックス 72"/>
            <p:cNvSpPr txBox="1"/>
            <p:nvPr/>
          </p:nvSpPr>
          <p:spPr>
            <a:xfrm>
              <a:off x="5606038" y="4820959"/>
              <a:ext cx="3430458" cy="1200329"/>
            </a:xfrm>
            <a:prstGeom prst="rect">
              <a:avLst/>
            </a:prstGeom>
            <a:solidFill>
              <a:schemeClr val="bg1"/>
            </a:solidFill>
            <a:ln>
              <a:noFill/>
            </a:ln>
          </p:spPr>
          <p:txBody>
            <a:bodyPr wrap="square" rtlCol="0">
              <a:spAutoFit/>
            </a:bodyPr>
            <a:lstStyle/>
            <a:p>
              <a:pPr>
                <a:spcBef>
                  <a:spcPts val="600"/>
                </a:spcBef>
              </a:pPr>
              <a:r>
                <a:rPr lang="ja-JP" altLang="en-US" dirty="0" smtClean="0">
                  <a:latin typeface="+mn-ea"/>
                </a:rPr>
                <a:t>複製</a:t>
              </a:r>
              <a:r>
                <a:rPr lang="zh-CN" altLang="en-US" dirty="0" smtClean="0">
                  <a:latin typeface="ＭＳ Ｐゴシック" panose="020B0600070205080204" pitchFamily="50" charset="-128"/>
                  <a:ea typeface="ＭＳ Ｐゴシック" panose="020B0600070205080204" pitchFamily="50" charset="-128"/>
                </a:rPr>
                <a:t>権</a:t>
              </a:r>
              <a:endParaRPr lang="en-US" altLang="zh-CN" dirty="0" smtClean="0">
                <a:latin typeface="ＭＳ Ｐゴシック" panose="020B0600070205080204" pitchFamily="50" charset="-128"/>
                <a:ea typeface="ＭＳ Ｐゴシック" panose="020B0600070205080204" pitchFamily="50" charset="-128"/>
              </a:endParaRPr>
            </a:p>
            <a:p>
              <a:r>
                <a:rPr lang="zh-TW" altLang="en-US" dirty="0">
                  <a:latin typeface="ＭＳ Ｐゴシック" panose="020B0600070205080204" pitchFamily="50" charset="-128"/>
                  <a:ea typeface="ＭＳ Ｐゴシック" panose="020B0600070205080204" pitchFamily="50" charset="-128"/>
                </a:rPr>
                <a:t>再放送権，有線放送権</a:t>
              </a:r>
              <a:endParaRPr lang="en-US" altLang="ja-JP" dirty="0" smtClean="0">
                <a:latin typeface="ＭＳ Ｐゴシック" panose="020B0600070205080204" pitchFamily="50" charset="-128"/>
                <a:ea typeface="ＭＳ Ｐゴシック" panose="020B0600070205080204" pitchFamily="50" charset="-128"/>
              </a:endParaRPr>
            </a:p>
            <a:p>
              <a:r>
                <a:rPr lang="ja-JP" altLang="en-US" dirty="0" smtClean="0">
                  <a:latin typeface="+mn-ea"/>
                </a:rPr>
                <a:t>送信可能化権</a:t>
              </a:r>
              <a:endParaRPr lang="en-US" altLang="ja-JP" dirty="0" smtClean="0">
                <a:latin typeface="+mn-ea"/>
              </a:endParaRPr>
            </a:p>
            <a:p>
              <a:r>
                <a:rPr lang="ja-JP" altLang="en-US" dirty="0" smtClean="0"/>
                <a:t>（有線）テレビ</a:t>
              </a:r>
              <a:r>
                <a:rPr lang="ja-JP" altLang="en-US" dirty="0"/>
                <a:t>放送の公の伝達権</a:t>
              </a:r>
              <a:endParaRPr lang="en-US" altLang="ja-JP" dirty="0" smtClean="0">
                <a:latin typeface="+mn-ea"/>
              </a:endParaRPr>
            </a:p>
          </p:txBody>
        </p:sp>
      </p:grpSp>
      <p:sp>
        <p:nvSpPr>
          <p:cNvPr id="15" name="テキスト ボックス 14"/>
          <p:cNvSpPr txBox="1"/>
          <p:nvPr/>
        </p:nvSpPr>
        <p:spPr>
          <a:xfrm>
            <a:off x="755576" y="6021288"/>
            <a:ext cx="7848872" cy="646331"/>
          </a:xfrm>
          <a:prstGeom prst="rect">
            <a:avLst/>
          </a:prstGeom>
          <a:noFill/>
        </p:spPr>
        <p:txBody>
          <a:bodyPr wrap="square" rtlCol="0">
            <a:spAutoFit/>
          </a:bodyPr>
          <a:lstStyle/>
          <a:p>
            <a:pPr marL="355600" indent="-355600"/>
            <a:r>
              <a:rPr lang="ja-JP" altLang="en-US" dirty="0" smtClean="0"/>
              <a:t>注）レコード製</a:t>
            </a:r>
            <a:r>
              <a:rPr lang="ja-JP" altLang="en-US" dirty="0"/>
              <a:t>作者，放送・有線放送事業者には「人格権」はなく，「財産権」のみ認められて</a:t>
            </a:r>
            <a:r>
              <a:rPr lang="ja-JP" altLang="en-US" dirty="0" smtClean="0"/>
              <a:t>いる。</a:t>
            </a:r>
            <a:endParaRPr kumimoji="1" lang="ja-JP" altLang="en-US" dirty="0"/>
          </a:p>
        </p:txBody>
      </p:sp>
      <p:sp>
        <p:nvSpPr>
          <p:cNvPr id="3" name="テキスト ボックス 2"/>
          <p:cNvSpPr txBox="1"/>
          <p:nvPr/>
        </p:nvSpPr>
        <p:spPr>
          <a:xfrm>
            <a:off x="7012060" y="1620089"/>
            <a:ext cx="2168452" cy="584775"/>
          </a:xfrm>
          <a:prstGeom prst="rect">
            <a:avLst/>
          </a:prstGeom>
          <a:noFill/>
        </p:spPr>
        <p:txBody>
          <a:bodyPr wrap="square" rtlCol="0">
            <a:spAutoFit/>
          </a:bodyPr>
          <a:lstStyle/>
          <a:p>
            <a:r>
              <a:rPr kumimoji="1" lang="ja-JP" altLang="en-US" sz="1600" dirty="0" smtClean="0"/>
              <a:t>＊インターネット等にアップロードする権利</a:t>
            </a:r>
            <a:endParaRPr kumimoji="1" lang="ja-JP" altLang="en-US" sz="1600" dirty="0"/>
          </a:p>
        </p:txBody>
      </p:sp>
      <p:sp>
        <p:nvSpPr>
          <p:cNvPr id="37" name="Rectangle 2"/>
          <p:cNvSpPr>
            <a:spLocks noChangeArrowheads="1"/>
          </p:cNvSpPr>
          <p:nvPr/>
        </p:nvSpPr>
        <p:spPr bwMode="auto">
          <a:xfrm>
            <a:off x="1245984" y="404664"/>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a:t>
            </a:r>
            <a:r>
              <a:rPr lang="ja-JP" altLang="en-US" sz="2800" dirty="0" smtClean="0">
                <a:solidFill>
                  <a:schemeClr val="bg1"/>
                </a:solidFill>
                <a:latin typeface="ＭＳ Ｐゴシック" pitchFamily="50" charset="-128"/>
              </a:rPr>
              <a:t>隣接権（その２）</a:t>
            </a:r>
            <a:endParaRPr lang="ja-JP" altLang="en-US" sz="2800" dirty="0">
              <a:solidFill>
                <a:schemeClr val="bg1"/>
              </a:solidFill>
              <a:latin typeface="ＭＳ Ｐゴシック" pitchFamily="50" charset="-128"/>
            </a:endParaRPr>
          </a:p>
        </p:txBody>
      </p:sp>
    </p:spTree>
    <p:extLst>
      <p:ext uri="{BB962C8B-B14F-4D97-AF65-F5344CB8AC3E}">
        <p14:creationId xmlns:p14="http://schemas.microsoft.com/office/powerpoint/2010/main" val="774158541"/>
      </p:ext>
    </p:extLst>
  </p:cSld>
  <p:clrMapOvr>
    <a:masterClrMapping/>
  </p:clrMapOvr>
  <p:transition spd="slow">
    <p:split orient="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395536" y="1668870"/>
            <a:ext cx="8352928" cy="783956"/>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11560" y="2780928"/>
            <a:ext cx="6696744" cy="984885"/>
          </a:xfrm>
          <a:prstGeom prst="rect">
            <a:avLst/>
          </a:prstGeom>
          <a:solidFill>
            <a:schemeClr val="bg1"/>
          </a:solidFill>
          <a:ln>
            <a:solidFill>
              <a:srgbClr val="0000FF"/>
            </a:solidFill>
          </a:ln>
        </p:spPr>
        <p:txBody>
          <a:bodyPr wrap="square" rtlCol="0">
            <a:spAutoFit/>
          </a:bodyPr>
          <a:lstStyle/>
          <a:p>
            <a:r>
              <a:rPr kumimoji="1" lang="ja-JP" altLang="en-US" dirty="0" smtClean="0"/>
              <a:t>　</a:t>
            </a:r>
            <a:r>
              <a:rPr kumimoji="1" lang="ja-JP" altLang="en-US" sz="2200" dirty="0" smtClean="0">
                <a:solidFill>
                  <a:srgbClr val="0000FF"/>
                </a:solidFill>
              </a:rPr>
              <a:t>原作者</a:t>
            </a:r>
            <a:r>
              <a:rPr kumimoji="1" lang="ja-JP" altLang="en-US" dirty="0" smtClean="0"/>
              <a:t>（英語版（原作）著作者）</a:t>
            </a:r>
            <a:endParaRPr kumimoji="1" lang="en-US" altLang="ja-JP" dirty="0" smtClean="0"/>
          </a:p>
          <a:p>
            <a:r>
              <a:rPr lang="ja-JP" altLang="en-US" dirty="0" smtClean="0"/>
              <a:t>　　「二次著作物（日本語版）の</a:t>
            </a:r>
            <a:r>
              <a:rPr lang="ja-JP" altLang="en-US" dirty="0" smtClean="0">
                <a:solidFill>
                  <a:srgbClr val="FF0000"/>
                </a:solidFill>
              </a:rPr>
              <a:t>創作</a:t>
            </a:r>
            <a:r>
              <a:rPr lang="ja-JP" altLang="en-US" dirty="0" smtClean="0"/>
              <a:t>に関する権利」</a:t>
            </a:r>
            <a:endParaRPr lang="en-US" altLang="ja-JP" dirty="0" smtClean="0"/>
          </a:p>
          <a:p>
            <a:r>
              <a:rPr lang="ja-JP" altLang="en-US" dirty="0" smtClean="0"/>
              <a:t>　　「二次</a:t>
            </a:r>
            <a:r>
              <a:rPr lang="ja-JP" altLang="en-US" dirty="0"/>
              <a:t>著作物（日本語版）</a:t>
            </a:r>
            <a:r>
              <a:rPr lang="ja-JP" altLang="en-US" dirty="0" smtClean="0"/>
              <a:t>の</a:t>
            </a:r>
            <a:r>
              <a:rPr lang="ja-JP" altLang="en-US" dirty="0" smtClean="0">
                <a:solidFill>
                  <a:srgbClr val="FF0000"/>
                </a:solidFill>
              </a:rPr>
              <a:t>利用</a:t>
            </a:r>
            <a:r>
              <a:rPr lang="ja-JP" altLang="en-US" dirty="0"/>
              <a:t>に</a:t>
            </a:r>
            <a:r>
              <a:rPr lang="ja-JP" altLang="en-US" dirty="0" smtClean="0"/>
              <a:t>関する権利」　　を持っている</a:t>
            </a:r>
            <a:endParaRPr lang="en-US" altLang="ja-JP" dirty="0"/>
          </a:p>
        </p:txBody>
      </p:sp>
      <p:sp>
        <p:nvSpPr>
          <p:cNvPr id="36" name="テキスト ボックス 35"/>
          <p:cNvSpPr txBox="1"/>
          <p:nvPr/>
        </p:nvSpPr>
        <p:spPr>
          <a:xfrm>
            <a:off x="629102" y="4377878"/>
            <a:ext cx="6677546" cy="707886"/>
          </a:xfrm>
          <a:prstGeom prst="rect">
            <a:avLst/>
          </a:prstGeom>
          <a:solidFill>
            <a:schemeClr val="bg1"/>
          </a:solidFill>
          <a:ln>
            <a:solidFill>
              <a:srgbClr val="0000FF"/>
            </a:solidFill>
          </a:ln>
        </p:spPr>
        <p:txBody>
          <a:bodyPr wrap="square" rtlCol="0">
            <a:spAutoFit/>
          </a:bodyPr>
          <a:lstStyle/>
          <a:p>
            <a:r>
              <a:rPr kumimoji="1" lang="ja-JP" altLang="en-US" dirty="0" smtClean="0"/>
              <a:t>　</a:t>
            </a:r>
            <a:r>
              <a:rPr kumimoji="1" lang="ja-JP" altLang="en-US" sz="2200" dirty="0" smtClean="0">
                <a:solidFill>
                  <a:srgbClr val="0000FF"/>
                </a:solidFill>
              </a:rPr>
              <a:t>翻訳者</a:t>
            </a:r>
            <a:r>
              <a:rPr kumimoji="1" lang="ja-JP" altLang="en-US" dirty="0" smtClean="0"/>
              <a:t>（日本語版（二次著作物）の著作者）</a:t>
            </a:r>
            <a:endParaRPr kumimoji="1" lang="en-US" altLang="ja-JP" dirty="0" smtClean="0"/>
          </a:p>
          <a:p>
            <a:r>
              <a:rPr lang="ja-JP" altLang="en-US" dirty="0" smtClean="0"/>
              <a:t>　　「日本語版のコピーに関する権利」　　を持っている</a:t>
            </a:r>
            <a:endParaRPr lang="en-US" altLang="ja-JP" dirty="0"/>
          </a:p>
        </p:txBody>
      </p:sp>
      <p:sp>
        <p:nvSpPr>
          <p:cNvPr id="37" name="テキスト ボックス 36"/>
          <p:cNvSpPr txBox="1"/>
          <p:nvPr/>
        </p:nvSpPr>
        <p:spPr>
          <a:xfrm>
            <a:off x="615454" y="5673442"/>
            <a:ext cx="6688563" cy="707886"/>
          </a:xfrm>
          <a:prstGeom prst="rect">
            <a:avLst/>
          </a:prstGeom>
          <a:solidFill>
            <a:schemeClr val="bg1"/>
          </a:solidFill>
          <a:ln>
            <a:solidFill>
              <a:srgbClr val="0000FF"/>
            </a:solidFill>
          </a:ln>
        </p:spPr>
        <p:txBody>
          <a:bodyPr wrap="square" rtlCol="0">
            <a:spAutoFit/>
          </a:bodyPr>
          <a:lstStyle/>
          <a:p>
            <a:r>
              <a:rPr kumimoji="1" lang="ja-JP" altLang="en-US" dirty="0" smtClean="0"/>
              <a:t>　</a:t>
            </a:r>
            <a:r>
              <a:rPr kumimoji="1" lang="ja-JP" altLang="en-US" sz="2200" dirty="0" smtClean="0">
                <a:solidFill>
                  <a:srgbClr val="0000FF"/>
                </a:solidFill>
              </a:rPr>
              <a:t>利用者</a:t>
            </a:r>
            <a:endParaRPr kumimoji="1" lang="en-US" altLang="ja-JP" sz="2200" dirty="0" smtClean="0">
              <a:solidFill>
                <a:srgbClr val="0000FF"/>
              </a:solidFill>
            </a:endParaRPr>
          </a:p>
          <a:p>
            <a:r>
              <a:rPr lang="ja-JP" altLang="en-US" dirty="0" smtClean="0"/>
              <a:t>　　「</a:t>
            </a:r>
            <a:r>
              <a:rPr lang="ja-JP" altLang="en-US" dirty="0"/>
              <a:t>日本語版（二次著作物</a:t>
            </a:r>
            <a:r>
              <a:rPr lang="ja-JP" altLang="en-US" dirty="0" smtClean="0"/>
              <a:t>）のコピーをしたい</a:t>
            </a:r>
            <a:endParaRPr lang="en-US" altLang="ja-JP" dirty="0"/>
          </a:p>
        </p:txBody>
      </p:sp>
      <p:sp>
        <p:nvSpPr>
          <p:cNvPr id="7" name="テキスト ボックス 6"/>
          <p:cNvSpPr txBox="1"/>
          <p:nvPr/>
        </p:nvSpPr>
        <p:spPr>
          <a:xfrm>
            <a:off x="882049" y="1268760"/>
            <a:ext cx="7434367" cy="400110"/>
          </a:xfrm>
          <a:prstGeom prst="rect">
            <a:avLst/>
          </a:prstGeom>
          <a:noFill/>
        </p:spPr>
        <p:txBody>
          <a:bodyPr wrap="square" rtlCol="0">
            <a:spAutoFit/>
          </a:bodyPr>
          <a:lstStyle/>
          <a:p>
            <a:r>
              <a:rPr lang="ja-JP" altLang="en-US" dirty="0"/>
              <a:t>「</a:t>
            </a:r>
            <a:r>
              <a:rPr lang="ja-JP" altLang="en-US" sz="2000" dirty="0">
                <a:latin typeface="+mn-ea"/>
              </a:rPr>
              <a:t>二次的</a:t>
            </a:r>
            <a:r>
              <a:rPr lang="ja-JP" altLang="en-US" sz="2000" dirty="0" smtClean="0">
                <a:latin typeface="+mn-ea"/>
              </a:rPr>
              <a:t>著作物</a:t>
            </a:r>
            <a:r>
              <a:rPr lang="ja-JP" altLang="en-US" sz="2000" dirty="0">
                <a:latin typeface="+mn-ea"/>
              </a:rPr>
              <a:t>」</a:t>
            </a:r>
            <a:r>
              <a:rPr lang="ja-JP" altLang="en-US" sz="2000" dirty="0" smtClean="0">
                <a:latin typeface="+mn-ea"/>
              </a:rPr>
              <a:t>とは</a:t>
            </a:r>
            <a:endParaRPr kumimoji="1" lang="ja-JP" altLang="en-US" dirty="0"/>
          </a:p>
        </p:txBody>
      </p:sp>
      <p:sp>
        <p:nvSpPr>
          <p:cNvPr id="40" name="テキスト ボックス 39"/>
          <p:cNvSpPr txBox="1"/>
          <p:nvPr/>
        </p:nvSpPr>
        <p:spPr>
          <a:xfrm>
            <a:off x="603176" y="1744940"/>
            <a:ext cx="7929264" cy="707886"/>
          </a:xfrm>
          <a:prstGeom prst="rect">
            <a:avLst/>
          </a:prstGeom>
          <a:noFill/>
        </p:spPr>
        <p:txBody>
          <a:bodyPr wrap="square" rtlCol="0">
            <a:spAutoFit/>
          </a:bodyPr>
          <a:lstStyle/>
          <a:p>
            <a:pPr>
              <a:spcBef>
                <a:spcPts val="1200"/>
              </a:spcBef>
            </a:pPr>
            <a:r>
              <a:rPr lang="ja-JP" altLang="en-US" sz="2000" dirty="0" smtClean="0"/>
              <a:t>著作物</a:t>
            </a:r>
            <a:r>
              <a:rPr lang="ja-JP" altLang="en-US" sz="2000" dirty="0"/>
              <a:t>（原作）</a:t>
            </a:r>
            <a:r>
              <a:rPr lang="ja-JP" altLang="en-US" sz="2000" dirty="0" smtClean="0"/>
              <a:t>を、翻訳、編曲、変形、脚色、映画化</a:t>
            </a:r>
            <a:r>
              <a:rPr lang="ja-JP" altLang="en-US" sz="2000" dirty="0"/>
              <a:t>などに</a:t>
            </a:r>
            <a:r>
              <a:rPr lang="ja-JP" altLang="en-US" sz="2000" dirty="0" smtClean="0"/>
              <a:t>より、創作的</a:t>
            </a:r>
            <a:r>
              <a:rPr lang="ja-JP" altLang="en-US" sz="2000" dirty="0"/>
              <a:t>に「</a:t>
            </a:r>
            <a:r>
              <a:rPr lang="ja-JP" altLang="en-US" sz="2000" dirty="0" smtClean="0"/>
              <a:t>加工</a:t>
            </a:r>
            <a:r>
              <a:rPr lang="ja-JP" altLang="en-US" sz="2000" dirty="0"/>
              <a:t>」することに</a:t>
            </a:r>
            <a:r>
              <a:rPr lang="ja-JP" altLang="en-US" sz="2000" dirty="0" smtClean="0"/>
              <a:t>よって、作られた著作物</a:t>
            </a:r>
            <a:endParaRPr kumimoji="1" lang="ja-JP" altLang="en-US" sz="2000" dirty="0"/>
          </a:p>
        </p:txBody>
      </p:sp>
      <p:sp>
        <p:nvSpPr>
          <p:cNvPr id="12" name="Rectangle 2"/>
          <p:cNvSpPr>
            <a:spLocks noChangeArrowheads="1"/>
          </p:cNvSpPr>
          <p:nvPr/>
        </p:nvSpPr>
        <p:spPr bwMode="auto">
          <a:xfrm>
            <a:off x="123233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600" dirty="0">
                <a:solidFill>
                  <a:schemeClr val="bg1"/>
                </a:solidFill>
                <a:latin typeface="ＭＳ Ｐゴシック" pitchFamily="50" charset="-128"/>
              </a:rPr>
              <a:t>二次的著作物の創作・利用に関する権利</a:t>
            </a:r>
          </a:p>
        </p:txBody>
      </p:sp>
      <p:sp>
        <p:nvSpPr>
          <p:cNvPr id="3" name="上矢印 2"/>
          <p:cNvSpPr/>
          <p:nvPr/>
        </p:nvSpPr>
        <p:spPr>
          <a:xfrm>
            <a:off x="2069262" y="3883503"/>
            <a:ext cx="251376" cy="33758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2501310" y="3923764"/>
            <a:ext cx="4896544" cy="369332"/>
          </a:xfrm>
          <a:prstGeom prst="rect">
            <a:avLst/>
          </a:prstGeom>
          <a:noFill/>
        </p:spPr>
        <p:txBody>
          <a:bodyPr wrap="square" rtlCol="0">
            <a:spAutoFit/>
          </a:bodyPr>
          <a:lstStyle/>
          <a:p>
            <a:r>
              <a:rPr lang="ja-JP" altLang="en-US" dirty="0"/>
              <a:t>翻訳（二次的著作物の創作</a:t>
            </a:r>
            <a:r>
              <a:rPr lang="ja-JP" altLang="en-US" dirty="0" smtClean="0"/>
              <a:t>）に</a:t>
            </a:r>
            <a:r>
              <a:rPr lang="ja-JP" altLang="en-US" dirty="0"/>
              <a:t>ついて了解を得る</a:t>
            </a:r>
            <a:endParaRPr kumimoji="1" lang="ja-JP" altLang="en-US" dirty="0"/>
          </a:p>
        </p:txBody>
      </p:sp>
      <p:sp>
        <p:nvSpPr>
          <p:cNvPr id="15" name="上矢印 14"/>
          <p:cNvSpPr/>
          <p:nvPr/>
        </p:nvSpPr>
        <p:spPr>
          <a:xfrm>
            <a:off x="2069262" y="5179647"/>
            <a:ext cx="251376" cy="337585"/>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2501310" y="5219908"/>
            <a:ext cx="4374946" cy="369332"/>
          </a:xfrm>
          <a:prstGeom prst="rect">
            <a:avLst/>
          </a:prstGeom>
          <a:noFill/>
        </p:spPr>
        <p:txBody>
          <a:bodyPr wrap="square" rtlCol="0">
            <a:spAutoFit/>
          </a:bodyPr>
          <a:lstStyle/>
          <a:p>
            <a:r>
              <a:rPr lang="ja-JP" altLang="en-US" dirty="0"/>
              <a:t>「日本語版のコピー」に</a:t>
            </a:r>
            <a:r>
              <a:rPr lang="ja-JP" altLang="en-US" dirty="0" smtClean="0"/>
              <a:t>ついて了解</a:t>
            </a:r>
            <a:r>
              <a:rPr lang="ja-JP" altLang="en-US" dirty="0"/>
              <a:t>を得る</a:t>
            </a:r>
            <a:endParaRPr kumimoji="1" lang="ja-JP" altLang="en-US" dirty="0"/>
          </a:p>
        </p:txBody>
      </p:sp>
      <p:grpSp>
        <p:nvGrpSpPr>
          <p:cNvPr id="17" name="グループ化 16"/>
          <p:cNvGrpSpPr/>
          <p:nvPr/>
        </p:nvGrpSpPr>
        <p:grpSpPr>
          <a:xfrm>
            <a:off x="7322724" y="3203451"/>
            <a:ext cx="489636" cy="2889845"/>
            <a:chOff x="7668348" y="3059435"/>
            <a:chExt cx="489636" cy="2889845"/>
          </a:xfrm>
        </p:grpSpPr>
        <p:sp>
          <p:nvSpPr>
            <p:cNvPr id="19" name="上矢印 18"/>
            <p:cNvSpPr/>
            <p:nvPr/>
          </p:nvSpPr>
          <p:spPr>
            <a:xfrm rot="16200000">
              <a:off x="7733239" y="2994544"/>
              <a:ext cx="283840" cy="413621"/>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8028384" y="3128964"/>
              <a:ext cx="129600" cy="2819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rot="5400000">
              <a:off x="7801087" y="5721983"/>
              <a:ext cx="129906" cy="3246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テキスト ボックス 17"/>
          <p:cNvSpPr txBox="1"/>
          <p:nvPr/>
        </p:nvSpPr>
        <p:spPr>
          <a:xfrm>
            <a:off x="7884368" y="3915053"/>
            <a:ext cx="1259632" cy="954107"/>
          </a:xfrm>
          <a:prstGeom prst="rect">
            <a:avLst/>
          </a:prstGeom>
          <a:noFill/>
        </p:spPr>
        <p:txBody>
          <a:bodyPr wrap="square" rtlCol="0">
            <a:spAutoFit/>
          </a:bodyPr>
          <a:lstStyle/>
          <a:p>
            <a:r>
              <a:rPr lang="ja-JP" altLang="en-US" sz="1400" dirty="0"/>
              <a:t>「二次的</a:t>
            </a:r>
            <a:r>
              <a:rPr lang="ja-JP" altLang="en-US" sz="1400" dirty="0" smtClean="0"/>
              <a:t>著作物</a:t>
            </a:r>
            <a:r>
              <a:rPr lang="ja-JP" altLang="en-US" sz="1400" dirty="0"/>
              <a:t>の利用</a:t>
            </a:r>
            <a:r>
              <a:rPr lang="ja-JP" altLang="en-US" sz="1400" dirty="0" smtClean="0"/>
              <a:t>」について了解</a:t>
            </a:r>
            <a:r>
              <a:rPr lang="ja-JP" altLang="en-US" sz="1400" dirty="0"/>
              <a:t>を得る</a:t>
            </a:r>
            <a:endParaRPr kumimoji="1" lang="ja-JP" altLang="en-US" sz="1400" dirty="0"/>
          </a:p>
        </p:txBody>
      </p:sp>
      <p:sp>
        <p:nvSpPr>
          <p:cNvPr id="20"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12</a:t>
            </a:fld>
            <a:endParaRPr lang="en-US" altLang="ja-JP" sz="1800" dirty="0" smtClean="0">
              <a:latin typeface="+mn-ea"/>
              <a:ea typeface="+mn-ea"/>
            </a:endParaRPr>
          </a:p>
        </p:txBody>
      </p:sp>
    </p:spTree>
    <p:extLst>
      <p:ext uri="{BB962C8B-B14F-4D97-AF65-F5344CB8AC3E}">
        <p14:creationId xmlns:p14="http://schemas.microsoft.com/office/powerpoint/2010/main" val="2283449462"/>
      </p:ext>
    </p:extLst>
  </p:cSld>
  <p:clrMapOvr>
    <a:masterClrMapping/>
  </p:clrMapOvr>
  <p:transition spd="slow">
    <p:split orient="ver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auto">
          <a:xfrm>
            <a:off x="1609725"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著作権、著作隣接権の保護期間</a:t>
            </a:r>
          </a:p>
        </p:txBody>
      </p:sp>
      <p:sp>
        <p:nvSpPr>
          <p:cNvPr id="12295" name="AutoShape 6"/>
          <p:cNvSpPr>
            <a:spLocks noChangeArrowheads="1"/>
          </p:cNvSpPr>
          <p:nvPr/>
        </p:nvSpPr>
        <p:spPr bwMode="auto">
          <a:xfrm>
            <a:off x="251520" y="1268760"/>
            <a:ext cx="8640960" cy="1378906"/>
          </a:xfrm>
          <a:prstGeom prst="roundRect">
            <a:avLst>
              <a:gd name="adj" fmla="val 16667"/>
            </a:avLst>
          </a:prstGeom>
          <a:solidFill>
            <a:srgbClr val="FFFFCC"/>
          </a:solidFill>
          <a:ln w="9525">
            <a:solidFill>
              <a:srgbClr val="0000FF"/>
            </a:solidFill>
            <a:round/>
            <a:headEnd/>
            <a:tailEnd/>
          </a:ln>
        </p:spPr>
        <p:txBody>
          <a:bodyPr wrap="none" anchor="ctr"/>
          <a:lstStyle/>
          <a:p>
            <a:endParaRPr lang="ja-JP" altLang="en-US"/>
          </a:p>
        </p:txBody>
      </p:sp>
      <p:sp>
        <p:nvSpPr>
          <p:cNvPr id="12296" name="Text Box 7"/>
          <p:cNvSpPr txBox="1">
            <a:spLocks noChangeArrowheads="1"/>
          </p:cNvSpPr>
          <p:nvPr/>
        </p:nvSpPr>
        <p:spPr bwMode="auto">
          <a:xfrm>
            <a:off x="395536" y="1371832"/>
            <a:ext cx="8424936" cy="1261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spcBef>
                <a:spcPts val="500"/>
              </a:spcBef>
            </a:pPr>
            <a:r>
              <a:rPr lang="ja-JP" altLang="en-US" sz="1600" dirty="0" smtClean="0">
                <a:solidFill>
                  <a:srgbClr val="0000FF"/>
                </a:solidFill>
                <a:latin typeface="+mn-ea"/>
                <a:ea typeface="+mn-ea"/>
              </a:rPr>
              <a:t>◆</a:t>
            </a:r>
            <a:r>
              <a:rPr lang="ja-JP" altLang="en-US" dirty="0" smtClean="0">
                <a:solidFill>
                  <a:srgbClr val="0000FF"/>
                </a:solidFill>
                <a:latin typeface="+mn-ea"/>
                <a:ea typeface="+mn-ea"/>
              </a:rPr>
              <a:t> </a:t>
            </a:r>
            <a:r>
              <a:rPr lang="ja-JP" altLang="en-US" sz="1900" dirty="0" smtClean="0">
                <a:latin typeface="+mn-ea"/>
                <a:ea typeface="+mn-ea"/>
              </a:rPr>
              <a:t>保護期間は，原則として著作者の生存年間及びその死後</a:t>
            </a:r>
            <a:r>
              <a:rPr lang="en-US" altLang="ja-JP" sz="1900" dirty="0" smtClean="0">
                <a:latin typeface="+mn-ea"/>
                <a:ea typeface="+mn-ea"/>
              </a:rPr>
              <a:t>50</a:t>
            </a:r>
            <a:r>
              <a:rPr lang="ja-JP" altLang="en-US" sz="1900" dirty="0" smtClean="0">
                <a:latin typeface="+mn-ea"/>
                <a:ea typeface="+mn-ea"/>
              </a:rPr>
              <a:t>年間</a:t>
            </a:r>
            <a:r>
              <a:rPr lang="ja-JP" altLang="en-US" sz="1900" dirty="0" smtClean="0">
                <a:solidFill>
                  <a:srgbClr val="FF0000"/>
                </a:solidFill>
                <a:latin typeface="+mn-ea"/>
                <a:ea typeface="+mn-ea"/>
              </a:rPr>
              <a:t>⇒</a:t>
            </a:r>
            <a:r>
              <a:rPr lang="en-US" altLang="ja-JP" sz="1900" dirty="0" smtClean="0">
                <a:solidFill>
                  <a:srgbClr val="FF0000"/>
                </a:solidFill>
                <a:latin typeface="+mn-ea"/>
                <a:ea typeface="+mn-ea"/>
              </a:rPr>
              <a:t>7</a:t>
            </a:r>
            <a:r>
              <a:rPr lang="en-US" altLang="ja-JP" sz="1900" dirty="0" smtClean="0">
                <a:solidFill>
                  <a:srgbClr val="FF0000"/>
                </a:solidFill>
                <a:latin typeface="+mn-ea"/>
                <a:ea typeface="+mn-ea"/>
              </a:rPr>
              <a:t>0</a:t>
            </a:r>
            <a:r>
              <a:rPr lang="ja-JP" altLang="en-US" sz="1900" dirty="0" smtClean="0">
                <a:solidFill>
                  <a:srgbClr val="FF0000"/>
                </a:solidFill>
                <a:latin typeface="+mn-ea"/>
                <a:ea typeface="+mn-ea"/>
              </a:rPr>
              <a:t>年に延長</a:t>
            </a:r>
            <a:endParaRPr lang="en-US" altLang="ja-JP" sz="1900" baseline="30000" dirty="0" smtClean="0">
              <a:solidFill>
                <a:srgbClr val="FF0000"/>
              </a:solidFill>
              <a:latin typeface="+mn-ea"/>
              <a:ea typeface="+mn-ea"/>
            </a:endParaRPr>
          </a:p>
          <a:p>
            <a:r>
              <a:rPr lang="ja-JP" altLang="en-US" sz="1600" dirty="0">
                <a:solidFill>
                  <a:srgbClr val="0000FF"/>
                </a:solidFill>
                <a:latin typeface="+mn-ea"/>
                <a:ea typeface="+mn-ea"/>
              </a:rPr>
              <a:t>◆</a:t>
            </a:r>
            <a:r>
              <a:rPr lang="ja-JP" altLang="en-US" sz="1400" dirty="0">
                <a:solidFill>
                  <a:srgbClr val="0000FF"/>
                </a:solidFill>
                <a:latin typeface="+mn-ea"/>
                <a:ea typeface="+mn-ea"/>
              </a:rPr>
              <a:t> </a:t>
            </a:r>
            <a:r>
              <a:rPr lang="ja-JP" altLang="en-US" sz="1900" dirty="0" smtClean="0">
                <a:latin typeface="+mn-ea"/>
                <a:ea typeface="+mn-ea"/>
              </a:rPr>
              <a:t>著作者人格権及び実演者人格権の保護</a:t>
            </a:r>
            <a:r>
              <a:rPr lang="ja-JP" altLang="en-US" sz="1900" dirty="0">
                <a:latin typeface="+mn-ea"/>
                <a:ea typeface="+mn-ea"/>
              </a:rPr>
              <a:t>期間</a:t>
            </a:r>
            <a:r>
              <a:rPr lang="ja-JP" altLang="en-US" sz="1900" dirty="0" smtClean="0">
                <a:latin typeface="+mn-ea"/>
                <a:ea typeface="+mn-ea"/>
              </a:rPr>
              <a:t>は、原則</a:t>
            </a:r>
            <a:r>
              <a:rPr lang="ja-JP" altLang="en-US" sz="1900" dirty="0">
                <a:latin typeface="+mn-ea"/>
                <a:ea typeface="+mn-ea"/>
              </a:rPr>
              <a:t>として著作者の</a:t>
            </a:r>
            <a:r>
              <a:rPr lang="ja-JP" altLang="en-US" sz="1900" dirty="0" smtClean="0">
                <a:latin typeface="+mn-ea"/>
                <a:ea typeface="+mn-ea"/>
              </a:rPr>
              <a:t>生存中。</a:t>
            </a:r>
            <a:endParaRPr lang="en-US" altLang="ja-JP" sz="1900" dirty="0" smtClean="0">
              <a:latin typeface="+mn-ea"/>
              <a:ea typeface="+mn-ea"/>
            </a:endParaRPr>
          </a:p>
          <a:p>
            <a:pPr marL="273050" indent="-273050"/>
            <a:r>
              <a:rPr lang="ja-JP" altLang="en-US" sz="1900" dirty="0" smtClean="0">
                <a:latin typeface="+mn-ea"/>
                <a:ea typeface="+mn-ea"/>
              </a:rPr>
              <a:t>　　ただし、</a:t>
            </a:r>
            <a:r>
              <a:rPr lang="ja-JP" altLang="en-US" sz="1900" dirty="0">
                <a:latin typeface="+mn-ea"/>
                <a:ea typeface="+mn-ea"/>
              </a:rPr>
              <a:t>死後に</a:t>
            </a:r>
            <a:r>
              <a:rPr lang="ja-JP" altLang="en-US" sz="1900" dirty="0" smtClean="0">
                <a:latin typeface="+mn-ea"/>
                <a:ea typeface="+mn-ea"/>
              </a:rPr>
              <a:t>おいて</a:t>
            </a:r>
            <a:r>
              <a:rPr lang="ja-JP" altLang="en-US" sz="1900" dirty="0">
                <a:latin typeface="+mn-ea"/>
                <a:ea typeface="+mn-ea"/>
              </a:rPr>
              <a:t>も，原則として，著作者人格権の侵害となる</a:t>
            </a:r>
            <a:r>
              <a:rPr lang="ja-JP" altLang="en-US" sz="1900" dirty="0" smtClean="0">
                <a:latin typeface="+mn-ea"/>
                <a:ea typeface="+mn-ea"/>
              </a:rPr>
              <a:t>べき</a:t>
            </a:r>
            <a:r>
              <a:rPr lang="ja-JP" altLang="en-US" sz="1900" dirty="0">
                <a:latin typeface="+mn-ea"/>
                <a:ea typeface="+mn-ea"/>
              </a:rPr>
              <a:t>行為をしては</a:t>
            </a:r>
            <a:r>
              <a:rPr lang="ja-JP" altLang="en-US" sz="1900" dirty="0" smtClean="0">
                <a:latin typeface="+mn-ea"/>
                <a:ea typeface="+mn-ea"/>
              </a:rPr>
              <a:t>ならない。</a:t>
            </a:r>
            <a:r>
              <a:rPr lang="en-US" altLang="ja-JP" sz="1900" dirty="0" smtClean="0">
                <a:latin typeface="+mn-ea"/>
                <a:ea typeface="+mn-ea"/>
              </a:rPr>
              <a:t>	</a:t>
            </a:r>
            <a:endParaRPr lang="ja-JP" altLang="en-US" sz="1600" dirty="0" smtClean="0">
              <a:latin typeface="+mn-ea"/>
              <a:ea typeface="+mn-ea"/>
            </a:endParaRPr>
          </a:p>
        </p:txBody>
      </p:sp>
      <p:graphicFrame>
        <p:nvGraphicFramePr>
          <p:cNvPr id="2" name="表 1"/>
          <p:cNvGraphicFramePr>
            <a:graphicFrameLocks noGrp="1"/>
          </p:cNvGraphicFramePr>
          <p:nvPr>
            <p:extLst>
              <p:ext uri="{D42A27DB-BD31-4B8C-83A1-F6EECF244321}">
                <p14:modId xmlns:p14="http://schemas.microsoft.com/office/powerpoint/2010/main" val="3706891302"/>
              </p:ext>
            </p:extLst>
          </p:nvPr>
        </p:nvGraphicFramePr>
        <p:xfrm>
          <a:off x="143508" y="2780928"/>
          <a:ext cx="8856984" cy="2638440"/>
        </p:xfrm>
        <a:graphic>
          <a:graphicData uri="http://schemas.openxmlformats.org/drawingml/2006/table">
            <a:tbl>
              <a:tblPr firstRow="1" bandRow="1">
                <a:tableStyleId>{5C22544A-7EE6-4342-B048-85BDC9FD1C3A}</a:tableStyleId>
              </a:tblPr>
              <a:tblGrid>
                <a:gridCol w="2196244"/>
                <a:gridCol w="6660740"/>
              </a:tblGrid>
              <a:tr h="233576">
                <a:tc>
                  <a:txBody>
                    <a:bodyPr/>
                    <a:lstStyle/>
                    <a:p>
                      <a:pPr algn="ctr"/>
                      <a:r>
                        <a:rPr lang="ja-JP" altLang="en-US" sz="1800" dirty="0" smtClean="0">
                          <a:solidFill>
                            <a:srgbClr val="0000FF"/>
                          </a:solidFill>
                          <a:latin typeface="+mn-ea"/>
                          <a:ea typeface="+mn-ea"/>
                        </a:rPr>
                        <a:t>著作物の種類</a:t>
                      </a:r>
                      <a:endParaRPr kumimoji="1" lang="ja-JP" altLang="en-US" sz="1800" dirty="0">
                        <a:solidFill>
                          <a:srgbClr val="0000FF"/>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ja-JP" altLang="en-US" sz="1800" dirty="0" smtClean="0">
                          <a:solidFill>
                            <a:srgbClr val="0000FF"/>
                          </a:solidFill>
                          <a:latin typeface="+mn-ea"/>
                          <a:ea typeface="+mn-ea"/>
                        </a:rPr>
                        <a:t>保護期間</a:t>
                      </a:r>
                      <a:r>
                        <a:rPr lang="ja-JP" altLang="en-US" sz="1800" baseline="30000" dirty="0" smtClean="0">
                          <a:solidFill>
                            <a:srgbClr val="0000FF"/>
                          </a:solidFill>
                          <a:latin typeface="+mn-ea"/>
                          <a:ea typeface="+mn-ea"/>
                        </a:rPr>
                        <a:t>＊</a:t>
                      </a:r>
                      <a:r>
                        <a:rPr lang="en-US" altLang="ja-JP" sz="1800" baseline="30000" dirty="0" smtClean="0">
                          <a:solidFill>
                            <a:srgbClr val="0000FF"/>
                          </a:solidFill>
                          <a:latin typeface="+mn-ea"/>
                          <a:ea typeface="+mn-ea"/>
                        </a:rPr>
                        <a:t>1</a:t>
                      </a:r>
                      <a:endParaRPr kumimoji="1" lang="ja-JP" altLang="en-US" sz="1800" baseline="30000" dirty="0">
                        <a:solidFill>
                          <a:srgbClr val="0000FF"/>
                        </a:solidFill>
                        <a:latin typeface="+mn-ea"/>
                        <a:ea typeface="+mn-ea"/>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3880">
                <a:tc>
                  <a:txBody>
                    <a:bodyPr/>
                    <a:lstStyle/>
                    <a:p>
                      <a:r>
                        <a:rPr lang="ja-JP" altLang="en-US" sz="1800" dirty="0" smtClean="0">
                          <a:latin typeface="+mn-ea"/>
                          <a:ea typeface="+mn-ea"/>
                        </a:rPr>
                        <a:t>無名・変名の著作物</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800" dirty="0" smtClean="0">
                          <a:latin typeface="+mn-ea"/>
                          <a:ea typeface="+mn-ea"/>
                        </a:rPr>
                        <a:t>公表後</a:t>
                      </a:r>
                      <a:r>
                        <a:rPr lang="en-US" altLang="ja-JP" sz="1800" dirty="0" smtClean="0">
                          <a:latin typeface="+mn-ea"/>
                          <a:ea typeface="+mn-ea"/>
                        </a:rPr>
                        <a:t>50</a:t>
                      </a:r>
                      <a:r>
                        <a:rPr lang="ja-JP" altLang="en-US" sz="1800" dirty="0" smtClean="0">
                          <a:latin typeface="+mn-ea"/>
                          <a:ea typeface="+mn-ea"/>
                        </a:rPr>
                        <a:t>年</a:t>
                      </a:r>
                      <a:r>
                        <a:rPr lang="ja-JP" altLang="en-US" sz="1700" dirty="0" smtClean="0">
                          <a:latin typeface="+mn-ea"/>
                          <a:ea typeface="+mn-ea"/>
                        </a:rPr>
                        <a:t>（死後</a:t>
                      </a:r>
                      <a:r>
                        <a:rPr lang="en-US" altLang="ja-JP" sz="1700" dirty="0" smtClean="0">
                          <a:latin typeface="+mn-ea"/>
                          <a:ea typeface="+mn-ea"/>
                        </a:rPr>
                        <a:t>50</a:t>
                      </a:r>
                      <a:r>
                        <a:rPr lang="ja-JP" altLang="en-US" sz="1700" dirty="0" smtClean="0">
                          <a:latin typeface="+mn-ea"/>
                          <a:ea typeface="+mn-ea"/>
                        </a:rPr>
                        <a:t>年経過が明らかであれば，その時点まで）</a:t>
                      </a:r>
                      <a:endParaRPr kumimoji="1" lang="ja-JP" altLang="en-US" sz="17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7856">
                <a:tc>
                  <a:txBody>
                    <a:bodyPr/>
                    <a:lstStyle/>
                    <a:p>
                      <a:r>
                        <a:rPr lang="ja-JP" altLang="en-US" sz="1800" dirty="0" smtClean="0">
                          <a:latin typeface="+mn-ea"/>
                          <a:ea typeface="+mn-ea"/>
                        </a:rPr>
                        <a:t>団体名義の著作物</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800" dirty="0" smtClean="0">
                          <a:latin typeface="+mn-ea"/>
                          <a:ea typeface="+mn-ea"/>
                        </a:rPr>
                        <a:t>公表後</a:t>
                      </a:r>
                      <a:r>
                        <a:rPr lang="en-US" altLang="ja-JP" sz="1800" dirty="0" smtClean="0">
                          <a:latin typeface="+mn-ea"/>
                          <a:ea typeface="+mn-ea"/>
                        </a:rPr>
                        <a:t>50</a:t>
                      </a:r>
                      <a:r>
                        <a:rPr lang="ja-JP" altLang="en-US" sz="1800" dirty="0" smtClean="0">
                          <a:latin typeface="+mn-ea"/>
                          <a:ea typeface="+mn-ea"/>
                        </a:rPr>
                        <a:t>年</a:t>
                      </a:r>
                      <a:r>
                        <a:rPr lang="ja-JP" altLang="en-US" sz="1700" dirty="0" smtClean="0">
                          <a:latin typeface="+mn-ea"/>
                          <a:ea typeface="+mn-ea"/>
                        </a:rPr>
                        <a:t>（創作後</a:t>
                      </a:r>
                      <a:r>
                        <a:rPr lang="en-US" altLang="ja-JP" sz="1700" dirty="0" smtClean="0">
                          <a:latin typeface="+mn-ea"/>
                          <a:ea typeface="+mn-ea"/>
                        </a:rPr>
                        <a:t>50</a:t>
                      </a:r>
                      <a:r>
                        <a:rPr lang="ja-JP" altLang="en-US" sz="1700" dirty="0" smtClean="0">
                          <a:latin typeface="+mn-ea"/>
                          <a:ea typeface="+mn-ea"/>
                        </a:rPr>
                        <a:t>年以内に公表されなかったときは，創作後</a:t>
                      </a:r>
                      <a:r>
                        <a:rPr lang="en-US" altLang="ja-JP" sz="1700" dirty="0" smtClean="0">
                          <a:latin typeface="+mn-ea"/>
                          <a:ea typeface="+mn-ea"/>
                        </a:rPr>
                        <a:t>50</a:t>
                      </a:r>
                      <a:r>
                        <a:rPr lang="ja-JP" altLang="en-US" sz="1700" dirty="0" smtClean="0">
                          <a:latin typeface="+mn-ea"/>
                          <a:ea typeface="+mn-ea"/>
                        </a:rPr>
                        <a:t>年）</a:t>
                      </a:r>
                      <a:endParaRPr kumimoji="1" lang="ja-JP" altLang="en-US" sz="17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171832">
                <a:tc>
                  <a:txBody>
                    <a:bodyPr/>
                    <a:lstStyle/>
                    <a:p>
                      <a:r>
                        <a:rPr lang="ja-JP" altLang="en-US" sz="1800" dirty="0" smtClean="0">
                          <a:solidFill>
                            <a:srgbClr val="0000FF"/>
                          </a:solidFill>
                          <a:latin typeface="+mn-ea"/>
                          <a:ea typeface="+mn-ea"/>
                        </a:rPr>
                        <a:t>映画の著作物</a:t>
                      </a:r>
                      <a:r>
                        <a:rPr lang="ja-JP" altLang="en-US" sz="1800" baseline="30000" dirty="0" smtClean="0">
                          <a:latin typeface="+mn-ea"/>
                          <a:ea typeface="+mn-ea"/>
                        </a:rPr>
                        <a:t>＊</a:t>
                      </a:r>
                      <a:r>
                        <a:rPr lang="en-US" altLang="ja-JP" sz="1800" baseline="30000" dirty="0" smtClean="0">
                          <a:latin typeface="+mn-ea"/>
                          <a:ea typeface="+mn-ea"/>
                        </a:rPr>
                        <a:t>2</a:t>
                      </a:r>
                      <a:endParaRPr kumimoji="1" lang="ja-JP" altLang="en-US" sz="1800" baseline="300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800" dirty="0" smtClean="0">
                          <a:solidFill>
                            <a:srgbClr val="0000FF"/>
                          </a:solidFill>
                          <a:latin typeface="+mn-ea"/>
                          <a:ea typeface="+mn-ea"/>
                        </a:rPr>
                        <a:t>公表後</a:t>
                      </a:r>
                      <a:r>
                        <a:rPr lang="en-US" altLang="ja-JP" sz="1800" dirty="0" smtClean="0">
                          <a:solidFill>
                            <a:srgbClr val="0000FF"/>
                          </a:solidFill>
                          <a:latin typeface="+mn-ea"/>
                          <a:ea typeface="+mn-ea"/>
                        </a:rPr>
                        <a:t>70</a:t>
                      </a:r>
                      <a:r>
                        <a:rPr lang="ja-JP" altLang="en-US" sz="1800" dirty="0" smtClean="0">
                          <a:solidFill>
                            <a:srgbClr val="0000FF"/>
                          </a:solidFill>
                          <a:latin typeface="+mn-ea"/>
                          <a:ea typeface="+mn-ea"/>
                        </a:rPr>
                        <a:t>年</a:t>
                      </a:r>
                      <a:r>
                        <a:rPr lang="ja-JP" altLang="en-US" sz="1600" dirty="0" smtClean="0">
                          <a:latin typeface="+mn-ea"/>
                          <a:ea typeface="+mn-ea"/>
                        </a:rPr>
                        <a:t>（創作後</a:t>
                      </a:r>
                      <a:r>
                        <a:rPr lang="en-US" altLang="ja-JP" sz="1600" dirty="0" smtClean="0">
                          <a:latin typeface="+mn-ea"/>
                          <a:ea typeface="+mn-ea"/>
                        </a:rPr>
                        <a:t>70</a:t>
                      </a:r>
                      <a:r>
                        <a:rPr lang="ja-JP" altLang="en-US" sz="1600" dirty="0" smtClean="0">
                          <a:latin typeface="+mn-ea"/>
                          <a:ea typeface="+mn-ea"/>
                        </a:rPr>
                        <a:t>年以内に公表されなかったときは，創作後</a:t>
                      </a:r>
                      <a:r>
                        <a:rPr lang="en-US" altLang="ja-JP" sz="1600" dirty="0" smtClean="0">
                          <a:latin typeface="+mn-ea"/>
                          <a:ea typeface="+mn-ea"/>
                        </a:rPr>
                        <a:t>70</a:t>
                      </a:r>
                      <a:r>
                        <a:rPr lang="ja-JP" altLang="en-US" sz="1600" dirty="0" smtClean="0">
                          <a:latin typeface="+mn-ea"/>
                          <a:ea typeface="+mn-ea"/>
                        </a:rPr>
                        <a:t>年）</a:t>
                      </a:r>
                      <a:endParaRPr kumimoji="1" lang="ja-JP" altLang="en-US" sz="16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kumimoji="1" lang="ja-JP" altLang="en-US" sz="1800" b="0" i="0" u="none" strike="noStrike" kern="1200" baseline="0" dirty="0" smtClean="0">
                          <a:solidFill>
                            <a:schemeClr val="dk1"/>
                          </a:solidFill>
                          <a:latin typeface="+mn-lt"/>
                          <a:ea typeface="+mn-ea"/>
                          <a:cs typeface="+mn-cs"/>
                        </a:rPr>
                        <a:t>実演</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sz="1800" dirty="0" smtClean="0">
                          <a:latin typeface="+mn-ea"/>
                          <a:ea typeface="+mn-ea"/>
                        </a:rPr>
                        <a:t>実演後</a:t>
                      </a:r>
                      <a:r>
                        <a:rPr lang="en-US" altLang="ja-JP" sz="1800" dirty="0" smtClean="0">
                          <a:latin typeface="+mn-ea"/>
                          <a:ea typeface="+mn-ea"/>
                        </a:rPr>
                        <a:t>50</a:t>
                      </a:r>
                      <a:r>
                        <a:rPr lang="ja-JP" altLang="en-US" sz="1800" dirty="0" smtClean="0">
                          <a:latin typeface="+mn-ea"/>
                          <a:ea typeface="+mn-ea"/>
                        </a:rPr>
                        <a:t>年</a:t>
                      </a:r>
                      <a:endParaRPr lang="en-US" altLang="ja-JP" sz="1800" dirty="0" smtClean="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0">
                <a:tc>
                  <a:txBody>
                    <a:bodyPr/>
                    <a:lstStyle/>
                    <a:p>
                      <a:r>
                        <a:rPr kumimoji="1" lang="ja-JP" altLang="en-US" sz="1800" b="0" i="0" u="none" strike="noStrike" kern="1200" baseline="0" dirty="0" smtClean="0">
                          <a:solidFill>
                            <a:schemeClr val="dk1"/>
                          </a:solidFill>
                          <a:latin typeface="+mn-lt"/>
                          <a:ea typeface="+mn-ea"/>
                          <a:cs typeface="+mn-cs"/>
                        </a:rPr>
                        <a:t>レコード</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800" b="0" i="0" u="none" strike="noStrike" kern="1200" baseline="0" dirty="0" smtClean="0">
                          <a:solidFill>
                            <a:schemeClr val="dk1"/>
                          </a:solidFill>
                          <a:latin typeface="+mn-ea"/>
                          <a:ea typeface="+mn-ea"/>
                          <a:cs typeface="+mn-cs"/>
                        </a:rPr>
                        <a:t>発行（発売）後</a:t>
                      </a:r>
                      <a:r>
                        <a:rPr kumimoji="1" lang="en-US" altLang="ja-JP" sz="1800" b="0" i="0" u="none" strike="noStrike" kern="1200" baseline="0" dirty="0" smtClean="0">
                          <a:solidFill>
                            <a:schemeClr val="dk1"/>
                          </a:solidFill>
                          <a:latin typeface="+mn-ea"/>
                          <a:ea typeface="+mn-ea"/>
                          <a:cs typeface="+mn-cs"/>
                        </a:rPr>
                        <a:t>50</a:t>
                      </a:r>
                      <a:r>
                        <a:rPr kumimoji="1" lang="ja-JP" altLang="en-US" sz="1800" b="0" i="0" u="none" strike="noStrike" kern="1200" baseline="0" dirty="0" smtClean="0">
                          <a:solidFill>
                            <a:schemeClr val="dk1"/>
                          </a:solidFill>
                          <a:latin typeface="+mn-ea"/>
                          <a:ea typeface="+mn-ea"/>
                          <a:cs typeface="+mn-cs"/>
                        </a:rPr>
                        <a:t>年</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270872">
                <a:tc>
                  <a:txBody>
                    <a:bodyPr/>
                    <a:lstStyle/>
                    <a:p>
                      <a:r>
                        <a:rPr kumimoji="1" lang="ja-JP" altLang="en-US" sz="1800" b="0" i="0" u="none" strike="noStrike" kern="1200" baseline="0" dirty="0" smtClean="0">
                          <a:solidFill>
                            <a:schemeClr val="dk1"/>
                          </a:solidFill>
                          <a:latin typeface="+mn-lt"/>
                          <a:ea typeface="+mn-ea"/>
                          <a:cs typeface="+mn-cs"/>
                        </a:rPr>
                        <a:t>（有線）放送</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800" b="0" i="0" u="none" strike="noStrike" kern="1200" baseline="0" dirty="0" smtClean="0">
                          <a:solidFill>
                            <a:schemeClr val="dk1"/>
                          </a:solidFill>
                          <a:latin typeface="+mn-ea"/>
                          <a:ea typeface="+mn-ea"/>
                          <a:cs typeface="+mn-cs"/>
                        </a:rPr>
                        <a:t>（有線）放送後</a:t>
                      </a:r>
                      <a:r>
                        <a:rPr kumimoji="1" lang="en-US" altLang="ja-JP" sz="1800" b="0" i="0" u="none" strike="noStrike" kern="1200" baseline="0" dirty="0" smtClean="0">
                          <a:solidFill>
                            <a:schemeClr val="dk1"/>
                          </a:solidFill>
                          <a:latin typeface="+mn-ea"/>
                          <a:ea typeface="+mn-ea"/>
                          <a:cs typeface="+mn-cs"/>
                        </a:rPr>
                        <a:t>50</a:t>
                      </a:r>
                      <a:r>
                        <a:rPr kumimoji="1" lang="ja-JP" altLang="en-US" sz="1800" b="0" i="0" u="none" strike="noStrike" kern="1200" baseline="0" dirty="0" smtClean="0">
                          <a:solidFill>
                            <a:schemeClr val="dk1"/>
                          </a:solidFill>
                          <a:latin typeface="+mn-ea"/>
                          <a:ea typeface="+mn-ea"/>
                          <a:cs typeface="+mn-cs"/>
                        </a:rPr>
                        <a:t>年</a:t>
                      </a:r>
                      <a:endParaRPr kumimoji="1" lang="ja-JP" altLang="en-US" sz="1800" dirty="0">
                        <a:latin typeface="+mn-ea"/>
                        <a:ea typeface="+mn-ea"/>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テキスト ボックス 3"/>
          <p:cNvSpPr txBox="1"/>
          <p:nvPr/>
        </p:nvSpPr>
        <p:spPr>
          <a:xfrm>
            <a:off x="251520" y="5525651"/>
            <a:ext cx="8424936" cy="1215717"/>
          </a:xfrm>
          <a:prstGeom prst="rect">
            <a:avLst/>
          </a:prstGeom>
          <a:noFill/>
        </p:spPr>
        <p:txBody>
          <a:bodyPr wrap="square" rtlCol="0">
            <a:spAutoFit/>
          </a:bodyPr>
          <a:lstStyle/>
          <a:p>
            <a:r>
              <a:rPr lang="ja-JP" altLang="en-US" sz="1700" dirty="0" smtClean="0">
                <a:latin typeface="+mn-ea"/>
              </a:rPr>
              <a:t>＊</a:t>
            </a:r>
            <a:r>
              <a:rPr lang="en-US" altLang="ja-JP" sz="1700" dirty="0" smtClean="0">
                <a:latin typeface="+mn-ea"/>
              </a:rPr>
              <a:t>1) </a:t>
            </a:r>
            <a:r>
              <a:rPr lang="ja-JP" altLang="en-US" sz="1700" dirty="0" smtClean="0">
                <a:latin typeface="+mn-ea"/>
              </a:rPr>
              <a:t>死亡</a:t>
            </a:r>
            <a:r>
              <a:rPr lang="ja-JP" altLang="en-US" sz="1700" dirty="0">
                <a:latin typeface="+mn-ea"/>
              </a:rPr>
              <a:t>，公表，創作した年の「</a:t>
            </a:r>
            <a:r>
              <a:rPr lang="ja-JP" altLang="en-US" sz="1700" dirty="0" smtClean="0">
                <a:latin typeface="+mn-ea"/>
              </a:rPr>
              <a:t>翌年の</a:t>
            </a:r>
            <a:r>
              <a:rPr lang="en-US" altLang="ja-JP" sz="1700" dirty="0">
                <a:latin typeface="+mn-ea"/>
              </a:rPr>
              <a:t>1</a:t>
            </a:r>
            <a:r>
              <a:rPr lang="ja-JP" altLang="en-US" sz="1700" dirty="0">
                <a:latin typeface="+mn-ea"/>
              </a:rPr>
              <a:t>月</a:t>
            </a:r>
            <a:r>
              <a:rPr lang="en-US" altLang="ja-JP" sz="1700" dirty="0">
                <a:latin typeface="+mn-ea"/>
              </a:rPr>
              <a:t>1</a:t>
            </a:r>
            <a:r>
              <a:rPr lang="ja-JP" altLang="en-US" sz="1700" dirty="0">
                <a:latin typeface="+mn-ea"/>
              </a:rPr>
              <a:t>日」から起算</a:t>
            </a:r>
            <a:endParaRPr lang="en-US" altLang="ja-JP" sz="1700" dirty="0">
              <a:latin typeface="+mn-ea"/>
            </a:endParaRPr>
          </a:p>
          <a:p>
            <a:pPr marL="273050" indent="-273050"/>
            <a:r>
              <a:rPr kumimoji="1" lang="ja-JP" altLang="en-US" sz="1700" dirty="0" smtClean="0">
                <a:latin typeface="+mn-ea"/>
              </a:rPr>
              <a:t>＊</a:t>
            </a:r>
            <a:r>
              <a:rPr kumimoji="1" lang="en-US" altLang="ja-JP" sz="1700" dirty="0" smtClean="0">
                <a:latin typeface="+mn-ea"/>
              </a:rPr>
              <a:t>2) </a:t>
            </a:r>
            <a:r>
              <a:rPr kumimoji="1" lang="ja-JP" altLang="en-US" sz="1700" dirty="0" smtClean="0">
                <a:latin typeface="+mn-ea"/>
              </a:rPr>
              <a:t>映画の著作者＝「プロデューサー」、「監督」、「撮影監督」、「美術監督」など、映画の著作物の</a:t>
            </a:r>
            <a:r>
              <a:rPr lang="ja-JP" altLang="en-US" sz="1700" dirty="0" smtClean="0">
                <a:latin typeface="+mn-ea"/>
              </a:rPr>
              <a:t>「全体的</a:t>
            </a:r>
            <a:r>
              <a:rPr lang="ja-JP" altLang="en-US" sz="1700" dirty="0">
                <a:latin typeface="+mn-ea"/>
              </a:rPr>
              <a:t>形成</a:t>
            </a:r>
            <a:r>
              <a:rPr lang="ja-JP" altLang="en-US" sz="1700" dirty="0" smtClean="0">
                <a:latin typeface="+mn-ea"/>
              </a:rPr>
              <a:t>に創作的に寄与した者」。但し、「財産権」は映画会社。</a:t>
            </a:r>
            <a:endParaRPr kumimoji="1" lang="en-US" altLang="ja-JP" sz="1700" dirty="0" smtClean="0">
              <a:latin typeface="+mn-ea"/>
            </a:endParaRPr>
          </a:p>
          <a:p>
            <a:pPr>
              <a:spcBef>
                <a:spcPts val="600"/>
              </a:spcBef>
            </a:pPr>
            <a:r>
              <a:rPr kumimoji="1" lang="ja-JP" altLang="en-US" sz="1700" dirty="0" smtClean="0">
                <a:latin typeface="+mn-ea"/>
              </a:rPr>
              <a:t>注）出版者には著作者の権利も著作隣接権もない。</a:t>
            </a:r>
            <a:endParaRPr kumimoji="1" lang="ja-JP" altLang="en-US" sz="1700" dirty="0">
              <a:latin typeface="+mn-ea"/>
            </a:endParaRPr>
          </a:p>
        </p:txBody>
      </p:sp>
      <p:sp>
        <p:nvSpPr>
          <p:cNvPr id="9" name="スライド番号プレースホルダ 3"/>
          <p:cNvSpPr>
            <a:spLocks noGrp="1"/>
          </p:cNvSpPr>
          <p:nvPr>
            <p:ph type="sldNum" sz="quarter" idx="12"/>
          </p:nvPr>
        </p:nvSpPr>
        <p:spPr>
          <a:xfrm>
            <a:off x="6830888"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13</a:t>
            </a:fld>
            <a:endParaRPr lang="en-US" altLang="ja-JP" sz="1800" dirty="0" smtClean="0">
              <a:latin typeface="+mn-ea"/>
              <a:ea typeface="+mn-ea"/>
            </a:endParaRPr>
          </a:p>
        </p:txBody>
      </p:sp>
    </p:spTree>
    <p:extLst>
      <p:ext uri="{BB962C8B-B14F-4D97-AF65-F5344CB8AC3E}">
        <p14:creationId xmlns:p14="http://schemas.microsoft.com/office/powerpoint/2010/main" val="241531155"/>
      </p:ext>
    </p:extLst>
  </p:cSld>
  <p:clrMapOvr>
    <a:masterClrMapping/>
  </p:clrMapOvr>
  <p:transition spd="slow">
    <p:split orient="ver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2"/>
          <p:cNvSpPr>
            <a:spLocks noChangeArrowheads="1"/>
          </p:cNvSpPr>
          <p:nvPr/>
        </p:nvSpPr>
        <p:spPr bwMode="auto">
          <a:xfrm>
            <a:off x="1273280"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他人の著作物を「利用」する方法</a:t>
            </a:r>
          </a:p>
        </p:txBody>
      </p:sp>
      <p:sp>
        <p:nvSpPr>
          <p:cNvPr id="14" name="テキスト ボックス 13"/>
          <p:cNvSpPr txBox="1"/>
          <p:nvPr/>
        </p:nvSpPr>
        <p:spPr>
          <a:xfrm>
            <a:off x="6084168" y="4234736"/>
            <a:ext cx="2952328" cy="2631490"/>
          </a:xfrm>
          <a:prstGeom prst="rect">
            <a:avLst/>
          </a:prstGeom>
          <a:noFill/>
        </p:spPr>
        <p:txBody>
          <a:bodyPr wrap="square" rtlCol="0">
            <a:spAutoFit/>
          </a:bodyPr>
          <a:lstStyle/>
          <a:p>
            <a:r>
              <a:rPr lang="ja-JP" altLang="en-US" dirty="0" smtClean="0">
                <a:solidFill>
                  <a:srgbClr val="0000FF"/>
                </a:solidFill>
                <a:latin typeface="+mn-ea"/>
              </a:rPr>
              <a:t>ビデオの</a:t>
            </a:r>
            <a:r>
              <a:rPr lang="ja-JP" altLang="en-US" dirty="0">
                <a:solidFill>
                  <a:srgbClr val="0000FF"/>
                </a:solidFill>
                <a:latin typeface="+mn-ea"/>
              </a:rPr>
              <a:t>利用</a:t>
            </a:r>
            <a:endParaRPr lang="en-US" altLang="ja-JP" dirty="0" smtClean="0">
              <a:solidFill>
                <a:srgbClr val="0000FF"/>
              </a:solidFill>
              <a:latin typeface="+mn-ea"/>
            </a:endParaRPr>
          </a:p>
          <a:p>
            <a:r>
              <a:rPr lang="ja-JP" altLang="en-US" sz="1600" dirty="0" smtClean="0">
                <a:latin typeface="+mn-ea"/>
              </a:rPr>
              <a:t>㈳</a:t>
            </a:r>
            <a:r>
              <a:rPr lang="ja-JP" altLang="en-US" sz="1600" dirty="0">
                <a:latin typeface="+mj-ea"/>
                <a:ea typeface="+mj-ea"/>
              </a:rPr>
              <a:t>日本映像ソフト協会（</a:t>
            </a:r>
            <a:r>
              <a:rPr lang="en-US" altLang="ja-JP" sz="1600" dirty="0">
                <a:latin typeface="+mj-ea"/>
                <a:ea typeface="+mj-ea"/>
              </a:rPr>
              <a:t>JVA</a:t>
            </a:r>
            <a:r>
              <a:rPr lang="ja-JP" altLang="en-US" sz="1600" dirty="0" smtClean="0">
                <a:latin typeface="+mj-ea"/>
                <a:ea typeface="+mj-ea"/>
              </a:rPr>
              <a:t>）</a:t>
            </a:r>
            <a:endParaRPr lang="en-US" altLang="ja-JP" sz="1600" dirty="0" smtClean="0">
              <a:latin typeface="+mj-ea"/>
              <a:ea typeface="+mj-ea"/>
            </a:endParaRPr>
          </a:p>
          <a:p>
            <a:pPr>
              <a:spcBef>
                <a:spcPts val="600"/>
              </a:spcBef>
            </a:pPr>
            <a:r>
              <a:rPr lang="ja-JP" altLang="en-US" dirty="0" smtClean="0">
                <a:solidFill>
                  <a:srgbClr val="0000FF"/>
                </a:solidFill>
                <a:latin typeface="+mn-ea"/>
              </a:rPr>
              <a:t>映画の利用</a:t>
            </a:r>
            <a:endParaRPr lang="en-US" altLang="ja-JP" dirty="0" smtClean="0">
              <a:solidFill>
                <a:srgbClr val="0000FF"/>
              </a:solidFill>
              <a:latin typeface="+mn-ea"/>
            </a:endParaRPr>
          </a:p>
          <a:p>
            <a:r>
              <a:rPr lang="ja-JP" altLang="en-US" sz="1600" dirty="0" smtClean="0">
                <a:latin typeface="ＭＳ Ｐゴシック" panose="020B0600070205080204" pitchFamily="50" charset="-128"/>
                <a:ea typeface="ＭＳ Ｐゴシック" panose="020B0600070205080204" pitchFamily="50" charset="-128"/>
              </a:rPr>
              <a:t>㈳</a:t>
            </a:r>
            <a:r>
              <a:rPr lang="zh-TW" altLang="en-US" sz="1600" dirty="0">
                <a:latin typeface="ＭＳ Ｐゴシック" panose="020B0600070205080204" pitchFamily="50" charset="-128"/>
                <a:ea typeface="ＭＳ Ｐゴシック" panose="020B0600070205080204" pitchFamily="50" charset="-128"/>
              </a:rPr>
              <a:t>日本映画製作者</a:t>
            </a:r>
            <a:r>
              <a:rPr lang="zh-TW" altLang="en-US" sz="1600" dirty="0" smtClean="0">
                <a:latin typeface="ＭＳ Ｐゴシック" panose="020B0600070205080204" pitchFamily="50" charset="-128"/>
                <a:ea typeface="ＭＳ Ｐゴシック" panose="020B0600070205080204" pitchFamily="50" charset="-128"/>
              </a:rPr>
              <a:t>連盟</a:t>
            </a:r>
            <a:endParaRPr lang="en-US" altLang="zh-TW" sz="1600" dirty="0" smtClean="0">
              <a:latin typeface="ＭＳ Ｐゴシック" panose="020B0600070205080204" pitchFamily="50" charset="-128"/>
              <a:ea typeface="ＭＳ Ｐゴシック" panose="020B0600070205080204" pitchFamily="50" charset="-128"/>
            </a:endParaRPr>
          </a:p>
          <a:p>
            <a:pPr>
              <a:spcBef>
                <a:spcPts val="600"/>
              </a:spcBef>
            </a:pPr>
            <a:r>
              <a:rPr lang="ja-JP" altLang="en-US" dirty="0" smtClean="0">
                <a:solidFill>
                  <a:srgbClr val="0000FF"/>
                </a:solidFill>
                <a:latin typeface="ＭＳ Ｐゴシック" panose="020B0600070205080204" pitchFamily="50" charset="-128"/>
                <a:ea typeface="ＭＳ Ｐゴシック" panose="020B0600070205080204" pitchFamily="50" charset="-128"/>
              </a:rPr>
              <a:t>新聞・雑誌の利用</a:t>
            </a:r>
            <a:endParaRPr lang="en-US" altLang="ja-JP" dirty="0" smtClean="0">
              <a:solidFill>
                <a:srgbClr val="0000FF"/>
              </a:solidFill>
              <a:latin typeface="ＭＳ Ｐゴシック" panose="020B0600070205080204" pitchFamily="50" charset="-128"/>
              <a:ea typeface="ＭＳ Ｐゴシック" panose="020B0600070205080204" pitchFamily="50" charset="-128"/>
            </a:endParaRPr>
          </a:p>
          <a:p>
            <a:r>
              <a:rPr lang="ja-JP" altLang="en-US" sz="1600" dirty="0">
                <a:latin typeface="+mn-ea"/>
              </a:rPr>
              <a:t>日本複製権センター（</a:t>
            </a:r>
            <a:r>
              <a:rPr lang="en-US" altLang="ja-JP" sz="1600" dirty="0">
                <a:latin typeface="+mn-ea"/>
              </a:rPr>
              <a:t>JRRC</a:t>
            </a:r>
            <a:r>
              <a:rPr lang="ja-JP" altLang="en-US" sz="1600" dirty="0" smtClean="0">
                <a:latin typeface="+mn-ea"/>
              </a:rPr>
              <a:t>）</a:t>
            </a:r>
            <a:endParaRPr lang="en-US" altLang="ja-JP" sz="1600" dirty="0" smtClean="0">
              <a:latin typeface="+mn-ea"/>
            </a:endParaRPr>
          </a:p>
          <a:p>
            <a:pPr>
              <a:spcBef>
                <a:spcPts val="600"/>
              </a:spcBef>
            </a:pPr>
            <a:r>
              <a:rPr lang="ja-JP" altLang="en-US" sz="1600" dirty="0" smtClean="0">
                <a:solidFill>
                  <a:srgbClr val="0000FF"/>
                </a:solidFill>
                <a:latin typeface="ＭＳ Ｐゴシック" panose="020B0600070205080204" pitchFamily="50" charset="-128"/>
                <a:ea typeface="ＭＳ Ｐゴシック" panose="020B0600070205080204" pitchFamily="50" charset="-128"/>
              </a:rPr>
              <a:t>ｺﾝﾋﾟｭｰﾀｰｿﾌﾄｳｪｱの</a:t>
            </a:r>
            <a:r>
              <a:rPr lang="ja-JP" altLang="en-US" sz="1600" dirty="0">
                <a:solidFill>
                  <a:srgbClr val="0000FF"/>
                </a:solidFill>
                <a:latin typeface="ＭＳ Ｐゴシック" panose="020B0600070205080204" pitchFamily="50" charset="-128"/>
                <a:ea typeface="ＭＳ Ｐゴシック" panose="020B0600070205080204" pitchFamily="50" charset="-128"/>
              </a:rPr>
              <a:t>利用</a:t>
            </a:r>
            <a:endParaRPr lang="en-US" altLang="ja-JP" sz="1600" dirty="0">
              <a:solidFill>
                <a:srgbClr val="0000FF"/>
              </a:solidFill>
              <a:latin typeface="ＭＳ Ｐゴシック" panose="020B0600070205080204" pitchFamily="50" charset="-128"/>
              <a:ea typeface="ＭＳ Ｐゴシック" panose="020B0600070205080204" pitchFamily="50" charset="-128"/>
            </a:endParaRPr>
          </a:p>
          <a:p>
            <a:r>
              <a:rPr lang="ja-JP" altLang="en-US" sz="1600" dirty="0">
                <a:latin typeface="ＭＳ Ｐゴシック" panose="020B0600070205080204" pitchFamily="50" charset="-128"/>
                <a:ea typeface="ＭＳ Ｐゴシック" panose="020B0600070205080204" pitchFamily="50" charset="-128"/>
              </a:rPr>
              <a:t>㈳</a:t>
            </a:r>
            <a:r>
              <a:rPr lang="ja-JP" altLang="en-US" sz="1600" dirty="0" smtClean="0">
                <a:latin typeface="ＭＳ Ｐゴシック" panose="020B0600070205080204" pitchFamily="50" charset="-128"/>
                <a:ea typeface="ＭＳ Ｐゴシック" panose="020B0600070205080204" pitchFamily="50" charset="-128"/>
              </a:rPr>
              <a:t>ｺﾝﾋﾟｭｰﾀｰｿﾌﾄｳｪｱ</a:t>
            </a:r>
            <a:r>
              <a:rPr lang="ja-JP" altLang="en-US" sz="1600" dirty="0" smtClean="0">
                <a:latin typeface="+mn-ea"/>
              </a:rPr>
              <a:t>著作権協会（</a:t>
            </a:r>
            <a:r>
              <a:rPr lang="en-US" altLang="ja-JP" sz="1600" dirty="0" smtClean="0">
                <a:latin typeface="+mn-ea"/>
              </a:rPr>
              <a:t>ACCS</a:t>
            </a:r>
            <a:r>
              <a:rPr lang="ja-JP" altLang="en-US" sz="1600" dirty="0">
                <a:latin typeface="+mn-ea"/>
              </a:rPr>
              <a:t>）</a:t>
            </a:r>
            <a:endParaRPr lang="en-US" altLang="zh-TW" sz="1600" dirty="0" smtClean="0">
              <a:solidFill>
                <a:srgbClr val="0000FF"/>
              </a:solidFill>
              <a:latin typeface="+mn-ea"/>
            </a:endParaRPr>
          </a:p>
        </p:txBody>
      </p:sp>
      <p:sp>
        <p:nvSpPr>
          <p:cNvPr id="16" name="Text Box 7"/>
          <p:cNvSpPr txBox="1">
            <a:spLocks noChangeArrowheads="1"/>
          </p:cNvSpPr>
          <p:nvPr/>
        </p:nvSpPr>
        <p:spPr bwMode="auto">
          <a:xfrm>
            <a:off x="251520" y="1268760"/>
            <a:ext cx="8892480" cy="1046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spcBef>
                <a:spcPts val="1200"/>
              </a:spcBef>
            </a:pPr>
            <a:r>
              <a:rPr lang="ja-JP" altLang="en-US" sz="2100" dirty="0" smtClean="0">
                <a:solidFill>
                  <a:srgbClr val="0000FF"/>
                </a:solidFill>
                <a:latin typeface="+mn-ea"/>
                <a:ea typeface="+mn-ea"/>
              </a:rPr>
              <a:t>◆ 原則として権利者の了解（許諾）が必要 </a:t>
            </a:r>
            <a:endParaRPr lang="en-US" altLang="ja-JP" sz="2100" dirty="0" smtClean="0">
              <a:solidFill>
                <a:srgbClr val="0000FF"/>
              </a:solidFill>
              <a:latin typeface="+mn-ea"/>
              <a:ea typeface="+mn-ea"/>
            </a:endParaRPr>
          </a:p>
          <a:p>
            <a:pPr marL="450850" indent="-450850">
              <a:spcBef>
                <a:spcPts val="600"/>
              </a:spcBef>
            </a:pPr>
            <a:r>
              <a:rPr lang="ja-JP" altLang="en-US" dirty="0" smtClean="0">
                <a:latin typeface="+mn-ea"/>
                <a:ea typeface="+mn-ea"/>
              </a:rPr>
              <a:t>　　　しかし、</a:t>
            </a:r>
            <a:r>
              <a:rPr lang="ja-JP" altLang="en-US" dirty="0" smtClean="0"/>
              <a:t>多く</a:t>
            </a:r>
            <a:r>
              <a:rPr lang="ja-JP" altLang="en-US" dirty="0"/>
              <a:t>の権利者と多くの利用者がそれぞれ相手を捜し出して契約を行うのが</a:t>
            </a:r>
            <a:r>
              <a:rPr lang="ja-JP" altLang="en-US" dirty="0" smtClean="0"/>
              <a:t>困難⇒</a:t>
            </a:r>
            <a:r>
              <a:rPr lang="ja-JP" altLang="en-US" dirty="0"/>
              <a:t>「</a:t>
            </a:r>
            <a:r>
              <a:rPr lang="ja-JP" altLang="en-US" dirty="0" smtClean="0"/>
              <a:t>著作権管理団体」が権利を集中的に管理</a:t>
            </a:r>
            <a:endParaRPr lang="en-US" altLang="ja-JP" dirty="0" smtClean="0"/>
          </a:p>
        </p:txBody>
      </p:sp>
      <p:sp>
        <p:nvSpPr>
          <p:cNvPr id="4" name="テキスト ボックス 3"/>
          <p:cNvSpPr txBox="1"/>
          <p:nvPr/>
        </p:nvSpPr>
        <p:spPr>
          <a:xfrm>
            <a:off x="2771800" y="4225444"/>
            <a:ext cx="3528392" cy="2200602"/>
          </a:xfrm>
          <a:prstGeom prst="rect">
            <a:avLst/>
          </a:prstGeom>
          <a:noFill/>
        </p:spPr>
        <p:txBody>
          <a:bodyPr wrap="square" rtlCol="0">
            <a:spAutoFit/>
          </a:bodyPr>
          <a:lstStyle/>
          <a:p>
            <a:r>
              <a:rPr lang="ja-JP" altLang="en-US" dirty="0" smtClean="0">
                <a:solidFill>
                  <a:srgbClr val="0000FF"/>
                </a:solidFill>
              </a:rPr>
              <a:t>音楽の利用</a:t>
            </a:r>
            <a:endParaRPr lang="en-US" altLang="ja-JP" dirty="0" smtClean="0">
              <a:solidFill>
                <a:srgbClr val="0000FF"/>
              </a:solidFill>
            </a:endParaRPr>
          </a:p>
          <a:p>
            <a:r>
              <a:rPr lang="ja-JP" altLang="en-US" sz="1600" dirty="0" smtClean="0">
                <a:latin typeface="+mn-ea"/>
              </a:rPr>
              <a:t>㈳日本</a:t>
            </a:r>
            <a:r>
              <a:rPr lang="ja-JP" altLang="en-US" sz="1600" dirty="0">
                <a:latin typeface="+mn-ea"/>
              </a:rPr>
              <a:t>音楽著作権</a:t>
            </a:r>
            <a:r>
              <a:rPr lang="ja-JP" altLang="en-US" sz="1600" dirty="0" smtClean="0">
                <a:latin typeface="+mn-ea"/>
              </a:rPr>
              <a:t>協会（ＪＡＳＲＡＣ）</a:t>
            </a:r>
            <a:endParaRPr lang="en-US" altLang="ja-JP" sz="1600" dirty="0" smtClean="0">
              <a:latin typeface="+mn-ea"/>
            </a:endParaRPr>
          </a:p>
          <a:p>
            <a:r>
              <a:rPr lang="ja-JP" altLang="en-US" sz="1600" dirty="0" smtClean="0">
                <a:latin typeface="+mn-ea"/>
              </a:rPr>
              <a:t>㈱ジャパン</a:t>
            </a:r>
            <a:r>
              <a:rPr lang="ja-JP" altLang="en-US" sz="1600" dirty="0">
                <a:latin typeface="+mn-ea"/>
              </a:rPr>
              <a:t>・ライツ・</a:t>
            </a:r>
            <a:r>
              <a:rPr lang="ja-JP" altLang="en-US" sz="1600" dirty="0" smtClean="0">
                <a:latin typeface="+mn-ea"/>
              </a:rPr>
              <a:t>クリアランス（ＪＲＣ）ダイキサウンド㈱</a:t>
            </a:r>
            <a:endParaRPr lang="en-US" altLang="ja-JP" sz="1600" dirty="0" smtClean="0">
              <a:latin typeface="+mn-ea"/>
            </a:endParaRPr>
          </a:p>
          <a:p>
            <a:r>
              <a:rPr lang="ja-JP" altLang="en-US" sz="1600" dirty="0">
                <a:latin typeface="+mn-ea"/>
              </a:rPr>
              <a:t>㈱</a:t>
            </a:r>
            <a:r>
              <a:rPr lang="ja-JP" altLang="en-US" sz="1600" dirty="0" smtClean="0">
                <a:latin typeface="+mn-ea"/>
              </a:rPr>
              <a:t>アジア</a:t>
            </a:r>
            <a:r>
              <a:rPr lang="ja-JP" altLang="en-US" sz="1600" dirty="0">
                <a:latin typeface="+mn-ea"/>
              </a:rPr>
              <a:t>著作</a:t>
            </a:r>
            <a:r>
              <a:rPr lang="ja-JP" altLang="en-US" sz="1600" dirty="0" smtClean="0">
                <a:latin typeface="+mn-ea"/>
              </a:rPr>
              <a:t>協会（ＡＣＡ）</a:t>
            </a:r>
            <a:endParaRPr lang="en-US" altLang="ja-JP" sz="1600" dirty="0" smtClean="0">
              <a:latin typeface="+mn-ea"/>
            </a:endParaRPr>
          </a:p>
          <a:p>
            <a:r>
              <a:rPr lang="ja-JP" altLang="en-US" sz="1600" dirty="0" smtClean="0">
                <a:latin typeface="+mn-ea"/>
              </a:rPr>
              <a:t>㈱ジャパンデジタルコンテンツ（ＪＤＣ）</a:t>
            </a:r>
            <a:endParaRPr lang="en-US" altLang="ja-JP" sz="1600" dirty="0" smtClean="0">
              <a:latin typeface="+mn-ea"/>
            </a:endParaRPr>
          </a:p>
          <a:p>
            <a:pPr>
              <a:spcBef>
                <a:spcPts val="600"/>
              </a:spcBef>
            </a:pPr>
            <a:r>
              <a:rPr kumimoji="1" lang="ja-JP" altLang="en-US" dirty="0">
                <a:solidFill>
                  <a:srgbClr val="0000FF"/>
                </a:solidFill>
              </a:rPr>
              <a:t>レコードの</a:t>
            </a:r>
            <a:r>
              <a:rPr kumimoji="1" lang="ja-JP" altLang="en-US" dirty="0" smtClean="0">
                <a:solidFill>
                  <a:srgbClr val="0000FF"/>
                </a:solidFill>
              </a:rPr>
              <a:t>利用</a:t>
            </a:r>
            <a:endParaRPr kumimoji="1" lang="en-US" altLang="ja-JP" dirty="0" smtClean="0">
              <a:solidFill>
                <a:srgbClr val="0000FF"/>
              </a:solidFill>
            </a:endParaRPr>
          </a:p>
          <a:p>
            <a:r>
              <a:rPr lang="ja-JP" altLang="en-US" sz="1600" dirty="0"/>
              <a:t>㈳</a:t>
            </a:r>
            <a:r>
              <a:rPr lang="ja-JP" altLang="en-US" sz="1600" dirty="0" smtClean="0">
                <a:latin typeface="+mn-ea"/>
              </a:rPr>
              <a:t>日本</a:t>
            </a:r>
            <a:r>
              <a:rPr lang="ja-JP" altLang="en-US" sz="1600" dirty="0">
                <a:latin typeface="+mn-ea"/>
              </a:rPr>
              <a:t>レコード協会（</a:t>
            </a:r>
            <a:r>
              <a:rPr lang="en-US" altLang="ja-JP" sz="1600" dirty="0">
                <a:latin typeface="+mn-ea"/>
              </a:rPr>
              <a:t>RIAJ</a:t>
            </a:r>
            <a:r>
              <a:rPr lang="ja-JP" altLang="en-US" sz="1600" dirty="0">
                <a:latin typeface="+mn-ea"/>
              </a:rPr>
              <a:t>）</a:t>
            </a:r>
            <a:endParaRPr kumimoji="1" lang="ja-JP" altLang="en-US" sz="1600" dirty="0">
              <a:latin typeface="+mn-ea"/>
            </a:endParaRPr>
          </a:p>
        </p:txBody>
      </p:sp>
      <p:sp>
        <p:nvSpPr>
          <p:cNvPr id="13" name="テキスト ボックス 12"/>
          <p:cNvSpPr txBox="1"/>
          <p:nvPr/>
        </p:nvSpPr>
        <p:spPr>
          <a:xfrm>
            <a:off x="107504" y="4221088"/>
            <a:ext cx="2635696" cy="2369880"/>
          </a:xfrm>
          <a:prstGeom prst="rect">
            <a:avLst/>
          </a:prstGeom>
          <a:noFill/>
        </p:spPr>
        <p:txBody>
          <a:bodyPr wrap="square" rtlCol="0">
            <a:spAutoFit/>
          </a:bodyPr>
          <a:lstStyle/>
          <a:p>
            <a:r>
              <a:rPr lang="ja-JP" altLang="en-US" dirty="0">
                <a:solidFill>
                  <a:srgbClr val="0000FF"/>
                </a:solidFill>
                <a:latin typeface="+mn-ea"/>
              </a:rPr>
              <a:t>小説・脚本の利用</a:t>
            </a:r>
            <a:endParaRPr lang="en-US" altLang="ja-JP" dirty="0" smtClean="0">
              <a:solidFill>
                <a:srgbClr val="0000FF"/>
              </a:solidFill>
              <a:latin typeface="+mn-ea"/>
            </a:endParaRPr>
          </a:p>
          <a:p>
            <a:r>
              <a:rPr lang="ja-JP" altLang="en-US" sz="1600" dirty="0" smtClean="0">
                <a:latin typeface="+mn-ea"/>
              </a:rPr>
              <a:t>㈳</a:t>
            </a:r>
            <a:r>
              <a:rPr lang="zh-TW" altLang="en-US" sz="1600" dirty="0">
                <a:latin typeface="ＭＳ Ｐゴシック" panose="020B0600070205080204" pitchFamily="50" charset="-128"/>
                <a:ea typeface="ＭＳ Ｐゴシック" panose="020B0600070205080204" pitchFamily="50" charset="-128"/>
              </a:rPr>
              <a:t>日本文藝家</a:t>
            </a:r>
            <a:r>
              <a:rPr lang="zh-TW" altLang="en-US" sz="1600" dirty="0" smtClean="0">
                <a:latin typeface="ＭＳ Ｐゴシック" panose="020B0600070205080204" pitchFamily="50" charset="-128"/>
                <a:ea typeface="ＭＳ Ｐゴシック" panose="020B0600070205080204" pitchFamily="50" charset="-128"/>
              </a:rPr>
              <a:t>協会</a:t>
            </a:r>
            <a:endParaRPr lang="en-US" altLang="zh-TW" sz="1600" dirty="0" smtClean="0">
              <a:latin typeface="ＭＳ Ｐゴシック" panose="020B0600070205080204" pitchFamily="50" charset="-128"/>
              <a:ea typeface="ＭＳ Ｐゴシック" panose="020B0600070205080204" pitchFamily="50" charset="-128"/>
            </a:endParaRPr>
          </a:p>
          <a:p>
            <a:r>
              <a:rPr lang="ja-JP" altLang="en-US" sz="1600" dirty="0" smtClean="0">
                <a:latin typeface="ＭＳ Ｐゴシック" panose="020B0600070205080204" pitchFamily="50" charset="-128"/>
                <a:ea typeface="ＭＳ Ｐゴシック" panose="020B0600070205080204" pitchFamily="50" charset="-128"/>
              </a:rPr>
              <a:t>㈿</a:t>
            </a:r>
            <a:r>
              <a:rPr lang="zh-TW" altLang="en-US" sz="1600" dirty="0" smtClean="0">
                <a:latin typeface="ＭＳ Ｐゴシック" panose="020B0600070205080204" pitchFamily="50" charset="-128"/>
                <a:ea typeface="ＭＳ Ｐゴシック" panose="020B0600070205080204" pitchFamily="50" charset="-128"/>
              </a:rPr>
              <a:t>日本</a:t>
            </a:r>
            <a:r>
              <a:rPr lang="zh-TW" altLang="en-US" sz="1600" dirty="0">
                <a:latin typeface="ＭＳ Ｐゴシック" panose="020B0600070205080204" pitchFamily="50" charset="-128"/>
                <a:ea typeface="ＭＳ Ｐゴシック" panose="020B0600070205080204" pitchFamily="50" charset="-128"/>
              </a:rPr>
              <a:t>脚本家</a:t>
            </a:r>
            <a:r>
              <a:rPr lang="zh-TW" altLang="en-US" sz="1600" dirty="0" smtClean="0">
                <a:latin typeface="ＭＳ Ｐゴシック" panose="020B0600070205080204" pitchFamily="50" charset="-128"/>
                <a:ea typeface="ＭＳ Ｐゴシック" panose="020B0600070205080204" pitchFamily="50" charset="-128"/>
              </a:rPr>
              <a:t>連盟</a:t>
            </a:r>
            <a:endParaRPr lang="en-US" altLang="zh-TW" sz="1600" dirty="0" smtClean="0">
              <a:latin typeface="ＭＳ Ｐゴシック" panose="020B0600070205080204" pitchFamily="50" charset="-128"/>
              <a:ea typeface="ＭＳ Ｐゴシック" panose="020B0600070205080204" pitchFamily="50" charset="-128"/>
            </a:endParaRPr>
          </a:p>
          <a:p>
            <a:r>
              <a:rPr lang="ja-JP" altLang="en-US" sz="1600" dirty="0">
                <a:latin typeface="+mn-ea"/>
              </a:rPr>
              <a:t>㈿</a:t>
            </a:r>
            <a:r>
              <a:rPr lang="ja-JP" altLang="en-US" sz="1600" dirty="0" smtClean="0">
                <a:latin typeface="+mn-ea"/>
              </a:rPr>
              <a:t>日本</a:t>
            </a:r>
            <a:r>
              <a:rPr lang="ja-JP" altLang="en-US" sz="1600" dirty="0">
                <a:latin typeface="+mn-ea"/>
              </a:rPr>
              <a:t>シナリオ作家</a:t>
            </a:r>
            <a:r>
              <a:rPr lang="ja-JP" altLang="en-US" sz="1600" dirty="0" smtClean="0">
                <a:latin typeface="+mn-ea"/>
              </a:rPr>
              <a:t>協会</a:t>
            </a:r>
            <a:endParaRPr lang="en-US" altLang="ja-JP" sz="1600" dirty="0" smtClean="0">
              <a:latin typeface="+mn-ea"/>
            </a:endParaRPr>
          </a:p>
          <a:p>
            <a:pPr>
              <a:spcBef>
                <a:spcPts val="600"/>
              </a:spcBef>
            </a:pPr>
            <a:r>
              <a:rPr lang="ja-JP" altLang="en-US" dirty="0">
                <a:solidFill>
                  <a:srgbClr val="0000FF"/>
                </a:solidFill>
                <a:latin typeface="+mn-ea"/>
              </a:rPr>
              <a:t>美術作品の</a:t>
            </a:r>
            <a:r>
              <a:rPr lang="ja-JP" altLang="en-US" dirty="0" smtClean="0">
                <a:solidFill>
                  <a:srgbClr val="0000FF"/>
                </a:solidFill>
                <a:latin typeface="+mn-ea"/>
              </a:rPr>
              <a:t>利用</a:t>
            </a:r>
            <a:endParaRPr lang="en-US" altLang="ja-JP" dirty="0" smtClean="0">
              <a:solidFill>
                <a:srgbClr val="0000FF"/>
              </a:solidFill>
              <a:latin typeface="+mn-ea"/>
            </a:endParaRPr>
          </a:p>
          <a:p>
            <a:r>
              <a:rPr lang="ja-JP" altLang="en-US" sz="1600" dirty="0">
                <a:latin typeface="ＭＳ Ｐゴシック" panose="020B0600070205080204" pitchFamily="50" charset="-128"/>
                <a:ea typeface="ＭＳ Ｐゴシック" panose="020B0600070205080204" pitchFamily="50" charset="-128"/>
              </a:rPr>
              <a:t>㈳</a:t>
            </a:r>
            <a:r>
              <a:rPr lang="zh-TW" altLang="en-US" sz="1600" dirty="0" smtClean="0">
                <a:latin typeface="ＭＳ Ｐゴシック" panose="020B0600070205080204" pitchFamily="50" charset="-128"/>
                <a:ea typeface="ＭＳ Ｐゴシック" panose="020B0600070205080204" pitchFamily="50" charset="-128"/>
              </a:rPr>
              <a:t>日本</a:t>
            </a:r>
            <a:r>
              <a:rPr lang="zh-TW" altLang="en-US" sz="1600" dirty="0">
                <a:latin typeface="ＭＳ Ｐゴシック" panose="020B0600070205080204" pitchFamily="50" charset="-128"/>
                <a:ea typeface="ＭＳ Ｐゴシック" panose="020B0600070205080204" pitchFamily="50" charset="-128"/>
              </a:rPr>
              <a:t>美術家連盟（</a:t>
            </a:r>
            <a:r>
              <a:rPr lang="en-US" altLang="zh-TW" sz="1600" dirty="0">
                <a:latin typeface="ＭＳ Ｐゴシック" panose="020B0600070205080204" pitchFamily="50" charset="-128"/>
                <a:ea typeface="ＭＳ Ｐゴシック" panose="020B0600070205080204" pitchFamily="50" charset="-128"/>
              </a:rPr>
              <a:t>JAA</a:t>
            </a:r>
            <a:r>
              <a:rPr lang="zh-TW" altLang="en-US" sz="1600" dirty="0" smtClean="0">
                <a:latin typeface="ＭＳ Ｐゴシック" panose="020B0600070205080204" pitchFamily="50" charset="-128"/>
                <a:ea typeface="ＭＳ Ｐゴシック" panose="020B0600070205080204" pitchFamily="50" charset="-128"/>
              </a:rPr>
              <a:t>）</a:t>
            </a:r>
            <a:endParaRPr lang="en-US" altLang="zh-TW" sz="1600" dirty="0" smtClean="0">
              <a:latin typeface="ＭＳ Ｐゴシック" panose="020B0600070205080204" pitchFamily="50" charset="-128"/>
              <a:ea typeface="ＭＳ Ｐゴシック" panose="020B0600070205080204" pitchFamily="50" charset="-128"/>
            </a:endParaRPr>
          </a:p>
          <a:p>
            <a:pPr>
              <a:spcBef>
                <a:spcPts val="600"/>
              </a:spcBef>
            </a:pPr>
            <a:r>
              <a:rPr lang="ja-JP" altLang="en-US" dirty="0">
                <a:solidFill>
                  <a:srgbClr val="0000FF"/>
                </a:solidFill>
                <a:latin typeface="ＭＳ Ｐゴシック" panose="020B0600070205080204" pitchFamily="50" charset="-128"/>
                <a:ea typeface="ＭＳ Ｐゴシック" panose="020B0600070205080204" pitchFamily="50" charset="-128"/>
              </a:rPr>
              <a:t>写真の</a:t>
            </a:r>
            <a:r>
              <a:rPr lang="ja-JP" altLang="en-US" dirty="0" smtClean="0">
                <a:solidFill>
                  <a:srgbClr val="0000FF"/>
                </a:solidFill>
                <a:latin typeface="ＭＳ Ｐゴシック" panose="020B0600070205080204" pitchFamily="50" charset="-128"/>
                <a:ea typeface="ＭＳ Ｐゴシック" panose="020B0600070205080204" pitchFamily="50" charset="-128"/>
              </a:rPr>
              <a:t>利用</a:t>
            </a:r>
            <a:endParaRPr lang="en-US" altLang="ja-JP" dirty="0" smtClean="0">
              <a:solidFill>
                <a:srgbClr val="0000FF"/>
              </a:solidFill>
              <a:latin typeface="ＭＳ Ｐゴシック" panose="020B0600070205080204" pitchFamily="50" charset="-128"/>
              <a:ea typeface="ＭＳ Ｐゴシック" panose="020B0600070205080204" pitchFamily="50" charset="-128"/>
            </a:endParaRPr>
          </a:p>
          <a:p>
            <a:r>
              <a:rPr lang="zh-CN" altLang="en-US" sz="1600" dirty="0">
                <a:latin typeface="ＭＳ Ｐゴシック" panose="020B0600070205080204" pitchFamily="50" charset="-128"/>
                <a:ea typeface="ＭＳ Ｐゴシック" panose="020B0600070205080204" pitchFamily="50" charset="-128"/>
              </a:rPr>
              <a:t>日本写真著作権協会（</a:t>
            </a:r>
            <a:r>
              <a:rPr lang="en-US" altLang="zh-CN" sz="1600" dirty="0">
                <a:latin typeface="ＭＳ Ｐゴシック" panose="020B0600070205080204" pitchFamily="50" charset="-128"/>
                <a:ea typeface="ＭＳ Ｐゴシック" panose="020B0600070205080204" pitchFamily="50" charset="-128"/>
              </a:rPr>
              <a:t>JPCA</a:t>
            </a:r>
            <a:r>
              <a:rPr lang="zh-CN" altLang="en-US" sz="1600" dirty="0">
                <a:latin typeface="ＭＳ Ｐゴシック" panose="020B0600070205080204" pitchFamily="50" charset="-128"/>
                <a:ea typeface="ＭＳ Ｐゴシック" panose="020B0600070205080204" pitchFamily="50" charset="-128"/>
              </a:rPr>
              <a:t>）</a:t>
            </a:r>
            <a:endParaRPr lang="en-US" altLang="zh-TW" sz="1600" dirty="0" smtClean="0">
              <a:solidFill>
                <a:srgbClr val="0000FF"/>
              </a:solidFill>
              <a:latin typeface="ＭＳ Ｐゴシック" panose="020B0600070205080204" pitchFamily="50" charset="-128"/>
              <a:ea typeface="ＭＳ Ｐゴシック" panose="020B0600070205080204" pitchFamily="50" charset="-128"/>
            </a:endParaRPr>
          </a:p>
        </p:txBody>
      </p:sp>
      <p:grpSp>
        <p:nvGrpSpPr>
          <p:cNvPr id="19" name="グループ化 18"/>
          <p:cNvGrpSpPr/>
          <p:nvPr/>
        </p:nvGrpSpPr>
        <p:grpSpPr>
          <a:xfrm>
            <a:off x="1835696" y="2420888"/>
            <a:ext cx="5328592" cy="1656184"/>
            <a:chOff x="1619672" y="2420888"/>
            <a:chExt cx="5328592" cy="1656184"/>
          </a:xfrm>
        </p:grpSpPr>
        <p:sp>
          <p:nvSpPr>
            <p:cNvPr id="2" name="テキスト ボックス 1"/>
            <p:cNvSpPr txBox="1"/>
            <p:nvPr/>
          </p:nvSpPr>
          <p:spPr>
            <a:xfrm>
              <a:off x="1619672" y="3347700"/>
              <a:ext cx="1152128" cy="400110"/>
            </a:xfrm>
            <a:prstGeom prst="rect">
              <a:avLst/>
            </a:prstGeom>
            <a:solidFill>
              <a:srgbClr val="FFFF99"/>
            </a:solidFill>
            <a:ln>
              <a:solidFill>
                <a:srgbClr val="0000FF"/>
              </a:solidFill>
            </a:ln>
          </p:spPr>
          <p:txBody>
            <a:bodyPr wrap="square" rtlCol="0">
              <a:spAutoFit/>
            </a:bodyPr>
            <a:lstStyle/>
            <a:p>
              <a:pPr algn="ctr"/>
              <a:r>
                <a:rPr kumimoji="1" lang="ja-JP" altLang="en-US" sz="2000" dirty="0" smtClean="0"/>
                <a:t>利用者</a:t>
              </a:r>
              <a:endParaRPr kumimoji="1" lang="ja-JP" altLang="en-US" sz="2000" dirty="0"/>
            </a:p>
          </p:txBody>
        </p:sp>
        <p:sp>
          <p:nvSpPr>
            <p:cNvPr id="6" name="テキスト ボックス 5"/>
            <p:cNvSpPr txBox="1"/>
            <p:nvPr/>
          </p:nvSpPr>
          <p:spPr>
            <a:xfrm>
              <a:off x="4572000" y="3347700"/>
              <a:ext cx="2088232" cy="400110"/>
            </a:xfrm>
            <a:prstGeom prst="rect">
              <a:avLst/>
            </a:prstGeom>
            <a:solidFill>
              <a:srgbClr val="FFFF99"/>
            </a:solidFill>
            <a:ln>
              <a:solidFill>
                <a:srgbClr val="0000FF"/>
              </a:solidFill>
            </a:ln>
          </p:spPr>
          <p:txBody>
            <a:bodyPr wrap="square" rtlCol="0">
              <a:spAutoFit/>
            </a:bodyPr>
            <a:lstStyle/>
            <a:p>
              <a:pPr algn="ctr"/>
              <a:r>
                <a:rPr lang="ja-JP" altLang="en-US" sz="2000" dirty="0"/>
                <a:t>著作権管理団体</a:t>
              </a:r>
              <a:endParaRPr kumimoji="1" lang="ja-JP" altLang="en-US" sz="2000" dirty="0"/>
            </a:p>
          </p:txBody>
        </p:sp>
        <p:sp>
          <p:nvSpPr>
            <p:cNvPr id="8" name="テキスト ボックス 7"/>
            <p:cNvSpPr txBox="1"/>
            <p:nvPr/>
          </p:nvSpPr>
          <p:spPr>
            <a:xfrm>
              <a:off x="4939241" y="2420888"/>
              <a:ext cx="1425758" cy="400110"/>
            </a:xfrm>
            <a:prstGeom prst="rect">
              <a:avLst/>
            </a:prstGeom>
            <a:solidFill>
              <a:srgbClr val="FFFF99"/>
            </a:solidFill>
            <a:ln>
              <a:solidFill>
                <a:srgbClr val="0000FF"/>
              </a:solidFill>
            </a:ln>
          </p:spPr>
          <p:txBody>
            <a:bodyPr wrap="square" rtlCol="0">
              <a:spAutoFit/>
            </a:bodyPr>
            <a:lstStyle/>
            <a:p>
              <a:pPr algn="ctr"/>
              <a:r>
                <a:rPr kumimoji="1" lang="ja-JP" altLang="en-US" sz="2000" dirty="0" smtClean="0"/>
                <a:t>著作権者</a:t>
              </a:r>
              <a:endParaRPr kumimoji="1" lang="ja-JP" altLang="en-US" sz="2000" dirty="0"/>
            </a:p>
          </p:txBody>
        </p:sp>
        <p:cxnSp>
          <p:nvCxnSpPr>
            <p:cNvPr id="7" name="直線矢印コネクタ 6"/>
            <p:cNvCxnSpPr/>
            <p:nvPr/>
          </p:nvCxnSpPr>
          <p:spPr>
            <a:xfrm>
              <a:off x="2771800" y="3501008"/>
              <a:ext cx="1800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987824" y="3059668"/>
              <a:ext cx="1584176" cy="369332"/>
            </a:xfrm>
            <a:prstGeom prst="rect">
              <a:avLst/>
            </a:prstGeom>
            <a:noFill/>
          </p:spPr>
          <p:txBody>
            <a:bodyPr wrap="square" rtlCol="0">
              <a:spAutoFit/>
            </a:bodyPr>
            <a:lstStyle/>
            <a:p>
              <a:r>
                <a:rPr kumimoji="1" lang="ja-JP" altLang="en-US" dirty="0" smtClean="0"/>
                <a:t>契約・補償金</a:t>
              </a:r>
              <a:endParaRPr kumimoji="1" lang="ja-JP" altLang="en-US" dirty="0"/>
            </a:p>
          </p:txBody>
        </p:sp>
        <p:cxnSp>
          <p:nvCxnSpPr>
            <p:cNvPr id="11" name="直線矢印コネクタ 10"/>
            <p:cNvCxnSpPr/>
            <p:nvPr/>
          </p:nvCxnSpPr>
          <p:spPr>
            <a:xfrm>
              <a:off x="5436096" y="2846492"/>
              <a:ext cx="0" cy="4947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5796136" y="2837200"/>
              <a:ext cx="0" cy="49476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H="1">
              <a:off x="2771800" y="3653408"/>
              <a:ext cx="1800200" cy="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テキスト ボックス 21"/>
            <p:cNvSpPr txBox="1"/>
            <p:nvPr/>
          </p:nvSpPr>
          <p:spPr>
            <a:xfrm>
              <a:off x="2987824" y="3707740"/>
              <a:ext cx="1584176" cy="369332"/>
            </a:xfrm>
            <a:prstGeom prst="rect">
              <a:avLst/>
            </a:prstGeom>
            <a:noFill/>
          </p:spPr>
          <p:txBody>
            <a:bodyPr wrap="square" rtlCol="0">
              <a:spAutoFit/>
            </a:bodyPr>
            <a:lstStyle/>
            <a:p>
              <a:pPr algn="ctr"/>
              <a:r>
                <a:rPr kumimoji="1" lang="ja-JP" altLang="en-US" dirty="0" smtClean="0"/>
                <a:t>許諾</a:t>
              </a:r>
              <a:endParaRPr kumimoji="1" lang="ja-JP" altLang="en-US" dirty="0"/>
            </a:p>
          </p:txBody>
        </p:sp>
        <p:sp>
          <p:nvSpPr>
            <p:cNvPr id="23" name="テキスト ボックス 22"/>
            <p:cNvSpPr txBox="1"/>
            <p:nvPr/>
          </p:nvSpPr>
          <p:spPr>
            <a:xfrm>
              <a:off x="4580384" y="2915652"/>
              <a:ext cx="927720" cy="369332"/>
            </a:xfrm>
            <a:prstGeom prst="rect">
              <a:avLst/>
            </a:prstGeom>
            <a:noFill/>
          </p:spPr>
          <p:txBody>
            <a:bodyPr wrap="square" rtlCol="0">
              <a:spAutoFit/>
            </a:bodyPr>
            <a:lstStyle/>
            <a:p>
              <a:pPr algn="ctr"/>
              <a:r>
                <a:rPr kumimoji="1" lang="ja-JP" altLang="en-US" dirty="0" smtClean="0"/>
                <a:t>委託</a:t>
              </a:r>
              <a:endParaRPr kumimoji="1" lang="ja-JP" altLang="en-US" dirty="0"/>
            </a:p>
          </p:txBody>
        </p:sp>
        <p:sp>
          <p:nvSpPr>
            <p:cNvPr id="24" name="テキスト ボックス 23"/>
            <p:cNvSpPr txBox="1"/>
            <p:nvPr/>
          </p:nvSpPr>
          <p:spPr>
            <a:xfrm>
              <a:off x="6020544" y="2924944"/>
              <a:ext cx="927720" cy="369332"/>
            </a:xfrm>
            <a:prstGeom prst="rect">
              <a:avLst/>
            </a:prstGeom>
            <a:noFill/>
          </p:spPr>
          <p:txBody>
            <a:bodyPr wrap="square" rtlCol="0">
              <a:spAutoFit/>
            </a:bodyPr>
            <a:lstStyle/>
            <a:p>
              <a:pPr algn="ctr"/>
              <a:r>
                <a:rPr kumimoji="1" lang="ja-JP" altLang="en-US" dirty="0" smtClean="0"/>
                <a:t>補償金</a:t>
              </a:r>
              <a:endParaRPr kumimoji="1" lang="ja-JP" altLang="en-US" dirty="0"/>
            </a:p>
          </p:txBody>
        </p:sp>
      </p:grpSp>
      <p:sp>
        <p:nvSpPr>
          <p:cNvPr id="25" name="スライド番号プレースホルダ 3"/>
          <p:cNvSpPr>
            <a:spLocks noGrp="1"/>
          </p:cNvSpPr>
          <p:nvPr>
            <p:ph type="sldNum" sz="quarter" idx="12"/>
          </p:nvPr>
        </p:nvSpPr>
        <p:spPr>
          <a:xfrm>
            <a:off x="7046912"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14</a:t>
            </a:fld>
            <a:endParaRPr lang="en-US" altLang="ja-JP" sz="1800" dirty="0" smtClean="0">
              <a:latin typeface="+mn-ea"/>
              <a:ea typeface="+mn-ea"/>
            </a:endParaRPr>
          </a:p>
        </p:txBody>
      </p:sp>
    </p:spTree>
    <p:extLst>
      <p:ext uri="{BB962C8B-B14F-4D97-AF65-F5344CB8AC3E}">
        <p14:creationId xmlns:p14="http://schemas.microsoft.com/office/powerpoint/2010/main" val="2305664785"/>
      </p:ext>
    </p:extLst>
  </p:cSld>
  <p:clrMapOvr>
    <a:masterClrMapping/>
  </p:clrMapOvr>
  <p:transition spd="slow">
    <p:split orient="ver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600" dirty="0">
                <a:solidFill>
                  <a:schemeClr val="bg1"/>
                </a:solidFill>
                <a:latin typeface="ＭＳ Ｐゴシック" pitchFamily="50" charset="-128"/>
              </a:rPr>
              <a:t>著作物が無断で使える場合</a:t>
            </a:r>
            <a:r>
              <a:rPr lang="ja-JP" altLang="en-US" sz="2000" dirty="0">
                <a:solidFill>
                  <a:schemeClr val="bg1"/>
                </a:solidFill>
                <a:latin typeface="ＭＳ Ｐゴシック" pitchFamily="50" charset="-128"/>
              </a:rPr>
              <a:t>（例外規定）</a:t>
            </a:r>
          </a:p>
        </p:txBody>
      </p:sp>
      <p:sp>
        <p:nvSpPr>
          <p:cNvPr id="16" name="Text Box 7"/>
          <p:cNvSpPr txBox="1">
            <a:spLocks noChangeArrowheads="1"/>
          </p:cNvSpPr>
          <p:nvPr/>
        </p:nvSpPr>
        <p:spPr bwMode="auto">
          <a:xfrm>
            <a:off x="251520" y="1268760"/>
            <a:ext cx="8784976" cy="5601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r>
              <a:rPr lang="ja-JP" altLang="en-US" sz="2000" dirty="0" smtClean="0">
                <a:solidFill>
                  <a:srgbClr val="0000FF"/>
                </a:solidFill>
                <a:latin typeface="+mn-ea"/>
                <a:ea typeface="+mn-ea"/>
              </a:rPr>
              <a:t>１．</a:t>
            </a:r>
            <a:r>
              <a:rPr lang="ja-JP" altLang="ja-JP" sz="2000" dirty="0">
                <a:solidFill>
                  <a:srgbClr val="0000FF"/>
                </a:solidFill>
                <a:latin typeface="+mn-ea"/>
                <a:ea typeface="+mn-ea"/>
              </a:rPr>
              <a:t>私的使用のための複製</a:t>
            </a:r>
            <a:r>
              <a:rPr lang="en-US" altLang="ja-JP" sz="2000" dirty="0">
                <a:solidFill>
                  <a:srgbClr val="0000FF"/>
                </a:solidFill>
                <a:latin typeface="+mn-ea"/>
                <a:ea typeface="+mn-ea"/>
              </a:rPr>
              <a:t>(</a:t>
            </a:r>
            <a:r>
              <a:rPr lang="ja-JP" altLang="ja-JP" sz="2000" dirty="0">
                <a:solidFill>
                  <a:srgbClr val="0000FF"/>
                </a:solidFill>
                <a:latin typeface="+mn-ea"/>
                <a:ea typeface="+mn-ea"/>
              </a:rPr>
              <a:t>第</a:t>
            </a:r>
            <a:r>
              <a:rPr lang="en-US" altLang="ja-JP" sz="2000" dirty="0">
                <a:solidFill>
                  <a:srgbClr val="0000FF"/>
                </a:solidFill>
                <a:latin typeface="+mn-ea"/>
                <a:ea typeface="+mn-ea"/>
              </a:rPr>
              <a:t>30</a:t>
            </a:r>
            <a:r>
              <a:rPr lang="ja-JP" altLang="ja-JP" sz="2000" dirty="0">
                <a:solidFill>
                  <a:srgbClr val="0000FF"/>
                </a:solidFill>
                <a:latin typeface="+mn-ea"/>
                <a:ea typeface="+mn-ea"/>
              </a:rPr>
              <a:t>条</a:t>
            </a:r>
            <a:r>
              <a:rPr lang="en-US" altLang="ja-JP" sz="2000" dirty="0" smtClean="0">
                <a:solidFill>
                  <a:srgbClr val="0000FF"/>
                </a:solidFill>
                <a:latin typeface="+mn-ea"/>
                <a:ea typeface="+mn-ea"/>
              </a:rPr>
              <a:t>)</a:t>
            </a:r>
          </a:p>
          <a:p>
            <a:pPr marL="804863" indent="-804863"/>
            <a:r>
              <a:rPr lang="ja-JP" altLang="en-US" sz="2000" dirty="0" smtClean="0">
                <a:solidFill>
                  <a:srgbClr val="0000FF"/>
                </a:solidFill>
                <a:latin typeface="+mn-ea"/>
                <a:ea typeface="+mn-ea"/>
              </a:rPr>
              <a:t>　　　　・</a:t>
            </a:r>
            <a:r>
              <a:rPr lang="ja-JP" altLang="en-US" sz="1600" dirty="0" smtClean="0">
                <a:latin typeface="+mn-ea"/>
                <a:ea typeface="+mn-ea"/>
              </a:rPr>
              <a:t>付随</a:t>
            </a:r>
            <a:r>
              <a:rPr lang="ja-JP" altLang="en-US" sz="1600" dirty="0">
                <a:latin typeface="+mn-ea"/>
                <a:ea typeface="+mn-ea"/>
              </a:rPr>
              <a:t>対象著作物の</a:t>
            </a:r>
            <a:r>
              <a:rPr lang="ja-JP" altLang="en-US" sz="1600" dirty="0" smtClean="0">
                <a:latin typeface="+mn-ea"/>
                <a:ea typeface="+mn-ea"/>
              </a:rPr>
              <a:t>利用、・検討</a:t>
            </a:r>
            <a:r>
              <a:rPr lang="ja-JP" altLang="en-US" sz="1600" dirty="0">
                <a:latin typeface="+mn-ea"/>
                <a:ea typeface="+mn-ea"/>
              </a:rPr>
              <a:t>の過程における</a:t>
            </a:r>
            <a:r>
              <a:rPr lang="ja-JP" altLang="en-US" sz="1600" dirty="0" smtClean="0">
                <a:latin typeface="+mn-ea"/>
                <a:ea typeface="+mn-ea"/>
              </a:rPr>
              <a:t>利用、・技術</a:t>
            </a:r>
            <a:r>
              <a:rPr lang="ja-JP" altLang="en-US" sz="1600" dirty="0">
                <a:latin typeface="+mn-ea"/>
                <a:ea typeface="+mn-ea"/>
              </a:rPr>
              <a:t>の開発又は実用化のための試験の用に供するための利用</a:t>
            </a:r>
            <a:endParaRPr lang="en-US" altLang="ja-JP" sz="1600" dirty="0" smtClean="0">
              <a:solidFill>
                <a:srgbClr val="0000FF"/>
              </a:solidFill>
              <a:latin typeface="+mn-ea"/>
              <a:ea typeface="+mn-ea"/>
            </a:endParaRPr>
          </a:p>
          <a:p>
            <a:r>
              <a:rPr lang="ja-JP" altLang="en-US" sz="2000" dirty="0">
                <a:latin typeface="+mn-ea"/>
                <a:ea typeface="+mn-ea"/>
              </a:rPr>
              <a:t>２．</a:t>
            </a:r>
            <a:r>
              <a:rPr lang="ja-JP" altLang="ja-JP" sz="2000" dirty="0" smtClean="0">
                <a:latin typeface="+mn-ea"/>
                <a:ea typeface="+mn-ea"/>
              </a:rPr>
              <a:t>図書館</a:t>
            </a:r>
            <a:r>
              <a:rPr lang="ja-JP" altLang="ja-JP" sz="2000" dirty="0">
                <a:latin typeface="+mn-ea"/>
                <a:ea typeface="+mn-ea"/>
              </a:rPr>
              <a:t>などでの複製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31</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３．</a:t>
            </a:r>
            <a:r>
              <a:rPr lang="ja-JP" altLang="ja-JP" sz="2000" dirty="0" smtClean="0">
                <a:latin typeface="+mn-ea"/>
                <a:ea typeface="+mn-ea"/>
              </a:rPr>
              <a:t>引用</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32</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４．</a:t>
            </a:r>
            <a:r>
              <a:rPr lang="ja-JP" altLang="ja-JP" sz="2000" dirty="0" smtClean="0">
                <a:latin typeface="+mn-ea"/>
                <a:ea typeface="+mn-ea"/>
              </a:rPr>
              <a:t>教科書</a:t>
            </a:r>
            <a:r>
              <a:rPr lang="ja-JP" altLang="ja-JP" sz="2000" dirty="0">
                <a:latin typeface="+mn-ea"/>
                <a:ea typeface="+mn-ea"/>
              </a:rPr>
              <a:t>への</a:t>
            </a:r>
            <a:r>
              <a:rPr lang="ja-JP" altLang="ja-JP" sz="2000" dirty="0" smtClean="0">
                <a:latin typeface="+mn-ea"/>
                <a:ea typeface="+mn-ea"/>
              </a:rPr>
              <a:t>掲載、</a:t>
            </a:r>
            <a:r>
              <a:rPr lang="ja-JP" altLang="ja-JP" sz="2000" dirty="0">
                <a:latin typeface="+mn-ea"/>
                <a:ea typeface="+mn-ea"/>
              </a:rPr>
              <a:t>拡大教科書の作成のための</a:t>
            </a:r>
            <a:r>
              <a:rPr lang="ja-JP" altLang="ja-JP" sz="2000" dirty="0" smtClean="0">
                <a:latin typeface="+mn-ea"/>
                <a:ea typeface="+mn-ea"/>
              </a:rPr>
              <a:t>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33</a:t>
            </a:r>
            <a:r>
              <a:rPr lang="ja-JP" altLang="ja-JP" sz="2000" dirty="0" smtClean="0">
                <a:latin typeface="+mn-ea"/>
                <a:ea typeface="+mn-ea"/>
              </a:rPr>
              <a:t>条</a:t>
            </a:r>
            <a:r>
              <a:rPr lang="ja-JP" altLang="en-US" sz="2000" dirty="0" smtClean="0">
                <a:latin typeface="+mn-ea"/>
                <a:ea typeface="+mn-ea"/>
              </a:rPr>
              <a:t>、</a:t>
            </a:r>
            <a:r>
              <a:rPr lang="ja-JP" altLang="ja-JP" sz="2000" dirty="0" smtClean="0">
                <a:latin typeface="+mn-ea"/>
                <a:ea typeface="+mn-ea"/>
              </a:rPr>
              <a:t>第</a:t>
            </a:r>
            <a:r>
              <a:rPr lang="en-US" altLang="ja-JP" sz="2000" dirty="0" smtClean="0">
                <a:latin typeface="+mn-ea"/>
                <a:ea typeface="+mn-ea"/>
              </a:rPr>
              <a:t>33</a:t>
            </a:r>
            <a:r>
              <a:rPr lang="ja-JP" altLang="ja-JP" sz="2000" dirty="0">
                <a:latin typeface="+mn-ea"/>
                <a:ea typeface="+mn-ea"/>
              </a:rPr>
              <a:t>条の</a:t>
            </a:r>
            <a:r>
              <a:rPr lang="en-US" altLang="ja-JP" sz="2000" dirty="0">
                <a:latin typeface="+mn-ea"/>
                <a:ea typeface="+mn-ea"/>
              </a:rPr>
              <a:t>2</a:t>
            </a:r>
            <a:r>
              <a:rPr lang="en-US" altLang="ja-JP" sz="2000" dirty="0" smtClean="0">
                <a:latin typeface="+mn-ea"/>
                <a:ea typeface="+mn-ea"/>
              </a:rPr>
              <a:t>)</a:t>
            </a:r>
          </a:p>
          <a:p>
            <a:r>
              <a:rPr lang="ja-JP" altLang="en-US" sz="2000" dirty="0">
                <a:latin typeface="+mn-ea"/>
                <a:ea typeface="+mn-ea"/>
              </a:rPr>
              <a:t>５．</a:t>
            </a:r>
            <a:r>
              <a:rPr lang="ja-JP" altLang="ja-JP" sz="2000" dirty="0" smtClean="0">
                <a:latin typeface="+mn-ea"/>
                <a:ea typeface="+mn-ea"/>
              </a:rPr>
              <a:t>学校</a:t>
            </a:r>
            <a:r>
              <a:rPr lang="ja-JP" altLang="ja-JP" sz="2000" dirty="0">
                <a:latin typeface="+mn-ea"/>
                <a:ea typeface="+mn-ea"/>
              </a:rPr>
              <a:t>教育番組の放送など</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34</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６．</a:t>
            </a:r>
            <a:r>
              <a:rPr lang="ja-JP" altLang="ja-JP" sz="2000" dirty="0" smtClean="0">
                <a:solidFill>
                  <a:srgbClr val="0000FF"/>
                </a:solidFill>
                <a:latin typeface="+mn-ea"/>
                <a:ea typeface="+mn-ea"/>
              </a:rPr>
              <a:t>学校</a:t>
            </a:r>
            <a:r>
              <a:rPr lang="ja-JP" altLang="ja-JP" sz="2000" dirty="0">
                <a:solidFill>
                  <a:srgbClr val="0000FF"/>
                </a:solidFill>
                <a:latin typeface="+mn-ea"/>
                <a:ea typeface="+mn-ea"/>
              </a:rPr>
              <a:t>における複製など</a:t>
            </a:r>
            <a:r>
              <a:rPr lang="en-US" altLang="ja-JP" sz="2000" dirty="0">
                <a:solidFill>
                  <a:srgbClr val="0000FF"/>
                </a:solidFill>
                <a:latin typeface="+mn-ea"/>
                <a:ea typeface="+mn-ea"/>
              </a:rPr>
              <a:t>(</a:t>
            </a:r>
            <a:r>
              <a:rPr lang="ja-JP" altLang="ja-JP" sz="2000" dirty="0">
                <a:solidFill>
                  <a:srgbClr val="0000FF"/>
                </a:solidFill>
                <a:latin typeface="+mn-ea"/>
                <a:ea typeface="+mn-ea"/>
              </a:rPr>
              <a:t>第</a:t>
            </a:r>
            <a:r>
              <a:rPr lang="en-US" altLang="ja-JP" sz="2000" dirty="0">
                <a:solidFill>
                  <a:srgbClr val="0000FF"/>
                </a:solidFill>
                <a:latin typeface="+mn-ea"/>
                <a:ea typeface="+mn-ea"/>
              </a:rPr>
              <a:t>35</a:t>
            </a:r>
            <a:r>
              <a:rPr lang="ja-JP" altLang="ja-JP" sz="2000" dirty="0">
                <a:solidFill>
                  <a:srgbClr val="0000FF"/>
                </a:solidFill>
                <a:latin typeface="+mn-ea"/>
                <a:ea typeface="+mn-ea"/>
              </a:rPr>
              <a:t>条</a:t>
            </a:r>
            <a:r>
              <a:rPr lang="en-US" altLang="ja-JP" sz="2000" dirty="0" smtClean="0">
                <a:solidFill>
                  <a:srgbClr val="0000FF"/>
                </a:solidFill>
                <a:latin typeface="+mn-ea"/>
                <a:ea typeface="+mn-ea"/>
              </a:rPr>
              <a:t>)</a:t>
            </a:r>
          </a:p>
          <a:p>
            <a:r>
              <a:rPr lang="ja-JP" altLang="en-US" sz="2000" dirty="0">
                <a:latin typeface="+mn-ea"/>
                <a:ea typeface="+mn-ea"/>
              </a:rPr>
              <a:t>７．</a:t>
            </a:r>
            <a:r>
              <a:rPr lang="ja-JP" altLang="ja-JP" sz="2000" dirty="0" smtClean="0">
                <a:solidFill>
                  <a:srgbClr val="0000FF"/>
                </a:solidFill>
                <a:latin typeface="+mn-ea"/>
                <a:ea typeface="+mn-ea"/>
              </a:rPr>
              <a:t>試験</a:t>
            </a:r>
            <a:r>
              <a:rPr lang="ja-JP" altLang="ja-JP" sz="2000" dirty="0">
                <a:solidFill>
                  <a:srgbClr val="0000FF"/>
                </a:solidFill>
                <a:latin typeface="+mn-ea"/>
                <a:ea typeface="+mn-ea"/>
              </a:rPr>
              <a:t>問題としての複製など</a:t>
            </a:r>
            <a:r>
              <a:rPr lang="en-US" altLang="ja-JP" sz="2000" dirty="0">
                <a:solidFill>
                  <a:srgbClr val="0000FF"/>
                </a:solidFill>
                <a:latin typeface="+mn-ea"/>
                <a:ea typeface="+mn-ea"/>
              </a:rPr>
              <a:t>(</a:t>
            </a:r>
            <a:r>
              <a:rPr lang="ja-JP" altLang="ja-JP" sz="2000" dirty="0">
                <a:solidFill>
                  <a:srgbClr val="0000FF"/>
                </a:solidFill>
                <a:latin typeface="+mn-ea"/>
                <a:ea typeface="+mn-ea"/>
              </a:rPr>
              <a:t>第</a:t>
            </a:r>
            <a:r>
              <a:rPr lang="en-US" altLang="ja-JP" sz="2000" dirty="0">
                <a:solidFill>
                  <a:srgbClr val="0000FF"/>
                </a:solidFill>
                <a:latin typeface="+mn-ea"/>
                <a:ea typeface="+mn-ea"/>
              </a:rPr>
              <a:t>36</a:t>
            </a:r>
            <a:r>
              <a:rPr lang="ja-JP" altLang="ja-JP" sz="2000" dirty="0">
                <a:solidFill>
                  <a:srgbClr val="0000FF"/>
                </a:solidFill>
                <a:latin typeface="+mn-ea"/>
                <a:ea typeface="+mn-ea"/>
              </a:rPr>
              <a:t>条</a:t>
            </a:r>
            <a:r>
              <a:rPr lang="en-US" altLang="ja-JP" sz="2000" dirty="0" smtClean="0">
                <a:solidFill>
                  <a:srgbClr val="0000FF"/>
                </a:solidFill>
                <a:latin typeface="+mn-ea"/>
                <a:ea typeface="+mn-ea"/>
              </a:rPr>
              <a:t>)</a:t>
            </a:r>
          </a:p>
          <a:p>
            <a:r>
              <a:rPr lang="ja-JP" altLang="en-US" sz="2000" dirty="0">
                <a:latin typeface="+mn-ea"/>
                <a:ea typeface="+mn-ea"/>
              </a:rPr>
              <a:t>８．</a:t>
            </a:r>
            <a:r>
              <a:rPr lang="ja-JP" altLang="ja-JP" sz="2000" dirty="0" smtClean="0">
                <a:solidFill>
                  <a:srgbClr val="0000FF"/>
                </a:solidFill>
                <a:latin typeface="+mn-ea"/>
                <a:ea typeface="+mn-ea"/>
              </a:rPr>
              <a:t>視覚障害者</a:t>
            </a:r>
            <a:r>
              <a:rPr lang="ja-JP" altLang="en-US" sz="2000" dirty="0" smtClean="0">
                <a:solidFill>
                  <a:srgbClr val="0000FF"/>
                </a:solidFill>
                <a:latin typeface="+mn-ea"/>
                <a:ea typeface="+mn-ea"/>
              </a:rPr>
              <a:t>、</a:t>
            </a:r>
            <a:r>
              <a:rPr lang="ja-JP" altLang="ja-JP" sz="2000" dirty="0" smtClean="0">
                <a:solidFill>
                  <a:srgbClr val="0000FF"/>
                </a:solidFill>
                <a:latin typeface="+mn-ea"/>
                <a:ea typeface="+mn-ea"/>
              </a:rPr>
              <a:t>聴覚</a:t>
            </a:r>
            <a:r>
              <a:rPr lang="ja-JP" altLang="ja-JP" sz="2000" dirty="0">
                <a:solidFill>
                  <a:srgbClr val="0000FF"/>
                </a:solidFill>
                <a:latin typeface="+mn-ea"/>
                <a:ea typeface="+mn-ea"/>
              </a:rPr>
              <a:t>障害者</a:t>
            </a:r>
            <a:r>
              <a:rPr lang="ja-JP" altLang="ja-JP" sz="2000" dirty="0" smtClean="0">
                <a:solidFill>
                  <a:srgbClr val="0000FF"/>
                </a:solidFill>
                <a:latin typeface="+mn-ea"/>
                <a:ea typeface="+mn-ea"/>
              </a:rPr>
              <a:t>等</a:t>
            </a:r>
            <a:r>
              <a:rPr lang="ja-JP" altLang="ja-JP" sz="2000" dirty="0">
                <a:solidFill>
                  <a:srgbClr val="0000FF"/>
                </a:solidFill>
                <a:latin typeface="+mn-ea"/>
                <a:ea typeface="+mn-ea"/>
              </a:rPr>
              <a:t>のための複製</a:t>
            </a:r>
            <a:r>
              <a:rPr lang="ja-JP" altLang="ja-JP" sz="2000" dirty="0">
                <a:latin typeface="+mn-ea"/>
                <a:ea typeface="+mn-ea"/>
              </a:rPr>
              <a:t>　</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37</a:t>
            </a:r>
            <a:r>
              <a:rPr lang="ja-JP" altLang="ja-JP" sz="2000" dirty="0" smtClean="0">
                <a:latin typeface="+mn-ea"/>
                <a:ea typeface="+mn-ea"/>
              </a:rPr>
              <a:t>条</a:t>
            </a:r>
            <a:r>
              <a:rPr lang="ja-JP" altLang="en-US" sz="2000" dirty="0" smtClean="0">
                <a:latin typeface="+mn-ea"/>
                <a:ea typeface="+mn-ea"/>
              </a:rPr>
              <a:t>、</a:t>
            </a:r>
            <a:r>
              <a:rPr lang="ja-JP" altLang="ja-JP" sz="2000" dirty="0" smtClean="0">
                <a:latin typeface="+mn-ea"/>
                <a:ea typeface="+mn-ea"/>
              </a:rPr>
              <a:t>第</a:t>
            </a:r>
            <a:r>
              <a:rPr lang="en-US" altLang="ja-JP" sz="2000" dirty="0" smtClean="0">
                <a:latin typeface="+mn-ea"/>
                <a:ea typeface="+mn-ea"/>
              </a:rPr>
              <a:t>37</a:t>
            </a:r>
            <a:r>
              <a:rPr lang="ja-JP" altLang="ja-JP" sz="2000" dirty="0">
                <a:latin typeface="+mn-ea"/>
                <a:ea typeface="+mn-ea"/>
              </a:rPr>
              <a:t>条の</a:t>
            </a:r>
            <a:r>
              <a:rPr lang="en-US" altLang="ja-JP" sz="2000" dirty="0">
                <a:latin typeface="+mn-ea"/>
                <a:ea typeface="+mn-ea"/>
              </a:rPr>
              <a:t>2</a:t>
            </a:r>
            <a:r>
              <a:rPr lang="en-US" altLang="ja-JP" sz="2000" dirty="0" smtClean="0">
                <a:latin typeface="+mn-ea"/>
                <a:ea typeface="+mn-ea"/>
              </a:rPr>
              <a:t>)</a:t>
            </a:r>
          </a:p>
          <a:p>
            <a:r>
              <a:rPr lang="ja-JP" altLang="en-US" sz="2000" dirty="0">
                <a:latin typeface="+mn-ea"/>
                <a:ea typeface="+mn-ea"/>
              </a:rPr>
              <a:t>９．</a:t>
            </a:r>
            <a:r>
              <a:rPr lang="ja-JP" altLang="ja-JP" sz="2000" dirty="0" smtClean="0">
                <a:solidFill>
                  <a:srgbClr val="0000FF"/>
                </a:solidFill>
                <a:latin typeface="+mn-ea"/>
                <a:ea typeface="+mn-ea"/>
              </a:rPr>
              <a:t>非営利</a:t>
            </a:r>
            <a:r>
              <a:rPr lang="ja-JP" altLang="ja-JP" sz="2000" dirty="0">
                <a:solidFill>
                  <a:srgbClr val="0000FF"/>
                </a:solidFill>
                <a:latin typeface="+mn-ea"/>
                <a:ea typeface="+mn-ea"/>
              </a:rPr>
              <a:t>目的の演奏など</a:t>
            </a:r>
            <a:r>
              <a:rPr lang="en-US" altLang="ja-JP" sz="2000" dirty="0">
                <a:solidFill>
                  <a:srgbClr val="0000FF"/>
                </a:solidFill>
                <a:latin typeface="+mn-ea"/>
                <a:ea typeface="+mn-ea"/>
              </a:rPr>
              <a:t>(</a:t>
            </a:r>
            <a:r>
              <a:rPr lang="ja-JP" altLang="ja-JP" sz="2000" dirty="0">
                <a:solidFill>
                  <a:srgbClr val="0000FF"/>
                </a:solidFill>
                <a:latin typeface="+mn-ea"/>
                <a:ea typeface="+mn-ea"/>
              </a:rPr>
              <a:t>第</a:t>
            </a:r>
            <a:r>
              <a:rPr lang="en-US" altLang="ja-JP" sz="2000" dirty="0">
                <a:solidFill>
                  <a:srgbClr val="0000FF"/>
                </a:solidFill>
                <a:latin typeface="+mn-ea"/>
                <a:ea typeface="+mn-ea"/>
              </a:rPr>
              <a:t>38</a:t>
            </a:r>
            <a:r>
              <a:rPr lang="ja-JP" altLang="ja-JP" sz="2000" dirty="0">
                <a:solidFill>
                  <a:srgbClr val="0000FF"/>
                </a:solidFill>
                <a:latin typeface="+mn-ea"/>
                <a:ea typeface="+mn-ea"/>
              </a:rPr>
              <a:t>条</a:t>
            </a:r>
            <a:r>
              <a:rPr lang="en-US" altLang="ja-JP" sz="2000" dirty="0" smtClean="0">
                <a:solidFill>
                  <a:srgbClr val="0000FF"/>
                </a:solidFill>
                <a:latin typeface="+mn-ea"/>
                <a:ea typeface="+mn-ea"/>
              </a:rPr>
              <a:t>)</a:t>
            </a:r>
          </a:p>
          <a:p>
            <a:r>
              <a:rPr lang="ja-JP" altLang="en-US" sz="2000" dirty="0">
                <a:latin typeface="+mn-ea"/>
                <a:ea typeface="+mn-ea"/>
              </a:rPr>
              <a:t>１０．</a:t>
            </a:r>
            <a:r>
              <a:rPr lang="ja-JP" altLang="ja-JP" sz="2000" dirty="0" smtClean="0">
                <a:latin typeface="+mn-ea"/>
                <a:ea typeface="+mn-ea"/>
              </a:rPr>
              <a:t>時事</a:t>
            </a:r>
            <a:r>
              <a:rPr lang="ja-JP" altLang="ja-JP" sz="2000" dirty="0">
                <a:latin typeface="+mn-ea"/>
                <a:ea typeface="+mn-ea"/>
              </a:rPr>
              <a:t>問題の論説の転載など</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39</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１１．</a:t>
            </a:r>
            <a:r>
              <a:rPr lang="ja-JP" altLang="ja-JP" sz="2000" dirty="0" smtClean="0">
                <a:latin typeface="+mn-ea"/>
                <a:ea typeface="+mn-ea"/>
              </a:rPr>
              <a:t>政治上</a:t>
            </a:r>
            <a:r>
              <a:rPr lang="ja-JP" altLang="ja-JP" sz="2000" dirty="0">
                <a:latin typeface="+mn-ea"/>
                <a:ea typeface="+mn-ea"/>
              </a:rPr>
              <a:t>の演説などの利用</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40</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１２．</a:t>
            </a:r>
            <a:r>
              <a:rPr lang="ja-JP" altLang="ja-JP" sz="2000" dirty="0" smtClean="0">
                <a:latin typeface="+mn-ea"/>
                <a:ea typeface="+mn-ea"/>
              </a:rPr>
              <a:t>時事</a:t>
            </a:r>
            <a:r>
              <a:rPr lang="ja-JP" altLang="ja-JP" sz="2000" dirty="0">
                <a:latin typeface="+mn-ea"/>
                <a:ea typeface="+mn-ea"/>
              </a:rPr>
              <a:t>事件の報道のための利用</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41</a:t>
            </a:r>
            <a:r>
              <a:rPr lang="ja-JP" altLang="ja-JP" sz="2000" dirty="0">
                <a:latin typeface="+mn-ea"/>
                <a:ea typeface="+mn-ea"/>
              </a:rPr>
              <a:t>条</a:t>
            </a:r>
            <a:r>
              <a:rPr lang="en-US" altLang="ja-JP" sz="2000" dirty="0" smtClean="0">
                <a:latin typeface="+mn-ea"/>
                <a:ea typeface="+mn-ea"/>
              </a:rPr>
              <a:t>)</a:t>
            </a:r>
          </a:p>
          <a:p>
            <a:r>
              <a:rPr lang="ja-JP" altLang="en-US" sz="2000" dirty="0" smtClean="0">
                <a:latin typeface="+mn-ea"/>
                <a:ea typeface="+mn-ea"/>
              </a:rPr>
              <a:t>１３．</a:t>
            </a:r>
            <a:r>
              <a:rPr lang="ja-JP" altLang="ja-JP" sz="2000" dirty="0" smtClean="0">
                <a:latin typeface="+mn-ea"/>
                <a:ea typeface="+mn-ea"/>
              </a:rPr>
              <a:t>裁判</a:t>
            </a:r>
            <a:r>
              <a:rPr lang="ja-JP" altLang="ja-JP" sz="2000" dirty="0">
                <a:latin typeface="+mn-ea"/>
                <a:ea typeface="+mn-ea"/>
              </a:rPr>
              <a:t>手続などにおける複製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42</a:t>
            </a:r>
            <a:r>
              <a:rPr lang="ja-JP" altLang="ja-JP" sz="2000" dirty="0">
                <a:latin typeface="+mn-ea"/>
                <a:ea typeface="+mn-ea"/>
              </a:rPr>
              <a:t>条</a:t>
            </a:r>
            <a:r>
              <a:rPr lang="en-US" altLang="ja-JP" sz="2000" dirty="0" smtClean="0">
                <a:latin typeface="+mn-ea"/>
                <a:ea typeface="+mn-ea"/>
              </a:rPr>
              <a:t>)</a:t>
            </a:r>
          </a:p>
          <a:p>
            <a:r>
              <a:rPr lang="ja-JP" altLang="en-US" sz="2000" dirty="0">
                <a:latin typeface="+mn-ea"/>
                <a:ea typeface="+mn-ea"/>
              </a:rPr>
              <a:t>１４．</a:t>
            </a:r>
            <a:r>
              <a:rPr lang="ja-JP" altLang="ja-JP" sz="2000" dirty="0" smtClean="0">
                <a:latin typeface="+mn-ea"/>
                <a:ea typeface="+mn-ea"/>
              </a:rPr>
              <a:t>情報</a:t>
            </a:r>
            <a:r>
              <a:rPr lang="ja-JP" altLang="ja-JP" sz="2000" dirty="0">
                <a:latin typeface="+mn-ea"/>
                <a:ea typeface="+mn-ea"/>
              </a:rPr>
              <a:t>公開法による開示のための利用</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42</a:t>
            </a:r>
            <a:r>
              <a:rPr lang="ja-JP" altLang="ja-JP" sz="2000" dirty="0">
                <a:latin typeface="+mn-ea"/>
                <a:ea typeface="+mn-ea"/>
              </a:rPr>
              <a:t>条の</a:t>
            </a:r>
            <a:r>
              <a:rPr lang="en-US" altLang="ja-JP" sz="2000" dirty="0">
                <a:latin typeface="+mn-ea"/>
                <a:ea typeface="+mn-ea"/>
              </a:rPr>
              <a:t>2</a:t>
            </a:r>
            <a:r>
              <a:rPr lang="en-US" altLang="ja-JP" sz="2000" dirty="0" smtClean="0">
                <a:latin typeface="+mn-ea"/>
                <a:ea typeface="+mn-ea"/>
              </a:rPr>
              <a:t>)</a:t>
            </a:r>
          </a:p>
          <a:p>
            <a:r>
              <a:rPr lang="ja-JP" altLang="en-US" sz="2000" dirty="0">
                <a:latin typeface="+mn-ea"/>
                <a:ea typeface="+mn-ea"/>
              </a:rPr>
              <a:t>１５．</a:t>
            </a:r>
            <a:r>
              <a:rPr lang="ja-JP" altLang="ja-JP" sz="2000" dirty="0" smtClean="0">
                <a:latin typeface="+mn-ea"/>
                <a:ea typeface="+mn-ea"/>
              </a:rPr>
              <a:t>国立</a:t>
            </a:r>
            <a:r>
              <a:rPr lang="ja-JP" altLang="ja-JP" sz="2000" dirty="0">
                <a:latin typeface="+mn-ea"/>
                <a:ea typeface="+mn-ea"/>
              </a:rPr>
              <a:t>国会図書館法によるインターネット資料の複製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42</a:t>
            </a:r>
            <a:r>
              <a:rPr lang="ja-JP" altLang="ja-JP" sz="2000" dirty="0">
                <a:latin typeface="+mn-ea"/>
                <a:ea typeface="+mn-ea"/>
              </a:rPr>
              <a:t>条の</a:t>
            </a:r>
            <a:r>
              <a:rPr lang="en-US" altLang="ja-JP" sz="2000" dirty="0">
                <a:latin typeface="+mn-ea"/>
                <a:ea typeface="+mn-ea"/>
              </a:rPr>
              <a:t>3</a:t>
            </a:r>
            <a:r>
              <a:rPr lang="en-US" altLang="ja-JP" sz="2000" dirty="0" smtClean="0">
                <a:latin typeface="+mn-ea"/>
                <a:ea typeface="+mn-ea"/>
              </a:rPr>
              <a:t>)</a:t>
            </a:r>
          </a:p>
          <a:p>
            <a:r>
              <a:rPr lang="ja-JP" altLang="en-US" sz="2000" dirty="0">
                <a:latin typeface="+mn-ea"/>
                <a:ea typeface="+mn-ea"/>
              </a:rPr>
              <a:t>１６．</a:t>
            </a:r>
            <a:r>
              <a:rPr lang="ja-JP" altLang="ja-JP" sz="2000" dirty="0" smtClean="0">
                <a:latin typeface="+mn-ea"/>
                <a:ea typeface="+mn-ea"/>
              </a:rPr>
              <a:t>翻訳</a:t>
            </a:r>
            <a:r>
              <a:rPr lang="ja-JP" altLang="ja-JP" sz="2000" dirty="0">
                <a:latin typeface="+mn-ea"/>
                <a:ea typeface="+mn-ea"/>
              </a:rPr>
              <a:t>、翻案等による利用</a:t>
            </a:r>
            <a:r>
              <a:rPr lang="en-US" altLang="ja-JP" sz="2000" dirty="0">
                <a:latin typeface="+mn-ea"/>
                <a:ea typeface="+mn-ea"/>
              </a:rPr>
              <a:t> (</a:t>
            </a:r>
            <a:r>
              <a:rPr lang="ja-JP" altLang="ja-JP" sz="2000" dirty="0">
                <a:latin typeface="+mn-ea"/>
                <a:ea typeface="+mn-ea"/>
              </a:rPr>
              <a:t>第</a:t>
            </a:r>
            <a:r>
              <a:rPr lang="en-US" altLang="ja-JP" sz="2000" dirty="0">
                <a:latin typeface="+mn-ea"/>
                <a:ea typeface="+mn-ea"/>
              </a:rPr>
              <a:t>43</a:t>
            </a:r>
            <a:r>
              <a:rPr lang="ja-JP" altLang="ja-JP" sz="2000" dirty="0">
                <a:latin typeface="+mn-ea"/>
                <a:ea typeface="+mn-ea"/>
              </a:rPr>
              <a:t>条</a:t>
            </a:r>
            <a:r>
              <a:rPr lang="en-US" altLang="ja-JP" sz="2000" dirty="0" smtClean="0">
                <a:latin typeface="+mn-ea"/>
                <a:ea typeface="+mn-ea"/>
              </a:rPr>
              <a:t>)</a:t>
            </a:r>
          </a:p>
        </p:txBody>
      </p:sp>
      <p:sp>
        <p:nvSpPr>
          <p:cNvPr id="2" name="右中かっこ 1"/>
          <p:cNvSpPr/>
          <p:nvPr/>
        </p:nvSpPr>
        <p:spPr>
          <a:xfrm>
            <a:off x="8460432" y="2780928"/>
            <a:ext cx="183620" cy="10801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 name="テキスト ボックス 2"/>
          <p:cNvSpPr txBox="1"/>
          <p:nvPr/>
        </p:nvSpPr>
        <p:spPr>
          <a:xfrm>
            <a:off x="8604448" y="3049796"/>
            <a:ext cx="615668" cy="523220"/>
          </a:xfrm>
          <a:prstGeom prst="rect">
            <a:avLst/>
          </a:prstGeom>
          <a:noFill/>
        </p:spPr>
        <p:txBody>
          <a:bodyPr wrap="square" rtlCol="0">
            <a:spAutoFit/>
          </a:bodyPr>
          <a:lstStyle/>
          <a:p>
            <a:r>
              <a:rPr kumimoji="1" lang="ja-JP" altLang="en-US" sz="1400" dirty="0" smtClean="0"/>
              <a:t>教育関係</a:t>
            </a:r>
            <a:endParaRPr kumimoji="1" lang="ja-JP" altLang="en-US" sz="1400" dirty="0"/>
          </a:p>
        </p:txBody>
      </p:sp>
      <p:sp>
        <p:nvSpPr>
          <p:cNvPr id="7" name="右中かっこ 6"/>
          <p:cNvSpPr/>
          <p:nvPr/>
        </p:nvSpPr>
        <p:spPr>
          <a:xfrm>
            <a:off x="7812360" y="4077071"/>
            <a:ext cx="110566" cy="53047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p:cNvSpPr txBox="1"/>
          <p:nvPr/>
        </p:nvSpPr>
        <p:spPr>
          <a:xfrm>
            <a:off x="7956376" y="4129916"/>
            <a:ext cx="615668" cy="523220"/>
          </a:xfrm>
          <a:prstGeom prst="rect">
            <a:avLst/>
          </a:prstGeom>
          <a:noFill/>
        </p:spPr>
        <p:txBody>
          <a:bodyPr wrap="square" rtlCol="0">
            <a:spAutoFit/>
          </a:bodyPr>
          <a:lstStyle/>
          <a:p>
            <a:r>
              <a:rPr kumimoji="1" lang="ja-JP" altLang="en-US" sz="1400" dirty="0" smtClean="0"/>
              <a:t>福祉関係</a:t>
            </a:r>
            <a:endParaRPr kumimoji="1" lang="ja-JP" altLang="en-US" sz="1400" dirty="0"/>
          </a:p>
        </p:txBody>
      </p:sp>
      <p:sp>
        <p:nvSpPr>
          <p:cNvPr id="9" name="右中かっこ 8"/>
          <p:cNvSpPr/>
          <p:nvPr/>
        </p:nvSpPr>
        <p:spPr>
          <a:xfrm>
            <a:off x="6116572" y="4653136"/>
            <a:ext cx="255628" cy="144016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p:cNvSpPr txBox="1"/>
          <p:nvPr/>
        </p:nvSpPr>
        <p:spPr>
          <a:xfrm>
            <a:off x="6332596" y="5138028"/>
            <a:ext cx="615668" cy="523220"/>
          </a:xfrm>
          <a:prstGeom prst="rect">
            <a:avLst/>
          </a:prstGeom>
          <a:noFill/>
        </p:spPr>
        <p:txBody>
          <a:bodyPr wrap="square" rtlCol="0">
            <a:spAutoFit/>
          </a:bodyPr>
          <a:lstStyle/>
          <a:p>
            <a:r>
              <a:rPr kumimoji="1" lang="ja-JP" altLang="en-US" sz="1400" dirty="0" smtClean="0"/>
              <a:t>報道関係</a:t>
            </a:r>
            <a:endParaRPr kumimoji="1" lang="ja-JP" altLang="en-US" sz="1400" dirty="0"/>
          </a:p>
        </p:txBody>
      </p:sp>
      <p:sp>
        <p:nvSpPr>
          <p:cNvPr id="11"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15</a:t>
            </a:fld>
            <a:endParaRPr lang="en-US" altLang="ja-JP" sz="1800" dirty="0" smtClean="0">
              <a:latin typeface="+mn-ea"/>
              <a:ea typeface="+mn-ea"/>
            </a:endParaRPr>
          </a:p>
        </p:txBody>
      </p:sp>
    </p:spTree>
    <p:extLst>
      <p:ext uri="{BB962C8B-B14F-4D97-AF65-F5344CB8AC3E}">
        <p14:creationId xmlns:p14="http://schemas.microsoft.com/office/powerpoint/2010/main" val="1872828080"/>
      </p:ext>
    </p:extLst>
  </p:cSld>
  <p:clrMapOvr>
    <a:masterClrMapping/>
  </p:clrMapOvr>
  <p:transition spd="slow">
    <p:split orient="ver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7"/>
          <p:cNvSpPr txBox="1">
            <a:spLocks noChangeArrowheads="1"/>
          </p:cNvSpPr>
          <p:nvPr/>
        </p:nvSpPr>
        <p:spPr bwMode="auto">
          <a:xfrm>
            <a:off x="611560" y="1567830"/>
            <a:ext cx="8136904" cy="5040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nSpc>
                <a:spcPts val="3000"/>
              </a:lnSpc>
            </a:pPr>
            <a:r>
              <a:rPr lang="ja-JP" altLang="en-US" sz="2000" dirty="0" smtClean="0">
                <a:latin typeface="+mn-ea"/>
                <a:ea typeface="+mn-ea"/>
              </a:rPr>
              <a:t>１７．</a:t>
            </a:r>
            <a:r>
              <a:rPr lang="ja-JP" altLang="ja-JP" sz="2000" dirty="0" smtClean="0">
                <a:latin typeface="+mn-ea"/>
                <a:ea typeface="+mn-ea"/>
              </a:rPr>
              <a:t>放送</a:t>
            </a:r>
            <a:r>
              <a:rPr lang="ja-JP" altLang="ja-JP" sz="2000" dirty="0">
                <a:latin typeface="+mn-ea"/>
                <a:ea typeface="+mn-ea"/>
              </a:rPr>
              <a:t>などのための一時的固定</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44</a:t>
            </a:r>
            <a:r>
              <a:rPr lang="ja-JP" altLang="ja-JP" sz="2000" dirty="0">
                <a:latin typeface="+mn-ea"/>
                <a:ea typeface="+mn-ea"/>
              </a:rPr>
              <a:t>条</a:t>
            </a:r>
            <a:r>
              <a:rPr lang="en-US" altLang="ja-JP" sz="2000" dirty="0" smtClean="0">
                <a:latin typeface="+mn-ea"/>
                <a:ea typeface="+mn-ea"/>
              </a:rPr>
              <a:t>)</a:t>
            </a:r>
          </a:p>
          <a:p>
            <a:pPr>
              <a:lnSpc>
                <a:spcPts val="3000"/>
              </a:lnSpc>
            </a:pPr>
            <a:r>
              <a:rPr lang="ja-JP" altLang="en-US" sz="2000" dirty="0">
                <a:latin typeface="+mn-ea"/>
                <a:ea typeface="+mn-ea"/>
              </a:rPr>
              <a:t>１８．</a:t>
            </a:r>
            <a:r>
              <a:rPr lang="ja-JP" altLang="ja-JP" sz="2000" dirty="0" smtClean="0">
                <a:latin typeface="+mn-ea"/>
                <a:ea typeface="+mn-ea"/>
              </a:rPr>
              <a:t>美術</a:t>
            </a:r>
            <a:r>
              <a:rPr lang="ja-JP" altLang="ja-JP" sz="2000" dirty="0">
                <a:latin typeface="+mn-ea"/>
                <a:ea typeface="+mn-ea"/>
              </a:rPr>
              <a:t>の著作物などの所有者による展示</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45</a:t>
            </a:r>
            <a:r>
              <a:rPr lang="ja-JP" altLang="ja-JP" sz="2000" dirty="0">
                <a:latin typeface="+mn-ea"/>
                <a:ea typeface="+mn-ea"/>
              </a:rPr>
              <a:t>条</a:t>
            </a:r>
            <a:r>
              <a:rPr lang="en-US" altLang="ja-JP" sz="2000" dirty="0" smtClean="0">
                <a:latin typeface="+mn-ea"/>
                <a:ea typeface="+mn-ea"/>
              </a:rPr>
              <a:t>)</a:t>
            </a:r>
          </a:p>
          <a:p>
            <a:pPr>
              <a:lnSpc>
                <a:spcPts val="3000"/>
              </a:lnSpc>
            </a:pPr>
            <a:r>
              <a:rPr lang="ja-JP" altLang="en-US" sz="2000" dirty="0">
                <a:latin typeface="+mn-ea"/>
                <a:ea typeface="+mn-ea"/>
              </a:rPr>
              <a:t>１９．</a:t>
            </a:r>
            <a:r>
              <a:rPr lang="ja-JP" altLang="ja-JP" sz="2000" dirty="0" smtClean="0">
                <a:latin typeface="+mn-ea"/>
                <a:ea typeface="+mn-ea"/>
              </a:rPr>
              <a:t>公開</a:t>
            </a:r>
            <a:r>
              <a:rPr lang="ja-JP" altLang="ja-JP" sz="2000" dirty="0">
                <a:latin typeface="+mn-ea"/>
                <a:ea typeface="+mn-ea"/>
              </a:rPr>
              <a:t>の美術の著作物などの利用</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46</a:t>
            </a:r>
            <a:r>
              <a:rPr lang="ja-JP" altLang="ja-JP" sz="2000" dirty="0">
                <a:latin typeface="+mn-ea"/>
                <a:ea typeface="+mn-ea"/>
              </a:rPr>
              <a:t>条</a:t>
            </a:r>
            <a:r>
              <a:rPr lang="en-US" altLang="ja-JP" sz="2000" dirty="0" smtClean="0">
                <a:latin typeface="+mn-ea"/>
                <a:ea typeface="+mn-ea"/>
              </a:rPr>
              <a:t>)</a:t>
            </a:r>
          </a:p>
          <a:p>
            <a:pPr>
              <a:lnSpc>
                <a:spcPts val="3000"/>
              </a:lnSpc>
            </a:pPr>
            <a:r>
              <a:rPr lang="ja-JP" altLang="en-US" sz="2000" dirty="0">
                <a:latin typeface="+mn-ea"/>
                <a:ea typeface="+mn-ea"/>
              </a:rPr>
              <a:t>２０．</a:t>
            </a:r>
            <a:r>
              <a:rPr lang="ja-JP" altLang="ja-JP" sz="2000" dirty="0" smtClean="0">
                <a:latin typeface="+mn-ea"/>
                <a:ea typeface="+mn-ea"/>
              </a:rPr>
              <a:t>展覧会</a:t>
            </a:r>
            <a:r>
              <a:rPr lang="ja-JP" altLang="ja-JP" sz="2000" dirty="0">
                <a:latin typeface="+mn-ea"/>
                <a:ea typeface="+mn-ea"/>
              </a:rPr>
              <a:t>の小冊子などへの掲載</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a:t>
            </a:r>
            <a:r>
              <a:rPr lang="en-US" altLang="ja-JP" sz="2000" dirty="0" smtClean="0">
                <a:latin typeface="+mn-ea"/>
                <a:ea typeface="+mn-ea"/>
              </a:rPr>
              <a:t>)</a:t>
            </a:r>
          </a:p>
          <a:p>
            <a:pPr marL="538163" indent="-538163">
              <a:lnSpc>
                <a:spcPts val="3000"/>
              </a:lnSpc>
            </a:pPr>
            <a:r>
              <a:rPr lang="ja-JP" altLang="en-US" sz="2000" dirty="0">
                <a:latin typeface="+mn-ea"/>
                <a:ea typeface="+mn-ea"/>
              </a:rPr>
              <a:t>２１．</a:t>
            </a:r>
            <a:r>
              <a:rPr lang="ja-JP" altLang="ja-JP" sz="2000" dirty="0" smtClean="0">
                <a:latin typeface="+mn-ea"/>
                <a:ea typeface="+mn-ea"/>
              </a:rPr>
              <a:t>インターネット</a:t>
            </a:r>
            <a:r>
              <a:rPr lang="ja-JP" altLang="ja-JP" sz="2000" dirty="0">
                <a:latin typeface="+mn-ea"/>
                <a:ea typeface="+mn-ea"/>
              </a:rPr>
              <a:t>・オークション等の商品紹介用画像の掲載のための複製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2</a:t>
            </a:r>
            <a:r>
              <a:rPr lang="en-US" altLang="ja-JP" sz="2000" dirty="0" smtClean="0">
                <a:latin typeface="+mn-ea"/>
                <a:ea typeface="+mn-ea"/>
              </a:rPr>
              <a:t>)</a:t>
            </a:r>
          </a:p>
          <a:p>
            <a:pPr>
              <a:lnSpc>
                <a:spcPts val="3000"/>
              </a:lnSpc>
            </a:pPr>
            <a:r>
              <a:rPr lang="ja-JP" altLang="en-US" sz="2000" dirty="0">
                <a:latin typeface="+mn-ea"/>
                <a:ea typeface="+mn-ea"/>
              </a:rPr>
              <a:t>２２．</a:t>
            </a:r>
            <a:r>
              <a:rPr lang="ja-JP" altLang="ja-JP" sz="2000" dirty="0" smtClean="0">
                <a:latin typeface="+mn-ea"/>
                <a:ea typeface="+mn-ea"/>
              </a:rPr>
              <a:t>プログラム</a:t>
            </a:r>
            <a:r>
              <a:rPr lang="ja-JP" altLang="ja-JP" sz="2000" dirty="0">
                <a:latin typeface="+mn-ea"/>
                <a:ea typeface="+mn-ea"/>
              </a:rPr>
              <a:t>の所有者による複製など</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3</a:t>
            </a:r>
            <a:r>
              <a:rPr lang="en-US" altLang="ja-JP" sz="2000" dirty="0" smtClean="0">
                <a:latin typeface="+mn-ea"/>
                <a:ea typeface="+mn-ea"/>
              </a:rPr>
              <a:t>)</a:t>
            </a:r>
          </a:p>
          <a:p>
            <a:pPr>
              <a:lnSpc>
                <a:spcPts val="3000"/>
              </a:lnSpc>
            </a:pPr>
            <a:r>
              <a:rPr lang="ja-JP" altLang="en-US" sz="2000" dirty="0">
                <a:latin typeface="+mn-ea"/>
                <a:ea typeface="+mn-ea"/>
              </a:rPr>
              <a:t>２３．</a:t>
            </a:r>
            <a:r>
              <a:rPr lang="ja-JP" altLang="ja-JP" sz="2000" dirty="0" smtClean="0">
                <a:latin typeface="+mn-ea"/>
                <a:ea typeface="+mn-ea"/>
              </a:rPr>
              <a:t>保守</a:t>
            </a:r>
            <a:r>
              <a:rPr lang="ja-JP" altLang="ja-JP" sz="2000" dirty="0">
                <a:latin typeface="+mn-ea"/>
                <a:ea typeface="+mn-ea"/>
              </a:rPr>
              <a:t>・修理のための一時的複製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4</a:t>
            </a:r>
            <a:r>
              <a:rPr lang="en-US" altLang="ja-JP" sz="2000" dirty="0" smtClean="0">
                <a:latin typeface="+mn-ea"/>
                <a:ea typeface="+mn-ea"/>
              </a:rPr>
              <a:t>)</a:t>
            </a:r>
          </a:p>
          <a:p>
            <a:pPr>
              <a:lnSpc>
                <a:spcPts val="3000"/>
              </a:lnSpc>
            </a:pPr>
            <a:r>
              <a:rPr lang="ja-JP" altLang="en-US" sz="2000" dirty="0" smtClean="0">
                <a:latin typeface="+mn-ea"/>
                <a:ea typeface="+mn-ea"/>
              </a:rPr>
              <a:t>２４．</a:t>
            </a:r>
            <a:r>
              <a:rPr lang="ja-JP" altLang="ja-JP" sz="2000" dirty="0" smtClean="0">
                <a:latin typeface="+mn-ea"/>
                <a:ea typeface="+mn-ea"/>
              </a:rPr>
              <a:t>送信</a:t>
            </a:r>
            <a:r>
              <a:rPr lang="ja-JP" altLang="ja-JP" sz="2000" dirty="0">
                <a:latin typeface="+mn-ea"/>
                <a:ea typeface="+mn-ea"/>
              </a:rPr>
              <a:t>障害の防止等のための複製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5</a:t>
            </a:r>
            <a:r>
              <a:rPr lang="en-US" altLang="ja-JP" sz="2000" dirty="0" smtClean="0">
                <a:latin typeface="+mn-ea"/>
                <a:ea typeface="+mn-ea"/>
              </a:rPr>
              <a:t>)</a:t>
            </a:r>
          </a:p>
          <a:p>
            <a:pPr>
              <a:lnSpc>
                <a:spcPts val="3000"/>
              </a:lnSpc>
            </a:pPr>
            <a:r>
              <a:rPr lang="ja-JP" altLang="en-US" sz="2000" dirty="0" smtClean="0">
                <a:latin typeface="+mn-ea"/>
                <a:ea typeface="+mn-ea"/>
              </a:rPr>
              <a:t>２５．</a:t>
            </a:r>
            <a:r>
              <a:rPr lang="ja-JP" altLang="ja-JP" sz="2000" dirty="0" smtClean="0">
                <a:latin typeface="+mn-ea"/>
                <a:ea typeface="+mn-ea"/>
              </a:rPr>
              <a:t>インターネット</a:t>
            </a:r>
            <a:r>
              <a:rPr lang="ja-JP" altLang="ja-JP" sz="2000" dirty="0">
                <a:latin typeface="+mn-ea"/>
                <a:ea typeface="+mn-ea"/>
              </a:rPr>
              <a:t>情報検索サービスにおける複製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6</a:t>
            </a:r>
            <a:r>
              <a:rPr lang="en-US" altLang="ja-JP" sz="2000" dirty="0" smtClean="0">
                <a:latin typeface="+mn-ea"/>
                <a:ea typeface="+mn-ea"/>
              </a:rPr>
              <a:t>)</a:t>
            </a:r>
          </a:p>
          <a:p>
            <a:pPr>
              <a:lnSpc>
                <a:spcPts val="3000"/>
              </a:lnSpc>
            </a:pPr>
            <a:r>
              <a:rPr lang="ja-JP" altLang="en-US" sz="2000" dirty="0" smtClean="0">
                <a:latin typeface="+mn-ea"/>
                <a:ea typeface="+mn-ea"/>
              </a:rPr>
              <a:t>２６．</a:t>
            </a:r>
            <a:r>
              <a:rPr lang="ja-JP" altLang="ja-JP" sz="2000" dirty="0" smtClean="0">
                <a:latin typeface="+mn-ea"/>
                <a:ea typeface="+mn-ea"/>
              </a:rPr>
              <a:t>情報</a:t>
            </a:r>
            <a:r>
              <a:rPr lang="ja-JP" altLang="ja-JP" sz="2000" dirty="0">
                <a:latin typeface="+mn-ea"/>
                <a:ea typeface="+mn-ea"/>
              </a:rPr>
              <a:t>解析のための複製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7</a:t>
            </a:r>
            <a:r>
              <a:rPr lang="en-US" altLang="ja-JP" sz="2000" dirty="0" smtClean="0">
                <a:latin typeface="+mn-ea"/>
                <a:ea typeface="+mn-ea"/>
              </a:rPr>
              <a:t>)</a:t>
            </a:r>
          </a:p>
          <a:p>
            <a:pPr>
              <a:lnSpc>
                <a:spcPts val="3000"/>
              </a:lnSpc>
            </a:pPr>
            <a:r>
              <a:rPr lang="ja-JP" altLang="en-US" sz="2000" dirty="0" smtClean="0">
                <a:latin typeface="+mn-ea"/>
                <a:ea typeface="+mn-ea"/>
              </a:rPr>
              <a:t>２７．</a:t>
            </a:r>
            <a:r>
              <a:rPr lang="ja-JP" altLang="ja-JP" sz="2000" dirty="0" smtClean="0">
                <a:latin typeface="+mn-ea"/>
                <a:ea typeface="+mn-ea"/>
              </a:rPr>
              <a:t>コンピュータ</a:t>
            </a:r>
            <a:r>
              <a:rPr lang="ja-JP" altLang="ja-JP" sz="2000" dirty="0">
                <a:latin typeface="+mn-ea"/>
                <a:ea typeface="+mn-ea"/>
              </a:rPr>
              <a:t>における著作物利用に伴う複製</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8</a:t>
            </a:r>
            <a:r>
              <a:rPr lang="en-US" altLang="ja-JP" sz="2000" dirty="0" smtClean="0">
                <a:latin typeface="+mn-ea"/>
                <a:ea typeface="+mn-ea"/>
              </a:rPr>
              <a:t>)</a:t>
            </a:r>
          </a:p>
          <a:p>
            <a:pPr>
              <a:lnSpc>
                <a:spcPts val="3000"/>
              </a:lnSpc>
            </a:pPr>
            <a:r>
              <a:rPr lang="ja-JP" altLang="en-US" sz="2000" dirty="0" smtClean="0">
                <a:latin typeface="+mn-ea"/>
                <a:ea typeface="+mn-ea"/>
              </a:rPr>
              <a:t>２８．</a:t>
            </a:r>
            <a:r>
              <a:rPr lang="ja-JP" altLang="ja-JP" sz="2000" dirty="0" smtClean="0">
                <a:latin typeface="+mn-ea"/>
                <a:ea typeface="+mn-ea"/>
              </a:rPr>
              <a:t>複製権</a:t>
            </a:r>
            <a:r>
              <a:rPr lang="ja-JP" altLang="ja-JP" sz="2000" dirty="0">
                <a:latin typeface="+mn-ea"/>
                <a:ea typeface="+mn-ea"/>
              </a:rPr>
              <a:t>の制限により作成された複製物の譲渡</a:t>
            </a:r>
            <a:r>
              <a:rPr lang="en-US" altLang="ja-JP" sz="2000" dirty="0">
                <a:latin typeface="+mn-ea"/>
                <a:ea typeface="+mn-ea"/>
              </a:rPr>
              <a:t>(</a:t>
            </a:r>
            <a:r>
              <a:rPr lang="ja-JP" altLang="ja-JP" sz="2000" dirty="0">
                <a:latin typeface="+mn-ea"/>
                <a:ea typeface="+mn-ea"/>
              </a:rPr>
              <a:t>第</a:t>
            </a:r>
            <a:r>
              <a:rPr lang="en-US" altLang="ja-JP" sz="2000" dirty="0">
                <a:latin typeface="+mn-ea"/>
                <a:ea typeface="+mn-ea"/>
              </a:rPr>
              <a:t>47</a:t>
            </a:r>
            <a:r>
              <a:rPr lang="ja-JP" altLang="ja-JP" sz="2000" dirty="0">
                <a:latin typeface="+mn-ea"/>
                <a:ea typeface="+mn-ea"/>
              </a:rPr>
              <a:t>条の</a:t>
            </a:r>
            <a:r>
              <a:rPr lang="en-US" altLang="ja-JP" sz="2000" dirty="0">
                <a:latin typeface="+mn-ea"/>
                <a:ea typeface="+mn-ea"/>
              </a:rPr>
              <a:t>9)</a:t>
            </a:r>
            <a:endParaRPr lang="ja-JP" altLang="ja-JP" sz="2000" dirty="0">
              <a:latin typeface="+mn-ea"/>
              <a:ea typeface="+mn-ea"/>
            </a:endParaRPr>
          </a:p>
        </p:txBody>
      </p:sp>
      <p:sp>
        <p:nvSpPr>
          <p:cNvPr id="7" name="スライド番号プレースホルダ 3"/>
          <p:cNvSpPr>
            <a:spLocks noGrp="1"/>
          </p:cNvSpPr>
          <p:nvPr>
            <p:ph type="sldNum" sz="quarter" idx="12"/>
          </p:nvPr>
        </p:nvSpPr>
        <p:spPr>
          <a:xfrm>
            <a:off x="6830888"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16</a:t>
            </a:fld>
            <a:endParaRPr lang="en-US" altLang="ja-JP" sz="1800" dirty="0" smtClean="0">
              <a:latin typeface="+mn-ea"/>
              <a:ea typeface="+mn-ea"/>
            </a:endParaRPr>
          </a:p>
        </p:txBody>
      </p:sp>
      <p:sp>
        <p:nvSpPr>
          <p:cNvPr id="5"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600" dirty="0">
                <a:solidFill>
                  <a:schemeClr val="bg1"/>
                </a:solidFill>
                <a:latin typeface="ＭＳ Ｐゴシック" pitchFamily="50" charset="-128"/>
              </a:rPr>
              <a:t>著作物が無断で使える場合</a:t>
            </a:r>
            <a:r>
              <a:rPr lang="ja-JP" altLang="en-US" sz="2000" dirty="0">
                <a:solidFill>
                  <a:schemeClr val="bg1"/>
                </a:solidFill>
                <a:latin typeface="ＭＳ Ｐゴシック" pitchFamily="50" charset="-128"/>
              </a:rPr>
              <a:t>（例外規定）</a:t>
            </a:r>
          </a:p>
        </p:txBody>
      </p:sp>
    </p:spTree>
    <p:extLst>
      <p:ext uri="{BB962C8B-B14F-4D97-AF65-F5344CB8AC3E}">
        <p14:creationId xmlns:p14="http://schemas.microsoft.com/office/powerpoint/2010/main" val="2784434546"/>
      </p:ext>
    </p:extLst>
  </p:cSld>
  <p:clrMapOvr>
    <a:masterClrMapping/>
  </p:clrMapOvr>
  <p:transition spd="slow">
    <p:split orient="ver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51520" y="1392072"/>
            <a:ext cx="8784976" cy="2324960"/>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Text Box 7"/>
          <p:cNvSpPr txBox="1">
            <a:spLocks noChangeArrowheads="1"/>
          </p:cNvSpPr>
          <p:nvPr/>
        </p:nvSpPr>
        <p:spPr bwMode="auto">
          <a:xfrm>
            <a:off x="467543" y="1484784"/>
            <a:ext cx="8338254" cy="2226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spcBef>
                <a:spcPts val="1200"/>
              </a:spcBef>
            </a:pPr>
            <a:r>
              <a:rPr lang="ja-JP" altLang="en-US" sz="2100" dirty="0" smtClean="0">
                <a:solidFill>
                  <a:srgbClr val="0000FF"/>
                </a:solidFill>
                <a:latin typeface="+mn-ea"/>
                <a:ea typeface="+mn-ea"/>
              </a:rPr>
              <a:t>１．</a:t>
            </a:r>
            <a:r>
              <a:rPr lang="ja-JP" altLang="en-US" sz="2200" dirty="0" smtClean="0">
                <a:solidFill>
                  <a:srgbClr val="0000FF"/>
                </a:solidFill>
                <a:latin typeface="+mn-ea"/>
                <a:ea typeface="+mn-ea"/>
              </a:rPr>
              <a:t>私的使用のための複製（第</a:t>
            </a:r>
            <a:r>
              <a:rPr lang="en-US" altLang="ja-JP" sz="2200" dirty="0" smtClean="0">
                <a:solidFill>
                  <a:srgbClr val="0000FF"/>
                </a:solidFill>
                <a:latin typeface="+mn-ea"/>
                <a:ea typeface="+mn-ea"/>
              </a:rPr>
              <a:t>30</a:t>
            </a:r>
            <a:r>
              <a:rPr lang="ja-JP" altLang="en-US" sz="2200" dirty="0" smtClean="0">
                <a:solidFill>
                  <a:srgbClr val="0000FF"/>
                </a:solidFill>
                <a:latin typeface="+mn-ea"/>
                <a:ea typeface="+mn-ea"/>
              </a:rPr>
              <a:t>条） </a:t>
            </a:r>
            <a:endParaRPr lang="en-US" altLang="ja-JP" sz="2200" dirty="0" smtClean="0">
              <a:solidFill>
                <a:srgbClr val="0000FF"/>
              </a:solidFill>
              <a:latin typeface="+mn-ea"/>
              <a:ea typeface="+mn-ea"/>
            </a:endParaRPr>
          </a:p>
          <a:p>
            <a:pPr marL="627063" indent="-627063">
              <a:lnSpc>
                <a:spcPts val="2500"/>
              </a:lnSpc>
              <a:spcBef>
                <a:spcPts val="300"/>
              </a:spcBef>
            </a:pPr>
            <a:r>
              <a:rPr lang="ja-JP" altLang="en-US" sz="2000" dirty="0" smtClean="0">
                <a:latin typeface="+mn-ea"/>
                <a:ea typeface="+mn-ea"/>
              </a:rPr>
              <a:t>　　　個人的</a:t>
            </a:r>
            <a:r>
              <a:rPr lang="ja-JP" altLang="en-US" sz="2000" dirty="0">
                <a:latin typeface="+mn-ea"/>
                <a:ea typeface="+mn-ea"/>
              </a:rPr>
              <a:t>に又は家庭内その他これに準ずる限られた範囲内において</a:t>
            </a:r>
            <a:r>
              <a:rPr lang="ja-JP" altLang="en-US" sz="2000" dirty="0" smtClean="0">
                <a:latin typeface="+mn-ea"/>
                <a:ea typeface="+mn-ea"/>
              </a:rPr>
              <a:t>使用</a:t>
            </a:r>
            <a:endParaRPr lang="en-US" altLang="ja-JP" sz="2000" dirty="0" smtClean="0">
              <a:latin typeface="+mn-ea"/>
              <a:ea typeface="+mn-ea"/>
            </a:endParaRPr>
          </a:p>
          <a:p>
            <a:pPr marL="627063" indent="-627063">
              <a:lnSpc>
                <a:spcPts val="2500"/>
              </a:lnSpc>
              <a:spcBef>
                <a:spcPts val="300"/>
              </a:spcBef>
            </a:pPr>
            <a:r>
              <a:rPr lang="ja-JP" altLang="en-US" sz="2000" dirty="0">
                <a:latin typeface="+mn-ea"/>
                <a:ea typeface="+mn-ea"/>
              </a:rPr>
              <a:t>　</a:t>
            </a:r>
            <a:r>
              <a:rPr lang="ja-JP" altLang="en-US" sz="2000" dirty="0" smtClean="0">
                <a:latin typeface="+mn-ea"/>
                <a:ea typeface="+mn-ea"/>
              </a:rPr>
              <a:t>　することを目的</a:t>
            </a:r>
            <a:r>
              <a:rPr lang="ja-JP" altLang="en-US" sz="2000" baseline="30000" dirty="0" smtClean="0">
                <a:latin typeface="+mn-ea"/>
                <a:ea typeface="+mn-ea"/>
              </a:rPr>
              <a:t>＊</a:t>
            </a:r>
            <a:r>
              <a:rPr lang="en-US" altLang="ja-JP" sz="2000" baseline="30000" dirty="0" smtClean="0">
                <a:latin typeface="+mn-ea"/>
                <a:ea typeface="+mn-ea"/>
              </a:rPr>
              <a:t>1</a:t>
            </a:r>
            <a:r>
              <a:rPr lang="ja-JP" altLang="en-US" sz="2000" dirty="0" smtClean="0">
                <a:latin typeface="+mn-ea"/>
                <a:ea typeface="+mn-ea"/>
              </a:rPr>
              <a:t>と</a:t>
            </a:r>
            <a:r>
              <a:rPr lang="ja-JP" altLang="en-US" sz="2000" dirty="0">
                <a:latin typeface="+mn-ea"/>
                <a:ea typeface="+mn-ea"/>
              </a:rPr>
              <a:t>するときは</a:t>
            </a:r>
            <a:r>
              <a:rPr lang="ja-JP" altLang="en-US" sz="2000" dirty="0" smtClean="0">
                <a:latin typeface="+mn-ea"/>
                <a:ea typeface="+mn-ea"/>
              </a:rPr>
              <a:t>、著作物を複製することができる。</a:t>
            </a:r>
            <a:endParaRPr lang="en-US" altLang="ja-JP" sz="2000" dirty="0" smtClean="0">
              <a:latin typeface="+mn-ea"/>
              <a:ea typeface="+mn-ea"/>
            </a:endParaRPr>
          </a:p>
          <a:p>
            <a:pPr marL="627063" indent="-627063">
              <a:lnSpc>
                <a:spcPts val="2500"/>
              </a:lnSpc>
              <a:spcBef>
                <a:spcPts val="300"/>
              </a:spcBef>
            </a:pPr>
            <a:r>
              <a:rPr lang="ja-JP" altLang="en-US" sz="2000" dirty="0">
                <a:latin typeface="+mn-ea"/>
                <a:ea typeface="+mn-ea"/>
              </a:rPr>
              <a:t>　</a:t>
            </a:r>
            <a:r>
              <a:rPr lang="ja-JP" altLang="en-US" sz="2000" dirty="0" smtClean="0">
                <a:latin typeface="+mn-ea"/>
                <a:ea typeface="+mn-ea"/>
              </a:rPr>
              <a:t>　　同様の目的であれば，翻訳，編曲，変形，翻案もできる。</a:t>
            </a:r>
            <a:endParaRPr lang="en-US" altLang="ja-JP" sz="2000" dirty="0" smtClean="0">
              <a:latin typeface="+mn-ea"/>
              <a:ea typeface="+mn-ea"/>
            </a:endParaRPr>
          </a:p>
          <a:p>
            <a:pPr marL="627063" indent="-627063">
              <a:lnSpc>
                <a:spcPts val="2500"/>
              </a:lnSpc>
              <a:spcBef>
                <a:spcPts val="300"/>
              </a:spcBef>
            </a:pPr>
            <a:r>
              <a:rPr lang="ja-JP" altLang="en-US" sz="2000" dirty="0">
                <a:latin typeface="+mn-ea"/>
                <a:ea typeface="+mn-ea"/>
              </a:rPr>
              <a:t>　</a:t>
            </a:r>
            <a:r>
              <a:rPr lang="ja-JP" altLang="en-US" sz="2000" dirty="0" smtClean="0">
                <a:latin typeface="+mn-ea"/>
                <a:ea typeface="+mn-ea"/>
              </a:rPr>
              <a:t>　　但し、デジタル方式の録音録画機器等を用いて著作物を複製する場合</a:t>
            </a:r>
            <a:endParaRPr lang="en-US" altLang="ja-JP" sz="2000" dirty="0" smtClean="0">
              <a:latin typeface="+mn-ea"/>
              <a:ea typeface="+mn-ea"/>
            </a:endParaRPr>
          </a:p>
          <a:p>
            <a:pPr marL="627063" indent="-627063">
              <a:lnSpc>
                <a:spcPts val="2500"/>
              </a:lnSpc>
              <a:spcBef>
                <a:spcPts val="300"/>
              </a:spcBef>
            </a:pPr>
            <a:r>
              <a:rPr lang="ja-JP" altLang="en-US" sz="2000" dirty="0">
                <a:latin typeface="+mn-ea"/>
                <a:ea typeface="+mn-ea"/>
              </a:rPr>
              <a:t>　</a:t>
            </a:r>
            <a:r>
              <a:rPr lang="ja-JP" altLang="en-US" sz="2000" dirty="0" smtClean="0">
                <a:latin typeface="+mn-ea"/>
                <a:ea typeface="+mn-ea"/>
              </a:rPr>
              <a:t>　　には，著作権者等に対し補償金</a:t>
            </a:r>
            <a:r>
              <a:rPr lang="ja-JP" altLang="en-US" sz="2000" baseline="30000" dirty="0">
                <a:latin typeface="+mn-ea"/>
                <a:ea typeface="+mn-ea"/>
              </a:rPr>
              <a:t>＊</a:t>
            </a:r>
            <a:r>
              <a:rPr lang="en-US" altLang="ja-JP" sz="2000" baseline="30000" dirty="0">
                <a:latin typeface="+mn-ea"/>
                <a:ea typeface="+mn-ea"/>
              </a:rPr>
              <a:t>2</a:t>
            </a:r>
            <a:r>
              <a:rPr lang="ja-JP" altLang="en-US" sz="2000" dirty="0" smtClean="0">
                <a:latin typeface="+mn-ea"/>
                <a:ea typeface="+mn-ea"/>
              </a:rPr>
              <a:t>の支払いが必要となる。</a:t>
            </a:r>
            <a:endParaRPr lang="en-US" altLang="ja-JP" sz="2000" dirty="0" smtClean="0">
              <a:latin typeface="+mn-ea"/>
              <a:ea typeface="+mn-ea"/>
            </a:endParaRPr>
          </a:p>
        </p:txBody>
      </p:sp>
      <p:sp>
        <p:nvSpPr>
          <p:cNvPr id="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著作物が無断で使える場合</a:t>
            </a:r>
            <a:r>
              <a:rPr lang="ja-JP" altLang="en-US" sz="2400" dirty="0" smtClean="0">
                <a:solidFill>
                  <a:schemeClr val="bg1"/>
                </a:solidFill>
                <a:latin typeface="ＭＳ Ｐゴシック" pitchFamily="50" charset="-128"/>
              </a:rPr>
              <a:t>（その１）</a:t>
            </a:r>
            <a:endParaRPr lang="ja-JP" altLang="en-US" sz="2400" dirty="0">
              <a:solidFill>
                <a:schemeClr val="bg1"/>
              </a:solidFill>
              <a:latin typeface="ＭＳ Ｐゴシック" pitchFamily="50" charset="-128"/>
            </a:endParaRPr>
          </a:p>
        </p:txBody>
      </p:sp>
      <p:sp>
        <p:nvSpPr>
          <p:cNvPr id="4" name="テキスト ボックス 3"/>
          <p:cNvSpPr txBox="1"/>
          <p:nvPr/>
        </p:nvSpPr>
        <p:spPr>
          <a:xfrm>
            <a:off x="323528" y="3877012"/>
            <a:ext cx="8712968" cy="2439129"/>
          </a:xfrm>
          <a:prstGeom prst="rect">
            <a:avLst/>
          </a:prstGeom>
          <a:noFill/>
        </p:spPr>
        <p:txBody>
          <a:bodyPr wrap="square" rtlCol="0">
            <a:spAutoFit/>
          </a:bodyPr>
          <a:lstStyle/>
          <a:p>
            <a:pPr marL="1160463" indent="-1160463"/>
            <a:r>
              <a:rPr lang="ja-JP" altLang="en-US" sz="2000" dirty="0">
                <a:latin typeface="+mn-ea"/>
              </a:rPr>
              <a:t>*</a:t>
            </a:r>
            <a:r>
              <a:rPr lang="en-US" altLang="ja-JP" sz="2000" dirty="0">
                <a:latin typeface="+mn-ea"/>
              </a:rPr>
              <a:t>1</a:t>
            </a:r>
            <a:r>
              <a:rPr lang="ja-JP" altLang="en-US" sz="2000" dirty="0" smtClean="0">
                <a:latin typeface="+mn-ea"/>
              </a:rPr>
              <a:t>）</a:t>
            </a:r>
            <a:r>
              <a:rPr lang="ja-JP" altLang="en-US" sz="2000" dirty="0">
                <a:latin typeface="+mn-ea"/>
              </a:rPr>
              <a:t>仕事以外の目的に使用すること</a:t>
            </a:r>
            <a:endParaRPr lang="en-US" altLang="ja-JP" sz="2000" dirty="0">
              <a:latin typeface="+mn-ea"/>
            </a:endParaRPr>
          </a:p>
          <a:p>
            <a:pPr marL="363538" indent="-363538"/>
            <a:r>
              <a:rPr lang="ja-JP" altLang="en-US" sz="2000" dirty="0" smtClean="0">
                <a:latin typeface="+mn-ea"/>
              </a:rPr>
              <a:t>*</a:t>
            </a:r>
            <a:r>
              <a:rPr lang="en-US" altLang="ja-JP" sz="2000" dirty="0">
                <a:latin typeface="+mn-ea"/>
              </a:rPr>
              <a:t>2</a:t>
            </a:r>
            <a:r>
              <a:rPr lang="ja-JP" altLang="en-US" sz="2000" dirty="0">
                <a:latin typeface="+mn-ea"/>
              </a:rPr>
              <a:t>）補償金は，メーカー等の協力により，機器・媒体の価格にあらかじめ上乗せして支払われ，文化庁長官が指定する団体を通じて，権利者に配分される</a:t>
            </a:r>
            <a:endParaRPr lang="en-US" altLang="ja-JP" sz="2000" dirty="0">
              <a:latin typeface="+mn-ea"/>
            </a:endParaRPr>
          </a:p>
          <a:p>
            <a:pPr marL="273050" indent="-273050">
              <a:lnSpc>
                <a:spcPts val="2500"/>
              </a:lnSpc>
            </a:pPr>
            <a:r>
              <a:rPr lang="ja-JP" altLang="en-US" dirty="0" smtClean="0">
                <a:latin typeface="+mn-ea"/>
              </a:rPr>
              <a:t>　　　　例</a:t>
            </a:r>
            <a:r>
              <a:rPr lang="ja-JP" altLang="en-US" dirty="0">
                <a:latin typeface="+mn-ea"/>
              </a:rPr>
              <a:t>）　・テレビ番組を録画しておいて後日自分で見る</a:t>
            </a:r>
            <a:endParaRPr lang="en-US" altLang="ja-JP" dirty="0">
              <a:latin typeface="+mn-ea"/>
            </a:endParaRPr>
          </a:p>
          <a:p>
            <a:pPr marL="273050" indent="-273050">
              <a:lnSpc>
                <a:spcPts val="2500"/>
              </a:lnSpc>
            </a:pPr>
            <a:r>
              <a:rPr lang="ja-JP" altLang="en-US" dirty="0">
                <a:latin typeface="+mn-ea"/>
              </a:rPr>
              <a:t>　　　</a:t>
            </a:r>
            <a:r>
              <a:rPr lang="ja-JP" altLang="en-US" dirty="0" smtClean="0">
                <a:latin typeface="+mn-ea"/>
              </a:rPr>
              <a:t>　　　　・</a:t>
            </a:r>
            <a:r>
              <a:rPr lang="ja-JP" altLang="en-US" dirty="0">
                <a:latin typeface="+mn-ea"/>
              </a:rPr>
              <a:t>インターネットを通じて得た著作物をダウンロードしたりプリントアウトする</a:t>
            </a:r>
            <a:endParaRPr lang="en-US" altLang="ja-JP" dirty="0">
              <a:latin typeface="+mn-ea"/>
            </a:endParaRPr>
          </a:p>
          <a:p>
            <a:pPr marL="273050" indent="-273050">
              <a:lnSpc>
                <a:spcPts val="2500"/>
              </a:lnSpc>
              <a:spcBef>
                <a:spcPts val="1200"/>
              </a:spcBef>
            </a:pPr>
            <a:r>
              <a:rPr lang="ja-JP" altLang="en-US" sz="2000" dirty="0">
                <a:solidFill>
                  <a:srgbClr val="0000FF"/>
                </a:solidFill>
                <a:latin typeface="+mn-ea"/>
              </a:rPr>
              <a:t>注</a:t>
            </a:r>
            <a:r>
              <a:rPr lang="ja-JP" altLang="en-US" sz="2000" dirty="0" smtClean="0">
                <a:solidFill>
                  <a:srgbClr val="0000FF"/>
                </a:solidFill>
                <a:latin typeface="+mn-ea"/>
              </a:rPr>
              <a:t>）映画</a:t>
            </a:r>
            <a:r>
              <a:rPr lang="ja-JP" altLang="en-US" sz="2000" dirty="0">
                <a:solidFill>
                  <a:srgbClr val="0000FF"/>
                </a:solidFill>
                <a:latin typeface="+mn-ea"/>
              </a:rPr>
              <a:t>の盗撮、違法配信からのダウンロードは、私的使用目的であっても違法。</a:t>
            </a:r>
            <a:endParaRPr lang="en-US" altLang="ja-JP" sz="2000" dirty="0">
              <a:solidFill>
                <a:srgbClr val="0000FF"/>
              </a:solidFill>
              <a:latin typeface="+mn-ea"/>
            </a:endParaRPr>
          </a:p>
          <a:p>
            <a:r>
              <a:rPr lang="ja-JP" altLang="en-US" sz="2000" dirty="0">
                <a:solidFill>
                  <a:srgbClr val="0000FF"/>
                </a:solidFill>
                <a:latin typeface="+mn-ea"/>
              </a:rPr>
              <a:t>　　　（</a:t>
            </a:r>
            <a:r>
              <a:rPr lang="en-US" altLang="ja-JP" sz="2000" dirty="0">
                <a:solidFill>
                  <a:srgbClr val="0000FF"/>
                </a:solidFill>
                <a:latin typeface="+mn-ea"/>
              </a:rPr>
              <a:t>H24.10.1</a:t>
            </a:r>
            <a:r>
              <a:rPr lang="ja-JP" altLang="en-US" sz="2000" dirty="0">
                <a:solidFill>
                  <a:srgbClr val="0000FF"/>
                </a:solidFill>
                <a:latin typeface="+mn-ea"/>
              </a:rPr>
              <a:t>より、</a:t>
            </a:r>
            <a:r>
              <a:rPr lang="en-US" altLang="ja-JP" sz="2000" dirty="0">
                <a:solidFill>
                  <a:srgbClr val="0000FF"/>
                </a:solidFill>
                <a:latin typeface="+mn-ea"/>
              </a:rPr>
              <a:t> 2</a:t>
            </a:r>
            <a:r>
              <a:rPr lang="ja-JP" altLang="en-US" sz="2000" dirty="0">
                <a:solidFill>
                  <a:srgbClr val="0000FF"/>
                </a:solidFill>
                <a:latin typeface="+mn-ea"/>
              </a:rPr>
              <a:t>年以下の懲役又は</a:t>
            </a:r>
            <a:r>
              <a:rPr lang="en-US" altLang="ja-JP" sz="2000" dirty="0">
                <a:solidFill>
                  <a:srgbClr val="0000FF"/>
                </a:solidFill>
                <a:latin typeface="+mn-ea"/>
              </a:rPr>
              <a:t>200</a:t>
            </a:r>
            <a:r>
              <a:rPr lang="ja-JP" altLang="en-US" sz="2000" dirty="0">
                <a:solidFill>
                  <a:srgbClr val="0000FF"/>
                </a:solidFill>
                <a:latin typeface="+mn-ea"/>
              </a:rPr>
              <a:t>万円以下の罰金</a:t>
            </a:r>
            <a:r>
              <a:rPr lang="ja-JP" altLang="en-US" sz="2000" dirty="0" smtClean="0">
                <a:solidFill>
                  <a:srgbClr val="0000FF"/>
                </a:solidFill>
                <a:latin typeface="+mn-ea"/>
              </a:rPr>
              <a:t>）</a:t>
            </a:r>
            <a:endParaRPr lang="en-US" altLang="ja-JP" sz="2000" dirty="0">
              <a:solidFill>
                <a:srgbClr val="0000FF"/>
              </a:solidFill>
              <a:latin typeface="+mn-ea"/>
            </a:endParaRPr>
          </a:p>
        </p:txBody>
      </p:sp>
      <p:sp>
        <p:nvSpPr>
          <p:cNvPr id="9"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17</a:t>
            </a:fld>
            <a:endParaRPr lang="en-US" altLang="ja-JP" sz="1800" dirty="0" smtClean="0">
              <a:latin typeface="+mn-ea"/>
              <a:ea typeface="+mn-ea"/>
            </a:endParaRPr>
          </a:p>
        </p:txBody>
      </p:sp>
    </p:spTree>
    <p:extLst>
      <p:ext uri="{BB962C8B-B14F-4D97-AF65-F5344CB8AC3E}">
        <p14:creationId xmlns:p14="http://schemas.microsoft.com/office/powerpoint/2010/main" val="2430973307"/>
      </p:ext>
    </p:extLst>
  </p:cSld>
  <p:clrMapOvr>
    <a:masterClrMapping/>
  </p:clrMapOvr>
  <p:transition spd="slow">
    <p:split orient="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51520" y="1268760"/>
            <a:ext cx="8712968" cy="2190515"/>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Text Box 7"/>
          <p:cNvSpPr txBox="1">
            <a:spLocks noChangeArrowheads="1"/>
          </p:cNvSpPr>
          <p:nvPr/>
        </p:nvSpPr>
        <p:spPr bwMode="auto">
          <a:xfrm>
            <a:off x="216024" y="1412776"/>
            <a:ext cx="8892480" cy="56810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439738" indent="-439738">
              <a:lnSpc>
                <a:spcPts val="2500"/>
              </a:lnSpc>
              <a:spcBef>
                <a:spcPts val="600"/>
              </a:spcBef>
            </a:pPr>
            <a:r>
              <a:rPr lang="ja-JP" altLang="en-US" sz="2000" dirty="0" smtClean="0">
                <a:solidFill>
                  <a:srgbClr val="0000FF"/>
                </a:solidFill>
                <a:latin typeface="+mn-ea"/>
                <a:ea typeface="+mn-ea"/>
              </a:rPr>
              <a:t>　２．</a:t>
            </a:r>
            <a:r>
              <a:rPr lang="ja-JP" altLang="en-US" sz="2200" dirty="0" smtClean="0">
                <a:solidFill>
                  <a:srgbClr val="0000FF"/>
                </a:solidFill>
                <a:latin typeface="+mn-ea"/>
                <a:ea typeface="+mn-ea"/>
              </a:rPr>
              <a:t>教育機関における複製等（第</a:t>
            </a:r>
            <a:r>
              <a:rPr lang="en-US" altLang="ja-JP" sz="2200" dirty="0" smtClean="0">
                <a:solidFill>
                  <a:srgbClr val="0000FF"/>
                </a:solidFill>
                <a:latin typeface="+mn-ea"/>
                <a:ea typeface="+mn-ea"/>
              </a:rPr>
              <a:t>35</a:t>
            </a:r>
            <a:r>
              <a:rPr lang="ja-JP" altLang="en-US" sz="2200" dirty="0" smtClean="0">
                <a:solidFill>
                  <a:srgbClr val="0000FF"/>
                </a:solidFill>
                <a:latin typeface="+mn-ea"/>
                <a:ea typeface="+mn-ea"/>
              </a:rPr>
              <a:t>条）</a:t>
            </a:r>
            <a:endParaRPr lang="en-US" altLang="ja-JP" sz="2200" dirty="0" smtClean="0">
              <a:solidFill>
                <a:srgbClr val="0000FF"/>
              </a:solidFill>
              <a:latin typeface="+mn-ea"/>
              <a:ea typeface="+mn-ea"/>
            </a:endParaRPr>
          </a:p>
          <a:p>
            <a:pPr marL="177800" indent="-177800">
              <a:spcBef>
                <a:spcPts val="200"/>
              </a:spcBef>
            </a:pPr>
            <a:r>
              <a:rPr lang="ja-JP" altLang="en-US" sz="2000" dirty="0" smtClean="0">
                <a:latin typeface="+mn-ea"/>
                <a:ea typeface="+mn-ea"/>
              </a:rPr>
              <a:t>　　学校</a:t>
            </a:r>
            <a:r>
              <a:rPr lang="ja-JP" altLang="en-US" sz="2000" dirty="0">
                <a:latin typeface="+mn-ea"/>
                <a:ea typeface="+mn-ea"/>
              </a:rPr>
              <a:t>その他の教育</a:t>
            </a:r>
            <a:r>
              <a:rPr lang="ja-JP" altLang="en-US" sz="2000" dirty="0" smtClean="0">
                <a:latin typeface="+mn-ea"/>
                <a:ea typeface="+mn-ea"/>
              </a:rPr>
              <a:t>機関</a:t>
            </a:r>
            <a:r>
              <a:rPr lang="ja-JP" altLang="en-US" sz="2000" baseline="30000" dirty="0" smtClean="0">
                <a:latin typeface="+mn-ea"/>
                <a:ea typeface="+mn-ea"/>
              </a:rPr>
              <a:t>＊</a:t>
            </a:r>
            <a:r>
              <a:rPr lang="en-US" altLang="ja-JP" sz="2000" baseline="30000" dirty="0" smtClean="0">
                <a:latin typeface="+mn-ea"/>
                <a:ea typeface="+mn-ea"/>
              </a:rPr>
              <a:t>1</a:t>
            </a:r>
            <a:r>
              <a:rPr lang="ja-JP" altLang="en-US" sz="2000" dirty="0" smtClean="0">
                <a:latin typeface="+mn-ea"/>
                <a:ea typeface="+mn-ea"/>
              </a:rPr>
              <a:t>に</a:t>
            </a:r>
            <a:r>
              <a:rPr lang="ja-JP" altLang="en-US" sz="2000" dirty="0">
                <a:latin typeface="+mn-ea"/>
                <a:ea typeface="+mn-ea"/>
              </a:rPr>
              <a:t>おいて</a:t>
            </a:r>
            <a:r>
              <a:rPr lang="ja-JP" altLang="en-US" sz="2000" dirty="0" smtClean="0">
                <a:latin typeface="+mn-ea"/>
                <a:ea typeface="+mn-ea"/>
              </a:rPr>
              <a:t>教育を担任</a:t>
            </a:r>
            <a:r>
              <a:rPr lang="ja-JP" altLang="en-US" sz="2000" dirty="0">
                <a:latin typeface="+mn-ea"/>
                <a:ea typeface="+mn-ea"/>
              </a:rPr>
              <a:t>する者及び授業を受ける者は、その授業の</a:t>
            </a:r>
            <a:r>
              <a:rPr lang="ja-JP" altLang="en-US" sz="2000" dirty="0" smtClean="0">
                <a:latin typeface="+mn-ea"/>
                <a:ea typeface="+mn-ea"/>
              </a:rPr>
              <a:t>過程</a:t>
            </a:r>
            <a:r>
              <a:rPr lang="ja-JP" altLang="en-US" sz="2000" baseline="30000" dirty="0" smtClean="0">
                <a:latin typeface="+mn-ea"/>
                <a:ea typeface="+mn-ea"/>
              </a:rPr>
              <a:t>＊２</a:t>
            </a:r>
            <a:r>
              <a:rPr lang="ja-JP" altLang="en-US" sz="2000" dirty="0" smtClean="0">
                <a:latin typeface="+mn-ea"/>
                <a:ea typeface="+mn-ea"/>
              </a:rPr>
              <a:t>に</a:t>
            </a:r>
            <a:r>
              <a:rPr lang="ja-JP" altLang="en-US" sz="2000" dirty="0">
                <a:latin typeface="+mn-ea"/>
                <a:ea typeface="+mn-ea"/>
              </a:rPr>
              <a:t>おける使用に供することを目的とする場合には、必要と認められる限度において、公表された著作物を複製することができる</a:t>
            </a:r>
            <a:r>
              <a:rPr lang="ja-JP" altLang="en-US" sz="2000" dirty="0" smtClean="0">
                <a:latin typeface="+mn-ea"/>
                <a:ea typeface="+mn-ea"/>
              </a:rPr>
              <a:t>。</a:t>
            </a:r>
            <a:endParaRPr lang="en-US" altLang="ja-JP" sz="2000" dirty="0" smtClean="0">
              <a:latin typeface="+mn-ea"/>
              <a:ea typeface="+mn-ea"/>
            </a:endParaRPr>
          </a:p>
          <a:p>
            <a:pPr marL="177800" indent="-177800">
              <a:spcBef>
                <a:spcPts val="200"/>
              </a:spcBef>
            </a:pPr>
            <a:r>
              <a:rPr lang="ja-JP" altLang="en-US" sz="2000" dirty="0">
                <a:latin typeface="+mn-ea"/>
                <a:ea typeface="+mn-ea"/>
              </a:rPr>
              <a:t>　</a:t>
            </a:r>
            <a:r>
              <a:rPr lang="ja-JP" altLang="en-US" sz="2000" dirty="0" smtClean="0">
                <a:latin typeface="+mn-ea"/>
                <a:ea typeface="+mn-ea"/>
              </a:rPr>
              <a:t>　但し、</a:t>
            </a:r>
            <a:r>
              <a:rPr lang="ja-JP" altLang="en-US" sz="2000" dirty="0">
                <a:latin typeface="+mn-ea"/>
                <a:ea typeface="+mn-ea"/>
              </a:rPr>
              <a:t>当該著作物の種類及び用途並びにその複製の部数及び態様に</a:t>
            </a:r>
            <a:r>
              <a:rPr lang="ja-JP" altLang="en-US" sz="2000" dirty="0" smtClean="0">
                <a:latin typeface="+mn-ea"/>
                <a:ea typeface="+mn-ea"/>
              </a:rPr>
              <a:t>照らし</a:t>
            </a:r>
            <a:endParaRPr lang="en-US" altLang="ja-JP" sz="2000" dirty="0" smtClean="0">
              <a:latin typeface="+mn-ea"/>
              <a:ea typeface="+mn-ea"/>
            </a:endParaRPr>
          </a:p>
          <a:p>
            <a:pPr marL="177800" indent="-177800">
              <a:spcBef>
                <a:spcPts val="200"/>
              </a:spcBef>
            </a:pPr>
            <a:r>
              <a:rPr lang="ja-JP" altLang="en-US" sz="2000" dirty="0">
                <a:latin typeface="+mn-ea"/>
                <a:ea typeface="+mn-ea"/>
              </a:rPr>
              <a:t>　</a:t>
            </a:r>
            <a:r>
              <a:rPr lang="ja-JP" altLang="en-US" sz="2000" dirty="0" smtClean="0">
                <a:latin typeface="+mn-ea"/>
                <a:ea typeface="+mn-ea"/>
              </a:rPr>
              <a:t>著作権者</a:t>
            </a:r>
            <a:r>
              <a:rPr lang="ja-JP" altLang="en-US" sz="2000" dirty="0">
                <a:latin typeface="+mn-ea"/>
                <a:ea typeface="+mn-ea"/>
              </a:rPr>
              <a:t>の利益を不当に</a:t>
            </a:r>
            <a:r>
              <a:rPr lang="ja-JP" altLang="en-US" sz="2000" dirty="0" smtClean="0">
                <a:latin typeface="+mn-ea"/>
                <a:ea typeface="+mn-ea"/>
              </a:rPr>
              <a:t>害する</a:t>
            </a:r>
            <a:r>
              <a:rPr lang="ja-JP" altLang="en-US" sz="2000" baseline="30000" dirty="0" smtClean="0">
                <a:latin typeface="+mn-ea"/>
                <a:ea typeface="+mn-ea"/>
              </a:rPr>
              <a:t>＊３</a:t>
            </a:r>
            <a:r>
              <a:rPr lang="ja-JP" altLang="en-US" sz="2000" dirty="0" smtClean="0">
                <a:latin typeface="+mn-ea"/>
                <a:ea typeface="+mn-ea"/>
              </a:rPr>
              <a:t>こと</a:t>
            </a:r>
            <a:r>
              <a:rPr lang="ja-JP" altLang="en-US" sz="2000" dirty="0">
                <a:latin typeface="+mn-ea"/>
                <a:ea typeface="+mn-ea"/>
              </a:rPr>
              <a:t>となる場合は、この限りでない</a:t>
            </a:r>
            <a:r>
              <a:rPr lang="ja-JP" altLang="en-US" sz="2000" dirty="0" smtClean="0">
                <a:latin typeface="+mn-ea"/>
                <a:ea typeface="+mn-ea"/>
              </a:rPr>
              <a:t>。</a:t>
            </a:r>
            <a:endParaRPr lang="en-US" altLang="ja-JP" sz="2000" dirty="0" smtClean="0">
              <a:latin typeface="+mn-ea"/>
              <a:ea typeface="+mn-ea"/>
            </a:endParaRPr>
          </a:p>
          <a:p>
            <a:pPr marL="177800" indent="-177800">
              <a:spcBef>
                <a:spcPts val="1200"/>
              </a:spcBef>
            </a:pPr>
            <a:r>
              <a:rPr lang="ja-JP" altLang="en-US" sz="1600" dirty="0" smtClean="0">
                <a:latin typeface="+mn-ea"/>
                <a:ea typeface="+mn-ea"/>
              </a:rPr>
              <a:t>*</a:t>
            </a:r>
            <a:r>
              <a:rPr lang="en-US" altLang="ja-JP" sz="1600" dirty="0" smtClean="0">
                <a:latin typeface="+mn-ea"/>
                <a:ea typeface="+mn-ea"/>
              </a:rPr>
              <a:t>1</a:t>
            </a:r>
            <a:r>
              <a:rPr lang="ja-JP" altLang="en-US" sz="1600" dirty="0" smtClean="0">
                <a:latin typeface="+mn-ea"/>
                <a:ea typeface="+mn-ea"/>
              </a:rPr>
              <a:t>）</a:t>
            </a:r>
            <a:r>
              <a:rPr lang="ja-JP" altLang="en-US" sz="1700" dirty="0" smtClean="0">
                <a:latin typeface="+mn-ea"/>
                <a:ea typeface="+mn-ea"/>
              </a:rPr>
              <a:t>文部</a:t>
            </a:r>
            <a:r>
              <a:rPr lang="ja-JP" altLang="en-US" sz="1700" dirty="0">
                <a:latin typeface="+mn-ea"/>
                <a:ea typeface="+mn-ea"/>
              </a:rPr>
              <a:t>科学省が教育機関として定めるところ、及びこれに準ずる</a:t>
            </a:r>
            <a:r>
              <a:rPr lang="ja-JP" altLang="en-US" sz="1700" dirty="0" smtClean="0">
                <a:latin typeface="+mn-ea"/>
                <a:ea typeface="+mn-ea"/>
              </a:rPr>
              <a:t>ところ。　</a:t>
            </a:r>
            <a:endParaRPr lang="en-US" altLang="ja-JP" sz="1700" dirty="0" smtClean="0">
              <a:latin typeface="+mn-ea"/>
              <a:ea typeface="+mn-ea"/>
            </a:endParaRPr>
          </a:p>
          <a:p>
            <a:pPr marL="177800" indent="-177800"/>
            <a:r>
              <a:rPr lang="ja-JP" altLang="en-US" sz="1700" dirty="0" smtClean="0">
                <a:latin typeface="+mn-ea"/>
                <a:ea typeface="+mn-ea"/>
              </a:rPr>
              <a:t>　　　</a:t>
            </a:r>
            <a:r>
              <a:rPr lang="en-US" altLang="ja-JP" sz="1700" dirty="0" smtClean="0">
                <a:latin typeface="+mn-ea"/>
                <a:ea typeface="+mn-ea"/>
              </a:rPr>
              <a:t>×</a:t>
            </a:r>
            <a:r>
              <a:rPr lang="ja-JP" altLang="en-US" sz="1700" dirty="0" smtClean="0">
                <a:latin typeface="+mn-ea"/>
                <a:ea typeface="+mn-ea"/>
              </a:rPr>
              <a:t>予備校、私塾、カルチャースクール、企業の社員研修</a:t>
            </a:r>
            <a:endParaRPr lang="en-US" altLang="ja-JP" sz="1700" dirty="0" smtClean="0">
              <a:latin typeface="+mn-ea"/>
              <a:ea typeface="+mn-ea"/>
            </a:endParaRPr>
          </a:p>
          <a:p>
            <a:pPr marL="355600" indent="-355600"/>
            <a:r>
              <a:rPr lang="ja-JP" altLang="en-US" sz="1600" dirty="0" smtClean="0">
                <a:latin typeface="+mn-ea"/>
                <a:ea typeface="+mn-ea"/>
              </a:rPr>
              <a:t>*</a:t>
            </a:r>
            <a:r>
              <a:rPr lang="en-US" altLang="ja-JP" sz="1600" dirty="0" smtClean="0">
                <a:latin typeface="+mn-ea"/>
                <a:ea typeface="+mn-ea"/>
              </a:rPr>
              <a:t>2</a:t>
            </a:r>
            <a:r>
              <a:rPr lang="ja-JP" altLang="en-US" sz="1600" dirty="0" smtClean="0">
                <a:latin typeface="+mn-ea"/>
                <a:ea typeface="+mn-ea"/>
              </a:rPr>
              <a:t>）</a:t>
            </a:r>
            <a:r>
              <a:rPr lang="ja-JP" altLang="en-US" sz="1700" dirty="0" smtClean="0">
                <a:latin typeface="+mn-ea"/>
                <a:ea typeface="+mn-ea"/>
              </a:rPr>
              <a:t>クラス</a:t>
            </a:r>
            <a:r>
              <a:rPr lang="ja-JP" altLang="en-US" sz="1700" dirty="0">
                <a:latin typeface="+mn-ea"/>
                <a:ea typeface="+mn-ea"/>
              </a:rPr>
              <a:t>での授業、総合学習、特別教育活動である学校行事（運動会等）、ゼミ、実験・実習</a:t>
            </a:r>
            <a:r>
              <a:rPr lang="ja-JP" altLang="en-US" sz="1700" dirty="0" smtClean="0">
                <a:latin typeface="+mn-ea"/>
                <a:ea typeface="+mn-ea"/>
              </a:rPr>
              <a:t>・</a:t>
            </a:r>
            <a:endParaRPr lang="en-US" altLang="ja-JP" sz="1700" dirty="0" smtClean="0">
              <a:latin typeface="+mn-ea"/>
              <a:ea typeface="+mn-ea"/>
            </a:endParaRPr>
          </a:p>
          <a:p>
            <a:pPr marL="355600" indent="-355600"/>
            <a:r>
              <a:rPr lang="ja-JP" altLang="en-US" sz="1700" dirty="0">
                <a:latin typeface="+mn-ea"/>
                <a:ea typeface="+mn-ea"/>
              </a:rPr>
              <a:t>　</a:t>
            </a:r>
            <a:r>
              <a:rPr lang="ja-JP" altLang="en-US" sz="1700" dirty="0" smtClean="0">
                <a:latin typeface="+mn-ea"/>
                <a:ea typeface="+mn-ea"/>
              </a:rPr>
              <a:t>　　　実技、部活動</a:t>
            </a:r>
            <a:r>
              <a:rPr lang="ja-JP" altLang="en-US" sz="1700" dirty="0">
                <a:latin typeface="+mn-ea"/>
                <a:ea typeface="+mn-ea"/>
              </a:rPr>
              <a:t>、林間学校、生徒指導、進路指導など学校の教育計画に基づいて</a:t>
            </a:r>
            <a:r>
              <a:rPr lang="ja-JP" altLang="en-US" sz="1700" dirty="0" smtClean="0">
                <a:latin typeface="+mn-ea"/>
                <a:ea typeface="+mn-ea"/>
              </a:rPr>
              <a:t>行われる</a:t>
            </a:r>
            <a:endParaRPr lang="en-US" altLang="ja-JP" sz="1700" dirty="0" smtClean="0">
              <a:latin typeface="+mn-ea"/>
              <a:ea typeface="+mn-ea"/>
            </a:endParaRPr>
          </a:p>
          <a:p>
            <a:pPr marL="355600" indent="-355600"/>
            <a:r>
              <a:rPr lang="ja-JP" altLang="en-US" sz="1700" dirty="0">
                <a:latin typeface="+mn-ea"/>
                <a:ea typeface="+mn-ea"/>
              </a:rPr>
              <a:t>　</a:t>
            </a:r>
            <a:r>
              <a:rPr lang="ja-JP" altLang="en-US" sz="1700" dirty="0" smtClean="0">
                <a:latin typeface="+mn-ea"/>
                <a:ea typeface="+mn-ea"/>
              </a:rPr>
              <a:t>　　課外指導。</a:t>
            </a:r>
            <a:endParaRPr lang="ja-JP" altLang="en-US" sz="1700" dirty="0">
              <a:latin typeface="+mn-ea"/>
              <a:ea typeface="+mn-ea"/>
            </a:endParaRPr>
          </a:p>
          <a:p>
            <a:pPr indent="355600"/>
            <a:r>
              <a:rPr lang="en-US" altLang="ja-JP" sz="1700" dirty="0" smtClean="0">
                <a:latin typeface="+mn-ea"/>
                <a:ea typeface="+mn-ea"/>
              </a:rPr>
              <a:t>×</a:t>
            </a:r>
            <a:r>
              <a:rPr lang="ja-JP" altLang="en-US" sz="1700" dirty="0">
                <a:latin typeface="+mn-ea"/>
                <a:ea typeface="+mn-ea"/>
              </a:rPr>
              <a:t>学校の教育計画に基づかない自主的な活動（例：サークル・同好会、研究会） 	</a:t>
            </a:r>
          </a:p>
          <a:p>
            <a:pPr marL="355600" indent="-355600"/>
            <a:r>
              <a:rPr lang="ja-JP" altLang="en-US" sz="1600" dirty="0" smtClean="0">
                <a:latin typeface="+mn-ea"/>
              </a:rPr>
              <a:t>*</a:t>
            </a:r>
            <a:r>
              <a:rPr lang="en-US" altLang="ja-JP" sz="1600" dirty="0" smtClean="0">
                <a:latin typeface="+mn-ea"/>
              </a:rPr>
              <a:t>3</a:t>
            </a:r>
            <a:r>
              <a:rPr lang="ja-JP" altLang="en-US" sz="1600" dirty="0" smtClean="0">
                <a:latin typeface="+mn-ea"/>
              </a:rPr>
              <a:t>） </a:t>
            </a:r>
            <a:r>
              <a:rPr lang="en-US" altLang="ja-JP" sz="1600" dirty="0" smtClean="0">
                <a:latin typeface="+mn-ea"/>
                <a:ea typeface="+mn-ea"/>
              </a:rPr>
              <a:t>×</a:t>
            </a:r>
            <a:r>
              <a:rPr lang="ja-JP" altLang="en-US" sz="1600" dirty="0">
                <a:latin typeface="+mn-ea"/>
                <a:ea typeface="+mn-ea"/>
              </a:rPr>
              <a:t>市販されている</a:t>
            </a:r>
            <a:r>
              <a:rPr lang="ja-JP" altLang="en-US" sz="1600" dirty="0" smtClean="0">
                <a:latin typeface="+mn-ea"/>
                <a:ea typeface="+mn-ea"/>
              </a:rPr>
              <a:t>参考書</a:t>
            </a:r>
            <a:r>
              <a:rPr lang="ja-JP" altLang="en-US" sz="1600" dirty="0">
                <a:latin typeface="+mn-ea"/>
                <a:ea typeface="+mn-ea"/>
              </a:rPr>
              <a:t>、問題集、ドリル、ワークブック、資料集、テストペーパー、白地図</a:t>
            </a:r>
            <a:r>
              <a:rPr lang="ja-JP" altLang="en-US" sz="1600" dirty="0" smtClean="0">
                <a:latin typeface="+mn-ea"/>
                <a:ea typeface="+mn-ea"/>
              </a:rPr>
              <a:t>、</a:t>
            </a:r>
            <a:endParaRPr lang="en-US" altLang="ja-JP" sz="1600" dirty="0" smtClean="0">
              <a:latin typeface="+mn-ea"/>
              <a:ea typeface="+mn-ea"/>
            </a:endParaRPr>
          </a:p>
          <a:p>
            <a:pPr marL="355600" indent="-355600"/>
            <a:r>
              <a:rPr lang="ja-JP" altLang="en-US" sz="1600" dirty="0">
                <a:latin typeface="+mn-ea"/>
                <a:ea typeface="+mn-ea"/>
              </a:rPr>
              <a:t>　</a:t>
            </a:r>
            <a:r>
              <a:rPr lang="ja-JP" altLang="en-US" sz="1600" dirty="0" smtClean="0">
                <a:latin typeface="+mn-ea"/>
                <a:ea typeface="+mn-ea"/>
              </a:rPr>
              <a:t>　　教材</a:t>
            </a:r>
            <a:r>
              <a:rPr lang="ja-JP" altLang="en-US" sz="1600" dirty="0">
                <a:latin typeface="+mn-ea"/>
                <a:ea typeface="+mn-ea"/>
              </a:rPr>
              <a:t>として使われる</a:t>
            </a:r>
            <a:r>
              <a:rPr lang="ja-JP" altLang="en-US" sz="1600" dirty="0" smtClean="0">
                <a:latin typeface="+mn-ea"/>
                <a:ea typeface="+mn-ea"/>
              </a:rPr>
              <a:t>楽譜など。</a:t>
            </a:r>
            <a:r>
              <a:rPr lang="en-US" altLang="ja-JP" sz="1600" dirty="0" smtClean="0">
                <a:latin typeface="+mn-ea"/>
                <a:ea typeface="+mn-ea"/>
              </a:rPr>
              <a:t>×</a:t>
            </a:r>
            <a:r>
              <a:rPr lang="ja-JP" altLang="en-US" sz="1600" dirty="0">
                <a:latin typeface="+mn-ea"/>
                <a:ea typeface="+mn-ea"/>
              </a:rPr>
              <a:t>授業に関連しない参考資料の使用 </a:t>
            </a:r>
            <a:r>
              <a:rPr lang="ja-JP" altLang="en-US" sz="1600" dirty="0" smtClean="0">
                <a:latin typeface="+mn-ea"/>
                <a:ea typeface="+mn-ea"/>
              </a:rPr>
              <a:t>、</a:t>
            </a:r>
            <a:r>
              <a:rPr lang="en-US" altLang="ja-JP" sz="1600" dirty="0" smtClean="0">
                <a:latin typeface="+mn-ea"/>
                <a:ea typeface="+mn-ea"/>
              </a:rPr>
              <a:t>×</a:t>
            </a:r>
            <a:r>
              <a:rPr lang="ja-JP" altLang="en-US" sz="1600" dirty="0">
                <a:latin typeface="+mn-ea"/>
                <a:ea typeface="+mn-ea"/>
              </a:rPr>
              <a:t>校内</a:t>
            </a:r>
            <a:r>
              <a:rPr lang="en-US" altLang="ja-JP" sz="1600" dirty="0">
                <a:latin typeface="+mn-ea"/>
                <a:ea typeface="+mn-ea"/>
              </a:rPr>
              <a:t>LAN</a:t>
            </a:r>
            <a:r>
              <a:rPr lang="ja-JP" altLang="en-US" sz="1600" dirty="0">
                <a:latin typeface="+mn-ea"/>
                <a:ea typeface="+mn-ea"/>
              </a:rPr>
              <a:t>サーバに蓄積する</a:t>
            </a:r>
            <a:r>
              <a:rPr lang="ja-JP" altLang="en-US" sz="1600" dirty="0" smtClean="0">
                <a:latin typeface="+mn-ea"/>
                <a:ea typeface="+mn-ea"/>
              </a:rPr>
              <a:t>こと、</a:t>
            </a:r>
            <a:r>
              <a:rPr lang="en-US" altLang="ja-JP" sz="1600" dirty="0" smtClean="0">
                <a:latin typeface="+mn-ea"/>
                <a:ea typeface="+mn-ea"/>
              </a:rPr>
              <a:t>×</a:t>
            </a:r>
            <a:r>
              <a:rPr lang="ja-JP" altLang="en-US" sz="1600" dirty="0">
                <a:latin typeface="+mn-ea"/>
                <a:ea typeface="+mn-ea"/>
              </a:rPr>
              <a:t>学級通信・学校便り等への掲載 </a:t>
            </a:r>
            <a:r>
              <a:rPr lang="ja-JP" altLang="en-US" sz="1600" dirty="0" smtClean="0">
                <a:latin typeface="+mn-ea"/>
                <a:ea typeface="+mn-ea"/>
              </a:rPr>
              <a:t>、</a:t>
            </a:r>
            <a:r>
              <a:rPr lang="en-US" altLang="ja-JP" sz="1600" dirty="0" smtClean="0">
                <a:latin typeface="+mn-ea"/>
                <a:ea typeface="+mn-ea"/>
              </a:rPr>
              <a:t>×</a:t>
            </a:r>
            <a:r>
              <a:rPr lang="ja-JP" altLang="en-US" sz="1600" dirty="0">
                <a:latin typeface="+mn-ea"/>
                <a:ea typeface="+mn-ea"/>
              </a:rPr>
              <a:t>教科研究会における</a:t>
            </a:r>
            <a:r>
              <a:rPr lang="ja-JP" altLang="en-US" sz="1600" dirty="0" smtClean="0">
                <a:latin typeface="+mn-ea"/>
                <a:ea typeface="+mn-ea"/>
              </a:rPr>
              <a:t>使用、</a:t>
            </a:r>
            <a:r>
              <a:rPr lang="en-US" altLang="ja-JP" sz="1600" dirty="0" smtClean="0">
                <a:latin typeface="+mn-ea"/>
                <a:ea typeface="+mn-ea"/>
              </a:rPr>
              <a:t>×</a:t>
            </a:r>
            <a:r>
              <a:rPr lang="ja-JP" altLang="en-US" sz="1600" dirty="0">
                <a:latin typeface="+mn-ea"/>
                <a:ea typeface="+mn-ea"/>
              </a:rPr>
              <a:t>学校ホームページへの掲載 	</a:t>
            </a:r>
          </a:p>
          <a:p>
            <a:pPr>
              <a:spcBef>
                <a:spcPts val="400"/>
              </a:spcBef>
            </a:pPr>
            <a:r>
              <a:rPr lang="ja-JP" altLang="en-US" sz="1600" dirty="0" smtClean="0">
                <a:latin typeface="+mn-ea"/>
                <a:ea typeface="+mn-ea"/>
              </a:rPr>
              <a:t>また，「主会場」での授業が「副会場」に同時中継されている場合に，主会場で用いられている教材を，副会場で授業を受ける者に対し公衆送信することができる。複製が認められる範囲であれば，翻訳，編曲，変形，翻案もできる。</a:t>
            </a:r>
            <a:endParaRPr lang="en-US" altLang="ja-JP" sz="1600" dirty="0">
              <a:latin typeface="+mn-ea"/>
              <a:ea typeface="+mn-ea"/>
            </a:endParaRPr>
          </a:p>
        </p:txBody>
      </p:sp>
      <p:cxnSp>
        <p:nvCxnSpPr>
          <p:cNvPr id="4" name="直線コネクタ 3"/>
          <p:cNvCxnSpPr/>
          <p:nvPr/>
        </p:nvCxnSpPr>
        <p:spPr>
          <a:xfrm>
            <a:off x="611560" y="2074496"/>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a:off x="489448" y="2420888"/>
            <a:ext cx="674684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4427984" y="2088144"/>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3059832" y="2722568"/>
            <a:ext cx="46085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18</a:t>
            </a:fld>
            <a:endParaRPr lang="en-US" altLang="ja-JP" sz="1800" dirty="0" smtClean="0">
              <a:latin typeface="+mn-ea"/>
              <a:ea typeface="+mn-ea"/>
            </a:endParaRPr>
          </a:p>
        </p:txBody>
      </p:sp>
      <p:cxnSp>
        <p:nvCxnSpPr>
          <p:cNvPr id="14" name="直線コネクタ 13"/>
          <p:cNvCxnSpPr/>
          <p:nvPr/>
        </p:nvCxnSpPr>
        <p:spPr>
          <a:xfrm>
            <a:off x="467544" y="3429000"/>
            <a:ext cx="360040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著作物が無断で使える場合</a:t>
            </a:r>
            <a:r>
              <a:rPr lang="ja-JP" altLang="en-US" sz="2400" dirty="0" smtClean="0">
                <a:solidFill>
                  <a:schemeClr val="bg1"/>
                </a:solidFill>
                <a:latin typeface="ＭＳ Ｐゴシック" pitchFamily="50" charset="-128"/>
              </a:rPr>
              <a:t>（その２）</a:t>
            </a:r>
            <a:endParaRPr lang="ja-JP" altLang="en-US" sz="2400" dirty="0">
              <a:solidFill>
                <a:schemeClr val="bg1"/>
              </a:solidFill>
              <a:latin typeface="ＭＳ Ｐゴシック" pitchFamily="50" charset="-128"/>
            </a:endParaRPr>
          </a:p>
        </p:txBody>
      </p:sp>
    </p:spTree>
    <p:extLst>
      <p:ext uri="{BB962C8B-B14F-4D97-AF65-F5344CB8AC3E}">
        <p14:creationId xmlns:p14="http://schemas.microsoft.com/office/powerpoint/2010/main" val="4084798484"/>
      </p:ext>
    </p:extLst>
  </p:cSld>
  <p:clrMapOvr>
    <a:masterClrMapping/>
  </p:clrMapOvr>
  <p:transition spd="slow">
    <p:split orient="ver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p:cNvGrpSpPr/>
          <p:nvPr/>
        </p:nvGrpSpPr>
        <p:grpSpPr>
          <a:xfrm>
            <a:off x="179512" y="1534733"/>
            <a:ext cx="8712968" cy="1863559"/>
            <a:chOff x="179512" y="1344254"/>
            <a:chExt cx="8712968" cy="1863559"/>
          </a:xfrm>
        </p:grpSpPr>
        <p:sp>
          <p:nvSpPr>
            <p:cNvPr id="2" name="角丸四角形 1"/>
            <p:cNvSpPr/>
            <p:nvPr/>
          </p:nvSpPr>
          <p:spPr>
            <a:xfrm>
              <a:off x="179512" y="1344254"/>
              <a:ext cx="8712968" cy="1863559"/>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Text Box 7"/>
            <p:cNvSpPr txBox="1">
              <a:spLocks noChangeArrowheads="1"/>
            </p:cNvSpPr>
            <p:nvPr/>
          </p:nvSpPr>
          <p:spPr bwMode="auto">
            <a:xfrm>
              <a:off x="455018" y="1454735"/>
              <a:ext cx="8280920" cy="166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439738" indent="-439738">
                <a:lnSpc>
                  <a:spcPts val="2500"/>
                </a:lnSpc>
                <a:spcBef>
                  <a:spcPts val="600"/>
                </a:spcBef>
              </a:pPr>
              <a:r>
                <a:rPr lang="ja-JP" altLang="en-US" sz="2000" dirty="0" smtClean="0">
                  <a:solidFill>
                    <a:srgbClr val="0000FF"/>
                  </a:solidFill>
                  <a:latin typeface="+mn-ea"/>
                  <a:ea typeface="+mn-ea"/>
                </a:rPr>
                <a:t>９．</a:t>
              </a:r>
              <a:r>
                <a:rPr lang="ja-JP" altLang="en-US" sz="2200" dirty="0" smtClean="0">
                  <a:solidFill>
                    <a:srgbClr val="0000FF"/>
                  </a:solidFill>
                  <a:latin typeface="+mn-ea"/>
                  <a:ea typeface="+mn-ea"/>
                </a:rPr>
                <a:t>営利を目的としない上演等（第</a:t>
              </a:r>
              <a:r>
                <a:rPr lang="en-US" altLang="ja-JP" sz="2200" dirty="0" smtClean="0">
                  <a:solidFill>
                    <a:srgbClr val="0000FF"/>
                  </a:solidFill>
                  <a:latin typeface="+mn-ea"/>
                  <a:ea typeface="+mn-ea"/>
                </a:rPr>
                <a:t>38</a:t>
              </a:r>
              <a:r>
                <a:rPr lang="ja-JP" altLang="en-US" sz="2200" dirty="0" smtClean="0">
                  <a:solidFill>
                    <a:srgbClr val="0000FF"/>
                  </a:solidFill>
                  <a:latin typeface="+mn-ea"/>
                  <a:ea typeface="+mn-ea"/>
                </a:rPr>
                <a:t>条）</a:t>
              </a:r>
              <a:endParaRPr lang="en-US" altLang="ja-JP" sz="2200" dirty="0" smtClean="0">
                <a:solidFill>
                  <a:srgbClr val="0000FF"/>
                </a:solidFill>
                <a:latin typeface="+mn-ea"/>
                <a:ea typeface="+mn-ea"/>
              </a:endParaRPr>
            </a:p>
            <a:p>
              <a:pPr marL="177800" indent="-177800">
                <a:spcBef>
                  <a:spcPts val="200"/>
                </a:spcBef>
              </a:pPr>
              <a:r>
                <a:rPr lang="ja-JP" altLang="en-US" sz="2000" dirty="0" smtClean="0">
                  <a:latin typeface="+mn-ea"/>
                  <a:ea typeface="+mn-ea"/>
                </a:rPr>
                <a:t>　　</a:t>
              </a:r>
              <a:r>
                <a:rPr lang="ja-JP" altLang="en-US" sz="2000" dirty="0">
                  <a:latin typeface="+mn-ea"/>
                  <a:ea typeface="+mn-ea"/>
                </a:rPr>
                <a:t>公表された著作物は、営利を目的とせず、かつ、聴衆又は観衆から</a:t>
              </a:r>
              <a:r>
                <a:rPr lang="ja-JP" altLang="en-US" sz="2000" dirty="0" smtClean="0">
                  <a:latin typeface="+mn-ea"/>
                  <a:ea typeface="+mn-ea"/>
                </a:rPr>
                <a:t>料金を</a:t>
              </a:r>
              <a:r>
                <a:rPr lang="ja-JP" altLang="en-US" sz="2000" dirty="0">
                  <a:latin typeface="+mn-ea"/>
                  <a:ea typeface="+mn-ea"/>
                </a:rPr>
                <a:t>受けない場合には、公に上演し、演奏し、上映し、又は口述することができる。ただし、当該上演、演奏、上映又は口述について実演家又は口述を行う者に対し報酬が支払われる場合は、この限りでない</a:t>
              </a:r>
              <a:r>
                <a:rPr lang="ja-JP" altLang="en-US" sz="2000" dirty="0" smtClean="0">
                  <a:latin typeface="+mn-ea"/>
                  <a:ea typeface="+mn-ea"/>
                </a:rPr>
                <a:t>。</a:t>
              </a:r>
              <a:endParaRPr lang="en-US" altLang="ja-JP" dirty="0">
                <a:latin typeface="+mn-ea"/>
                <a:ea typeface="+mn-ea"/>
              </a:endParaRPr>
            </a:p>
          </p:txBody>
        </p:sp>
      </p:grpSp>
      <p:sp>
        <p:nvSpPr>
          <p:cNvPr id="11" name="Text Box 7"/>
          <p:cNvSpPr txBox="1">
            <a:spLocks noChangeArrowheads="1"/>
          </p:cNvSpPr>
          <p:nvPr/>
        </p:nvSpPr>
        <p:spPr bwMode="auto">
          <a:xfrm>
            <a:off x="539552" y="3471695"/>
            <a:ext cx="8136904" cy="646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r>
              <a:rPr lang="ja-JP" altLang="en-US" dirty="0"/>
              <a:t>学校の学芸会，市民グループの発表会，公民館での上映会，インターネット画面の</a:t>
            </a:r>
            <a:r>
              <a:rPr lang="ja-JP" altLang="en-US" dirty="0" smtClean="0"/>
              <a:t>ディスプレイ</a:t>
            </a:r>
            <a:r>
              <a:rPr lang="ja-JP" altLang="en-US" dirty="0"/>
              <a:t>など，非営利・無料の利用の場合の</a:t>
            </a:r>
            <a:r>
              <a:rPr lang="ja-JP" altLang="en-US" dirty="0" smtClean="0"/>
              <a:t>例外規定。</a:t>
            </a:r>
            <a:endParaRPr lang="en-US" altLang="ja-JP" dirty="0">
              <a:latin typeface="+mn-ea"/>
              <a:ea typeface="+mn-ea"/>
            </a:endParaRPr>
          </a:p>
        </p:txBody>
      </p:sp>
      <p:grpSp>
        <p:nvGrpSpPr>
          <p:cNvPr id="6" name="グループ化 5"/>
          <p:cNvGrpSpPr/>
          <p:nvPr/>
        </p:nvGrpSpPr>
        <p:grpSpPr>
          <a:xfrm>
            <a:off x="251520" y="4354071"/>
            <a:ext cx="8712968" cy="1937547"/>
            <a:chOff x="251520" y="4138047"/>
            <a:chExt cx="8712968" cy="1748799"/>
          </a:xfrm>
        </p:grpSpPr>
        <p:sp>
          <p:nvSpPr>
            <p:cNvPr id="13" name="角丸四角形 12"/>
            <p:cNvSpPr/>
            <p:nvPr/>
          </p:nvSpPr>
          <p:spPr>
            <a:xfrm>
              <a:off x="251520" y="4138047"/>
              <a:ext cx="8712968" cy="1699082"/>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p:cNvSpPr txBox="1"/>
            <p:nvPr/>
          </p:nvSpPr>
          <p:spPr>
            <a:xfrm>
              <a:off x="611560" y="4224853"/>
              <a:ext cx="8124378" cy="1661993"/>
            </a:xfrm>
            <a:prstGeom prst="rect">
              <a:avLst/>
            </a:prstGeom>
            <a:noFill/>
          </p:spPr>
          <p:txBody>
            <a:bodyPr wrap="square" rtlCol="0">
              <a:spAutoFit/>
            </a:bodyPr>
            <a:lstStyle/>
            <a:p>
              <a:r>
                <a:rPr lang="ja-JP" altLang="en-US" sz="2000" dirty="0" smtClean="0">
                  <a:solidFill>
                    <a:srgbClr val="0000FF"/>
                  </a:solidFill>
                  <a:latin typeface="+mn-ea"/>
                </a:rPr>
                <a:t>１０．</a:t>
              </a:r>
              <a:r>
                <a:rPr lang="ja-JP" altLang="en-US" sz="2200" dirty="0">
                  <a:solidFill>
                    <a:srgbClr val="0000FF"/>
                  </a:solidFill>
                  <a:latin typeface="+mn-ea"/>
                </a:rPr>
                <a:t>営利を目的と</a:t>
              </a:r>
              <a:r>
                <a:rPr lang="ja-JP" altLang="en-US" sz="2200" dirty="0" smtClean="0">
                  <a:solidFill>
                    <a:srgbClr val="0000FF"/>
                  </a:solidFill>
                  <a:latin typeface="+mn-ea"/>
                </a:rPr>
                <a:t>しない「本などの貸与」（</a:t>
              </a:r>
              <a:r>
                <a:rPr lang="ja-JP" altLang="en-US" sz="2200" dirty="0">
                  <a:solidFill>
                    <a:srgbClr val="0000FF"/>
                  </a:solidFill>
                  <a:latin typeface="+mn-ea"/>
                </a:rPr>
                <a:t>第</a:t>
              </a:r>
              <a:r>
                <a:rPr lang="en-US" altLang="ja-JP" sz="2200" dirty="0">
                  <a:solidFill>
                    <a:srgbClr val="0000FF"/>
                  </a:solidFill>
                  <a:latin typeface="+mn-ea"/>
                </a:rPr>
                <a:t>38</a:t>
              </a:r>
              <a:r>
                <a:rPr lang="ja-JP" altLang="en-US" sz="2200" dirty="0" smtClean="0">
                  <a:solidFill>
                    <a:srgbClr val="0000FF"/>
                  </a:solidFill>
                  <a:latin typeface="+mn-ea"/>
                </a:rPr>
                <a:t>条第</a:t>
              </a:r>
              <a:r>
                <a:rPr lang="en-US" altLang="ja-JP" sz="2200" dirty="0" smtClean="0">
                  <a:solidFill>
                    <a:srgbClr val="0000FF"/>
                  </a:solidFill>
                  <a:latin typeface="+mn-ea"/>
                </a:rPr>
                <a:t>2</a:t>
              </a:r>
              <a:r>
                <a:rPr lang="ja-JP" altLang="en-US" sz="2200" dirty="0" smtClean="0">
                  <a:solidFill>
                    <a:srgbClr val="0000FF"/>
                  </a:solidFill>
                  <a:latin typeface="+mn-ea"/>
                </a:rPr>
                <a:t>項）</a:t>
              </a:r>
              <a:endParaRPr lang="en-US" altLang="ja-JP" sz="2200" dirty="0">
                <a:solidFill>
                  <a:srgbClr val="0000FF"/>
                </a:solidFill>
                <a:latin typeface="+mn-ea"/>
              </a:endParaRPr>
            </a:p>
            <a:p>
              <a:r>
                <a:rPr lang="ja-JP" altLang="en-US" sz="2000" dirty="0" smtClean="0"/>
                <a:t>　公表</a:t>
              </a:r>
              <a:r>
                <a:rPr lang="ja-JP" altLang="en-US" sz="2000" dirty="0"/>
                <a:t>された著作物（映画の著作物を除く。）は、営利を目的とせず、かつ、その複製物の貸与を受ける者から料金を受けない場合には、その複製物（映画の著作物において複製されている著作物に</a:t>
              </a:r>
              <a:r>
                <a:rPr lang="ja-JP" altLang="en-US" sz="2000" dirty="0" smtClean="0"/>
                <a:t>あっては</a:t>
              </a:r>
              <a:r>
                <a:rPr lang="ja-JP" altLang="en-US" sz="2000" dirty="0"/>
                <a:t>、当該映画の著作物の複製物を除く。）の貸与により公衆に提供することができる。</a:t>
              </a:r>
              <a:endParaRPr kumimoji="1" lang="ja-JP" altLang="en-US" sz="2000" dirty="0"/>
            </a:p>
          </p:txBody>
        </p:sp>
      </p:grpSp>
      <p:sp>
        <p:nvSpPr>
          <p:cNvPr id="14" name="Text Box 7"/>
          <p:cNvSpPr txBox="1">
            <a:spLocks noChangeArrowheads="1"/>
          </p:cNvSpPr>
          <p:nvPr/>
        </p:nvSpPr>
        <p:spPr bwMode="auto">
          <a:xfrm>
            <a:off x="683568" y="6372046"/>
            <a:ext cx="6264696" cy="40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r>
              <a:rPr lang="ja-JP" altLang="en-US" sz="2000" dirty="0"/>
              <a:t>図書館による「本の貸し出し」などの</a:t>
            </a:r>
            <a:r>
              <a:rPr lang="ja-JP" altLang="en-US" sz="2000" dirty="0" smtClean="0"/>
              <a:t>場合の例外規定。</a:t>
            </a:r>
            <a:endParaRPr lang="en-US" altLang="ja-JP" sz="2000" dirty="0">
              <a:latin typeface="+mn-ea"/>
              <a:ea typeface="+mn-ea"/>
            </a:endParaRPr>
          </a:p>
        </p:txBody>
      </p:sp>
      <p:sp>
        <p:nvSpPr>
          <p:cNvPr id="12"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19</a:t>
            </a:fld>
            <a:endParaRPr lang="en-US" altLang="ja-JP" sz="1800" dirty="0" smtClean="0">
              <a:latin typeface="+mn-ea"/>
              <a:ea typeface="+mn-ea"/>
            </a:endParaRPr>
          </a:p>
        </p:txBody>
      </p:sp>
      <p:sp>
        <p:nvSpPr>
          <p:cNvPr id="1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著作物が無断で使える場合</a:t>
            </a:r>
            <a:r>
              <a:rPr lang="ja-JP" altLang="en-US" sz="2400" dirty="0" smtClean="0">
                <a:solidFill>
                  <a:schemeClr val="bg1"/>
                </a:solidFill>
                <a:latin typeface="ＭＳ Ｐゴシック" pitchFamily="50" charset="-128"/>
              </a:rPr>
              <a:t>（その３）</a:t>
            </a:r>
            <a:endParaRPr lang="ja-JP" altLang="en-US" sz="2400" dirty="0">
              <a:solidFill>
                <a:schemeClr val="bg1"/>
              </a:solidFill>
              <a:latin typeface="ＭＳ Ｐゴシック" pitchFamily="50" charset="-128"/>
            </a:endParaRPr>
          </a:p>
        </p:txBody>
      </p:sp>
    </p:spTree>
    <p:extLst>
      <p:ext uri="{BB962C8B-B14F-4D97-AF65-F5344CB8AC3E}">
        <p14:creationId xmlns:p14="http://schemas.microsoft.com/office/powerpoint/2010/main" val="1452736748"/>
      </p:ext>
    </p:extLst>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827584" y="5949280"/>
            <a:ext cx="7848872" cy="772006"/>
          </a:xfrm>
          <a:prstGeom prst="rect">
            <a:avLst/>
          </a:prstGeom>
          <a:noFill/>
        </p:spPr>
        <p:txBody>
          <a:bodyPr wrap="square" rtlCol="0">
            <a:spAutoFit/>
          </a:bodyPr>
          <a:lstStyle/>
          <a:p>
            <a:pPr>
              <a:spcBef>
                <a:spcPts val="500"/>
              </a:spcBef>
            </a:pPr>
            <a:r>
              <a:rPr lang="ja-JP" altLang="en-US" sz="2000" dirty="0">
                <a:solidFill>
                  <a:srgbClr val="0000FF"/>
                </a:solidFill>
                <a:latin typeface="+mn-ea"/>
              </a:rPr>
              <a:t>◆</a:t>
            </a:r>
            <a:r>
              <a:rPr lang="ja-JP" altLang="en-US" sz="2000" dirty="0" smtClean="0">
                <a:latin typeface="+mn-ea"/>
              </a:rPr>
              <a:t>著作権は</a:t>
            </a:r>
            <a:r>
              <a:rPr lang="ja-JP" altLang="en-US" sz="2000" dirty="0">
                <a:latin typeface="+mn-ea"/>
              </a:rPr>
              <a:t>，著作物を創作した時点で発生</a:t>
            </a:r>
            <a:endParaRPr lang="en-US" altLang="ja-JP" sz="2000" dirty="0">
              <a:latin typeface="+mn-ea"/>
            </a:endParaRPr>
          </a:p>
          <a:p>
            <a:pPr>
              <a:spcBef>
                <a:spcPts val="500"/>
              </a:spcBef>
            </a:pPr>
            <a:r>
              <a:rPr lang="ja-JP" altLang="en-US" sz="2000" dirty="0">
                <a:solidFill>
                  <a:srgbClr val="0000FF"/>
                </a:solidFill>
                <a:latin typeface="+mn-ea"/>
              </a:rPr>
              <a:t>◆</a:t>
            </a:r>
            <a:r>
              <a:rPr lang="ja-JP" altLang="en-US" sz="2000" dirty="0" smtClean="0">
                <a:latin typeface="+mn-ea"/>
              </a:rPr>
              <a:t>権利</a:t>
            </a:r>
            <a:r>
              <a:rPr lang="ja-JP" altLang="en-US" sz="2000" dirty="0">
                <a:latin typeface="+mn-ea"/>
              </a:rPr>
              <a:t>を得るための手続は不要（無方式主義、⇔方式主義）</a:t>
            </a:r>
            <a:endParaRPr lang="en-US" altLang="ja-JP" sz="2000" dirty="0">
              <a:latin typeface="+mn-ea"/>
            </a:endParaRPr>
          </a:p>
        </p:txBody>
      </p:sp>
      <p:sp>
        <p:nvSpPr>
          <p:cNvPr id="8" name="Rectangle 2"/>
          <p:cNvSpPr>
            <a:spLocks noChangeArrowheads="1"/>
          </p:cNvSpPr>
          <p:nvPr/>
        </p:nvSpPr>
        <p:spPr bwMode="auto">
          <a:xfrm>
            <a:off x="1609725"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著作権制度の目的 </a:t>
            </a:r>
          </a:p>
        </p:txBody>
      </p:sp>
      <p:sp>
        <p:nvSpPr>
          <p:cNvPr id="12295" name="AutoShape 6"/>
          <p:cNvSpPr>
            <a:spLocks noChangeArrowheads="1"/>
          </p:cNvSpPr>
          <p:nvPr/>
        </p:nvSpPr>
        <p:spPr bwMode="auto">
          <a:xfrm>
            <a:off x="457200" y="1484784"/>
            <a:ext cx="8229600" cy="1296144"/>
          </a:xfrm>
          <a:prstGeom prst="roundRect">
            <a:avLst>
              <a:gd name="adj" fmla="val 16667"/>
            </a:avLst>
          </a:prstGeom>
          <a:solidFill>
            <a:srgbClr val="FFFF99"/>
          </a:solidFill>
          <a:ln w="9525">
            <a:solidFill>
              <a:srgbClr val="0000FF"/>
            </a:solidFill>
            <a:round/>
            <a:headEnd/>
            <a:tailEnd/>
          </a:ln>
        </p:spPr>
        <p:txBody>
          <a:bodyPr wrap="none" anchor="ctr"/>
          <a:lstStyle/>
          <a:p>
            <a:endParaRPr lang="ja-JP" altLang="en-US"/>
          </a:p>
        </p:txBody>
      </p:sp>
      <p:sp>
        <p:nvSpPr>
          <p:cNvPr id="12296" name="Text Box 7"/>
          <p:cNvSpPr txBox="1">
            <a:spLocks noChangeArrowheads="1"/>
          </p:cNvSpPr>
          <p:nvPr/>
        </p:nvSpPr>
        <p:spPr bwMode="auto">
          <a:xfrm>
            <a:off x="863600" y="1585258"/>
            <a:ext cx="7668840" cy="1169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nSpc>
                <a:spcPts val="2800"/>
              </a:lnSpc>
            </a:pPr>
            <a:r>
              <a:rPr lang="ja-JP" altLang="en-US" sz="2000" dirty="0">
                <a:latin typeface="ＭＳ Ｐゴシック" pitchFamily="50" charset="-128"/>
              </a:rPr>
              <a:t>　</a:t>
            </a:r>
            <a:r>
              <a:rPr lang="ja-JP" altLang="en-US" sz="2000" dirty="0" smtClean="0"/>
              <a:t>著作者の権利及びこれに隣接する権利を定め，これらの文化的所産の公正な利用に留意しつつ，著作者等の権利の保護を図り，もって文化の発展に寄与することを目的とする　</a:t>
            </a:r>
            <a:r>
              <a:rPr lang="ja-JP" altLang="en-US" sz="2000" dirty="0" smtClean="0">
                <a:latin typeface="ＭＳ Ｐゴシック" pitchFamily="50" charset="-128"/>
              </a:rPr>
              <a:t>（著作権法</a:t>
            </a:r>
            <a:r>
              <a:rPr lang="ja-JP" altLang="en-US" sz="2000" dirty="0">
                <a:latin typeface="ＭＳ Ｐゴシック" pitchFamily="50" charset="-128"/>
              </a:rPr>
              <a:t>第１条）</a:t>
            </a:r>
          </a:p>
        </p:txBody>
      </p:sp>
      <p:sp>
        <p:nvSpPr>
          <p:cNvPr id="3" name="テキスト ボックス 2"/>
          <p:cNvSpPr txBox="1"/>
          <p:nvPr/>
        </p:nvSpPr>
        <p:spPr>
          <a:xfrm>
            <a:off x="457200" y="2996952"/>
            <a:ext cx="8363272" cy="2836674"/>
          </a:xfrm>
          <a:prstGeom prst="rect">
            <a:avLst/>
          </a:prstGeom>
          <a:noFill/>
        </p:spPr>
        <p:txBody>
          <a:bodyPr wrap="square" rtlCol="0">
            <a:spAutoFit/>
          </a:bodyPr>
          <a:lstStyle/>
          <a:p>
            <a:pPr>
              <a:lnSpc>
                <a:spcPts val="2600"/>
              </a:lnSpc>
            </a:pPr>
            <a:r>
              <a:rPr kumimoji="1" lang="ja-JP" altLang="en-US" sz="2000" dirty="0" smtClean="0">
                <a:solidFill>
                  <a:srgbClr val="0000FF"/>
                </a:solidFill>
                <a:latin typeface="+mn-ea"/>
              </a:rPr>
              <a:t>著作物とは、</a:t>
            </a:r>
            <a:r>
              <a:rPr lang="ja-JP" altLang="en-US" sz="2000" dirty="0" smtClean="0">
                <a:solidFill>
                  <a:srgbClr val="0000FF"/>
                </a:solidFill>
              </a:rPr>
              <a:t>思想</a:t>
            </a:r>
            <a:r>
              <a:rPr lang="ja-JP" altLang="en-US" sz="2000" dirty="0">
                <a:solidFill>
                  <a:srgbClr val="0000FF"/>
                </a:solidFill>
              </a:rPr>
              <a:t>又は感情を創作的に表現したものであつて、文芸、学術</a:t>
            </a:r>
            <a:r>
              <a:rPr lang="ja-JP" altLang="en-US" sz="2000" dirty="0" smtClean="0">
                <a:solidFill>
                  <a:srgbClr val="0000FF"/>
                </a:solidFill>
              </a:rPr>
              <a:t>、</a:t>
            </a:r>
            <a:endParaRPr lang="en-US" altLang="ja-JP" sz="2000" dirty="0" smtClean="0">
              <a:solidFill>
                <a:srgbClr val="0000FF"/>
              </a:solidFill>
            </a:endParaRPr>
          </a:p>
          <a:p>
            <a:pPr>
              <a:lnSpc>
                <a:spcPts val="2600"/>
              </a:lnSpc>
            </a:pPr>
            <a:r>
              <a:rPr lang="ja-JP" altLang="en-US" sz="2000" dirty="0" smtClean="0">
                <a:solidFill>
                  <a:srgbClr val="0000FF"/>
                </a:solidFill>
              </a:rPr>
              <a:t>美術</a:t>
            </a:r>
            <a:r>
              <a:rPr lang="ja-JP" altLang="en-US" sz="2000" dirty="0">
                <a:solidFill>
                  <a:srgbClr val="0000FF"/>
                </a:solidFill>
              </a:rPr>
              <a:t>又は音楽の範囲に属するものをいう。 </a:t>
            </a:r>
            <a:r>
              <a:rPr lang="ja-JP" altLang="en-US" sz="2000" dirty="0">
                <a:solidFill>
                  <a:srgbClr val="0000FF"/>
                </a:solidFill>
                <a:latin typeface="ＭＳ Ｐゴシック" pitchFamily="50" charset="-128"/>
              </a:rPr>
              <a:t>（著作権法</a:t>
            </a:r>
            <a:r>
              <a:rPr lang="ja-JP" altLang="en-US" sz="2000" dirty="0" smtClean="0">
                <a:solidFill>
                  <a:srgbClr val="0000FF"/>
                </a:solidFill>
                <a:latin typeface="ＭＳ Ｐゴシック" pitchFamily="50" charset="-128"/>
              </a:rPr>
              <a:t>第２条</a:t>
            </a:r>
            <a:r>
              <a:rPr lang="ja-JP" altLang="en-US" sz="2000" dirty="0">
                <a:solidFill>
                  <a:srgbClr val="0000FF"/>
                </a:solidFill>
                <a:latin typeface="ＭＳ Ｐゴシック" pitchFamily="50" charset="-128"/>
              </a:rPr>
              <a:t>）</a:t>
            </a:r>
          </a:p>
          <a:p>
            <a:pPr>
              <a:lnSpc>
                <a:spcPts val="2600"/>
              </a:lnSpc>
              <a:spcBef>
                <a:spcPts val="600"/>
              </a:spcBef>
            </a:pPr>
            <a:r>
              <a:rPr lang="ja-JP" altLang="en-US" sz="2000" dirty="0" smtClean="0">
                <a:latin typeface="+mn-ea"/>
              </a:rPr>
              <a:t>　１．</a:t>
            </a:r>
            <a:r>
              <a:rPr lang="ja-JP" altLang="en-US" sz="2000" dirty="0" smtClean="0">
                <a:solidFill>
                  <a:srgbClr val="FF0000"/>
                </a:solidFill>
                <a:latin typeface="+mn-ea"/>
              </a:rPr>
              <a:t>「思想又は感情」</a:t>
            </a:r>
            <a:r>
              <a:rPr lang="ja-JP" altLang="en-US" sz="2000" dirty="0" smtClean="0">
                <a:latin typeface="+mn-ea"/>
              </a:rPr>
              <a:t>を表現したものであること</a:t>
            </a:r>
            <a:r>
              <a:rPr lang="ja-JP" altLang="en-US" sz="2000" dirty="0">
                <a:latin typeface="+mn-ea"/>
              </a:rPr>
              <a:t>　</a:t>
            </a:r>
            <a:r>
              <a:rPr lang="ja-JP" altLang="en-US" sz="2000" dirty="0" smtClean="0">
                <a:latin typeface="+mn-ea"/>
              </a:rPr>
              <a:t>　→ 単なるデータは対象外</a:t>
            </a:r>
            <a:endParaRPr lang="en-US" altLang="ja-JP" sz="2000" dirty="0" smtClean="0">
              <a:latin typeface="+mn-ea"/>
            </a:endParaRPr>
          </a:p>
          <a:p>
            <a:pPr>
              <a:lnSpc>
                <a:spcPts val="2600"/>
              </a:lnSpc>
            </a:pPr>
            <a:r>
              <a:rPr kumimoji="1" lang="ja-JP" altLang="en-US" sz="2000" dirty="0" smtClean="0">
                <a:latin typeface="+mn-ea"/>
              </a:rPr>
              <a:t>　２．</a:t>
            </a:r>
            <a:r>
              <a:rPr lang="ja-JP" altLang="en-US" sz="2000" dirty="0" smtClean="0">
                <a:latin typeface="+mn-ea"/>
              </a:rPr>
              <a:t>思想又は感情を</a:t>
            </a:r>
            <a:r>
              <a:rPr lang="ja-JP" altLang="en-US" sz="2000" dirty="0" smtClean="0">
                <a:solidFill>
                  <a:srgbClr val="FF0000"/>
                </a:solidFill>
                <a:latin typeface="+mn-ea"/>
              </a:rPr>
              <a:t>「表現したもの」</a:t>
            </a:r>
            <a:r>
              <a:rPr lang="ja-JP" altLang="en-US" sz="2000" dirty="0" smtClean="0">
                <a:latin typeface="+mn-ea"/>
              </a:rPr>
              <a:t>であること　　→ アイデア</a:t>
            </a:r>
            <a:r>
              <a:rPr lang="ja-JP" altLang="en-US" sz="2000" dirty="0">
                <a:latin typeface="+mn-ea"/>
              </a:rPr>
              <a:t>等は対象外</a:t>
            </a:r>
            <a:endParaRPr lang="en-US" altLang="ja-JP" sz="2000" dirty="0" smtClean="0">
              <a:latin typeface="+mn-ea"/>
            </a:endParaRPr>
          </a:p>
          <a:p>
            <a:pPr>
              <a:lnSpc>
                <a:spcPts val="2600"/>
              </a:lnSpc>
            </a:pPr>
            <a:r>
              <a:rPr kumimoji="1" lang="ja-JP" altLang="en-US" sz="2000" dirty="0" smtClean="0">
                <a:latin typeface="+mn-ea"/>
              </a:rPr>
              <a:t>　３．</a:t>
            </a:r>
            <a:r>
              <a:rPr lang="ja-JP" altLang="en-US" sz="2000" dirty="0" smtClean="0">
                <a:latin typeface="+mn-ea"/>
              </a:rPr>
              <a:t>思想又は感情を</a:t>
            </a:r>
            <a:r>
              <a:rPr lang="ja-JP" altLang="en-US" sz="2000" dirty="0" smtClean="0">
                <a:solidFill>
                  <a:srgbClr val="FF0000"/>
                </a:solidFill>
                <a:latin typeface="+mn-ea"/>
              </a:rPr>
              <a:t>「創作的」</a:t>
            </a:r>
            <a:r>
              <a:rPr lang="ja-JP" altLang="en-US" sz="2000" dirty="0" smtClean="0">
                <a:latin typeface="+mn-ea"/>
              </a:rPr>
              <a:t>に表現したものであること　</a:t>
            </a:r>
            <a:endParaRPr lang="en-US" altLang="ja-JP" sz="2000" dirty="0" smtClean="0">
              <a:latin typeface="+mn-ea"/>
            </a:endParaRPr>
          </a:p>
          <a:p>
            <a:pPr>
              <a:lnSpc>
                <a:spcPts val="2600"/>
              </a:lnSpc>
            </a:pPr>
            <a:r>
              <a:rPr lang="en-US" altLang="ja-JP" sz="2000" dirty="0">
                <a:latin typeface="+mn-ea"/>
              </a:rPr>
              <a:t>	</a:t>
            </a:r>
            <a:r>
              <a:rPr lang="en-US" altLang="ja-JP" sz="2000" dirty="0" smtClean="0">
                <a:latin typeface="+mn-ea"/>
              </a:rPr>
              <a:t>	</a:t>
            </a:r>
            <a:r>
              <a:rPr lang="ja-JP" altLang="en-US" sz="2000" dirty="0" smtClean="0">
                <a:latin typeface="+mn-ea"/>
              </a:rPr>
              <a:t>→ 　他人の作品の単なる</a:t>
            </a:r>
            <a:r>
              <a:rPr lang="ja-JP" altLang="en-US" sz="2000" dirty="0">
                <a:latin typeface="+mn-ea"/>
              </a:rPr>
              <a:t>模倣は対象外</a:t>
            </a:r>
            <a:endParaRPr lang="en-US" altLang="ja-JP" sz="2000" dirty="0" smtClean="0">
              <a:latin typeface="+mn-ea"/>
            </a:endParaRPr>
          </a:p>
          <a:p>
            <a:pPr>
              <a:lnSpc>
                <a:spcPts val="2600"/>
              </a:lnSpc>
            </a:pPr>
            <a:r>
              <a:rPr kumimoji="1" lang="ja-JP" altLang="en-US" sz="2000" dirty="0" smtClean="0">
                <a:latin typeface="+mn-ea"/>
              </a:rPr>
              <a:t>　４．</a:t>
            </a:r>
            <a:r>
              <a:rPr lang="ja-JP" altLang="en-US" sz="2000" dirty="0" smtClean="0">
                <a:solidFill>
                  <a:srgbClr val="FF0000"/>
                </a:solidFill>
                <a:latin typeface="+mn-ea"/>
              </a:rPr>
              <a:t>「文芸，学術，美術又は音楽の範囲」</a:t>
            </a:r>
            <a:r>
              <a:rPr lang="ja-JP" altLang="en-US" sz="2000" dirty="0" smtClean="0">
                <a:latin typeface="+mn-ea"/>
              </a:rPr>
              <a:t>に属するものであること</a:t>
            </a:r>
            <a:endParaRPr lang="en-US" altLang="ja-JP" sz="2000" dirty="0" smtClean="0">
              <a:latin typeface="+mn-ea"/>
            </a:endParaRPr>
          </a:p>
          <a:p>
            <a:pPr>
              <a:lnSpc>
                <a:spcPts val="2600"/>
              </a:lnSpc>
            </a:pPr>
            <a:r>
              <a:rPr lang="en-US" altLang="ja-JP" sz="2000" dirty="0">
                <a:latin typeface="+mn-ea"/>
              </a:rPr>
              <a:t>	</a:t>
            </a:r>
            <a:r>
              <a:rPr lang="en-US" altLang="ja-JP" sz="2000" dirty="0" smtClean="0">
                <a:latin typeface="+mn-ea"/>
              </a:rPr>
              <a:t>	</a:t>
            </a:r>
            <a:r>
              <a:rPr lang="ja-JP" altLang="en-US" sz="2000" dirty="0" smtClean="0">
                <a:latin typeface="+mn-ea"/>
              </a:rPr>
              <a:t>→ 　工業製品</a:t>
            </a:r>
            <a:r>
              <a:rPr lang="ja-JP" altLang="en-US" sz="2000" dirty="0">
                <a:latin typeface="+mn-ea"/>
              </a:rPr>
              <a:t>等は対象外</a:t>
            </a:r>
            <a:endParaRPr kumimoji="1" lang="ja-JP" altLang="en-US" sz="2000" dirty="0">
              <a:latin typeface="+mn-ea"/>
            </a:endParaRPr>
          </a:p>
        </p:txBody>
      </p:sp>
      <p:sp>
        <p:nvSpPr>
          <p:cNvPr id="9"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a:t>
            </a:fld>
            <a:endParaRPr lang="en-US" altLang="ja-JP" sz="1800" dirty="0" smtClean="0">
              <a:latin typeface="+mn-ea"/>
              <a:ea typeface="+mn-ea"/>
            </a:endParaRPr>
          </a:p>
        </p:txBody>
      </p:sp>
    </p:spTree>
    <p:extLst>
      <p:ext uri="{BB962C8B-B14F-4D97-AF65-F5344CB8AC3E}">
        <p14:creationId xmlns:p14="http://schemas.microsoft.com/office/powerpoint/2010/main" val="4287441331"/>
      </p:ext>
    </p:extLst>
  </p:cSld>
  <p:clrMapOvr>
    <a:masterClrMapping/>
  </p:clrMapOvr>
  <p:transition spd="slow">
    <p:split orient="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p:cNvGrpSpPr/>
          <p:nvPr/>
        </p:nvGrpSpPr>
        <p:grpSpPr>
          <a:xfrm>
            <a:off x="179512" y="1638601"/>
            <a:ext cx="8712968" cy="2150440"/>
            <a:chOff x="179512" y="1344256"/>
            <a:chExt cx="8712968" cy="1995707"/>
          </a:xfrm>
        </p:grpSpPr>
        <p:sp>
          <p:nvSpPr>
            <p:cNvPr id="2" name="角丸四角形 1"/>
            <p:cNvSpPr/>
            <p:nvPr/>
          </p:nvSpPr>
          <p:spPr>
            <a:xfrm>
              <a:off x="179512" y="1344256"/>
              <a:ext cx="8712968" cy="1995707"/>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Text Box 7"/>
            <p:cNvSpPr txBox="1">
              <a:spLocks noChangeArrowheads="1"/>
            </p:cNvSpPr>
            <p:nvPr/>
          </p:nvSpPr>
          <p:spPr bwMode="auto">
            <a:xfrm>
              <a:off x="395536" y="1540047"/>
              <a:ext cx="8496944" cy="1716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439738" indent="-439738">
                <a:lnSpc>
                  <a:spcPts val="2500"/>
                </a:lnSpc>
                <a:spcBef>
                  <a:spcPts val="600"/>
                </a:spcBef>
              </a:pPr>
              <a:r>
                <a:rPr lang="ja-JP" altLang="en-US" sz="2200" dirty="0" smtClean="0">
                  <a:solidFill>
                    <a:srgbClr val="0000FF"/>
                  </a:solidFill>
                  <a:latin typeface="+mn-ea"/>
                  <a:ea typeface="+mn-ea"/>
                </a:rPr>
                <a:t>１１．</a:t>
              </a:r>
              <a:r>
                <a:rPr lang="ja-JP" altLang="en-US" sz="2200" dirty="0">
                  <a:solidFill>
                    <a:srgbClr val="0000FF"/>
                  </a:solidFill>
                  <a:latin typeface="+mn-ea"/>
                  <a:ea typeface="+mn-ea"/>
                </a:rPr>
                <a:t>プログラムの著作物の複製物の所有者による複製</a:t>
              </a:r>
              <a:r>
                <a:rPr lang="ja-JP" altLang="en-US" sz="2200" dirty="0" smtClean="0">
                  <a:solidFill>
                    <a:srgbClr val="0000FF"/>
                  </a:solidFill>
                  <a:latin typeface="+mn-ea"/>
                  <a:ea typeface="+mn-ea"/>
                </a:rPr>
                <a:t>等</a:t>
              </a:r>
              <a:r>
                <a:rPr lang="ja-JP" altLang="en-US" sz="2200" dirty="0">
                  <a:solidFill>
                    <a:srgbClr val="0000FF"/>
                  </a:solidFill>
                  <a:latin typeface="+mn-ea"/>
                </a:rPr>
                <a:t>（第</a:t>
              </a:r>
              <a:r>
                <a:rPr lang="en-US" altLang="ja-JP" sz="2200" dirty="0">
                  <a:solidFill>
                    <a:srgbClr val="0000FF"/>
                  </a:solidFill>
                  <a:latin typeface="+mn-ea"/>
                </a:rPr>
                <a:t>47</a:t>
              </a:r>
              <a:r>
                <a:rPr lang="ja-JP" altLang="en-US" sz="2200" dirty="0">
                  <a:solidFill>
                    <a:srgbClr val="0000FF"/>
                  </a:solidFill>
                  <a:latin typeface="+mn-ea"/>
                </a:rPr>
                <a:t>条の</a:t>
              </a:r>
              <a:r>
                <a:rPr lang="en-US" altLang="ja-JP" sz="2200" dirty="0">
                  <a:solidFill>
                    <a:srgbClr val="0000FF"/>
                  </a:solidFill>
                  <a:latin typeface="+mn-ea"/>
                </a:rPr>
                <a:t>3</a:t>
              </a:r>
              <a:r>
                <a:rPr lang="ja-JP" altLang="en-US" sz="2200" dirty="0">
                  <a:solidFill>
                    <a:srgbClr val="0000FF"/>
                  </a:solidFill>
                  <a:latin typeface="+mn-ea"/>
                </a:rPr>
                <a:t>）</a:t>
              </a:r>
              <a:endParaRPr lang="en-US" altLang="ja-JP" sz="2200" dirty="0">
                <a:solidFill>
                  <a:srgbClr val="0000FF"/>
                </a:solidFill>
                <a:latin typeface="+mn-ea"/>
              </a:endParaRPr>
            </a:p>
            <a:p>
              <a:pPr marL="439738" indent="-439738">
                <a:lnSpc>
                  <a:spcPts val="2500"/>
                </a:lnSpc>
                <a:spcBef>
                  <a:spcPts val="1200"/>
                </a:spcBef>
              </a:pPr>
              <a:r>
                <a:rPr lang="ja-JP" altLang="en-US" dirty="0" smtClean="0">
                  <a:latin typeface="+mn-ea"/>
                  <a:ea typeface="+mn-ea"/>
                </a:rPr>
                <a:t>　　</a:t>
              </a:r>
              <a:r>
                <a:rPr lang="ja-JP" altLang="en-US" sz="2200" dirty="0">
                  <a:latin typeface="+mn-ea"/>
                  <a:ea typeface="+mn-ea"/>
                </a:rPr>
                <a:t>プログラムの著作物の複製物の所有者は、自ら当該著作物を電子計算機において利用するために必要と認められる限度において、当該著作物の複製又は翻案（これにより創作した二次的著作物の複製を含む。）をすることができる。</a:t>
              </a:r>
              <a:endParaRPr lang="en-US" altLang="ja-JP" sz="2200" dirty="0">
                <a:latin typeface="+mn-ea"/>
                <a:ea typeface="+mn-ea"/>
              </a:endParaRPr>
            </a:p>
          </p:txBody>
        </p:sp>
      </p:grpSp>
      <p:sp>
        <p:nvSpPr>
          <p:cNvPr id="11" name="Text Box 7"/>
          <p:cNvSpPr txBox="1">
            <a:spLocks noChangeArrowheads="1"/>
          </p:cNvSpPr>
          <p:nvPr/>
        </p:nvSpPr>
        <p:spPr bwMode="auto">
          <a:xfrm>
            <a:off x="323527" y="4149080"/>
            <a:ext cx="8413343" cy="1977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263525" indent="-263525">
              <a:lnSpc>
                <a:spcPts val="2700"/>
              </a:lnSpc>
            </a:pPr>
            <a:r>
              <a:rPr lang="ja-JP" altLang="en-US" sz="2000" dirty="0" smtClean="0">
                <a:solidFill>
                  <a:srgbClr val="0000FF"/>
                </a:solidFill>
                <a:latin typeface="+mn-ea"/>
                <a:ea typeface="+mn-ea"/>
              </a:rPr>
              <a:t>★</a:t>
            </a:r>
            <a:r>
              <a:rPr lang="ja-JP" altLang="en-US" sz="2000" dirty="0" smtClean="0">
                <a:latin typeface="+mn-ea"/>
                <a:ea typeface="+mn-ea"/>
              </a:rPr>
              <a:t>プログラム</a:t>
            </a:r>
            <a:r>
              <a:rPr lang="ja-JP" altLang="en-US" sz="2000" dirty="0">
                <a:latin typeface="+mn-ea"/>
                <a:ea typeface="+mn-ea"/>
              </a:rPr>
              <a:t>の所有者が，バックアップコピーやプログラムの修正，改良を行う場合</a:t>
            </a:r>
            <a:r>
              <a:rPr lang="ja-JP" altLang="en-US" sz="2000" dirty="0" smtClean="0">
                <a:latin typeface="+mn-ea"/>
                <a:ea typeface="+mn-ea"/>
              </a:rPr>
              <a:t>の例外規定。</a:t>
            </a:r>
            <a:r>
              <a:rPr lang="ja-JP" altLang="en-US" sz="2000" dirty="0">
                <a:latin typeface="+mn-ea"/>
                <a:ea typeface="+mn-ea"/>
              </a:rPr>
              <a:t>オリジナル又はコピーのいずれかを他人に譲った場合は，本人は著作権者の</a:t>
            </a:r>
            <a:r>
              <a:rPr lang="ja-JP" altLang="en-US" sz="2000" dirty="0" smtClean="0">
                <a:latin typeface="+mn-ea"/>
                <a:ea typeface="+mn-ea"/>
              </a:rPr>
              <a:t>了解なし</a:t>
            </a:r>
            <a:r>
              <a:rPr lang="ja-JP" altLang="en-US" sz="2000" dirty="0">
                <a:latin typeface="+mn-ea"/>
                <a:ea typeface="+mn-ea"/>
              </a:rPr>
              <a:t>にオリジナル又はコピーを保存できない</a:t>
            </a:r>
            <a:r>
              <a:rPr lang="ja-JP" altLang="en-US" sz="2000" dirty="0" smtClean="0">
                <a:latin typeface="+mn-ea"/>
                <a:ea typeface="+mn-ea"/>
              </a:rPr>
              <a:t>。</a:t>
            </a:r>
            <a:endParaRPr lang="en-US" altLang="ja-JP" sz="2000" dirty="0" smtClean="0">
              <a:latin typeface="+mn-ea"/>
              <a:ea typeface="+mn-ea"/>
            </a:endParaRPr>
          </a:p>
          <a:p>
            <a:pPr marL="263525" indent="-263525">
              <a:lnSpc>
                <a:spcPts val="2700"/>
              </a:lnSpc>
              <a:spcBef>
                <a:spcPts val="1200"/>
              </a:spcBef>
            </a:pPr>
            <a:r>
              <a:rPr lang="ja-JP" altLang="en-US" sz="2000" dirty="0">
                <a:solidFill>
                  <a:srgbClr val="0000FF"/>
                </a:solidFill>
                <a:latin typeface="+mn-ea"/>
                <a:ea typeface="+mn-ea"/>
              </a:rPr>
              <a:t>★</a:t>
            </a:r>
            <a:r>
              <a:rPr lang="ja-JP" altLang="en-US" sz="2000" dirty="0">
                <a:latin typeface="+mn-ea"/>
                <a:ea typeface="+mn-ea"/>
              </a:rPr>
              <a:t>機器の「保守」「修理」「交換」時において，バックアップコピー（複製）を行う</a:t>
            </a:r>
            <a:r>
              <a:rPr lang="ja-JP" altLang="en-US" sz="2000" dirty="0" smtClean="0">
                <a:latin typeface="+mn-ea"/>
                <a:ea typeface="+mn-ea"/>
              </a:rPr>
              <a:t>場合に、</a:t>
            </a:r>
            <a:r>
              <a:rPr lang="ja-JP" altLang="en-US" sz="2000" dirty="0">
                <a:latin typeface="+mn-ea"/>
                <a:ea typeface="+mn-ea"/>
              </a:rPr>
              <a:t>必要と認められる限度</a:t>
            </a:r>
            <a:r>
              <a:rPr lang="ja-JP" altLang="en-US" sz="2000" dirty="0" smtClean="0">
                <a:latin typeface="+mn-ea"/>
                <a:ea typeface="+mn-ea"/>
              </a:rPr>
              <a:t>で認められる。</a:t>
            </a:r>
            <a:r>
              <a:rPr lang="ja-JP" altLang="en-US" sz="2000" dirty="0">
                <a:latin typeface="+mn-ea"/>
                <a:ea typeface="+mn-ea"/>
              </a:rPr>
              <a:t>（第</a:t>
            </a:r>
            <a:r>
              <a:rPr lang="en-US" altLang="ja-JP" sz="2000" dirty="0">
                <a:latin typeface="+mn-ea"/>
                <a:ea typeface="+mn-ea"/>
              </a:rPr>
              <a:t>47</a:t>
            </a:r>
            <a:r>
              <a:rPr lang="ja-JP" altLang="en-US" sz="2000" dirty="0">
                <a:latin typeface="+mn-ea"/>
                <a:ea typeface="+mn-ea"/>
              </a:rPr>
              <a:t>条の</a:t>
            </a:r>
            <a:r>
              <a:rPr lang="en-US" altLang="ja-JP" sz="2000" dirty="0">
                <a:latin typeface="+mn-ea"/>
                <a:ea typeface="+mn-ea"/>
              </a:rPr>
              <a:t>4</a:t>
            </a:r>
            <a:r>
              <a:rPr lang="ja-JP" altLang="en-US" sz="2000" dirty="0">
                <a:latin typeface="+mn-ea"/>
                <a:ea typeface="+mn-ea"/>
              </a:rPr>
              <a:t>）</a:t>
            </a:r>
            <a:endParaRPr lang="en-US" altLang="ja-JP" sz="2000" dirty="0">
              <a:latin typeface="+mn-ea"/>
              <a:ea typeface="+mn-ea"/>
            </a:endParaRPr>
          </a:p>
        </p:txBody>
      </p:sp>
      <p:sp>
        <p:nvSpPr>
          <p:cNvPr id="7" name="スライド番号プレースホルダ 3"/>
          <p:cNvSpPr>
            <a:spLocks noGrp="1"/>
          </p:cNvSpPr>
          <p:nvPr>
            <p:ph type="sldNum" sz="quarter" idx="12"/>
          </p:nvPr>
        </p:nvSpPr>
        <p:spPr>
          <a:xfrm>
            <a:off x="6902896" y="6453336"/>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20</a:t>
            </a:fld>
            <a:endParaRPr lang="en-US" altLang="ja-JP" sz="1800" dirty="0" smtClean="0">
              <a:latin typeface="+mn-ea"/>
              <a:ea typeface="+mn-ea"/>
            </a:endParaRPr>
          </a:p>
        </p:txBody>
      </p:sp>
      <p:sp>
        <p:nvSpPr>
          <p:cNvPr id="9"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著作物が無断で使える場合</a:t>
            </a:r>
            <a:r>
              <a:rPr lang="ja-JP" altLang="en-US" sz="2400" dirty="0" smtClean="0">
                <a:solidFill>
                  <a:schemeClr val="bg1"/>
                </a:solidFill>
                <a:latin typeface="ＭＳ Ｐゴシック" pitchFamily="50" charset="-128"/>
              </a:rPr>
              <a:t>（その４）</a:t>
            </a:r>
            <a:endParaRPr lang="ja-JP" altLang="en-US" sz="2400" dirty="0">
              <a:solidFill>
                <a:schemeClr val="bg1"/>
              </a:solidFill>
              <a:latin typeface="ＭＳ Ｐゴシック" pitchFamily="50" charset="-128"/>
            </a:endParaRPr>
          </a:p>
        </p:txBody>
      </p:sp>
    </p:spTree>
    <p:extLst>
      <p:ext uri="{BB962C8B-B14F-4D97-AF65-F5344CB8AC3E}">
        <p14:creationId xmlns:p14="http://schemas.microsoft.com/office/powerpoint/2010/main" val="1463960615"/>
      </p:ext>
    </p:extLst>
  </p:cSld>
  <p:clrMapOvr>
    <a:masterClrMapping/>
  </p:clrMapOvr>
  <p:transition spd="slow">
    <p:split orient="ver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角丸四角形 1"/>
          <p:cNvSpPr/>
          <p:nvPr/>
        </p:nvSpPr>
        <p:spPr>
          <a:xfrm>
            <a:off x="251520" y="1485055"/>
            <a:ext cx="8712968" cy="1831351"/>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Text Box 7"/>
          <p:cNvSpPr txBox="1">
            <a:spLocks noChangeArrowheads="1"/>
          </p:cNvSpPr>
          <p:nvPr/>
        </p:nvSpPr>
        <p:spPr bwMode="auto">
          <a:xfrm>
            <a:off x="611560" y="1583368"/>
            <a:ext cx="8136904" cy="1669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439738" indent="-439738">
              <a:lnSpc>
                <a:spcPts val="2500"/>
              </a:lnSpc>
              <a:spcBef>
                <a:spcPts val="600"/>
              </a:spcBef>
            </a:pPr>
            <a:r>
              <a:rPr lang="ja-JP" altLang="en-US" sz="2200" dirty="0" smtClean="0">
                <a:solidFill>
                  <a:srgbClr val="0000FF"/>
                </a:solidFill>
                <a:latin typeface="+mn-ea"/>
                <a:ea typeface="+mn-ea"/>
              </a:rPr>
              <a:t>１２．引用（第</a:t>
            </a:r>
            <a:r>
              <a:rPr lang="en-US" altLang="ja-JP" sz="2200" dirty="0" smtClean="0">
                <a:solidFill>
                  <a:srgbClr val="0000FF"/>
                </a:solidFill>
                <a:latin typeface="+mn-ea"/>
                <a:ea typeface="+mn-ea"/>
              </a:rPr>
              <a:t>32</a:t>
            </a:r>
            <a:r>
              <a:rPr lang="ja-JP" altLang="en-US" sz="2200" dirty="0" smtClean="0">
                <a:solidFill>
                  <a:srgbClr val="0000FF"/>
                </a:solidFill>
                <a:latin typeface="+mn-ea"/>
                <a:ea typeface="+mn-ea"/>
              </a:rPr>
              <a:t>条</a:t>
            </a:r>
            <a:r>
              <a:rPr lang="ja-JP" altLang="en-US" sz="2200" dirty="0">
                <a:solidFill>
                  <a:srgbClr val="0000FF"/>
                </a:solidFill>
                <a:latin typeface="+mn-ea"/>
                <a:ea typeface="+mn-ea"/>
              </a:rPr>
              <a:t>第</a:t>
            </a:r>
            <a:r>
              <a:rPr lang="en-US" altLang="ja-JP" sz="2200" dirty="0">
                <a:solidFill>
                  <a:srgbClr val="0000FF"/>
                </a:solidFill>
                <a:latin typeface="+mn-ea"/>
                <a:ea typeface="+mn-ea"/>
              </a:rPr>
              <a:t>1</a:t>
            </a:r>
            <a:r>
              <a:rPr lang="ja-JP" altLang="en-US" sz="2200" dirty="0" smtClean="0">
                <a:solidFill>
                  <a:srgbClr val="0000FF"/>
                </a:solidFill>
                <a:latin typeface="+mn-ea"/>
                <a:ea typeface="+mn-ea"/>
              </a:rPr>
              <a:t>項</a:t>
            </a:r>
            <a:r>
              <a:rPr lang="ja-JP" altLang="en-US" sz="2200" dirty="0">
                <a:solidFill>
                  <a:srgbClr val="0000FF"/>
                </a:solidFill>
                <a:latin typeface="+mn-ea"/>
                <a:ea typeface="+mn-ea"/>
              </a:rPr>
              <a:t>）</a:t>
            </a:r>
            <a:endParaRPr lang="en-US" altLang="ja-JP" sz="2200" dirty="0" smtClean="0">
              <a:solidFill>
                <a:srgbClr val="0000FF"/>
              </a:solidFill>
              <a:latin typeface="+mn-ea"/>
              <a:ea typeface="+mn-ea"/>
            </a:endParaRPr>
          </a:p>
          <a:p>
            <a:pPr marL="177800" indent="-177800">
              <a:spcBef>
                <a:spcPts val="200"/>
              </a:spcBef>
            </a:pPr>
            <a:r>
              <a:rPr lang="ja-JP" altLang="en-US" sz="2000" dirty="0" smtClean="0">
                <a:latin typeface="+mn-ea"/>
                <a:ea typeface="+mn-ea"/>
              </a:rPr>
              <a:t>　　</a:t>
            </a:r>
            <a:r>
              <a:rPr lang="ja-JP" altLang="en-US" sz="2000" dirty="0">
                <a:latin typeface="+mn-ea"/>
                <a:ea typeface="+mn-ea"/>
              </a:rPr>
              <a:t>公表された著作物は、引用して利用することができる。この場合において、その引用は、公正な慣行に合致するものであり、かつ、報道、批評、研究その他の引用の目的上正当な範囲内で行なわれるものでなければならない。</a:t>
            </a:r>
            <a:endParaRPr lang="en-US" altLang="ja-JP" dirty="0">
              <a:latin typeface="+mn-ea"/>
              <a:ea typeface="+mn-ea"/>
            </a:endParaRPr>
          </a:p>
        </p:txBody>
      </p:sp>
      <p:sp>
        <p:nvSpPr>
          <p:cNvPr id="11" name="Text Box 7"/>
          <p:cNvSpPr txBox="1">
            <a:spLocks noChangeArrowheads="1"/>
          </p:cNvSpPr>
          <p:nvPr/>
        </p:nvSpPr>
        <p:spPr bwMode="auto">
          <a:xfrm>
            <a:off x="323528" y="3619624"/>
            <a:ext cx="8568952" cy="3157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nSpc>
                <a:spcPts val="2500"/>
              </a:lnSpc>
            </a:pPr>
            <a:r>
              <a:rPr lang="ja-JP" altLang="en-US" dirty="0" smtClean="0">
                <a:latin typeface="+mn-ea"/>
                <a:ea typeface="+mn-ea"/>
              </a:rPr>
              <a:t>　</a:t>
            </a:r>
            <a:r>
              <a:rPr lang="ja-JP" altLang="en-US" sz="2000" dirty="0" smtClean="0">
                <a:latin typeface="+mn-ea"/>
                <a:ea typeface="+mn-ea"/>
              </a:rPr>
              <a:t>　他人</a:t>
            </a:r>
            <a:r>
              <a:rPr lang="ja-JP" altLang="en-US" sz="2000" dirty="0">
                <a:latin typeface="+mn-ea"/>
                <a:ea typeface="+mn-ea"/>
              </a:rPr>
              <a:t>の主張や資料等を「引用」する</a:t>
            </a:r>
            <a:r>
              <a:rPr lang="ja-JP" altLang="en-US" sz="2000" dirty="0" smtClean="0">
                <a:latin typeface="+mn-ea"/>
                <a:ea typeface="+mn-ea"/>
              </a:rPr>
              <a:t>場合の例外規定。</a:t>
            </a:r>
            <a:endParaRPr lang="en-US" altLang="ja-JP" sz="2000" dirty="0">
              <a:latin typeface="+mn-ea"/>
              <a:ea typeface="+mn-ea"/>
            </a:endParaRPr>
          </a:p>
          <a:p>
            <a:pPr>
              <a:lnSpc>
                <a:spcPts val="2500"/>
              </a:lnSpc>
            </a:pPr>
            <a:r>
              <a:rPr lang="ja-JP" altLang="en-US" sz="2000" dirty="0" smtClean="0">
                <a:latin typeface="+mn-ea"/>
                <a:ea typeface="+mn-ea"/>
              </a:rPr>
              <a:t>　　　　</a:t>
            </a:r>
            <a:r>
              <a:rPr lang="en-US" altLang="ja-JP" sz="2000" dirty="0" smtClean="0">
                <a:latin typeface="+mn-ea"/>
                <a:ea typeface="+mn-ea"/>
              </a:rPr>
              <a:t>【</a:t>
            </a:r>
            <a:r>
              <a:rPr lang="ja-JP" altLang="en-US" sz="2000" dirty="0" smtClean="0">
                <a:latin typeface="+mn-ea"/>
                <a:ea typeface="+mn-ea"/>
              </a:rPr>
              <a:t>条件</a:t>
            </a:r>
            <a:r>
              <a:rPr lang="en-US" altLang="ja-JP" sz="2000" dirty="0" smtClean="0">
                <a:latin typeface="+mn-ea"/>
                <a:ea typeface="+mn-ea"/>
              </a:rPr>
              <a:t>】</a:t>
            </a:r>
          </a:p>
          <a:p>
            <a:pPr>
              <a:lnSpc>
                <a:spcPts val="2700"/>
              </a:lnSpc>
            </a:pPr>
            <a:r>
              <a:rPr lang="en-US" altLang="ja-JP" sz="2000" dirty="0" smtClean="0">
                <a:latin typeface="+mn-ea"/>
                <a:ea typeface="+mn-ea"/>
              </a:rPr>
              <a:t>	(</a:t>
            </a:r>
            <a:r>
              <a:rPr lang="en-US" altLang="ja-JP" sz="2000" dirty="0">
                <a:latin typeface="+mn-ea"/>
                <a:ea typeface="+mn-ea"/>
              </a:rPr>
              <a:t>1</a:t>
            </a:r>
            <a:r>
              <a:rPr lang="en-US" altLang="ja-JP" sz="2000" dirty="0" smtClean="0">
                <a:latin typeface="+mn-ea"/>
                <a:ea typeface="+mn-ea"/>
              </a:rPr>
              <a:t>)</a:t>
            </a:r>
            <a:r>
              <a:rPr lang="ja-JP" altLang="en-US" sz="2000" dirty="0">
                <a:latin typeface="+mn-ea"/>
                <a:ea typeface="+mn-ea"/>
              </a:rPr>
              <a:t> </a:t>
            </a:r>
            <a:r>
              <a:rPr lang="ja-JP" altLang="en-US" sz="2000" dirty="0" smtClean="0">
                <a:latin typeface="+mn-ea"/>
                <a:ea typeface="+mn-ea"/>
              </a:rPr>
              <a:t>すで</a:t>
            </a:r>
            <a:r>
              <a:rPr lang="ja-JP" altLang="en-US" sz="2000" dirty="0">
                <a:latin typeface="+mn-ea"/>
                <a:ea typeface="+mn-ea"/>
              </a:rPr>
              <a:t>に公表されている著作物であること</a:t>
            </a:r>
          </a:p>
          <a:p>
            <a:pPr>
              <a:lnSpc>
                <a:spcPts val="2700"/>
              </a:lnSpc>
            </a:pPr>
            <a:r>
              <a:rPr lang="en-US" altLang="ja-JP" sz="2000" dirty="0" smtClean="0">
                <a:latin typeface="+mn-ea"/>
                <a:ea typeface="+mn-ea"/>
              </a:rPr>
              <a:t>	(2)</a:t>
            </a:r>
            <a:r>
              <a:rPr lang="ja-JP" altLang="en-US" sz="2000" dirty="0" smtClean="0">
                <a:latin typeface="+mn-ea"/>
                <a:ea typeface="+mn-ea"/>
              </a:rPr>
              <a:t> </a:t>
            </a:r>
            <a:r>
              <a:rPr lang="ja-JP" altLang="en-US" sz="2000" dirty="0">
                <a:latin typeface="+mn-ea"/>
                <a:ea typeface="+mn-ea"/>
              </a:rPr>
              <a:t>「公正な慣行」に合致すること</a:t>
            </a:r>
          </a:p>
          <a:p>
            <a:pPr>
              <a:lnSpc>
                <a:spcPts val="2700"/>
              </a:lnSpc>
            </a:pPr>
            <a:r>
              <a:rPr lang="en-US" altLang="ja-JP" sz="2000" dirty="0" smtClean="0">
                <a:latin typeface="+mn-ea"/>
                <a:ea typeface="+mn-ea"/>
              </a:rPr>
              <a:t>	(3) </a:t>
            </a:r>
            <a:r>
              <a:rPr lang="ja-JP" altLang="en-US" sz="2000" dirty="0" smtClean="0">
                <a:latin typeface="+mn-ea"/>
                <a:ea typeface="+mn-ea"/>
              </a:rPr>
              <a:t> 報道</a:t>
            </a:r>
            <a:r>
              <a:rPr lang="ja-JP" altLang="en-US" sz="2000" dirty="0">
                <a:latin typeface="+mn-ea"/>
                <a:ea typeface="+mn-ea"/>
              </a:rPr>
              <a:t>，批評，研究などの引用の目的上「正当な範囲内」であること</a:t>
            </a:r>
          </a:p>
          <a:p>
            <a:pPr>
              <a:lnSpc>
                <a:spcPts val="2700"/>
              </a:lnSpc>
            </a:pPr>
            <a:r>
              <a:rPr lang="en-US" altLang="ja-JP" sz="2000" dirty="0" smtClean="0">
                <a:latin typeface="+mn-ea"/>
                <a:ea typeface="+mn-ea"/>
              </a:rPr>
              <a:t>	(</a:t>
            </a:r>
            <a:r>
              <a:rPr lang="en-US" altLang="ja-JP" sz="2000" dirty="0">
                <a:latin typeface="+mn-ea"/>
                <a:ea typeface="+mn-ea"/>
              </a:rPr>
              <a:t>4</a:t>
            </a:r>
            <a:r>
              <a:rPr lang="en-US" altLang="ja-JP" sz="2000" dirty="0" smtClean="0">
                <a:latin typeface="+mn-ea"/>
                <a:ea typeface="+mn-ea"/>
              </a:rPr>
              <a:t>) </a:t>
            </a:r>
            <a:r>
              <a:rPr lang="ja-JP" altLang="en-US" sz="2000" dirty="0" smtClean="0">
                <a:latin typeface="+mn-ea"/>
                <a:ea typeface="+mn-ea"/>
              </a:rPr>
              <a:t>引用</a:t>
            </a:r>
            <a:r>
              <a:rPr lang="ja-JP" altLang="en-US" sz="2000" dirty="0">
                <a:latin typeface="+mn-ea"/>
                <a:ea typeface="+mn-ea"/>
              </a:rPr>
              <a:t>部分とそれ以外の部分の「主従関係」が明確であること</a:t>
            </a:r>
          </a:p>
          <a:p>
            <a:pPr>
              <a:lnSpc>
                <a:spcPts val="2700"/>
              </a:lnSpc>
            </a:pPr>
            <a:r>
              <a:rPr lang="en-US" altLang="ja-JP" sz="2000" dirty="0" smtClean="0">
                <a:latin typeface="+mn-ea"/>
                <a:ea typeface="+mn-ea"/>
              </a:rPr>
              <a:t>	(</a:t>
            </a:r>
            <a:r>
              <a:rPr lang="en-US" altLang="ja-JP" sz="2000" dirty="0">
                <a:latin typeface="+mn-ea"/>
                <a:ea typeface="+mn-ea"/>
              </a:rPr>
              <a:t>5</a:t>
            </a:r>
            <a:r>
              <a:rPr lang="en-US" altLang="ja-JP" sz="2000" dirty="0" smtClean="0">
                <a:latin typeface="+mn-ea"/>
                <a:ea typeface="+mn-ea"/>
              </a:rPr>
              <a:t>) </a:t>
            </a:r>
            <a:r>
              <a:rPr lang="ja-JP" altLang="en-US" sz="2000" dirty="0" smtClean="0">
                <a:latin typeface="+mn-ea"/>
                <a:ea typeface="+mn-ea"/>
              </a:rPr>
              <a:t>カギ</a:t>
            </a:r>
            <a:r>
              <a:rPr lang="ja-JP" altLang="en-US" sz="2000" dirty="0">
                <a:latin typeface="+mn-ea"/>
                <a:ea typeface="+mn-ea"/>
              </a:rPr>
              <a:t>括弧などにより「引用部分」が明確になっていること</a:t>
            </a:r>
          </a:p>
          <a:p>
            <a:pPr>
              <a:lnSpc>
                <a:spcPts val="2700"/>
              </a:lnSpc>
            </a:pPr>
            <a:r>
              <a:rPr lang="en-US" altLang="ja-JP" sz="2000" dirty="0" smtClean="0">
                <a:latin typeface="+mn-ea"/>
                <a:ea typeface="+mn-ea"/>
              </a:rPr>
              <a:t>	(</a:t>
            </a:r>
            <a:r>
              <a:rPr lang="en-US" altLang="ja-JP" sz="2000" dirty="0">
                <a:latin typeface="+mn-ea"/>
                <a:ea typeface="+mn-ea"/>
              </a:rPr>
              <a:t>6</a:t>
            </a:r>
            <a:r>
              <a:rPr lang="en-US" altLang="ja-JP" sz="2000" dirty="0" smtClean="0">
                <a:latin typeface="+mn-ea"/>
                <a:ea typeface="+mn-ea"/>
              </a:rPr>
              <a:t>) </a:t>
            </a:r>
            <a:r>
              <a:rPr lang="ja-JP" altLang="en-US" sz="2000" dirty="0" smtClean="0">
                <a:latin typeface="+mn-ea"/>
                <a:ea typeface="+mn-ea"/>
              </a:rPr>
              <a:t>引用</a:t>
            </a:r>
            <a:r>
              <a:rPr lang="ja-JP" altLang="en-US" sz="2000" dirty="0">
                <a:latin typeface="+mn-ea"/>
                <a:ea typeface="+mn-ea"/>
              </a:rPr>
              <a:t>を行う「必然性」があること</a:t>
            </a:r>
          </a:p>
          <a:p>
            <a:pPr>
              <a:lnSpc>
                <a:spcPts val="2700"/>
              </a:lnSpc>
            </a:pPr>
            <a:r>
              <a:rPr lang="en-US" altLang="ja-JP" sz="2000" dirty="0" smtClean="0">
                <a:latin typeface="+mn-ea"/>
                <a:ea typeface="+mn-ea"/>
              </a:rPr>
              <a:t>	(7) ｢</a:t>
            </a:r>
            <a:r>
              <a:rPr lang="ja-JP" altLang="en-US" sz="2000" dirty="0">
                <a:latin typeface="+mn-ea"/>
                <a:ea typeface="+mn-ea"/>
              </a:rPr>
              <a:t>出所の明示</a:t>
            </a:r>
            <a:r>
              <a:rPr lang="en-US" altLang="ja-JP" sz="2000" dirty="0">
                <a:latin typeface="+mn-ea"/>
                <a:ea typeface="+mn-ea"/>
              </a:rPr>
              <a:t>｣</a:t>
            </a:r>
            <a:r>
              <a:rPr lang="ja-JP" altLang="en-US" sz="2000" dirty="0">
                <a:latin typeface="+mn-ea"/>
                <a:ea typeface="+mn-ea"/>
              </a:rPr>
              <a:t>が必要（コピー以外はその慣行があるとき）</a:t>
            </a:r>
          </a:p>
        </p:txBody>
      </p:sp>
      <p:sp>
        <p:nvSpPr>
          <p:cNvPr id="7" name="スライド番号プレースホルダ 3"/>
          <p:cNvSpPr>
            <a:spLocks noGrp="1"/>
          </p:cNvSpPr>
          <p:nvPr>
            <p:ph type="sldNum" sz="quarter" idx="12"/>
          </p:nvPr>
        </p:nvSpPr>
        <p:spPr>
          <a:xfrm>
            <a:off x="6830888"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21</a:t>
            </a:fld>
            <a:endParaRPr lang="en-US" altLang="ja-JP" sz="1800" dirty="0" smtClean="0">
              <a:latin typeface="+mn-ea"/>
              <a:ea typeface="+mn-ea"/>
            </a:endParaRPr>
          </a:p>
        </p:txBody>
      </p:sp>
      <p:sp>
        <p:nvSpPr>
          <p:cNvPr id="9"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著作物が無断で使える場合</a:t>
            </a:r>
            <a:r>
              <a:rPr lang="ja-JP" altLang="en-US" sz="2400" dirty="0" smtClean="0">
                <a:solidFill>
                  <a:schemeClr val="bg1"/>
                </a:solidFill>
                <a:latin typeface="ＭＳ Ｐゴシック" pitchFamily="50" charset="-128"/>
              </a:rPr>
              <a:t>（その５）</a:t>
            </a:r>
            <a:endParaRPr lang="ja-JP" altLang="en-US" sz="2400" dirty="0">
              <a:solidFill>
                <a:schemeClr val="bg1"/>
              </a:solidFill>
              <a:latin typeface="ＭＳ Ｐゴシック" pitchFamily="50" charset="-128"/>
            </a:endParaRPr>
          </a:p>
        </p:txBody>
      </p:sp>
    </p:spTree>
    <p:extLst>
      <p:ext uri="{BB962C8B-B14F-4D97-AF65-F5344CB8AC3E}">
        <p14:creationId xmlns:p14="http://schemas.microsoft.com/office/powerpoint/2010/main" val="2473583574"/>
      </p:ext>
    </p:extLst>
  </p:cSld>
  <p:clrMapOvr>
    <a:masterClrMapping/>
  </p:clrMapOvr>
  <p:transition spd="slow">
    <p:split orient="ver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22</a:t>
            </a:fld>
            <a:endParaRPr lang="en-US" altLang="ja-JP" sz="1800" dirty="0" smtClean="0">
              <a:latin typeface="+mn-ea"/>
              <a:ea typeface="+mn-ea"/>
            </a:endParaRPr>
          </a:p>
        </p:txBody>
      </p:sp>
      <p:sp>
        <p:nvSpPr>
          <p:cNvPr id="8"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smtClean="0">
                <a:solidFill>
                  <a:schemeClr val="bg1"/>
                </a:solidFill>
                <a:latin typeface="ＭＳ Ｐゴシック" pitchFamily="50" charset="-128"/>
              </a:rPr>
              <a:t>引用に係るニュース記事</a:t>
            </a:r>
            <a:endParaRPr lang="ja-JP" altLang="en-US" sz="2800" dirty="0">
              <a:solidFill>
                <a:schemeClr val="bg1"/>
              </a:solidFill>
              <a:latin typeface="ＭＳ Ｐゴシック" pitchFamily="50" charset="-128"/>
            </a:endParaRPr>
          </a:p>
        </p:txBody>
      </p:sp>
      <p:sp>
        <p:nvSpPr>
          <p:cNvPr id="10" name="テキスト ボックス 9"/>
          <p:cNvSpPr txBox="1"/>
          <p:nvPr/>
        </p:nvSpPr>
        <p:spPr>
          <a:xfrm>
            <a:off x="350824" y="1556792"/>
            <a:ext cx="8424936" cy="5078313"/>
          </a:xfrm>
          <a:prstGeom prst="rect">
            <a:avLst/>
          </a:prstGeom>
          <a:noFill/>
        </p:spPr>
        <p:txBody>
          <a:bodyPr wrap="square" rtlCol="0">
            <a:spAutoFit/>
          </a:bodyPr>
          <a:lstStyle/>
          <a:p>
            <a:r>
              <a:rPr lang="ja-JP" altLang="en-US" sz="2000" dirty="0" smtClean="0">
                <a:latin typeface="+mn-ea"/>
              </a:rPr>
              <a:t>ＳＴＡＰ</a:t>
            </a:r>
            <a:r>
              <a:rPr lang="ja-JP" altLang="en-US" sz="2000" dirty="0">
                <a:latin typeface="+mn-ea"/>
              </a:rPr>
              <a:t>細胞論文の著者の１人、理化学研究所の小保方晴子ユニットリーダー</a:t>
            </a:r>
            <a:r>
              <a:rPr lang="ja-JP" altLang="en-US" sz="2000" dirty="0" smtClean="0">
                <a:latin typeface="+mn-ea"/>
              </a:rPr>
              <a:t>が早稲田</a:t>
            </a:r>
            <a:r>
              <a:rPr lang="ja-JP" altLang="en-US" sz="2000" dirty="0">
                <a:latin typeface="+mn-ea"/>
              </a:rPr>
              <a:t>大学に提出した英文の博士論文に、米研究所がネットで掲載中の文章</a:t>
            </a:r>
            <a:r>
              <a:rPr lang="ja-JP" altLang="en-US" sz="2000" dirty="0" smtClean="0">
                <a:latin typeface="+mn-ea"/>
              </a:rPr>
              <a:t>と酷似</a:t>
            </a:r>
            <a:r>
              <a:rPr lang="ja-JP" altLang="en-US" sz="2000" dirty="0">
                <a:latin typeface="+mn-ea"/>
              </a:rPr>
              <a:t>する部分が大量にあること</a:t>
            </a:r>
            <a:r>
              <a:rPr lang="ja-JP" altLang="en-US" sz="2000" dirty="0" smtClean="0">
                <a:latin typeface="+mn-ea"/>
              </a:rPr>
              <a:t>が判った。</a:t>
            </a:r>
            <a:endParaRPr lang="en-US" altLang="ja-JP" sz="2000" dirty="0" smtClean="0">
              <a:latin typeface="+mn-ea"/>
            </a:endParaRPr>
          </a:p>
          <a:p>
            <a:pPr marL="714375" indent="-714375">
              <a:spcBef>
                <a:spcPts val="1200"/>
              </a:spcBef>
            </a:pPr>
            <a:r>
              <a:rPr lang="ja-JP" altLang="en-US" dirty="0"/>
              <a:t>　</a:t>
            </a:r>
            <a:r>
              <a:rPr lang="ja-JP" altLang="en-US" dirty="0" smtClean="0"/>
              <a:t>　</a:t>
            </a:r>
            <a:r>
              <a:rPr lang="ja-JP" altLang="en-US" dirty="0" smtClean="0">
                <a:latin typeface="+mn-ea"/>
              </a:rPr>
              <a:t>★ 論文</a:t>
            </a:r>
            <a:r>
              <a:rPr lang="ja-JP" altLang="en-US" dirty="0">
                <a:latin typeface="+mn-ea"/>
              </a:rPr>
              <a:t>の冒頭、研究の背景を説明する部分がネット掲載の文章と単語の並びから句読点までほぼ同じ</a:t>
            </a:r>
            <a:r>
              <a:rPr lang="ja-JP" altLang="en-US" dirty="0" smtClean="0">
                <a:latin typeface="+mn-ea"/>
              </a:rPr>
              <a:t>。</a:t>
            </a:r>
            <a:endParaRPr lang="en-US" altLang="ja-JP" dirty="0" smtClean="0">
              <a:latin typeface="+mn-ea"/>
            </a:endParaRPr>
          </a:p>
          <a:p>
            <a:pPr marL="714375" indent="-714375">
              <a:spcBef>
                <a:spcPts val="600"/>
              </a:spcBef>
            </a:pPr>
            <a:r>
              <a:rPr lang="ja-JP" altLang="en-US" dirty="0">
                <a:latin typeface="+mn-ea"/>
              </a:rPr>
              <a:t>　</a:t>
            </a:r>
            <a:r>
              <a:rPr lang="ja-JP" altLang="en-US" dirty="0" smtClean="0">
                <a:latin typeface="+mn-ea"/>
              </a:rPr>
              <a:t>　★ 米</a:t>
            </a:r>
            <a:r>
              <a:rPr lang="ja-JP" altLang="en-US" dirty="0">
                <a:latin typeface="+mn-ea"/>
              </a:rPr>
              <a:t>国立保健研究所（ＮＩＨ）が幹細胞の基礎知識を一般向けにネット上に掲載している文章。</a:t>
            </a:r>
            <a:endParaRPr lang="en-US" altLang="ja-JP" dirty="0" smtClean="0">
              <a:latin typeface="+mn-ea"/>
            </a:endParaRPr>
          </a:p>
          <a:p>
            <a:pPr marL="801688" indent="-801688">
              <a:spcBef>
                <a:spcPts val="600"/>
              </a:spcBef>
            </a:pPr>
            <a:r>
              <a:rPr lang="ja-JP" altLang="en-US" dirty="0">
                <a:latin typeface="+mn-ea"/>
              </a:rPr>
              <a:t>　</a:t>
            </a:r>
            <a:r>
              <a:rPr lang="ja-JP" altLang="en-US" dirty="0" smtClean="0">
                <a:latin typeface="+mn-ea"/>
              </a:rPr>
              <a:t>　★ ネット</a:t>
            </a:r>
            <a:r>
              <a:rPr lang="ja-JP" altLang="en-US" dirty="0">
                <a:latin typeface="+mn-ea"/>
              </a:rPr>
              <a:t>に掲載されている文章がコピー・アンド・</a:t>
            </a:r>
            <a:r>
              <a:rPr lang="ja-JP" altLang="en-US" dirty="0" smtClean="0">
                <a:latin typeface="+mn-ea"/>
              </a:rPr>
              <a:t>ペーストで</a:t>
            </a:r>
            <a:r>
              <a:rPr lang="ja-JP" altLang="en-US" dirty="0">
                <a:latin typeface="+mn-ea"/>
              </a:rPr>
              <a:t>博士論文に使われた可能性がある</a:t>
            </a:r>
            <a:r>
              <a:rPr lang="ja-JP" altLang="en-US" dirty="0" smtClean="0">
                <a:latin typeface="+mn-ea"/>
              </a:rPr>
              <a:t>。</a:t>
            </a:r>
            <a:endParaRPr lang="en-US" altLang="ja-JP" dirty="0" smtClean="0">
              <a:latin typeface="+mn-ea"/>
            </a:endParaRPr>
          </a:p>
          <a:p>
            <a:pPr marL="801688" indent="-801688">
              <a:spcBef>
                <a:spcPts val="600"/>
              </a:spcBef>
            </a:pPr>
            <a:r>
              <a:rPr lang="ja-JP" altLang="en-US" dirty="0">
                <a:latin typeface="+mn-ea"/>
              </a:rPr>
              <a:t>　</a:t>
            </a:r>
            <a:r>
              <a:rPr lang="ja-JP" altLang="en-US" dirty="0" smtClean="0">
                <a:latin typeface="+mn-ea"/>
              </a:rPr>
              <a:t>　</a:t>
            </a:r>
            <a:r>
              <a:rPr lang="ja-JP" altLang="en-US" dirty="0">
                <a:latin typeface="+mn-ea"/>
              </a:rPr>
              <a:t> </a:t>
            </a:r>
            <a:r>
              <a:rPr lang="ja-JP" altLang="en-US" dirty="0" smtClean="0">
                <a:latin typeface="+mn-ea"/>
              </a:rPr>
              <a:t>★ 酷似</a:t>
            </a:r>
            <a:r>
              <a:rPr lang="ja-JP" altLang="en-US" dirty="0">
                <a:latin typeface="+mn-ea"/>
              </a:rPr>
              <a:t>部分は１０８ページある博士論文の約２０ページ分に及ぶ</a:t>
            </a:r>
            <a:r>
              <a:rPr lang="ja-JP" altLang="en-US" dirty="0" smtClean="0">
                <a:latin typeface="+mn-ea"/>
              </a:rPr>
              <a:t>。</a:t>
            </a:r>
            <a:endParaRPr lang="en-US" altLang="ja-JP" dirty="0" smtClean="0">
              <a:latin typeface="+mn-ea"/>
            </a:endParaRPr>
          </a:p>
          <a:p>
            <a:pPr marL="714375" indent="-714375">
              <a:spcBef>
                <a:spcPts val="600"/>
              </a:spcBef>
            </a:pPr>
            <a:r>
              <a:rPr lang="ja-JP" altLang="en-US" dirty="0">
                <a:latin typeface="+mn-ea"/>
              </a:rPr>
              <a:t>　</a:t>
            </a:r>
            <a:r>
              <a:rPr lang="ja-JP" altLang="en-US" dirty="0" smtClean="0">
                <a:latin typeface="+mn-ea"/>
              </a:rPr>
              <a:t>　</a:t>
            </a:r>
            <a:r>
              <a:rPr lang="ja-JP" altLang="en-US" dirty="0">
                <a:latin typeface="+mn-ea"/>
              </a:rPr>
              <a:t> </a:t>
            </a:r>
            <a:r>
              <a:rPr lang="ja-JP" altLang="en-US" dirty="0" smtClean="0">
                <a:latin typeface="+mn-ea"/>
              </a:rPr>
              <a:t>★ 本文</a:t>
            </a:r>
            <a:r>
              <a:rPr lang="ja-JP" altLang="en-US" dirty="0">
                <a:latin typeface="+mn-ea"/>
              </a:rPr>
              <a:t>に引用の印がないのに、文献リストには３８件分の著者名、題名、雑誌名、ページが列挙されて</a:t>
            </a:r>
            <a:r>
              <a:rPr lang="ja-JP" altLang="en-US" dirty="0" smtClean="0">
                <a:latin typeface="+mn-ea"/>
              </a:rPr>
              <a:t>いるが、これ</a:t>
            </a:r>
            <a:r>
              <a:rPr lang="ja-JP" altLang="en-US" dirty="0">
                <a:latin typeface="+mn-ea"/>
              </a:rPr>
              <a:t>は１０年に台湾の病院の研究者らが医学誌で発表した論文の文献リスト５３件のうち、１～３８番とほぼ一致した</a:t>
            </a:r>
            <a:r>
              <a:rPr lang="ja-JP" altLang="en-US" dirty="0" smtClean="0">
                <a:latin typeface="+mn-ea"/>
              </a:rPr>
              <a:t>。</a:t>
            </a:r>
            <a:r>
              <a:rPr lang="ja-JP" altLang="en-US" dirty="0">
                <a:latin typeface="+mn-ea"/>
              </a:rPr>
              <a:t>　</a:t>
            </a:r>
            <a:endParaRPr lang="en-US" altLang="ja-JP" dirty="0" smtClean="0">
              <a:latin typeface="+mn-ea"/>
            </a:endParaRPr>
          </a:p>
          <a:p>
            <a:pPr marL="714375" indent="-714375"/>
            <a:r>
              <a:rPr lang="ja-JP" altLang="en-US" dirty="0">
                <a:latin typeface="+mn-ea"/>
              </a:rPr>
              <a:t>　</a:t>
            </a:r>
            <a:r>
              <a:rPr lang="ja-JP" altLang="en-US" dirty="0" smtClean="0">
                <a:latin typeface="+mn-ea"/>
              </a:rPr>
              <a:t>　　　　（普通</a:t>
            </a:r>
            <a:r>
              <a:rPr lang="ja-JP" altLang="en-US" dirty="0">
                <a:latin typeface="+mn-ea"/>
              </a:rPr>
              <a:t>の論文では本文で文献を参照した箇所に（１）などの番号を添えるが、図を除いて５ページある第３章の本文にはこのような番号はつけられていない。このため、意味不明な参考文献リストになっている</a:t>
            </a:r>
            <a:r>
              <a:rPr lang="ja-JP" altLang="en-US" dirty="0" smtClean="0">
                <a:latin typeface="+mn-ea"/>
              </a:rPr>
              <a:t>。）</a:t>
            </a:r>
            <a:endParaRPr lang="ja-JP" altLang="en-US" dirty="0">
              <a:latin typeface="+mn-ea"/>
            </a:endParaRPr>
          </a:p>
        </p:txBody>
      </p:sp>
    </p:spTree>
    <p:extLst>
      <p:ext uri="{BB962C8B-B14F-4D97-AF65-F5344CB8AC3E}">
        <p14:creationId xmlns:p14="http://schemas.microsoft.com/office/powerpoint/2010/main" val="3880196666"/>
      </p:ext>
    </p:extLst>
  </p:cSld>
  <p:clrMapOvr>
    <a:masterClrMapping/>
  </p:clrMapOvr>
  <p:transition spd="slow">
    <p:split orient="ver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23233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600" dirty="0">
                <a:solidFill>
                  <a:schemeClr val="bg1"/>
                </a:solidFill>
                <a:latin typeface="ＭＳ Ｐゴシック" pitchFamily="50" charset="-128"/>
              </a:rPr>
              <a:t>権利の目的とならない著作物</a:t>
            </a:r>
            <a:r>
              <a:rPr lang="ja-JP" altLang="en-US" sz="2000" dirty="0" smtClean="0">
                <a:solidFill>
                  <a:schemeClr val="bg1"/>
                </a:solidFill>
                <a:latin typeface="ＭＳ Ｐゴシック" pitchFamily="50" charset="-128"/>
              </a:rPr>
              <a:t>（</a:t>
            </a:r>
            <a:r>
              <a:rPr lang="ja-JP" altLang="en-US" sz="2000" dirty="0">
                <a:solidFill>
                  <a:schemeClr val="bg1"/>
                </a:solidFill>
                <a:latin typeface="ＭＳ Ｐゴシック" pitchFamily="50" charset="-128"/>
              </a:rPr>
              <a:t>第１３条）</a:t>
            </a:r>
          </a:p>
        </p:txBody>
      </p:sp>
      <p:sp>
        <p:nvSpPr>
          <p:cNvPr id="2" name="テキスト ボックス 1"/>
          <p:cNvSpPr txBox="1"/>
          <p:nvPr/>
        </p:nvSpPr>
        <p:spPr>
          <a:xfrm>
            <a:off x="395536" y="1484784"/>
            <a:ext cx="8406090" cy="2126544"/>
          </a:xfrm>
          <a:prstGeom prst="rect">
            <a:avLst/>
          </a:prstGeom>
          <a:noFill/>
        </p:spPr>
        <p:txBody>
          <a:bodyPr wrap="square" rtlCol="0">
            <a:spAutoFit/>
          </a:bodyPr>
          <a:lstStyle/>
          <a:p>
            <a:pPr>
              <a:lnSpc>
                <a:spcPts val="2700"/>
              </a:lnSpc>
            </a:pPr>
            <a:r>
              <a:rPr lang="ja-JP" altLang="en-US" sz="2000" dirty="0" smtClean="0">
                <a:latin typeface="+mn-ea"/>
              </a:rPr>
              <a:t>１．憲法</a:t>
            </a:r>
            <a:r>
              <a:rPr lang="ja-JP" altLang="en-US" sz="2000" dirty="0">
                <a:latin typeface="+mn-ea"/>
              </a:rPr>
              <a:t>その他の</a:t>
            </a:r>
            <a:r>
              <a:rPr lang="ja-JP" altLang="en-US" sz="2000" dirty="0" smtClean="0">
                <a:latin typeface="+mn-ea"/>
              </a:rPr>
              <a:t>法令</a:t>
            </a:r>
            <a:r>
              <a:rPr lang="ja-JP" altLang="en-US" sz="2000" dirty="0">
                <a:latin typeface="+mn-ea"/>
              </a:rPr>
              <a:t>（地方公共団体の条例，規則を含む。</a:t>
            </a:r>
            <a:r>
              <a:rPr lang="ja-JP" altLang="en-US" sz="2000" dirty="0" smtClean="0">
                <a:latin typeface="+mn-ea"/>
              </a:rPr>
              <a:t>）</a:t>
            </a:r>
            <a:endParaRPr lang="en-US" altLang="ja-JP" sz="2000" dirty="0" smtClean="0">
              <a:latin typeface="+mn-ea"/>
            </a:endParaRPr>
          </a:p>
          <a:p>
            <a:pPr marL="355600" indent="-355600">
              <a:lnSpc>
                <a:spcPts val="2700"/>
              </a:lnSpc>
            </a:pPr>
            <a:r>
              <a:rPr kumimoji="1" lang="ja-JP" altLang="en-US" sz="2000" dirty="0">
                <a:latin typeface="+mn-ea"/>
              </a:rPr>
              <a:t>２</a:t>
            </a:r>
            <a:r>
              <a:rPr kumimoji="1" lang="ja-JP" altLang="en-US" sz="2000" dirty="0" smtClean="0">
                <a:latin typeface="+mn-ea"/>
              </a:rPr>
              <a:t>．</a:t>
            </a:r>
            <a:r>
              <a:rPr lang="ja-JP" altLang="en-US" sz="2000" dirty="0">
                <a:latin typeface="+mn-ea"/>
              </a:rPr>
              <a:t>国</a:t>
            </a:r>
            <a:r>
              <a:rPr lang="en-US" altLang="ja-JP" sz="2000" dirty="0">
                <a:latin typeface="+mn-ea"/>
              </a:rPr>
              <a:t>,</a:t>
            </a:r>
            <a:r>
              <a:rPr lang="ja-JP" altLang="en-US" sz="2000" dirty="0">
                <a:latin typeface="+mn-ea"/>
              </a:rPr>
              <a:t>地方公共団体又は独立行政法人・地方独立行政法人の告示，訓令，通達</a:t>
            </a:r>
            <a:r>
              <a:rPr lang="ja-JP" altLang="en-US" sz="2000" dirty="0" smtClean="0">
                <a:latin typeface="+mn-ea"/>
              </a:rPr>
              <a:t>など</a:t>
            </a:r>
            <a:endParaRPr lang="en-US" altLang="ja-JP" sz="2000" dirty="0" smtClean="0">
              <a:latin typeface="+mn-ea"/>
            </a:endParaRPr>
          </a:p>
          <a:p>
            <a:pPr>
              <a:lnSpc>
                <a:spcPts val="2700"/>
              </a:lnSpc>
            </a:pPr>
            <a:r>
              <a:rPr kumimoji="1" lang="ja-JP" altLang="en-US" sz="2000" dirty="0">
                <a:latin typeface="+mn-ea"/>
              </a:rPr>
              <a:t>３</a:t>
            </a:r>
            <a:r>
              <a:rPr kumimoji="1" lang="ja-JP" altLang="en-US" sz="2000" dirty="0" smtClean="0">
                <a:latin typeface="+mn-ea"/>
              </a:rPr>
              <a:t>．</a:t>
            </a:r>
            <a:r>
              <a:rPr lang="ja-JP" altLang="en-US" sz="2000" dirty="0">
                <a:latin typeface="+mn-ea"/>
              </a:rPr>
              <a:t>裁判所の判決，決定，命令</a:t>
            </a:r>
            <a:r>
              <a:rPr lang="ja-JP" altLang="en-US" sz="2000" dirty="0" smtClean="0">
                <a:latin typeface="+mn-ea"/>
              </a:rPr>
              <a:t>など</a:t>
            </a:r>
            <a:endParaRPr lang="en-US" altLang="ja-JP" sz="2000" dirty="0" smtClean="0">
              <a:latin typeface="+mn-ea"/>
            </a:endParaRPr>
          </a:p>
          <a:p>
            <a:pPr marL="355600" indent="-355600">
              <a:lnSpc>
                <a:spcPts val="2700"/>
              </a:lnSpc>
            </a:pPr>
            <a:r>
              <a:rPr kumimoji="1" lang="ja-JP" altLang="en-US" sz="2000" dirty="0" smtClean="0">
                <a:latin typeface="+mn-ea"/>
              </a:rPr>
              <a:t>４．１</a:t>
            </a:r>
            <a:r>
              <a:rPr lang="ja-JP" altLang="en-US" sz="2000" dirty="0" smtClean="0">
                <a:latin typeface="+mn-ea"/>
              </a:rPr>
              <a:t>から３の</a:t>
            </a:r>
            <a:r>
              <a:rPr lang="ja-JP" altLang="en-US" sz="2000" dirty="0">
                <a:latin typeface="+mn-ea"/>
              </a:rPr>
              <a:t>翻訳物や編集物（国，地方公共団体又は独立行政法人・地方</a:t>
            </a:r>
            <a:r>
              <a:rPr lang="ja-JP" altLang="en-US" sz="2000" dirty="0" smtClean="0">
                <a:latin typeface="+mn-ea"/>
              </a:rPr>
              <a:t>独立行政</a:t>
            </a:r>
            <a:r>
              <a:rPr lang="ja-JP" altLang="en-US" sz="2000" dirty="0">
                <a:latin typeface="+mn-ea"/>
              </a:rPr>
              <a:t>法人が作成するもの）</a:t>
            </a:r>
            <a:endParaRPr kumimoji="1" lang="ja-JP" altLang="en-US" sz="2000" dirty="0">
              <a:latin typeface="+mn-ea"/>
            </a:endParaRPr>
          </a:p>
        </p:txBody>
      </p:sp>
      <p:sp>
        <p:nvSpPr>
          <p:cNvPr id="5"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23</a:t>
            </a:fld>
            <a:endParaRPr lang="en-US" altLang="ja-JP" sz="1800" dirty="0" smtClean="0">
              <a:latin typeface="+mn-ea"/>
              <a:ea typeface="+mn-ea"/>
            </a:endParaRPr>
          </a:p>
        </p:txBody>
      </p:sp>
      <p:sp>
        <p:nvSpPr>
          <p:cNvPr id="4" name="テキスト ボックス 3"/>
          <p:cNvSpPr txBox="1"/>
          <p:nvPr/>
        </p:nvSpPr>
        <p:spPr>
          <a:xfrm>
            <a:off x="395536" y="3824461"/>
            <a:ext cx="8568952" cy="1815882"/>
          </a:xfrm>
          <a:prstGeom prst="rect">
            <a:avLst/>
          </a:prstGeom>
          <a:noFill/>
        </p:spPr>
        <p:txBody>
          <a:bodyPr wrap="square" rtlCol="0">
            <a:spAutoFit/>
          </a:bodyPr>
          <a:lstStyle/>
          <a:p>
            <a:r>
              <a:rPr lang="ja-JP" altLang="en-US" sz="2200" dirty="0" smtClean="0">
                <a:solidFill>
                  <a:srgbClr val="0000FF"/>
                </a:solidFill>
                <a:latin typeface="+mn-ea"/>
              </a:rPr>
              <a:t>特許明細書は、著作権があるか？</a:t>
            </a:r>
            <a:endParaRPr lang="en-US" altLang="ja-JP" sz="2200" dirty="0" smtClean="0">
              <a:solidFill>
                <a:srgbClr val="0000FF"/>
              </a:solidFill>
              <a:latin typeface="+mn-ea"/>
            </a:endParaRPr>
          </a:p>
          <a:p>
            <a:pPr>
              <a:lnSpc>
                <a:spcPts val="2400"/>
              </a:lnSpc>
              <a:spcBef>
                <a:spcPts val="600"/>
              </a:spcBef>
            </a:pPr>
            <a:r>
              <a:rPr lang="ja-JP" altLang="en-US" dirty="0" smtClean="0">
                <a:latin typeface="+mn-ea"/>
              </a:rPr>
              <a:t>「特許</a:t>
            </a:r>
            <a:r>
              <a:rPr lang="ja-JP" altLang="en-US" dirty="0">
                <a:latin typeface="+mn-ea"/>
              </a:rPr>
              <a:t>電子図書館利用上の</a:t>
            </a:r>
            <a:r>
              <a:rPr lang="ja-JP" altLang="en-US" dirty="0" smtClean="0">
                <a:latin typeface="+mn-ea"/>
              </a:rPr>
              <a:t>ご案内」</a:t>
            </a:r>
            <a:endParaRPr lang="en-US" altLang="ja-JP" dirty="0" smtClean="0">
              <a:latin typeface="+mn-ea"/>
            </a:endParaRPr>
          </a:p>
          <a:p>
            <a:pPr>
              <a:lnSpc>
                <a:spcPts val="2400"/>
              </a:lnSpc>
              <a:spcBef>
                <a:spcPts val="600"/>
              </a:spcBef>
            </a:pPr>
            <a:r>
              <a:rPr lang="ja-JP" altLang="en-US" dirty="0" smtClean="0">
                <a:latin typeface="+mn-ea"/>
              </a:rPr>
              <a:t>　特許</a:t>
            </a:r>
            <a:r>
              <a:rPr lang="ja-JP" altLang="en-US" dirty="0">
                <a:latin typeface="+mn-ea"/>
              </a:rPr>
              <a:t>電子図書館で提供する公報に掲載されている</a:t>
            </a:r>
            <a:r>
              <a:rPr lang="ja-JP" altLang="en-US" u="sng" dirty="0">
                <a:latin typeface="+mn-ea"/>
              </a:rPr>
              <a:t>特許請求の範囲、明細書、要約書の文章等や図面</a:t>
            </a:r>
            <a:r>
              <a:rPr lang="ja-JP" altLang="en-US" dirty="0">
                <a:latin typeface="+mn-ea"/>
              </a:rPr>
              <a:t>に掲載されている文章や図面等は、</a:t>
            </a:r>
            <a:r>
              <a:rPr lang="ja-JP" altLang="en-US" u="sng" dirty="0">
                <a:latin typeface="+mn-ea"/>
              </a:rPr>
              <a:t>通常、その創作者である出願人等が著作権を有していますので</a:t>
            </a:r>
            <a:r>
              <a:rPr lang="ja-JP" altLang="en-US" dirty="0">
                <a:latin typeface="+mn-ea"/>
              </a:rPr>
              <a:t>、転載する場合には</a:t>
            </a:r>
            <a:r>
              <a:rPr lang="ja-JP" altLang="en-US" u="sng" dirty="0">
                <a:latin typeface="+mn-ea"/>
              </a:rPr>
              <a:t>許諾が必要になることがあります</a:t>
            </a:r>
            <a:r>
              <a:rPr lang="ja-JP" altLang="en-US" dirty="0">
                <a:latin typeface="+mn-ea"/>
              </a:rPr>
              <a:t>。</a:t>
            </a:r>
            <a:endParaRPr kumimoji="1" lang="ja-JP" altLang="en-US" dirty="0">
              <a:latin typeface="+mn-ea"/>
            </a:endParaRPr>
          </a:p>
        </p:txBody>
      </p:sp>
      <p:sp>
        <p:nvSpPr>
          <p:cNvPr id="9" name="テキスト ボックス 8"/>
          <p:cNvSpPr txBox="1"/>
          <p:nvPr/>
        </p:nvSpPr>
        <p:spPr>
          <a:xfrm>
            <a:off x="523078" y="5728462"/>
            <a:ext cx="7776864" cy="1012906"/>
          </a:xfrm>
          <a:prstGeom prst="rect">
            <a:avLst/>
          </a:prstGeom>
          <a:noFill/>
        </p:spPr>
        <p:txBody>
          <a:bodyPr wrap="square" rtlCol="0">
            <a:spAutoFit/>
          </a:bodyPr>
          <a:lstStyle/>
          <a:p>
            <a:pPr marL="538163" indent="-538163">
              <a:lnSpc>
                <a:spcPts val="2500"/>
              </a:lnSpc>
            </a:pPr>
            <a:r>
              <a:rPr lang="ja-JP" altLang="en-US" dirty="0" smtClean="0">
                <a:latin typeface="+mn-ea"/>
              </a:rPr>
              <a:t>⇔　　明細書</a:t>
            </a:r>
            <a:r>
              <a:rPr lang="ja-JP" altLang="en-US" dirty="0">
                <a:latin typeface="+mn-ea"/>
              </a:rPr>
              <a:t>等を特許電子図書館でアップすること</a:t>
            </a:r>
            <a:r>
              <a:rPr lang="ja-JP" altLang="en-US" dirty="0" smtClean="0">
                <a:latin typeface="+mn-ea"/>
              </a:rPr>
              <a:t>は「</a:t>
            </a:r>
            <a:r>
              <a:rPr lang="ja-JP" altLang="en-US" dirty="0">
                <a:latin typeface="+mn-ea"/>
              </a:rPr>
              <a:t>出願者は、その著作権を放棄して</a:t>
            </a:r>
            <a:r>
              <a:rPr lang="ja-JP" altLang="en-US" dirty="0" smtClean="0">
                <a:latin typeface="+mn-ea"/>
              </a:rPr>
              <a:t>いる、あるいは</a:t>
            </a:r>
            <a:r>
              <a:rPr lang="ja-JP" altLang="en-US" dirty="0">
                <a:latin typeface="+mn-ea"/>
              </a:rPr>
              <a:t>複製の黙示の許諾を与えていると擬制</a:t>
            </a:r>
            <a:r>
              <a:rPr lang="ja-JP" altLang="en-US" dirty="0" smtClean="0">
                <a:latin typeface="+mn-ea"/>
              </a:rPr>
              <a:t>」して</a:t>
            </a:r>
            <a:r>
              <a:rPr lang="ja-JP" altLang="en-US" dirty="0">
                <a:latin typeface="+mn-ea"/>
              </a:rPr>
              <a:t>はじめて正当化されるもの</a:t>
            </a:r>
            <a:endParaRPr kumimoji="1" lang="ja-JP" altLang="en-US" dirty="0">
              <a:latin typeface="+mn-ea"/>
            </a:endParaRPr>
          </a:p>
        </p:txBody>
      </p:sp>
    </p:spTree>
    <p:extLst>
      <p:ext uri="{BB962C8B-B14F-4D97-AF65-F5344CB8AC3E}">
        <p14:creationId xmlns:p14="http://schemas.microsoft.com/office/powerpoint/2010/main" val="515040442"/>
      </p:ext>
    </p:extLst>
  </p:cSld>
  <p:clrMapOvr>
    <a:masterClrMapping/>
  </p:clrMapOvr>
  <p:transition spd="slow">
    <p:split orient="ver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自由利用マーク</a:t>
            </a:r>
          </a:p>
        </p:txBody>
      </p:sp>
      <p:pic>
        <p:nvPicPr>
          <p:cNvPr id="1026" name="Picture 2" descr="プリントアウト・コピー・無料配布ＯＫマー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628787"/>
            <a:ext cx="1270000" cy="1181100"/>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1763688" y="1412776"/>
            <a:ext cx="7056784" cy="1785104"/>
          </a:xfrm>
          <a:prstGeom prst="rect">
            <a:avLst/>
          </a:prstGeom>
          <a:noFill/>
        </p:spPr>
        <p:txBody>
          <a:bodyPr wrap="square" rtlCol="0">
            <a:spAutoFit/>
          </a:bodyPr>
          <a:lstStyle/>
          <a:p>
            <a:r>
              <a:rPr lang="ja-JP" altLang="en-US" sz="2000" dirty="0">
                <a:solidFill>
                  <a:srgbClr val="0000FF"/>
                </a:solidFill>
                <a:latin typeface="+mn-ea"/>
              </a:rPr>
              <a:t>「プリントアウト・コピー・無料配布」ＯＫ</a:t>
            </a:r>
            <a:r>
              <a:rPr lang="ja-JP" altLang="en-US" sz="2000" dirty="0" smtClean="0">
                <a:solidFill>
                  <a:srgbClr val="0000FF"/>
                </a:solidFill>
                <a:latin typeface="+mn-ea"/>
              </a:rPr>
              <a:t>マーク</a:t>
            </a:r>
            <a:endParaRPr lang="en-US" altLang="ja-JP" sz="2000" dirty="0" smtClean="0">
              <a:solidFill>
                <a:srgbClr val="0000FF"/>
              </a:solidFill>
              <a:latin typeface="+mn-ea"/>
            </a:endParaRPr>
          </a:p>
          <a:p>
            <a:r>
              <a:rPr lang="ja-JP" altLang="en-US" dirty="0" smtClean="0">
                <a:latin typeface="+mn-ea"/>
              </a:rPr>
              <a:t>　・ 変更</a:t>
            </a:r>
            <a:r>
              <a:rPr lang="ja-JP" altLang="en-US" dirty="0">
                <a:latin typeface="+mn-ea"/>
              </a:rPr>
              <a:t>，改変，加工，切除，部分利用，要約，翻訳，変形，脚色，</a:t>
            </a:r>
            <a:r>
              <a:rPr lang="ja-JP" altLang="en-US" dirty="0" smtClean="0">
                <a:latin typeface="+mn-ea"/>
              </a:rPr>
              <a:t>翻案</a:t>
            </a:r>
            <a:endParaRPr lang="en-US" altLang="ja-JP" dirty="0" smtClean="0">
              <a:latin typeface="+mn-ea"/>
            </a:endParaRPr>
          </a:p>
          <a:p>
            <a:r>
              <a:rPr lang="ja-JP" altLang="en-US" dirty="0">
                <a:latin typeface="+mn-ea"/>
              </a:rPr>
              <a:t>　</a:t>
            </a:r>
            <a:r>
              <a:rPr lang="ja-JP" altLang="en-US" dirty="0" smtClean="0">
                <a:latin typeface="+mn-ea"/>
              </a:rPr>
              <a:t>  などは不可。</a:t>
            </a:r>
            <a:endParaRPr lang="en-US" altLang="ja-JP" dirty="0" smtClean="0">
              <a:latin typeface="+mn-ea"/>
            </a:endParaRPr>
          </a:p>
          <a:p>
            <a:r>
              <a:rPr lang="ja-JP" altLang="en-US" dirty="0">
                <a:latin typeface="+mn-ea"/>
              </a:rPr>
              <a:t>　</a:t>
            </a:r>
            <a:r>
              <a:rPr lang="ja-JP" altLang="en-US" dirty="0" smtClean="0">
                <a:latin typeface="+mn-ea"/>
              </a:rPr>
              <a:t>・ その</a:t>
            </a:r>
            <a:r>
              <a:rPr lang="ja-JP" altLang="en-US" dirty="0">
                <a:latin typeface="+mn-ea"/>
              </a:rPr>
              <a:t>まま「プリントアウト」「コピー」「無料配布」をする場合</a:t>
            </a:r>
            <a:r>
              <a:rPr lang="ja-JP" altLang="en-US" dirty="0" smtClean="0">
                <a:latin typeface="+mn-ea"/>
              </a:rPr>
              <a:t>にのみ</a:t>
            </a:r>
            <a:r>
              <a:rPr lang="en-US" altLang="ja-JP" dirty="0" smtClean="0">
                <a:latin typeface="+mn-ea"/>
              </a:rPr>
              <a:t>OK</a:t>
            </a:r>
            <a:r>
              <a:rPr lang="ja-JP" altLang="en-US" dirty="0" err="1" smtClean="0">
                <a:latin typeface="+mn-ea"/>
              </a:rPr>
              <a:t>。</a:t>
            </a:r>
            <a:endParaRPr lang="en-US" altLang="ja-JP" dirty="0" smtClean="0">
              <a:latin typeface="+mn-ea"/>
            </a:endParaRPr>
          </a:p>
          <a:p>
            <a:r>
              <a:rPr lang="ja-JP" altLang="en-US" dirty="0">
                <a:latin typeface="+mn-ea"/>
              </a:rPr>
              <a:t>　</a:t>
            </a:r>
            <a:r>
              <a:rPr lang="ja-JP" altLang="en-US" dirty="0" smtClean="0">
                <a:latin typeface="+mn-ea"/>
              </a:rPr>
              <a:t>　（</a:t>
            </a:r>
            <a:r>
              <a:rPr lang="ja-JP" altLang="en-US" dirty="0">
                <a:latin typeface="+mn-ea"/>
              </a:rPr>
              <a:t>会社のパンフレットにコピーして配布することなどは，営利目的の</a:t>
            </a:r>
            <a:r>
              <a:rPr lang="ja-JP" altLang="en-US" dirty="0" smtClean="0">
                <a:latin typeface="+mn-ea"/>
              </a:rPr>
              <a:t>利</a:t>
            </a:r>
            <a:endParaRPr lang="en-US" altLang="ja-JP" dirty="0" smtClean="0">
              <a:latin typeface="+mn-ea"/>
            </a:endParaRPr>
          </a:p>
          <a:p>
            <a:r>
              <a:rPr lang="ja-JP" altLang="en-US" dirty="0">
                <a:latin typeface="+mn-ea"/>
              </a:rPr>
              <a:t>　</a:t>
            </a:r>
            <a:r>
              <a:rPr lang="ja-JP" altLang="en-US" dirty="0" smtClean="0">
                <a:latin typeface="+mn-ea"/>
              </a:rPr>
              <a:t>　　用</a:t>
            </a:r>
            <a:r>
              <a:rPr lang="ja-JP" altLang="en-US" dirty="0">
                <a:latin typeface="+mn-ea"/>
              </a:rPr>
              <a:t>ですが，無料配布で</a:t>
            </a:r>
            <a:r>
              <a:rPr lang="ja-JP" altLang="en-US" dirty="0" smtClean="0">
                <a:latin typeface="+mn-ea"/>
              </a:rPr>
              <a:t>あれば</a:t>
            </a:r>
            <a:r>
              <a:rPr lang="ja-JP" altLang="en-US" dirty="0">
                <a:latin typeface="+mn-ea"/>
              </a:rPr>
              <a:t>可</a:t>
            </a:r>
            <a:r>
              <a:rPr lang="ja-JP" altLang="en-US" dirty="0" smtClean="0">
                <a:latin typeface="+mn-ea"/>
              </a:rPr>
              <a:t> ）</a:t>
            </a:r>
            <a:endParaRPr kumimoji="1" lang="ja-JP" altLang="en-US" dirty="0">
              <a:latin typeface="+mn-ea"/>
            </a:endParaRPr>
          </a:p>
        </p:txBody>
      </p:sp>
      <p:pic>
        <p:nvPicPr>
          <p:cNvPr id="1028" name="Picture 4" descr="障害者のための非営利目的利用ＯＫマーク"/>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3428987"/>
            <a:ext cx="1270000"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学校教育のための非営利目的利用ＯＫマーク"/>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36" y="5085184"/>
            <a:ext cx="1270000" cy="1168400"/>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p:cNvSpPr txBox="1"/>
          <p:nvPr/>
        </p:nvSpPr>
        <p:spPr>
          <a:xfrm>
            <a:off x="1763688" y="3356992"/>
            <a:ext cx="7056784" cy="1508105"/>
          </a:xfrm>
          <a:prstGeom prst="rect">
            <a:avLst/>
          </a:prstGeom>
          <a:noFill/>
        </p:spPr>
        <p:txBody>
          <a:bodyPr wrap="square" rtlCol="0">
            <a:spAutoFit/>
          </a:bodyPr>
          <a:lstStyle/>
          <a:p>
            <a:r>
              <a:rPr lang="ja-JP" altLang="en-US" sz="2000" dirty="0" smtClean="0">
                <a:solidFill>
                  <a:srgbClr val="0000FF"/>
                </a:solidFill>
                <a:latin typeface="+mn-ea"/>
              </a:rPr>
              <a:t>「</a:t>
            </a:r>
            <a:r>
              <a:rPr lang="ja-JP" altLang="en-US" sz="2000" dirty="0">
                <a:solidFill>
                  <a:srgbClr val="0000FF"/>
                </a:solidFill>
              </a:rPr>
              <a:t>障害者のための非営利目的利用</a:t>
            </a:r>
            <a:r>
              <a:rPr lang="ja-JP" altLang="en-US" sz="2000" dirty="0" smtClean="0">
                <a:solidFill>
                  <a:srgbClr val="0000FF"/>
                </a:solidFill>
                <a:latin typeface="+mn-ea"/>
              </a:rPr>
              <a:t>」</a:t>
            </a:r>
            <a:r>
              <a:rPr lang="ja-JP" altLang="en-US" sz="2000" dirty="0">
                <a:solidFill>
                  <a:srgbClr val="0000FF"/>
                </a:solidFill>
                <a:latin typeface="+mn-ea"/>
              </a:rPr>
              <a:t>ＯＫ</a:t>
            </a:r>
            <a:r>
              <a:rPr lang="ja-JP" altLang="en-US" sz="2000" dirty="0" smtClean="0">
                <a:solidFill>
                  <a:srgbClr val="0000FF"/>
                </a:solidFill>
                <a:latin typeface="+mn-ea"/>
              </a:rPr>
              <a:t>マーク</a:t>
            </a:r>
            <a:endParaRPr lang="en-US" altLang="ja-JP" sz="2000" dirty="0" smtClean="0">
              <a:solidFill>
                <a:srgbClr val="0000FF"/>
              </a:solidFill>
              <a:latin typeface="+mn-ea"/>
            </a:endParaRPr>
          </a:p>
          <a:p>
            <a:r>
              <a:rPr lang="ja-JP" altLang="en-US" dirty="0" smtClean="0">
                <a:latin typeface="+mn-ea"/>
              </a:rPr>
              <a:t>　・ </a:t>
            </a:r>
            <a:r>
              <a:rPr lang="ja-JP" altLang="en-US" dirty="0" smtClean="0"/>
              <a:t>障害者</a:t>
            </a:r>
            <a:r>
              <a:rPr lang="ja-JP" altLang="en-US" dirty="0"/>
              <a:t>が使うことを目的とする場合に限り，コピー，送信，配布など</a:t>
            </a:r>
            <a:r>
              <a:rPr lang="ja-JP" altLang="en-US" dirty="0" smtClean="0"/>
              <a:t>，</a:t>
            </a:r>
            <a:endParaRPr lang="en-US" altLang="ja-JP" dirty="0" smtClean="0"/>
          </a:p>
          <a:p>
            <a:r>
              <a:rPr lang="ja-JP" altLang="en-US" dirty="0"/>
              <a:t>　</a:t>
            </a:r>
            <a:r>
              <a:rPr lang="ja-JP" altLang="en-US" dirty="0" smtClean="0"/>
              <a:t>　あらゆる</a:t>
            </a:r>
            <a:r>
              <a:rPr lang="ja-JP" altLang="en-US" dirty="0"/>
              <a:t>非営利目的利用を認めるマーク</a:t>
            </a:r>
            <a:r>
              <a:rPr lang="ja-JP" altLang="en-US" dirty="0" smtClean="0">
                <a:latin typeface="+mn-ea"/>
              </a:rPr>
              <a:t>。</a:t>
            </a:r>
            <a:endParaRPr lang="en-US" altLang="ja-JP" dirty="0" smtClean="0">
              <a:latin typeface="+mn-ea"/>
            </a:endParaRPr>
          </a:p>
          <a:p>
            <a:r>
              <a:rPr lang="ja-JP" altLang="en-US" dirty="0">
                <a:latin typeface="+mn-ea"/>
              </a:rPr>
              <a:t>　</a:t>
            </a:r>
            <a:r>
              <a:rPr lang="ja-JP" altLang="en-US" dirty="0" smtClean="0">
                <a:latin typeface="+mn-ea"/>
              </a:rPr>
              <a:t>・ </a:t>
            </a:r>
            <a:r>
              <a:rPr lang="ja-JP" altLang="en-US" dirty="0" smtClean="0"/>
              <a:t>変更</a:t>
            </a:r>
            <a:r>
              <a:rPr lang="ja-JP" altLang="en-US" dirty="0"/>
              <a:t>，改変，加工，切除，部分利用，要約，翻訳，変形，脚色，</a:t>
            </a:r>
            <a:r>
              <a:rPr lang="ja-JP" altLang="en-US" dirty="0" smtClean="0"/>
              <a:t>翻案</a:t>
            </a:r>
            <a:endParaRPr lang="en-US" altLang="ja-JP" dirty="0" smtClean="0"/>
          </a:p>
          <a:p>
            <a:r>
              <a:rPr lang="ja-JP" altLang="en-US" dirty="0"/>
              <a:t>　</a:t>
            </a:r>
            <a:r>
              <a:rPr lang="ja-JP" altLang="en-US" dirty="0" smtClean="0"/>
              <a:t>　なども可。</a:t>
            </a:r>
            <a:endParaRPr lang="en-US" altLang="ja-JP" dirty="0" smtClean="0">
              <a:latin typeface="+mn-ea"/>
            </a:endParaRPr>
          </a:p>
        </p:txBody>
      </p:sp>
      <p:sp>
        <p:nvSpPr>
          <p:cNvPr id="10" name="テキスト ボックス 9"/>
          <p:cNvSpPr txBox="1"/>
          <p:nvPr/>
        </p:nvSpPr>
        <p:spPr>
          <a:xfrm>
            <a:off x="1763688" y="5017239"/>
            <a:ext cx="7056784" cy="1508105"/>
          </a:xfrm>
          <a:prstGeom prst="rect">
            <a:avLst/>
          </a:prstGeom>
          <a:noFill/>
        </p:spPr>
        <p:txBody>
          <a:bodyPr wrap="square" rtlCol="0">
            <a:spAutoFit/>
          </a:bodyPr>
          <a:lstStyle/>
          <a:p>
            <a:r>
              <a:rPr lang="ja-JP" altLang="en-US" sz="2000" dirty="0" smtClean="0">
                <a:solidFill>
                  <a:srgbClr val="0000FF"/>
                </a:solidFill>
                <a:latin typeface="+mn-ea"/>
              </a:rPr>
              <a:t>「</a:t>
            </a:r>
            <a:r>
              <a:rPr lang="ja-JP" altLang="en-US" sz="2000" dirty="0">
                <a:solidFill>
                  <a:srgbClr val="0000FF"/>
                </a:solidFill>
              </a:rPr>
              <a:t>学校教育のための非営利目的利用</a:t>
            </a:r>
            <a:r>
              <a:rPr lang="ja-JP" altLang="en-US" sz="2000" dirty="0" smtClean="0">
                <a:solidFill>
                  <a:srgbClr val="0000FF"/>
                </a:solidFill>
                <a:latin typeface="+mn-ea"/>
              </a:rPr>
              <a:t>」</a:t>
            </a:r>
            <a:r>
              <a:rPr lang="ja-JP" altLang="en-US" sz="2000" dirty="0">
                <a:solidFill>
                  <a:srgbClr val="0000FF"/>
                </a:solidFill>
                <a:latin typeface="+mn-ea"/>
              </a:rPr>
              <a:t>ＯＫ</a:t>
            </a:r>
            <a:r>
              <a:rPr lang="ja-JP" altLang="en-US" sz="2000" dirty="0" smtClean="0">
                <a:solidFill>
                  <a:srgbClr val="0000FF"/>
                </a:solidFill>
                <a:latin typeface="+mn-ea"/>
              </a:rPr>
              <a:t>マーク</a:t>
            </a:r>
            <a:endParaRPr lang="en-US" altLang="ja-JP" sz="2000" dirty="0" smtClean="0">
              <a:solidFill>
                <a:srgbClr val="0000FF"/>
              </a:solidFill>
              <a:latin typeface="+mn-ea"/>
            </a:endParaRPr>
          </a:p>
          <a:p>
            <a:r>
              <a:rPr lang="ja-JP" altLang="en-US" dirty="0" smtClean="0">
                <a:latin typeface="+mn-ea"/>
              </a:rPr>
              <a:t>　・ </a:t>
            </a:r>
            <a:r>
              <a:rPr lang="ja-JP" altLang="en-US" dirty="0" smtClean="0"/>
              <a:t>学校</a:t>
            </a:r>
            <a:r>
              <a:rPr lang="ja-JP" altLang="en-US" dirty="0"/>
              <a:t>の様々な活動で使うことを目的とする場合に限り，コピー，送信</a:t>
            </a:r>
            <a:r>
              <a:rPr lang="ja-JP" altLang="en-US" dirty="0" smtClean="0"/>
              <a:t>，</a:t>
            </a:r>
            <a:endParaRPr lang="en-US" altLang="ja-JP" dirty="0" smtClean="0"/>
          </a:p>
          <a:p>
            <a:r>
              <a:rPr lang="ja-JP" altLang="en-US" dirty="0"/>
              <a:t>　</a:t>
            </a:r>
            <a:r>
              <a:rPr lang="ja-JP" altLang="en-US" dirty="0" smtClean="0"/>
              <a:t>　配布</a:t>
            </a:r>
            <a:r>
              <a:rPr lang="ja-JP" altLang="en-US" dirty="0"/>
              <a:t>など，あらゆる非営利目的利用を</a:t>
            </a:r>
            <a:r>
              <a:rPr lang="ja-JP" altLang="en-US" dirty="0" smtClean="0"/>
              <a:t>認める</a:t>
            </a:r>
            <a:endParaRPr lang="en-US" altLang="ja-JP" dirty="0" smtClean="0"/>
          </a:p>
          <a:p>
            <a:r>
              <a:rPr lang="ja-JP" altLang="en-US" dirty="0">
                <a:latin typeface="+mn-ea"/>
              </a:rPr>
              <a:t>　</a:t>
            </a:r>
            <a:r>
              <a:rPr lang="ja-JP" altLang="en-US" dirty="0" smtClean="0">
                <a:latin typeface="+mn-ea"/>
              </a:rPr>
              <a:t>・ </a:t>
            </a:r>
            <a:r>
              <a:rPr lang="ja-JP" altLang="en-US" dirty="0" smtClean="0"/>
              <a:t>変更</a:t>
            </a:r>
            <a:r>
              <a:rPr lang="ja-JP" altLang="en-US" dirty="0"/>
              <a:t>，改変，加工，切除，部分利用，要約，翻訳，変形，脚色，</a:t>
            </a:r>
            <a:r>
              <a:rPr lang="ja-JP" altLang="en-US" dirty="0" smtClean="0"/>
              <a:t>翻案</a:t>
            </a:r>
            <a:endParaRPr lang="en-US" altLang="ja-JP" dirty="0" smtClean="0"/>
          </a:p>
          <a:p>
            <a:r>
              <a:rPr lang="ja-JP" altLang="en-US" dirty="0"/>
              <a:t>　</a:t>
            </a:r>
            <a:r>
              <a:rPr lang="ja-JP" altLang="en-US" dirty="0" smtClean="0"/>
              <a:t>　なども可。</a:t>
            </a:r>
            <a:endParaRPr lang="en-US" altLang="ja-JP" dirty="0" smtClean="0">
              <a:latin typeface="+mn-ea"/>
            </a:endParaRPr>
          </a:p>
        </p:txBody>
      </p:sp>
      <p:sp>
        <p:nvSpPr>
          <p:cNvPr id="11" name="スライド番号プレースホルダ 3"/>
          <p:cNvSpPr>
            <a:spLocks noGrp="1"/>
          </p:cNvSpPr>
          <p:nvPr>
            <p:ph type="sldNum" sz="quarter" idx="12"/>
          </p:nvPr>
        </p:nvSpPr>
        <p:spPr>
          <a:xfrm>
            <a:off x="6830888"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24</a:t>
            </a:fld>
            <a:endParaRPr lang="en-US" altLang="ja-JP" sz="1800" dirty="0" smtClean="0">
              <a:latin typeface="+mn-ea"/>
              <a:ea typeface="+mn-ea"/>
            </a:endParaRPr>
          </a:p>
        </p:txBody>
      </p:sp>
    </p:spTree>
    <p:extLst>
      <p:ext uri="{BB962C8B-B14F-4D97-AF65-F5344CB8AC3E}">
        <p14:creationId xmlns:p14="http://schemas.microsoft.com/office/powerpoint/2010/main" val="518078791"/>
      </p:ext>
    </p:extLst>
  </p:cSld>
  <p:clrMapOvr>
    <a:masterClrMapping/>
  </p:clrMapOvr>
  <p:transition spd="slow">
    <p:split orient="ver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247106" y="260648"/>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著作権の国際的保護（ベルヌ条約</a:t>
            </a:r>
            <a:r>
              <a:rPr lang="ja-JP" altLang="en-US" sz="2800" baseline="30000" dirty="0">
                <a:solidFill>
                  <a:schemeClr val="bg1"/>
                </a:solidFill>
                <a:latin typeface="ＭＳ Ｐゴシック" pitchFamily="50" charset="-128"/>
              </a:rPr>
              <a:t>＊</a:t>
            </a:r>
            <a:r>
              <a:rPr lang="ja-JP" altLang="en-US" sz="2800" dirty="0">
                <a:solidFill>
                  <a:schemeClr val="bg1"/>
                </a:solidFill>
                <a:latin typeface="ＭＳ Ｐゴシック" pitchFamily="50" charset="-128"/>
              </a:rPr>
              <a:t>）</a:t>
            </a:r>
            <a:endParaRPr lang="en-US" altLang="ja-JP" sz="2800" dirty="0">
              <a:solidFill>
                <a:schemeClr val="bg1"/>
              </a:solidFill>
              <a:latin typeface="ＭＳ Ｐゴシック" pitchFamily="50" charset="-128"/>
            </a:endParaRPr>
          </a:p>
        </p:txBody>
      </p:sp>
      <p:sp>
        <p:nvSpPr>
          <p:cNvPr id="9" name="テキスト ボックス 8"/>
          <p:cNvSpPr txBox="1"/>
          <p:nvPr/>
        </p:nvSpPr>
        <p:spPr>
          <a:xfrm>
            <a:off x="422832" y="1072208"/>
            <a:ext cx="8253624" cy="5770811"/>
          </a:xfrm>
          <a:prstGeom prst="rect">
            <a:avLst/>
          </a:prstGeom>
          <a:noFill/>
        </p:spPr>
        <p:txBody>
          <a:bodyPr wrap="square" rtlCol="0">
            <a:spAutoFit/>
          </a:bodyPr>
          <a:lstStyle/>
          <a:p>
            <a:r>
              <a:rPr lang="ja-JP" altLang="ja-JP" sz="2000" b="1" dirty="0">
                <a:solidFill>
                  <a:srgbClr val="0000FF"/>
                </a:solidFill>
                <a:latin typeface="+mn-ea"/>
              </a:rPr>
              <a:t>文学的及び美術的著作物の保護に関するベルヌ条約</a:t>
            </a:r>
            <a:r>
              <a:rPr lang="ja-JP" altLang="en-US" b="1" dirty="0">
                <a:solidFill>
                  <a:srgbClr val="0000FF"/>
                </a:solidFill>
                <a:latin typeface="+mn-ea"/>
              </a:rPr>
              <a:t>（</a:t>
            </a:r>
            <a:r>
              <a:rPr lang="en-US" altLang="ja-JP" b="1" dirty="0">
                <a:solidFill>
                  <a:srgbClr val="0000FF"/>
                </a:solidFill>
                <a:latin typeface="+mn-ea"/>
              </a:rPr>
              <a:t>1899</a:t>
            </a:r>
            <a:r>
              <a:rPr lang="ja-JP" altLang="en-US" b="1" dirty="0">
                <a:solidFill>
                  <a:srgbClr val="0000FF"/>
                </a:solidFill>
                <a:latin typeface="+mn-ea"/>
              </a:rPr>
              <a:t>年加盟）</a:t>
            </a:r>
            <a:endParaRPr lang="ja-JP" altLang="en-US" dirty="0">
              <a:solidFill>
                <a:srgbClr val="0000FF"/>
              </a:solidFill>
              <a:latin typeface="+mn-ea"/>
            </a:endParaRPr>
          </a:p>
          <a:p>
            <a:pPr>
              <a:spcBef>
                <a:spcPts val="600"/>
              </a:spcBef>
            </a:pPr>
            <a:r>
              <a:rPr lang="ja-JP" altLang="en-US" dirty="0" smtClean="0">
                <a:solidFill>
                  <a:srgbClr val="0000FF"/>
                </a:solidFill>
                <a:latin typeface="+mn-ea"/>
              </a:rPr>
              <a:t>◆ </a:t>
            </a:r>
            <a:r>
              <a:rPr lang="ja-JP" altLang="ja-JP" sz="2000" dirty="0" smtClean="0">
                <a:solidFill>
                  <a:srgbClr val="0000FF"/>
                </a:solidFill>
                <a:latin typeface="+mn-ea"/>
              </a:rPr>
              <a:t>保護</a:t>
            </a:r>
            <a:r>
              <a:rPr lang="ja-JP" altLang="ja-JP" sz="2000" dirty="0">
                <a:solidFill>
                  <a:srgbClr val="0000FF"/>
                </a:solidFill>
                <a:latin typeface="+mn-ea"/>
              </a:rPr>
              <a:t>国法の</a:t>
            </a:r>
            <a:r>
              <a:rPr lang="ja-JP" altLang="ja-JP" sz="2000" dirty="0" smtClean="0">
                <a:solidFill>
                  <a:srgbClr val="0000FF"/>
                </a:solidFill>
                <a:latin typeface="+mn-ea"/>
              </a:rPr>
              <a:t>原則</a:t>
            </a:r>
            <a:endParaRPr lang="en-US" altLang="ja-JP" sz="2000" dirty="0" smtClean="0">
              <a:solidFill>
                <a:srgbClr val="0000FF"/>
              </a:solidFill>
              <a:latin typeface="+mn-ea"/>
            </a:endParaRPr>
          </a:p>
          <a:p>
            <a:pPr marL="273050" indent="-273050"/>
            <a:r>
              <a:rPr lang="ja-JP" altLang="en-US" dirty="0" smtClean="0">
                <a:latin typeface="+mn-ea"/>
              </a:rPr>
              <a:t>　　　</a:t>
            </a:r>
            <a:r>
              <a:rPr lang="ja-JP" altLang="ja-JP" dirty="0" smtClean="0">
                <a:latin typeface="+mn-ea"/>
              </a:rPr>
              <a:t>著作物</a:t>
            </a:r>
            <a:r>
              <a:rPr lang="ja-JP" altLang="ja-JP" dirty="0">
                <a:latin typeface="+mn-ea"/>
              </a:rPr>
              <a:t>に与えられる著作権保護は</a:t>
            </a:r>
            <a:r>
              <a:rPr lang="ja-JP" altLang="ja-JP" dirty="0" smtClean="0">
                <a:latin typeface="+mn-ea"/>
              </a:rPr>
              <a:t>、保護</a:t>
            </a:r>
            <a:r>
              <a:rPr lang="ja-JP" altLang="ja-JP" dirty="0">
                <a:latin typeface="+mn-ea"/>
              </a:rPr>
              <a:t>を与える国の法令によって</a:t>
            </a:r>
            <a:r>
              <a:rPr lang="ja-JP" altLang="ja-JP" dirty="0" smtClean="0">
                <a:latin typeface="+mn-ea"/>
              </a:rPr>
              <a:t>決まる</a:t>
            </a:r>
            <a:r>
              <a:rPr lang="ja-JP" altLang="en-US" dirty="0" smtClean="0">
                <a:latin typeface="+mn-ea"/>
              </a:rPr>
              <a:t>。</a:t>
            </a:r>
            <a:r>
              <a:rPr lang="ja-JP" altLang="ja-JP" dirty="0">
                <a:latin typeface="+mn-ea"/>
              </a:rPr>
              <a:t>著作物の利用が著作権侵害になるか否か、著作権保護の方法などに関する</a:t>
            </a:r>
            <a:r>
              <a:rPr lang="ja-JP" altLang="ja-JP" dirty="0" smtClean="0">
                <a:latin typeface="+mn-ea"/>
              </a:rPr>
              <a:t>準拠法は</a:t>
            </a:r>
            <a:r>
              <a:rPr lang="ja-JP" altLang="ja-JP" dirty="0">
                <a:latin typeface="+mn-ea"/>
              </a:rPr>
              <a:t>、著作物の利用行為地によると理解される</a:t>
            </a:r>
            <a:r>
              <a:rPr lang="ja-JP" altLang="ja-JP" dirty="0" smtClean="0">
                <a:latin typeface="+mn-ea"/>
              </a:rPr>
              <a:t>。</a:t>
            </a:r>
            <a:endParaRPr lang="en-US" altLang="ja-JP" dirty="0" smtClean="0">
              <a:latin typeface="+mn-ea"/>
            </a:endParaRPr>
          </a:p>
          <a:p>
            <a:r>
              <a:rPr lang="ja-JP" altLang="en-US" dirty="0" smtClean="0">
                <a:solidFill>
                  <a:srgbClr val="0000FF"/>
                </a:solidFill>
                <a:latin typeface="+mn-ea"/>
              </a:rPr>
              <a:t>◆ </a:t>
            </a:r>
            <a:r>
              <a:rPr lang="ja-JP" altLang="ja-JP" dirty="0" smtClean="0">
                <a:solidFill>
                  <a:srgbClr val="0000FF"/>
                </a:solidFill>
                <a:latin typeface="+mn-ea"/>
              </a:rPr>
              <a:t>内国民待遇</a:t>
            </a:r>
            <a:endParaRPr lang="en-US" altLang="ja-JP" dirty="0" smtClean="0">
              <a:solidFill>
                <a:srgbClr val="0000FF"/>
              </a:solidFill>
              <a:latin typeface="+mn-ea"/>
            </a:endParaRPr>
          </a:p>
          <a:p>
            <a:pPr marL="273050" indent="-273050"/>
            <a:r>
              <a:rPr lang="ja-JP" altLang="en-US" dirty="0" smtClean="0">
                <a:latin typeface="+mn-ea"/>
              </a:rPr>
              <a:t>　　　</a:t>
            </a:r>
            <a:r>
              <a:rPr lang="ja-JP" altLang="ja-JP" dirty="0" smtClean="0">
                <a:latin typeface="+mn-ea"/>
              </a:rPr>
              <a:t>条約</a:t>
            </a:r>
            <a:r>
              <a:rPr lang="ja-JP" altLang="ja-JP" dirty="0">
                <a:latin typeface="+mn-ea"/>
              </a:rPr>
              <a:t>加盟国は、他の加盟国の著作物に国内の著作物と</a:t>
            </a:r>
            <a:r>
              <a:rPr lang="ja-JP" altLang="ja-JP" dirty="0" smtClean="0">
                <a:latin typeface="+mn-ea"/>
              </a:rPr>
              <a:t>同等の</a:t>
            </a:r>
            <a:r>
              <a:rPr lang="ja-JP" altLang="ja-JP" dirty="0">
                <a:latin typeface="+mn-ea"/>
              </a:rPr>
              <a:t>権利保護を</a:t>
            </a:r>
            <a:r>
              <a:rPr lang="ja-JP" altLang="ja-JP" dirty="0" smtClean="0">
                <a:latin typeface="+mn-ea"/>
              </a:rPr>
              <a:t>与える</a:t>
            </a:r>
            <a:r>
              <a:rPr lang="ja-JP" altLang="en-US" dirty="0" smtClean="0">
                <a:latin typeface="+mn-ea"/>
              </a:rPr>
              <a:t>。</a:t>
            </a:r>
            <a:r>
              <a:rPr lang="ja-JP" altLang="ja-JP" dirty="0" smtClean="0">
                <a:latin typeface="+mn-ea"/>
              </a:rPr>
              <a:t>ただし</a:t>
            </a:r>
            <a:r>
              <a:rPr lang="ja-JP" altLang="ja-JP" dirty="0">
                <a:latin typeface="+mn-ea"/>
              </a:rPr>
              <a:t>、著作権の保護期間については相互主義が許容されており、同盟国は、著作物の</a:t>
            </a:r>
            <a:r>
              <a:rPr lang="ja-JP" altLang="ja-JP" dirty="0" smtClean="0">
                <a:latin typeface="+mn-ea"/>
              </a:rPr>
              <a:t>本国に</a:t>
            </a:r>
            <a:r>
              <a:rPr lang="ja-JP" altLang="ja-JP" dirty="0">
                <a:latin typeface="+mn-ea"/>
              </a:rPr>
              <a:t>おいて定められる保護期間を超えて保護しなくても</a:t>
            </a:r>
            <a:r>
              <a:rPr lang="ja-JP" altLang="ja-JP" dirty="0" smtClean="0">
                <a:latin typeface="+mn-ea"/>
              </a:rPr>
              <a:t>よい</a:t>
            </a:r>
            <a:r>
              <a:rPr lang="ja-JP" altLang="en-US" dirty="0" smtClean="0">
                <a:latin typeface="+mn-ea"/>
              </a:rPr>
              <a:t>。</a:t>
            </a:r>
            <a:endParaRPr lang="en-US" altLang="ja-JP" dirty="0" smtClean="0">
              <a:latin typeface="+mn-ea"/>
            </a:endParaRPr>
          </a:p>
          <a:p>
            <a:r>
              <a:rPr lang="ja-JP" altLang="en-US" dirty="0" smtClean="0">
                <a:solidFill>
                  <a:srgbClr val="0000FF"/>
                </a:solidFill>
                <a:latin typeface="+mn-ea"/>
              </a:rPr>
              <a:t>◆ </a:t>
            </a:r>
            <a:r>
              <a:rPr lang="ja-JP" altLang="ja-JP" dirty="0" smtClean="0">
                <a:solidFill>
                  <a:srgbClr val="0000FF"/>
                </a:solidFill>
                <a:latin typeface="+mn-ea"/>
              </a:rPr>
              <a:t>無方式主義</a:t>
            </a:r>
            <a:endParaRPr lang="en-US" altLang="ja-JP" dirty="0" smtClean="0">
              <a:solidFill>
                <a:srgbClr val="0000FF"/>
              </a:solidFill>
              <a:latin typeface="+mn-ea"/>
            </a:endParaRPr>
          </a:p>
          <a:p>
            <a:pPr marL="273050" indent="-273050"/>
            <a:r>
              <a:rPr lang="ja-JP" altLang="en-US" dirty="0" smtClean="0">
                <a:latin typeface="+mn-ea"/>
              </a:rPr>
              <a:t>　　　</a:t>
            </a:r>
            <a:r>
              <a:rPr lang="ja-JP" altLang="ja-JP" dirty="0" smtClean="0">
                <a:latin typeface="+mn-ea"/>
              </a:rPr>
              <a:t>著作権</a:t>
            </a:r>
            <a:r>
              <a:rPr lang="ja-JP" altLang="ja-JP" dirty="0">
                <a:latin typeface="+mn-ea"/>
              </a:rPr>
              <a:t>は著作物の創作時に発生するもので、著作権の発生のためには、登録</a:t>
            </a:r>
            <a:r>
              <a:rPr lang="ja-JP" altLang="ja-JP" dirty="0" smtClean="0">
                <a:latin typeface="+mn-ea"/>
              </a:rPr>
              <a:t>、</a:t>
            </a:r>
            <a:endParaRPr lang="en-US" altLang="ja-JP" dirty="0" smtClean="0">
              <a:latin typeface="+mn-ea"/>
            </a:endParaRPr>
          </a:p>
          <a:p>
            <a:pPr marL="273050" indent="-273050"/>
            <a:r>
              <a:rPr lang="ja-JP" altLang="en-US" dirty="0">
                <a:latin typeface="+mn-ea"/>
              </a:rPr>
              <a:t>　</a:t>
            </a:r>
            <a:r>
              <a:rPr lang="ja-JP" altLang="en-US" dirty="0" smtClean="0">
                <a:latin typeface="+mn-ea"/>
              </a:rPr>
              <a:t>　　</a:t>
            </a:r>
            <a:r>
              <a:rPr lang="ja-JP" altLang="ja-JP" dirty="0" smtClean="0">
                <a:latin typeface="+mn-ea"/>
              </a:rPr>
              <a:t>納本</a:t>
            </a:r>
            <a:r>
              <a:rPr lang="ja-JP" altLang="ja-JP" dirty="0">
                <a:latin typeface="+mn-ea"/>
              </a:rPr>
              <a:t>、著作権表示などの方式（手続き）を必要と</a:t>
            </a:r>
            <a:r>
              <a:rPr lang="ja-JP" altLang="ja-JP" dirty="0" smtClean="0">
                <a:latin typeface="+mn-ea"/>
              </a:rPr>
              <a:t>しない</a:t>
            </a:r>
            <a:r>
              <a:rPr lang="ja-JP" altLang="en-US" dirty="0" smtClean="0">
                <a:latin typeface="+mn-ea"/>
              </a:rPr>
              <a:t>。</a:t>
            </a:r>
            <a:endParaRPr lang="en-US" altLang="ja-JP" dirty="0" smtClean="0">
              <a:latin typeface="+mn-ea"/>
            </a:endParaRPr>
          </a:p>
          <a:p>
            <a:r>
              <a:rPr lang="ja-JP" altLang="en-US" dirty="0" smtClean="0">
                <a:solidFill>
                  <a:srgbClr val="0000FF"/>
                </a:solidFill>
                <a:latin typeface="+mn-ea"/>
              </a:rPr>
              <a:t>◆ </a:t>
            </a:r>
            <a:r>
              <a:rPr lang="ja-JP" altLang="ja-JP" dirty="0" smtClean="0">
                <a:solidFill>
                  <a:srgbClr val="0000FF"/>
                </a:solidFill>
                <a:latin typeface="+mn-ea"/>
              </a:rPr>
              <a:t>著作者</a:t>
            </a:r>
            <a:r>
              <a:rPr lang="ja-JP" altLang="ja-JP" dirty="0">
                <a:solidFill>
                  <a:srgbClr val="0000FF"/>
                </a:solidFill>
                <a:latin typeface="+mn-ea"/>
              </a:rPr>
              <a:t>人格権の</a:t>
            </a:r>
            <a:r>
              <a:rPr lang="ja-JP" altLang="ja-JP" dirty="0" smtClean="0">
                <a:solidFill>
                  <a:srgbClr val="0000FF"/>
                </a:solidFill>
                <a:latin typeface="+mn-ea"/>
              </a:rPr>
              <a:t>保護</a:t>
            </a:r>
            <a:endParaRPr lang="en-US" altLang="ja-JP" dirty="0" smtClean="0">
              <a:solidFill>
                <a:srgbClr val="0000FF"/>
              </a:solidFill>
              <a:latin typeface="+mn-ea"/>
            </a:endParaRPr>
          </a:p>
          <a:p>
            <a:pPr marL="273050" indent="-273050"/>
            <a:r>
              <a:rPr lang="ja-JP" altLang="en-US" dirty="0" smtClean="0">
                <a:latin typeface="+mn-ea"/>
              </a:rPr>
              <a:t>　　　</a:t>
            </a:r>
            <a:r>
              <a:rPr lang="ja-JP" altLang="ja-JP" dirty="0" smtClean="0">
                <a:latin typeface="+mn-ea"/>
              </a:rPr>
              <a:t>加盟</a:t>
            </a:r>
            <a:r>
              <a:rPr lang="ja-JP" altLang="ja-JP" dirty="0">
                <a:latin typeface="+mn-ea"/>
              </a:rPr>
              <a:t>国に対し、著作権が著作者から他者に移転された後も、人格的権利として著作者が保有する著作者人格権を保護することを</a:t>
            </a:r>
            <a:r>
              <a:rPr lang="ja-JP" altLang="ja-JP" dirty="0" smtClean="0">
                <a:latin typeface="+mn-ea"/>
              </a:rPr>
              <a:t>求める。</a:t>
            </a:r>
            <a:r>
              <a:rPr lang="ja-JP" altLang="ja-JP" dirty="0">
                <a:latin typeface="+mn-ea"/>
              </a:rPr>
              <a:t>さらに、著作者が死亡した場合においても、少なくとも著作権（財産権）が消滅する時までは、著作者人格権を保護しなければ</a:t>
            </a:r>
            <a:r>
              <a:rPr lang="ja-JP" altLang="ja-JP" dirty="0" smtClean="0">
                <a:latin typeface="+mn-ea"/>
              </a:rPr>
              <a:t>ならない</a:t>
            </a:r>
            <a:r>
              <a:rPr lang="ja-JP" altLang="en-US" dirty="0" smtClean="0">
                <a:latin typeface="+mn-ea"/>
              </a:rPr>
              <a:t>。</a:t>
            </a:r>
            <a:endParaRPr lang="en-US" altLang="ja-JP" dirty="0" smtClean="0">
              <a:latin typeface="+mn-ea"/>
            </a:endParaRPr>
          </a:p>
          <a:p>
            <a:pPr marL="273050" indent="-273050"/>
            <a:r>
              <a:rPr lang="ja-JP" altLang="en-US" dirty="0" smtClean="0">
                <a:solidFill>
                  <a:srgbClr val="0000FF"/>
                </a:solidFill>
                <a:latin typeface="+mn-ea"/>
              </a:rPr>
              <a:t>◆ </a:t>
            </a:r>
            <a:r>
              <a:rPr lang="ja-JP" altLang="ja-JP" dirty="0" smtClean="0">
                <a:solidFill>
                  <a:srgbClr val="0000FF"/>
                </a:solidFill>
                <a:latin typeface="+mn-ea"/>
              </a:rPr>
              <a:t>著作権</a:t>
            </a:r>
            <a:r>
              <a:rPr lang="ja-JP" altLang="ja-JP" dirty="0">
                <a:solidFill>
                  <a:srgbClr val="0000FF"/>
                </a:solidFill>
                <a:latin typeface="+mn-ea"/>
              </a:rPr>
              <a:t>の保護</a:t>
            </a:r>
            <a:r>
              <a:rPr lang="ja-JP" altLang="ja-JP" dirty="0" smtClean="0">
                <a:solidFill>
                  <a:srgbClr val="0000FF"/>
                </a:solidFill>
                <a:latin typeface="+mn-ea"/>
              </a:rPr>
              <a:t>期間</a:t>
            </a:r>
            <a:endParaRPr lang="en-US" altLang="ja-JP" dirty="0" smtClean="0">
              <a:solidFill>
                <a:srgbClr val="0000FF"/>
              </a:solidFill>
              <a:latin typeface="+mn-ea"/>
            </a:endParaRPr>
          </a:p>
          <a:p>
            <a:pPr marL="273050" indent="-273050"/>
            <a:r>
              <a:rPr lang="ja-JP" altLang="en-US" dirty="0" smtClean="0">
                <a:latin typeface="+mn-ea"/>
              </a:rPr>
              <a:t>　　　</a:t>
            </a:r>
            <a:r>
              <a:rPr lang="ja-JP" altLang="ja-JP" dirty="0" smtClean="0">
                <a:latin typeface="+mn-ea"/>
              </a:rPr>
              <a:t>写真</a:t>
            </a:r>
            <a:r>
              <a:rPr lang="ja-JP" altLang="ja-JP" dirty="0">
                <a:latin typeface="+mn-ea"/>
              </a:rPr>
              <a:t>の著作物及び応用美術の著作物の場合を除き、加盟国は著作権の保護期間を著作者の生存の間及び死後50年以上としなければならない</a:t>
            </a:r>
            <a:r>
              <a:rPr lang="ja-JP" altLang="ja-JP" dirty="0" smtClean="0">
                <a:latin typeface="+mn-ea"/>
              </a:rPr>
              <a:t>。</a:t>
            </a:r>
            <a:endParaRPr lang="en-US" altLang="ja-JP" dirty="0" smtClean="0">
              <a:solidFill>
                <a:srgbClr val="0000FF"/>
              </a:solidFill>
              <a:latin typeface="+mn-ea"/>
            </a:endParaRPr>
          </a:p>
        </p:txBody>
      </p:sp>
      <p:sp>
        <p:nvSpPr>
          <p:cNvPr id="2" name="テキスト ボックス 1"/>
          <p:cNvSpPr txBox="1"/>
          <p:nvPr/>
        </p:nvSpPr>
        <p:spPr>
          <a:xfrm>
            <a:off x="7740352" y="1074222"/>
            <a:ext cx="1152128" cy="338554"/>
          </a:xfrm>
          <a:prstGeom prst="rect">
            <a:avLst/>
          </a:prstGeom>
          <a:noFill/>
        </p:spPr>
        <p:txBody>
          <a:bodyPr wrap="square" rtlCol="0">
            <a:spAutoFit/>
          </a:bodyPr>
          <a:lstStyle/>
          <a:p>
            <a:r>
              <a:rPr kumimoji="1" lang="ja-JP" altLang="en-US" sz="1600" dirty="0" smtClean="0">
                <a:latin typeface="+mn-ea"/>
              </a:rPr>
              <a:t>＊</a:t>
            </a:r>
            <a:r>
              <a:rPr kumimoji="1" lang="en-US" altLang="ja-JP" sz="1600" dirty="0" smtClean="0">
                <a:latin typeface="+mn-ea"/>
              </a:rPr>
              <a:t>166</a:t>
            </a:r>
            <a:r>
              <a:rPr kumimoji="1" lang="ja-JP" altLang="en-US" sz="1600" dirty="0" smtClean="0">
                <a:latin typeface="+mn-ea"/>
              </a:rPr>
              <a:t>ヶ国</a:t>
            </a:r>
            <a:endParaRPr kumimoji="1" lang="ja-JP" altLang="en-US" sz="1600" dirty="0">
              <a:latin typeface="+mn-ea"/>
            </a:endParaRPr>
          </a:p>
        </p:txBody>
      </p:sp>
      <p:sp>
        <p:nvSpPr>
          <p:cNvPr id="6"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25</a:t>
            </a:fld>
            <a:endParaRPr lang="en-US" altLang="ja-JP" sz="1800" dirty="0" smtClean="0">
              <a:latin typeface="+mn-ea"/>
              <a:ea typeface="+mn-ea"/>
            </a:endParaRPr>
          </a:p>
        </p:txBody>
      </p:sp>
    </p:spTree>
    <p:extLst>
      <p:ext uri="{BB962C8B-B14F-4D97-AF65-F5344CB8AC3E}">
        <p14:creationId xmlns:p14="http://schemas.microsoft.com/office/powerpoint/2010/main" val="1283985936"/>
      </p:ext>
    </p:extLst>
  </p:cSld>
  <p:clrMapOvr>
    <a:masterClrMapping/>
  </p:clrMapOvr>
  <p:transition spd="slow">
    <p:split orient="ver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23233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著作権法における罰則</a:t>
            </a:r>
          </a:p>
        </p:txBody>
      </p:sp>
      <p:sp>
        <p:nvSpPr>
          <p:cNvPr id="16" name="Text Box 7"/>
          <p:cNvSpPr txBox="1">
            <a:spLocks noChangeArrowheads="1"/>
          </p:cNvSpPr>
          <p:nvPr/>
        </p:nvSpPr>
        <p:spPr bwMode="auto">
          <a:xfrm>
            <a:off x="251520" y="2516951"/>
            <a:ext cx="8784976" cy="4152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spcBef>
                <a:spcPts val="600"/>
              </a:spcBef>
            </a:pPr>
            <a:r>
              <a:rPr lang="ja-JP" altLang="en-US" b="1" dirty="0" smtClean="0">
                <a:solidFill>
                  <a:srgbClr val="0000FF"/>
                </a:solidFill>
                <a:latin typeface="+mn-ea"/>
                <a:ea typeface="+mn-ea"/>
              </a:rPr>
              <a:t>◆「民事</a:t>
            </a:r>
            <a:r>
              <a:rPr lang="ja-JP" altLang="en-US" b="1" dirty="0">
                <a:solidFill>
                  <a:srgbClr val="0000FF"/>
                </a:solidFill>
                <a:latin typeface="+mn-ea"/>
                <a:ea typeface="+mn-ea"/>
              </a:rPr>
              <a:t>」の対抗措置</a:t>
            </a:r>
          </a:p>
          <a:p>
            <a:r>
              <a:rPr lang="en-US" altLang="ja-JP" dirty="0" smtClean="0">
                <a:latin typeface="+mn-ea"/>
                <a:ea typeface="+mn-ea"/>
              </a:rPr>
              <a:t>	</a:t>
            </a:r>
            <a:r>
              <a:rPr lang="ja-JP" altLang="en-US" dirty="0" smtClean="0">
                <a:latin typeface="+mn-ea"/>
                <a:ea typeface="+mn-ea"/>
              </a:rPr>
              <a:t>・ 損害</a:t>
            </a:r>
            <a:r>
              <a:rPr lang="ja-JP" altLang="en-US" dirty="0">
                <a:latin typeface="+mn-ea"/>
                <a:ea typeface="+mn-ea"/>
              </a:rPr>
              <a:t>賠償請求</a:t>
            </a:r>
          </a:p>
          <a:p>
            <a:r>
              <a:rPr lang="en-US" altLang="ja-JP" dirty="0" smtClean="0">
                <a:latin typeface="+mn-ea"/>
                <a:ea typeface="+mn-ea"/>
              </a:rPr>
              <a:t>	</a:t>
            </a:r>
            <a:r>
              <a:rPr lang="ja-JP" altLang="en-US" dirty="0" smtClean="0">
                <a:latin typeface="+mn-ea"/>
                <a:ea typeface="+mn-ea"/>
              </a:rPr>
              <a:t>・ 差止</a:t>
            </a:r>
            <a:r>
              <a:rPr lang="ja-JP" altLang="en-US" dirty="0">
                <a:latin typeface="+mn-ea"/>
                <a:ea typeface="+mn-ea"/>
              </a:rPr>
              <a:t>請求 </a:t>
            </a:r>
          </a:p>
          <a:p>
            <a:r>
              <a:rPr lang="en-US" altLang="ja-JP" dirty="0" smtClean="0">
                <a:latin typeface="+mn-ea"/>
                <a:ea typeface="+mn-ea"/>
              </a:rPr>
              <a:t>	</a:t>
            </a:r>
            <a:r>
              <a:rPr lang="ja-JP" altLang="en-US" dirty="0" smtClean="0">
                <a:latin typeface="+mn-ea"/>
                <a:ea typeface="+mn-ea"/>
              </a:rPr>
              <a:t>・ 不当</a:t>
            </a:r>
            <a:r>
              <a:rPr lang="ja-JP" altLang="en-US" dirty="0">
                <a:latin typeface="+mn-ea"/>
                <a:ea typeface="+mn-ea"/>
              </a:rPr>
              <a:t>利得返還請求</a:t>
            </a:r>
          </a:p>
          <a:p>
            <a:r>
              <a:rPr lang="en-US" altLang="ja-JP" dirty="0" smtClean="0">
                <a:latin typeface="+mn-ea"/>
                <a:ea typeface="+mn-ea"/>
              </a:rPr>
              <a:t>	</a:t>
            </a:r>
            <a:r>
              <a:rPr lang="ja-JP" altLang="en-US" dirty="0" smtClean="0">
                <a:latin typeface="+mn-ea"/>
                <a:ea typeface="+mn-ea"/>
              </a:rPr>
              <a:t>・ 名誉</a:t>
            </a:r>
            <a:r>
              <a:rPr lang="ja-JP" altLang="en-US" dirty="0">
                <a:latin typeface="+mn-ea"/>
                <a:ea typeface="+mn-ea"/>
              </a:rPr>
              <a:t>回復等の措置の請求</a:t>
            </a:r>
          </a:p>
          <a:p>
            <a:pPr>
              <a:spcBef>
                <a:spcPts val="1200"/>
              </a:spcBef>
            </a:pPr>
            <a:r>
              <a:rPr lang="ja-JP" altLang="en-US" b="1" dirty="0">
                <a:solidFill>
                  <a:srgbClr val="0000FF"/>
                </a:solidFill>
                <a:latin typeface="+mn-ea"/>
                <a:ea typeface="+mn-ea"/>
              </a:rPr>
              <a:t>◆ </a:t>
            </a:r>
            <a:r>
              <a:rPr lang="ja-JP" altLang="en-US" b="1" dirty="0" smtClean="0">
                <a:solidFill>
                  <a:srgbClr val="0000FF"/>
                </a:solidFill>
                <a:latin typeface="+mn-ea"/>
                <a:ea typeface="+mn-ea"/>
              </a:rPr>
              <a:t>「</a:t>
            </a:r>
            <a:r>
              <a:rPr lang="ja-JP" altLang="en-US" b="1" dirty="0">
                <a:solidFill>
                  <a:srgbClr val="0000FF"/>
                </a:solidFill>
                <a:latin typeface="+mn-ea"/>
                <a:ea typeface="+mn-ea"/>
              </a:rPr>
              <a:t>刑事」の対抗措置</a:t>
            </a:r>
          </a:p>
          <a:p>
            <a:pPr>
              <a:lnSpc>
                <a:spcPts val="2500"/>
              </a:lnSpc>
            </a:pPr>
            <a:r>
              <a:rPr lang="ja-JP" altLang="en-US" dirty="0" smtClean="0">
                <a:latin typeface="+mn-ea"/>
                <a:ea typeface="+mn-ea"/>
              </a:rPr>
              <a:t>　　　</a:t>
            </a:r>
            <a:r>
              <a:rPr lang="en-US" altLang="ja-JP" dirty="0" smtClean="0">
                <a:latin typeface="+mn-ea"/>
                <a:ea typeface="+mn-ea"/>
              </a:rPr>
              <a:t>【</a:t>
            </a:r>
            <a:r>
              <a:rPr lang="ja-JP" altLang="en-US" dirty="0" smtClean="0">
                <a:latin typeface="+mn-ea"/>
                <a:ea typeface="+mn-ea"/>
              </a:rPr>
              <a:t>個人</a:t>
            </a:r>
            <a:r>
              <a:rPr lang="ja-JP" altLang="en-US" dirty="0">
                <a:latin typeface="+mn-ea"/>
                <a:ea typeface="+mn-ea"/>
              </a:rPr>
              <a:t>の著作権</a:t>
            </a:r>
            <a:r>
              <a:rPr lang="ja-JP" altLang="en-US" dirty="0" smtClean="0">
                <a:latin typeface="+mn-ea"/>
                <a:ea typeface="+mn-ea"/>
              </a:rPr>
              <a:t>侵害</a:t>
            </a:r>
            <a:r>
              <a:rPr lang="en-US" altLang="ja-JP" dirty="0" smtClean="0">
                <a:latin typeface="+mn-ea"/>
                <a:ea typeface="+mn-ea"/>
              </a:rPr>
              <a:t>】</a:t>
            </a:r>
          </a:p>
          <a:p>
            <a:pPr>
              <a:lnSpc>
                <a:spcPts val="2500"/>
              </a:lnSpc>
            </a:pPr>
            <a:r>
              <a:rPr lang="ja-JP" altLang="en-US" dirty="0" smtClean="0">
                <a:latin typeface="+mn-ea"/>
                <a:ea typeface="+mn-ea"/>
              </a:rPr>
              <a:t>　　　　</a:t>
            </a:r>
            <a:r>
              <a:rPr lang="en-US" altLang="ja-JP" dirty="0" smtClean="0">
                <a:latin typeface="+mn-ea"/>
                <a:ea typeface="+mn-ea"/>
              </a:rPr>
              <a:t>10</a:t>
            </a:r>
            <a:r>
              <a:rPr lang="ja-JP" altLang="en-US" dirty="0">
                <a:latin typeface="+mn-ea"/>
                <a:ea typeface="+mn-ea"/>
              </a:rPr>
              <a:t>年以下の懲役か</a:t>
            </a:r>
            <a:r>
              <a:rPr lang="en-US" altLang="ja-JP" dirty="0">
                <a:latin typeface="+mn-ea"/>
                <a:ea typeface="+mn-ea"/>
              </a:rPr>
              <a:t>1000</a:t>
            </a:r>
            <a:r>
              <a:rPr lang="ja-JP" altLang="en-US" dirty="0">
                <a:latin typeface="+mn-ea"/>
                <a:ea typeface="+mn-ea"/>
              </a:rPr>
              <a:t>万円以下の罰金、又は懲役と罰金の併科が課せられます。</a:t>
            </a:r>
          </a:p>
          <a:p>
            <a:pPr>
              <a:lnSpc>
                <a:spcPts val="2500"/>
              </a:lnSpc>
            </a:pPr>
            <a:r>
              <a:rPr lang="ja-JP" altLang="en-US" dirty="0" smtClean="0">
                <a:latin typeface="+mn-ea"/>
                <a:ea typeface="+mn-ea"/>
              </a:rPr>
              <a:t>　　　</a:t>
            </a:r>
            <a:r>
              <a:rPr lang="en-US" altLang="ja-JP" dirty="0" smtClean="0">
                <a:latin typeface="+mn-ea"/>
                <a:ea typeface="+mn-ea"/>
              </a:rPr>
              <a:t>【</a:t>
            </a:r>
            <a:r>
              <a:rPr lang="ja-JP" altLang="en-US" dirty="0" smtClean="0">
                <a:latin typeface="+mn-ea"/>
                <a:ea typeface="+mn-ea"/>
              </a:rPr>
              <a:t>法人の</a:t>
            </a:r>
            <a:r>
              <a:rPr lang="ja-JP" altLang="en-US" dirty="0">
                <a:latin typeface="+mn-ea"/>
                <a:ea typeface="+mn-ea"/>
              </a:rPr>
              <a:t>著作権侵害</a:t>
            </a:r>
            <a:r>
              <a:rPr lang="en-US" altLang="ja-JP" dirty="0" smtClean="0">
                <a:latin typeface="+mn-ea"/>
                <a:ea typeface="+mn-ea"/>
              </a:rPr>
              <a:t>】</a:t>
            </a:r>
          </a:p>
          <a:p>
            <a:pPr>
              <a:lnSpc>
                <a:spcPts val="2500"/>
              </a:lnSpc>
            </a:pPr>
            <a:r>
              <a:rPr lang="ja-JP" altLang="en-US" dirty="0">
                <a:latin typeface="+mn-ea"/>
                <a:ea typeface="+mn-ea"/>
              </a:rPr>
              <a:t>　</a:t>
            </a:r>
            <a:r>
              <a:rPr lang="ja-JP" altLang="en-US" dirty="0" smtClean="0">
                <a:latin typeface="+mn-ea"/>
                <a:ea typeface="+mn-ea"/>
              </a:rPr>
              <a:t>　　　　（</a:t>
            </a:r>
            <a:r>
              <a:rPr lang="ja-JP" altLang="en-US" dirty="0">
                <a:latin typeface="+mn-ea"/>
                <a:ea typeface="+mn-ea"/>
              </a:rPr>
              <a:t>法人の</a:t>
            </a:r>
            <a:r>
              <a:rPr lang="ja-JP" altLang="en-US" dirty="0" smtClean="0">
                <a:latin typeface="+mn-ea"/>
                <a:ea typeface="+mn-ea"/>
              </a:rPr>
              <a:t>代表者</a:t>
            </a:r>
            <a:r>
              <a:rPr lang="ja-JP" altLang="en-US" dirty="0">
                <a:latin typeface="+mn-ea"/>
                <a:ea typeface="+mn-ea"/>
              </a:rPr>
              <a:t>や従業員が、法人の業務の中で著作権侵害を行った</a:t>
            </a:r>
            <a:r>
              <a:rPr lang="ja-JP" altLang="en-US" dirty="0" smtClean="0">
                <a:latin typeface="+mn-ea"/>
                <a:ea typeface="+mn-ea"/>
              </a:rPr>
              <a:t>場合）</a:t>
            </a:r>
            <a:r>
              <a:rPr lang="ja-JP" altLang="en-US" dirty="0">
                <a:latin typeface="+mn-ea"/>
                <a:ea typeface="+mn-ea"/>
              </a:rPr>
              <a:t/>
            </a:r>
            <a:br>
              <a:rPr lang="ja-JP" altLang="en-US" dirty="0">
                <a:latin typeface="+mn-ea"/>
                <a:ea typeface="+mn-ea"/>
              </a:rPr>
            </a:br>
            <a:r>
              <a:rPr lang="en-US" altLang="ja-JP" dirty="0" smtClean="0">
                <a:latin typeface="+mn-ea"/>
                <a:ea typeface="+mn-ea"/>
              </a:rPr>
              <a:t>	</a:t>
            </a:r>
            <a:r>
              <a:rPr lang="ja-JP" altLang="en-US" dirty="0" smtClean="0">
                <a:latin typeface="+mn-ea"/>
                <a:ea typeface="+mn-ea"/>
              </a:rPr>
              <a:t>・実際</a:t>
            </a:r>
            <a:r>
              <a:rPr lang="ja-JP" altLang="en-US" dirty="0">
                <a:latin typeface="+mn-ea"/>
                <a:ea typeface="+mn-ea"/>
              </a:rPr>
              <a:t>に著作権侵害を行った者への</a:t>
            </a:r>
            <a:r>
              <a:rPr lang="ja-JP" altLang="en-US" dirty="0" smtClean="0">
                <a:latin typeface="+mn-ea"/>
                <a:ea typeface="+mn-ea"/>
              </a:rPr>
              <a:t>処罰</a:t>
            </a:r>
            <a:endParaRPr lang="en-US" altLang="ja-JP" dirty="0" smtClean="0">
              <a:latin typeface="+mn-ea"/>
              <a:ea typeface="+mn-ea"/>
            </a:endParaRPr>
          </a:p>
          <a:p>
            <a:pPr>
              <a:lnSpc>
                <a:spcPts val="2500"/>
              </a:lnSpc>
            </a:pPr>
            <a:r>
              <a:rPr lang="en-US" altLang="ja-JP" dirty="0">
                <a:latin typeface="+mn-ea"/>
                <a:ea typeface="+mn-ea"/>
              </a:rPr>
              <a:t>	</a:t>
            </a:r>
            <a:r>
              <a:rPr lang="ja-JP" altLang="en-US" dirty="0" smtClean="0">
                <a:latin typeface="+mn-ea"/>
                <a:ea typeface="+mn-ea"/>
              </a:rPr>
              <a:t>・法人に対して、</a:t>
            </a:r>
            <a:r>
              <a:rPr lang="en-US" altLang="ja-JP" dirty="0" smtClean="0">
                <a:latin typeface="+mn-ea"/>
                <a:ea typeface="+mn-ea"/>
              </a:rPr>
              <a:t>3</a:t>
            </a:r>
            <a:r>
              <a:rPr lang="ja-JP" altLang="en-US" dirty="0">
                <a:latin typeface="+mn-ea"/>
                <a:ea typeface="+mn-ea"/>
              </a:rPr>
              <a:t>億円以下の</a:t>
            </a:r>
            <a:r>
              <a:rPr lang="ja-JP" altLang="en-US" dirty="0" smtClean="0">
                <a:latin typeface="+mn-ea"/>
                <a:ea typeface="+mn-ea"/>
              </a:rPr>
              <a:t>罰金 </a:t>
            </a:r>
            <a:r>
              <a:rPr lang="en-US" altLang="ja-JP" dirty="0" smtClean="0">
                <a:latin typeface="+mn-ea"/>
                <a:ea typeface="+mn-ea"/>
              </a:rPr>
              <a:t>(</a:t>
            </a:r>
            <a:r>
              <a:rPr lang="ja-JP" altLang="en-US" dirty="0">
                <a:latin typeface="+mn-ea"/>
                <a:ea typeface="+mn-ea"/>
              </a:rPr>
              <a:t>第</a:t>
            </a:r>
            <a:r>
              <a:rPr lang="en-US" altLang="ja-JP" dirty="0">
                <a:latin typeface="+mn-ea"/>
                <a:ea typeface="+mn-ea"/>
              </a:rPr>
              <a:t>124</a:t>
            </a:r>
            <a:r>
              <a:rPr lang="ja-JP" altLang="en-US" dirty="0">
                <a:latin typeface="+mn-ea"/>
                <a:ea typeface="+mn-ea"/>
              </a:rPr>
              <a:t>条</a:t>
            </a:r>
            <a:r>
              <a:rPr lang="en-US" altLang="ja-JP" dirty="0" smtClean="0">
                <a:latin typeface="+mn-ea"/>
                <a:ea typeface="+mn-ea"/>
              </a:rPr>
              <a:t>)</a:t>
            </a:r>
            <a:r>
              <a:rPr lang="ja-JP" altLang="en-US" dirty="0">
                <a:latin typeface="+mn-ea"/>
                <a:ea typeface="+mn-ea"/>
              </a:rPr>
              <a:t/>
            </a:r>
            <a:br>
              <a:rPr lang="ja-JP" altLang="en-US" dirty="0">
                <a:latin typeface="+mn-ea"/>
                <a:ea typeface="+mn-ea"/>
              </a:rPr>
            </a:br>
            <a:r>
              <a:rPr lang="en-US" altLang="ja-JP" dirty="0" smtClean="0">
                <a:latin typeface="+mn-ea"/>
                <a:ea typeface="+mn-ea"/>
              </a:rPr>
              <a:t>	</a:t>
            </a:r>
            <a:r>
              <a:rPr lang="ja-JP" altLang="en-US" dirty="0" smtClean="0">
                <a:latin typeface="+mn-ea"/>
                <a:ea typeface="+mn-ea"/>
              </a:rPr>
              <a:t>（</a:t>
            </a:r>
            <a:r>
              <a:rPr lang="ja-JP" altLang="en-US" dirty="0">
                <a:latin typeface="+mn-ea"/>
                <a:ea typeface="+mn-ea"/>
              </a:rPr>
              <a:t>ただし著作者人格権又は実演家人格権の侵害の場合は</a:t>
            </a:r>
            <a:r>
              <a:rPr lang="en-US" altLang="ja-JP" dirty="0">
                <a:latin typeface="+mn-ea"/>
                <a:ea typeface="+mn-ea"/>
              </a:rPr>
              <a:t>1000</a:t>
            </a:r>
            <a:r>
              <a:rPr lang="ja-JP" altLang="en-US" dirty="0">
                <a:latin typeface="+mn-ea"/>
                <a:ea typeface="+mn-ea"/>
              </a:rPr>
              <a:t>万円以下の罰金）</a:t>
            </a:r>
          </a:p>
        </p:txBody>
      </p:sp>
      <p:sp>
        <p:nvSpPr>
          <p:cNvPr id="6" name="スライド番号プレースホルダ 3"/>
          <p:cNvSpPr>
            <a:spLocks noGrp="1"/>
          </p:cNvSpPr>
          <p:nvPr>
            <p:ph type="sldNum" sz="quarter" idx="12"/>
          </p:nvPr>
        </p:nvSpPr>
        <p:spPr>
          <a:xfrm>
            <a:off x="7046912"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26</a:t>
            </a:fld>
            <a:endParaRPr lang="en-US" altLang="ja-JP" sz="1800" dirty="0" smtClean="0">
              <a:latin typeface="+mn-ea"/>
              <a:ea typeface="+mn-ea"/>
            </a:endParaRPr>
          </a:p>
        </p:txBody>
      </p:sp>
      <p:grpSp>
        <p:nvGrpSpPr>
          <p:cNvPr id="3" name="グループ化 2"/>
          <p:cNvGrpSpPr/>
          <p:nvPr/>
        </p:nvGrpSpPr>
        <p:grpSpPr>
          <a:xfrm>
            <a:off x="611560" y="1412776"/>
            <a:ext cx="7920880" cy="936104"/>
            <a:chOff x="611560" y="1268760"/>
            <a:chExt cx="7920880" cy="936104"/>
          </a:xfrm>
        </p:grpSpPr>
        <p:sp>
          <p:nvSpPr>
            <p:cNvPr id="2" name="角丸四角形 1"/>
            <p:cNvSpPr/>
            <p:nvPr/>
          </p:nvSpPr>
          <p:spPr>
            <a:xfrm>
              <a:off x="611560" y="1268760"/>
              <a:ext cx="7920880" cy="936104"/>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Text Box 7"/>
            <p:cNvSpPr txBox="1">
              <a:spLocks noChangeArrowheads="1"/>
            </p:cNvSpPr>
            <p:nvPr/>
          </p:nvSpPr>
          <p:spPr bwMode="auto">
            <a:xfrm>
              <a:off x="971600" y="1386880"/>
              <a:ext cx="7200800" cy="707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r>
                <a:rPr lang="ja-JP" altLang="en-US" sz="2000" dirty="0">
                  <a:latin typeface="+mn-ea"/>
                  <a:ea typeface="+mn-ea"/>
                </a:rPr>
                <a:t>著作権，出版権，著作隣接権の侵害は「犯罪行為」であり</a:t>
              </a:r>
              <a:r>
                <a:rPr lang="ja-JP" altLang="en-US" sz="2000" dirty="0" smtClean="0">
                  <a:latin typeface="+mn-ea"/>
                  <a:ea typeface="+mn-ea"/>
                </a:rPr>
                <a:t>，</a:t>
              </a:r>
              <a:endParaRPr lang="en-US" altLang="ja-JP" sz="2000" dirty="0" smtClean="0">
                <a:latin typeface="+mn-ea"/>
                <a:ea typeface="+mn-ea"/>
              </a:endParaRPr>
            </a:p>
            <a:p>
              <a:r>
                <a:rPr lang="ja-JP" altLang="en-US" sz="2000" dirty="0" smtClean="0">
                  <a:latin typeface="+mn-ea"/>
                  <a:ea typeface="+mn-ea"/>
                </a:rPr>
                <a:t>著作権者は、侵害者に対して、次の対抗措置をとることができる。</a:t>
              </a:r>
              <a:endParaRPr lang="en-US" altLang="ja-JP" sz="2000" dirty="0" smtClean="0">
                <a:latin typeface="+mn-ea"/>
                <a:ea typeface="+mn-ea"/>
              </a:endParaRPr>
            </a:p>
          </p:txBody>
        </p:sp>
      </p:grpSp>
    </p:spTree>
    <p:extLst>
      <p:ext uri="{BB962C8B-B14F-4D97-AF65-F5344CB8AC3E}">
        <p14:creationId xmlns:p14="http://schemas.microsoft.com/office/powerpoint/2010/main" val="2019397439"/>
      </p:ext>
    </p:extLst>
  </p:cSld>
  <p:clrMapOvr>
    <a:masterClrMapping/>
  </p:clrMapOvr>
  <p:transition spd="slow">
    <p:split orient="ver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スライド番号プレースホルダ 3"/>
          <p:cNvSpPr txBox="1">
            <a:spLocks noGrp="1"/>
          </p:cNvSpPr>
          <p:nvPr/>
        </p:nvSpPr>
        <p:spPr bwMode="auto">
          <a:xfrm>
            <a:off x="6553200" y="6245225"/>
            <a:ext cx="2133600" cy="476250"/>
          </a:xfrm>
          <a:prstGeom prst="rect">
            <a:avLst/>
          </a:prstGeom>
          <a:noFill/>
          <a:ln w="9525">
            <a:noFill/>
            <a:miter lim="800000"/>
            <a:headEnd/>
            <a:tailEnd/>
          </a:ln>
        </p:spPr>
        <p:txBody>
          <a:bodyPr lIns="91429" tIns="45715" rIns="91429" bIns="45715"/>
          <a:lstStyle/>
          <a:p>
            <a:pPr algn="r"/>
            <a:fld id="{2981E658-AAAF-44FD-87B7-D712C3338043}" type="slidenum">
              <a:rPr lang="en-US" altLang="ja-JP">
                <a:latin typeface="+mn-ea"/>
              </a:rPr>
              <a:pPr algn="r"/>
              <a:t>27</a:t>
            </a:fld>
            <a:endParaRPr lang="en-US" altLang="ja-JP">
              <a:latin typeface="+mn-ea"/>
            </a:endParaRPr>
          </a:p>
        </p:txBody>
      </p:sp>
      <p:sp>
        <p:nvSpPr>
          <p:cNvPr id="47106" name="Rectangle 2"/>
          <p:cNvSpPr>
            <a:spLocks noChangeArrowheads="1"/>
          </p:cNvSpPr>
          <p:nvPr/>
        </p:nvSpPr>
        <p:spPr bwMode="auto">
          <a:xfrm>
            <a:off x="3657600" y="2971800"/>
            <a:ext cx="1676400" cy="923925"/>
          </a:xfrm>
          <a:prstGeom prst="rect">
            <a:avLst/>
          </a:prstGeom>
          <a:noFill/>
          <a:ln w="9525">
            <a:noFill/>
            <a:miter lim="800000"/>
            <a:headEnd/>
            <a:tailEnd/>
          </a:ln>
        </p:spPr>
        <p:txBody>
          <a:bodyPr lIns="92065" tIns="46033" rIns="92065" bIns="46033">
            <a:spAutoFit/>
          </a:bodyPr>
          <a:lstStyle/>
          <a:p>
            <a:pPr algn="ctr" eaLnBrk="0" hangingPunct="0">
              <a:spcBef>
                <a:spcPct val="50000"/>
              </a:spcBef>
            </a:pPr>
            <a:r>
              <a:rPr lang="en-US" altLang="ja-JP" sz="5400" b="1">
                <a:latin typeface="ＭＳ Ｐゴシック" charset="-128"/>
              </a:rPr>
              <a:t>END</a:t>
            </a:r>
          </a:p>
        </p:txBody>
      </p:sp>
    </p:spTree>
    <p:extLst>
      <p:ext uri="{BB962C8B-B14F-4D97-AF65-F5344CB8AC3E}">
        <p14:creationId xmlns:p14="http://schemas.microsoft.com/office/powerpoint/2010/main" val="4012216292"/>
      </p:ext>
    </p:extLst>
  </p:cSld>
  <p:clrMapOvr>
    <a:masterClrMapping/>
  </p:clrMapOvr>
  <p:transition spd="slow">
    <p:split orient="ver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609725"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著作物の種類：一般の著作物</a:t>
            </a:r>
          </a:p>
        </p:txBody>
      </p:sp>
      <p:sp>
        <p:nvSpPr>
          <p:cNvPr id="4" name="テキスト ボックス 3"/>
          <p:cNvSpPr txBox="1"/>
          <p:nvPr/>
        </p:nvSpPr>
        <p:spPr>
          <a:xfrm>
            <a:off x="251520" y="6021288"/>
            <a:ext cx="8568952" cy="646331"/>
          </a:xfrm>
          <a:prstGeom prst="rect">
            <a:avLst/>
          </a:prstGeom>
          <a:noFill/>
        </p:spPr>
        <p:txBody>
          <a:bodyPr wrap="square" rtlCol="0">
            <a:spAutoFit/>
          </a:bodyPr>
          <a:lstStyle/>
          <a:p>
            <a:r>
              <a:rPr lang="ja-JP" altLang="en-US" dirty="0">
                <a:solidFill>
                  <a:srgbClr val="0000FF"/>
                </a:solidFill>
              </a:rPr>
              <a:t>「映画の著作物」を除き，著作物として保護されるためには，「固定」（</a:t>
            </a:r>
            <a:r>
              <a:rPr lang="ja-JP" altLang="en-US" dirty="0" smtClean="0">
                <a:solidFill>
                  <a:srgbClr val="0000FF"/>
                </a:solidFill>
              </a:rPr>
              <a:t>録音</a:t>
            </a:r>
            <a:r>
              <a:rPr lang="ja-JP" altLang="en-US" dirty="0">
                <a:solidFill>
                  <a:srgbClr val="0000FF"/>
                </a:solidFill>
              </a:rPr>
              <a:t>，録画，印刷など）されている必要</a:t>
            </a:r>
            <a:r>
              <a:rPr lang="ja-JP" altLang="en-US" dirty="0" smtClean="0">
                <a:solidFill>
                  <a:srgbClr val="0000FF"/>
                </a:solidFill>
              </a:rPr>
              <a:t>はなく，</a:t>
            </a:r>
            <a:r>
              <a:rPr lang="ja-JP" altLang="en-US" dirty="0">
                <a:solidFill>
                  <a:srgbClr val="0000FF"/>
                </a:solidFill>
              </a:rPr>
              <a:t>「原稿なしの講演」や「</a:t>
            </a:r>
            <a:r>
              <a:rPr lang="ja-JP" altLang="en-US" dirty="0" smtClean="0">
                <a:solidFill>
                  <a:srgbClr val="0000FF"/>
                </a:solidFill>
              </a:rPr>
              <a:t>即興</a:t>
            </a:r>
            <a:r>
              <a:rPr lang="ja-JP" altLang="en-US" dirty="0">
                <a:solidFill>
                  <a:srgbClr val="0000FF"/>
                </a:solidFill>
              </a:rPr>
              <a:t>の歌」なども保護の対象と</a:t>
            </a:r>
            <a:r>
              <a:rPr lang="ja-JP" altLang="en-US" dirty="0" smtClean="0">
                <a:solidFill>
                  <a:srgbClr val="0000FF"/>
                </a:solidFill>
              </a:rPr>
              <a:t>なる。</a:t>
            </a:r>
            <a:endParaRPr kumimoji="1" lang="ja-JP" altLang="en-US" dirty="0">
              <a:solidFill>
                <a:srgbClr val="0000FF"/>
              </a:solidFill>
            </a:endParaRPr>
          </a:p>
        </p:txBody>
      </p:sp>
      <p:graphicFrame>
        <p:nvGraphicFramePr>
          <p:cNvPr id="3" name="表 2"/>
          <p:cNvGraphicFramePr>
            <a:graphicFrameLocks noGrp="1"/>
          </p:cNvGraphicFramePr>
          <p:nvPr>
            <p:extLst>
              <p:ext uri="{D42A27DB-BD31-4B8C-83A1-F6EECF244321}">
                <p14:modId xmlns:p14="http://schemas.microsoft.com/office/powerpoint/2010/main" val="1939406005"/>
              </p:ext>
            </p:extLst>
          </p:nvPr>
        </p:nvGraphicFramePr>
        <p:xfrm>
          <a:off x="323528" y="1340768"/>
          <a:ext cx="8568952" cy="4624292"/>
        </p:xfrm>
        <a:graphic>
          <a:graphicData uri="http://schemas.openxmlformats.org/drawingml/2006/table">
            <a:tbl>
              <a:tblPr firstRow="1" bandRow="1">
                <a:tableStyleId>{5940675A-B579-460E-94D1-54222C63F5DA}</a:tableStyleId>
              </a:tblPr>
              <a:tblGrid>
                <a:gridCol w="2448272"/>
                <a:gridCol w="6120680"/>
              </a:tblGrid>
              <a:tr h="403796">
                <a:tc>
                  <a:txBody>
                    <a:bodyPr/>
                    <a:lstStyle/>
                    <a:p>
                      <a:pPr algn="ctr"/>
                      <a:r>
                        <a:rPr kumimoji="1" lang="ja-JP" altLang="en-US" dirty="0" smtClean="0"/>
                        <a:t>種類</a:t>
                      </a:r>
                      <a:endParaRPr kumimoji="1" lang="ja-JP" altLang="en-US" dirty="0"/>
                    </a:p>
                  </a:txBody>
                  <a:tcPr/>
                </a:tc>
                <a:tc>
                  <a:txBody>
                    <a:bodyPr/>
                    <a:lstStyle/>
                    <a:p>
                      <a:pPr algn="ctr"/>
                      <a:r>
                        <a:rPr kumimoji="1" lang="ja-JP" altLang="en-US" dirty="0" smtClean="0"/>
                        <a:t>例示</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言語の著作物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講演，論文，レポート，作文，小説，脚本，詩歌，俳句など</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音楽の著作物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楽曲，楽曲を伴う歌詞</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舞踊，無言劇の著作物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日本舞踊，バレエ，ダンス，舞踏，パントマイムの振り付け</a:t>
                      </a:r>
                      <a:endParaRPr kumimoji="1" lang="ja-JP" altLang="en-US" dirty="0"/>
                    </a:p>
                  </a:txBody>
                  <a:tcPr/>
                </a:tc>
              </a:tr>
              <a:tr h="696962">
                <a:tc>
                  <a:txBody>
                    <a:bodyPr/>
                    <a:lstStyle/>
                    <a:p>
                      <a:r>
                        <a:rPr kumimoji="1" lang="ja-JP" altLang="en-US" sz="1800" b="0" i="0" u="none" strike="noStrike" kern="1200" baseline="0" dirty="0" smtClean="0">
                          <a:solidFill>
                            <a:schemeClr val="tx1"/>
                          </a:solidFill>
                          <a:latin typeface="+mn-lt"/>
                          <a:ea typeface="+mn-ea"/>
                          <a:cs typeface="+mn-cs"/>
                        </a:rPr>
                        <a:t>美術の著作物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絵画，版画，彫刻，マンガ，書，舞台装置など（美術工芸品を含む）</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建築の著作物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芸術的な建築物</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地図，図形の著作物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地図，学術的な図面，図表，設計図，立体模型，地球儀など</a:t>
                      </a:r>
                      <a:endParaRPr kumimoji="1" lang="ja-JP" altLang="en-US" dirty="0"/>
                    </a:p>
                  </a:txBody>
                  <a:tcPr/>
                </a:tc>
              </a:tr>
              <a:tr h="696962">
                <a:tc>
                  <a:txBody>
                    <a:bodyPr/>
                    <a:lstStyle/>
                    <a:p>
                      <a:r>
                        <a:rPr kumimoji="1" lang="ja-JP" altLang="en-US" sz="1800" b="0" i="0" u="none" strike="noStrike" kern="1200" baseline="0" dirty="0" smtClean="0">
                          <a:solidFill>
                            <a:schemeClr val="tx1"/>
                          </a:solidFill>
                          <a:latin typeface="+mn-lt"/>
                          <a:ea typeface="+mn-ea"/>
                          <a:cs typeface="+mn-cs"/>
                        </a:rPr>
                        <a:t>映画の著作物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劇場用映画，アニメ，ビデオ，ゲームソフトの映像部分などの「録画されている動く影像」</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写真の著作物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写真，グラビアなど</a:t>
                      </a:r>
                      <a:endParaRPr kumimoji="1" lang="ja-JP" altLang="en-US" dirty="0"/>
                    </a:p>
                  </a:txBody>
                  <a:tcPr/>
                </a:tc>
              </a:tr>
              <a:tr h="403796">
                <a:tc>
                  <a:txBody>
                    <a:bodyPr/>
                    <a:lstStyle/>
                    <a:p>
                      <a:r>
                        <a:rPr kumimoji="1" lang="ja-JP" altLang="en-US" sz="1800" b="0" i="0" u="none" strike="noStrike" kern="1200" baseline="0" dirty="0" smtClean="0">
                          <a:solidFill>
                            <a:schemeClr val="tx1"/>
                          </a:solidFill>
                          <a:latin typeface="+mn-lt"/>
                          <a:ea typeface="+mn-ea"/>
                          <a:cs typeface="+mn-cs"/>
                        </a:rPr>
                        <a:t>プログラムの著作物</a:t>
                      </a:r>
                      <a:endParaRPr kumimoji="1" lang="ja-JP" altLang="en-US" dirty="0"/>
                    </a:p>
                  </a:txBody>
                  <a:tcPr/>
                </a:tc>
                <a:tc>
                  <a:txBody>
                    <a:bodyPr/>
                    <a:lstStyle/>
                    <a:p>
                      <a:r>
                        <a:rPr kumimoji="1" lang="ja-JP" altLang="en-US" sz="1800" b="0" i="0" u="none" strike="noStrike" kern="1200" baseline="0" dirty="0" smtClean="0">
                          <a:solidFill>
                            <a:schemeClr val="tx1"/>
                          </a:solidFill>
                          <a:latin typeface="+mn-lt"/>
                          <a:ea typeface="+mn-ea"/>
                          <a:cs typeface="+mn-cs"/>
                        </a:rPr>
                        <a:t>コンピュータ・プログラム</a:t>
                      </a:r>
                      <a:endParaRPr kumimoji="1" lang="ja-JP" altLang="en-US" dirty="0"/>
                    </a:p>
                  </a:txBody>
                  <a:tcPr/>
                </a:tc>
              </a:tr>
            </a:tbl>
          </a:graphicData>
        </a:graphic>
      </p:graphicFrame>
      <p:sp>
        <p:nvSpPr>
          <p:cNvPr id="8"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3</a:t>
            </a:fld>
            <a:endParaRPr lang="en-US" altLang="ja-JP" sz="1800" dirty="0" smtClean="0">
              <a:latin typeface="+mn-ea"/>
              <a:ea typeface="+mn-ea"/>
            </a:endParaRPr>
          </a:p>
        </p:txBody>
      </p:sp>
    </p:spTree>
    <p:extLst>
      <p:ext uri="{BB962C8B-B14F-4D97-AF65-F5344CB8AC3E}">
        <p14:creationId xmlns:p14="http://schemas.microsoft.com/office/powerpoint/2010/main" val="403921781"/>
      </p:ext>
    </p:extLst>
  </p:cSld>
  <p:clrMapOvr>
    <a:masterClrMapping/>
  </p:clrMapOvr>
  <p:transition spd="slow">
    <p:split orient="vert"/>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710864" y="457200"/>
            <a:ext cx="7704856"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700" dirty="0">
                <a:solidFill>
                  <a:schemeClr val="bg1"/>
                </a:solidFill>
                <a:latin typeface="ＭＳ Ｐゴシック" pitchFamily="50" charset="-128"/>
              </a:rPr>
              <a:t>二次的著作物、編集著作物、データベース著作物</a:t>
            </a:r>
          </a:p>
        </p:txBody>
      </p:sp>
      <p:sp>
        <p:nvSpPr>
          <p:cNvPr id="4" name="テキスト ボックス 3"/>
          <p:cNvSpPr txBox="1"/>
          <p:nvPr/>
        </p:nvSpPr>
        <p:spPr>
          <a:xfrm>
            <a:off x="251520" y="1628800"/>
            <a:ext cx="8748464" cy="4816703"/>
          </a:xfrm>
          <a:prstGeom prst="rect">
            <a:avLst/>
          </a:prstGeom>
          <a:noFill/>
        </p:spPr>
        <p:txBody>
          <a:bodyPr wrap="square" rtlCol="0">
            <a:spAutoFit/>
          </a:bodyPr>
          <a:lstStyle/>
          <a:p>
            <a:r>
              <a:rPr lang="ja-JP" altLang="en-US" dirty="0" smtClean="0">
                <a:solidFill>
                  <a:srgbClr val="0000FF"/>
                </a:solidFill>
                <a:latin typeface="+mn-ea"/>
              </a:rPr>
              <a:t>◆ </a:t>
            </a:r>
            <a:r>
              <a:rPr lang="ja-JP" altLang="en-US" sz="2200" dirty="0" smtClean="0">
                <a:solidFill>
                  <a:srgbClr val="0000FF"/>
                </a:solidFill>
                <a:latin typeface="+mn-ea"/>
              </a:rPr>
              <a:t>二次的著作物</a:t>
            </a:r>
            <a:endParaRPr lang="en-US" altLang="ja-JP" sz="2200" dirty="0" smtClean="0">
              <a:solidFill>
                <a:srgbClr val="0000FF"/>
              </a:solidFill>
              <a:latin typeface="+mn-ea"/>
            </a:endParaRPr>
          </a:p>
          <a:p>
            <a:r>
              <a:rPr lang="ja-JP" altLang="en-US" sz="2000" dirty="0">
                <a:latin typeface="+mn-ea"/>
              </a:rPr>
              <a:t>　</a:t>
            </a:r>
            <a:r>
              <a:rPr lang="ja-JP" altLang="en-US" sz="2000" dirty="0" smtClean="0">
                <a:latin typeface="+mn-ea"/>
              </a:rPr>
              <a:t>　</a:t>
            </a:r>
            <a:r>
              <a:rPr lang="ja-JP" altLang="en-US" sz="2000" dirty="0">
                <a:latin typeface="+mn-ea"/>
              </a:rPr>
              <a:t>　</a:t>
            </a:r>
            <a:r>
              <a:rPr lang="ja-JP" altLang="en-US" sz="2000" dirty="0" smtClean="0">
                <a:latin typeface="+mn-ea"/>
              </a:rPr>
              <a:t>一つ</a:t>
            </a:r>
            <a:r>
              <a:rPr lang="ja-JP" altLang="en-US" sz="2000" dirty="0">
                <a:latin typeface="+mn-ea"/>
              </a:rPr>
              <a:t>の著作物を「原作</a:t>
            </a:r>
            <a:r>
              <a:rPr lang="ja-JP" altLang="en-US" sz="2000" dirty="0" smtClean="0">
                <a:latin typeface="+mn-ea"/>
              </a:rPr>
              <a:t>」と</a:t>
            </a:r>
            <a:r>
              <a:rPr lang="ja-JP" altLang="en-US" sz="2000" dirty="0">
                <a:latin typeface="+mn-ea"/>
              </a:rPr>
              <a:t>し，新たな創作性を加えて</a:t>
            </a:r>
            <a:r>
              <a:rPr lang="ja-JP" altLang="en-US" sz="2000" dirty="0" smtClean="0">
                <a:latin typeface="+mn-ea"/>
              </a:rPr>
              <a:t>創られた</a:t>
            </a:r>
            <a:r>
              <a:rPr lang="ja-JP" altLang="en-US" sz="2000" dirty="0">
                <a:latin typeface="+mn-ea"/>
              </a:rPr>
              <a:t>著作物</a:t>
            </a:r>
            <a:endParaRPr lang="en-US" altLang="ja-JP" sz="2000" dirty="0">
              <a:latin typeface="+mn-ea"/>
            </a:endParaRPr>
          </a:p>
          <a:p>
            <a:r>
              <a:rPr kumimoji="1" lang="en-US" altLang="ja-JP" sz="2000" dirty="0" smtClean="0">
                <a:solidFill>
                  <a:srgbClr val="0000FF"/>
                </a:solidFill>
                <a:latin typeface="+mn-ea"/>
              </a:rPr>
              <a:t>	</a:t>
            </a:r>
            <a:r>
              <a:rPr kumimoji="1" lang="ja-JP" altLang="en-US" dirty="0" smtClean="0">
                <a:latin typeface="+mn-ea"/>
              </a:rPr>
              <a:t>例）</a:t>
            </a:r>
            <a:r>
              <a:rPr lang="ja-JP" altLang="en-US" dirty="0" smtClean="0">
                <a:latin typeface="+mn-ea"/>
              </a:rPr>
              <a:t>外国</a:t>
            </a:r>
            <a:r>
              <a:rPr lang="ja-JP" altLang="en-US" dirty="0">
                <a:latin typeface="+mn-ea"/>
              </a:rPr>
              <a:t>の小説を日本語に「翻訳」した</a:t>
            </a:r>
            <a:r>
              <a:rPr lang="ja-JP" altLang="en-US" dirty="0" smtClean="0">
                <a:latin typeface="+mn-ea"/>
              </a:rPr>
              <a:t>もの</a:t>
            </a:r>
            <a:endParaRPr lang="en-US" altLang="ja-JP" dirty="0" smtClean="0">
              <a:latin typeface="+mn-ea"/>
            </a:endParaRPr>
          </a:p>
          <a:p>
            <a:r>
              <a:rPr lang="en-US" altLang="ja-JP" dirty="0">
                <a:latin typeface="+mn-ea"/>
              </a:rPr>
              <a:t>	</a:t>
            </a:r>
            <a:r>
              <a:rPr lang="ja-JP" altLang="en-US" dirty="0" smtClean="0">
                <a:latin typeface="+mn-ea"/>
              </a:rPr>
              <a:t>　　小説</a:t>
            </a:r>
            <a:r>
              <a:rPr lang="ja-JP" altLang="en-US" dirty="0">
                <a:latin typeface="+mn-ea"/>
              </a:rPr>
              <a:t>を「映画化」した</a:t>
            </a:r>
            <a:r>
              <a:rPr lang="ja-JP" altLang="en-US" dirty="0" smtClean="0">
                <a:latin typeface="+mn-ea"/>
              </a:rPr>
              <a:t>もの、</a:t>
            </a:r>
            <a:endParaRPr lang="en-US" altLang="ja-JP" dirty="0" smtClean="0">
              <a:latin typeface="+mn-ea"/>
            </a:endParaRPr>
          </a:p>
          <a:p>
            <a:pPr marL="1433513" indent="-1433513"/>
            <a:r>
              <a:rPr lang="ja-JP" altLang="en-US" dirty="0" smtClean="0">
                <a:latin typeface="+mn-ea"/>
              </a:rPr>
              <a:t>　　　　　　　　既存</a:t>
            </a:r>
            <a:r>
              <a:rPr lang="ja-JP" altLang="en-US" dirty="0">
                <a:latin typeface="+mn-ea"/>
              </a:rPr>
              <a:t>の楽曲を「編曲</a:t>
            </a:r>
            <a:r>
              <a:rPr lang="ja-JP" altLang="en-US" dirty="0" smtClean="0">
                <a:latin typeface="+mn-ea"/>
              </a:rPr>
              <a:t>」したもの</a:t>
            </a:r>
            <a:endParaRPr lang="en-US" altLang="ja-JP" dirty="0" smtClean="0">
              <a:latin typeface="+mn-ea"/>
            </a:endParaRPr>
          </a:p>
          <a:p>
            <a:pPr>
              <a:spcBef>
                <a:spcPts val="600"/>
              </a:spcBef>
            </a:pPr>
            <a:r>
              <a:rPr lang="ja-JP" altLang="en-US" sz="2000" dirty="0">
                <a:latin typeface="+mn-ea"/>
              </a:rPr>
              <a:t>　</a:t>
            </a:r>
            <a:r>
              <a:rPr lang="ja-JP" altLang="en-US" sz="2000" dirty="0" smtClean="0">
                <a:latin typeface="+mn-ea"/>
              </a:rPr>
              <a:t>　</a:t>
            </a:r>
            <a:r>
              <a:rPr lang="ja-JP" altLang="en-US" sz="2000" dirty="0" smtClean="0">
                <a:solidFill>
                  <a:srgbClr val="0000FF"/>
                </a:solidFill>
                <a:latin typeface="+mn-ea"/>
              </a:rPr>
              <a:t>★「二次的著作物を創る」場合は、原作の著作者の許諾が必要</a:t>
            </a:r>
            <a:endParaRPr lang="en-US" altLang="ja-JP" sz="2000" dirty="0" smtClean="0">
              <a:solidFill>
                <a:srgbClr val="0000FF"/>
              </a:solidFill>
              <a:latin typeface="+mn-ea"/>
            </a:endParaRPr>
          </a:p>
          <a:p>
            <a:r>
              <a:rPr lang="ja-JP" altLang="en-US" sz="2000" dirty="0">
                <a:solidFill>
                  <a:srgbClr val="0000FF"/>
                </a:solidFill>
                <a:latin typeface="+mn-ea"/>
              </a:rPr>
              <a:t>　</a:t>
            </a:r>
            <a:r>
              <a:rPr lang="ja-JP" altLang="en-US" sz="2000" dirty="0" smtClean="0">
                <a:solidFill>
                  <a:srgbClr val="0000FF"/>
                </a:solidFill>
                <a:latin typeface="+mn-ea"/>
              </a:rPr>
              <a:t>　★ </a:t>
            </a:r>
            <a:r>
              <a:rPr lang="ja-JP" altLang="en-US" sz="2000" dirty="0">
                <a:solidFill>
                  <a:srgbClr val="0000FF"/>
                </a:solidFill>
                <a:latin typeface="+mn-ea"/>
              </a:rPr>
              <a:t>「二次的著作物</a:t>
            </a:r>
            <a:r>
              <a:rPr lang="ja-JP" altLang="en-US" sz="2000" dirty="0" smtClean="0">
                <a:solidFill>
                  <a:srgbClr val="0000FF"/>
                </a:solidFill>
                <a:latin typeface="+mn-ea"/>
              </a:rPr>
              <a:t>を利用」する場合は、原作者、</a:t>
            </a:r>
            <a:r>
              <a:rPr lang="ja-JP" altLang="en-US" sz="2000" dirty="0">
                <a:solidFill>
                  <a:srgbClr val="0000FF"/>
                </a:solidFill>
                <a:latin typeface="+mn-ea"/>
              </a:rPr>
              <a:t>二次的</a:t>
            </a:r>
            <a:r>
              <a:rPr lang="ja-JP" altLang="en-US" sz="2000" dirty="0" smtClean="0">
                <a:solidFill>
                  <a:srgbClr val="0000FF"/>
                </a:solidFill>
                <a:latin typeface="+mn-ea"/>
              </a:rPr>
              <a:t>著作者の</a:t>
            </a:r>
            <a:r>
              <a:rPr lang="ja-JP" altLang="en-US" sz="2000" dirty="0">
                <a:solidFill>
                  <a:srgbClr val="0000FF"/>
                </a:solidFill>
                <a:latin typeface="+mn-ea"/>
              </a:rPr>
              <a:t>許諾</a:t>
            </a:r>
            <a:r>
              <a:rPr lang="ja-JP" altLang="en-US" sz="2000" dirty="0" smtClean="0">
                <a:solidFill>
                  <a:srgbClr val="0000FF"/>
                </a:solidFill>
                <a:latin typeface="+mn-ea"/>
              </a:rPr>
              <a:t>が必要</a:t>
            </a:r>
            <a:endParaRPr lang="en-US" altLang="ja-JP" sz="2000" dirty="0" smtClean="0">
              <a:solidFill>
                <a:srgbClr val="0000FF"/>
              </a:solidFill>
              <a:latin typeface="+mn-ea"/>
            </a:endParaRPr>
          </a:p>
          <a:p>
            <a:endParaRPr lang="en-US" altLang="ja-JP" sz="2000" dirty="0">
              <a:latin typeface="+mn-ea"/>
            </a:endParaRPr>
          </a:p>
          <a:p>
            <a:r>
              <a:rPr lang="ja-JP" altLang="en-US" dirty="0" smtClean="0">
                <a:solidFill>
                  <a:srgbClr val="0000FF"/>
                </a:solidFill>
                <a:latin typeface="+mn-ea"/>
              </a:rPr>
              <a:t>◆ </a:t>
            </a:r>
            <a:r>
              <a:rPr lang="ja-JP" altLang="en-US" sz="2200" dirty="0" smtClean="0">
                <a:solidFill>
                  <a:srgbClr val="0000FF"/>
                </a:solidFill>
                <a:latin typeface="+mn-ea"/>
              </a:rPr>
              <a:t>編集著作物</a:t>
            </a:r>
            <a:endParaRPr lang="en-US" altLang="ja-JP" sz="2200" dirty="0">
              <a:solidFill>
                <a:srgbClr val="0000FF"/>
              </a:solidFill>
              <a:latin typeface="+mn-ea"/>
            </a:endParaRPr>
          </a:p>
          <a:p>
            <a:pPr marL="450850" indent="-450850"/>
            <a:r>
              <a:rPr lang="ja-JP" altLang="en-US" sz="2000" dirty="0" smtClean="0"/>
              <a:t>　　　詩集</a:t>
            </a:r>
            <a:r>
              <a:rPr lang="ja-JP" altLang="en-US" sz="2000" dirty="0"/>
              <a:t>，百科事典，新聞，雑誌のような「編集物」は，そこに「部品」として</a:t>
            </a:r>
            <a:r>
              <a:rPr lang="ja-JP" altLang="en-US" sz="2000" dirty="0" smtClean="0"/>
              <a:t>収録されて</a:t>
            </a:r>
            <a:r>
              <a:rPr lang="ja-JP" altLang="en-US" sz="2000" dirty="0"/>
              <a:t>いる個々の著作物などとは別に，「全体」としても「編集著作物」として</a:t>
            </a:r>
            <a:r>
              <a:rPr lang="ja-JP" altLang="en-US" sz="2000" dirty="0" smtClean="0"/>
              <a:t>保護される</a:t>
            </a:r>
            <a:endParaRPr lang="en-US" altLang="ja-JP" sz="2000" dirty="0" smtClean="0"/>
          </a:p>
          <a:p>
            <a:pPr marL="450850" indent="-450850"/>
            <a:endParaRPr lang="en-US" altLang="ja-JP" sz="2000" dirty="0">
              <a:latin typeface="+mn-ea"/>
            </a:endParaRPr>
          </a:p>
          <a:p>
            <a:r>
              <a:rPr lang="ja-JP" altLang="en-US" dirty="0" smtClean="0">
                <a:solidFill>
                  <a:srgbClr val="0000FF"/>
                </a:solidFill>
                <a:latin typeface="+mn-ea"/>
              </a:rPr>
              <a:t>◆ </a:t>
            </a:r>
            <a:r>
              <a:rPr lang="ja-JP" altLang="en-US" sz="2200" dirty="0" smtClean="0">
                <a:solidFill>
                  <a:srgbClr val="0000FF"/>
                </a:solidFill>
                <a:latin typeface="+mn-ea"/>
              </a:rPr>
              <a:t>データベース著作物</a:t>
            </a:r>
            <a:endParaRPr lang="en-US" altLang="ja-JP" sz="2200" dirty="0" smtClean="0">
              <a:solidFill>
                <a:srgbClr val="0000FF"/>
              </a:solidFill>
              <a:latin typeface="+mn-ea"/>
            </a:endParaRPr>
          </a:p>
          <a:p>
            <a:r>
              <a:rPr lang="ja-JP" altLang="en-US" sz="2000" dirty="0" smtClean="0">
                <a:solidFill>
                  <a:srgbClr val="0000FF"/>
                </a:solidFill>
                <a:latin typeface="+mn-ea"/>
              </a:rPr>
              <a:t>　　　</a:t>
            </a:r>
            <a:r>
              <a:rPr lang="ja-JP" altLang="en-US" sz="2000" dirty="0" smtClean="0">
                <a:latin typeface="+mn-ea"/>
              </a:rPr>
              <a:t>編集著作物のうち</a:t>
            </a:r>
            <a:r>
              <a:rPr lang="ja-JP" altLang="en-US" sz="2000" dirty="0"/>
              <a:t>コンピュータで検索できる</a:t>
            </a:r>
            <a:r>
              <a:rPr lang="ja-JP" altLang="en-US" sz="2000" dirty="0" smtClean="0"/>
              <a:t>もの</a:t>
            </a:r>
            <a:endParaRPr lang="en-US" altLang="ja-JP" sz="2000" dirty="0">
              <a:latin typeface="+mn-ea"/>
            </a:endParaRPr>
          </a:p>
        </p:txBody>
      </p:sp>
      <p:sp>
        <p:nvSpPr>
          <p:cNvPr id="5" name="スライド番号プレースホルダ 3"/>
          <p:cNvSpPr>
            <a:spLocks noGrp="1"/>
          </p:cNvSpPr>
          <p:nvPr>
            <p:ph type="sldNum" sz="quarter" idx="12"/>
          </p:nvPr>
        </p:nvSpPr>
        <p:spPr>
          <a:xfrm>
            <a:off x="6830888"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4</a:t>
            </a:fld>
            <a:endParaRPr lang="en-US" altLang="ja-JP" sz="1800" dirty="0" smtClean="0">
              <a:latin typeface="+mn-ea"/>
              <a:ea typeface="+mn-ea"/>
            </a:endParaRPr>
          </a:p>
        </p:txBody>
      </p:sp>
    </p:spTree>
    <p:extLst>
      <p:ext uri="{BB962C8B-B14F-4D97-AF65-F5344CB8AC3E}">
        <p14:creationId xmlns:p14="http://schemas.microsoft.com/office/powerpoint/2010/main" val="2372204448"/>
      </p:ext>
    </p:extLst>
  </p:cSld>
  <p:clrMapOvr>
    <a:masterClrMapping/>
  </p:clrMapOvr>
  <p:transition spd="slow">
    <p:split orient="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5</a:t>
            </a:fld>
            <a:endParaRPr lang="en-US" altLang="ja-JP" sz="1800" dirty="0" smtClean="0">
              <a:latin typeface="+mn-ea"/>
              <a:ea typeface="+mn-ea"/>
            </a:endParaRPr>
          </a:p>
        </p:txBody>
      </p:sp>
      <p:grpSp>
        <p:nvGrpSpPr>
          <p:cNvPr id="4" name="グループ化 3"/>
          <p:cNvGrpSpPr/>
          <p:nvPr/>
        </p:nvGrpSpPr>
        <p:grpSpPr>
          <a:xfrm>
            <a:off x="457200" y="1424425"/>
            <a:ext cx="8229600" cy="1219471"/>
            <a:chOff x="457200" y="1496433"/>
            <a:chExt cx="8229600" cy="1219471"/>
          </a:xfrm>
        </p:grpSpPr>
        <p:sp>
          <p:nvSpPr>
            <p:cNvPr id="12295" name="AutoShape 6"/>
            <p:cNvSpPr>
              <a:spLocks noChangeArrowheads="1"/>
            </p:cNvSpPr>
            <p:nvPr/>
          </p:nvSpPr>
          <p:spPr bwMode="auto">
            <a:xfrm>
              <a:off x="457200" y="1496433"/>
              <a:ext cx="8229600" cy="1219471"/>
            </a:xfrm>
            <a:prstGeom prst="roundRect">
              <a:avLst>
                <a:gd name="adj" fmla="val 16667"/>
              </a:avLst>
            </a:prstGeom>
            <a:solidFill>
              <a:srgbClr val="FFFFCC"/>
            </a:solidFill>
            <a:ln w="9525">
              <a:solidFill>
                <a:srgbClr val="0000FF"/>
              </a:solidFill>
              <a:round/>
              <a:headEnd/>
              <a:tailEnd/>
            </a:ln>
          </p:spPr>
          <p:txBody>
            <a:bodyPr wrap="none" anchor="ctr"/>
            <a:lstStyle/>
            <a:p>
              <a:endParaRPr lang="ja-JP" altLang="en-US"/>
            </a:p>
          </p:txBody>
        </p:sp>
        <p:sp>
          <p:nvSpPr>
            <p:cNvPr id="12296" name="Text Box 7"/>
            <p:cNvSpPr txBox="1">
              <a:spLocks noChangeArrowheads="1"/>
            </p:cNvSpPr>
            <p:nvPr/>
          </p:nvSpPr>
          <p:spPr bwMode="auto">
            <a:xfrm>
              <a:off x="755576" y="1568478"/>
              <a:ext cx="7823200" cy="1131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nSpc>
                  <a:spcPts val="2700"/>
                </a:lnSpc>
              </a:pPr>
              <a:r>
                <a:rPr lang="ja-JP" altLang="en-US" sz="2000" dirty="0" smtClean="0">
                  <a:latin typeface="+mn-ea"/>
                  <a:ea typeface="+mn-ea"/>
                </a:rPr>
                <a:t>著作物を創作する人</a:t>
              </a:r>
              <a:r>
                <a:rPr lang="zh-CN" altLang="en-US" sz="2000" dirty="0">
                  <a:latin typeface="ＭＳ Ｐゴシック" panose="020B0600070205080204" pitchFamily="50" charset="-128"/>
                </a:rPr>
                <a:t>（第</a:t>
              </a:r>
              <a:r>
                <a:rPr lang="en-US" altLang="zh-CN" sz="2000" dirty="0">
                  <a:latin typeface="ＭＳ Ｐゴシック" panose="020B0600070205080204" pitchFamily="50" charset="-128"/>
                </a:rPr>
                <a:t>2</a:t>
              </a:r>
              <a:r>
                <a:rPr lang="zh-CN" altLang="en-US" sz="2000" dirty="0">
                  <a:latin typeface="ＭＳ Ｐゴシック" panose="020B0600070205080204" pitchFamily="50" charset="-128"/>
                </a:rPr>
                <a:t>条第</a:t>
              </a:r>
              <a:r>
                <a:rPr lang="en-US" altLang="zh-CN" sz="2000" dirty="0">
                  <a:latin typeface="ＭＳ Ｐゴシック" panose="020B0600070205080204" pitchFamily="50" charset="-128"/>
                </a:rPr>
                <a:t>1</a:t>
              </a:r>
              <a:r>
                <a:rPr lang="zh-CN" altLang="en-US" sz="2000" dirty="0">
                  <a:latin typeface="ＭＳ Ｐゴシック" panose="020B0600070205080204" pitchFamily="50" charset="-128"/>
                </a:rPr>
                <a:t>項第</a:t>
              </a:r>
              <a:r>
                <a:rPr lang="en-US" altLang="zh-CN" sz="2000" dirty="0">
                  <a:latin typeface="ＭＳ Ｐゴシック" panose="020B0600070205080204" pitchFamily="50" charset="-128"/>
                </a:rPr>
                <a:t>2</a:t>
              </a:r>
              <a:r>
                <a:rPr lang="zh-CN" altLang="en-US" sz="2000" dirty="0">
                  <a:latin typeface="ＭＳ Ｐゴシック" panose="020B0600070205080204" pitchFamily="50" charset="-128"/>
                </a:rPr>
                <a:t>号）</a:t>
              </a:r>
              <a:r>
                <a:rPr lang="ja-JP" altLang="en-US" sz="2000" dirty="0" err="1" smtClean="0">
                  <a:latin typeface="+mn-ea"/>
                  <a:ea typeface="+mn-ea"/>
                </a:rPr>
                <a:t>。</a:t>
              </a:r>
              <a:r>
                <a:rPr lang="ja-JP" altLang="en-US" sz="2000" dirty="0" smtClean="0">
                  <a:latin typeface="+mn-ea"/>
                  <a:ea typeface="+mn-ea"/>
                </a:rPr>
                <a:t>小説家や画家や作曲家などの創作活動を職業とする人だけでなく、</a:t>
              </a:r>
              <a:r>
                <a:rPr lang="ja-JP" altLang="en-US" sz="2000" dirty="0" smtClean="0">
                  <a:solidFill>
                    <a:srgbClr val="0000FF"/>
                  </a:solidFill>
                  <a:latin typeface="+mn-ea"/>
                  <a:ea typeface="+mn-ea"/>
                </a:rPr>
                <a:t>誰でも小説を書いたり絵を描いたりすれば，それを創作した者が著作者</a:t>
              </a:r>
              <a:r>
                <a:rPr lang="ja-JP" altLang="en-US" sz="2000" baseline="30000" dirty="0" smtClean="0">
                  <a:solidFill>
                    <a:srgbClr val="0000FF"/>
                  </a:solidFill>
                  <a:latin typeface="+mn-ea"/>
                  <a:ea typeface="+mn-ea"/>
                </a:rPr>
                <a:t>＊</a:t>
              </a:r>
            </a:p>
          </p:txBody>
        </p:sp>
      </p:grpSp>
      <p:grpSp>
        <p:nvGrpSpPr>
          <p:cNvPr id="3" name="グループ化 2"/>
          <p:cNvGrpSpPr/>
          <p:nvPr/>
        </p:nvGrpSpPr>
        <p:grpSpPr>
          <a:xfrm>
            <a:off x="467544" y="4225125"/>
            <a:ext cx="8229600" cy="2556805"/>
            <a:chOff x="467544" y="3917962"/>
            <a:chExt cx="8229600" cy="2660259"/>
          </a:xfrm>
        </p:grpSpPr>
        <p:sp>
          <p:nvSpPr>
            <p:cNvPr id="15" name="AutoShape 6"/>
            <p:cNvSpPr>
              <a:spLocks noChangeArrowheads="1"/>
            </p:cNvSpPr>
            <p:nvPr/>
          </p:nvSpPr>
          <p:spPr bwMode="auto">
            <a:xfrm>
              <a:off x="467544" y="3917962"/>
              <a:ext cx="8229600" cy="2660259"/>
            </a:xfrm>
            <a:prstGeom prst="roundRect">
              <a:avLst>
                <a:gd name="adj" fmla="val 16667"/>
              </a:avLst>
            </a:prstGeom>
            <a:solidFill>
              <a:srgbClr val="FFFFCC"/>
            </a:solidFill>
            <a:ln w="9525">
              <a:solidFill>
                <a:srgbClr val="0000FF"/>
              </a:solidFill>
              <a:round/>
              <a:headEnd/>
              <a:tailEnd/>
            </a:ln>
          </p:spPr>
          <p:txBody>
            <a:bodyPr wrap="none" anchor="ctr"/>
            <a:lstStyle/>
            <a:p>
              <a:endParaRPr lang="ja-JP" altLang="en-US"/>
            </a:p>
          </p:txBody>
        </p:sp>
        <p:sp>
          <p:nvSpPr>
            <p:cNvPr id="16" name="Text Box 7"/>
            <p:cNvSpPr txBox="1">
              <a:spLocks noChangeArrowheads="1"/>
            </p:cNvSpPr>
            <p:nvPr/>
          </p:nvSpPr>
          <p:spPr bwMode="auto">
            <a:xfrm>
              <a:off x="755576" y="3933056"/>
              <a:ext cx="7823200" cy="2644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lnSpc>
                  <a:spcPts val="2800"/>
                </a:lnSpc>
              </a:pPr>
              <a:r>
                <a:rPr lang="ja-JP" altLang="en-US" sz="2000" dirty="0" smtClean="0">
                  <a:latin typeface="+mn-ea"/>
                  <a:ea typeface="+mn-ea"/>
                </a:rPr>
                <a:t>以下の要件をすべて満たした場合に限り，その人 が属している会社等が著作者となる。</a:t>
              </a:r>
              <a:endParaRPr lang="en-US" altLang="ja-JP" sz="2000" dirty="0" smtClean="0">
                <a:latin typeface="+mn-ea"/>
                <a:ea typeface="+mn-ea"/>
              </a:endParaRPr>
            </a:p>
            <a:p>
              <a:pPr>
                <a:lnSpc>
                  <a:spcPts val="2700"/>
                </a:lnSpc>
              </a:pPr>
              <a:r>
                <a:rPr lang="ja-JP" altLang="en-US" dirty="0" smtClean="0">
                  <a:latin typeface="+mn-ea"/>
                  <a:ea typeface="+mn-ea"/>
                </a:rPr>
                <a:t>１．その著作物を作る企画を立てるのが法人その他の使用者であること</a:t>
              </a:r>
              <a:endParaRPr lang="en-US" altLang="ja-JP" dirty="0" smtClean="0">
                <a:latin typeface="+mn-ea"/>
                <a:ea typeface="+mn-ea"/>
              </a:endParaRPr>
            </a:p>
            <a:p>
              <a:pPr>
                <a:lnSpc>
                  <a:spcPts val="2700"/>
                </a:lnSpc>
              </a:pPr>
              <a:r>
                <a:rPr lang="ja-JP" altLang="en-US" dirty="0">
                  <a:latin typeface="+mn-ea"/>
                  <a:ea typeface="+mn-ea"/>
                </a:rPr>
                <a:t>２</a:t>
              </a:r>
              <a:r>
                <a:rPr lang="ja-JP" altLang="en-US" dirty="0" smtClean="0">
                  <a:latin typeface="+mn-ea"/>
                  <a:ea typeface="+mn-ea"/>
                </a:rPr>
                <a:t>．法人等の業務に従事する者の創作であること</a:t>
              </a:r>
              <a:endParaRPr lang="en-US" altLang="ja-JP" dirty="0" smtClean="0">
                <a:latin typeface="+mn-ea"/>
                <a:ea typeface="+mn-ea"/>
              </a:endParaRPr>
            </a:p>
            <a:p>
              <a:pPr>
                <a:lnSpc>
                  <a:spcPts val="2700"/>
                </a:lnSpc>
              </a:pPr>
              <a:r>
                <a:rPr lang="ja-JP" altLang="en-US" dirty="0">
                  <a:latin typeface="+mn-ea"/>
                  <a:ea typeface="+mn-ea"/>
                </a:rPr>
                <a:t>３</a:t>
              </a:r>
              <a:r>
                <a:rPr lang="ja-JP" altLang="en-US" dirty="0" smtClean="0">
                  <a:latin typeface="+mn-ea"/>
                  <a:ea typeface="+mn-ea"/>
                </a:rPr>
                <a:t>．職務上作成されること</a:t>
              </a:r>
              <a:endParaRPr lang="en-US" altLang="ja-JP" dirty="0" smtClean="0">
                <a:latin typeface="+mn-ea"/>
                <a:ea typeface="+mn-ea"/>
              </a:endParaRPr>
            </a:p>
            <a:p>
              <a:pPr>
                <a:lnSpc>
                  <a:spcPts val="2700"/>
                </a:lnSpc>
              </a:pPr>
              <a:r>
                <a:rPr lang="ja-JP" altLang="en-US" dirty="0">
                  <a:latin typeface="+mn-ea"/>
                  <a:ea typeface="+mn-ea"/>
                </a:rPr>
                <a:t>４</a:t>
              </a:r>
              <a:r>
                <a:rPr lang="ja-JP" altLang="en-US" dirty="0" smtClean="0">
                  <a:latin typeface="+mn-ea"/>
                  <a:ea typeface="+mn-ea"/>
                </a:rPr>
                <a:t>．公表するときに法人等の名義で公表されること</a:t>
              </a:r>
              <a:endParaRPr lang="en-US" altLang="ja-JP" dirty="0" smtClean="0">
                <a:latin typeface="+mn-ea"/>
                <a:ea typeface="+mn-ea"/>
              </a:endParaRPr>
            </a:p>
            <a:p>
              <a:pPr>
                <a:lnSpc>
                  <a:spcPts val="2700"/>
                </a:lnSpc>
              </a:pPr>
              <a:r>
                <a:rPr lang="ja-JP" altLang="en-US" dirty="0">
                  <a:latin typeface="+mn-ea"/>
                  <a:ea typeface="+mn-ea"/>
                </a:rPr>
                <a:t>５</a:t>
              </a:r>
              <a:r>
                <a:rPr lang="ja-JP" altLang="en-US" dirty="0" smtClean="0">
                  <a:latin typeface="+mn-ea"/>
                  <a:ea typeface="+mn-ea"/>
                </a:rPr>
                <a:t>．契約や就業規則で職員を著作者とする定めがないこと</a:t>
              </a:r>
            </a:p>
          </p:txBody>
        </p:sp>
      </p:grpSp>
      <p:sp>
        <p:nvSpPr>
          <p:cNvPr id="9" name="テキスト ボックス 8"/>
          <p:cNvSpPr txBox="1"/>
          <p:nvPr/>
        </p:nvSpPr>
        <p:spPr>
          <a:xfrm>
            <a:off x="683568" y="1052736"/>
            <a:ext cx="1944216" cy="400110"/>
          </a:xfrm>
          <a:prstGeom prst="rect">
            <a:avLst/>
          </a:prstGeom>
          <a:noFill/>
        </p:spPr>
        <p:txBody>
          <a:bodyPr wrap="square" rtlCol="0">
            <a:spAutoFit/>
          </a:bodyPr>
          <a:lstStyle/>
          <a:p>
            <a:r>
              <a:rPr lang="ja-JP" altLang="en-US" sz="2000" dirty="0" smtClean="0">
                <a:solidFill>
                  <a:srgbClr val="0000FF"/>
                </a:solidFill>
              </a:rPr>
              <a:t>著作者とは</a:t>
            </a:r>
            <a:endParaRPr kumimoji="1" lang="ja-JP" altLang="en-US" sz="2000" dirty="0">
              <a:solidFill>
                <a:srgbClr val="0000FF"/>
              </a:solidFill>
            </a:endParaRPr>
          </a:p>
        </p:txBody>
      </p:sp>
      <p:sp>
        <p:nvSpPr>
          <p:cNvPr id="18" name="テキスト ボックス 17"/>
          <p:cNvSpPr txBox="1"/>
          <p:nvPr/>
        </p:nvSpPr>
        <p:spPr>
          <a:xfrm>
            <a:off x="683568" y="3820978"/>
            <a:ext cx="2304256" cy="400110"/>
          </a:xfrm>
          <a:prstGeom prst="rect">
            <a:avLst/>
          </a:prstGeom>
          <a:noFill/>
        </p:spPr>
        <p:txBody>
          <a:bodyPr wrap="square" rtlCol="0">
            <a:spAutoFit/>
          </a:bodyPr>
          <a:lstStyle/>
          <a:p>
            <a:r>
              <a:rPr lang="ja-JP" altLang="en-US" sz="2000" dirty="0" smtClean="0">
                <a:solidFill>
                  <a:srgbClr val="0000FF"/>
                </a:solidFill>
                <a:latin typeface="ＭＳ Ｐゴシック" pitchFamily="50" charset="-128"/>
              </a:rPr>
              <a:t>法人</a:t>
            </a:r>
            <a:r>
              <a:rPr lang="ja-JP" altLang="en-US" sz="2000" dirty="0" smtClean="0">
                <a:solidFill>
                  <a:srgbClr val="0000FF"/>
                </a:solidFill>
              </a:rPr>
              <a:t>著作者とは</a:t>
            </a:r>
            <a:endParaRPr kumimoji="1" lang="ja-JP" altLang="en-US" sz="2000" dirty="0">
              <a:solidFill>
                <a:srgbClr val="0000FF"/>
              </a:solidFill>
            </a:endParaRPr>
          </a:p>
        </p:txBody>
      </p:sp>
      <p:sp>
        <p:nvSpPr>
          <p:cNvPr id="2" name="テキスト ボックス 1"/>
          <p:cNvSpPr txBox="1"/>
          <p:nvPr/>
        </p:nvSpPr>
        <p:spPr>
          <a:xfrm>
            <a:off x="395536" y="2711822"/>
            <a:ext cx="8496944" cy="1077218"/>
          </a:xfrm>
          <a:prstGeom prst="rect">
            <a:avLst/>
          </a:prstGeom>
          <a:noFill/>
        </p:spPr>
        <p:txBody>
          <a:bodyPr wrap="square" rtlCol="0">
            <a:spAutoFit/>
          </a:bodyPr>
          <a:lstStyle/>
          <a:p>
            <a:pPr marL="177800" indent="-177800"/>
            <a:r>
              <a:rPr kumimoji="1" lang="ja-JP" altLang="en-US" sz="1600" dirty="0" smtClean="0"/>
              <a:t>＊</a:t>
            </a:r>
            <a:r>
              <a:rPr lang="ja-JP" altLang="en-US" sz="1600" dirty="0"/>
              <a:t>小学生や</a:t>
            </a:r>
            <a:r>
              <a:rPr lang="ja-JP" altLang="en-US" sz="1600" dirty="0" smtClean="0"/>
              <a:t>幼稚園児</a:t>
            </a:r>
            <a:r>
              <a:rPr lang="ja-JP" altLang="en-US" sz="1600" dirty="0"/>
              <a:t>などであっても，</a:t>
            </a:r>
            <a:r>
              <a:rPr lang="ja-JP" altLang="en-US" sz="1600" dirty="0" smtClean="0"/>
              <a:t>絵や作文</a:t>
            </a:r>
            <a:r>
              <a:rPr lang="ja-JP" altLang="en-US" sz="1600" dirty="0"/>
              <a:t>を書けば</a:t>
            </a:r>
            <a:r>
              <a:rPr lang="ja-JP" altLang="en-US" sz="1600" dirty="0" smtClean="0"/>
              <a:t>その著作者</a:t>
            </a:r>
            <a:r>
              <a:rPr lang="ja-JP" altLang="en-US" sz="1600" dirty="0"/>
              <a:t>と</a:t>
            </a:r>
            <a:r>
              <a:rPr lang="ja-JP" altLang="en-US" sz="1600" dirty="0" smtClean="0"/>
              <a:t>なる。</a:t>
            </a:r>
            <a:r>
              <a:rPr lang="ja-JP" altLang="en-US" sz="1600" dirty="0"/>
              <a:t>うまいか下手かということや，芸術的な価値などといったことは</a:t>
            </a:r>
            <a:r>
              <a:rPr lang="ja-JP" altLang="en-US" sz="1600" dirty="0" smtClean="0"/>
              <a:t>一切関係なし。</a:t>
            </a:r>
            <a:endParaRPr lang="en-US" altLang="ja-JP" sz="1600" dirty="0" smtClean="0"/>
          </a:p>
          <a:p>
            <a:pPr marL="177800" indent="-177800"/>
            <a:r>
              <a:rPr kumimoji="1" lang="ja-JP" altLang="en-US" sz="1600" dirty="0" smtClean="0"/>
              <a:t>＊</a:t>
            </a:r>
            <a:r>
              <a:rPr lang="ja-JP" altLang="en-US" sz="1600" dirty="0"/>
              <a:t>著作物の創作を</a:t>
            </a:r>
            <a:r>
              <a:rPr lang="ja-JP" altLang="en-US" sz="1600" dirty="0" smtClean="0"/>
              <a:t>他人や</a:t>
            </a:r>
            <a:r>
              <a:rPr lang="ja-JP" altLang="en-US" sz="1600" dirty="0"/>
              <a:t>他社に委託（発注）した場合は</a:t>
            </a:r>
            <a:r>
              <a:rPr lang="ja-JP" altLang="en-US" sz="1600" dirty="0" smtClean="0"/>
              <a:t>，実際に</a:t>
            </a:r>
            <a:r>
              <a:rPr lang="ja-JP" altLang="en-US" sz="1600" dirty="0"/>
              <a:t>著作物を創作した「受注者側」が著作者と</a:t>
            </a:r>
            <a:r>
              <a:rPr lang="ja-JP" altLang="en-US" sz="1600" dirty="0" smtClean="0"/>
              <a:t>なる。発注者が自由に利用できるよう予め契約を交わしておくことが必要。</a:t>
            </a:r>
            <a:endParaRPr kumimoji="1" lang="ja-JP" altLang="en-US" sz="1600" dirty="0"/>
          </a:p>
        </p:txBody>
      </p:sp>
      <p:sp>
        <p:nvSpPr>
          <p:cNvPr id="12" name="Rectangle 2"/>
          <p:cNvSpPr>
            <a:spLocks noChangeArrowheads="1"/>
          </p:cNvSpPr>
          <p:nvPr/>
        </p:nvSpPr>
        <p:spPr bwMode="auto">
          <a:xfrm>
            <a:off x="1245984" y="332656"/>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a:solidFill>
                  <a:schemeClr val="bg1"/>
                </a:solidFill>
                <a:latin typeface="ＭＳ Ｐゴシック" pitchFamily="50" charset="-128"/>
              </a:rPr>
              <a:t>著作者、法人著作者とは</a:t>
            </a:r>
          </a:p>
        </p:txBody>
      </p:sp>
    </p:spTree>
    <p:extLst>
      <p:ext uri="{BB962C8B-B14F-4D97-AF65-F5344CB8AC3E}">
        <p14:creationId xmlns:p14="http://schemas.microsoft.com/office/powerpoint/2010/main" val="2792512599"/>
      </p:ext>
    </p:extLst>
  </p:cSld>
  <p:clrMapOvr>
    <a:masterClrMapping/>
  </p:clrMapOvr>
  <p:transition spd="slow">
    <p:split orient="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kogures.com/hitoshi/webtext/std-chosakuken-taikei/chosaku-taikei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62848"/>
            <a:ext cx="8085889" cy="6406512"/>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323528" y="4791343"/>
            <a:ext cx="2736304" cy="1661993"/>
          </a:xfrm>
          <a:prstGeom prst="rect">
            <a:avLst/>
          </a:prstGeom>
          <a:noFill/>
        </p:spPr>
        <p:txBody>
          <a:bodyPr wrap="square" rtlCol="0">
            <a:spAutoFit/>
          </a:bodyPr>
          <a:lstStyle/>
          <a:p>
            <a:r>
              <a:rPr lang="en-US" altLang="ja-JP" sz="1700" dirty="0">
                <a:solidFill>
                  <a:srgbClr val="0000FF"/>
                </a:solidFill>
                <a:latin typeface="+mn-ea"/>
              </a:rPr>
              <a:t>｢○○</a:t>
            </a:r>
            <a:r>
              <a:rPr lang="ja-JP" altLang="en-US" sz="1700" dirty="0">
                <a:solidFill>
                  <a:srgbClr val="0000FF"/>
                </a:solidFill>
                <a:latin typeface="+mn-ea"/>
              </a:rPr>
              <a:t>権</a:t>
            </a:r>
            <a:r>
              <a:rPr lang="en-US" altLang="ja-JP" sz="1700" dirty="0">
                <a:solidFill>
                  <a:srgbClr val="0000FF"/>
                </a:solidFill>
                <a:latin typeface="+mn-ea"/>
              </a:rPr>
              <a:t>｣</a:t>
            </a:r>
            <a:r>
              <a:rPr lang="ja-JP" altLang="en-US" sz="1700" dirty="0">
                <a:solidFill>
                  <a:srgbClr val="0000FF"/>
                </a:solidFill>
                <a:latin typeface="+mn-ea"/>
              </a:rPr>
              <a:t>の</a:t>
            </a:r>
            <a:r>
              <a:rPr lang="ja-JP" altLang="en-US" sz="1700" dirty="0" smtClean="0">
                <a:solidFill>
                  <a:srgbClr val="0000FF"/>
                </a:solidFill>
                <a:latin typeface="+mn-ea"/>
              </a:rPr>
              <a:t>意味</a:t>
            </a:r>
            <a:endParaRPr lang="en-US" altLang="ja-JP" sz="1700" dirty="0" smtClean="0">
              <a:solidFill>
                <a:srgbClr val="0000FF"/>
              </a:solidFill>
              <a:latin typeface="+mn-ea"/>
            </a:endParaRPr>
          </a:p>
          <a:p>
            <a:r>
              <a:rPr lang="ja-JP" altLang="en-US" sz="1700" dirty="0" smtClean="0">
                <a:solidFill>
                  <a:srgbClr val="0000FF"/>
                </a:solidFill>
                <a:latin typeface="+mn-ea"/>
              </a:rPr>
              <a:t>　他人</a:t>
            </a:r>
            <a:r>
              <a:rPr lang="ja-JP" altLang="en-US" sz="1700" dirty="0">
                <a:solidFill>
                  <a:srgbClr val="0000FF"/>
                </a:solidFill>
                <a:latin typeface="+mn-ea"/>
              </a:rPr>
              <a:t>が「無断で○○</a:t>
            </a:r>
            <a:r>
              <a:rPr lang="ja-JP" altLang="en-US" sz="1700" dirty="0" smtClean="0">
                <a:solidFill>
                  <a:srgbClr val="0000FF"/>
                </a:solidFill>
                <a:latin typeface="+mn-ea"/>
              </a:rPr>
              <a:t>すること</a:t>
            </a:r>
            <a:r>
              <a:rPr lang="ja-JP" altLang="en-US" sz="1700" dirty="0">
                <a:solidFill>
                  <a:srgbClr val="0000FF"/>
                </a:solidFill>
                <a:latin typeface="+mn-ea"/>
              </a:rPr>
              <a:t>」を止めることが</a:t>
            </a:r>
            <a:r>
              <a:rPr lang="ja-JP" altLang="en-US" sz="1700" dirty="0" smtClean="0">
                <a:solidFill>
                  <a:srgbClr val="0000FF"/>
                </a:solidFill>
                <a:latin typeface="+mn-ea"/>
              </a:rPr>
              <a:t>できる</a:t>
            </a:r>
            <a:endParaRPr lang="en-US" altLang="ja-JP" sz="1700" dirty="0" smtClean="0">
              <a:solidFill>
                <a:srgbClr val="0000FF"/>
              </a:solidFill>
              <a:latin typeface="+mn-ea"/>
            </a:endParaRPr>
          </a:p>
          <a:p>
            <a:r>
              <a:rPr lang="ja-JP" altLang="en-US" sz="1700" dirty="0" smtClean="0">
                <a:solidFill>
                  <a:srgbClr val="0000FF"/>
                </a:solidFill>
                <a:latin typeface="+mn-ea"/>
              </a:rPr>
              <a:t>（</a:t>
            </a:r>
            <a:r>
              <a:rPr lang="ja-JP" altLang="en-US" sz="1700" dirty="0">
                <a:solidFill>
                  <a:srgbClr val="0000FF"/>
                </a:solidFill>
                <a:latin typeface="+mn-ea"/>
              </a:rPr>
              <a:t>使用料などの条件を付けて，他人が○○</a:t>
            </a:r>
            <a:r>
              <a:rPr lang="ja-JP" altLang="en-US" sz="1700" dirty="0" smtClean="0">
                <a:solidFill>
                  <a:srgbClr val="0000FF"/>
                </a:solidFill>
                <a:latin typeface="+mn-ea"/>
              </a:rPr>
              <a:t>する</a:t>
            </a:r>
            <a:r>
              <a:rPr lang="ja-JP" altLang="en-US" sz="1700" dirty="0">
                <a:solidFill>
                  <a:srgbClr val="0000FF"/>
                </a:solidFill>
                <a:latin typeface="+mn-ea"/>
              </a:rPr>
              <a:t>ことを認める）権利（許諾権）</a:t>
            </a:r>
            <a:endParaRPr kumimoji="1" lang="ja-JP" altLang="en-US" sz="1700" dirty="0">
              <a:solidFill>
                <a:srgbClr val="0000FF"/>
              </a:solidFill>
              <a:latin typeface="+mn-ea"/>
            </a:endParaRPr>
          </a:p>
        </p:txBody>
      </p:sp>
      <p:sp>
        <p:nvSpPr>
          <p:cNvPr id="3" name="テキスト ボックス 2"/>
          <p:cNvSpPr txBox="1"/>
          <p:nvPr/>
        </p:nvSpPr>
        <p:spPr>
          <a:xfrm>
            <a:off x="576064" y="1224084"/>
            <a:ext cx="683568" cy="338554"/>
          </a:xfrm>
          <a:prstGeom prst="rect">
            <a:avLst/>
          </a:prstGeom>
          <a:noFill/>
        </p:spPr>
        <p:txBody>
          <a:bodyPr wrap="square" rtlCol="0">
            <a:spAutoFit/>
          </a:bodyPr>
          <a:lstStyle/>
          <a:p>
            <a:r>
              <a:rPr kumimoji="1" lang="ja-JP" altLang="en-US" sz="1600" dirty="0" smtClean="0"/>
              <a:t>相続</a:t>
            </a:r>
            <a:endParaRPr kumimoji="1" lang="ja-JP" altLang="en-US" sz="1600" dirty="0"/>
          </a:p>
        </p:txBody>
      </p:sp>
      <p:sp>
        <p:nvSpPr>
          <p:cNvPr id="4" name="テキスト ボックス 3"/>
          <p:cNvSpPr txBox="1"/>
          <p:nvPr/>
        </p:nvSpPr>
        <p:spPr>
          <a:xfrm>
            <a:off x="6012160" y="1772816"/>
            <a:ext cx="2880320" cy="338554"/>
          </a:xfrm>
          <a:prstGeom prst="rect">
            <a:avLst/>
          </a:prstGeom>
          <a:noFill/>
        </p:spPr>
        <p:txBody>
          <a:bodyPr wrap="square" rtlCol="0">
            <a:spAutoFit/>
          </a:bodyPr>
          <a:lstStyle/>
          <a:p>
            <a:r>
              <a:rPr lang="ja-JP" altLang="en-US" sz="1600" dirty="0">
                <a:solidFill>
                  <a:srgbClr val="0000FF"/>
                </a:solidFill>
              </a:rPr>
              <a:t>（</a:t>
            </a:r>
            <a:r>
              <a:rPr lang="ja-JP" altLang="en-US" sz="1600" dirty="0" smtClean="0">
                <a:solidFill>
                  <a:srgbClr val="0000FF"/>
                </a:solidFill>
              </a:rPr>
              <a:t>著作物を公衆へ伝達する者）</a:t>
            </a:r>
            <a:endParaRPr kumimoji="1" lang="ja-JP" altLang="en-US" sz="1600" dirty="0"/>
          </a:p>
        </p:txBody>
      </p:sp>
      <p:sp>
        <p:nvSpPr>
          <p:cNvPr id="6"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6</a:t>
            </a:fld>
            <a:endParaRPr lang="en-US" altLang="ja-JP" sz="1800" dirty="0" smtClean="0">
              <a:latin typeface="+mn-ea"/>
              <a:ea typeface="+mn-ea"/>
            </a:endParaRPr>
          </a:p>
        </p:txBody>
      </p:sp>
    </p:spTree>
    <p:extLst>
      <p:ext uri="{BB962C8B-B14F-4D97-AF65-F5344CB8AC3E}">
        <p14:creationId xmlns:p14="http://schemas.microsoft.com/office/powerpoint/2010/main" val="261067821"/>
      </p:ext>
    </p:extLst>
  </p:cSld>
  <p:clrMapOvr>
    <a:masterClrMapping/>
  </p:clrMapOvr>
  <p:transition spd="slow">
    <p:split orient="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smtClean="0">
                <a:solidFill>
                  <a:schemeClr val="bg1"/>
                </a:solidFill>
                <a:latin typeface="ＭＳ Ｐゴシック" pitchFamily="50" charset="-128"/>
              </a:rPr>
              <a:t>著作者人格権 </a:t>
            </a:r>
            <a:endParaRPr lang="ja-JP" altLang="en-US" sz="2800" dirty="0">
              <a:solidFill>
                <a:schemeClr val="bg1"/>
              </a:solidFill>
              <a:latin typeface="ＭＳ Ｐゴシック" pitchFamily="50" charset="-128"/>
            </a:endParaRPr>
          </a:p>
        </p:txBody>
      </p:sp>
      <p:sp>
        <p:nvSpPr>
          <p:cNvPr id="16" name="Text Box 7"/>
          <p:cNvSpPr txBox="1">
            <a:spLocks noChangeArrowheads="1"/>
          </p:cNvSpPr>
          <p:nvPr/>
        </p:nvSpPr>
        <p:spPr bwMode="auto">
          <a:xfrm>
            <a:off x="107504" y="3645024"/>
            <a:ext cx="8784976" cy="317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1255713" indent="-1255713">
              <a:spcBef>
                <a:spcPts val="1200"/>
              </a:spcBef>
            </a:pPr>
            <a:r>
              <a:rPr lang="ja-JP" altLang="en-US" dirty="0" smtClean="0">
                <a:solidFill>
                  <a:srgbClr val="0000FF"/>
                </a:solidFill>
                <a:latin typeface="+mn-ea"/>
                <a:ea typeface="+mn-ea"/>
              </a:rPr>
              <a:t>１．公表権 </a:t>
            </a:r>
            <a:r>
              <a:rPr lang="ja-JP" altLang="en-US" dirty="0" smtClean="0">
                <a:latin typeface="+mn-ea"/>
                <a:ea typeface="+mn-ea"/>
              </a:rPr>
              <a:t>：</a:t>
            </a:r>
            <a:r>
              <a:rPr lang="ja-JP" altLang="en-US" dirty="0"/>
              <a:t>未公表の著作物（同意を得ずに公表されたものも含む）を公衆に提供又は提示する</a:t>
            </a:r>
            <a:r>
              <a:rPr lang="ja-JP" altLang="en-US" dirty="0" smtClean="0"/>
              <a:t>権利。</a:t>
            </a:r>
            <a:endParaRPr lang="en-US" altLang="ja-JP" sz="1700" dirty="0" smtClean="0"/>
          </a:p>
          <a:p>
            <a:pPr marL="1255713" indent="-1255713">
              <a:spcBef>
                <a:spcPts val="600"/>
              </a:spcBef>
            </a:pPr>
            <a:r>
              <a:rPr lang="ja-JP" altLang="en-US" dirty="0" smtClean="0">
                <a:solidFill>
                  <a:srgbClr val="0000FF"/>
                </a:solidFill>
                <a:latin typeface="+mn-ea"/>
                <a:ea typeface="+mn-ea"/>
              </a:rPr>
              <a:t>２．氏名表示権 </a:t>
            </a:r>
            <a:r>
              <a:rPr lang="ja-JP" altLang="en-US" dirty="0" smtClean="0">
                <a:latin typeface="+mn-ea"/>
                <a:ea typeface="+mn-ea"/>
              </a:rPr>
              <a:t>：</a:t>
            </a:r>
            <a:r>
              <a:rPr lang="ja-JP" altLang="en-US" dirty="0"/>
              <a:t>著作物の公表に際し、著作者の実名若しくは変名を著作者名として</a:t>
            </a:r>
            <a:r>
              <a:rPr lang="ja-JP" altLang="en-US" dirty="0" smtClean="0"/>
              <a:t>表示</a:t>
            </a:r>
            <a:r>
              <a:rPr lang="ja-JP" altLang="en-US" dirty="0"/>
              <a:t>、</a:t>
            </a:r>
            <a:r>
              <a:rPr lang="ja-JP" altLang="en-US" dirty="0" smtClean="0"/>
              <a:t>又</a:t>
            </a:r>
            <a:r>
              <a:rPr lang="ja-JP" altLang="en-US" dirty="0"/>
              <a:t>は著作者名を表示しないこととする</a:t>
            </a:r>
            <a:r>
              <a:rPr lang="ja-JP" altLang="en-US" dirty="0" smtClean="0"/>
              <a:t>権利。</a:t>
            </a:r>
            <a:endParaRPr lang="en-US" altLang="ja-JP" dirty="0" smtClean="0"/>
          </a:p>
          <a:p>
            <a:pPr marL="1255713" indent="-1255713">
              <a:spcBef>
                <a:spcPts val="600"/>
              </a:spcBef>
            </a:pPr>
            <a:r>
              <a:rPr lang="ja-JP" altLang="en-US" dirty="0" smtClean="0">
                <a:solidFill>
                  <a:srgbClr val="0000FF"/>
                </a:solidFill>
                <a:latin typeface="+mn-ea"/>
                <a:ea typeface="+mn-ea"/>
              </a:rPr>
              <a:t>３．同一性保持権 </a:t>
            </a:r>
            <a:r>
              <a:rPr lang="ja-JP" altLang="en-US" dirty="0" smtClean="0">
                <a:latin typeface="+mn-ea"/>
                <a:ea typeface="+mn-ea"/>
              </a:rPr>
              <a:t>：</a:t>
            </a:r>
            <a:r>
              <a:rPr lang="ja-JP" altLang="en-US" dirty="0"/>
              <a:t>著作者の意に反して、著作物及びその題号の変更や切除その他の改変をすることを禁止する</a:t>
            </a:r>
            <a:r>
              <a:rPr lang="ja-JP" altLang="en-US" dirty="0" smtClean="0"/>
              <a:t>権利</a:t>
            </a:r>
            <a:endParaRPr lang="en-US" altLang="ja-JP" dirty="0" smtClean="0"/>
          </a:p>
          <a:p>
            <a:pPr marL="450850" indent="-450850">
              <a:spcBef>
                <a:spcPts val="600"/>
              </a:spcBef>
            </a:pPr>
            <a:r>
              <a:rPr lang="ja-JP" altLang="en-US" dirty="0" smtClean="0">
                <a:solidFill>
                  <a:srgbClr val="0000FF"/>
                </a:solidFill>
                <a:latin typeface="+mn-ea"/>
                <a:ea typeface="+mn-ea"/>
              </a:rPr>
              <a:t>４．名誉声望保持権 </a:t>
            </a:r>
            <a:r>
              <a:rPr lang="ja-JP" altLang="en-US" dirty="0" smtClean="0">
                <a:latin typeface="+mn-ea"/>
                <a:ea typeface="+mn-ea"/>
              </a:rPr>
              <a:t>：</a:t>
            </a:r>
            <a:r>
              <a:rPr lang="ja-JP" altLang="en-US" dirty="0"/>
              <a:t>著作物の改変を伴わない場合でも、その利用態様によっては表現が著作者の意図と異なる意図を持つものとして受け取られる可能性がある。そのため、著作者の名誉又は声望を害する方法によりその著作物を利用する行為は、著作者の著作者人格権を侵害する行為と</a:t>
            </a:r>
            <a:r>
              <a:rPr lang="ja-JP" altLang="en-US" dirty="0" smtClean="0"/>
              <a:t>みなされる。（例）美術品を風俗店の看板に使用）</a:t>
            </a:r>
            <a:endParaRPr lang="en-US" altLang="ja-JP" sz="1600" dirty="0" smtClean="0">
              <a:latin typeface="+mn-ea"/>
              <a:ea typeface="+mn-ea"/>
            </a:endParaRPr>
          </a:p>
        </p:txBody>
      </p:sp>
      <p:grpSp>
        <p:nvGrpSpPr>
          <p:cNvPr id="3" name="グループ化 2"/>
          <p:cNvGrpSpPr/>
          <p:nvPr/>
        </p:nvGrpSpPr>
        <p:grpSpPr>
          <a:xfrm>
            <a:off x="323528" y="1268760"/>
            <a:ext cx="8712968" cy="2252362"/>
            <a:chOff x="323528" y="1268760"/>
            <a:chExt cx="8712968" cy="2252362"/>
          </a:xfrm>
        </p:grpSpPr>
        <p:sp>
          <p:nvSpPr>
            <p:cNvPr id="2" name="角丸四角形 1"/>
            <p:cNvSpPr/>
            <p:nvPr/>
          </p:nvSpPr>
          <p:spPr>
            <a:xfrm>
              <a:off x="323528" y="1268760"/>
              <a:ext cx="8712968" cy="2252362"/>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463776" y="1397675"/>
              <a:ext cx="8568952" cy="2031325"/>
            </a:xfrm>
            <a:prstGeom prst="rect">
              <a:avLst/>
            </a:prstGeom>
            <a:noFill/>
            <a:ln>
              <a:noFill/>
            </a:ln>
          </p:spPr>
          <p:txBody>
            <a:bodyPr wrap="square" rtlCol="0">
              <a:spAutoFit/>
            </a:bodyPr>
            <a:lstStyle/>
            <a:p>
              <a:r>
                <a:rPr lang="ja-JP" altLang="en-US" dirty="0" smtClean="0">
                  <a:latin typeface="+mn-ea"/>
                </a:rPr>
                <a:t>　著作者</a:t>
              </a:r>
              <a:r>
                <a:rPr lang="ja-JP" altLang="en-US" dirty="0">
                  <a:latin typeface="+mn-ea"/>
                </a:rPr>
                <a:t>がその著作物に対して有する人格的利益の保護を目的とする権利の</a:t>
              </a:r>
              <a:r>
                <a:rPr lang="ja-JP" altLang="en-US" dirty="0" smtClean="0">
                  <a:latin typeface="+mn-ea"/>
                </a:rPr>
                <a:t>総称</a:t>
              </a:r>
              <a:r>
                <a:rPr lang="ja-JP" altLang="en-US" baseline="30000" dirty="0" smtClean="0">
                  <a:latin typeface="+mn-ea"/>
                </a:rPr>
                <a:t>＊</a:t>
              </a:r>
              <a:r>
                <a:rPr lang="ja-JP" altLang="en-US" dirty="0" smtClean="0">
                  <a:latin typeface="+mn-ea"/>
                </a:rPr>
                <a:t>。</a:t>
              </a:r>
              <a:endParaRPr lang="en-US" altLang="ja-JP" dirty="0" smtClean="0">
                <a:latin typeface="+mn-ea"/>
              </a:endParaRPr>
            </a:p>
            <a:p>
              <a:r>
                <a:rPr lang="ja-JP" altLang="en-US" dirty="0">
                  <a:latin typeface="+mn-ea"/>
                </a:rPr>
                <a:t>著作物には、著作者の思想や感情が色濃く反映されているため、第三者による著作物の利用態様によっては著作者の人格的利益を侵害する恐れがある</a:t>
              </a:r>
              <a:r>
                <a:rPr lang="ja-JP" altLang="en-US" dirty="0" smtClean="0">
                  <a:latin typeface="+mn-ea"/>
                </a:rPr>
                <a:t>。</a:t>
              </a:r>
              <a:endParaRPr lang="en-US" altLang="ja-JP" dirty="0" smtClean="0">
                <a:latin typeface="+mn-ea"/>
              </a:endParaRPr>
            </a:p>
            <a:p>
              <a:r>
                <a:rPr lang="ja-JP" altLang="en-US" dirty="0" smtClean="0">
                  <a:latin typeface="+mn-ea"/>
                </a:rPr>
                <a:t>そこ</a:t>
              </a:r>
              <a:r>
                <a:rPr lang="ja-JP" altLang="en-US" dirty="0">
                  <a:latin typeface="+mn-ea"/>
                </a:rPr>
                <a:t>で、著作者に対し、著作者の人格的利益を侵害する態様による著作物の利用を禁止する権利を認めたものである</a:t>
              </a:r>
              <a:r>
                <a:rPr lang="ja-JP" altLang="en-US" dirty="0" smtClean="0">
                  <a:latin typeface="+mn-ea"/>
                </a:rPr>
                <a:t>。</a:t>
              </a:r>
              <a:endParaRPr lang="en-US" altLang="ja-JP" dirty="0" smtClean="0">
                <a:latin typeface="+mn-ea"/>
              </a:endParaRPr>
            </a:p>
            <a:p>
              <a:r>
                <a:rPr kumimoji="1" lang="ja-JP" altLang="en-US" dirty="0">
                  <a:solidFill>
                    <a:srgbClr val="0000FF"/>
                  </a:solidFill>
                  <a:latin typeface="+mn-ea"/>
                </a:rPr>
                <a:t>　</a:t>
              </a:r>
              <a:r>
                <a:rPr kumimoji="1" lang="ja-JP" altLang="en-US" dirty="0" smtClean="0">
                  <a:solidFill>
                    <a:srgbClr val="0000FF"/>
                  </a:solidFill>
                  <a:latin typeface="+mn-ea"/>
                </a:rPr>
                <a:t>　＊　</a:t>
              </a:r>
              <a:r>
                <a:rPr lang="ja-JP" altLang="en-US" dirty="0" smtClean="0">
                  <a:latin typeface="+mn-ea"/>
                </a:rPr>
                <a:t>一身</a:t>
              </a:r>
              <a:r>
                <a:rPr lang="ja-JP" altLang="en-US" dirty="0">
                  <a:latin typeface="+mn-ea"/>
                </a:rPr>
                <a:t>専属性を有する</a:t>
              </a:r>
              <a:r>
                <a:rPr lang="ja-JP" altLang="en-US" dirty="0" smtClean="0">
                  <a:latin typeface="+mn-ea"/>
                </a:rPr>
                <a:t>権利（権利が</a:t>
              </a:r>
              <a:r>
                <a:rPr lang="ja-JP" altLang="en-US" dirty="0">
                  <a:latin typeface="+mn-ea"/>
                </a:rPr>
                <a:t>特定人に</a:t>
              </a:r>
              <a:r>
                <a:rPr lang="ja-JP" altLang="en-US" dirty="0" smtClean="0">
                  <a:latin typeface="+mn-ea"/>
                </a:rPr>
                <a:t>専属）</a:t>
              </a:r>
              <a:endParaRPr lang="en-US" altLang="ja-JP" dirty="0" smtClean="0">
                <a:latin typeface="+mn-ea"/>
              </a:endParaRPr>
            </a:p>
            <a:p>
              <a:r>
                <a:rPr lang="ja-JP" altLang="en-US" dirty="0">
                  <a:latin typeface="+mn-ea"/>
                </a:rPr>
                <a:t>　</a:t>
              </a:r>
              <a:r>
                <a:rPr lang="ja-JP" altLang="en-US" dirty="0" smtClean="0">
                  <a:latin typeface="+mn-ea"/>
                </a:rPr>
                <a:t>　　　　⇒</a:t>
              </a:r>
              <a:r>
                <a:rPr lang="ja-JP" altLang="en-US" dirty="0">
                  <a:latin typeface="+mn-ea"/>
                </a:rPr>
                <a:t>他人に</a:t>
              </a:r>
              <a:r>
                <a:rPr lang="ja-JP" altLang="en-US" dirty="0" smtClean="0">
                  <a:latin typeface="+mn-ea"/>
                </a:rPr>
                <a:t>譲渡、相続できない。</a:t>
              </a:r>
              <a:r>
                <a:rPr kumimoji="1" lang="ja-JP" altLang="en-US" dirty="0" smtClean="0">
                  <a:latin typeface="+mn-ea"/>
                </a:rPr>
                <a:t>死亡により消滅。</a:t>
              </a:r>
              <a:endParaRPr kumimoji="1" lang="ja-JP" altLang="en-US" dirty="0">
                <a:latin typeface="+mn-ea"/>
              </a:endParaRPr>
            </a:p>
          </p:txBody>
        </p:sp>
      </p:grpSp>
      <p:sp>
        <p:nvSpPr>
          <p:cNvPr id="6"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7</a:t>
            </a:fld>
            <a:endParaRPr lang="en-US" altLang="ja-JP" sz="1800" dirty="0" smtClean="0">
              <a:latin typeface="+mn-ea"/>
              <a:ea typeface="+mn-ea"/>
            </a:endParaRPr>
          </a:p>
        </p:txBody>
      </p:sp>
    </p:spTree>
    <p:extLst>
      <p:ext uri="{BB962C8B-B14F-4D97-AF65-F5344CB8AC3E}">
        <p14:creationId xmlns:p14="http://schemas.microsoft.com/office/powerpoint/2010/main" val="714533606"/>
      </p:ext>
    </p:extLst>
  </p:cSld>
  <p:clrMapOvr>
    <a:masterClrMapping/>
  </p:clrMapOvr>
  <p:transition spd="slow">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smtClean="0">
                <a:solidFill>
                  <a:schemeClr val="bg1"/>
                </a:solidFill>
                <a:latin typeface="ＭＳ Ｐゴシック" pitchFamily="50" charset="-128"/>
              </a:rPr>
              <a:t>著作者人格権侵害？ </a:t>
            </a:r>
            <a:endParaRPr lang="ja-JP" altLang="en-US" sz="2800" dirty="0">
              <a:solidFill>
                <a:schemeClr val="bg1"/>
              </a:solidFill>
              <a:latin typeface="ＭＳ Ｐゴシック" pitchFamily="50" charset="-128"/>
            </a:endParaRPr>
          </a:p>
        </p:txBody>
      </p:sp>
      <p:sp>
        <p:nvSpPr>
          <p:cNvPr id="16" name="Text Box 7"/>
          <p:cNvSpPr txBox="1">
            <a:spLocks noChangeArrowheads="1"/>
          </p:cNvSpPr>
          <p:nvPr/>
        </p:nvSpPr>
        <p:spPr bwMode="auto">
          <a:xfrm>
            <a:off x="107504" y="3555891"/>
            <a:ext cx="8784976" cy="3185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marL="1255713" indent="-1255713">
              <a:spcBef>
                <a:spcPts val="1200"/>
              </a:spcBef>
            </a:pPr>
            <a:r>
              <a:rPr lang="ja-JP" altLang="en-US" dirty="0" smtClean="0"/>
              <a:t>　</a:t>
            </a:r>
            <a:r>
              <a:rPr lang="ja-JP" altLang="ja-JP" dirty="0" smtClean="0"/>
              <a:t>「</a:t>
            </a:r>
            <a:r>
              <a:rPr lang="ja-JP" altLang="ja-JP" dirty="0"/>
              <a:t>会いたい」</a:t>
            </a:r>
            <a:r>
              <a:rPr lang="ja-JP" altLang="en-US" dirty="0"/>
              <a:t>の歌詞（作詞者</a:t>
            </a:r>
            <a:r>
              <a:rPr lang="ja-JP" altLang="en-US" dirty="0" smtClean="0"/>
              <a:t>が幼い</a:t>
            </a:r>
            <a:r>
              <a:rPr lang="ja-JP" altLang="en-US" dirty="0"/>
              <a:t>頃に死に別れた母との思い出をベースにした</a:t>
            </a:r>
            <a:r>
              <a:rPr lang="ja-JP" altLang="en-US" dirty="0" smtClean="0"/>
              <a:t>もの）</a:t>
            </a:r>
            <a:endParaRPr lang="en-US" altLang="ja-JP" dirty="0" smtClean="0"/>
          </a:p>
          <a:p>
            <a:pPr marL="1255713" indent="-1255713">
              <a:lnSpc>
                <a:spcPts val="1800"/>
              </a:lnSpc>
              <a:spcBef>
                <a:spcPts val="1200"/>
              </a:spcBef>
            </a:pPr>
            <a:r>
              <a:rPr lang="ja-JP" altLang="en-US" dirty="0"/>
              <a:t>　</a:t>
            </a:r>
            <a:r>
              <a:rPr lang="ja-JP" altLang="en-US" dirty="0" smtClean="0"/>
              <a:t>　　　　ビル</a:t>
            </a:r>
            <a:r>
              <a:rPr lang="ja-JP" altLang="en-US" dirty="0"/>
              <a:t>が見える教室で　ふたりは机並べて　同じ月日を</a:t>
            </a:r>
            <a:r>
              <a:rPr lang="ja-JP" altLang="en-US" dirty="0" smtClean="0"/>
              <a:t>過ごした</a:t>
            </a:r>
            <a:endParaRPr lang="en-US" altLang="ja-JP" dirty="0" smtClean="0"/>
          </a:p>
          <a:p>
            <a:pPr marL="1255713" indent="-1255713">
              <a:lnSpc>
                <a:spcPts val="1800"/>
              </a:lnSpc>
              <a:spcBef>
                <a:spcPts val="1200"/>
              </a:spcBef>
            </a:pPr>
            <a:r>
              <a:rPr lang="ja-JP" altLang="en-US" dirty="0"/>
              <a:t>　</a:t>
            </a:r>
            <a:r>
              <a:rPr lang="ja-JP" altLang="en-US" dirty="0" smtClean="0"/>
              <a:t>　　　　今年</a:t>
            </a:r>
            <a:r>
              <a:rPr lang="ja-JP" altLang="en-US" dirty="0"/>
              <a:t>も海へ行くって　いっぱい映画も観るって約束したじゃない　</a:t>
            </a:r>
            <a:endParaRPr lang="en-US" altLang="ja-JP" dirty="0" smtClean="0"/>
          </a:p>
          <a:p>
            <a:pPr marL="1255713" indent="-1255713">
              <a:lnSpc>
                <a:spcPts val="1800"/>
              </a:lnSpc>
              <a:spcBef>
                <a:spcPts val="1200"/>
              </a:spcBef>
            </a:pPr>
            <a:r>
              <a:rPr lang="ja-JP" altLang="en-US" dirty="0"/>
              <a:t>　</a:t>
            </a:r>
            <a:r>
              <a:rPr lang="ja-JP" altLang="en-US" dirty="0" smtClean="0"/>
              <a:t>　　　　あなた</a:t>
            </a:r>
            <a:r>
              <a:rPr lang="ja-JP" altLang="en-US" dirty="0"/>
              <a:t>約束したじゃない　</a:t>
            </a:r>
            <a:r>
              <a:rPr lang="ja-JP" altLang="en-US" dirty="0" smtClean="0"/>
              <a:t>会いたい</a:t>
            </a:r>
            <a:endParaRPr lang="en-US" altLang="ja-JP" dirty="0" smtClean="0"/>
          </a:p>
          <a:p>
            <a:pPr marL="1255713" indent="-1255713">
              <a:spcBef>
                <a:spcPts val="1800"/>
              </a:spcBef>
            </a:pPr>
            <a:r>
              <a:rPr lang="ja-JP" altLang="en-US" dirty="0" smtClean="0"/>
              <a:t>　替え歌</a:t>
            </a:r>
            <a:r>
              <a:rPr lang="ja-JP" altLang="en-US" dirty="0"/>
              <a:t>「安定したい</a:t>
            </a:r>
            <a:r>
              <a:rPr lang="ja-JP" altLang="en-US" dirty="0" smtClean="0"/>
              <a:t>」ヒット曲</a:t>
            </a:r>
            <a:r>
              <a:rPr lang="ja-JP" altLang="en-US" dirty="0"/>
              <a:t>を続けて出さないと安定した生活ができない、という</a:t>
            </a:r>
            <a:r>
              <a:rPr lang="ja-JP" altLang="en-US" dirty="0" smtClean="0"/>
              <a:t>内容）</a:t>
            </a:r>
            <a:endParaRPr lang="en-US" altLang="ja-JP" dirty="0" smtClean="0"/>
          </a:p>
          <a:p>
            <a:pPr marL="1255713" indent="-1255713">
              <a:lnSpc>
                <a:spcPts val="1800"/>
              </a:lnSpc>
              <a:spcBef>
                <a:spcPts val="1200"/>
              </a:spcBef>
            </a:pPr>
            <a:r>
              <a:rPr lang="ja-JP" altLang="en-US" dirty="0" smtClean="0"/>
              <a:t>　　　　　曲</a:t>
            </a:r>
            <a:r>
              <a:rPr lang="ja-JP" altLang="en-US" dirty="0"/>
              <a:t>が</a:t>
            </a:r>
            <a:r>
              <a:rPr lang="ja-JP" altLang="en-US" dirty="0" smtClean="0"/>
              <a:t>売れた</a:t>
            </a:r>
            <a:r>
              <a:rPr lang="ja-JP" altLang="en-US" dirty="0"/>
              <a:t>収入で　目黒のマンション手に入れ　すぐにバブルが</a:t>
            </a:r>
            <a:r>
              <a:rPr lang="ja-JP" altLang="en-US" dirty="0" smtClean="0"/>
              <a:t>はじけた</a:t>
            </a:r>
            <a:endParaRPr lang="en-US" altLang="ja-JP" dirty="0" smtClean="0"/>
          </a:p>
          <a:p>
            <a:pPr marL="1255713" indent="-1255713">
              <a:lnSpc>
                <a:spcPts val="1800"/>
              </a:lnSpc>
              <a:spcBef>
                <a:spcPts val="1200"/>
              </a:spcBef>
            </a:pPr>
            <a:r>
              <a:rPr lang="ja-JP" altLang="en-US" dirty="0"/>
              <a:t>　</a:t>
            </a:r>
            <a:r>
              <a:rPr lang="ja-JP" altLang="en-US" dirty="0" smtClean="0"/>
              <a:t>　　　　カラオケ</a:t>
            </a:r>
            <a:r>
              <a:rPr lang="ja-JP" altLang="en-US" dirty="0"/>
              <a:t>みんなが歌って　いっぱいお金入るって全くウソじゃない　</a:t>
            </a:r>
            <a:endParaRPr lang="en-US" altLang="ja-JP" dirty="0" smtClean="0"/>
          </a:p>
          <a:p>
            <a:pPr marL="1255713" indent="-1255713">
              <a:lnSpc>
                <a:spcPts val="1800"/>
              </a:lnSpc>
              <a:spcBef>
                <a:spcPts val="1200"/>
              </a:spcBef>
            </a:pPr>
            <a:r>
              <a:rPr lang="ja-JP" altLang="en-US" dirty="0"/>
              <a:t>　</a:t>
            </a:r>
            <a:r>
              <a:rPr lang="ja-JP" altLang="en-US" dirty="0" smtClean="0"/>
              <a:t>　　　　歌手</a:t>
            </a:r>
            <a:r>
              <a:rPr lang="ja-JP" altLang="en-US" dirty="0"/>
              <a:t>は一銭ももらえない　</a:t>
            </a:r>
            <a:r>
              <a:rPr lang="ja-JP" altLang="en-US" dirty="0" smtClean="0"/>
              <a:t>泣きたい</a:t>
            </a:r>
            <a:endParaRPr lang="en-US" altLang="ja-JP" dirty="0"/>
          </a:p>
        </p:txBody>
      </p:sp>
      <p:grpSp>
        <p:nvGrpSpPr>
          <p:cNvPr id="4" name="グループ化 3"/>
          <p:cNvGrpSpPr/>
          <p:nvPr/>
        </p:nvGrpSpPr>
        <p:grpSpPr>
          <a:xfrm>
            <a:off x="232012" y="1484784"/>
            <a:ext cx="8660468" cy="1184068"/>
            <a:chOff x="232012" y="1340768"/>
            <a:chExt cx="8660468" cy="1184068"/>
          </a:xfrm>
        </p:grpSpPr>
        <p:sp>
          <p:nvSpPr>
            <p:cNvPr id="3" name="角丸四角形 2"/>
            <p:cNvSpPr/>
            <p:nvPr/>
          </p:nvSpPr>
          <p:spPr>
            <a:xfrm>
              <a:off x="232012" y="1340768"/>
              <a:ext cx="8660468" cy="1184068"/>
            </a:xfrm>
            <a:prstGeom prst="roundRect">
              <a:avLst/>
            </a:prstGeom>
            <a:solidFill>
              <a:srgbClr val="FFFFCC"/>
            </a:solidFill>
            <a:ln w="127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278816" y="1405225"/>
              <a:ext cx="8568952" cy="1015663"/>
            </a:xfrm>
            <a:prstGeom prst="rect">
              <a:avLst/>
            </a:prstGeom>
            <a:noFill/>
            <a:ln>
              <a:noFill/>
            </a:ln>
          </p:spPr>
          <p:txBody>
            <a:bodyPr wrap="square" rtlCol="0">
              <a:spAutoFit/>
            </a:bodyPr>
            <a:lstStyle/>
            <a:p>
              <a:r>
                <a:rPr lang="en-US" altLang="ja-JP" sz="2000" dirty="0">
                  <a:latin typeface="+mn-ea"/>
                </a:rPr>
                <a:t> </a:t>
              </a:r>
              <a:r>
                <a:rPr lang="ja-JP" altLang="en-US" sz="2000" dirty="0" smtClean="0">
                  <a:latin typeface="+mn-ea"/>
                </a:rPr>
                <a:t>　</a:t>
              </a:r>
              <a:r>
                <a:rPr lang="en-US" altLang="ja-JP" sz="2000" dirty="0" smtClean="0">
                  <a:latin typeface="+mn-ea"/>
                </a:rPr>
                <a:t>90</a:t>
              </a:r>
              <a:r>
                <a:rPr lang="ja-JP" altLang="ja-JP" sz="2000" dirty="0">
                  <a:latin typeface="+mn-ea"/>
                </a:rPr>
                <a:t>年代のヒット曲</a:t>
              </a:r>
              <a:r>
                <a:rPr lang="ja-JP" altLang="ja-JP" sz="2000" dirty="0" smtClean="0">
                  <a:latin typeface="+mn-ea"/>
                </a:rPr>
                <a:t>「会いたい」</a:t>
              </a:r>
              <a:r>
                <a:rPr lang="ja-JP" altLang="en-US" sz="2000" baseline="30000" dirty="0" smtClean="0">
                  <a:latin typeface="+mn-ea"/>
                </a:rPr>
                <a:t>＊</a:t>
              </a:r>
              <a:r>
                <a:rPr lang="en-US" altLang="ja-JP" sz="2000" baseline="30000" dirty="0" smtClean="0">
                  <a:latin typeface="+mn-ea"/>
                </a:rPr>
                <a:t>1</a:t>
              </a:r>
              <a:r>
                <a:rPr lang="ja-JP" altLang="en-US" sz="2000" dirty="0" smtClean="0">
                  <a:latin typeface="+mn-ea"/>
                </a:rPr>
                <a:t>の替え歌をめぐり、</a:t>
              </a:r>
              <a:r>
                <a:rPr lang="ja-JP" altLang="ja-JP" sz="2000" dirty="0">
                  <a:latin typeface="+mn-ea"/>
                </a:rPr>
                <a:t>作詞家の沢ちひろ</a:t>
              </a:r>
              <a:r>
                <a:rPr lang="ja-JP" altLang="ja-JP" sz="2000" dirty="0" smtClean="0">
                  <a:latin typeface="+mn-ea"/>
                </a:rPr>
                <a:t>さん</a:t>
              </a:r>
              <a:r>
                <a:rPr lang="ja-JP" altLang="en-US" sz="2000" dirty="0" smtClean="0">
                  <a:latin typeface="+mn-ea"/>
                </a:rPr>
                <a:t>が</a:t>
              </a:r>
              <a:endParaRPr lang="en-US" altLang="ja-JP" sz="2000" dirty="0" smtClean="0">
                <a:latin typeface="+mn-ea"/>
              </a:endParaRPr>
            </a:p>
            <a:p>
              <a:r>
                <a:rPr lang="ja-JP" altLang="en-US" sz="2000" dirty="0">
                  <a:latin typeface="+mn-ea"/>
                </a:rPr>
                <a:t>　</a:t>
              </a:r>
              <a:r>
                <a:rPr lang="ja-JP" altLang="ja-JP" sz="2000" dirty="0" smtClean="0">
                  <a:latin typeface="+mn-ea"/>
                </a:rPr>
                <a:t>歌手</a:t>
              </a:r>
              <a:r>
                <a:rPr lang="ja-JP" altLang="ja-JP" sz="2000" dirty="0">
                  <a:latin typeface="+mn-ea"/>
                </a:rPr>
                <a:t>の沢田知可子</a:t>
              </a:r>
              <a:r>
                <a:rPr lang="ja-JP" altLang="ja-JP" sz="2000" dirty="0" smtClean="0">
                  <a:latin typeface="+mn-ea"/>
                </a:rPr>
                <a:t>さん</a:t>
              </a:r>
              <a:r>
                <a:rPr lang="ja-JP" altLang="en-US" sz="2000" baseline="30000" dirty="0" smtClean="0">
                  <a:latin typeface="+mn-ea"/>
                </a:rPr>
                <a:t>＊</a:t>
              </a:r>
              <a:r>
                <a:rPr lang="en-US" altLang="ja-JP" sz="2000" baseline="30000" dirty="0" smtClean="0">
                  <a:latin typeface="+mn-ea"/>
                </a:rPr>
                <a:t>2</a:t>
              </a:r>
              <a:r>
                <a:rPr lang="ja-JP" altLang="en-US" sz="2000" dirty="0" smtClean="0">
                  <a:latin typeface="+mn-ea"/>
                </a:rPr>
                <a:t>を「著作者人格権」侵害で提訴</a:t>
              </a:r>
              <a:endParaRPr lang="en-US" altLang="ja-JP" sz="2000" dirty="0" smtClean="0">
                <a:latin typeface="+mn-ea"/>
              </a:endParaRPr>
            </a:p>
            <a:p>
              <a:r>
                <a:rPr kumimoji="1" lang="ja-JP" altLang="en-US" sz="2000" dirty="0" smtClean="0">
                  <a:solidFill>
                    <a:srgbClr val="0000FF"/>
                  </a:solidFill>
                  <a:latin typeface="+mn-ea"/>
                </a:rPr>
                <a:t>　</a:t>
              </a:r>
              <a:r>
                <a:rPr kumimoji="1" lang="ja-JP" altLang="en-US" sz="2000" dirty="0" smtClean="0">
                  <a:latin typeface="+mn-ea"/>
                </a:rPr>
                <a:t>バラエティ番組</a:t>
              </a:r>
              <a:r>
                <a:rPr kumimoji="1" lang="ja-JP" altLang="en-US" sz="2000" dirty="0" smtClean="0">
                  <a:solidFill>
                    <a:srgbClr val="0000FF"/>
                  </a:solidFill>
                  <a:latin typeface="+mn-ea"/>
                </a:rPr>
                <a:t>で「</a:t>
              </a:r>
              <a:r>
                <a:rPr lang="ja-JP" altLang="ja-JP" sz="2000" dirty="0" smtClean="0">
                  <a:latin typeface="+mn-ea"/>
                </a:rPr>
                <a:t>会いたい」</a:t>
              </a:r>
              <a:r>
                <a:rPr lang="ja-JP" altLang="en-US" sz="2000" dirty="0" smtClean="0">
                  <a:latin typeface="+mn-ea"/>
                </a:rPr>
                <a:t>の替え歌を披露</a:t>
              </a:r>
              <a:endParaRPr kumimoji="1" lang="ja-JP" altLang="en-US" sz="2000" dirty="0">
                <a:solidFill>
                  <a:srgbClr val="0000FF"/>
                </a:solidFill>
                <a:latin typeface="+mn-ea"/>
              </a:endParaRPr>
            </a:p>
          </p:txBody>
        </p:sp>
      </p:grpSp>
      <p:sp>
        <p:nvSpPr>
          <p:cNvPr id="6"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8</a:t>
            </a:fld>
            <a:endParaRPr lang="en-US" altLang="ja-JP" sz="1800" dirty="0" smtClean="0">
              <a:latin typeface="+mn-ea"/>
              <a:ea typeface="+mn-ea"/>
            </a:endParaRPr>
          </a:p>
        </p:txBody>
      </p:sp>
      <p:sp>
        <p:nvSpPr>
          <p:cNvPr id="2" name="テキスト ボックス 1"/>
          <p:cNvSpPr txBox="1"/>
          <p:nvPr/>
        </p:nvSpPr>
        <p:spPr>
          <a:xfrm>
            <a:off x="611560" y="2708920"/>
            <a:ext cx="7704856" cy="646331"/>
          </a:xfrm>
          <a:prstGeom prst="rect">
            <a:avLst/>
          </a:prstGeom>
          <a:noFill/>
        </p:spPr>
        <p:txBody>
          <a:bodyPr wrap="square" rtlCol="0">
            <a:spAutoFit/>
          </a:bodyPr>
          <a:lstStyle/>
          <a:p>
            <a:r>
              <a:rPr kumimoji="1" lang="ja-JP" altLang="en-US" dirty="0" smtClean="0">
                <a:latin typeface="+mn-ea"/>
              </a:rPr>
              <a:t>＊</a:t>
            </a:r>
            <a:r>
              <a:rPr kumimoji="1" lang="en-US" altLang="ja-JP" dirty="0" smtClean="0">
                <a:latin typeface="+mn-ea"/>
              </a:rPr>
              <a:t>1</a:t>
            </a:r>
            <a:r>
              <a:rPr kumimoji="1" lang="ja-JP" altLang="en-US" dirty="0" smtClean="0">
                <a:latin typeface="+mn-ea"/>
              </a:rPr>
              <a:t>）</a:t>
            </a:r>
            <a:r>
              <a:rPr kumimoji="1" lang="en-US" altLang="ja-JP" dirty="0" smtClean="0">
                <a:latin typeface="+mn-ea"/>
              </a:rPr>
              <a:t>1990</a:t>
            </a:r>
            <a:r>
              <a:rPr kumimoji="1" lang="ja-JP" altLang="en-US" dirty="0" smtClean="0">
                <a:latin typeface="+mn-ea"/>
              </a:rPr>
              <a:t>年のヒット曲</a:t>
            </a:r>
            <a:r>
              <a:rPr lang="ja-JP" altLang="en-US" dirty="0" smtClean="0">
                <a:latin typeface="+mn-ea"/>
              </a:rPr>
              <a:t>。</a:t>
            </a:r>
            <a:r>
              <a:rPr lang="zh-TW" altLang="en-US" dirty="0">
                <a:latin typeface="ＭＳ Ｐゴシック" panose="020B0600070205080204" pitchFamily="50" charset="-128"/>
                <a:ea typeface="ＭＳ Ｐゴシック" panose="020B0600070205080204" pitchFamily="50" charset="-128"/>
              </a:rPr>
              <a:t>日本大阪有線放送大賞</a:t>
            </a:r>
            <a:r>
              <a:rPr lang="zh-TW" altLang="en-US" dirty="0" smtClean="0">
                <a:latin typeface="ＭＳ Ｐゴシック" panose="020B0600070205080204" pitchFamily="50" charset="-128"/>
                <a:ea typeface="ＭＳ Ｐゴシック" panose="020B0600070205080204" pitchFamily="50" charset="-128"/>
              </a:rPr>
              <a:t>受賞</a:t>
            </a:r>
            <a:r>
              <a:rPr lang="ja-JP" altLang="en-US" dirty="0" err="1">
                <a:latin typeface="ＭＳ Ｐゴシック" panose="020B0600070205080204" pitchFamily="50" charset="-128"/>
                <a:ea typeface="ＭＳ Ｐゴシック" panose="020B0600070205080204" pitchFamily="50" charset="-128"/>
              </a:rPr>
              <a:t>。</a:t>
            </a:r>
            <a:r>
              <a:rPr lang="ja-JP" altLang="en-US" dirty="0" smtClean="0">
                <a:latin typeface="+mn-ea"/>
              </a:rPr>
              <a:t>レコード売上</a:t>
            </a:r>
            <a:r>
              <a:rPr lang="en-US" altLang="ja-JP" dirty="0" smtClean="0">
                <a:latin typeface="+mn-ea"/>
              </a:rPr>
              <a:t>130</a:t>
            </a:r>
            <a:r>
              <a:rPr lang="ja-JP" altLang="en-US" dirty="0" smtClean="0">
                <a:latin typeface="+mn-ea"/>
              </a:rPr>
              <a:t>万枚。</a:t>
            </a:r>
            <a:endParaRPr lang="en-US" altLang="ja-JP" dirty="0" smtClean="0">
              <a:latin typeface="+mn-ea"/>
            </a:endParaRPr>
          </a:p>
          <a:p>
            <a:r>
              <a:rPr kumimoji="1" lang="ja-JP" altLang="en-US" dirty="0">
                <a:latin typeface="+mn-ea"/>
              </a:rPr>
              <a:t>＊</a:t>
            </a:r>
            <a:r>
              <a:rPr kumimoji="1" lang="en-US" altLang="ja-JP" dirty="0">
                <a:latin typeface="+mn-ea"/>
              </a:rPr>
              <a:t>2</a:t>
            </a:r>
            <a:r>
              <a:rPr kumimoji="1" lang="ja-JP" altLang="en-US" dirty="0" smtClean="0">
                <a:latin typeface="+mn-ea"/>
              </a:rPr>
              <a:t>）埼玉県出身のシンガーソングライター。</a:t>
            </a:r>
            <a:r>
              <a:rPr lang="ja-JP" altLang="ja-JP" dirty="0">
                <a:latin typeface="+mn-ea"/>
              </a:rPr>
              <a:t> 「会いたい</a:t>
            </a:r>
            <a:r>
              <a:rPr lang="ja-JP" altLang="ja-JP" dirty="0" smtClean="0">
                <a:latin typeface="+mn-ea"/>
              </a:rPr>
              <a:t>」</a:t>
            </a:r>
            <a:r>
              <a:rPr lang="ja-JP" altLang="en-US" dirty="0" smtClean="0">
                <a:latin typeface="+mn-ea"/>
              </a:rPr>
              <a:t>でブレイク。</a:t>
            </a:r>
            <a:endParaRPr kumimoji="1" lang="ja-JP" altLang="en-US" dirty="0">
              <a:latin typeface="+mn-ea"/>
            </a:endParaRPr>
          </a:p>
        </p:txBody>
      </p:sp>
      <p:sp>
        <p:nvSpPr>
          <p:cNvPr id="5" name="テキスト ボックス 4"/>
          <p:cNvSpPr txBox="1"/>
          <p:nvPr/>
        </p:nvSpPr>
        <p:spPr>
          <a:xfrm>
            <a:off x="5724128" y="6453336"/>
            <a:ext cx="2448272" cy="369332"/>
          </a:xfrm>
          <a:prstGeom prst="rect">
            <a:avLst/>
          </a:prstGeom>
          <a:noFill/>
        </p:spPr>
        <p:txBody>
          <a:bodyPr wrap="square" rtlCol="0">
            <a:spAutoFit/>
          </a:bodyPr>
          <a:lstStyle/>
          <a:p>
            <a:r>
              <a:rPr kumimoji="1" lang="ja-JP" altLang="en-US" dirty="0" smtClean="0"/>
              <a:t>訴状取り下げ（</a:t>
            </a:r>
            <a:r>
              <a:rPr kumimoji="1" lang="en-US" altLang="ja-JP" dirty="0" smtClean="0"/>
              <a:t>7</a:t>
            </a:r>
            <a:r>
              <a:rPr kumimoji="1" lang="ja-JP" altLang="en-US" dirty="0" smtClean="0"/>
              <a:t>月９日）</a:t>
            </a:r>
            <a:endParaRPr kumimoji="1" lang="ja-JP" altLang="en-US" dirty="0"/>
          </a:p>
        </p:txBody>
      </p:sp>
    </p:spTree>
    <p:extLst>
      <p:ext uri="{BB962C8B-B14F-4D97-AF65-F5344CB8AC3E}">
        <p14:creationId xmlns:p14="http://schemas.microsoft.com/office/powerpoint/2010/main" val="3894513849"/>
      </p:ext>
    </p:extLst>
  </p:cSld>
  <p:clrMapOvr>
    <a:masterClrMapping/>
  </p:clrMapOvr>
  <p:transition spd="slow">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1247106" y="457200"/>
            <a:ext cx="6651625" cy="609600"/>
          </a:xfrm>
          <a:prstGeom prst="rect">
            <a:avLst/>
          </a:prstGeom>
          <a:solidFill>
            <a:srgbClr val="0000FF"/>
          </a:solidFill>
          <a:ln w="9525">
            <a:solidFill>
              <a:srgbClr val="000000"/>
            </a:solidFill>
            <a:miter lim="800000"/>
            <a:headEnd/>
            <a:tailEnd/>
          </a:ln>
          <a:effectLst>
            <a:outerShdw dist="107763" dir="2700000" algn="ctr" rotWithShape="0">
              <a:srgbClr val="808080"/>
            </a:outerShdw>
          </a:effectLst>
        </p:spPr>
        <p:txBody>
          <a:bodyPr lIns="91429" tIns="45715" rIns="91429" bIns="45715" anchor="ctr"/>
          <a:lstStyle>
            <a:lvl1pPr eaLnBrk="0" hangingPunct="0">
              <a:spcBef>
                <a:spcPct val="20000"/>
              </a:spcBef>
              <a:buChar char="•"/>
              <a:defRPr kumimoji="1" sz="3200">
                <a:solidFill>
                  <a:schemeClr val="tx1"/>
                </a:solidFill>
                <a:latin typeface="Arial" pitchFamily="34" charset="0"/>
                <a:ea typeface="ＭＳ Ｐゴシック" pitchFamily="50" charset="-128"/>
              </a:defRPr>
            </a:lvl1pPr>
            <a:lvl2pPr marL="742950" indent="-285750" eaLnBrk="0" hangingPunct="0">
              <a:spcBef>
                <a:spcPct val="20000"/>
              </a:spcBef>
              <a:buChar char="–"/>
              <a:defRPr kumimoji="1" sz="2800">
                <a:solidFill>
                  <a:schemeClr val="tx1"/>
                </a:solidFill>
                <a:latin typeface="Arial" pitchFamily="34" charset="0"/>
                <a:ea typeface="ＭＳ Ｐゴシック" pitchFamily="50" charset="-128"/>
              </a:defRPr>
            </a:lvl2pPr>
            <a:lvl3pPr marL="1143000" indent="-228600" eaLnBrk="0" hangingPunct="0">
              <a:spcBef>
                <a:spcPct val="20000"/>
              </a:spcBef>
              <a:buChar char="•"/>
              <a:defRPr kumimoji="1" sz="2400">
                <a:solidFill>
                  <a:schemeClr val="tx1"/>
                </a:solidFill>
                <a:latin typeface="Arial" pitchFamily="34" charset="0"/>
                <a:ea typeface="ＭＳ Ｐゴシック" pitchFamily="50" charset="-128"/>
              </a:defRPr>
            </a:lvl3pPr>
            <a:lvl4pPr marL="1600200" indent="-228600" eaLnBrk="0" hangingPunct="0">
              <a:spcBef>
                <a:spcPct val="20000"/>
              </a:spcBef>
              <a:buChar char="–"/>
              <a:defRPr kumimoji="1" sz="2000">
                <a:solidFill>
                  <a:schemeClr val="tx1"/>
                </a:solidFill>
                <a:latin typeface="Arial" pitchFamily="34" charset="0"/>
                <a:ea typeface="ＭＳ Ｐゴシック" pitchFamily="50" charset="-128"/>
              </a:defRPr>
            </a:lvl4pPr>
            <a:lvl5pPr marL="2057400" indent="-228600" eaLnBrk="0" hangingPunct="0">
              <a:spcBef>
                <a:spcPct val="20000"/>
              </a:spcBef>
              <a:buChar char="»"/>
              <a:defRPr kumimoji="1" sz="2000">
                <a:solidFill>
                  <a:schemeClr val="tx1"/>
                </a:solidFill>
                <a:latin typeface="Arial" pitchFamily="34" charset="0"/>
                <a:ea typeface="ＭＳ Ｐゴシック" pitchFamily="50" charset="-128"/>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ＭＳ Ｐゴシック" pitchFamily="50" charset="-128"/>
              </a:defRPr>
            </a:lvl9pPr>
          </a:lstStyle>
          <a:p>
            <a:pPr algn="ctr">
              <a:buNone/>
              <a:defRPr/>
            </a:pPr>
            <a:r>
              <a:rPr lang="ja-JP" altLang="en-US" sz="2800" dirty="0" smtClean="0">
                <a:solidFill>
                  <a:schemeClr val="bg1"/>
                </a:solidFill>
                <a:latin typeface="ＭＳ Ｐゴシック" pitchFamily="50" charset="-128"/>
              </a:rPr>
              <a:t>著作権</a:t>
            </a:r>
            <a:r>
              <a:rPr lang="en-US" altLang="ja-JP" sz="2800" dirty="0" smtClean="0">
                <a:solidFill>
                  <a:schemeClr val="bg1"/>
                </a:solidFill>
                <a:latin typeface="ＭＳ Ｐゴシック" pitchFamily="50" charset="-128"/>
              </a:rPr>
              <a:t>-</a:t>
            </a:r>
            <a:r>
              <a:rPr lang="ja-JP" altLang="en-US" sz="2800" dirty="0">
                <a:solidFill>
                  <a:schemeClr val="bg1"/>
                </a:solidFill>
                <a:latin typeface="ＭＳ Ｐゴシック" pitchFamily="50" charset="-128"/>
              </a:rPr>
              <a:t>著作者の権利</a:t>
            </a:r>
            <a:r>
              <a:rPr lang="en-US" altLang="ja-JP" sz="2800" dirty="0" smtClean="0">
                <a:solidFill>
                  <a:schemeClr val="bg1"/>
                </a:solidFill>
                <a:latin typeface="ＭＳ Ｐゴシック" pitchFamily="50" charset="-128"/>
              </a:rPr>
              <a:t>-</a:t>
            </a:r>
            <a:r>
              <a:rPr lang="ja-JP" altLang="en-US" sz="2800" dirty="0" smtClean="0">
                <a:solidFill>
                  <a:schemeClr val="bg1"/>
                </a:solidFill>
                <a:latin typeface="ＭＳ Ｐゴシック" pitchFamily="50" charset="-128"/>
              </a:rPr>
              <a:t> </a:t>
            </a:r>
            <a:endParaRPr lang="ja-JP" altLang="en-US" sz="2800" dirty="0">
              <a:solidFill>
                <a:schemeClr val="bg1"/>
              </a:solidFill>
              <a:latin typeface="ＭＳ Ｐゴシック" pitchFamily="50" charset="-128"/>
            </a:endParaRPr>
          </a:p>
        </p:txBody>
      </p:sp>
      <p:sp>
        <p:nvSpPr>
          <p:cNvPr id="16" name="Text Box 7"/>
          <p:cNvSpPr txBox="1">
            <a:spLocks noChangeArrowheads="1"/>
          </p:cNvSpPr>
          <p:nvPr/>
        </p:nvSpPr>
        <p:spPr bwMode="auto">
          <a:xfrm>
            <a:off x="251520" y="1772816"/>
            <a:ext cx="8784976" cy="4678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9" tIns="45715" rIns="91429" bIns="45715">
            <a:spAutoFit/>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a:spcBef>
                <a:spcPts val="1200"/>
              </a:spcBef>
            </a:pPr>
            <a:r>
              <a:rPr lang="ja-JP" altLang="en-US" dirty="0" smtClean="0">
                <a:solidFill>
                  <a:srgbClr val="0000FF"/>
                </a:solidFill>
                <a:latin typeface="+mn-ea"/>
                <a:ea typeface="+mn-ea"/>
              </a:rPr>
              <a:t>１．複製権 </a:t>
            </a:r>
            <a:r>
              <a:rPr lang="ja-JP" altLang="en-US" dirty="0" smtClean="0">
                <a:latin typeface="+mn-ea"/>
                <a:ea typeface="+mn-ea"/>
              </a:rPr>
              <a:t>： </a:t>
            </a:r>
            <a:r>
              <a:rPr lang="ja-JP" altLang="en-US" sz="1600" dirty="0" smtClean="0">
                <a:latin typeface="+mn-ea"/>
                <a:ea typeface="+mn-ea"/>
              </a:rPr>
              <a:t>著作物を印刷，写真，複写，録音，録画その他の方法により有形的に再製する権利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２</a:t>
            </a:r>
            <a:r>
              <a:rPr lang="ja-JP" altLang="en-US" dirty="0" smtClean="0">
                <a:solidFill>
                  <a:srgbClr val="0000FF"/>
                </a:solidFill>
                <a:latin typeface="+mn-ea"/>
                <a:ea typeface="+mn-ea"/>
              </a:rPr>
              <a:t>．上演権・演奏権 </a:t>
            </a:r>
            <a:r>
              <a:rPr lang="ja-JP" altLang="en-US" dirty="0" smtClean="0">
                <a:latin typeface="+mn-ea"/>
                <a:ea typeface="+mn-ea"/>
              </a:rPr>
              <a:t>： </a:t>
            </a:r>
            <a:r>
              <a:rPr lang="ja-JP" altLang="en-US" sz="1600" dirty="0" smtClean="0">
                <a:latin typeface="+mn-ea"/>
                <a:ea typeface="+mn-ea"/>
              </a:rPr>
              <a:t>著作物を公に上演し，演奏する権利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３</a:t>
            </a:r>
            <a:r>
              <a:rPr lang="ja-JP" altLang="en-US" dirty="0" smtClean="0">
                <a:solidFill>
                  <a:srgbClr val="0000FF"/>
                </a:solidFill>
                <a:latin typeface="+mn-ea"/>
                <a:ea typeface="+mn-ea"/>
              </a:rPr>
              <a:t>．上映権 </a:t>
            </a:r>
            <a:r>
              <a:rPr lang="ja-JP" altLang="en-US" dirty="0" smtClean="0">
                <a:latin typeface="+mn-ea"/>
                <a:ea typeface="+mn-ea"/>
              </a:rPr>
              <a:t>： </a:t>
            </a:r>
            <a:r>
              <a:rPr lang="ja-JP" altLang="en-US" sz="1600" dirty="0" smtClean="0">
                <a:latin typeface="+mn-ea"/>
                <a:ea typeface="+mn-ea"/>
              </a:rPr>
              <a:t>著作物を公に上映する権利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４</a:t>
            </a:r>
            <a:r>
              <a:rPr lang="ja-JP" altLang="en-US" dirty="0" smtClean="0">
                <a:solidFill>
                  <a:srgbClr val="0000FF"/>
                </a:solidFill>
                <a:latin typeface="+mn-ea"/>
                <a:ea typeface="+mn-ea"/>
              </a:rPr>
              <a:t>．公衆送信権等 </a:t>
            </a:r>
            <a:r>
              <a:rPr lang="ja-JP" altLang="en-US" dirty="0" smtClean="0">
                <a:latin typeface="+mn-ea"/>
                <a:ea typeface="+mn-ea"/>
              </a:rPr>
              <a:t>： </a:t>
            </a:r>
            <a:r>
              <a:rPr lang="ja-JP" altLang="en-US" sz="1600" dirty="0" smtClean="0">
                <a:latin typeface="+mn-ea"/>
                <a:ea typeface="+mn-ea"/>
              </a:rPr>
              <a:t>著作物を公衆送信し，あるいは，公衆送信された著作物を公に伝達する権利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５</a:t>
            </a:r>
            <a:r>
              <a:rPr lang="ja-JP" altLang="en-US" dirty="0" smtClean="0">
                <a:solidFill>
                  <a:srgbClr val="0000FF"/>
                </a:solidFill>
                <a:latin typeface="+mn-ea"/>
                <a:ea typeface="+mn-ea"/>
              </a:rPr>
              <a:t>．口述権 </a:t>
            </a:r>
            <a:r>
              <a:rPr lang="ja-JP" altLang="en-US" dirty="0" smtClean="0">
                <a:latin typeface="+mn-ea"/>
                <a:ea typeface="+mn-ea"/>
              </a:rPr>
              <a:t>： </a:t>
            </a:r>
            <a:r>
              <a:rPr lang="ja-JP" altLang="en-US" sz="1600" dirty="0" smtClean="0">
                <a:latin typeface="+mn-ea"/>
                <a:ea typeface="+mn-ea"/>
              </a:rPr>
              <a:t>著作物を口頭で公に伝える権利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６</a:t>
            </a:r>
            <a:r>
              <a:rPr lang="ja-JP" altLang="en-US" dirty="0" smtClean="0">
                <a:solidFill>
                  <a:srgbClr val="0000FF"/>
                </a:solidFill>
                <a:latin typeface="+mn-ea"/>
                <a:ea typeface="+mn-ea"/>
              </a:rPr>
              <a:t>．展示権 </a:t>
            </a:r>
            <a:r>
              <a:rPr lang="ja-JP" altLang="en-US" dirty="0" smtClean="0">
                <a:latin typeface="+mn-ea"/>
                <a:ea typeface="+mn-ea"/>
              </a:rPr>
              <a:t>： </a:t>
            </a:r>
            <a:r>
              <a:rPr lang="ja-JP" altLang="en-US" sz="1600" dirty="0" smtClean="0">
                <a:latin typeface="+mn-ea"/>
                <a:ea typeface="+mn-ea"/>
              </a:rPr>
              <a:t>美術の著作物又は未発行の写真の著作物を原作品により公に展示する権利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７</a:t>
            </a:r>
            <a:r>
              <a:rPr lang="ja-JP" altLang="en-US" dirty="0" smtClean="0">
                <a:solidFill>
                  <a:srgbClr val="0000FF"/>
                </a:solidFill>
                <a:latin typeface="+mn-ea"/>
                <a:ea typeface="+mn-ea"/>
              </a:rPr>
              <a:t>．頒布権 </a:t>
            </a:r>
            <a:r>
              <a:rPr lang="ja-JP" altLang="en-US" dirty="0" smtClean="0">
                <a:latin typeface="+mn-ea"/>
                <a:ea typeface="+mn-ea"/>
              </a:rPr>
              <a:t>： </a:t>
            </a:r>
            <a:r>
              <a:rPr lang="ja-JP" altLang="en-US" sz="1600" dirty="0" smtClean="0">
                <a:latin typeface="+mn-ea"/>
                <a:ea typeface="+mn-ea"/>
              </a:rPr>
              <a:t>映画の著作物をその複製物の譲渡又は貸与により公衆に提供する権利</a:t>
            </a:r>
            <a:endParaRPr lang="en-US" altLang="ja-JP" sz="1600" dirty="0" smtClean="0">
              <a:latin typeface="+mn-ea"/>
              <a:ea typeface="+mn-ea"/>
            </a:endParaRPr>
          </a:p>
          <a:p>
            <a:pPr>
              <a:spcBef>
                <a:spcPts val="1200"/>
              </a:spcBef>
            </a:pPr>
            <a:r>
              <a:rPr lang="ja-JP" altLang="en-US" dirty="0" smtClean="0">
                <a:solidFill>
                  <a:srgbClr val="0000FF"/>
                </a:solidFill>
                <a:latin typeface="+mn-ea"/>
                <a:ea typeface="+mn-ea"/>
              </a:rPr>
              <a:t>８．譲渡権 </a:t>
            </a:r>
            <a:r>
              <a:rPr lang="ja-JP" altLang="en-US" dirty="0" smtClean="0">
                <a:latin typeface="+mn-ea"/>
                <a:ea typeface="+mn-ea"/>
              </a:rPr>
              <a:t>： </a:t>
            </a:r>
            <a:r>
              <a:rPr lang="ja-JP" altLang="en-US" sz="1600" dirty="0" smtClean="0">
                <a:latin typeface="+mn-ea"/>
                <a:ea typeface="+mn-ea"/>
              </a:rPr>
              <a:t>著作物をその原作品又は複製物の譲渡により公衆に提供する権利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９</a:t>
            </a:r>
            <a:r>
              <a:rPr lang="ja-JP" altLang="en-US" dirty="0" smtClean="0">
                <a:solidFill>
                  <a:srgbClr val="0000FF"/>
                </a:solidFill>
                <a:latin typeface="+mn-ea"/>
                <a:ea typeface="+mn-ea"/>
              </a:rPr>
              <a:t>．貸与権 </a:t>
            </a:r>
            <a:r>
              <a:rPr lang="ja-JP" altLang="en-US" dirty="0" smtClean="0">
                <a:latin typeface="+mn-ea"/>
                <a:ea typeface="+mn-ea"/>
              </a:rPr>
              <a:t>： </a:t>
            </a:r>
            <a:r>
              <a:rPr lang="ja-JP" altLang="en-US" sz="1600" dirty="0" smtClean="0">
                <a:latin typeface="+mn-ea"/>
                <a:ea typeface="+mn-ea"/>
              </a:rPr>
              <a:t>著作物をその複製物の貸与により公衆に提供する権利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１０</a:t>
            </a:r>
            <a:r>
              <a:rPr lang="ja-JP" altLang="en-US" dirty="0" smtClean="0">
                <a:solidFill>
                  <a:srgbClr val="0000FF"/>
                </a:solidFill>
                <a:latin typeface="+mn-ea"/>
                <a:ea typeface="+mn-ea"/>
              </a:rPr>
              <a:t>．翻訳権・</a:t>
            </a:r>
            <a:r>
              <a:rPr lang="ja-JP" altLang="en-US" sz="1600" dirty="0" smtClean="0">
                <a:solidFill>
                  <a:srgbClr val="0000FF"/>
                </a:solidFill>
                <a:latin typeface="+mn-ea"/>
                <a:ea typeface="+mn-ea"/>
              </a:rPr>
              <a:t>翻案権等 </a:t>
            </a:r>
            <a:r>
              <a:rPr lang="ja-JP" altLang="en-US" sz="1600" dirty="0" smtClean="0">
                <a:latin typeface="+mn-ea"/>
                <a:ea typeface="+mn-ea"/>
              </a:rPr>
              <a:t>： 著作物を翻訳し，編曲し，変形し，脚色し，映画化し，その他翻案する権利</a:t>
            </a:r>
            <a:endParaRPr lang="en-US" altLang="ja-JP" sz="1600" dirty="0" smtClean="0">
              <a:latin typeface="+mn-ea"/>
              <a:ea typeface="+mn-ea"/>
            </a:endParaRPr>
          </a:p>
          <a:p>
            <a:pPr>
              <a:spcBef>
                <a:spcPts val="1200"/>
              </a:spcBef>
            </a:pPr>
            <a:r>
              <a:rPr lang="ja-JP" altLang="en-US" dirty="0">
                <a:solidFill>
                  <a:srgbClr val="0000FF"/>
                </a:solidFill>
                <a:latin typeface="+mn-ea"/>
                <a:ea typeface="+mn-ea"/>
              </a:rPr>
              <a:t>１１</a:t>
            </a:r>
            <a:r>
              <a:rPr lang="ja-JP" altLang="en-US" dirty="0" smtClean="0">
                <a:solidFill>
                  <a:srgbClr val="0000FF"/>
                </a:solidFill>
                <a:latin typeface="+mn-ea"/>
                <a:ea typeface="+mn-ea"/>
              </a:rPr>
              <a:t>．二次的著作物の利用に関する権利 </a:t>
            </a:r>
            <a:r>
              <a:rPr lang="ja-JP" altLang="en-US" dirty="0" smtClean="0">
                <a:latin typeface="+mn-ea"/>
                <a:ea typeface="+mn-ea"/>
              </a:rPr>
              <a:t>： </a:t>
            </a:r>
            <a:r>
              <a:rPr lang="ja-JP" altLang="en-US" sz="1600" dirty="0" smtClean="0">
                <a:latin typeface="+mn-ea"/>
                <a:ea typeface="+mn-ea"/>
              </a:rPr>
              <a:t>翻訳物，翻案物などの二次的著作物を利用する権利</a:t>
            </a:r>
          </a:p>
        </p:txBody>
      </p:sp>
      <p:sp>
        <p:nvSpPr>
          <p:cNvPr id="18" name="テキスト ボックス 17"/>
          <p:cNvSpPr txBox="1"/>
          <p:nvPr/>
        </p:nvSpPr>
        <p:spPr>
          <a:xfrm>
            <a:off x="611560" y="1268760"/>
            <a:ext cx="7895208" cy="400110"/>
          </a:xfrm>
          <a:prstGeom prst="rect">
            <a:avLst/>
          </a:prstGeom>
          <a:noFill/>
        </p:spPr>
        <p:txBody>
          <a:bodyPr wrap="square" rtlCol="0">
            <a:spAutoFit/>
          </a:bodyPr>
          <a:lstStyle/>
          <a:p>
            <a:pPr algn="ctr"/>
            <a:r>
              <a:rPr lang="ja-JP" altLang="en-US" sz="2000" dirty="0" smtClean="0">
                <a:solidFill>
                  <a:srgbClr val="0000FF"/>
                </a:solidFill>
              </a:rPr>
              <a:t>著作権（財産権、著作物の利用を許諾したり禁止する権利）</a:t>
            </a:r>
            <a:endParaRPr kumimoji="1" lang="ja-JP" altLang="en-US" sz="2000" dirty="0">
              <a:solidFill>
                <a:srgbClr val="0000FF"/>
              </a:solidFill>
            </a:endParaRPr>
          </a:p>
        </p:txBody>
      </p:sp>
      <p:sp>
        <p:nvSpPr>
          <p:cNvPr id="6" name="スライド番号プレースホルダ 3"/>
          <p:cNvSpPr>
            <a:spLocks noGrp="1"/>
          </p:cNvSpPr>
          <p:nvPr>
            <p:ph type="sldNum" sz="quarter" idx="12"/>
          </p:nvPr>
        </p:nvSpPr>
        <p:spPr>
          <a:xfrm>
            <a:off x="6902896"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Arial" pitchFamily="34" charset="0"/>
                <a:ea typeface="ＭＳ Ｐゴシック" pitchFamily="50" charset="-128"/>
              </a:defRPr>
            </a:lvl1pPr>
            <a:lvl2pPr marL="742950" indent="-285750" eaLnBrk="0" hangingPunct="0">
              <a:defRPr kumimoji="1">
                <a:solidFill>
                  <a:schemeClr val="tx1"/>
                </a:solidFill>
                <a:latin typeface="Arial" pitchFamily="34" charset="0"/>
                <a:ea typeface="ＭＳ Ｐゴシック" pitchFamily="50" charset="-128"/>
              </a:defRPr>
            </a:lvl2pPr>
            <a:lvl3pPr marL="1143000" indent="-228600" eaLnBrk="0" hangingPunct="0">
              <a:defRPr kumimoji="1">
                <a:solidFill>
                  <a:schemeClr val="tx1"/>
                </a:solidFill>
                <a:latin typeface="Arial" pitchFamily="34" charset="0"/>
                <a:ea typeface="ＭＳ Ｐゴシック" pitchFamily="50" charset="-128"/>
              </a:defRPr>
            </a:lvl3pPr>
            <a:lvl4pPr marL="1600200" indent="-228600" eaLnBrk="0" hangingPunct="0">
              <a:defRPr kumimoji="1">
                <a:solidFill>
                  <a:schemeClr val="tx1"/>
                </a:solidFill>
                <a:latin typeface="Arial" pitchFamily="34" charset="0"/>
                <a:ea typeface="ＭＳ Ｐゴシック" pitchFamily="50" charset="-128"/>
              </a:defRPr>
            </a:lvl4pPr>
            <a:lvl5pPr marL="2057400" indent="-228600" eaLnBrk="0" hangingPunct="0">
              <a:defRPr kumimoji="1">
                <a:solidFill>
                  <a:schemeClr val="tx1"/>
                </a:solidFill>
                <a:latin typeface="Arial" pitchFamily="34"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pitchFamily="34" charset="0"/>
                <a:ea typeface="ＭＳ Ｐゴシック" pitchFamily="50" charset="-128"/>
              </a:defRPr>
            </a:lvl9pPr>
          </a:lstStyle>
          <a:p>
            <a:pPr eaLnBrk="1" hangingPunct="1"/>
            <a:fld id="{F17B988C-AC77-4DD5-93CD-EDACF5605B6E}" type="slidenum">
              <a:rPr lang="en-US" altLang="ja-JP" sz="1800" smtClean="0">
                <a:latin typeface="+mn-ea"/>
                <a:ea typeface="+mn-ea"/>
              </a:rPr>
              <a:pPr eaLnBrk="1" hangingPunct="1"/>
              <a:t>9</a:t>
            </a:fld>
            <a:endParaRPr lang="en-US" altLang="ja-JP" sz="1800" dirty="0" smtClean="0">
              <a:latin typeface="+mn-ea"/>
              <a:ea typeface="+mn-ea"/>
            </a:endParaRPr>
          </a:p>
        </p:txBody>
      </p:sp>
    </p:spTree>
    <p:extLst>
      <p:ext uri="{BB962C8B-B14F-4D97-AF65-F5344CB8AC3E}">
        <p14:creationId xmlns:p14="http://schemas.microsoft.com/office/powerpoint/2010/main" val="4210935571"/>
      </p:ext>
    </p:extLst>
  </p:cSld>
  <p:clrMapOvr>
    <a:masterClrMapping/>
  </p:clrMapOvr>
  <p:transition spd="slow">
    <p:split orient="vert"/>
  </p:transition>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4752</TotalTime>
  <Words>2616</Words>
  <Application>Microsoft Office PowerPoint</Application>
  <PresentationFormat>画面に合わせる (4:3)</PresentationFormat>
  <Paragraphs>415</Paragraphs>
  <Slides>27</Slides>
  <Notes>20</Notes>
  <HiddenSlides>0</HiddenSlides>
  <MMClips>0</MMClips>
  <ScaleCrop>false</ScaleCrop>
  <HeadingPairs>
    <vt:vector size="4" baseType="variant">
      <vt:variant>
        <vt:lpstr>テーマ</vt:lpstr>
      </vt:variant>
      <vt:variant>
        <vt:i4>1</vt:i4>
      </vt:variant>
      <vt:variant>
        <vt:lpstr>スライド タイトル</vt:lpstr>
      </vt:variant>
      <vt:variant>
        <vt:i4>27</vt:i4>
      </vt:variant>
    </vt:vector>
  </HeadingPairs>
  <TitlesOfParts>
    <vt:vector size="28" baseType="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FJ-USER</dc:creator>
  <cp:lastModifiedBy>FJ-USER</cp:lastModifiedBy>
  <cp:revision>223</cp:revision>
  <dcterms:created xsi:type="dcterms:W3CDTF">2012-02-07T04:13:41Z</dcterms:created>
  <dcterms:modified xsi:type="dcterms:W3CDTF">2015-07-15T06:55:12Z</dcterms:modified>
</cp:coreProperties>
</file>