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5" r:id="rId10"/>
    <p:sldId id="375" r:id="rId11"/>
    <p:sldId id="374" r:id="rId12"/>
    <p:sldId id="376" r:id="rId13"/>
    <p:sldId id="377" r:id="rId14"/>
    <p:sldId id="378" r:id="rId15"/>
    <p:sldId id="379" r:id="rId16"/>
    <p:sldId id="380" r:id="rId17"/>
    <p:sldId id="266" r:id="rId18"/>
    <p:sldId id="267" r:id="rId19"/>
    <p:sldId id="373" r:id="rId20"/>
    <p:sldId id="268" r:id="rId21"/>
    <p:sldId id="269" r:id="rId22"/>
    <p:sldId id="270" r:id="rId23"/>
    <p:sldId id="272" r:id="rId24"/>
    <p:sldId id="273" r:id="rId25"/>
    <p:sldId id="275" r:id="rId26"/>
    <p:sldId id="278" r:id="rId27"/>
    <p:sldId id="368" r:id="rId28"/>
    <p:sldId id="369" r:id="rId29"/>
    <p:sldId id="371" r:id="rId30"/>
    <p:sldId id="372" r:id="rId31"/>
    <p:sldId id="366" r:id="rId32"/>
    <p:sldId id="370" r:id="rId33"/>
    <p:sldId id="279" r:id="rId34"/>
  </p:sldIdLst>
  <p:sldSz cx="9144000" cy="5143500" type="screen16x9"/>
  <p:notesSz cx="6858000" cy="9144000"/>
  <p:embeddedFontLst>
    <p:embeddedFont>
      <p:font typeface="Bebas Neue" panose="020B0606020202050201" pitchFamily="34" charset="0"/>
      <p:regular r:id="rId36"/>
    </p:embeddedFont>
    <p:embeddedFont>
      <p:font typeface="Fira Sans Extra Condensed" panose="020B0503050000020004" pitchFamily="34" charset="0"/>
      <p:regular r:id="rId37"/>
      <p:bold r:id="rId38"/>
      <p:italic r:id="rId39"/>
      <p:boldItalic r:id="rId40"/>
    </p:embeddedFont>
    <p:embeddedFont>
      <p:font typeface="Francois One" panose="020B0604020202020204" charset="0"/>
      <p:regular r:id="rId41"/>
    </p:embeddedFont>
    <p:embeddedFont>
      <p:font typeface="Lato" panose="020F0502020204030203" pitchFamily="34"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Noto Sans Symbols"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hpvqmkGBRPy/fVLoND7+1FK2Q0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B151B4-CFA8-4BDB-B9D5-682052311759}">
  <a:tblStyle styleId="{70B151B4-CFA8-4BDB-B9D5-68205231175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9231" autoAdjust="0"/>
  </p:normalViewPr>
  <p:slideViewPr>
    <p:cSldViewPr snapToGrid="0" showGuides="1">
      <p:cViewPr varScale="1">
        <p:scale>
          <a:sx n="135" d="100"/>
          <a:sy n="135" d="100"/>
        </p:scale>
        <p:origin x="924" y="9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79" Type="http://customschemas.google.com/relationships/presentationmetadata" Target="metadata"/><Relationship Id="rId5" Type="http://schemas.openxmlformats.org/officeDocument/2006/relationships/slide" Target="slides/slide4.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vi-VN" sz="7200" b="0" i="0" u="none" strike="noStrike" dirty="0">
                <a:solidFill>
                  <a:srgbClr val="000000"/>
                </a:solidFill>
                <a:effectLst/>
                <a:latin typeface="-webkit-standard"/>
              </a:rPr>
              <a:t>Bagging (Bootstrap Aggregating) là một kỹ thuật ensemble mà trong đó nhiều mô hình cây quyết định được huấn luyện song song và độc lập với nhau.</a:t>
            </a:r>
            <a:endParaRPr lang="vi-VN" sz="4800" b="1" i="0" u="none" strike="noStrike" dirty="0">
              <a:solidFill>
                <a:srgbClr val="000000"/>
              </a:solidFill>
              <a:effectLst/>
            </a:endParaRPr>
          </a:p>
          <a:p>
            <a:pPr algn="l"/>
            <a:r>
              <a:rPr lang="vi-VN" sz="4800" b="1" i="0" u="none" strike="noStrike" dirty="0">
                <a:solidFill>
                  <a:srgbClr val="000000"/>
                </a:solidFill>
                <a:effectLst/>
              </a:rPr>
              <a:t>Đặc điểm chính:</a:t>
            </a:r>
          </a:p>
          <a:p>
            <a:pPr algn="l">
              <a:buFont typeface="Arial" panose="020B0604020202020204" pitchFamily="34" charset="0"/>
              <a:buChar char="•"/>
            </a:pPr>
            <a:r>
              <a:rPr lang="vi-VN" sz="4800" b="1" i="0" u="none" strike="noStrike" dirty="0">
                <a:solidFill>
                  <a:srgbClr val="000000"/>
                </a:solidFill>
                <a:effectLst/>
              </a:rPr>
              <a:t>Bootstrap Sampling</a:t>
            </a:r>
            <a:r>
              <a:rPr lang="vi-VN" sz="4800" b="0" i="0" u="none" strike="noStrike" dirty="0">
                <a:solidFill>
                  <a:srgbClr val="000000"/>
                </a:solidFill>
                <a:effectLst/>
              </a:rPr>
              <a:t>: Tạo ra nhiều tập dữ liệu con từ tập dữ liệu gốc bằng phương pháp lấy mẫu có thay thế (with replacement). Mỗi tập dữ liệu con được sử dụng để huấn luyện một mô hình con.</a:t>
            </a:r>
          </a:p>
          <a:p>
            <a:pPr algn="l">
              <a:buFont typeface="Arial" panose="020B0604020202020204" pitchFamily="34" charset="0"/>
              <a:buChar char="•"/>
            </a:pPr>
            <a:r>
              <a:rPr lang="vi-VN" sz="4800" b="1" i="0" u="none" strike="noStrike" dirty="0">
                <a:solidFill>
                  <a:srgbClr val="000000"/>
                </a:solidFill>
                <a:effectLst/>
              </a:rPr>
              <a:t>Parallel Training</a:t>
            </a:r>
            <a:r>
              <a:rPr lang="vi-VN" sz="4800" b="0" i="0" u="none" strike="noStrike" dirty="0">
                <a:solidFill>
                  <a:srgbClr val="000000"/>
                </a:solidFill>
                <a:effectLst/>
              </a:rPr>
              <a:t>: Các mô hình con được huấn luyện song song và độc lập với nhau.</a:t>
            </a:r>
          </a:p>
          <a:p>
            <a:pPr algn="l">
              <a:buFont typeface="Arial" panose="020B0604020202020204" pitchFamily="34" charset="0"/>
              <a:buChar char="•"/>
            </a:pPr>
            <a:r>
              <a:rPr lang="vi-VN" sz="4800" b="1" i="0" u="none" strike="noStrike" dirty="0">
                <a:solidFill>
                  <a:srgbClr val="000000"/>
                </a:solidFill>
                <a:effectLst/>
              </a:rPr>
              <a:t>Voting/Averaging</a:t>
            </a:r>
            <a:r>
              <a:rPr lang="vi-VN" sz="4800" b="0" i="0" u="none" strike="noStrike" dirty="0">
                <a:solidFill>
                  <a:srgbClr val="000000"/>
                </a:solidFill>
                <a:effectLst/>
              </a:rPr>
              <a:t>: Đối với bài toán phân loại, các mô hình con sẽ bỏ phiếu cho kết quả cuối cùng (majority voting). Đối với bài toán hồi quy, kết quả cuối cùng là trung bình của các dự đoán từ các mô hình con.</a:t>
            </a:r>
          </a:p>
          <a:p>
            <a:pPr algn="l"/>
            <a:r>
              <a:rPr lang="vi-VN" sz="4800" b="1" i="0" u="none" strike="noStrike" dirty="0">
                <a:solidFill>
                  <a:srgbClr val="000000"/>
                </a:solidFill>
                <a:effectLst/>
              </a:rPr>
              <a:t>Ưu điểm: </a:t>
            </a:r>
            <a:r>
              <a:rPr lang="vi-VN" sz="7200" b="1" i="0" u="none" strike="noStrike" dirty="0">
                <a:solidFill>
                  <a:srgbClr val="000000"/>
                </a:solidFill>
                <a:effectLst/>
              </a:rPr>
              <a:t>Khả năng chạy song song</a:t>
            </a:r>
            <a:r>
              <a:rPr lang="vi-VN" sz="7200" b="0" i="0" u="none" strike="noStrike" dirty="0">
                <a:solidFill>
                  <a:srgbClr val="000000"/>
                </a:solidFill>
                <a:effectLst/>
                <a:latin typeface="-webkit-standard"/>
              </a:rPr>
              <a:t>: Các mô hình con có thể được huấn luyện song song, giảm thời gian huấn luyện.</a:t>
            </a:r>
          </a:p>
          <a:p>
            <a:pPr algn="l"/>
            <a:r>
              <a:rPr lang="vi-VN" sz="7200" b="0" i="0" u="none" strike="noStrike" dirty="0">
                <a:solidFill>
                  <a:srgbClr val="000000"/>
                </a:solidFill>
                <a:effectLst/>
                <a:latin typeface="-webkit-standard"/>
              </a:rPr>
              <a:t>Random forest là ví dụ về Bagging</a:t>
            </a:r>
            <a:endParaRPr lang="vi-VN" sz="4800" b="1" i="0" u="none" strike="noStrike" dirty="0">
              <a:solidFill>
                <a:srgbClr val="000000"/>
              </a:solidFill>
              <a:effectLst/>
            </a:endParaRPr>
          </a:p>
        </p:txBody>
      </p:sp>
    </p:spTree>
    <p:extLst>
      <p:ext uri="{BB962C8B-B14F-4D97-AF65-F5344CB8AC3E}">
        <p14:creationId xmlns:p14="http://schemas.microsoft.com/office/powerpoint/2010/main" val="3696788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70510" algn="just">
              <a:lnSpc>
                <a:spcPct val="150000"/>
              </a:lnSpc>
              <a:spcBef>
                <a:spcPts val="720"/>
              </a:spcBef>
              <a:spcAft>
                <a:spcPts val="720"/>
              </a:spcAft>
            </a:pPr>
            <a:r>
              <a:rPr lang="vi-VN" sz="3200" b="1" dirty="0"/>
              <a:t>Bootstrap Sampling</a:t>
            </a:r>
            <a:r>
              <a:rPr lang="vi-VN" sz="3200" dirty="0"/>
              <a:t> là quá trình tạo ra các tập dữ liệu con từ tập dữ liệu gốc bằng cách chọn ngẫu nhiên các mẫu với thay thế. Điều này có nghĩa là một mẫu có thể được chọn nhiều lần trong một tập dữ liệu con.Giả sử bạn có một tập dữ liệu gốc với N mẫu, thì bạn sẽ tạo ra B tập dữ liệu con (thường B là số lượng cây quyết định trong rừng), mỗi tập dữ liệu con cũng sẽ có N mẫu, nhưng các mẫu được chọn ngẫu nhiên với thay thế từ tập dữ liệu gốc.</a:t>
            </a:r>
          </a:p>
          <a:p>
            <a:pPr algn="l"/>
            <a:r>
              <a:rPr lang="vi-VN" sz="3200" b="1" i="0" u="none" strike="noStrike" dirty="0">
                <a:solidFill>
                  <a:srgbClr val="000000"/>
                </a:solidFill>
                <a:effectLst/>
              </a:rPr>
              <a:t>Xây dựng cây quyết định</a:t>
            </a:r>
            <a:r>
              <a:rPr lang="vi-VN" sz="3200" b="0" i="0" u="none" strike="noStrike" dirty="0">
                <a:solidFill>
                  <a:srgbClr val="000000"/>
                </a:solidFill>
                <a:effectLst/>
              </a:rPr>
              <a:t>:</a:t>
            </a:r>
          </a:p>
          <a:p>
            <a:pPr algn="l">
              <a:buFont typeface="Arial" panose="020B0604020202020204" pitchFamily="34" charset="0"/>
              <a:buChar char="•"/>
            </a:pPr>
            <a:r>
              <a:rPr lang="vi-VN" sz="3200" b="0" i="0" u="none" strike="noStrike" dirty="0">
                <a:solidFill>
                  <a:srgbClr val="000000"/>
                </a:solidFill>
                <a:effectLst/>
              </a:rPr>
              <a:t>Mỗi cây quyết định trong Random Forest được xây dựng từ một tập dữ liệu con được tạo ra ở bước Bootstrap Sampling.</a:t>
            </a:r>
          </a:p>
          <a:p>
            <a:pPr algn="l">
              <a:buFont typeface="Arial" panose="020B0604020202020204" pitchFamily="34" charset="0"/>
              <a:buChar char="•"/>
            </a:pPr>
            <a:r>
              <a:rPr lang="vi-VN" sz="3200" b="0" i="0" u="none" strike="noStrike" dirty="0">
                <a:solidFill>
                  <a:srgbClr val="000000"/>
                </a:solidFill>
                <a:effectLst/>
              </a:rPr>
              <a:t>Khi xây dựng mỗi cây, một tập con của các đặc trưng (features) được chọn ngẫu nhiên tại mỗi nút phân chia. Điều này giúp giảm mối tương quan giữa các cây và cải thiện tính đa dạng của rừng.</a:t>
            </a:r>
          </a:p>
          <a:p>
            <a:pPr algn="l">
              <a:buFont typeface="Arial" panose="020B0604020202020204" pitchFamily="34" charset="0"/>
              <a:buChar char="•"/>
            </a:pPr>
            <a:r>
              <a:rPr lang="vi-VN" sz="3200" b="0" i="0" u="none" strike="noStrike" dirty="0">
                <a:solidFill>
                  <a:srgbClr val="000000"/>
                </a:solidFill>
                <a:effectLst/>
              </a:rPr>
              <a:t>Đối với mỗi nút phân chia trong cây, thay vì xem xét tất cả các đặc trưng để tìm đặc trưng tốt nhất để phân chia, chỉ một tập con nhỏ các đặc trưng được xem xét. Thông thường, kích thước của tập con này là căn M​ (đối với bài toán phân loại) hoặc log2(M)  (đối với bài toán hồi quy), với M là tổng số đặc trưng.</a:t>
            </a:r>
          </a:p>
          <a:p>
            <a:pPr algn="l">
              <a:buFont typeface="Arial" panose="020B0604020202020204" pitchFamily="34" charset="0"/>
              <a:buChar char="•"/>
            </a:pPr>
            <a:r>
              <a:rPr lang="vi-VN" b="1" i="0" u="none" strike="noStrike" dirty="0">
                <a:solidFill>
                  <a:srgbClr val="000000"/>
                </a:solidFill>
                <a:effectLst/>
              </a:rPr>
              <a:t>Quyết định cuối cùng</a:t>
            </a:r>
            <a:r>
              <a:rPr lang="vi-VN" b="0" i="0" u="none" strike="noStrike" dirty="0">
                <a:solidFill>
                  <a:srgbClr val="000000"/>
                </a:solidFill>
                <a:effectLst/>
              </a:rPr>
              <a:t>:</a:t>
            </a:r>
          </a:p>
          <a:p>
            <a:pPr marL="742950" lvl="1" indent="-285750" algn="l">
              <a:buFont typeface="+mj-lt"/>
              <a:buAutoNum type="arabicPeriod"/>
            </a:pPr>
            <a:r>
              <a:rPr lang="vi-VN" b="0" i="0" u="none" strike="noStrike" dirty="0">
                <a:solidFill>
                  <a:srgbClr val="000000"/>
                </a:solidFill>
                <a:effectLst/>
              </a:rPr>
              <a:t>Đối với bài toán phân loại: Mỗi cây trong rừng bỏ phiếu cho một nhãn lớp và nhãn lớp nhận được nhiều phiếu nhất sẽ là kết quả cuối cùng (majority voting).</a:t>
            </a:r>
          </a:p>
          <a:p>
            <a:pPr marL="742950" lvl="1" indent="-285750" algn="l">
              <a:buFont typeface="+mj-lt"/>
              <a:buAutoNum type="arabicPeriod"/>
            </a:pPr>
            <a:r>
              <a:rPr lang="vi-VN" b="0" i="0" u="none" strike="noStrike" dirty="0">
                <a:solidFill>
                  <a:srgbClr val="000000"/>
                </a:solidFill>
                <a:effectLst/>
              </a:rPr>
              <a:t>Đối với bài toán hồi quy: Kết quả cuối cùng là trung bình của các dự đoán từ tất cả các cây trong rừng.</a:t>
            </a:r>
          </a:p>
          <a:p>
            <a:pPr algn="l">
              <a:buFont typeface="Arial" panose="020B0604020202020204" pitchFamily="34" charset="0"/>
              <a:buChar char="•"/>
            </a:pPr>
            <a:endParaRPr lang="vi-VN" sz="3200" b="0" i="0" u="none" strike="noStrike" dirty="0">
              <a:solidFill>
                <a:srgbClr val="000000"/>
              </a:solidFill>
              <a:effectLst/>
            </a:endParaRPr>
          </a:p>
          <a:p>
            <a:pPr indent="270510" algn="just">
              <a:lnSpc>
                <a:spcPct val="150000"/>
              </a:lnSpc>
              <a:spcBef>
                <a:spcPts val="720"/>
              </a:spcBef>
              <a:spcAft>
                <a:spcPts val="72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023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r>
              <a:rPr lang="vi-VN" sz="4800" b="0" i="0" u="none" strike="noStrike">
                <a:solidFill>
                  <a:srgbClr val="000000"/>
                </a:solidFill>
                <a:effectLst/>
                <a:latin typeface="-webkit-standard"/>
              </a:rPr>
              <a:t>Boosting là một kỹ thuật ensemble mà trong đó nhiều mô hình cây quyết định được huấn luyện tuần tự, với mỗi mô hình mới được huấn luyện để khắc phục các lỗi của mô hình trước đó. </a:t>
            </a:r>
            <a:endParaRPr lang="vi-VN" sz="3200" b="1"/>
          </a:p>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r>
              <a:rPr lang="vi-VN" sz="3200" b="1" dirty="0"/>
              <a:t>Boosting là một nhóm các thuật toán tổng hợp lặp đi lặp lại nhằm </a:t>
            </a:r>
            <a:r>
              <a:rPr lang="vi-VN" sz="3200" spc="15" dirty="0">
                <a:solidFill>
                  <a:srgbClr val="000000"/>
                </a:solidFill>
                <a:effectLst/>
                <a:latin typeface="Times New Roman" panose="02020603050405020304" pitchFamily="18" charset="0"/>
                <a:ea typeface="Times New Roman" panose="02020603050405020304" pitchFamily="18" charset="0"/>
              </a:rPr>
              <a:t>tổng hợp kết quả của các bộ phân loại/hồi quy yếu (weak learner) để thu được một bộ học mạnh (strong learner).</a:t>
            </a:r>
            <a:endParaRPr lang="en-US" sz="4000" dirty="0">
              <a:effectLst/>
              <a:latin typeface="Times New Roman" panose="02020603050405020304" pitchFamily="18" charset="0"/>
              <a:ea typeface="Times New Roman" panose="02020603050405020304" pitchFamily="18" charset="0"/>
            </a:endParaRPr>
          </a:p>
          <a:p>
            <a:pPr indent="270510" algn="just">
              <a:lnSpc>
                <a:spcPct val="150000"/>
              </a:lnSpc>
              <a:spcBef>
                <a:spcPts val="720"/>
              </a:spcBef>
              <a:spcAft>
                <a:spcPts val="720"/>
              </a:spcAft>
            </a:pPr>
            <a:r>
              <a:rPr lang="vi-VN" sz="3200" b="1" dirty="0"/>
              <a:t>. Mỗi bộ học trong nhóm này được đào tạo trên cùng một tập mẫu nhưng các mẫu có trọng số khác nhau giữa các lần lặp. Vì vậy, những </a:t>
            </a:r>
            <a:r>
              <a:rPr lang="vi-VN" sz="3200" spc="15" dirty="0">
                <a:solidFill>
                  <a:srgbClr val="000000"/>
                </a:solidFill>
                <a:effectLst/>
                <a:latin typeface="Times New Roman" panose="02020603050405020304" pitchFamily="18" charset="0"/>
                <a:ea typeface="Times New Roman" panose="02020603050405020304" pitchFamily="18" charset="0"/>
              </a:rPr>
              <a:t>weak learner </a:t>
            </a:r>
            <a:r>
              <a:rPr lang="vi-VN" sz="3200" b="1" dirty="0"/>
              <a:t>trong tương lai sẽ tập trung nhiều hơn vào những ví dụ mà những </a:t>
            </a:r>
            <a:r>
              <a:rPr lang="vi-VN" sz="3200" spc="15" dirty="0">
                <a:solidFill>
                  <a:srgbClr val="000000"/>
                </a:solidFill>
                <a:effectLst/>
                <a:latin typeface="Times New Roman" panose="02020603050405020304" pitchFamily="18" charset="0"/>
                <a:ea typeface="Times New Roman" panose="02020603050405020304" pitchFamily="18" charset="0"/>
              </a:rPr>
              <a:t>weak learner </a:t>
            </a:r>
            <a:r>
              <a:rPr lang="vi-VN" sz="3200" b="1" dirty="0"/>
              <a:t>trước đó đã phân loại sai.</a:t>
            </a:r>
          </a:p>
          <a:p>
            <a:pPr indent="270510" algn="just">
              <a:lnSpc>
                <a:spcPct val="150000"/>
              </a:lnSpc>
              <a:spcBef>
                <a:spcPts val="720"/>
              </a:spcBef>
              <a:spcAft>
                <a:spcPts val="720"/>
              </a:spcAft>
            </a:pPr>
            <a:endParaRPr lang="vi-VN" sz="3200" b="1" dirty="0"/>
          </a:p>
          <a:p>
            <a:pPr indent="270510" algn="just">
              <a:lnSpc>
                <a:spcPct val="150000"/>
              </a:lnSpc>
              <a:spcBef>
                <a:spcPts val="720"/>
              </a:spcBef>
              <a:spcAft>
                <a:spcPts val="720"/>
              </a:spcAft>
            </a:pPr>
            <a:r>
              <a:rPr lang="vi-VN" sz="3200" b="1" dirty="0"/>
              <a:t>Bạn bắt đầu bằng cách huấn luyện bộ phân loại yếu đầu tiên trên tập dữ liệu gốc.</a:t>
            </a:r>
          </a:p>
          <a:p>
            <a:pPr indent="270510" algn="just">
              <a:lnSpc>
                <a:spcPct val="150000"/>
              </a:lnSpc>
              <a:spcBef>
                <a:spcPts val="720"/>
              </a:spcBef>
              <a:spcAft>
                <a:spcPts val="720"/>
              </a:spcAft>
            </a:pPr>
            <a:r>
              <a:rPr lang="vi-VN" sz="3200" b="1" dirty="0"/>
              <a:t>Các mẫu được đánh giá lại dựa trên mức độ phân loại đầu tiên của chúng, ví dụ: các mẫu bị phân loại sai sẽ có trọng số cao hơn.</a:t>
            </a:r>
          </a:p>
          <a:p>
            <a:pPr indent="270510" algn="just">
              <a:lnSpc>
                <a:spcPct val="150000"/>
              </a:lnSpc>
              <a:spcBef>
                <a:spcPts val="720"/>
              </a:spcBef>
              <a:spcAft>
                <a:spcPts val="720"/>
              </a:spcAft>
            </a:pPr>
            <a:r>
              <a:rPr lang="vi-VN" sz="3200" b="1" dirty="0"/>
              <a:t>Huấn luyện bộ phân loại thứ hai trên tập dữ liệu được đánh trọng số lại này. Tập hợp bây giờ bao gồm các bộ phân loại thứ nhất và thứ hai.</a:t>
            </a:r>
          </a:p>
          <a:p>
            <a:pPr indent="270510" algn="just">
              <a:lnSpc>
                <a:spcPct val="150000"/>
              </a:lnSpc>
              <a:spcBef>
                <a:spcPts val="720"/>
              </a:spcBef>
              <a:spcAft>
                <a:spcPts val="720"/>
              </a:spcAft>
            </a:pPr>
            <a:r>
              <a:rPr lang="vi-VN" sz="3200" b="1" dirty="0"/>
              <a:t>Các mẫu được tính trọng số dựa trên mức độ phân loại của chúng.</a:t>
            </a:r>
          </a:p>
          <a:p>
            <a:pPr indent="270510" algn="just">
              <a:lnSpc>
                <a:spcPct val="150000"/>
              </a:lnSpc>
              <a:spcBef>
                <a:spcPts val="720"/>
              </a:spcBef>
              <a:spcAft>
                <a:spcPts val="720"/>
              </a:spcAft>
            </a:pPr>
            <a:r>
              <a:rPr lang="vi-VN" sz="3200" b="1" dirty="0"/>
              <a:t>Huấn luyện bộ phân loại thứ ba trên tập dữ liệu được đánh trọng số lại này. Thêm bộ phân loại thứ ba vào tập hợp.</a:t>
            </a:r>
          </a:p>
          <a:p>
            <a:pPr indent="270510" algn="just">
              <a:lnSpc>
                <a:spcPct val="150000"/>
              </a:lnSpc>
              <a:spcBef>
                <a:spcPts val="720"/>
              </a:spcBef>
              <a:spcAft>
                <a:spcPts val="720"/>
              </a:spcAft>
            </a:pPr>
            <a:r>
              <a:rPr lang="vi-VN" sz="3200" b="1" dirty="0"/>
              <a:t>Lặp lại số lần lặp nếu cần.</a:t>
            </a:r>
          </a:p>
          <a:p>
            <a:pPr indent="270510" algn="just">
              <a:lnSpc>
                <a:spcPct val="150000"/>
              </a:lnSpc>
              <a:spcBef>
                <a:spcPts val="720"/>
              </a:spcBef>
              <a:spcAft>
                <a:spcPts val="720"/>
              </a:spcAft>
            </a:pPr>
            <a:r>
              <a:rPr lang="vi-VN" sz="3200" b="1" dirty="0"/>
              <a:t>Hình thành bộ phân loại mạnh cuối cùng dưới dạng kết hợp có trọng số của các bộ phân loại hiện có -- bộ phân loại có lỗi huấn luyện nhỏ hơn có trọng số cao hơn.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817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8711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4123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8377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855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XGBoost là một giải thuật là cơ sở dựa vào gradient boosting, trong đó tối ưu các tài nguyên tính toán bằng cách xây dựng các cây quyết định một các song song cùng các thuật toán tối ưu khác.</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Thuật toán tối ưu hóa hệ thống thông qua xử lý song song (paralleliztion), cắt tỉa cây (tree pruning), xử lý các giá trị bị thiếu và chính quy hóa để tránh quá khớp/sai lệch (overftting/bias).</a:t>
            </a:r>
            <a:endParaRPr lang="en-US" sz="1800" dirty="0">
              <a:effectLst/>
              <a:latin typeface="Times New Roman" panose="02020603050405020304" pitchFamily="18" charset="0"/>
              <a:ea typeface="Times New Roman" panose="02020603050405020304" pitchFamily="18" charset="0"/>
            </a:endParaRPr>
          </a:p>
          <a:p>
            <a:pPr marL="457200" indent="0" algn="just">
              <a:lnSpc>
                <a:spcPct val="150000"/>
              </a:lnSpc>
              <a:spcBef>
                <a:spcPts val="720"/>
              </a:spcBef>
              <a:spcAft>
                <a:spcPts val="720"/>
              </a:spcAft>
              <a:buNone/>
            </a:pP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LightGBM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a:t>
            </a:r>
            <a:r>
              <a:rPr lang="en-US" sz="1800" dirty="0">
                <a:effectLst/>
                <a:latin typeface="Times New Roman" panose="02020603050405020304" pitchFamily="18" charset="0"/>
                <a:ea typeface="Times New Roman" panose="02020603050405020304" pitchFamily="18" charset="0"/>
              </a:rPr>
              <a:t> Boosting</a:t>
            </a:r>
          </a:p>
        </p:txBody>
      </p:sp>
      <p:sp>
        <p:nvSpPr>
          <p:cNvPr id="465" name="Google Shape;4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Là một phương pháp học sâu được lấy cảm hứng từ cấu trúc nơron của não người.</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Chấp nhận dữ liệu dạng số và có cấu trúc</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Bao gồm các nơ-ron được kết nối với nhau và tổ chức thành các tầng.</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Thông tin chuyển đổi qua các nút điều chỉnh sức mạnh kết nối (trọng số)</a:t>
            </a:r>
          </a:p>
          <a:p>
            <a:pPr indent="231140" algn="just">
              <a:lnSpc>
                <a:spcPct val="150000"/>
              </a:lnSpc>
              <a:spcBef>
                <a:spcPts val="720"/>
              </a:spcBef>
              <a:spcAft>
                <a:spcPts val="720"/>
              </a:spcAft>
            </a:pPr>
            <a:endParaRPr lang="vi-VN"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Ở đây, giữa tầng đầu vào (input) và tầng đầu ra (output) có mối liên hệ tuyến tính: Tồn tại siêu phẳng (tổ hợp tuyến tính) $b+w^{T}x=0$ tách tập dữ liệu thành 2 nhóm.</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Trường hợp dữ liệu không tách được tuyến tính như trên, mạng nơ-ron 01 tầng không mô tả được. Lúc đó cần bổ sung các tầng giữa tầng đầu vào và tầng ra, để hai tầng này không liên hệ (tuyến tính) trực tiếp với nhau.</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MLP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dung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2 hidden layers,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dung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fully connected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hidden-size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64-32</a:t>
            </a:r>
          </a:p>
          <a:p>
            <a:pPr indent="231140" algn="just">
              <a:lnSpc>
                <a:spcPct val="150000"/>
              </a:lnSpc>
              <a:spcBef>
                <a:spcPts val="720"/>
              </a:spcBef>
              <a:spcAft>
                <a:spcPts val="720"/>
              </a:spcAft>
            </a:pPr>
            <a:r>
              <a:rPr lang="vi-VN" sz="3200" b="0" i="0" u="none" strike="noStrike" dirty="0">
                <a:solidFill>
                  <a:srgbClr val="000000"/>
                </a:solidFill>
                <a:effectLst/>
                <a:latin typeface="-webkit-standard"/>
              </a:rPr>
              <a:t>Lớp đầu ra là một lớp kết nối đầy đủ với kích thước </a:t>
            </a:r>
            <a:r>
              <a:rPr lang="vi-VN" sz="3200" dirty="0"/>
              <a:t>output_size</a:t>
            </a:r>
            <a:r>
              <a:rPr lang="vi-VN" sz="3200" b="0" i="0" u="none" strike="noStrike" dirty="0">
                <a:solidFill>
                  <a:srgbClr val="000000"/>
                </a:solidFill>
                <a:effectLst/>
                <a:latin typeface="-webkit-standard"/>
              </a:rPr>
              <a:t>. Hàm kích hoạt được sử dụng ở lớp này là </a:t>
            </a:r>
            <a:r>
              <a:rPr lang="vi-VN" sz="3200" dirty="0"/>
              <a:t>Sigmoid</a:t>
            </a:r>
            <a:r>
              <a:rPr lang="vi-VN" sz="3200" b="0" i="0" u="none" strike="noStrike" dirty="0">
                <a:solidFill>
                  <a:srgbClr val="000000"/>
                </a:solidFill>
                <a:effectLst/>
                <a:latin typeface="-webkit-standard"/>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141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9469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7655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672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046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7556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6787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fca2e39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1fca2e396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70510" algn="just">
              <a:lnSpc>
                <a:spcPct val="150000"/>
              </a:lnSpc>
              <a:spcBef>
                <a:spcPts val="720"/>
              </a:spcBef>
              <a:spcAft>
                <a:spcPts val="720"/>
              </a:spcAft>
            </a:pPr>
            <a:r>
              <a:rPr lang="vi-VN" sz="3200" b="1" dirty="0"/>
              <a:t>Cây quyết định xây dựng cây bằng cách đặt một loạt câu hỏi vào dữ liệu để đi đến quyết định. Do đó người ta nói rằng Cây Quyết định bắt chước quá trình quyết định của con người. Trong quá trình xây dựng cây, nó chia toàn bộ dữ liệu thành các tập dữ liệu con cho đến khi đưa ra quyết định.</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Cây quyết định còn có hai tên khác:</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\begin{itemize}</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\item Cây hồi quy (Regression tree) ước lượng các hàm giá có giá trị là số thực thay vì được sử dụng cho các nhiệm vụ phân loại. (ví dụ: ước tính giá một ngôi nhà hoặc khoảng thời gian một bệnh nhân nằm viện)</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\item Cây phân loại (Classification tree), nếu y là một biến phân loại như: giới tính (nam hay nữ), kết quả của một trận đấu (thắng hay thua).</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\end{itemize}</a:t>
            </a:r>
          </a:p>
          <a:p>
            <a:pPr indent="270510" algn="just">
              <a:lnSpc>
                <a:spcPct val="150000"/>
              </a:lnSpc>
              <a:spcBef>
                <a:spcPts val="720"/>
              </a:spcBef>
              <a:spcAft>
                <a:spcPts val="720"/>
              </a:spcAft>
            </a:pPr>
            <a:endParaRPr lang="vi-VN" sz="1800" dirty="0">
              <a:effectLst/>
              <a:latin typeface="Times New Roman" panose="02020603050405020304" pitchFamily="18" charset="0"/>
              <a:ea typeface="Times New Roman" panose="02020603050405020304" pitchFamily="18" charset="0"/>
            </a:endParaRP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Cây quyết định gồm 3 phần chính: 1 node gốc (root node), những node lá (leaf nodes) và các nhánh của nó (branches). Node gốc là điểm bắt đầu của cây quyết định và cả hai node gốc và node chứa câu hỏi hoặc tiêu chí để được trả lời. Nhánh biểu diễn các kết quả của kiểm tra trên nút. Ví dụ câu hỏi ở node đầu tiên yêu cầu câu trả lời là “yes” hoặc “no” thì sẽ có một node con chịu trách nhiệm cho phản hồi là “yes”, một node là “no”.</a:t>
            </a:r>
          </a:p>
          <a:p>
            <a:pPr indent="270510" algn="just">
              <a:lnSpc>
                <a:spcPct val="150000"/>
              </a:lnSpc>
              <a:spcBef>
                <a:spcPts val="720"/>
              </a:spcBef>
              <a:spcAft>
                <a:spcPts val="720"/>
              </a:spcAft>
            </a:pPr>
            <a:endParaRPr lang="vi-VN" sz="1800" dirty="0">
              <a:effectLst/>
              <a:latin typeface="Times New Roman" panose="02020603050405020304" pitchFamily="18" charset="0"/>
              <a:ea typeface="Times New Roman" panose="02020603050405020304" pitchFamily="18" charset="0"/>
            </a:endParaRPr>
          </a:p>
          <a:p>
            <a:pPr indent="270510" algn="just">
              <a:lnSpc>
                <a:spcPct val="150000"/>
              </a:lnSpc>
              <a:spcBef>
                <a:spcPts val="720"/>
              </a:spcBef>
              <a:spcAft>
                <a:spcPts val="720"/>
              </a:spcAft>
            </a:pPr>
            <a:r>
              <a:rPr lang="vi-VN" sz="3200" b="0" i="0" u="none" strike="noStrike" dirty="0">
                <a:solidFill>
                  <a:srgbClr val="000000"/>
                </a:solidFill>
                <a:effectLst/>
                <a:latin typeface="-webkit-standard"/>
              </a:rPr>
              <a:t>Cả Bagging và Boosting đều là các kỹ thuật ensemble được sử dụng để cải thiện hiệu suất của các mô hình học máy, và chúng thường được áp dụng với các cây quyết định (decision trees)</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5"/>
          <p:cNvSpPr/>
          <p:nvPr/>
        </p:nvSpPr>
        <p:spPr>
          <a:xfrm flipH="1">
            <a:off x="5594950" y="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45"/>
          <p:cNvGrpSpPr/>
          <p:nvPr/>
        </p:nvGrpSpPr>
        <p:grpSpPr>
          <a:xfrm rot="10800000">
            <a:off x="6992247" y="-591100"/>
            <a:ext cx="2475509" cy="2262186"/>
            <a:chOff x="7355300" y="3662050"/>
            <a:chExt cx="2475509" cy="2262186"/>
          </a:xfrm>
        </p:grpSpPr>
        <p:sp>
          <p:nvSpPr>
            <p:cNvPr id="11" name="Google Shape;11;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p45"/>
          <p:cNvSpPr/>
          <p:nvPr/>
        </p:nvSpPr>
        <p:spPr>
          <a:xfrm flipH="1">
            <a:off x="15" y="2347525"/>
            <a:ext cx="3333735" cy="2787132"/>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45"/>
          <p:cNvGrpSpPr/>
          <p:nvPr/>
        </p:nvGrpSpPr>
        <p:grpSpPr>
          <a:xfrm rot="10800000" flipH="1">
            <a:off x="-567750" y="3595800"/>
            <a:ext cx="2475509" cy="2262186"/>
            <a:chOff x="7355300" y="3662050"/>
            <a:chExt cx="2475509" cy="2262186"/>
          </a:xfrm>
        </p:grpSpPr>
        <p:sp>
          <p:nvSpPr>
            <p:cNvPr id="17" name="Google Shape;17;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45"/>
          <p:cNvSpPr txBox="1">
            <a:spLocks noGrp="1"/>
          </p:cNvSpPr>
          <p:nvPr>
            <p:ph type="ctrTitle"/>
          </p:nvPr>
        </p:nvSpPr>
        <p:spPr>
          <a:xfrm>
            <a:off x="1332900" y="1172025"/>
            <a:ext cx="6478200" cy="226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45"/>
          <p:cNvSpPr txBox="1">
            <a:spLocks noGrp="1"/>
          </p:cNvSpPr>
          <p:nvPr>
            <p:ph type="subTitle" idx="1"/>
          </p:nvPr>
        </p:nvSpPr>
        <p:spPr>
          <a:xfrm>
            <a:off x="1332900" y="3434625"/>
            <a:ext cx="6478200" cy="461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235"/>
        <p:cNvGrpSpPr/>
        <p:nvPr/>
      </p:nvGrpSpPr>
      <p:grpSpPr>
        <a:xfrm>
          <a:off x="0" y="0"/>
          <a:ext cx="0" cy="0"/>
          <a:chOff x="0" y="0"/>
          <a:chExt cx="0" cy="0"/>
        </a:xfrm>
      </p:grpSpPr>
      <p:sp>
        <p:nvSpPr>
          <p:cNvPr id="236" name="Google Shape;236;p58"/>
          <p:cNvSpPr/>
          <p:nvPr/>
        </p:nvSpPr>
        <p:spPr>
          <a:xfrm>
            <a:off x="0" y="0"/>
            <a:ext cx="3914479" cy="2962109"/>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 name="Google Shape;237;p58"/>
          <p:cNvGrpSpPr/>
          <p:nvPr/>
        </p:nvGrpSpPr>
        <p:grpSpPr>
          <a:xfrm rot="10800000" flipH="1">
            <a:off x="-425775" y="-591087"/>
            <a:ext cx="2475509" cy="2262186"/>
            <a:chOff x="7355300" y="3662050"/>
            <a:chExt cx="2475509" cy="2262186"/>
          </a:xfrm>
        </p:grpSpPr>
        <p:sp>
          <p:nvSpPr>
            <p:cNvPr id="238" name="Google Shape;238;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58"/>
          <p:cNvSpPr/>
          <p:nvPr/>
        </p:nvSpPr>
        <p:spPr>
          <a:xfrm>
            <a:off x="4689079" y="969750"/>
            <a:ext cx="4454893" cy="417373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 name="Google Shape;243;p58"/>
          <p:cNvGrpSpPr/>
          <p:nvPr/>
        </p:nvGrpSpPr>
        <p:grpSpPr>
          <a:xfrm rot="10800000">
            <a:off x="7278097" y="3338525"/>
            <a:ext cx="2475509" cy="2262186"/>
            <a:chOff x="7355300" y="3662050"/>
            <a:chExt cx="2475509" cy="2262186"/>
          </a:xfrm>
        </p:grpSpPr>
        <p:sp>
          <p:nvSpPr>
            <p:cNvPr id="244" name="Google Shape;244;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58"/>
          <p:cNvSpPr txBox="1">
            <a:spLocks noGrp="1"/>
          </p:cNvSpPr>
          <p:nvPr>
            <p:ph type="subTitle" idx="1"/>
          </p:nvPr>
        </p:nvSpPr>
        <p:spPr>
          <a:xfrm>
            <a:off x="1455750" y="2364925"/>
            <a:ext cx="2887200" cy="104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249" name="Google Shape;249;p58"/>
          <p:cNvSpPr txBox="1">
            <a:spLocks noGrp="1"/>
          </p:cNvSpPr>
          <p:nvPr>
            <p:ph type="title"/>
          </p:nvPr>
        </p:nvSpPr>
        <p:spPr>
          <a:xfrm>
            <a:off x="1455750" y="1767600"/>
            <a:ext cx="2887200" cy="59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1"/>
        <p:cNvGrpSpPr/>
        <p:nvPr/>
      </p:nvGrpSpPr>
      <p:grpSpPr>
        <a:xfrm>
          <a:off x="0" y="0"/>
          <a:ext cx="0" cy="0"/>
          <a:chOff x="0" y="0"/>
          <a:chExt cx="0" cy="0"/>
        </a:xfrm>
      </p:grpSpPr>
      <p:sp>
        <p:nvSpPr>
          <p:cNvPr id="252" name="Google Shape;252;p60"/>
          <p:cNvSpPr/>
          <p:nvPr/>
        </p:nvSpPr>
        <p:spPr>
          <a:xfrm flipH="1">
            <a:off x="5592113" y="0"/>
            <a:ext cx="3551886" cy="268773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0"/>
          <p:cNvSpPr/>
          <p:nvPr/>
        </p:nvSpPr>
        <p:spPr>
          <a:xfrm flipH="1">
            <a:off x="-6" y="2017404"/>
            <a:ext cx="3739175" cy="3126096"/>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4" name="Google Shape;254;p60"/>
          <p:cNvGrpSpPr/>
          <p:nvPr/>
        </p:nvGrpSpPr>
        <p:grpSpPr>
          <a:xfrm rot="10800000" flipH="1">
            <a:off x="-609600" y="3490925"/>
            <a:ext cx="2475509" cy="2262186"/>
            <a:chOff x="7355300" y="3662050"/>
            <a:chExt cx="2475509" cy="2262186"/>
          </a:xfrm>
        </p:grpSpPr>
        <p:sp>
          <p:nvSpPr>
            <p:cNvPr id="255" name="Google Shape;255;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60"/>
          <p:cNvGrpSpPr/>
          <p:nvPr/>
        </p:nvGrpSpPr>
        <p:grpSpPr>
          <a:xfrm>
            <a:off x="7201896" y="-457200"/>
            <a:ext cx="2475509" cy="2262186"/>
            <a:chOff x="7355300" y="3662050"/>
            <a:chExt cx="2475509" cy="2262186"/>
          </a:xfrm>
        </p:grpSpPr>
        <p:sp>
          <p:nvSpPr>
            <p:cNvPr id="260" name="Google Shape;260;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4"/>
        <p:cNvGrpSpPr/>
        <p:nvPr/>
      </p:nvGrpSpPr>
      <p:grpSpPr>
        <a:xfrm>
          <a:off x="0" y="0"/>
          <a:ext cx="0" cy="0"/>
          <a:chOff x="0" y="0"/>
          <a:chExt cx="0" cy="0"/>
        </a:xfrm>
      </p:grpSpPr>
      <p:sp>
        <p:nvSpPr>
          <p:cNvPr id="265" name="Google Shape;265;p61"/>
          <p:cNvSpPr/>
          <p:nvPr/>
        </p:nvSpPr>
        <p:spPr>
          <a:xfrm>
            <a:off x="0" y="0"/>
            <a:ext cx="4399424" cy="23416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1"/>
          <p:cNvSpPr/>
          <p:nvPr/>
        </p:nvSpPr>
        <p:spPr>
          <a:xfrm>
            <a:off x="5772293" y="2243243"/>
            <a:ext cx="3371716" cy="2900238"/>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 name="Google Shape;267;p61"/>
          <p:cNvGrpSpPr/>
          <p:nvPr/>
        </p:nvGrpSpPr>
        <p:grpSpPr>
          <a:xfrm rot="10800000" flipH="1">
            <a:off x="-457200" y="-533400"/>
            <a:ext cx="2475509" cy="2262186"/>
            <a:chOff x="7355300" y="3662050"/>
            <a:chExt cx="2475509" cy="2262186"/>
          </a:xfrm>
        </p:grpSpPr>
        <p:sp>
          <p:nvSpPr>
            <p:cNvPr id="268" name="Google Shape;268;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61"/>
          <p:cNvGrpSpPr/>
          <p:nvPr/>
        </p:nvGrpSpPr>
        <p:grpSpPr>
          <a:xfrm flipH="1">
            <a:off x="7125697" y="3414725"/>
            <a:ext cx="2475509" cy="2262186"/>
            <a:chOff x="7355300" y="3662050"/>
            <a:chExt cx="2475509" cy="2262186"/>
          </a:xfrm>
        </p:grpSpPr>
        <p:sp>
          <p:nvSpPr>
            <p:cNvPr id="273" name="Google Shape;273;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69"/>
        <p:cNvGrpSpPr/>
        <p:nvPr/>
      </p:nvGrpSpPr>
      <p:grpSpPr>
        <a:xfrm>
          <a:off x="0" y="0"/>
          <a:ext cx="0" cy="0"/>
          <a:chOff x="0" y="0"/>
          <a:chExt cx="0" cy="0"/>
        </a:xfrm>
      </p:grpSpPr>
      <p:sp>
        <p:nvSpPr>
          <p:cNvPr id="170" name="Google Shape;170;p54"/>
          <p:cNvSpPr/>
          <p:nvPr/>
        </p:nvSpPr>
        <p:spPr>
          <a:xfrm>
            <a:off x="-49" y="4874"/>
            <a:ext cx="2966386" cy="2244682"/>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54"/>
          <p:cNvGrpSpPr/>
          <p:nvPr/>
        </p:nvGrpSpPr>
        <p:grpSpPr>
          <a:xfrm rot="10800000" flipH="1">
            <a:off x="-458600" y="-995675"/>
            <a:ext cx="2475509" cy="2262186"/>
            <a:chOff x="7355300" y="3662050"/>
            <a:chExt cx="2475509" cy="2262186"/>
          </a:xfrm>
        </p:grpSpPr>
        <p:sp>
          <p:nvSpPr>
            <p:cNvPr id="172" name="Google Shape;172;p5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54"/>
          <p:cNvSpPr/>
          <p:nvPr/>
        </p:nvSpPr>
        <p:spPr>
          <a:xfrm>
            <a:off x="7622975" y="3718450"/>
            <a:ext cx="1521038" cy="142504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 name="Google Shape;177;p54"/>
          <p:cNvGrpSpPr/>
          <p:nvPr/>
        </p:nvGrpSpPr>
        <p:grpSpPr>
          <a:xfrm>
            <a:off x="8133871" y="4304100"/>
            <a:ext cx="1546317" cy="1537543"/>
            <a:chOff x="9437371" y="-1149450"/>
            <a:chExt cx="1546317" cy="1537543"/>
          </a:xfrm>
        </p:grpSpPr>
        <p:sp>
          <p:nvSpPr>
            <p:cNvPr id="178" name="Google Shape;178;p54"/>
            <p:cNvSpPr/>
            <p:nvPr/>
          </p:nvSpPr>
          <p:spPr>
            <a:xfrm rot="10800000">
              <a:off x="9437371" y="-1149450"/>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4"/>
            <p:cNvSpPr/>
            <p:nvPr/>
          </p:nvSpPr>
          <p:spPr>
            <a:xfrm rot="10800000">
              <a:off x="9707113" y="-900825"/>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54"/>
          <p:cNvSpPr txBox="1">
            <a:spLocks noGrp="1"/>
          </p:cNvSpPr>
          <p:nvPr>
            <p:ph type="title"/>
          </p:nvPr>
        </p:nvSpPr>
        <p:spPr>
          <a:xfrm>
            <a:off x="7200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1" name="Google Shape;181;p54"/>
          <p:cNvSpPr txBox="1">
            <a:spLocks noGrp="1"/>
          </p:cNvSpPr>
          <p:nvPr>
            <p:ph type="subTitle" idx="1"/>
          </p:nvPr>
        </p:nvSpPr>
        <p:spPr>
          <a:xfrm>
            <a:off x="7200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2" name="Google Shape;182;p54"/>
          <p:cNvSpPr txBox="1">
            <a:spLocks noGrp="1"/>
          </p:cNvSpPr>
          <p:nvPr>
            <p:ph type="title" idx="2"/>
          </p:nvPr>
        </p:nvSpPr>
        <p:spPr>
          <a:xfrm>
            <a:off x="34488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3" name="Google Shape;183;p54"/>
          <p:cNvSpPr txBox="1">
            <a:spLocks noGrp="1"/>
          </p:cNvSpPr>
          <p:nvPr>
            <p:ph type="subTitle" idx="3"/>
          </p:nvPr>
        </p:nvSpPr>
        <p:spPr>
          <a:xfrm>
            <a:off x="34488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4" name="Google Shape;184;p54"/>
          <p:cNvSpPr txBox="1">
            <a:spLocks noGrp="1"/>
          </p:cNvSpPr>
          <p:nvPr>
            <p:ph type="title" idx="4"/>
          </p:nvPr>
        </p:nvSpPr>
        <p:spPr>
          <a:xfrm>
            <a:off x="6177595"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5" name="Google Shape;185;p54"/>
          <p:cNvSpPr txBox="1">
            <a:spLocks noGrp="1"/>
          </p:cNvSpPr>
          <p:nvPr>
            <p:ph type="subTitle" idx="5"/>
          </p:nvPr>
        </p:nvSpPr>
        <p:spPr>
          <a:xfrm>
            <a:off x="6177595"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6" name="Google Shape;186;p54"/>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7" name="Google Shape;187;p54"/>
          <p:cNvSpPr txBox="1">
            <a:spLocks noGrp="1"/>
          </p:cNvSpPr>
          <p:nvPr>
            <p:ph type="title" idx="7"/>
          </p:nvPr>
        </p:nvSpPr>
        <p:spPr>
          <a:xfrm>
            <a:off x="1216800" y="2196050"/>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8" name="Google Shape;188;p54"/>
          <p:cNvSpPr txBox="1">
            <a:spLocks noGrp="1"/>
          </p:cNvSpPr>
          <p:nvPr>
            <p:ph type="title" idx="8"/>
          </p:nvPr>
        </p:nvSpPr>
        <p:spPr>
          <a:xfrm>
            <a:off x="3946950" y="2193064"/>
            <a:ext cx="12501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9" name="Google Shape;189;p54"/>
          <p:cNvSpPr txBox="1">
            <a:spLocks noGrp="1"/>
          </p:cNvSpPr>
          <p:nvPr>
            <p:ph type="title" idx="9"/>
          </p:nvPr>
        </p:nvSpPr>
        <p:spPr>
          <a:xfrm>
            <a:off x="6674395" y="2193064"/>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extLst>
      <p:ext uri="{BB962C8B-B14F-4D97-AF65-F5344CB8AC3E}">
        <p14:creationId xmlns:p14="http://schemas.microsoft.com/office/powerpoint/2010/main" val="53425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
        <p:cNvGrpSpPr/>
        <p:nvPr/>
      </p:nvGrpSpPr>
      <p:grpSpPr>
        <a:xfrm>
          <a:off x="0" y="0"/>
          <a:ext cx="0" cy="0"/>
          <a:chOff x="0" y="0"/>
          <a:chExt cx="0" cy="0"/>
        </a:xfrm>
      </p:grpSpPr>
      <p:sp>
        <p:nvSpPr>
          <p:cNvPr id="24" name="Google Shape;24;p46"/>
          <p:cNvSpPr/>
          <p:nvPr/>
        </p:nvSpPr>
        <p:spPr>
          <a:xfrm>
            <a:off x="1" y="3726"/>
            <a:ext cx="4053042" cy="2157288"/>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46"/>
          <p:cNvGrpSpPr/>
          <p:nvPr/>
        </p:nvGrpSpPr>
        <p:grpSpPr>
          <a:xfrm flipH="1">
            <a:off x="94651" y="-591087"/>
            <a:ext cx="2475509" cy="2262186"/>
            <a:chOff x="7355300" y="3662050"/>
            <a:chExt cx="2475509" cy="2262186"/>
          </a:xfrm>
        </p:grpSpPr>
        <p:sp>
          <p:nvSpPr>
            <p:cNvPr id="26" name="Google Shape;26;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6"/>
          <p:cNvSpPr/>
          <p:nvPr/>
        </p:nvSpPr>
        <p:spPr>
          <a:xfrm>
            <a:off x="6981627" y="3283501"/>
            <a:ext cx="2162379" cy="1860007"/>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46"/>
          <p:cNvGrpSpPr/>
          <p:nvPr/>
        </p:nvGrpSpPr>
        <p:grpSpPr>
          <a:xfrm rot="10800000" flipH="1">
            <a:off x="7649721" y="3677050"/>
            <a:ext cx="2475509" cy="2262186"/>
            <a:chOff x="7355300" y="3662050"/>
            <a:chExt cx="2475509" cy="2262186"/>
          </a:xfrm>
        </p:grpSpPr>
        <p:sp>
          <p:nvSpPr>
            <p:cNvPr id="32" name="Google Shape;32;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6"/>
          <p:cNvSpPr txBox="1">
            <a:spLocks noGrp="1"/>
          </p:cNvSpPr>
          <p:nvPr>
            <p:ph type="title"/>
          </p:nvPr>
        </p:nvSpPr>
        <p:spPr>
          <a:xfrm>
            <a:off x="7200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46"/>
          <p:cNvSpPr txBox="1">
            <a:spLocks noGrp="1"/>
          </p:cNvSpPr>
          <p:nvPr>
            <p:ph type="title" idx="2"/>
          </p:nvPr>
        </p:nvSpPr>
        <p:spPr>
          <a:xfrm>
            <a:off x="15912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46"/>
          <p:cNvSpPr txBox="1">
            <a:spLocks noGrp="1"/>
          </p:cNvSpPr>
          <p:nvPr>
            <p:ph type="subTitle" idx="1"/>
          </p:nvPr>
        </p:nvSpPr>
        <p:spPr>
          <a:xfrm>
            <a:off x="7200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39" name="Google Shape;39;p46"/>
          <p:cNvSpPr txBox="1">
            <a:spLocks noGrp="1"/>
          </p:cNvSpPr>
          <p:nvPr>
            <p:ph type="title" idx="3"/>
          </p:nvPr>
        </p:nvSpPr>
        <p:spPr>
          <a:xfrm>
            <a:off x="34488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46"/>
          <p:cNvSpPr txBox="1">
            <a:spLocks noGrp="1"/>
          </p:cNvSpPr>
          <p:nvPr>
            <p:ph type="title" idx="4"/>
          </p:nvPr>
        </p:nvSpPr>
        <p:spPr>
          <a:xfrm>
            <a:off x="43200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46"/>
          <p:cNvSpPr txBox="1">
            <a:spLocks noGrp="1"/>
          </p:cNvSpPr>
          <p:nvPr>
            <p:ph type="subTitle" idx="5"/>
          </p:nvPr>
        </p:nvSpPr>
        <p:spPr>
          <a:xfrm>
            <a:off x="34488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2" name="Google Shape;42;p46"/>
          <p:cNvSpPr txBox="1">
            <a:spLocks noGrp="1"/>
          </p:cNvSpPr>
          <p:nvPr>
            <p:ph type="title" idx="6"/>
          </p:nvPr>
        </p:nvSpPr>
        <p:spPr>
          <a:xfrm>
            <a:off x="61776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3" name="Google Shape;43;p46"/>
          <p:cNvSpPr txBox="1">
            <a:spLocks noGrp="1"/>
          </p:cNvSpPr>
          <p:nvPr>
            <p:ph type="title" idx="7"/>
          </p:nvPr>
        </p:nvSpPr>
        <p:spPr>
          <a:xfrm>
            <a:off x="70488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46"/>
          <p:cNvSpPr txBox="1">
            <a:spLocks noGrp="1"/>
          </p:cNvSpPr>
          <p:nvPr>
            <p:ph type="subTitle" idx="8"/>
          </p:nvPr>
        </p:nvSpPr>
        <p:spPr>
          <a:xfrm>
            <a:off x="61776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5" name="Google Shape;45;p46"/>
          <p:cNvSpPr txBox="1">
            <a:spLocks noGrp="1"/>
          </p:cNvSpPr>
          <p:nvPr>
            <p:ph type="title" idx="9"/>
          </p:nvPr>
        </p:nvSpPr>
        <p:spPr>
          <a:xfrm>
            <a:off x="7200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6"/>
          <p:cNvSpPr txBox="1">
            <a:spLocks noGrp="1"/>
          </p:cNvSpPr>
          <p:nvPr>
            <p:ph type="title" idx="13"/>
          </p:nvPr>
        </p:nvSpPr>
        <p:spPr>
          <a:xfrm>
            <a:off x="15912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46"/>
          <p:cNvSpPr txBox="1">
            <a:spLocks noGrp="1"/>
          </p:cNvSpPr>
          <p:nvPr>
            <p:ph type="subTitle" idx="14"/>
          </p:nvPr>
        </p:nvSpPr>
        <p:spPr>
          <a:xfrm>
            <a:off x="7200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8" name="Google Shape;48;p46"/>
          <p:cNvSpPr txBox="1">
            <a:spLocks noGrp="1"/>
          </p:cNvSpPr>
          <p:nvPr>
            <p:ph type="title" idx="15"/>
          </p:nvPr>
        </p:nvSpPr>
        <p:spPr>
          <a:xfrm>
            <a:off x="34488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46"/>
          <p:cNvSpPr txBox="1">
            <a:spLocks noGrp="1"/>
          </p:cNvSpPr>
          <p:nvPr>
            <p:ph type="title" idx="16"/>
          </p:nvPr>
        </p:nvSpPr>
        <p:spPr>
          <a:xfrm>
            <a:off x="43200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46"/>
          <p:cNvSpPr txBox="1">
            <a:spLocks noGrp="1"/>
          </p:cNvSpPr>
          <p:nvPr>
            <p:ph type="subTitle" idx="17"/>
          </p:nvPr>
        </p:nvSpPr>
        <p:spPr>
          <a:xfrm>
            <a:off x="34488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1" name="Google Shape;51;p46"/>
          <p:cNvSpPr txBox="1">
            <a:spLocks noGrp="1"/>
          </p:cNvSpPr>
          <p:nvPr>
            <p:ph type="title" idx="18"/>
          </p:nvPr>
        </p:nvSpPr>
        <p:spPr>
          <a:xfrm>
            <a:off x="61776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2" name="Google Shape;52;p46"/>
          <p:cNvSpPr txBox="1">
            <a:spLocks noGrp="1"/>
          </p:cNvSpPr>
          <p:nvPr>
            <p:ph type="title" idx="19"/>
          </p:nvPr>
        </p:nvSpPr>
        <p:spPr>
          <a:xfrm>
            <a:off x="70488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46"/>
          <p:cNvSpPr txBox="1">
            <a:spLocks noGrp="1"/>
          </p:cNvSpPr>
          <p:nvPr>
            <p:ph type="subTitle" idx="20"/>
          </p:nvPr>
        </p:nvSpPr>
        <p:spPr>
          <a:xfrm>
            <a:off x="61776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4" name="Google Shape;54;p46"/>
          <p:cNvSpPr txBox="1">
            <a:spLocks noGrp="1"/>
          </p:cNvSpPr>
          <p:nvPr>
            <p:ph type="title" idx="21"/>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47"/>
          <p:cNvSpPr txBox="1">
            <a:spLocks noGrp="1"/>
          </p:cNvSpPr>
          <p:nvPr>
            <p:ph type="title"/>
          </p:nvPr>
        </p:nvSpPr>
        <p:spPr>
          <a:xfrm>
            <a:off x="6116600" y="1027500"/>
            <a:ext cx="1015200" cy="75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000" b="1">
                <a:solidFill>
                  <a:schemeClr val="accent5"/>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7" name="Google Shape;57;p47"/>
          <p:cNvSpPr/>
          <p:nvPr/>
        </p:nvSpPr>
        <p:spPr>
          <a:xfrm>
            <a:off x="6628550" y="0"/>
            <a:ext cx="2515411" cy="2678176"/>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47"/>
          <p:cNvGrpSpPr/>
          <p:nvPr/>
        </p:nvGrpSpPr>
        <p:grpSpPr>
          <a:xfrm rot="10800000">
            <a:off x="7131797" y="-591087"/>
            <a:ext cx="2475509" cy="2262186"/>
            <a:chOff x="7355300" y="3662050"/>
            <a:chExt cx="2475509" cy="2262186"/>
          </a:xfrm>
        </p:grpSpPr>
        <p:sp>
          <p:nvSpPr>
            <p:cNvPr id="59" name="Google Shape;59;p47"/>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7"/>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7"/>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7"/>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47"/>
          <p:cNvSpPr/>
          <p:nvPr/>
        </p:nvSpPr>
        <p:spPr>
          <a:xfrm>
            <a:off x="0" y="757100"/>
            <a:ext cx="4897633" cy="4386383"/>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7"/>
          <p:cNvSpPr txBox="1">
            <a:spLocks noGrp="1"/>
          </p:cNvSpPr>
          <p:nvPr>
            <p:ph type="title" idx="2"/>
          </p:nvPr>
        </p:nvSpPr>
        <p:spPr>
          <a:xfrm>
            <a:off x="4824300" y="1780500"/>
            <a:ext cx="3599700" cy="169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47"/>
          <p:cNvSpPr txBox="1">
            <a:spLocks noGrp="1"/>
          </p:cNvSpPr>
          <p:nvPr>
            <p:ph type="subTitle" idx="1"/>
          </p:nvPr>
        </p:nvSpPr>
        <p:spPr>
          <a:xfrm>
            <a:off x="5206300" y="3472500"/>
            <a:ext cx="2835900" cy="67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48"/>
          <p:cNvSpPr/>
          <p:nvPr/>
        </p:nvSpPr>
        <p:spPr>
          <a:xfrm>
            <a:off x="0" y="100"/>
            <a:ext cx="3123123" cy="1662326"/>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48"/>
          <p:cNvGrpSpPr/>
          <p:nvPr/>
        </p:nvGrpSpPr>
        <p:grpSpPr>
          <a:xfrm flipH="1">
            <a:off x="-365349" y="-1023825"/>
            <a:ext cx="2475509" cy="2262186"/>
            <a:chOff x="7355300" y="3662050"/>
            <a:chExt cx="2475509" cy="2262186"/>
          </a:xfrm>
        </p:grpSpPr>
        <p:sp>
          <p:nvSpPr>
            <p:cNvPr id="69" name="Google Shape;69;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48"/>
          <p:cNvSpPr/>
          <p:nvPr/>
        </p:nvSpPr>
        <p:spPr>
          <a:xfrm>
            <a:off x="5299645" y="742021"/>
            <a:ext cx="3844429" cy="4401442"/>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48"/>
          <p:cNvGrpSpPr/>
          <p:nvPr/>
        </p:nvGrpSpPr>
        <p:grpSpPr>
          <a:xfrm flipH="1">
            <a:off x="7004626" y="3262425"/>
            <a:ext cx="2475509" cy="2262186"/>
            <a:chOff x="7355300" y="3662050"/>
            <a:chExt cx="2475509" cy="2262186"/>
          </a:xfrm>
        </p:grpSpPr>
        <p:sp>
          <p:nvSpPr>
            <p:cNvPr id="75" name="Google Shape;75;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48"/>
          <p:cNvSpPr txBox="1">
            <a:spLocks noGrp="1"/>
          </p:cNvSpPr>
          <p:nvPr>
            <p:ph type="subTitle" idx="1"/>
          </p:nvPr>
        </p:nvSpPr>
        <p:spPr>
          <a:xfrm>
            <a:off x="720000" y="2112025"/>
            <a:ext cx="3780000" cy="166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48"/>
          <p:cNvSpPr txBox="1">
            <a:spLocks noGrp="1"/>
          </p:cNvSpPr>
          <p:nvPr>
            <p:ph type="title"/>
          </p:nvPr>
        </p:nvSpPr>
        <p:spPr>
          <a:xfrm>
            <a:off x="720000" y="1435225"/>
            <a:ext cx="3780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sz="48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81"/>
        <p:cNvGrpSpPr/>
        <p:nvPr/>
      </p:nvGrpSpPr>
      <p:grpSpPr>
        <a:xfrm>
          <a:off x="0" y="0"/>
          <a:ext cx="0" cy="0"/>
          <a:chOff x="0" y="0"/>
          <a:chExt cx="0" cy="0"/>
        </a:xfrm>
      </p:grpSpPr>
      <p:sp>
        <p:nvSpPr>
          <p:cNvPr id="82" name="Google Shape;82;p49"/>
          <p:cNvSpPr/>
          <p:nvPr/>
        </p:nvSpPr>
        <p:spPr>
          <a:xfrm flipH="1">
            <a:off x="67" y="1949525"/>
            <a:ext cx="2789758" cy="3193961"/>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49"/>
          <p:cNvGrpSpPr/>
          <p:nvPr/>
        </p:nvGrpSpPr>
        <p:grpSpPr>
          <a:xfrm rot="10800000">
            <a:off x="157197" y="3715325"/>
            <a:ext cx="2475509" cy="2262186"/>
            <a:chOff x="7355300" y="3662050"/>
            <a:chExt cx="2475509" cy="2262186"/>
          </a:xfrm>
        </p:grpSpPr>
        <p:sp>
          <p:nvSpPr>
            <p:cNvPr id="84" name="Google Shape;84;p4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49"/>
          <p:cNvSpPr/>
          <p:nvPr/>
        </p:nvSpPr>
        <p:spPr>
          <a:xfrm>
            <a:off x="6444754" y="0"/>
            <a:ext cx="2699306" cy="2873970"/>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 name="Google Shape;89;p49"/>
          <p:cNvGrpSpPr/>
          <p:nvPr/>
        </p:nvGrpSpPr>
        <p:grpSpPr>
          <a:xfrm>
            <a:off x="7496300" y="-643125"/>
            <a:ext cx="2475509" cy="2262186"/>
            <a:chOff x="7355300" y="3662050"/>
            <a:chExt cx="2475509" cy="2262186"/>
          </a:xfrm>
        </p:grpSpPr>
        <p:sp>
          <p:nvSpPr>
            <p:cNvPr id="90" name="Google Shape;90;p4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9"/>
          <p:cNvSpPr txBox="1">
            <a:spLocks noGrp="1"/>
          </p:cNvSpPr>
          <p:nvPr>
            <p:ph type="title"/>
          </p:nvPr>
        </p:nvSpPr>
        <p:spPr>
          <a:xfrm>
            <a:off x="720000" y="117135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5" name="Google Shape;95;p49"/>
          <p:cNvSpPr txBox="1">
            <a:spLocks noGrp="1"/>
          </p:cNvSpPr>
          <p:nvPr>
            <p:ph type="body" idx="1"/>
          </p:nvPr>
        </p:nvSpPr>
        <p:spPr>
          <a:xfrm>
            <a:off x="2065175" y="1848150"/>
            <a:ext cx="5013600" cy="2124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5"/>
              </a:buClr>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96"/>
        <p:cNvGrpSpPr/>
        <p:nvPr/>
      </p:nvGrpSpPr>
      <p:grpSpPr>
        <a:xfrm>
          <a:off x="0" y="0"/>
          <a:ext cx="0" cy="0"/>
          <a:chOff x="0" y="0"/>
          <a:chExt cx="0" cy="0"/>
        </a:xfrm>
      </p:grpSpPr>
      <p:sp>
        <p:nvSpPr>
          <p:cNvPr id="97" name="Google Shape;97;p50"/>
          <p:cNvSpPr/>
          <p:nvPr/>
        </p:nvSpPr>
        <p:spPr>
          <a:xfrm>
            <a:off x="1" y="2403125"/>
            <a:ext cx="3065133" cy="2745172"/>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50"/>
          <p:cNvGrpSpPr/>
          <p:nvPr/>
        </p:nvGrpSpPr>
        <p:grpSpPr>
          <a:xfrm>
            <a:off x="-462150" y="3496863"/>
            <a:ext cx="2475509" cy="2262186"/>
            <a:chOff x="7355300" y="3662050"/>
            <a:chExt cx="2475509" cy="2262186"/>
          </a:xfrm>
        </p:grpSpPr>
        <p:sp>
          <p:nvSpPr>
            <p:cNvPr id="99" name="Google Shape;99;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50"/>
          <p:cNvSpPr/>
          <p:nvPr/>
        </p:nvSpPr>
        <p:spPr>
          <a:xfrm>
            <a:off x="6309319" y="4780"/>
            <a:ext cx="2834676" cy="301809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50"/>
          <p:cNvGrpSpPr/>
          <p:nvPr/>
        </p:nvGrpSpPr>
        <p:grpSpPr>
          <a:xfrm rot="10800000" flipH="1">
            <a:off x="7747550" y="-877400"/>
            <a:ext cx="2475509" cy="2262186"/>
            <a:chOff x="7355300" y="3662050"/>
            <a:chExt cx="2475509" cy="2262186"/>
          </a:xfrm>
        </p:grpSpPr>
        <p:sp>
          <p:nvSpPr>
            <p:cNvPr id="105" name="Google Shape;105;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50"/>
          <p:cNvSpPr txBox="1">
            <a:spLocks noGrp="1"/>
          </p:cNvSpPr>
          <p:nvPr>
            <p:ph type="subTitle" idx="1"/>
          </p:nvPr>
        </p:nvSpPr>
        <p:spPr>
          <a:xfrm>
            <a:off x="1448426" y="2913300"/>
            <a:ext cx="31695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0" name="Google Shape;110;p50"/>
          <p:cNvSpPr txBox="1">
            <a:spLocks noGrp="1"/>
          </p:cNvSpPr>
          <p:nvPr>
            <p:ph type="subTitle" idx="2"/>
          </p:nvPr>
        </p:nvSpPr>
        <p:spPr>
          <a:xfrm>
            <a:off x="1448517" y="1384775"/>
            <a:ext cx="3167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1" name="Google Shape;111;p50"/>
          <p:cNvSpPr txBox="1">
            <a:spLocks noGrp="1"/>
          </p:cNvSpPr>
          <p:nvPr>
            <p:ph type="subTitle" idx="3"/>
          </p:nvPr>
        </p:nvSpPr>
        <p:spPr>
          <a:xfrm>
            <a:off x="1446733" y="2574900"/>
            <a:ext cx="31695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2" name="Google Shape;112;p50"/>
          <p:cNvSpPr txBox="1">
            <a:spLocks noGrp="1"/>
          </p:cNvSpPr>
          <p:nvPr>
            <p:ph type="subTitle" idx="4"/>
          </p:nvPr>
        </p:nvSpPr>
        <p:spPr>
          <a:xfrm>
            <a:off x="1446825" y="1723175"/>
            <a:ext cx="31677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3" name="Google Shape;113;p50"/>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3_2">
    <p:spTree>
      <p:nvGrpSpPr>
        <p:cNvPr id="1" name="Shape 114"/>
        <p:cNvGrpSpPr/>
        <p:nvPr/>
      </p:nvGrpSpPr>
      <p:grpSpPr>
        <a:xfrm>
          <a:off x="0" y="0"/>
          <a:ext cx="0" cy="0"/>
          <a:chOff x="0" y="0"/>
          <a:chExt cx="0" cy="0"/>
        </a:xfrm>
      </p:grpSpPr>
      <p:sp>
        <p:nvSpPr>
          <p:cNvPr id="115" name="Google Shape;115;p51"/>
          <p:cNvSpPr/>
          <p:nvPr/>
        </p:nvSpPr>
        <p:spPr>
          <a:xfrm>
            <a:off x="6668524" y="3014182"/>
            <a:ext cx="2475550" cy="2129386"/>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1"/>
          <p:cNvSpPr/>
          <p:nvPr/>
        </p:nvSpPr>
        <p:spPr>
          <a:xfrm flipH="1">
            <a:off x="-100" y="4944"/>
            <a:ext cx="2831980" cy="301522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 name="Google Shape;117;p51"/>
          <p:cNvGrpSpPr/>
          <p:nvPr/>
        </p:nvGrpSpPr>
        <p:grpSpPr>
          <a:xfrm rot="10800000" flipH="1">
            <a:off x="-517750" y="-1121575"/>
            <a:ext cx="2475509" cy="2262186"/>
            <a:chOff x="7355300" y="3662050"/>
            <a:chExt cx="2475509" cy="2262186"/>
          </a:xfrm>
        </p:grpSpPr>
        <p:sp>
          <p:nvSpPr>
            <p:cNvPr id="118" name="Google Shape;118;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51"/>
          <p:cNvGrpSpPr/>
          <p:nvPr/>
        </p:nvGrpSpPr>
        <p:grpSpPr>
          <a:xfrm flipH="1">
            <a:off x="7225322" y="3496875"/>
            <a:ext cx="2475509" cy="2262186"/>
            <a:chOff x="7355300" y="3662050"/>
            <a:chExt cx="2475509" cy="2262186"/>
          </a:xfrm>
        </p:grpSpPr>
        <p:sp>
          <p:nvSpPr>
            <p:cNvPr id="123" name="Google Shape;123;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7" name="Google Shape;127;p51"/>
          <p:cNvSpPr txBox="1">
            <a:spLocks noGrp="1"/>
          </p:cNvSpPr>
          <p:nvPr>
            <p:ph type="title"/>
          </p:nvPr>
        </p:nvSpPr>
        <p:spPr>
          <a:xfrm>
            <a:off x="7200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8" name="Google Shape;128;p51"/>
          <p:cNvSpPr txBox="1">
            <a:spLocks noGrp="1"/>
          </p:cNvSpPr>
          <p:nvPr>
            <p:ph type="subTitle" idx="1"/>
          </p:nvPr>
        </p:nvSpPr>
        <p:spPr>
          <a:xfrm>
            <a:off x="7200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29" name="Google Shape;129;p51"/>
          <p:cNvSpPr txBox="1">
            <a:spLocks noGrp="1"/>
          </p:cNvSpPr>
          <p:nvPr>
            <p:ph type="title" idx="2"/>
          </p:nvPr>
        </p:nvSpPr>
        <p:spPr>
          <a:xfrm>
            <a:off x="61776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0" name="Google Shape;130;p51"/>
          <p:cNvSpPr txBox="1">
            <a:spLocks noGrp="1"/>
          </p:cNvSpPr>
          <p:nvPr>
            <p:ph type="subTitle" idx="3"/>
          </p:nvPr>
        </p:nvSpPr>
        <p:spPr>
          <a:xfrm>
            <a:off x="61776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1" name="Google Shape;131;p51"/>
          <p:cNvSpPr txBox="1">
            <a:spLocks noGrp="1"/>
          </p:cNvSpPr>
          <p:nvPr>
            <p:ph type="title" idx="4"/>
          </p:nvPr>
        </p:nvSpPr>
        <p:spPr>
          <a:xfrm>
            <a:off x="34488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2" name="Google Shape;132;p51"/>
          <p:cNvSpPr txBox="1">
            <a:spLocks noGrp="1"/>
          </p:cNvSpPr>
          <p:nvPr>
            <p:ph type="subTitle" idx="5"/>
          </p:nvPr>
        </p:nvSpPr>
        <p:spPr>
          <a:xfrm>
            <a:off x="3448800" y="2819250"/>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3" name="Google Shape;133;p51"/>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4" name="Google Shape;134;p51"/>
          <p:cNvSpPr txBox="1">
            <a:spLocks noGrp="1"/>
          </p:cNvSpPr>
          <p:nvPr>
            <p:ph type="title" idx="7"/>
          </p:nvPr>
        </p:nvSpPr>
        <p:spPr>
          <a:xfrm>
            <a:off x="15912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5" name="Google Shape;135;p51"/>
          <p:cNvSpPr txBox="1">
            <a:spLocks noGrp="1"/>
          </p:cNvSpPr>
          <p:nvPr>
            <p:ph type="title" idx="8"/>
          </p:nvPr>
        </p:nvSpPr>
        <p:spPr>
          <a:xfrm>
            <a:off x="43200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6" name="Google Shape;136;p51"/>
          <p:cNvSpPr txBox="1">
            <a:spLocks noGrp="1"/>
          </p:cNvSpPr>
          <p:nvPr>
            <p:ph type="title" idx="9"/>
          </p:nvPr>
        </p:nvSpPr>
        <p:spPr>
          <a:xfrm>
            <a:off x="70488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4_1">
    <p:spTree>
      <p:nvGrpSpPr>
        <p:cNvPr id="1" name="Shape 149"/>
        <p:cNvGrpSpPr/>
        <p:nvPr/>
      </p:nvGrpSpPr>
      <p:grpSpPr>
        <a:xfrm>
          <a:off x="0" y="0"/>
          <a:ext cx="0" cy="0"/>
          <a:chOff x="0" y="0"/>
          <a:chExt cx="0" cy="0"/>
        </a:xfrm>
      </p:grpSpPr>
      <p:sp>
        <p:nvSpPr>
          <p:cNvPr id="150" name="Google Shape;150;p53"/>
          <p:cNvSpPr/>
          <p:nvPr/>
        </p:nvSpPr>
        <p:spPr>
          <a:xfrm flipH="1">
            <a:off x="6011328" y="4925"/>
            <a:ext cx="3132672" cy="2370394"/>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53"/>
          <p:cNvGrpSpPr/>
          <p:nvPr/>
        </p:nvGrpSpPr>
        <p:grpSpPr>
          <a:xfrm>
            <a:off x="7110046" y="-466600"/>
            <a:ext cx="2475509" cy="2262186"/>
            <a:chOff x="7355300" y="3662050"/>
            <a:chExt cx="2475509" cy="2262186"/>
          </a:xfrm>
        </p:grpSpPr>
        <p:sp>
          <p:nvSpPr>
            <p:cNvPr id="152" name="Google Shape;152;p5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53"/>
          <p:cNvSpPr/>
          <p:nvPr/>
        </p:nvSpPr>
        <p:spPr>
          <a:xfrm flipH="1">
            <a:off x="43" y="3191774"/>
            <a:ext cx="2083247" cy="1951766"/>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p53"/>
          <p:cNvGrpSpPr/>
          <p:nvPr/>
        </p:nvGrpSpPr>
        <p:grpSpPr>
          <a:xfrm>
            <a:off x="-223333" y="4039125"/>
            <a:ext cx="1546317" cy="1537543"/>
            <a:chOff x="-223333" y="4039125"/>
            <a:chExt cx="1546317" cy="1537543"/>
          </a:xfrm>
        </p:grpSpPr>
        <p:sp>
          <p:nvSpPr>
            <p:cNvPr id="158" name="Google Shape;158;p53"/>
            <p:cNvSpPr/>
            <p:nvPr/>
          </p:nvSpPr>
          <p:spPr>
            <a:xfrm rot="10800000" flipH="1">
              <a:off x="-223333" y="4039125"/>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3"/>
            <p:cNvSpPr/>
            <p:nvPr/>
          </p:nvSpPr>
          <p:spPr>
            <a:xfrm rot="10800000" flipH="1">
              <a:off x="27023" y="4287750"/>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53"/>
          <p:cNvSpPr txBox="1">
            <a:spLocks noGrp="1"/>
          </p:cNvSpPr>
          <p:nvPr>
            <p:ph type="title"/>
          </p:nvPr>
        </p:nvSpPr>
        <p:spPr>
          <a:xfrm>
            <a:off x="1676675"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1" name="Google Shape;161;p53"/>
          <p:cNvSpPr txBox="1">
            <a:spLocks noGrp="1"/>
          </p:cNvSpPr>
          <p:nvPr>
            <p:ph type="subTitle" idx="1"/>
          </p:nvPr>
        </p:nvSpPr>
        <p:spPr>
          <a:xfrm>
            <a:off x="1676675" y="1965686"/>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2" name="Google Shape;162;p53"/>
          <p:cNvSpPr txBox="1">
            <a:spLocks noGrp="1"/>
          </p:cNvSpPr>
          <p:nvPr>
            <p:ph type="title" idx="2"/>
          </p:nvPr>
        </p:nvSpPr>
        <p:spPr>
          <a:xfrm>
            <a:off x="6177600"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3" name="Google Shape;163;p53"/>
          <p:cNvSpPr txBox="1">
            <a:spLocks noGrp="1"/>
          </p:cNvSpPr>
          <p:nvPr>
            <p:ph type="subTitle" idx="3"/>
          </p:nvPr>
        </p:nvSpPr>
        <p:spPr>
          <a:xfrm>
            <a:off x="6177600" y="1965888"/>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4" name="Google Shape;164;p53"/>
          <p:cNvSpPr txBox="1">
            <a:spLocks noGrp="1"/>
          </p:cNvSpPr>
          <p:nvPr>
            <p:ph type="title" idx="4"/>
          </p:nvPr>
        </p:nvSpPr>
        <p:spPr>
          <a:xfrm>
            <a:off x="1676675" y="30613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5" name="Google Shape;165;p53"/>
          <p:cNvSpPr txBox="1">
            <a:spLocks noGrp="1"/>
          </p:cNvSpPr>
          <p:nvPr>
            <p:ph type="subTitle" idx="5"/>
          </p:nvPr>
        </p:nvSpPr>
        <p:spPr>
          <a:xfrm>
            <a:off x="1676675"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6" name="Google Shape;166;p53"/>
          <p:cNvSpPr txBox="1">
            <a:spLocks noGrp="1"/>
          </p:cNvSpPr>
          <p:nvPr>
            <p:ph type="title" idx="6"/>
          </p:nvPr>
        </p:nvSpPr>
        <p:spPr>
          <a:xfrm>
            <a:off x="6177600" y="30622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7" name="Google Shape;167;p53"/>
          <p:cNvSpPr txBox="1">
            <a:spLocks noGrp="1"/>
          </p:cNvSpPr>
          <p:nvPr>
            <p:ph type="subTitle" idx="7"/>
          </p:nvPr>
        </p:nvSpPr>
        <p:spPr>
          <a:xfrm>
            <a:off x="6177600"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8" name="Google Shape;168;p53"/>
          <p:cNvSpPr txBox="1">
            <a:spLocks noGrp="1"/>
          </p:cNvSpPr>
          <p:nvPr>
            <p:ph type="title" idx="8"/>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55"/>
          <p:cNvSpPr/>
          <p:nvPr/>
        </p:nvSpPr>
        <p:spPr>
          <a:xfrm rot="10800000" flipH="1">
            <a:off x="0" y="3456987"/>
            <a:ext cx="2228756" cy="168651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55"/>
          <p:cNvGrpSpPr/>
          <p:nvPr/>
        </p:nvGrpSpPr>
        <p:grpSpPr>
          <a:xfrm rot="10800000">
            <a:off x="-946378" y="3666575"/>
            <a:ext cx="2475509" cy="2262186"/>
            <a:chOff x="7355300" y="3662050"/>
            <a:chExt cx="2475509" cy="2262186"/>
          </a:xfrm>
        </p:grpSpPr>
        <p:sp>
          <p:nvSpPr>
            <p:cNvPr id="193" name="Google Shape;193;p5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5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55"/>
          <p:cNvSpPr/>
          <p:nvPr/>
        </p:nvSpPr>
        <p:spPr>
          <a:xfrm flipH="1">
            <a:off x="5384547" y="100"/>
            <a:ext cx="3759328" cy="20009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8" name="Google Shape;198;p55"/>
          <p:cNvGrpSpPr/>
          <p:nvPr/>
        </p:nvGrpSpPr>
        <p:grpSpPr>
          <a:xfrm>
            <a:off x="7597550" y="93"/>
            <a:ext cx="1546317" cy="1537543"/>
            <a:chOff x="7757100" y="-232507"/>
            <a:chExt cx="1546317" cy="1537543"/>
          </a:xfrm>
        </p:grpSpPr>
        <p:sp>
          <p:nvSpPr>
            <p:cNvPr id="199" name="Google Shape;199;p55"/>
            <p:cNvSpPr/>
            <p:nvPr/>
          </p:nvSpPr>
          <p:spPr>
            <a:xfrm flipH="1">
              <a:off x="7757100" y="-232507"/>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5"/>
            <p:cNvSpPr/>
            <p:nvPr/>
          </p:nvSpPr>
          <p:spPr>
            <a:xfrm flipH="1">
              <a:off x="8026842" y="284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1" name="Google Shape;201;p55"/>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4000"/>
              <a:buFont typeface="Francois One"/>
              <a:buNone/>
              <a:defRPr sz="4000" b="0" i="0" u="none" strike="noStrike" cap="none">
                <a:solidFill>
                  <a:schemeClr val="accent6"/>
                </a:solidFill>
                <a:latin typeface="Francois One"/>
                <a:ea typeface="Francois One"/>
                <a:cs typeface="Francois One"/>
                <a:sym typeface="Francois One"/>
              </a:defRPr>
            </a:lvl1pPr>
            <a:lvl2pPr marR="0" lvl="1"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9pPr>
          </a:lstStyle>
          <a:p>
            <a:endParaRPr/>
          </a:p>
        </p:txBody>
      </p:sp>
      <p:sp>
        <p:nvSpPr>
          <p:cNvPr id="7" name="Google Shape;7;p44"/>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9" r:id="rId9"/>
    <p:sldLayoutId id="2147483662"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
          <p:cNvSpPr txBox="1">
            <a:spLocks noGrp="1"/>
          </p:cNvSpPr>
          <p:nvPr>
            <p:ph type="ctrTitle"/>
          </p:nvPr>
        </p:nvSpPr>
        <p:spPr>
          <a:xfrm>
            <a:off x="1430273" y="1316099"/>
            <a:ext cx="6478200" cy="1292631"/>
          </a:xfrm>
          <a:prstGeom prst="rect">
            <a:avLst/>
          </a:prstGeom>
          <a:noFill/>
          <a:ln>
            <a:noFill/>
          </a:ln>
        </p:spPr>
        <p:txBody>
          <a:bodyPr spcFirstLastPara="1" wrap="square" lIns="0" tIns="91425" rIns="0" bIns="91425" anchor="ctr" anchorCtr="0">
            <a:spAutoFit/>
          </a:bodyPr>
          <a:lstStyle/>
          <a:p>
            <a:pPr marL="0" lvl="0" indent="0" algn="ctr" rtl="0">
              <a:lnSpc>
                <a:spcPct val="100000"/>
              </a:lnSpc>
              <a:spcBef>
                <a:spcPts val="0"/>
              </a:spcBef>
              <a:spcAft>
                <a:spcPts val="0"/>
              </a:spcAft>
              <a:buSzPts val="6000"/>
              <a:buNone/>
            </a:pPr>
            <a:r>
              <a:rPr lang="vi-VN" sz="3600" dirty="0"/>
              <a:t>Ứng dụng mô hình học máy trong dự đoán phá sản doanh nghiệp</a:t>
            </a:r>
          </a:p>
        </p:txBody>
      </p:sp>
      <p:grpSp>
        <p:nvGrpSpPr>
          <p:cNvPr id="282" name="Google Shape;282;p1"/>
          <p:cNvGrpSpPr/>
          <p:nvPr/>
        </p:nvGrpSpPr>
        <p:grpSpPr>
          <a:xfrm>
            <a:off x="720000" y="-480537"/>
            <a:ext cx="782675" cy="2694724"/>
            <a:chOff x="5889600" y="-2416000"/>
            <a:chExt cx="782675" cy="2694724"/>
          </a:xfrm>
        </p:grpSpPr>
        <p:sp>
          <p:nvSpPr>
            <p:cNvPr id="283" name="Google Shape;283;p1"/>
            <p:cNvSpPr/>
            <p:nvPr/>
          </p:nvSpPr>
          <p:spPr>
            <a:xfrm>
              <a:off x="6161205" y="-2416000"/>
              <a:ext cx="44061" cy="1188495"/>
            </a:xfrm>
            <a:custGeom>
              <a:avLst/>
              <a:gdLst/>
              <a:ahLst/>
              <a:cxnLst/>
              <a:rect l="l" t="t" r="r" b="b"/>
              <a:pathLst>
                <a:path w="1369"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6316881" y="-2416000"/>
              <a:ext cx="44029" cy="1188495"/>
            </a:xfrm>
            <a:custGeom>
              <a:avLst/>
              <a:gdLst/>
              <a:ahLst/>
              <a:cxnLst/>
              <a:rect l="l" t="t" r="r" b="b"/>
              <a:pathLst>
                <a:path w="1368"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5889600" y="-520076"/>
              <a:ext cx="739740" cy="798800"/>
            </a:xfrm>
            <a:custGeom>
              <a:avLst/>
              <a:gdLst/>
              <a:ahLst/>
              <a:cxnLst/>
              <a:rect l="l" t="t" r="r" b="b"/>
              <a:pathLst>
                <a:path w="22984" h="24819" extrusionOk="0">
                  <a:moveTo>
                    <a:pt x="16212" y="168"/>
                  </a:moveTo>
                  <a:cubicBezTo>
                    <a:pt x="15645" y="1"/>
                    <a:pt x="10474" y="201"/>
                    <a:pt x="10474" y="201"/>
                  </a:cubicBezTo>
                  <a:cubicBezTo>
                    <a:pt x="11942" y="3937"/>
                    <a:pt x="14410" y="5672"/>
                    <a:pt x="15978" y="8474"/>
                  </a:cubicBezTo>
                  <a:cubicBezTo>
                    <a:pt x="18113" y="12210"/>
                    <a:pt x="15811" y="17880"/>
                    <a:pt x="11041" y="17814"/>
                  </a:cubicBezTo>
                  <a:cubicBezTo>
                    <a:pt x="6238" y="17714"/>
                    <a:pt x="6605" y="12110"/>
                    <a:pt x="4737" y="9941"/>
                  </a:cubicBezTo>
                  <a:cubicBezTo>
                    <a:pt x="2869" y="7773"/>
                    <a:pt x="1201" y="7273"/>
                    <a:pt x="600" y="7773"/>
                  </a:cubicBezTo>
                  <a:cubicBezTo>
                    <a:pt x="0" y="8274"/>
                    <a:pt x="967" y="7840"/>
                    <a:pt x="1868" y="9675"/>
                  </a:cubicBezTo>
                  <a:cubicBezTo>
                    <a:pt x="2735" y="11509"/>
                    <a:pt x="667" y="15612"/>
                    <a:pt x="2235" y="19115"/>
                  </a:cubicBezTo>
                  <a:cubicBezTo>
                    <a:pt x="3769" y="22550"/>
                    <a:pt x="9574" y="24819"/>
                    <a:pt x="15411" y="23218"/>
                  </a:cubicBezTo>
                  <a:cubicBezTo>
                    <a:pt x="21249" y="21650"/>
                    <a:pt x="22983" y="15779"/>
                    <a:pt x="22383" y="12010"/>
                  </a:cubicBezTo>
                  <a:cubicBezTo>
                    <a:pt x="21449" y="5972"/>
                    <a:pt x="16812" y="4004"/>
                    <a:pt x="16212" y="16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5960438" y="-564072"/>
              <a:ext cx="281329" cy="316733"/>
            </a:xfrm>
            <a:custGeom>
              <a:avLst/>
              <a:gdLst/>
              <a:ahLst/>
              <a:cxnLst/>
              <a:rect l="l" t="t" r="r" b="b"/>
              <a:pathLst>
                <a:path w="8741" h="9841" extrusionOk="0">
                  <a:moveTo>
                    <a:pt x="6038" y="0"/>
                  </a:moveTo>
                  <a:cubicBezTo>
                    <a:pt x="6038" y="0"/>
                    <a:pt x="4937" y="3403"/>
                    <a:pt x="2769" y="5804"/>
                  </a:cubicBezTo>
                  <a:cubicBezTo>
                    <a:pt x="601" y="8206"/>
                    <a:pt x="1" y="8807"/>
                    <a:pt x="1" y="8807"/>
                  </a:cubicBezTo>
                  <a:cubicBezTo>
                    <a:pt x="1" y="8807"/>
                    <a:pt x="868" y="9841"/>
                    <a:pt x="4170" y="8206"/>
                  </a:cubicBezTo>
                  <a:cubicBezTo>
                    <a:pt x="7439" y="6572"/>
                    <a:pt x="8740" y="1835"/>
                    <a:pt x="8740" y="18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5893881" y="-1397168"/>
              <a:ext cx="778394" cy="930822"/>
            </a:xfrm>
            <a:custGeom>
              <a:avLst/>
              <a:gdLst/>
              <a:ahLst/>
              <a:cxnLst/>
              <a:rect l="l" t="t" r="r" b="b"/>
              <a:pathLst>
                <a:path w="24185" h="28921" extrusionOk="0">
                  <a:moveTo>
                    <a:pt x="24184" y="14444"/>
                  </a:moveTo>
                  <a:cubicBezTo>
                    <a:pt x="23951" y="7239"/>
                    <a:pt x="21783" y="0"/>
                    <a:pt x="18447" y="0"/>
                  </a:cubicBezTo>
                  <a:lnTo>
                    <a:pt x="12109" y="0"/>
                  </a:lnTo>
                  <a:lnTo>
                    <a:pt x="5771" y="0"/>
                  </a:lnTo>
                  <a:cubicBezTo>
                    <a:pt x="2436" y="0"/>
                    <a:pt x="267" y="7205"/>
                    <a:pt x="0" y="14444"/>
                  </a:cubicBezTo>
                  <a:cubicBezTo>
                    <a:pt x="267" y="21682"/>
                    <a:pt x="2436" y="28921"/>
                    <a:pt x="5771" y="28921"/>
                  </a:cubicBezTo>
                  <a:lnTo>
                    <a:pt x="12109" y="28921"/>
                  </a:lnTo>
                  <a:lnTo>
                    <a:pt x="18447" y="28921"/>
                  </a:lnTo>
                  <a:cubicBezTo>
                    <a:pt x="21783" y="28921"/>
                    <a:pt x="23951" y="21716"/>
                    <a:pt x="24184" y="1444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5952939" y="-1340265"/>
              <a:ext cx="662432" cy="815954"/>
            </a:xfrm>
            <a:custGeom>
              <a:avLst/>
              <a:gdLst/>
              <a:ahLst/>
              <a:cxnLst/>
              <a:rect l="l" t="t" r="r" b="b"/>
              <a:pathLst>
                <a:path w="20582" h="25352" extrusionOk="0">
                  <a:moveTo>
                    <a:pt x="20581" y="12676"/>
                  </a:moveTo>
                  <a:cubicBezTo>
                    <a:pt x="20448" y="9640"/>
                    <a:pt x="19981" y="6238"/>
                    <a:pt x="18947" y="3336"/>
                  </a:cubicBezTo>
                  <a:cubicBezTo>
                    <a:pt x="18680" y="2635"/>
                    <a:pt x="17546" y="0"/>
                    <a:pt x="16612" y="0"/>
                  </a:cubicBezTo>
                  <a:lnTo>
                    <a:pt x="3970" y="0"/>
                  </a:lnTo>
                  <a:cubicBezTo>
                    <a:pt x="3002" y="0"/>
                    <a:pt x="1868" y="2635"/>
                    <a:pt x="1635" y="3336"/>
                  </a:cubicBezTo>
                  <a:cubicBezTo>
                    <a:pt x="601" y="6171"/>
                    <a:pt x="134" y="9640"/>
                    <a:pt x="0" y="12676"/>
                  </a:cubicBezTo>
                  <a:cubicBezTo>
                    <a:pt x="134" y="15745"/>
                    <a:pt x="601" y="19147"/>
                    <a:pt x="1635" y="22016"/>
                  </a:cubicBezTo>
                  <a:cubicBezTo>
                    <a:pt x="1868" y="22750"/>
                    <a:pt x="3002" y="25352"/>
                    <a:pt x="3970" y="25352"/>
                  </a:cubicBezTo>
                  <a:lnTo>
                    <a:pt x="16612" y="25352"/>
                  </a:lnTo>
                  <a:cubicBezTo>
                    <a:pt x="17579" y="25352"/>
                    <a:pt x="18680" y="22750"/>
                    <a:pt x="18947" y="22016"/>
                  </a:cubicBezTo>
                  <a:cubicBezTo>
                    <a:pt x="19981" y="19180"/>
                    <a:pt x="20448" y="15745"/>
                    <a:pt x="20581" y="1267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919660" y="-1367107"/>
              <a:ext cx="661370" cy="391885"/>
            </a:xfrm>
            <a:custGeom>
              <a:avLst/>
              <a:gdLst/>
              <a:ahLst/>
              <a:cxnLst/>
              <a:rect l="l" t="t" r="r" b="b"/>
              <a:pathLst>
                <a:path w="20549" h="12176" extrusionOk="0">
                  <a:moveTo>
                    <a:pt x="0" y="12175"/>
                  </a:moveTo>
                  <a:lnTo>
                    <a:pt x="20548" y="2569"/>
                  </a:lnTo>
                  <a:lnTo>
                    <a:pt x="20315" y="2068"/>
                  </a:lnTo>
                  <a:cubicBezTo>
                    <a:pt x="20114" y="1668"/>
                    <a:pt x="19481" y="601"/>
                    <a:pt x="18780" y="0"/>
                  </a:cubicBezTo>
                  <a:lnTo>
                    <a:pt x="967" y="8339"/>
                  </a:lnTo>
                  <a:cubicBezTo>
                    <a:pt x="534" y="9607"/>
                    <a:pt x="200" y="10908"/>
                    <a:pt x="0" y="12175"/>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6199859" y="-704718"/>
              <a:ext cx="384385" cy="180397"/>
            </a:xfrm>
            <a:custGeom>
              <a:avLst/>
              <a:gdLst/>
              <a:ahLst/>
              <a:cxnLst/>
              <a:rect l="l" t="t" r="r" b="b"/>
              <a:pathLst>
                <a:path w="11943" h="5605" extrusionOk="0">
                  <a:moveTo>
                    <a:pt x="0" y="5605"/>
                  </a:moveTo>
                  <a:lnTo>
                    <a:pt x="7239" y="5605"/>
                  </a:lnTo>
                  <a:lnTo>
                    <a:pt x="10441" y="4103"/>
                  </a:lnTo>
                  <a:cubicBezTo>
                    <a:pt x="10841" y="3403"/>
                    <a:pt x="11142" y="2602"/>
                    <a:pt x="11275" y="2269"/>
                  </a:cubicBezTo>
                  <a:cubicBezTo>
                    <a:pt x="11508" y="1568"/>
                    <a:pt x="11775" y="768"/>
                    <a:pt x="119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5973312" y="-908703"/>
              <a:ext cx="661370" cy="392979"/>
            </a:xfrm>
            <a:custGeom>
              <a:avLst/>
              <a:gdLst/>
              <a:ahLst/>
              <a:cxnLst/>
              <a:rect l="l" t="t" r="r" b="b"/>
              <a:pathLst>
                <a:path w="20549" h="12210" extrusionOk="0">
                  <a:moveTo>
                    <a:pt x="20549" y="1"/>
                  </a:moveTo>
                  <a:lnTo>
                    <a:pt x="1" y="9608"/>
                  </a:lnTo>
                  <a:cubicBezTo>
                    <a:pt x="68" y="9774"/>
                    <a:pt x="168" y="9941"/>
                    <a:pt x="234" y="10175"/>
                  </a:cubicBezTo>
                  <a:cubicBezTo>
                    <a:pt x="468" y="10542"/>
                    <a:pt x="1035" y="11609"/>
                    <a:pt x="1735" y="12209"/>
                  </a:cubicBezTo>
                  <a:lnTo>
                    <a:pt x="19582" y="3837"/>
                  </a:lnTo>
                  <a:cubicBezTo>
                    <a:pt x="20015" y="2569"/>
                    <a:pt x="20349" y="1268"/>
                    <a:pt x="2054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5931440" y="-1084753"/>
              <a:ext cx="718273" cy="433757"/>
            </a:xfrm>
            <a:custGeom>
              <a:avLst/>
              <a:gdLst/>
              <a:ahLst/>
              <a:cxnLst/>
              <a:rect l="l" t="t" r="r" b="b"/>
              <a:pathLst>
                <a:path w="22317" h="13477" extrusionOk="0">
                  <a:moveTo>
                    <a:pt x="735" y="13476"/>
                  </a:moveTo>
                  <a:lnTo>
                    <a:pt x="22150" y="3402"/>
                  </a:lnTo>
                  <a:cubicBezTo>
                    <a:pt x="22250" y="2635"/>
                    <a:pt x="22317" y="1835"/>
                    <a:pt x="22317" y="1134"/>
                  </a:cubicBezTo>
                  <a:cubicBezTo>
                    <a:pt x="22317" y="734"/>
                    <a:pt x="22284" y="367"/>
                    <a:pt x="22250" y="0"/>
                  </a:cubicBezTo>
                  <a:lnTo>
                    <a:pt x="1" y="10408"/>
                  </a:lnTo>
                  <a:cubicBezTo>
                    <a:pt x="234" y="11475"/>
                    <a:pt x="435" y="12509"/>
                    <a:pt x="735" y="13476"/>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5925003" y="-1241523"/>
              <a:ext cx="717211" cy="434852"/>
            </a:xfrm>
            <a:custGeom>
              <a:avLst/>
              <a:gdLst/>
              <a:ahLst/>
              <a:cxnLst/>
              <a:rect l="l" t="t" r="r" b="b"/>
              <a:pathLst>
                <a:path w="22284" h="13511" extrusionOk="0">
                  <a:moveTo>
                    <a:pt x="34" y="13511"/>
                  </a:moveTo>
                  <a:lnTo>
                    <a:pt x="22283" y="3070"/>
                  </a:lnTo>
                  <a:cubicBezTo>
                    <a:pt x="22117" y="2036"/>
                    <a:pt x="21883" y="1002"/>
                    <a:pt x="21616" y="1"/>
                  </a:cubicBezTo>
                  <a:lnTo>
                    <a:pt x="168" y="10041"/>
                  </a:lnTo>
                  <a:cubicBezTo>
                    <a:pt x="101" y="10842"/>
                    <a:pt x="1" y="11609"/>
                    <a:pt x="1" y="12376"/>
                  </a:cubicBezTo>
                  <a:cubicBezTo>
                    <a:pt x="1" y="12743"/>
                    <a:pt x="34" y="13110"/>
                    <a:pt x="34" y="1351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5985124" y="-1338141"/>
              <a:ext cx="370449" cy="172898"/>
            </a:xfrm>
            <a:custGeom>
              <a:avLst/>
              <a:gdLst/>
              <a:ahLst/>
              <a:cxnLst/>
              <a:rect l="l" t="t" r="r" b="b"/>
              <a:pathLst>
                <a:path w="11510" h="5372" extrusionOk="0">
                  <a:moveTo>
                    <a:pt x="11509" y="1"/>
                  </a:moveTo>
                  <a:lnTo>
                    <a:pt x="4304" y="1"/>
                  </a:lnTo>
                  <a:lnTo>
                    <a:pt x="1635" y="1235"/>
                  </a:lnTo>
                  <a:cubicBezTo>
                    <a:pt x="1168" y="2036"/>
                    <a:pt x="801" y="2936"/>
                    <a:pt x="635" y="3336"/>
                  </a:cubicBezTo>
                  <a:cubicBezTo>
                    <a:pt x="368" y="4004"/>
                    <a:pt x="168" y="4671"/>
                    <a:pt x="1" y="537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977625" y="-444925"/>
              <a:ext cx="622715" cy="701118"/>
            </a:xfrm>
            <a:custGeom>
              <a:avLst/>
              <a:gdLst/>
              <a:ahLst/>
              <a:cxnLst/>
              <a:rect l="l" t="t" r="r" b="b"/>
              <a:pathLst>
                <a:path w="19348" h="21784" extrusionOk="0">
                  <a:moveTo>
                    <a:pt x="11342" y="16279"/>
                  </a:moveTo>
                  <a:cubicBezTo>
                    <a:pt x="7906" y="17313"/>
                    <a:pt x="5738" y="16613"/>
                    <a:pt x="3836" y="14478"/>
                  </a:cubicBezTo>
                  <a:cubicBezTo>
                    <a:pt x="1902" y="12343"/>
                    <a:pt x="1501" y="9441"/>
                    <a:pt x="1168" y="9141"/>
                  </a:cubicBezTo>
                  <a:cubicBezTo>
                    <a:pt x="834" y="8841"/>
                    <a:pt x="0" y="10642"/>
                    <a:pt x="334" y="12877"/>
                  </a:cubicBezTo>
                  <a:cubicBezTo>
                    <a:pt x="1501" y="21183"/>
                    <a:pt x="13176" y="21783"/>
                    <a:pt x="17313" y="15612"/>
                  </a:cubicBezTo>
                  <a:cubicBezTo>
                    <a:pt x="19347" y="12543"/>
                    <a:pt x="18880" y="9274"/>
                    <a:pt x="17046" y="5772"/>
                  </a:cubicBezTo>
                  <a:cubicBezTo>
                    <a:pt x="15211" y="2269"/>
                    <a:pt x="12576" y="101"/>
                    <a:pt x="12576" y="101"/>
                  </a:cubicBezTo>
                  <a:cubicBezTo>
                    <a:pt x="12176" y="1"/>
                    <a:pt x="10007" y="101"/>
                    <a:pt x="10141" y="101"/>
                  </a:cubicBezTo>
                  <a:cubicBezTo>
                    <a:pt x="10241" y="134"/>
                    <a:pt x="13543" y="2770"/>
                    <a:pt x="15011" y="7306"/>
                  </a:cubicBezTo>
                  <a:cubicBezTo>
                    <a:pt x="16479" y="11876"/>
                    <a:pt x="14744" y="15212"/>
                    <a:pt x="11342" y="16279"/>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6067806"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0"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6069962" y="-1293051"/>
              <a:ext cx="59059" cy="44061"/>
            </a:xfrm>
            <a:custGeom>
              <a:avLst/>
              <a:gdLst/>
              <a:ahLst/>
              <a:cxnLst/>
              <a:rect l="l" t="t" r="r" b="b"/>
              <a:pathLst>
                <a:path w="1835" h="1369" extrusionOk="0">
                  <a:moveTo>
                    <a:pt x="1835" y="1035"/>
                  </a:moveTo>
                  <a:cubicBezTo>
                    <a:pt x="1801" y="1168"/>
                    <a:pt x="1701" y="1302"/>
                    <a:pt x="1635" y="1368"/>
                  </a:cubicBezTo>
                  <a:lnTo>
                    <a:pt x="0" y="334"/>
                  </a:lnTo>
                  <a:cubicBezTo>
                    <a:pt x="33" y="201"/>
                    <a:pt x="133"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6438185"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1"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6440341" y="-1293051"/>
              <a:ext cx="59059" cy="44061"/>
            </a:xfrm>
            <a:custGeom>
              <a:avLst/>
              <a:gdLst/>
              <a:ahLst/>
              <a:cxnLst/>
              <a:rect l="l" t="t" r="r" b="b"/>
              <a:pathLst>
                <a:path w="1835" h="1369" extrusionOk="0">
                  <a:moveTo>
                    <a:pt x="1835" y="1035"/>
                  </a:moveTo>
                  <a:cubicBezTo>
                    <a:pt x="1802" y="1168"/>
                    <a:pt x="1701" y="1302"/>
                    <a:pt x="1635" y="1368"/>
                  </a:cubicBezTo>
                  <a:lnTo>
                    <a:pt x="0" y="334"/>
                  </a:lnTo>
                  <a:cubicBezTo>
                    <a:pt x="34" y="201"/>
                    <a:pt x="134"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6062431" y="-620974"/>
              <a:ext cx="61216" cy="62310"/>
            </a:xfrm>
            <a:custGeom>
              <a:avLst/>
              <a:gdLst/>
              <a:ahLst/>
              <a:cxnLst/>
              <a:rect l="l" t="t" r="r" b="b"/>
              <a:pathLst>
                <a:path w="1902"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6063493" y="-613475"/>
              <a:ext cx="59092" cy="44061"/>
            </a:xfrm>
            <a:custGeom>
              <a:avLst/>
              <a:gdLst/>
              <a:ahLst/>
              <a:cxnLst/>
              <a:rect l="l" t="t" r="r" b="b"/>
              <a:pathLst>
                <a:path w="1836" h="1369" extrusionOk="0">
                  <a:moveTo>
                    <a:pt x="1836" y="1035"/>
                  </a:moveTo>
                  <a:cubicBezTo>
                    <a:pt x="1802" y="1168"/>
                    <a:pt x="1702" y="1268"/>
                    <a:pt x="1635" y="1369"/>
                  </a:cubicBezTo>
                  <a:lnTo>
                    <a:pt x="1" y="334"/>
                  </a:lnTo>
                  <a:cubicBezTo>
                    <a:pt x="34" y="201"/>
                    <a:pt x="134" y="68"/>
                    <a:pt x="201"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6432810" y="-620974"/>
              <a:ext cx="61248" cy="62310"/>
            </a:xfrm>
            <a:custGeom>
              <a:avLst/>
              <a:gdLst/>
              <a:ahLst/>
              <a:cxnLst/>
              <a:rect l="l" t="t" r="r" b="b"/>
              <a:pathLst>
                <a:path w="1903"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6433904" y="-613475"/>
              <a:ext cx="59059" cy="44061"/>
            </a:xfrm>
            <a:custGeom>
              <a:avLst/>
              <a:gdLst/>
              <a:ahLst/>
              <a:cxnLst/>
              <a:rect l="l" t="t" r="r" b="b"/>
              <a:pathLst>
                <a:path w="1835" h="1369" extrusionOk="0">
                  <a:moveTo>
                    <a:pt x="1835" y="1035"/>
                  </a:moveTo>
                  <a:cubicBezTo>
                    <a:pt x="1801" y="1168"/>
                    <a:pt x="1701" y="1268"/>
                    <a:pt x="1635" y="1369"/>
                  </a:cubicBezTo>
                  <a:lnTo>
                    <a:pt x="0" y="334"/>
                  </a:lnTo>
                  <a:cubicBezTo>
                    <a:pt x="33" y="201"/>
                    <a:pt x="134" y="68"/>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5960438" y="-465298"/>
              <a:ext cx="231925" cy="185740"/>
            </a:xfrm>
            <a:custGeom>
              <a:avLst/>
              <a:gdLst/>
              <a:ahLst/>
              <a:cxnLst/>
              <a:rect l="l" t="t" r="r" b="b"/>
              <a:pathLst>
                <a:path w="7206" h="5771" extrusionOk="0">
                  <a:moveTo>
                    <a:pt x="1" y="5771"/>
                  </a:moveTo>
                  <a:cubicBezTo>
                    <a:pt x="1" y="5771"/>
                    <a:pt x="2402" y="5471"/>
                    <a:pt x="4604" y="3469"/>
                  </a:cubicBezTo>
                  <a:cubicBezTo>
                    <a:pt x="5938" y="2268"/>
                    <a:pt x="6739" y="934"/>
                    <a:pt x="7206" y="0"/>
                  </a:cubicBezTo>
                  <a:lnTo>
                    <a:pt x="4704" y="0"/>
                  </a:lnTo>
                  <a:cubicBezTo>
                    <a:pt x="4204" y="934"/>
                    <a:pt x="3570" y="1935"/>
                    <a:pt x="2769" y="2769"/>
                  </a:cubicBezTo>
                  <a:cubicBezTo>
                    <a:pt x="601" y="5137"/>
                    <a:pt x="1" y="5771"/>
                    <a:pt x="1" y="577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 name="Google Shape;305;p1"/>
          <p:cNvGrpSpPr/>
          <p:nvPr/>
        </p:nvGrpSpPr>
        <p:grpSpPr>
          <a:xfrm>
            <a:off x="7438514" y="3381153"/>
            <a:ext cx="765749" cy="1920936"/>
            <a:chOff x="8665725" y="-2280925"/>
            <a:chExt cx="824800" cy="2070675"/>
          </a:xfrm>
        </p:grpSpPr>
        <p:sp>
          <p:nvSpPr>
            <p:cNvPr id="306" name="Google Shape;306;p1"/>
            <p:cNvSpPr/>
            <p:nvPr/>
          </p:nvSpPr>
          <p:spPr>
            <a:xfrm>
              <a:off x="9171925" y="-1994050"/>
              <a:ext cx="239375" cy="1011600"/>
            </a:xfrm>
            <a:custGeom>
              <a:avLst/>
              <a:gdLst/>
              <a:ahLst/>
              <a:cxnLst/>
              <a:rect l="l" t="t" r="r" b="b"/>
              <a:pathLst>
                <a:path w="9575" h="40464" extrusionOk="0">
                  <a:moveTo>
                    <a:pt x="1669" y="1"/>
                  </a:moveTo>
                  <a:cubicBezTo>
                    <a:pt x="1669" y="1"/>
                    <a:pt x="1" y="13344"/>
                    <a:pt x="401" y="22951"/>
                  </a:cubicBezTo>
                  <a:cubicBezTo>
                    <a:pt x="835" y="32524"/>
                    <a:pt x="1235" y="40463"/>
                    <a:pt x="1669" y="40463"/>
                  </a:cubicBezTo>
                  <a:cubicBezTo>
                    <a:pt x="2069" y="40463"/>
                    <a:pt x="7773" y="38562"/>
                    <a:pt x="7773" y="38562"/>
                  </a:cubicBezTo>
                  <a:cubicBezTo>
                    <a:pt x="7773" y="38562"/>
                    <a:pt x="6672" y="26286"/>
                    <a:pt x="7073" y="20849"/>
                  </a:cubicBezTo>
                  <a:cubicBezTo>
                    <a:pt x="7506" y="15445"/>
                    <a:pt x="9574" y="2102"/>
                    <a:pt x="9574" y="210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8665725" y="-2280925"/>
              <a:ext cx="824800" cy="557100"/>
            </a:xfrm>
            <a:custGeom>
              <a:avLst/>
              <a:gdLst/>
              <a:ahLst/>
              <a:cxnLst/>
              <a:rect l="l" t="t" r="r" b="b"/>
              <a:pathLst>
                <a:path w="32992" h="22284" extrusionOk="0">
                  <a:moveTo>
                    <a:pt x="32491" y="13778"/>
                  </a:moveTo>
                  <a:lnTo>
                    <a:pt x="32958" y="7239"/>
                  </a:lnTo>
                  <a:cubicBezTo>
                    <a:pt x="32958" y="7239"/>
                    <a:pt x="32991" y="7039"/>
                    <a:pt x="32791" y="6906"/>
                  </a:cubicBezTo>
                  <a:cubicBezTo>
                    <a:pt x="32658" y="6706"/>
                    <a:pt x="32458" y="6506"/>
                    <a:pt x="32157" y="6339"/>
                  </a:cubicBezTo>
                  <a:cubicBezTo>
                    <a:pt x="31624" y="6072"/>
                    <a:pt x="22017" y="5672"/>
                    <a:pt x="21650" y="5805"/>
                  </a:cubicBezTo>
                  <a:cubicBezTo>
                    <a:pt x="21416" y="5905"/>
                    <a:pt x="21183" y="5972"/>
                    <a:pt x="20916" y="6072"/>
                  </a:cubicBezTo>
                  <a:cubicBezTo>
                    <a:pt x="17780" y="5805"/>
                    <a:pt x="12110" y="5271"/>
                    <a:pt x="3170" y="1"/>
                  </a:cubicBezTo>
                  <a:cubicBezTo>
                    <a:pt x="3170" y="1"/>
                    <a:pt x="1" y="9341"/>
                    <a:pt x="3804" y="22284"/>
                  </a:cubicBezTo>
                  <a:cubicBezTo>
                    <a:pt x="4237" y="22017"/>
                    <a:pt x="5505" y="21116"/>
                    <a:pt x="5505" y="21116"/>
                  </a:cubicBezTo>
                  <a:cubicBezTo>
                    <a:pt x="9308" y="17947"/>
                    <a:pt x="16980" y="11276"/>
                    <a:pt x="20949" y="13911"/>
                  </a:cubicBezTo>
                  <a:lnTo>
                    <a:pt x="31423" y="14478"/>
                  </a:lnTo>
                  <a:lnTo>
                    <a:pt x="32157" y="14478"/>
                  </a:lnTo>
                  <a:cubicBezTo>
                    <a:pt x="32124" y="14511"/>
                    <a:pt x="32424" y="14578"/>
                    <a:pt x="32491" y="1377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8665725" y="-2279250"/>
              <a:ext cx="137625" cy="556250"/>
            </a:xfrm>
            <a:custGeom>
              <a:avLst/>
              <a:gdLst/>
              <a:ahLst/>
              <a:cxnLst/>
              <a:rect l="l" t="t" r="r" b="b"/>
              <a:pathLst>
                <a:path w="5505" h="22250" extrusionOk="0">
                  <a:moveTo>
                    <a:pt x="5505" y="21082"/>
                  </a:moveTo>
                  <a:cubicBezTo>
                    <a:pt x="2903" y="11209"/>
                    <a:pt x="4271" y="3603"/>
                    <a:pt x="4938" y="1001"/>
                  </a:cubicBezTo>
                  <a:lnTo>
                    <a:pt x="3170" y="1"/>
                  </a:lnTo>
                  <a:cubicBezTo>
                    <a:pt x="3170" y="1"/>
                    <a:pt x="1" y="9341"/>
                    <a:pt x="3804" y="22250"/>
                  </a:cubicBezTo>
                  <a:close/>
                </a:path>
              </a:pathLst>
            </a:custGeom>
            <a:solidFill>
              <a:srgbClr val="FFFFFF">
                <a:alpha val="4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9124400" y="-1065875"/>
              <a:ext cx="266875" cy="855625"/>
            </a:xfrm>
            <a:custGeom>
              <a:avLst/>
              <a:gdLst/>
              <a:ahLst/>
              <a:cxnLst/>
              <a:rect l="l" t="t" r="r" b="b"/>
              <a:pathLst>
                <a:path w="10675" h="34225" extrusionOk="0">
                  <a:moveTo>
                    <a:pt x="9574" y="0"/>
                  </a:moveTo>
                  <a:cubicBezTo>
                    <a:pt x="7272" y="267"/>
                    <a:pt x="4337" y="734"/>
                    <a:pt x="2402" y="1068"/>
                  </a:cubicBezTo>
                  <a:cubicBezTo>
                    <a:pt x="2436" y="1368"/>
                    <a:pt x="2436" y="1602"/>
                    <a:pt x="2469" y="1902"/>
                  </a:cubicBezTo>
                  <a:cubicBezTo>
                    <a:pt x="2836" y="5905"/>
                    <a:pt x="3770" y="14344"/>
                    <a:pt x="3136" y="19047"/>
                  </a:cubicBezTo>
                  <a:cubicBezTo>
                    <a:pt x="3136" y="19047"/>
                    <a:pt x="2402" y="23951"/>
                    <a:pt x="768" y="27553"/>
                  </a:cubicBezTo>
                  <a:cubicBezTo>
                    <a:pt x="768" y="27553"/>
                    <a:pt x="0" y="29388"/>
                    <a:pt x="100" y="29855"/>
                  </a:cubicBezTo>
                  <a:cubicBezTo>
                    <a:pt x="501" y="32557"/>
                    <a:pt x="6338" y="34125"/>
                    <a:pt x="8840" y="34125"/>
                  </a:cubicBezTo>
                  <a:cubicBezTo>
                    <a:pt x="8840" y="34125"/>
                    <a:pt x="9841" y="34225"/>
                    <a:pt x="9841" y="33124"/>
                  </a:cubicBezTo>
                  <a:cubicBezTo>
                    <a:pt x="9841" y="32057"/>
                    <a:pt x="9941" y="25719"/>
                    <a:pt x="10174" y="22450"/>
                  </a:cubicBezTo>
                  <a:cubicBezTo>
                    <a:pt x="10408" y="19214"/>
                    <a:pt x="10675" y="10842"/>
                    <a:pt x="10141" y="5438"/>
                  </a:cubicBezTo>
                  <a:cubicBezTo>
                    <a:pt x="9941" y="3736"/>
                    <a:pt x="9741" y="1868"/>
                    <a:pt x="95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9123575" y="-1048375"/>
              <a:ext cx="215175" cy="835625"/>
            </a:xfrm>
            <a:custGeom>
              <a:avLst/>
              <a:gdLst/>
              <a:ahLst/>
              <a:cxnLst/>
              <a:rect l="l" t="t" r="r" b="b"/>
              <a:pathLst>
                <a:path w="8607" h="33425" extrusionOk="0">
                  <a:moveTo>
                    <a:pt x="4770" y="1"/>
                  </a:moveTo>
                  <a:cubicBezTo>
                    <a:pt x="3870" y="134"/>
                    <a:pt x="3102" y="268"/>
                    <a:pt x="2368" y="368"/>
                  </a:cubicBezTo>
                  <a:cubicBezTo>
                    <a:pt x="2435" y="668"/>
                    <a:pt x="2435" y="902"/>
                    <a:pt x="2469" y="1202"/>
                  </a:cubicBezTo>
                  <a:cubicBezTo>
                    <a:pt x="2835" y="5205"/>
                    <a:pt x="3769" y="13644"/>
                    <a:pt x="3136" y="18347"/>
                  </a:cubicBezTo>
                  <a:cubicBezTo>
                    <a:pt x="3136" y="18347"/>
                    <a:pt x="2368" y="23251"/>
                    <a:pt x="767" y="26853"/>
                  </a:cubicBezTo>
                  <a:cubicBezTo>
                    <a:pt x="767" y="26853"/>
                    <a:pt x="0" y="28688"/>
                    <a:pt x="100" y="29155"/>
                  </a:cubicBezTo>
                  <a:cubicBezTo>
                    <a:pt x="500" y="31757"/>
                    <a:pt x="5971" y="33325"/>
                    <a:pt x="8606" y="33425"/>
                  </a:cubicBezTo>
                  <a:cubicBezTo>
                    <a:pt x="6872" y="32591"/>
                    <a:pt x="2469" y="30489"/>
                    <a:pt x="1968" y="29389"/>
                  </a:cubicBezTo>
                  <a:cubicBezTo>
                    <a:pt x="1334" y="28021"/>
                    <a:pt x="5437" y="22684"/>
                    <a:pt x="5437" y="13010"/>
                  </a:cubicBezTo>
                  <a:cubicBezTo>
                    <a:pt x="5437" y="8507"/>
                    <a:pt x="5137" y="4237"/>
                    <a:pt x="4770"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9156925" y="-1932325"/>
              <a:ext cx="92575" cy="893150"/>
            </a:xfrm>
            <a:custGeom>
              <a:avLst/>
              <a:gdLst/>
              <a:ahLst/>
              <a:cxnLst/>
              <a:rect l="l" t="t" r="r" b="b"/>
              <a:pathLst>
                <a:path w="3703" h="35726" extrusionOk="0">
                  <a:moveTo>
                    <a:pt x="1101" y="35726"/>
                  </a:moveTo>
                  <a:cubicBezTo>
                    <a:pt x="1535" y="35592"/>
                    <a:pt x="2435" y="35426"/>
                    <a:pt x="3436" y="35259"/>
                  </a:cubicBezTo>
                  <a:cubicBezTo>
                    <a:pt x="3003" y="30355"/>
                    <a:pt x="2536" y="25352"/>
                    <a:pt x="2435" y="19881"/>
                  </a:cubicBezTo>
                  <a:cubicBezTo>
                    <a:pt x="2269" y="13076"/>
                    <a:pt x="3136" y="4904"/>
                    <a:pt x="3703" y="100"/>
                  </a:cubicBezTo>
                  <a:lnTo>
                    <a:pt x="1301" y="0"/>
                  </a:lnTo>
                  <a:cubicBezTo>
                    <a:pt x="968" y="1902"/>
                    <a:pt x="0" y="8139"/>
                    <a:pt x="0" y="16545"/>
                  </a:cubicBezTo>
                  <a:cubicBezTo>
                    <a:pt x="0" y="26019"/>
                    <a:pt x="667" y="31756"/>
                    <a:pt x="1101" y="35726"/>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8792500" y="-1998200"/>
              <a:ext cx="622975" cy="246025"/>
            </a:xfrm>
            <a:custGeom>
              <a:avLst/>
              <a:gdLst/>
              <a:ahLst/>
              <a:cxnLst/>
              <a:rect l="l" t="t" r="r" b="b"/>
              <a:pathLst>
                <a:path w="24919" h="9841" extrusionOk="0">
                  <a:moveTo>
                    <a:pt x="0" y="7972"/>
                  </a:moveTo>
                  <a:cubicBezTo>
                    <a:pt x="100" y="8606"/>
                    <a:pt x="267" y="9207"/>
                    <a:pt x="434" y="9840"/>
                  </a:cubicBezTo>
                  <a:cubicBezTo>
                    <a:pt x="4237" y="6672"/>
                    <a:pt x="11909" y="0"/>
                    <a:pt x="15878" y="2635"/>
                  </a:cubicBezTo>
                  <a:lnTo>
                    <a:pt x="18280" y="2769"/>
                  </a:lnTo>
                  <a:lnTo>
                    <a:pt x="24718" y="3102"/>
                  </a:lnTo>
                  <a:lnTo>
                    <a:pt x="24918" y="3102"/>
                  </a:lnTo>
                  <a:cubicBezTo>
                    <a:pt x="24918" y="3102"/>
                    <a:pt x="24851" y="3102"/>
                    <a:pt x="24718" y="3036"/>
                  </a:cubicBezTo>
                  <a:cubicBezTo>
                    <a:pt x="23951" y="2969"/>
                    <a:pt x="21516" y="2635"/>
                    <a:pt x="19247" y="2202"/>
                  </a:cubicBezTo>
                  <a:cubicBezTo>
                    <a:pt x="18413" y="2035"/>
                    <a:pt x="17613" y="1868"/>
                    <a:pt x="17012" y="1701"/>
                  </a:cubicBezTo>
                  <a:cubicBezTo>
                    <a:pt x="14210" y="934"/>
                    <a:pt x="12442" y="200"/>
                    <a:pt x="9073" y="1601"/>
                  </a:cubicBezTo>
                  <a:cubicBezTo>
                    <a:pt x="6738" y="2602"/>
                    <a:pt x="2502" y="5938"/>
                    <a:pt x="0" y="7972"/>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9252000" y="-1884800"/>
              <a:ext cx="130950" cy="796425"/>
            </a:xfrm>
            <a:custGeom>
              <a:avLst/>
              <a:gdLst/>
              <a:ahLst/>
              <a:cxnLst/>
              <a:rect l="l" t="t" r="r" b="b"/>
              <a:pathLst>
                <a:path w="5238" h="31857" extrusionOk="0">
                  <a:moveTo>
                    <a:pt x="5004" y="167"/>
                  </a:moveTo>
                  <a:cubicBezTo>
                    <a:pt x="3903" y="1"/>
                    <a:pt x="1234" y="1"/>
                    <a:pt x="1234" y="1"/>
                  </a:cubicBezTo>
                  <a:cubicBezTo>
                    <a:pt x="1234" y="1"/>
                    <a:pt x="0" y="10108"/>
                    <a:pt x="234" y="17180"/>
                  </a:cubicBezTo>
                  <a:cubicBezTo>
                    <a:pt x="534" y="24251"/>
                    <a:pt x="134" y="31857"/>
                    <a:pt x="867" y="31757"/>
                  </a:cubicBezTo>
                  <a:cubicBezTo>
                    <a:pt x="1635" y="31623"/>
                    <a:pt x="3202" y="31490"/>
                    <a:pt x="3202" y="31490"/>
                  </a:cubicBezTo>
                  <a:cubicBezTo>
                    <a:pt x="3202" y="31490"/>
                    <a:pt x="2068" y="19314"/>
                    <a:pt x="3202" y="12943"/>
                  </a:cubicBezTo>
                  <a:cubicBezTo>
                    <a:pt x="4337" y="6572"/>
                    <a:pt x="5037" y="4471"/>
                    <a:pt x="5137" y="2803"/>
                  </a:cubicBezTo>
                  <a:cubicBezTo>
                    <a:pt x="5237" y="1068"/>
                    <a:pt x="5004" y="167"/>
                    <a:pt x="5004" y="167"/>
                  </a:cubicBez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9196950" y="-1032525"/>
              <a:ext cx="190150" cy="807275"/>
            </a:xfrm>
            <a:custGeom>
              <a:avLst/>
              <a:gdLst/>
              <a:ahLst/>
              <a:cxnLst/>
              <a:rect l="l" t="t" r="r" b="b"/>
              <a:pathLst>
                <a:path w="7606" h="32291" extrusionOk="0">
                  <a:moveTo>
                    <a:pt x="6005" y="1"/>
                  </a:moveTo>
                  <a:cubicBezTo>
                    <a:pt x="5671" y="67"/>
                    <a:pt x="3003" y="234"/>
                    <a:pt x="3003" y="234"/>
                  </a:cubicBezTo>
                  <a:cubicBezTo>
                    <a:pt x="3003" y="234"/>
                    <a:pt x="4003" y="10475"/>
                    <a:pt x="3069" y="17246"/>
                  </a:cubicBezTo>
                  <a:cubicBezTo>
                    <a:pt x="2169" y="23985"/>
                    <a:pt x="1" y="26620"/>
                    <a:pt x="534" y="27954"/>
                  </a:cubicBezTo>
                  <a:cubicBezTo>
                    <a:pt x="1068" y="29288"/>
                    <a:pt x="5538" y="32291"/>
                    <a:pt x="5605" y="31423"/>
                  </a:cubicBezTo>
                  <a:cubicBezTo>
                    <a:pt x="6405" y="22717"/>
                    <a:pt x="7606" y="8073"/>
                    <a:pt x="6005" y="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 name="Google Shape;315;p1"/>
          <p:cNvSpPr txBox="1">
            <a:spLocks noGrp="1"/>
          </p:cNvSpPr>
          <p:nvPr>
            <p:ph type="subTitle" idx="1"/>
          </p:nvPr>
        </p:nvSpPr>
        <p:spPr>
          <a:xfrm>
            <a:off x="849997" y="3131638"/>
            <a:ext cx="6478200" cy="1071158"/>
          </a:xfrm>
          <a:prstGeom prst="rect">
            <a:avLst/>
          </a:prstGeom>
          <a:noFill/>
          <a:ln>
            <a:noFill/>
          </a:ln>
        </p:spPr>
        <p:txBody>
          <a:bodyPr spcFirstLastPara="1" wrap="square" lIns="91425" tIns="91425" rIns="91425" bIns="91425" anchor="t" anchorCtr="0">
            <a:noAutofit/>
          </a:bodyPr>
          <a:lstStyle/>
          <a:p>
            <a:pPr marL="457200" lvl="0" indent="-317500" algn="r" rtl="0">
              <a:lnSpc>
                <a:spcPct val="150000"/>
              </a:lnSpc>
              <a:spcBef>
                <a:spcPts val="0"/>
              </a:spcBef>
              <a:spcAft>
                <a:spcPts val="0"/>
              </a:spcAft>
              <a:buClr>
                <a:schemeClr val="dk1"/>
              </a:buClr>
              <a:buSzPts val="1800"/>
              <a:buFont typeface="Montserrat"/>
              <a:buNone/>
            </a:pPr>
            <a:r>
              <a:rPr lang="vi-VN" sz="1600" dirty="0"/>
              <a:t>Sinh viên: Trịnh Thị Cẩm Nhung</a:t>
            </a:r>
            <a:br>
              <a:rPr lang="en-US" sz="1600" dirty="0"/>
            </a:br>
            <a:r>
              <a:rPr lang="en-US" sz="1600" dirty="0"/>
              <a:t>Nguyễn Ngọc Sơn</a:t>
            </a:r>
            <a:endParaRPr sz="1600" dirty="0"/>
          </a:p>
        </p:txBody>
      </p:sp>
      <p:sp>
        <p:nvSpPr>
          <p:cNvPr id="2" name="Google Shape;315;p1">
            <a:extLst>
              <a:ext uri="{FF2B5EF4-FFF2-40B4-BE49-F238E27FC236}">
                <a16:creationId xmlns:a16="http://schemas.microsoft.com/office/drawing/2014/main" id="{341753F5-62C8-6EE5-45C1-87209072F6F0}"/>
              </a:ext>
            </a:extLst>
          </p:cNvPr>
          <p:cNvSpPr txBox="1">
            <a:spLocks/>
          </p:cNvSpPr>
          <p:nvPr/>
        </p:nvSpPr>
        <p:spPr>
          <a:xfrm>
            <a:off x="913205" y="4073283"/>
            <a:ext cx="6478200" cy="421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Montserrat"/>
              <a:buNone/>
              <a:defRPr sz="1800" b="0" i="0" u="none" strike="noStrike" cap="none">
                <a:solidFill>
                  <a:schemeClr val="accent6"/>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algn="r"/>
            <a:r>
              <a:rPr lang="vi-VN" sz="1600" dirty="0"/>
              <a:t>Giáo viên hướng dẫn: TS. </a:t>
            </a:r>
            <a:r>
              <a:rPr lang="en-US" sz="1600" dirty="0"/>
              <a:t>Cao Văn Chung</a:t>
            </a:r>
            <a:endParaRPr lang="vi-V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Bagging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74F0525C-5FA6-BC44-8461-04B42CE3D7E1}"/>
              </a:ext>
            </a:extLst>
          </p:cNvPr>
          <p:cNvPicPr>
            <a:picLocks noChangeAspect="1"/>
          </p:cNvPicPr>
          <p:nvPr/>
        </p:nvPicPr>
        <p:blipFill>
          <a:blip r:embed="rId3"/>
          <a:stretch>
            <a:fillRect/>
          </a:stretch>
        </p:blipFill>
        <p:spPr>
          <a:xfrm>
            <a:off x="926123" y="847434"/>
            <a:ext cx="7291754" cy="3990016"/>
          </a:xfrm>
          <a:prstGeom prst="rect">
            <a:avLst/>
          </a:prstGeom>
        </p:spPr>
      </p:pic>
    </p:spTree>
    <p:extLst>
      <p:ext uri="{BB962C8B-B14F-4D97-AF65-F5344CB8AC3E}">
        <p14:creationId xmlns:p14="http://schemas.microsoft.com/office/powerpoint/2010/main" val="297743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Random Forest</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2166ABE5-C161-F640-B873-91C284100DAA}"/>
              </a:ext>
            </a:extLst>
          </p:cNvPr>
          <p:cNvPicPr>
            <a:picLocks noChangeAspect="1"/>
          </p:cNvPicPr>
          <p:nvPr/>
        </p:nvPicPr>
        <p:blipFill>
          <a:blip r:embed="rId3"/>
          <a:stretch>
            <a:fillRect/>
          </a:stretch>
        </p:blipFill>
        <p:spPr>
          <a:xfrm>
            <a:off x="887779" y="841712"/>
            <a:ext cx="7368442" cy="4128384"/>
          </a:xfrm>
          <a:prstGeom prst="rect">
            <a:avLst/>
          </a:prstGeom>
        </p:spPr>
      </p:pic>
    </p:spTree>
    <p:extLst>
      <p:ext uri="{BB962C8B-B14F-4D97-AF65-F5344CB8AC3E}">
        <p14:creationId xmlns:p14="http://schemas.microsoft.com/office/powerpoint/2010/main" val="9859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4" name="Picture 3">
            <a:extLst>
              <a:ext uri="{FF2B5EF4-FFF2-40B4-BE49-F238E27FC236}">
                <a16:creationId xmlns:a16="http://schemas.microsoft.com/office/drawing/2014/main" id="{45D58A1A-C69B-E141-AFC5-C8C1F989174D}"/>
              </a:ext>
            </a:extLst>
          </p:cNvPr>
          <p:cNvPicPr>
            <a:picLocks noChangeAspect="1"/>
          </p:cNvPicPr>
          <p:nvPr/>
        </p:nvPicPr>
        <p:blipFill>
          <a:blip r:embed="rId3"/>
          <a:stretch>
            <a:fillRect/>
          </a:stretch>
        </p:blipFill>
        <p:spPr>
          <a:xfrm>
            <a:off x="902682" y="886135"/>
            <a:ext cx="7338636" cy="3820379"/>
          </a:xfrm>
          <a:prstGeom prst="rect">
            <a:avLst/>
          </a:prstGeom>
        </p:spPr>
      </p:pic>
    </p:spTree>
    <p:extLst>
      <p:ext uri="{BB962C8B-B14F-4D97-AF65-F5344CB8AC3E}">
        <p14:creationId xmlns:p14="http://schemas.microsoft.com/office/powerpoint/2010/main" val="184880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6B5FE3B3-C936-D849-B6F5-287E0E078AFE}"/>
              </a:ext>
            </a:extLst>
          </p:cNvPr>
          <p:cNvPicPr>
            <a:picLocks noChangeAspect="1"/>
          </p:cNvPicPr>
          <p:nvPr/>
        </p:nvPicPr>
        <p:blipFill>
          <a:blip r:embed="rId3"/>
          <a:stretch>
            <a:fillRect/>
          </a:stretch>
        </p:blipFill>
        <p:spPr>
          <a:xfrm>
            <a:off x="1802749" y="1651693"/>
            <a:ext cx="5236715" cy="1937997"/>
          </a:xfrm>
          <a:prstGeom prst="rect">
            <a:avLst/>
          </a:prstGeom>
        </p:spPr>
      </p:pic>
    </p:spTree>
    <p:extLst>
      <p:ext uri="{BB962C8B-B14F-4D97-AF65-F5344CB8AC3E}">
        <p14:creationId xmlns:p14="http://schemas.microsoft.com/office/powerpoint/2010/main" val="352215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4" name="Picture 3">
            <a:extLst>
              <a:ext uri="{FF2B5EF4-FFF2-40B4-BE49-F238E27FC236}">
                <a16:creationId xmlns:a16="http://schemas.microsoft.com/office/drawing/2014/main" id="{069B68DD-DC33-DE45-AACD-3B701D3044C0}"/>
              </a:ext>
            </a:extLst>
          </p:cNvPr>
          <p:cNvPicPr>
            <a:picLocks noChangeAspect="1"/>
          </p:cNvPicPr>
          <p:nvPr/>
        </p:nvPicPr>
        <p:blipFill>
          <a:blip r:embed="rId3"/>
          <a:stretch>
            <a:fillRect/>
          </a:stretch>
        </p:blipFill>
        <p:spPr>
          <a:xfrm>
            <a:off x="1022350" y="1562100"/>
            <a:ext cx="7099300" cy="2019300"/>
          </a:xfrm>
          <a:prstGeom prst="rect">
            <a:avLst/>
          </a:prstGeom>
        </p:spPr>
      </p:pic>
    </p:spTree>
    <p:extLst>
      <p:ext uri="{BB962C8B-B14F-4D97-AF65-F5344CB8AC3E}">
        <p14:creationId xmlns:p14="http://schemas.microsoft.com/office/powerpoint/2010/main" val="40550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B6A40273-688D-EE45-BEFC-6D95C4AA555A}"/>
              </a:ext>
            </a:extLst>
          </p:cNvPr>
          <p:cNvPicPr>
            <a:picLocks noChangeAspect="1"/>
          </p:cNvPicPr>
          <p:nvPr/>
        </p:nvPicPr>
        <p:blipFill>
          <a:blip r:embed="rId3"/>
          <a:stretch>
            <a:fillRect/>
          </a:stretch>
        </p:blipFill>
        <p:spPr>
          <a:xfrm>
            <a:off x="546100" y="1651000"/>
            <a:ext cx="8051800" cy="1841500"/>
          </a:xfrm>
          <a:prstGeom prst="rect">
            <a:avLst/>
          </a:prstGeom>
        </p:spPr>
      </p:pic>
    </p:spTree>
    <p:extLst>
      <p:ext uri="{BB962C8B-B14F-4D97-AF65-F5344CB8AC3E}">
        <p14:creationId xmlns:p14="http://schemas.microsoft.com/office/powerpoint/2010/main" val="378161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9464CA5F-08E7-454F-9800-03E049AF4C48}"/>
              </a:ext>
            </a:extLst>
          </p:cNvPr>
          <p:cNvPicPr>
            <a:picLocks noChangeAspect="1"/>
          </p:cNvPicPr>
          <p:nvPr/>
        </p:nvPicPr>
        <p:blipFill>
          <a:blip r:embed="rId3"/>
          <a:stretch>
            <a:fillRect/>
          </a:stretch>
        </p:blipFill>
        <p:spPr>
          <a:xfrm>
            <a:off x="139700" y="1612900"/>
            <a:ext cx="8864600" cy="1917700"/>
          </a:xfrm>
          <a:prstGeom prst="rect">
            <a:avLst/>
          </a:prstGeom>
        </p:spPr>
      </p:pic>
    </p:spTree>
    <p:extLst>
      <p:ext uri="{BB962C8B-B14F-4D97-AF65-F5344CB8AC3E}">
        <p14:creationId xmlns:p14="http://schemas.microsoft.com/office/powerpoint/2010/main" val="652869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6"/>
          <p:cNvSpPr txBox="1">
            <a:spLocks noGrp="1"/>
          </p:cNvSpPr>
          <p:nvPr>
            <p:ph type="subTitle" idx="4"/>
          </p:nvPr>
        </p:nvSpPr>
        <p:spPr>
          <a:xfrm>
            <a:off x="5138568" y="1467625"/>
            <a:ext cx="3760632" cy="3005138"/>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en-US" sz="1600" dirty="0">
                <a:effectLst/>
                <a:latin typeface="Montserrat" panose="020B0604020202020204" charset="0"/>
                <a:ea typeface="Times New Roman" panose="02020603050405020304" pitchFamily="18" charset="0"/>
              </a:rPr>
              <a:t>D</a:t>
            </a:r>
            <a:r>
              <a:rPr lang="vi-VN" sz="1600" dirty="0">
                <a:effectLst/>
                <a:latin typeface="Montserrat" panose="020B0604020202020204" charset="0"/>
                <a:ea typeface="Times New Roman" panose="02020603050405020304" pitchFamily="18" charset="0"/>
              </a:rPr>
              <a:t>ựa </a:t>
            </a:r>
            <a:r>
              <a:rPr lang="en-US" sz="1600" dirty="0">
                <a:latin typeface="Montserrat" panose="020B0604020202020204" charset="0"/>
                <a:ea typeface="Times New Roman" panose="02020603050405020304" pitchFamily="18" charset="0"/>
              </a:rPr>
              <a:t>trên</a:t>
            </a:r>
            <a:r>
              <a:rPr lang="vi-VN" sz="1600" dirty="0">
                <a:effectLst/>
                <a:latin typeface="Montserrat" panose="020B0604020202020204" charset="0"/>
                <a:ea typeface="Times New Roman" panose="02020603050405020304" pitchFamily="18" charset="0"/>
              </a:rPr>
              <a:t> gradient boosting, trong đó tối ưu các tài nguyên tính toán bằng cách xây dựng các cây quyết định một cách song song cùng các thuật toán tối ưu khác.</a:t>
            </a:r>
            <a:endParaRPr lang="en-US" sz="1600" dirty="0">
              <a:effectLst/>
              <a:latin typeface="Montserrat" panose="020B0604020202020204" charset="0"/>
              <a:ea typeface="Times New Roman" panose="02020603050405020304" pitchFamily="18" charset="0"/>
            </a:endParaRPr>
          </a:p>
        </p:txBody>
      </p:sp>
      <p:sp>
        <p:nvSpPr>
          <p:cNvPr id="468" name="Google Shape;468;p16"/>
          <p:cNvSpPr txBox="1">
            <a:spLocks noGrp="1"/>
          </p:cNvSpPr>
          <p:nvPr>
            <p:ph type="title"/>
          </p:nvPr>
        </p:nvSpPr>
        <p:spPr>
          <a:xfrm>
            <a:off x="720000" y="228111"/>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XGBoost</a:t>
            </a:r>
          </a:p>
        </p:txBody>
      </p:sp>
      <p:pic>
        <p:nvPicPr>
          <p:cNvPr id="2" name="Picture 1">
            <a:extLst>
              <a:ext uri="{FF2B5EF4-FFF2-40B4-BE49-F238E27FC236}">
                <a16:creationId xmlns:a16="http://schemas.microsoft.com/office/drawing/2014/main" id="{A8B164FF-3C0B-2D5D-0DE9-B9E1F305B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11" y="1247885"/>
            <a:ext cx="4954270" cy="2940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5"/>
          <p:cNvSpPr txBox="1">
            <a:spLocks noGrp="1"/>
          </p:cNvSpPr>
          <p:nvPr>
            <p:ph type="title" idx="6"/>
          </p:nvPr>
        </p:nvSpPr>
        <p:spPr>
          <a:xfrm>
            <a:off x="1099503" y="405934"/>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Neural Network </a:t>
            </a:r>
          </a:p>
        </p:txBody>
      </p:sp>
      <p:sp>
        <p:nvSpPr>
          <p:cNvPr id="475" name="Google Shape;475;p25"/>
          <p:cNvSpPr txBox="1"/>
          <p:nvPr/>
        </p:nvSpPr>
        <p:spPr>
          <a:xfrm>
            <a:off x="1363800" y="1627322"/>
            <a:ext cx="6478342" cy="2448731"/>
          </a:xfrm>
          <a:prstGeom prst="rect">
            <a:avLst/>
          </a:prstGeom>
          <a:noFill/>
          <a:ln>
            <a:noFill/>
          </a:ln>
        </p:spPr>
        <p:txBody>
          <a:bodyPr spcFirstLastPara="1" wrap="square" lIns="0" tIns="91425" rIns="0" bIns="91425" anchor="t" anchorCtr="0">
            <a:noAutofit/>
          </a:bodyPr>
          <a:lstStyle/>
          <a:p>
            <a:pPr marL="285750" marR="0" lvl="0" indent="-196850" algn="l" rtl="0">
              <a:lnSpc>
                <a:spcPct val="100000"/>
              </a:lnSpc>
              <a:spcBef>
                <a:spcPts val="0"/>
              </a:spcBef>
              <a:spcAft>
                <a:spcPts val="0"/>
              </a:spcAft>
              <a:buClr>
                <a:srgbClr val="FED261"/>
              </a:buClr>
              <a:buSzPts val="1400"/>
              <a:buFont typeface="Noto Sans Symbols"/>
              <a:buNone/>
            </a:pPr>
            <a:endParaRPr sz="1600" b="0" i="0" u="none" strike="noStrike" cap="none">
              <a:solidFill>
                <a:schemeClr val="accent6"/>
              </a:solidFill>
              <a:latin typeface="Montserrat"/>
              <a:ea typeface="Montserrat"/>
              <a:cs typeface="Montserrat"/>
              <a:sym typeface="Montserrat"/>
            </a:endParaRPr>
          </a:p>
        </p:txBody>
      </p:sp>
      <p:sp>
        <p:nvSpPr>
          <p:cNvPr id="6" name="Google Shape;467;p16">
            <a:extLst>
              <a:ext uri="{FF2B5EF4-FFF2-40B4-BE49-F238E27FC236}">
                <a16:creationId xmlns:a16="http://schemas.microsoft.com/office/drawing/2014/main" id="{7BF94BB4-7613-2C85-5A68-6650425B555B}"/>
              </a:ext>
            </a:extLst>
          </p:cNvPr>
          <p:cNvSpPr txBox="1">
            <a:spLocks/>
          </p:cNvSpPr>
          <p:nvPr/>
        </p:nvSpPr>
        <p:spPr>
          <a:xfrm>
            <a:off x="2831703" y="3914329"/>
            <a:ext cx="5971800" cy="953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a:buNone/>
              <a:defRPr sz="2400" b="0" i="0" u="none" strike="noStrike" cap="none">
                <a:solidFill>
                  <a:schemeClr val="accent6"/>
                </a:solidFill>
                <a:latin typeface="Francois One"/>
                <a:ea typeface="Francois One"/>
                <a:cs typeface="Francois One"/>
                <a:sym typeface="Francois One"/>
              </a:defRPr>
            </a:lvl1pPr>
            <a:lvl2pPr marR="0" lvl="1"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139700" algn="l">
              <a:buClr>
                <a:srgbClr val="FED261"/>
              </a:buClr>
              <a:buSzPts val="1400"/>
            </a:pPr>
            <a:r>
              <a:rPr lang="en-US" sz="1600" dirty="0" err="1">
                <a:latin typeface="Montserrat" panose="020B0604020202020204" charset="0"/>
              </a:rPr>
              <a:t>Mạng</a:t>
            </a:r>
            <a:r>
              <a:rPr lang="en-US" sz="1600" dirty="0">
                <a:latin typeface="Montserrat" panose="020B0604020202020204" charset="0"/>
              </a:rPr>
              <a:t> </a:t>
            </a:r>
            <a:r>
              <a:rPr lang="en-US" sz="1600" dirty="0" err="1">
                <a:latin typeface="Montserrat" panose="020B0604020202020204" charset="0"/>
              </a:rPr>
              <a:t>nơ-ron</a:t>
            </a:r>
            <a:r>
              <a:rPr lang="en-US" sz="1600" dirty="0">
                <a:latin typeface="Montserrat" panose="020B0604020202020204" charset="0"/>
              </a:rPr>
              <a:t> </a:t>
            </a:r>
            <a:r>
              <a:rPr lang="en-US" sz="1600" dirty="0" err="1">
                <a:latin typeface="Montserrat" panose="020B0604020202020204" charset="0"/>
              </a:rPr>
              <a:t>một</a:t>
            </a:r>
            <a:r>
              <a:rPr lang="en-US" sz="1600" dirty="0">
                <a:latin typeface="Montserrat" panose="020B0604020202020204" charset="0"/>
              </a:rPr>
              <a:t> </a:t>
            </a:r>
            <a:r>
              <a:rPr lang="en-US" sz="1600" dirty="0" err="1">
                <a:latin typeface="Montserrat" panose="020B0604020202020204" charset="0"/>
              </a:rPr>
              <a:t>tầng</a:t>
            </a:r>
            <a:endParaRPr lang="vi-VN" sz="1600" dirty="0">
              <a:latin typeface="Montserrat" panose="020B0604020202020204" charset="0"/>
            </a:endParaRPr>
          </a:p>
        </p:txBody>
      </p:sp>
      <p:pic>
        <p:nvPicPr>
          <p:cNvPr id="3" name="Picture 2">
            <a:extLst>
              <a:ext uri="{FF2B5EF4-FFF2-40B4-BE49-F238E27FC236}">
                <a16:creationId xmlns:a16="http://schemas.microsoft.com/office/drawing/2014/main" id="{5BF3A192-7C0D-9A47-B7F6-8E6D807F2964}"/>
              </a:ext>
            </a:extLst>
          </p:cNvPr>
          <p:cNvPicPr>
            <a:picLocks noChangeAspect="1"/>
          </p:cNvPicPr>
          <p:nvPr/>
        </p:nvPicPr>
        <p:blipFill>
          <a:blip r:embed="rId3"/>
          <a:stretch>
            <a:fillRect/>
          </a:stretch>
        </p:blipFill>
        <p:spPr>
          <a:xfrm>
            <a:off x="981908" y="943726"/>
            <a:ext cx="7242125" cy="29706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5"/>
          <p:cNvSpPr txBox="1">
            <a:spLocks noGrp="1"/>
          </p:cNvSpPr>
          <p:nvPr>
            <p:ph type="title" idx="6"/>
          </p:nvPr>
        </p:nvSpPr>
        <p:spPr>
          <a:xfrm>
            <a:off x="1099503" y="405934"/>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Multilayers Perceptron</a:t>
            </a:r>
          </a:p>
        </p:txBody>
      </p:sp>
      <p:sp>
        <p:nvSpPr>
          <p:cNvPr id="475" name="Google Shape;475;p25"/>
          <p:cNvSpPr txBox="1"/>
          <p:nvPr/>
        </p:nvSpPr>
        <p:spPr>
          <a:xfrm>
            <a:off x="1363800" y="1627322"/>
            <a:ext cx="6478342" cy="2448731"/>
          </a:xfrm>
          <a:prstGeom prst="rect">
            <a:avLst/>
          </a:prstGeom>
          <a:noFill/>
          <a:ln>
            <a:noFill/>
          </a:ln>
        </p:spPr>
        <p:txBody>
          <a:bodyPr spcFirstLastPara="1" wrap="square" lIns="0" tIns="91425" rIns="0" bIns="91425" anchor="t" anchorCtr="0">
            <a:noAutofit/>
          </a:bodyPr>
          <a:lstStyle/>
          <a:p>
            <a:pPr marL="285750" marR="0" lvl="0" indent="-196850" algn="l" rtl="0">
              <a:lnSpc>
                <a:spcPct val="100000"/>
              </a:lnSpc>
              <a:spcBef>
                <a:spcPts val="0"/>
              </a:spcBef>
              <a:spcAft>
                <a:spcPts val="0"/>
              </a:spcAft>
              <a:buClr>
                <a:srgbClr val="FED261"/>
              </a:buClr>
              <a:buSzPts val="1400"/>
              <a:buFont typeface="Noto Sans Symbols"/>
              <a:buNone/>
            </a:pPr>
            <a:endParaRPr sz="1600" b="0" i="0" u="none" strike="noStrike" cap="none">
              <a:solidFill>
                <a:schemeClr val="accent6"/>
              </a:solidFill>
              <a:latin typeface="Montserrat"/>
              <a:ea typeface="Montserrat"/>
              <a:cs typeface="Montserrat"/>
              <a:sym typeface="Montserrat"/>
            </a:endParaRPr>
          </a:p>
        </p:txBody>
      </p:sp>
      <p:sp>
        <p:nvSpPr>
          <p:cNvPr id="6" name="Google Shape;467;p16">
            <a:extLst>
              <a:ext uri="{FF2B5EF4-FFF2-40B4-BE49-F238E27FC236}">
                <a16:creationId xmlns:a16="http://schemas.microsoft.com/office/drawing/2014/main" id="{7BF94BB4-7613-2C85-5A68-6650425B555B}"/>
              </a:ext>
            </a:extLst>
          </p:cNvPr>
          <p:cNvSpPr txBox="1">
            <a:spLocks/>
          </p:cNvSpPr>
          <p:nvPr/>
        </p:nvSpPr>
        <p:spPr>
          <a:xfrm>
            <a:off x="3568474" y="3914329"/>
            <a:ext cx="5971800" cy="953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a:buNone/>
              <a:defRPr sz="2400" b="0" i="0" u="none" strike="noStrike" cap="none">
                <a:solidFill>
                  <a:schemeClr val="accent6"/>
                </a:solidFill>
                <a:latin typeface="Francois One"/>
                <a:ea typeface="Francois One"/>
                <a:cs typeface="Francois One"/>
                <a:sym typeface="Francois One"/>
              </a:defRPr>
            </a:lvl1pPr>
            <a:lvl2pPr marR="0" lvl="1"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139700" algn="l">
              <a:buClr>
                <a:srgbClr val="FED261"/>
              </a:buClr>
              <a:buSzPts val="1400"/>
            </a:pPr>
            <a:r>
              <a:rPr lang="en-US" sz="1600" dirty="0" err="1">
                <a:latin typeface="Montserrat" panose="020B0604020202020204" charset="0"/>
              </a:rPr>
              <a:t>Mạng</a:t>
            </a:r>
            <a:r>
              <a:rPr lang="en-US" sz="1600" dirty="0">
                <a:latin typeface="Montserrat" panose="020B0604020202020204" charset="0"/>
              </a:rPr>
              <a:t> </a:t>
            </a:r>
            <a:r>
              <a:rPr lang="en-US" sz="1600" dirty="0" err="1">
                <a:latin typeface="Montserrat" panose="020B0604020202020204" charset="0"/>
              </a:rPr>
              <a:t>nơ-ron</a:t>
            </a:r>
            <a:r>
              <a:rPr lang="en-US" sz="1600" dirty="0">
                <a:latin typeface="Montserrat" panose="020B0604020202020204" charset="0"/>
              </a:rPr>
              <a:t> </a:t>
            </a:r>
            <a:r>
              <a:rPr lang="en-US" sz="1600" dirty="0" err="1">
                <a:latin typeface="Montserrat" panose="020B0604020202020204" charset="0"/>
              </a:rPr>
              <a:t>một</a:t>
            </a:r>
            <a:r>
              <a:rPr lang="en-US" sz="1600" dirty="0">
                <a:latin typeface="Montserrat" panose="020B0604020202020204" charset="0"/>
              </a:rPr>
              <a:t> </a:t>
            </a:r>
            <a:r>
              <a:rPr lang="en-US" sz="1600" dirty="0" err="1">
                <a:latin typeface="Montserrat" panose="020B0604020202020204" charset="0"/>
              </a:rPr>
              <a:t>tầng</a:t>
            </a:r>
            <a:endParaRPr lang="vi-VN" sz="1600" dirty="0">
              <a:latin typeface="Montserrat" panose="020B0604020202020204" charset="0"/>
            </a:endParaRPr>
          </a:p>
        </p:txBody>
      </p:sp>
      <p:pic>
        <p:nvPicPr>
          <p:cNvPr id="4" name="Picture 3">
            <a:extLst>
              <a:ext uri="{FF2B5EF4-FFF2-40B4-BE49-F238E27FC236}">
                <a16:creationId xmlns:a16="http://schemas.microsoft.com/office/drawing/2014/main" id="{E6105E0D-B73A-5444-A3E6-3C39855A4D2D}"/>
              </a:ext>
            </a:extLst>
          </p:cNvPr>
          <p:cNvPicPr>
            <a:picLocks noChangeAspect="1"/>
          </p:cNvPicPr>
          <p:nvPr/>
        </p:nvPicPr>
        <p:blipFill>
          <a:blip r:embed="rId3"/>
          <a:stretch>
            <a:fillRect/>
          </a:stretch>
        </p:blipFill>
        <p:spPr>
          <a:xfrm>
            <a:off x="1974850" y="1151222"/>
            <a:ext cx="6114073" cy="3198528"/>
          </a:xfrm>
          <a:prstGeom prst="rect">
            <a:avLst/>
          </a:prstGeom>
        </p:spPr>
      </p:pic>
    </p:spTree>
    <p:extLst>
      <p:ext uri="{BB962C8B-B14F-4D97-AF65-F5344CB8AC3E}">
        <p14:creationId xmlns:p14="http://schemas.microsoft.com/office/powerpoint/2010/main" val="376306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
          <p:cNvSpPr txBox="1">
            <a:spLocks noGrp="1"/>
          </p:cNvSpPr>
          <p:nvPr>
            <p:ph type="title" idx="9"/>
          </p:nvPr>
        </p:nvSpPr>
        <p:spPr>
          <a:xfrm>
            <a:off x="5585349" y="3660625"/>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Kết quả</a:t>
            </a:r>
            <a:endParaRPr/>
          </a:p>
        </p:txBody>
      </p:sp>
      <p:sp>
        <p:nvSpPr>
          <p:cNvPr id="321" name="Google Shape;321;p2"/>
          <p:cNvSpPr txBox="1">
            <a:spLocks noGrp="1"/>
          </p:cNvSpPr>
          <p:nvPr>
            <p:ph type="title" idx="13"/>
          </p:nvPr>
        </p:nvSpPr>
        <p:spPr>
          <a:xfrm>
            <a:off x="6456549"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04</a:t>
            </a:r>
            <a:endParaRPr/>
          </a:p>
        </p:txBody>
      </p:sp>
      <p:sp>
        <p:nvSpPr>
          <p:cNvPr id="322" name="Google Shape;322;p2"/>
          <p:cNvSpPr txBox="1">
            <a:spLocks noGrp="1"/>
          </p:cNvSpPr>
          <p:nvPr>
            <p:ph type="title" idx="21"/>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Nội dung</a:t>
            </a:r>
            <a:endParaRPr/>
          </a:p>
        </p:txBody>
      </p:sp>
      <p:sp>
        <p:nvSpPr>
          <p:cNvPr id="323" name="Google Shape;323;p2"/>
          <p:cNvSpPr txBox="1">
            <a:spLocks noGrp="1"/>
          </p:cNvSpPr>
          <p:nvPr>
            <p:ph type="title"/>
          </p:nvPr>
        </p:nvSpPr>
        <p:spPr>
          <a:xfrm>
            <a:off x="1173450" y="2026534"/>
            <a:ext cx="2705638" cy="30613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Giới thiệu bài toán</a:t>
            </a:r>
            <a:endParaRPr/>
          </a:p>
        </p:txBody>
      </p:sp>
      <p:sp>
        <p:nvSpPr>
          <p:cNvPr id="324" name="Google Shape;324;p2"/>
          <p:cNvSpPr txBox="1">
            <a:spLocks noGrp="1"/>
          </p:cNvSpPr>
          <p:nvPr>
            <p:ph type="title" idx="2"/>
          </p:nvPr>
        </p:nvSpPr>
        <p:spPr>
          <a:xfrm>
            <a:off x="2118652" y="1516572"/>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01</a:t>
            </a:r>
            <a:endParaRPr/>
          </a:p>
        </p:txBody>
      </p:sp>
      <p:sp>
        <p:nvSpPr>
          <p:cNvPr id="325" name="Google Shape;325;p2"/>
          <p:cNvSpPr txBox="1">
            <a:spLocks noGrp="1"/>
          </p:cNvSpPr>
          <p:nvPr>
            <p:ph type="title" idx="3"/>
          </p:nvPr>
        </p:nvSpPr>
        <p:spPr>
          <a:xfrm>
            <a:off x="5066855" y="2030309"/>
            <a:ext cx="3283388" cy="60471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dirty="0"/>
              <a:t>Phương pháp giải quyết bài toán</a:t>
            </a:r>
            <a:endParaRPr dirty="0"/>
          </a:p>
        </p:txBody>
      </p:sp>
      <p:sp>
        <p:nvSpPr>
          <p:cNvPr id="326" name="Google Shape;326;p2"/>
          <p:cNvSpPr txBox="1">
            <a:spLocks noGrp="1"/>
          </p:cNvSpPr>
          <p:nvPr>
            <p:ph type="title" idx="4"/>
          </p:nvPr>
        </p:nvSpPr>
        <p:spPr>
          <a:xfrm>
            <a:off x="6456549" y="1513488"/>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02</a:t>
            </a:r>
            <a:endParaRPr/>
          </a:p>
        </p:txBody>
      </p:sp>
      <p:sp>
        <p:nvSpPr>
          <p:cNvPr id="327" name="Google Shape;327;p2"/>
          <p:cNvSpPr txBox="1">
            <a:spLocks noGrp="1"/>
          </p:cNvSpPr>
          <p:nvPr>
            <p:ph type="title" idx="6"/>
          </p:nvPr>
        </p:nvSpPr>
        <p:spPr>
          <a:xfrm>
            <a:off x="862217" y="3620914"/>
            <a:ext cx="3016871"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Quá trình thực hiện</a:t>
            </a:r>
            <a:endParaRPr/>
          </a:p>
        </p:txBody>
      </p:sp>
      <p:sp>
        <p:nvSpPr>
          <p:cNvPr id="328" name="Google Shape;328;p2"/>
          <p:cNvSpPr txBox="1">
            <a:spLocks noGrp="1"/>
          </p:cNvSpPr>
          <p:nvPr>
            <p:ph type="title" idx="7"/>
          </p:nvPr>
        </p:nvSpPr>
        <p:spPr>
          <a:xfrm>
            <a:off x="2118653"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26"/>
          <p:cNvGrpSpPr/>
          <p:nvPr/>
        </p:nvGrpSpPr>
        <p:grpSpPr>
          <a:xfrm flipH="1">
            <a:off x="-582478" y="1701864"/>
            <a:ext cx="5382456" cy="2901644"/>
            <a:chOff x="3900450" y="1941950"/>
            <a:chExt cx="1756275" cy="946425"/>
          </a:xfrm>
        </p:grpSpPr>
        <p:sp>
          <p:nvSpPr>
            <p:cNvPr id="482" name="Google Shape;482;p26"/>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6"/>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6"/>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6"/>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6"/>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6"/>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6"/>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6"/>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6"/>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6"/>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6"/>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6"/>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6"/>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6"/>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6"/>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6"/>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6"/>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6"/>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6"/>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6"/>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6"/>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6"/>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6"/>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6"/>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6"/>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6"/>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6"/>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6"/>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6"/>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6"/>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6"/>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6"/>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6"/>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6"/>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6"/>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6"/>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6"/>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6"/>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6"/>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6"/>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6"/>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6"/>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6"/>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6"/>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6"/>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6"/>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6"/>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6"/>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6"/>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6"/>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6"/>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6"/>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6"/>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6"/>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6"/>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6"/>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6"/>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6"/>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6"/>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6"/>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6"/>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6"/>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6"/>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6"/>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6"/>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6"/>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6"/>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6"/>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6"/>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6"/>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6"/>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6"/>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6"/>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6"/>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6"/>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6"/>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Quá trình </a:t>
            </a:r>
            <a:br>
              <a:rPr lang="vi-VN" sz="4000"/>
            </a:br>
            <a:r>
              <a:rPr lang="vi-VN" sz="4000"/>
              <a:t>thực hiện</a:t>
            </a:r>
            <a:endParaRPr sz="4000"/>
          </a:p>
        </p:txBody>
      </p:sp>
      <p:sp>
        <p:nvSpPr>
          <p:cNvPr id="562" name="Google Shape;562;p26"/>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7"/>
          <p:cNvSpPr/>
          <p:nvPr/>
        </p:nvSpPr>
        <p:spPr>
          <a:xfrm>
            <a:off x="5767590" y="2244135"/>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7"/>
          <p:cNvSpPr/>
          <p:nvPr/>
        </p:nvSpPr>
        <p:spPr>
          <a:xfrm>
            <a:off x="2258946" y="22451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7"/>
          <p:cNvSpPr/>
          <p:nvPr/>
        </p:nvSpPr>
        <p:spPr>
          <a:xfrm>
            <a:off x="4006339" y="2244135"/>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7"/>
          <p:cNvSpPr/>
          <p:nvPr/>
        </p:nvSpPr>
        <p:spPr>
          <a:xfrm>
            <a:off x="710925" y="22451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7"/>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Các bước thực hiện</a:t>
            </a:r>
            <a:endParaRPr/>
          </a:p>
        </p:txBody>
      </p:sp>
      <p:grpSp>
        <p:nvGrpSpPr>
          <p:cNvPr id="572" name="Google Shape;572;p27"/>
          <p:cNvGrpSpPr/>
          <p:nvPr/>
        </p:nvGrpSpPr>
        <p:grpSpPr>
          <a:xfrm>
            <a:off x="942858" y="2510506"/>
            <a:ext cx="360818" cy="294030"/>
            <a:chOff x="7963196" y="2903752"/>
            <a:chExt cx="360818" cy="294030"/>
          </a:xfrm>
        </p:grpSpPr>
        <p:sp>
          <p:nvSpPr>
            <p:cNvPr id="573" name="Google Shape;573;p27"/>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7"/>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7"/>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6" name="Google Shape;576;p27"/>
          <p:cNvSpPr txBox="1"/>
          <p:nvPr/>
        </p:nvSpPr>
        <p:spPr>
          <a:xfrm>
            <a:off x="148838" y="316443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Thu thập dữ liệu</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grpSp>
        <p:nvGrpSpPr>
          <p:cNvPr id="577" name="Google Shape;577;p27"/>
          <p:cNvGrpSpPr/>
          <p:nvPr/>
        </p:nvGrpSpPr>
        <p:grpSpPr>
          <a:xfrm>
            <a:off x="2510449" y="2474656"/>
            <a:ext cx="321730" cy="365708"/>
            <a:chOff x="2440779" y="4628606"/>
            <a:chExt cx="321730" cy="365708"/>
          </a:xfrm>
        </p:grpSpPr>
        <p:sp>
          <p:nvSpPr>
            <p:cNvPr id="578" name="Google Shape;578;p27"/>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7"/>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7"/>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1" name="Google Shape;581;p27"/>
          <p:cNvSpPr txBox="1"/>
          <p:nvPr/>
        </p:nvSpPr>
        <p:spPr>
          <a:xfrm>
            <a:off x="1718468" y="179139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Xử lý dữ liệu</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82" name="Google Shape;582;p27"/>
          <p:cNvGrpSpPr/>
          <p:nvPr/>
        </p:nvGrpSpPr>
        <p:grpSpPr>
          <a:xfrm>
            <a:off x="4238278" y="2478847"/>
            <a:ext cx="360819" cy="355291"/>
            <a:chOff x="4781114" y="2878202"/>
            <a:chExt cx="360819" cy="355291"/>
          </a:xfrm>
        </p:grpSpPr>
        <p:sp>
          <p:nvSpPr>
            <p:cNvPr id="583" name="Google Shape;583;p27"/>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7"/>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7"/>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7"/>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7"/>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7"/>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7"/>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7"/>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1" name="Google Shape;591;p27"/>
          <p:cNvSpPr txBox="1"/>
          <p:nvPr/>
        </p:nvSpPr>
        <p:spPr>
          <a:xfrm>
            <a:off x="3444265" y="3159228"/>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Huấn luyện mô hình</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sp>
        <p:nvSpPr>
          <p:cNvPr id="592" name="Google Shape;592;p27"/>
          <p:cNvSpPr/>
          <p:nvPr/>
        </p:nvSpPr>
        <p:spPr>
          <a:xfrm>
            <a:off x="5984919" y="2473744"/>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7"/>
          <p:cNvSpPr/>
          <p:nvPr/>
        </p:nvSpPr>
        <p:spPr>
          <a:xfrm>
            <a:off x="7757209" y="2244135"/>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7"/>
          <p:cNvSpPr txBox="1"/>
          <p:nvPr/>
        </p:nvSpPr>
        <p:spPr>
          <a:xfrm>
            <a:off x="7195118" y="3156393"/>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Cải tiến </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sp>
        <p:nvSpPr>
          <p:cNvPr id="595" name="Google Shape;595;p27"/>
          <p:cNvSpPr txBox="1"/>
          <p:nvPr/>
        </p:nvSpPr>
        <p:spPr>
          <a:xfrm>
            <a:off x="5205499" y="1826864"/>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Đánh giá mô hình</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96" name="Google Shape;596;p27"/>
          <p:cNvGrpSpPr/>
          <p:nvPr/>
        </p:nvGrpSpPr>
        <p:grpSpPr>
          <a:xfrm>
            <a:off x="7981243" y="2477092"/>
            <a:ext cx="376627" cy="358820"/>
            <a:chOff x="2430622" y="2290545"/>
            <a:chExt cx="376627" cy="358820"/>
          </a:xfrm>
        </p:grpSpPr>
        <p:sp>
          <p:nvSpPr>
            <p:cNvPr id="597" name="Google Shape;597;p27"/>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7"/>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99" name="Google Shape;599;p27"/>
          <p:cNvCxnSpPr>
            <a:stCxn id="570" idx="6"/>
            <a:endCxn id="568" idx="2"/>
          </p:cNvCxnSpPr>
          <p:nvPr/>
        </p:nvCxnSpPr>
        <p:spPr>
          <a:xfrm>
            <a:off x="1535625" y="2657513"/>
            <a:ext cx="723321" cy="0"/>
          </a:xfrm>
          <a:prstGeom prst="straightConnector1">
            <a:avLst/>
          </a:prstGeom>
          <a:noFill/>
          <a:ln w="9525" cap="flat" cmpd="sng">
            <a:solidFill>
              <a:schemeClr val="dk2"/>
            </a:solidFill>
            <a:prstDash val="solid"/>
            <a:round/>
            <a:headEnd type="none" w="sm" len="sm"/>
            <a:tailEnd type="triangle" w="med" len="med"/>
          </a:ln>
        </p:spPr>
      </p:cxnSp>
      <p:cxnSp>
        <p:nvCxnSpPr>
          <p:cNvPr id="600" name="Google Shape;600;p27"/>
          <p:cNvCxnSpPr>
            <a:cxnSpLocks/>
            <a:stCxn id="568" idx="6"/>
            <a:endCxn id="569" idx="2"/>
          </p:cNvCxnSpPr>
          <p:nvPr/>
        </p:nvCxnSpPr>
        <p:spPr>
          <a:xfrm flipV="1">
            <a:off x="3083646" y="2656485"/>
            <a:ext cx="922693" cy="1028"/>
          </a:xfrm>
          <a:prstGeom prst="straightConnector1">
            <a:avLst/>
          </a:prstGeom>
          <a:noFill/>
          <a:ln w="9525" cap="flat" cmpd="sng">
            <a:solidFill>
              <a:schemeClr val="dk2"/>
            </a:solidFill>
            <a:prstDash val="solid"/>
            <a:round/>
            <a:headEnd type="none" w="sm" len="sm"/>
            <a:tailEnd type="triangle" w="med" len="med"/>
          </a:ln>
        </p:spPr>
      </p:cxnSp>
      <p:cxnSp>
        <p:nvCxnSpPr>
          <p:cNvPr id="601" name="Google Shape;601;p27"/>
          <p:cNvCxnSpPr>
            <a:cxnSpLocks/>
            <a:stCxn id="569" idx="6"/>
            <a:endCxn id="567" idx="2"/>
          </p:cNvCxnSpPr>
          <p:nvPr/>
        </p:nvCxnSpPr>
        <p:spPr>
          <a:xfrm>
            <a:off x="4831039" y="2656485"/>
            <a:ext cx="936551" cy="0"/>
          </a:xfrm>
          <a:prstGeom prst="straightConnector1">
            <a:avLst/>
          </a:prstGeom>
          <a:noFill/>
          <a:ln w="9525" cap="flat" cmpd="sng">
            <a:solidFill>
              <a:schemeClr val="dk2"/>
            </a:solidFill>
            <a:prstDash val="solid"/>
            <a:round/>
            <a:headEnd type="none" w="sm" len="sm"/>
            <a:tailEnd type="triangle" w="med" len="med"/>
          </a:ln>
        </p:spPr>
      </p:cxnSp>
      <p:cxnSp>
        <p:nvCxnSpPr>
          <p:cNvPr id="602" name="Google Shape;602;p27"/>
          <p:cNvCxnSpPr>
            <a:cxnSpLocks/>
            <a:stCxn id="567" idx="6"/>
            <a:endCxn id="593" idx="2"/>
          </p:cNvCxnSpPr>
          <p:nvPr/>
        </p:nvCxnSpPr>
        <p:spPr>
          <a:xfrm>
            <a:off x="6592290" y="2656485"/>
            <a:ext cx="1164919"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8"/>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000" b="0">
                <a:solidFill>
                  <a:schemeClr val="accent6"/>
                </a:solidFill>
              </a:rPr>
              <a:t>Dữ liệu</a:t>
            </a:r>
            <a:endParaRPr sz="4000" b="0">
              <a:solidFill>
                <a:schemeClr val="accent6"/>
              </a:solidFill>
            </a:endParaRPr>
          </a:p>
        </p:txBody>
      </p:sp>
      <p:sp>
        <p:nvSpPr>
          <p:cNvPr id="608" name="Google Shape;608;p28"/>
          <p:cNvSpPr txBox="1"/>
          <p:nvPr/>
        </p:nvSpPr>
        <p:spPr>
          <a:xfrm>
            <a:off x="780342" y="940693"/>
            <a:ext cx="7264960" cy="3791332"/>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về doanh nghiệp bao gồm thông tin của các doanh nghiệp ở Việt Nam</a:t>
            </a:r>
            <a:r>
              <a:rPr lang="en-US" sz="1600" b="0" i="0" u="none" strike="noStrike" cap="none" dirty="0">
                <a:solidFill>
                  <a:schemeClr val="accent6"/>
                </a:solidFill>
                <a:latin typeface="Montserrat"/>
                <a:ea typeface="Montserrat"/>
                <a:cs typeface="Montserrat"/>
                <a:sym typeface="Montserrat"/>
              </a:rPr>
              <a:t>.</a:t>
            </a: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này có tổng cộng 1</a:t>
            </a:r>
            <a:r>
              <a:rPr lang="en-US" sz="1600" b="0" i="0" u="none" strike="noStrike" cap="none" dirty="0">
                <a:solidFill>
                  <a:schemeClr val="accent6"/>
                </a:solidFill>
                <a:latin typeface="Montserrat"/>
                <a:ea typeface="Montserrat"/>
                <a:cs typeface="Montserrat"/>
                <a:sym typeface="Montserrat"/>
              </a:rPr>
              <a:t>20</a:t>
            </a:r>
            <a:r>
              <a:rPr lang="vi-VN" sz="1600" b="0" i="0" u="none" strike="noStrike" cap="none" dirty="0">
                <a:solidFill>
                  <a:schemeClr val="accent6"/>
                </a:solidFill>
                <a:latin typeface="Montserrat"/>
                <a:ea typeface="Montserrat"/>
                <a:cs typeface="Montserrat"/>
                <a:sym typeface="Montserrat"/>
              </a:rPr>
              <a:t> biến độc lập, trong đó có </a:t>
            </a:r>
            <a:r>
              <a:rPr lang="en-US" sz="1600" b="0" i="0" u="none" strike="noStrike" cap="none" dirty="0">
                <a:solidFill>
                  <a:schemeClr val="accent6"/>
                </a:solidFill>
                <a:latin typeface="Montserrat"/>
                <a:ea typeface="Montserrat"/>
                <a:cs typeface="Montserrat"/>
                <a:sym typeface="Montserrat"/>
              </a:rPr>
              <a:t>1</a:t>
            </a:r>
            <a:r>
              <a:rPr lang="vi-VN" sz="1600" b="0" i="0" u="none" strike="noStrike" cap="none" dirty="0">
                <a:solidFill>
                  <a:schemeClr val="accent6"/>
                </a:solidFill>
                <a:latin typeface="Montserrat"/>
                <a:ea typeface="Montserrat"/>
                <a:cs typeface="Montserrat"/>
                <a:sym typeface="Montserrat"/>
              </a:rPr>
              <a:t> biến định tính là Loại hình doanh nghiệp</a:t>
            </a:r>
            <a:r>
              <a:rPr lang="en-US" sz="1600" b="0" i="0" u="none" strike="noStrike" cap="none" dirty="0">
                <a:solidFill>
                  <a:schemeClr val="accent6"/>
                </a:solidFill>
                <a:latin typeface="Montserrat"/>
                <a:ea typeface="Montserrat"/>
                <a:cs typeface="Montserrat"/>
                <a:sym typeface="Montserrat"/>
              </a:rPr>
              <a:t>, 2 </a:t>
            </a:r>
            <a:r>
              <a:rPr lang="en-US" sz="1600" b="0" i="0" u="none" strike="noStrike" cap="none" dirty="0" err="1">
                <a:solidFill>
                  <a:schemeClr val="accent6"/>
                </a:solidFill>
                <a:latin typeface="Montserrat"/>
                <a:ea typeface="Montserrat"/>
                <a:cs typeface="Montserrat"/>
                <a:sym typeface="Montserrat"/>
              </a:rPr>
              <a:t>biến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boolean</a:t>
            </a:r>
            <a:r>
              <a:rPr lang="vi-VN" sz="1600" b="0" i="0" u="none" strike="noStrike" cap="none" dirty="0">
                <a:solidFill>
                  <a:schemeClr val="accent6"/>
                </a:solidFill>
                <a:latin typeface="Montserrat"/>
                <a:ea typeface="Montserrat"/>
                <a:cs typeface="Montserrat"/>
                <a:sym typeface="Montserrat"/>
              </a:rPr>
              <a:t> và còn lại là 111 biến định lượng. Biến phụ thuộc trong bộ dữ liệu này cũng là một biến </a:t>
            </a:r>
            <a:r>
              <a:rPr lang="en-US" sz="1600" b="0" i="0" u="none" strike="noStrike" cap="none" dirty="0">
                <a:solidFill>
                  <a:schemeClr val="accent6"/>
                </a:solidFill>
                <a:latin typeface="Montserrat"/>
                <a:ea typeface="Montserrat"/>
                <a:cs typeface="Montserrat"/>
                <a:sym typeface="Montserrat"/>
              </a:rPr>
              <a:t>Boolean</a:t>
            </a: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Tổng số bản ghi là 235.654, được chia làm 2 bộ dữ liệu: bộ dữ liệu </a:t>
            </a:r>
            <a:r>
              <a:rPr lang="en-US" sz="1600" b="0" i="0" u="none" strike="noStrike" cap="none" dirty="0">
                <a:solidFill>
                  <a:schemeClr val="accent6"/>
                </a:solidFill>
                <a:latin typeface="Montserrat"/>
                <a:ea typeface="Montserrat"/>
                <a:cs typeface="Montserrat"/>
                <a:sym typeface="Montserrat"/>
              </a:rPr>
              <a:t>1</a:t>
            </a:r>
            <a:r>
              <a:rPr lang="vi-VN" sz="1600" b="0" i="0" u="none" strike="noStrike" cap="none" dirty="0">
                <a:solidFill>
                  <a:schemeClr val="accent6"/>
                </a:solidFill>
                <a:latin typeface="Montserrat"/>
                <a:ea typeface="Montserrat"/>
                <a:cs typeface="Montserrat"/>
                <a:sym typeface="Montserrat"/>
              </a:rPr>
              <a:t> gồm 235.654 bản ghi và bộ dữ liệu </a:t>
            </a:r>
            <a:r>
              <a:rPr lang="en-US" sz="1600" b="0" i="0" u="none" strike="noStrike" cap="none" dirty="0">
                <a:solidFill>
                  <a:schemeClr val="accent6"/>
                </a:solidFill>
                <a:latin typeface="Montserrat"/>
                <a:ea typeface="Montserrat"/>
                <a:cs typeface="Montserrat"/>
                <a:sym typeface="Montserrat"/>
              </a:rPr>
              <a:t>2</a:t>
            </a:r>
            <a:r>
              <a:rPr lang="vi-VN" sz="1600" b="0" i="0" u="none" strike="noStrike" cap="none" dirty="0">
                <a:solidFill>
                  <a:schemeClr val="accent6"/>
                </a:solidFill>
                <a:latin typeface="Montserrat"/>
                <a:ea typeface="Montserrat"/>
                <a:cs typeface="Montserrat"/>
                <a:sym typeface="Montserrat"/>
              </a:rPr>
              <a:t> gồm 58.901 bản ghi.</a:t>
            </a:r>
            <a:endParaRPr lang="vi-V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0"/>
          <p:cNvSpPr txBox="1">
            <a:spLocks noGrp="1"/>
          </p:cNvSpPr>
          <p:nvPr>
            <p:ph type="title" idx="6"/>
          </p:nvPr>
        </p:nvSpPr>
        <p:spPr>
          <a:xfrm>
            <a:off x="720000" y="16532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Gán nhãn dữ liệu</a:t>
            </a:r>
            <a:endParaRPr dirty="0"/>
          </a:p>
        </p:txBody>
      </p:sp>
      <p:graphicFrame>
        <p:nvGraphicFramePr>
          <p:cNvPr id="3" name="Table 2">
            <a:extLst>
              <a:ext uri="{FF2B5EF4-FFF2-40B4-BE49-F238E27FC236}">
                <a16:creationId xmlns:a16="http://schemas.microsoft.com/office/drawing/2014/main" id="{59810142-D850-93CC-C929-8D525CA5BA32}"/>
              </a:ext>
            </a:extLst>
          </p:cNvPr>
          <p:cNvGraphicFramePr>
            <a:graphicFrameLocks noGrp="1"/>
          </p:cNvGraphicFramePr>
          <p:nvPr>
            <p:extLst>
              <p:ext uri="{D42A27DB-BD31-4B8C-83A1-F6EECF244321}">
                <p14:modId xmlns:p14="http://schemas.microsoft.com/office/powerpoint/2010/main" val="2279368863"/>
              </p:ext>
            </p:extLst>
          </p:nvPr>
        </p:nvGraphicFramePr>
        <p:xfrm>
          <a:off x="175260" y="1016753"/>
          <a:ext cx="3166248" cy="3591180"/>
        </p:xfrm>
        <a:graphic>
          <a:graphicData uri="http://schemas.openxmlformats.org/drawingml/2006/table">
            <a:tbl>
              <a:tblPr firstRow="1" firstCol="1" bandRow="1">
                <a:tableStyleId>{70B151B4-CFA8-4BDB-B9D5-682052311759}</a:tableStyleId>
              </a:tblPr>
              <a:tblGrid>
                <a:gridCol w="998220">
                  <a:extLst>
                    <a:ext uri="{9D8B030D-6E8A-4147-A177-3AD203B41FA5}">
                      <a16:colId xmlns:a16="http://schemas.microsoft.com/office/drawing/2014/main" val="4273731493"/>
                    </a:ext>
                  </a:extLst>
                </a:gridCol>
                <a:gridCol w="2168028">
                  <a:extLst>
                    <a:ext uri="{9D8B030D-6E8A-4147-A177-3AD203B41FA5}">
                      <a16:colId xmlns:a16="http://schemas.microsoft.com/office/drawing/2014/main" val="4257919840"/>
                    </a:ext>
                  </a:extLst>
                </a:gridCol>
              </a:tblGrid>
              <a:tr h="179705">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774879218"/>
                  </a:ext>
                </a:extLst>
              </a:tr>
              <a:tr h="179705">
                <a:tc>
                  <a:txBody>
                    <a:bodyPr/>
                    <a:lstStyle/>
                    <a:p>
                      <a:pPr algn="ctr">
                        <a:lnSpc>
                          <a:spcPct val="130000"/>
                        </a:lnSpc>
                        <a:spcBef>
                          <a:spcPts val="50"/>
                        </a:spcBef>
                        <a:spcAft>
                          <a:spcPts val="50"/>
                        </a:spcAft>
                      </a:pPr>
                      <a:r>
                        <a:rPr lang="en-US" sz="1000" b="1" dirty="0" err="1">
                          <a:solidFill>
                            <a:schemeClr val="accent6"/>
                          </a:solidFill>
                          <a:effectLst/>
                        </a:rPr>
                        <a:t>CompanyAge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en-US" sz="1000" b="1" dirty="0" err="1">
                          <a:solidFill>
                            <a:schemeClr val="accent6"/>
                          </a:solidFill>
                          <a:effectLst/>
                        </a:rPr>
                        <a:t>Tuổi</a:t>
                      </a:r>
                      <a:r>
                        <a:rPr lang="en-US" sz="1000" b="1" dirty="0">
                          <a:solidFill>
                            <a:schemeClr val="accent6"/>
                          </a:solidFill>
                          <a:effectLst/>
                        </a:rPr>
                        <a:t> </a:t>
                      </a:r>
                      <a:r>
                        <a:rPr lang="en-US" sz="1000" b="1" dirty="0" err="1">
                          <a:solidFill>
                            <a:schemeClr val="accent6"/>
                          </a:solidFill>
                          <a:effectLst/>
                        </a:rPr>
                        <a:t>công</a:t>
                      </a:r>
                      <a:r>
                        <a:rPr lang="en-US" sz="1000" b="1" dirty="0">
                          <a:solidFill>
                            <a:schemeClr val="accent6"/>
                          </a:solidFill>
                          <a:effectLst/>
                        </a:rPr>
                        <a:t> ty (</a:t>
                      </a:r>
                      <a:r>
                        <a:rPr lang="en-US" sz="1000" b="1" dirty="0" err="1">
                          <a:solidFill>
                            <a:schemeClr val="accent6"/>
                          </a:solidFill>
                          <a:effectLst/>
                        </a:rPr>
                        <a:t>tính</a:t>
                      </a:r>
                      <a:r>
                        <a:rPr lang="en-US" sz="1000" b="1" dirty="0">
                          <a:solidFill>
                            <a:schemeClr val="accent6"/>
                          </a:solidFill>
                          <a:effectLst/>
                        </a:rPr>
                        <a:t> </a:t>
                      </a:r>
                      <a:r>
                        <a:rPr lang="en-US" sz="1000" b="1" dirty="0" err="1">
                          <a:solidFill>
                            <a:schemeClr val="accent6"/>
                          </a:solidFill>
                          <a:effectLst/>
                        </a:rPr>
                        <a:t>đến</a:t>
                      </a:r>
                      <a:r>
                        <a:rPr lang="en-US" sz="1000" b="1" dirty="0">
                          <a:solidFill>
                            <a:schemeClr val="accent6"/>
                          </a:solidFill>
                          <a:effectLst/>
                        </a:rPr>
                        <a:t> 2024)</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783546502"/>
                  </a:ext>
                </a:extLst>
              </a:tr>
              <a:tr h="179705">
                <a:tc>
                  <a:txBody>
                    <a:bodyPr/>
                    <a:lstStyle/>
                    <a:p>
                      <a:pPr algn="ctr">
                        <a:lnSpc>
                          <a:spcPct val="130000"/>
                        </a:lnSpc>
                        <a:spcBef>
                          <a:spcPts val="50"/>
                        </a:spcBef>
                        <a:spcAft>
                          <a:spcPts val="50"/>
                        </a:spcAft>
                      </a:pPr>
                      <a:r>
                        <a:rPr lang="vi-VN" sz="1000" b="1" dirty="0">
                          <a:solidFill>
                            <a:schemeClr val="accent6"/>
                          </a:solidFill>
                          <a:effectLst/>
                        </a:rPr>
                        <a:t>CompanyType</a:t>
                      </a:r>
                      <a:r>
                        <a:rPr lang="en-US" sz="1000" b="1" dirty="0">
                          <a:solidFill>
                            <a:schemeClr val="accent6"/>
                          </a:solidFill>
                          <a:effectLst/>
                        </a:rPr>
                        <a:t>*</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Loại hình doanh nghiệp</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861753485"/>
                  </a:ext>
                </a:extLst>
              </a:tr>
              <a:tr h="179705">
                <a:tc>
                  <a:txBody>
                    <a:bodyPr/>
                    <a:lstStyle/>
                    <a:p>
                      <a:pPr algn="ctr">
                        <a:lnSpc>
                          <a:spcPct val="130000"/>
                        </a:lnSpc>
                        <a:spcBef>
                          <a:spcPts val="50"/>
                        </a:spcBef>
                        <a:spcAft>
                          <a:spcPts val="50"/>
                        </a:spcAft>
                      </a:pPr>
                      <a:r>
                        <a:rPr lang="vi-VN" sz="1000" b="1" dirty="0">
                          <a:solidFill>
                            <a:schemeClr val="accent6"/>
                          </a:solidFill>
                          <a:effectLst/>
                        </a:rPr>
                        <a:t>FDI/DDI</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Có phải công ty FDI hay không? (1 có, 0 không)</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134747818"/>
                  </a:ext>
                </a:extLst>
              </a:tr>
              <a:tr h="179705">
                <a:tc>
                  <a:txBody>
                    <a:bodyPr/>
                    <a:lstStyle/>
                    <a:p>
                      <a:pPr algn="ctr">
                        <a:lnSpc>
                          <a:spcPct val="130000"/>
                        </a:lnSpc>
                        <a:spcBef>
                          <a:spcPts val="50"/>
                        </a:spcBef>
                        <a:spcAft>
                          <a:spcPts val="50"/>
                        </a:spcAft>
                      </a:pPr>
                      <a:r>
                        <a:rPr lang="vi-VN" sz="1000" b="1" dirty="0">
                          <a:solidFill>
                            <a:schemeClr val="accent6"/>
                          </a:solidFill>
                          <a:effectLst/>
                        </a:rPr>
                        <a:t>CapitalAmount</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Vốn điều lệ</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41891289"/>
                  </a:ext>
                </a:extLst>
              </a:tr>
              <a:tr h="179705">
                <a:tc>
                  <a:txBody>
                    <a:bodyPr/>
                    <a:lstStyle/>
                    <a:p>
                      <a:pPr marR="0" algn="ctr" rtl="0">
                        <a:lnSpc>
                          <a:spcPct val="130000"/>
                        </a:lnSpc>
                        <a:spcBef>
                          <a:spcPts val="50"/>
                        </a:spcBef>
                        <a:spcAft>
                          <a:spcPts val="50"/>
                        </a:spcAft>
                        <a:buClr>
                          <a:srgbClr val="000000"/>
                        </a:buClr>
                        <a:buFont typeface="Arial"/>
                      </a:pPr>
                      <a:r>
                        <a:rPr lang="en-US" sz="900" b="1" i="0" u="none" strike="noStrike" cap="none" dirty="0" err="1">
                          <a:solidFill>
                            <a:schemeClr val="accent6"/>
                          </a:solidFill>
                          <a:effectLst/>
                          <a:latin typeface="Arial"/>
                          <a:ea typeface="Times New Roman" panose="02020603050405020304" pitchFamily="18" charset="0"/>
                          <a:cs typeface="Arial"/>
                          <a:sym typeface="Arial"/>
                        </a:rPr>
                        <a:t>NumberOfLabors</a:t>
                      </a:r>
                      <a:endParaRPr lang="en-US" sz="900" b="1" i="0" u="none" strike="noStrike" cap="none" dirty="0">
                        <a:solidFill>
                          <a:schemeClr val="accent6"/>
                        </a:solidFill>
                        <a:effectLst/>
                        <a:latin typeface="Arial"/>
                        <a:ea typeface="Times New Roman" panose="02020603050405020304" pitchFamily="18" charset="0"/>
                        <a:cs typeface="Arial"/>
                        <a:sym typeface="Arial"/>
                      </a:endParaRPr>
                    </a:p>
                  </a:txBody>
                  <a:tcPr marL="63500" marR="63500" marT="63500" marB="63500"/>
                </a:tc>
                <a:tc>
                  <a:txBody>
                    <a:bodyPr/>
                    <a:lstStyle/>
                    <a:p>
                      <a:pPr marR="0" algn="l" rtl="0">
                        <a:lnSpc>
                          <a:spcPct val="130000"/>
                        </a:lnSpc>
                        <a:spcBef>
                          <a:spcPts val="50"/>
                        </a:spcBef>
                        <a:spcAft>
                          <a:spcPts val="50"/>
                        </a:spcAft>
                        <a:buClr>
                          <a:srgbClr val="000000"/>
                        </a:buClr>
                        <a:buFont typeface="Arial"/>
                      </a:pPr>
                      <a:r>
                        <a:rPr lang="vi-VN" sz="900" b="1" i="0" u="none" strike="noStrike" cap="none" dirty="0">
                          <a:solidFill>
                            <a:schemeClr val="accent6"/>
                          </a:solidFill>
                          <a:effectLst/>
                          <a:latin typeface="Arial"/>
                          <a:cs typeface="Arial"/>
                          <a:sym typeface="Arial"/>
                        </a:rPr>
                        <a:t>Số nhân viên</a:t>
                      </a:r>
                    </a:p>
                  </a:txBody>
                  <a:tcPr marL="63500" marR="63500" marT="63500" marB="63500"/>
                </a:tc>
                <a:extLst>
                  <a:ext uri="{0D108BD9-81ED-4DB2-BD59-A6C34878D82A}">
                    <a16:rowId xmlns:a16="http://schemas.microsoft.com/office/drawing/2014/main" val="4146165009"/>
                  </a:ext>
                </a:extLst>
              </a:tr>
              <a:tr h="179705">
                <a:tc>
                  <a:txBody>
                    <a:bodyPr/>
                    <a:lstStyle/>
                    <a:p>
                      <a:pPr marR="0" algn="ctr" rtl="0">
                        <a:lnSpc>
                          <a:spcPct val="130000"/>
                        </a:lnSpc>
                        <a:spcBef>
                          <a:spcPts val="50"/>
                        </a:spcBef>
                        <a:spcAft>
                          <a:spcPts val="50"/>
                        </a:spcAft>
                        <a:buClr>
                          <a:srgbClr val="000000"/>
                        </a:buClr>
                        <a:buFont typeface="Arial"/>
                      </a:pPr>
                      <a:r>
                        <a:rPr lang="en-US" sz="1000" b="1" i="0" u="none" strike="noStrike" cap="none" dirty="0">
                          <a:solidFill>
                            <a:schemeClr val="accent6"/>
                          </a:solidFill>
                          <a:effectLst/>
                          <a:latin typeface="Arial"/>
                          <a:ea typeface="Times New Roman" panose="02020603050405020304" pitchFamily="18" charset="0"/>
                          <a:cs typeface="Arial"/>
                          <a:sym typeface="Arial"/>
                        </a:rPr>
                        <a:t>Region</a:t>
                      </a: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Có thuộc thành phố trực thuộc trung ương hay không (1 có, 0 không)</a:t>
                      </a:r>
                    </a:p>
                  </a:txBody>
                  <a:tcPr marL="63500" marR="63500" marT="63500" marB="63500"/>
                </a:tc>
                <a:extLst>
                  <a:ext uri="{0D108BD9-81ED-4DB2-BD59-A6C34878D82A}">
                    <a16:rowId xmlns:a16="http://schemas.microsoft.com/office/drawing/2014/main" val="321985041"/>
                  </a:ext>
                </a:extLst>
              </a:tr>
              <a:tr h="179705">
                <a:tc>
                  <a:txBody>
                    <a:bodyPr/>
                    <a:lstStyle/>
                    <a:p>
                      <a:pPr algn="ctr">
                        <a:lnSpc>
                          <a:spcPct val="130000"/>
                        </a:lnSpc>
                        <a:spcBef>
                          <a:spcPts val="50"/>
                        </a:spcBef>
                        <a:spcAft>
                          <a:spcPts val="50"/>
                        </a:spcAft>
                      </a:pPr>
                      <a:r>
                        <a:rPr lang="en-US" sz="1000" b="1" dirty="0">
                          <a:solidFill>
                            <a:srgbClr val="FFC000"/>
                          </a:solidFill>
                          <a:effectLst/>
                        </a:rPr>
                        <a:t>Status</a:t>
                      </a:r>
                      <a:endParaRPr lang="en-US" sz="1400" b="1" dirty="0">
                        <a:solidFill>
                          <a:srgbClr val="FFC000"/>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rgbClr val="FFC000"/>
                          </a:solidFill>
                          <a:effectLst/>
                        </a:rPr>
                        <a:t>Đã phá sản? (1 có, 0 không)</a:t>
                      </a:r>
                    </a:p>
                  </a:txBody>
                  <a:tcPr marL="63500" marR="63500" marT="63500" marB="63500"/>
                </a:tc>
                <a:extLst>
                  <a:ext uri="{0D108BD9-81ED-4DB2-BD59-A6C34878D82A}">
                    <a16:rowId xmlns:a16="http://schemas.microsoft.com/office/drawing/2014/main" val="1663590319"/>
                  </a:ext>
                </a:extLst>
              </a:tr>
            </a:tbl>
          </a:graphicData>
        </a:graphic>
      </p:graphicFrame>
      <p:graphicFrame>
        <p:nvGraphicFramePr>
          <p:cNvPr id="2" name="Table 1">
            <a:extLst>
              <a:ext uri="{FF2B5EF4-FFF2-40B4-BE49-F238E27FC236}">
                <a16:creationId xmlns:a16="http://schemas.microsoft.com/office/drawing/2014/main" id="{E02B2401-E33A-3D37-E643-13D9F60C24A8}"/>
              </a:ext>
            </a:extLst>
          </p:cNvPr>
          <p:cNvGraphicFramePr>
            <a:graphicFrameLocks noGrp="1"/>
          </p:cNvGraphicFramePr>
          <p:nvPr>
            <p:extLst>
              <p:ext uri="{D42A27DB-BD31-4B8C-83A1-F6EECF244321}">
                <p14:modId xmlns:p14="http://schemas.microsoft.com/office/powerpoint/2010/main" val="3746343550"/>
              </p:ext>
            </p:extLst>
          </p:nvPr>
        </p:nvGraphicFramePr>
        <p:xfrm>
          <a:off x="3341508" y="1016753"/>
          <a:ext cx="2737416" cy="2966720"/>
        </p:xfrm>
        <a:graphic>
          <a:graphicData uri="http://schemas.openxmlformats.org/drawingml/2006/table">
            <a:tbl>
              <a:tblPr firstRow="1" bandRow="1">
                <a:tableStyleId>{70B151B4-CFA8-4BDB-B9D5-682052311759}</a:tableStyleId>
              </a:tblPr>
              <a:tblGrid>
                <a:gridCol w="596212">
                  <a:extLst>
                    <a:ext uri="{9D8B030D-6E8A-4147-A177-3AD203B41FA5}">
                      <a16:colId xmlns:a16="http://schemas.microsoft.com/office/drawing/2014/main" val="2381861111"/>
                    </a:ext>
                  </a:extLst>
                </a:gridCol>
                <a:gridCol w="2141204">
                  <a:extLst>
                    <a:ext uri="{9D8B030D-6E8A-4147-A177-3AD203B41FA5}">
                      <a16:colId xmlns:a16="http://schemas.microsoft.com/office/drawing/2014/main" val="1786586017"/>
                    </a:ext>
                  </a:extLst>
                </a:gridCol>
              </a:tblGrid>
              <a:tr h="370840">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27727342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FS11</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57603158"/>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FS12</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Phải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50309826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FS13</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Hàng</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tồn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kho</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65405890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FS14</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4612354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FS15</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phải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trả</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66115869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FS16</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175886009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FS17</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46935896"/>
                  </a:ext>
                </a:extLst>
              </a:tr>
            </a:tbl>
          </a:graphicData>
        </a:graphic>
      </p:graphicFrame>
      <p:graphicFrame>
        <p:nvGraphicFramePr>
          <p:cNvPr id="9" name="Table 8">
            <a:extLst>
              <a:ext uri="{FF2B5EF4-FFF2-40B4-BE49-F238E27FC236}">
                <a16:creationId xmlns:a16="http://schemas.microsoft.com/office/drawing/2014/main" id="{5CAA4F62-3AE1-C946-BDD9-1A5AB95119D1}"/>
              </a:ext>
            </a:extLst>
          </p:cNvPr>
          <p:cNvGraphicFramePr>
            <a:graphicFrameLocks noGrp="1"/>
          </p:cNvGraphicFramePr>
          <p:nvPr>
            <p:extLst>
              <p:ext uri="{D42A27DB-BD31-4B8C-83A1-F6EECF244321}">
                <p14:modId xmlns:p14="http://schemas.microsoft.com/office/powerpoint/2010/main" val="1760238206"/>
              </p:ext>
            </p:extLst>
          </p:nvPr>
        </p:nvGraphicFramePr>
        <p:xfrm>
          <a:off x="6078924" y="1016753"/>
          <a:ext cx="2737416" cy="2966720"/>
        </p:xfrm>
        <a:graphic>
          <a:graphicData uri="http://schemas.openxmlformats.org/drawingml/2006/table">
            <a:tbl>
              <a:tblPr firstRow="1" bandRow="1">
                <a:tableStyleId>{70B151B4-CFA8-4BDB-B9D5-682052311759}</a:tableStyleId>
              </a:tblPr>
              <a:tblGrid>
                <a:gridCol w="596212">
                  <a:extLst>
                    <a:ext uri="{9D8B030D-6E8A-4147-A177-3AD203B41FA5}">
                      <a16:colId xmlns:a16="http://schemas.microsoft.com/office/drawing/2014/main" val="2381861111"/>
                    </a:ext>
                  </a:extLst>
                </a:gridCol>
                <a:gridCol w="2141204">
                  <a:extLst>
                    <a:ext uri="{9D8B030D-6E8A-4147-A177-3AD203B41FA5}">
                      <a16:colId xmlns:a16="http://schemas.microsoft.com/office/drawing/2014/main" val="1786586017"/>
                    </a:ext>
                  </a:extLst>
                </a:gridCol>
              </a:tblGrid>
              <a:tr h="370840">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27727342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FS18</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vay</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57603158"/>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FS19</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Vốn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chủ</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sở</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hữu</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50309826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FS20</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Tổng</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65405890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FS21</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Doanh</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thuần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4612354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FS22</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Lợi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nhuận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gộp</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66115869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FS23</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vi-VN" sz="1000" b="1" i="0" u="none" strike="noStrike" cap="none" dirty="0">
                          <a:solidFill>
                            <a:schemeClr val="accent6"/>
                          </a:solidFill>
                          <a:effectLst/>
                          <a:latin typeface="Arial"/>
                          <a:cs typeface="Arial"/>
                          <a:sym typeface="Arial"/>
                        </a:rPr>
                        <a:t>Lợi nhuận trước thuế</a:t>
                      </a:r>
                    </a:p>
                  </a:txBody>
                  <a:tcPr marL="9525" marR="9525" marT="9525" marB="0" anchor="ctr"/>
                </a:tc>
                <a:extLst>
                  <a:ext uri="{0D108BD9-81ED-4DB2-BD59-A6C34878D82A}">
                    <a16:rowId xmlns:a16="http://schemas.microsoft.com/office/drawing/2014/main" val="175886009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FS24</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Lợi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nhuận</a:t>
                      </a:r>
                      <a:r>
                        <a:rPr lang="en-GB" sz="1000" b="1" i="0" u="none" strike="noStrike" cap="none" dirty="0">
                          <a:solidFill>
                            <a:schemeClr val="accent6"/>
                          </a:solidFill>
                          <a:effectLst/>
                          <a:latin typeface="Arial"/>
                          <a:cs typeface="Arial"/>
                          <a:sym typeface="Arial"/>
                        </a:rPr>
                        <a:t> sau </a:t>
                      </a:r>
                      <a:r>
                        <a:rPr lang="en-GB" sz="1000" b="1" i="0" u="none" strike="noStrike" cap="none" dirty="0" err="1">
                          <a:solidFill>
                            <a:schemeClr val="accent6"/>
                          </a:solidFill>
                          <a:effectLst/>
                          <a:latin typeface="Arial"/>
                          <a:cs typeface="Arial"/>
                          <a:sym typeface="Arial"/>
                        </a:rPr>
                        <a:t>thuế</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46935896"/>
                  </a:ext>
                </a:extLst>
              </a:tr>
            </a:tbl>
          </a:graphicData>
        </a:graphic>
      </p:graphicFrame>
      <p:sp>
        <p:nvSpPr>
          <p:cNvPr id="10" name="TextBox 9">
            <a:extLst>
              <a:ext uri="{FF2B5EF4-FFF2-40B4-BE49-F238E27FC236}">
                <a16:creationId xmlns:a16="http://schemas.microsoft.com/office/drawing/2014/main" id="{BF4C06FF-757C-58AA-C431-257C5D8BB9B8}"/>
              </a:ext>
            </a:extLst>
          </p:cNvPr>
          <p:cNvSpPr txBox="1"/>
          <p:nvPr/>
        </p:nvSpPr>
        <p:spPr>
          <a:xfrm>
            <a:off x="175260" y="4176197"/>
            <a:ext cx="2910840" cy="897618"/>
          </a:xfrm>
          <a:prstGeom prst="rect">
            <a:avLst/>
          </a:prstGeom>
          <a:noFill/>
        </p:spPr>
        <p:txBody>
          <a:bodyPr wrap="square" rtlCol="0">
            <a:spAutoFit/>
          </a:bodyPr>
          <a:lstStyle/>
          <a:p>
            <a:pPr algn="just">
              <a:lnSpc>
                <a:spcPct val="150000"/>
              </a:lnSpc>
            </a:pPr>
            <a:r>
              <a:rPr lang="en-US" sz="900" dirty="0">
                <a:solidFill>
                  <a:schemeClr val="accent6"/>
                </a:solidFill>
              </a:rPr>
              <a:t>*</a:t>
            </a:r>
            <a:r>
              <a:rPr lang="vi-VN" sz="900" dirty="0">
                <a:solidFill>
                  <a:schemeClr val="accent6"/>
                </a:solidFill>
              </a:rPr>
              <a:t> LLC1: Trách nhiệm hữu hạn 1 thành viên</a:t>
            </a:r>
          </a:p>
          <a:p>
            <a:pPr algn="just">
              <a:lnSpc>
                <a:spcPct val="150000"/>
              </a:lnSpc>
            </a:pPr>
            <a:r>
              <a:rPr lang="vi-VN" sz="900" dirty="0">
                <a:solidFill>
                  <a:schemeClr val="accent6"/>
                </a:solidFill>
              </a:rPr>
              <a:t>  LLC2: Trách nhiệm hữu hạn 2 thành viên trở lên</a:t>
            </a:r>
          </a:p>
          <a:p>
            <a:pPr algn="just">
              <a:lnSpc>
                <a:spcPct val="150000"/>
              </a:lnSpc>
            </a:pPr>
            <a:r>
              <a:rPr lang="vi-VN" sz="900" dirty="0">
                <a:solidFill>
                  <a:schemeClr val="accent6"/>
                </a:solidFill>
              </a:rPr>
              <a:t>  SC: Cổ phần</a:t>
            </a:r>
          </a:p>
          <a:p>
            <a:pPr algn="just">
              <a:lnSpc>
                <a:spcPct val="150000"/>
              </a:lnSpc>
            </a:pPr>
            <a:r>
              <a:rPr lang="vi-VN" sz="900" dirty="0">
                <a:solidFill>
                  <a:schemeClr val="accent6"/>
                </a:solidFill>
              </a:rPr>
              <a:t>  PE: Tư nhân</a:t>
            </a:r>
            <a:endParaRPr lang="en-GB" sz="900" dirty="0">
              <a:solidFill>
                <a:schemeClr val="accent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2"/>
          <p:cNvSpPr txBox="1">
            <a:spLocks noGrp="1"/>
          </p:cNvSpPr>
          <p:nvPr>
            <p:ph type="title" idx="8"/>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Xây dựng mô hình</a:t>
            </a:r>
            <a:endParaRPr/>
          </a:p>
        </p:txBody>
      </p:sp>
      <p:sp>
        <p:nvSpPr>
          <p:cNvPr id="672" name="Google Shape;672;p32"/>
          <p:cNvSpPr txBox="1"/>
          <p:nvPr/>
        </p:nvSpPr>
        <p:spPr>
          <a:xfrm>
            <a:off x="1002890" y="1266518"/>
            <a:ext cx="7138219" cy="2610463"/>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vi-VN" sz="1600" b="0" i="0" u="none" strike="noStrike" cap="none" dirty="0">
                <a:solidFill>
                  <a:schemeClr val="accent6"/>
                </a:solidFill>
                <a:latin typeface="Montserrat"/>
                <a:ea typeface="Montserrat"/>
                <a:cs typeface="Montserrat"/>
                <a:sym typeface="Montserrat"/>
              </a:rPr>
              <a:t>Các mô hình được cài đặt và thực nghiệm dựa trên </a:t>
            </a:r>
            <a:r>
              <a:rPr lang="en-US" sz="1600" b="0" i="0" u="none" strike="noStrike" cap="none" dirty="0">
                <a:solidFill>
                  <a:schemeClr val="accent6"/>
                </a:solidFill>
                <a:latin typeface="Montserrat"/>
                <a:ea typeface="Montserrat"/>
                <a:cs typeface="Montserrat"/>
                <a:sym typeface="Montserrat"/>
              </a:rPr>
              <a:t>các </a:t>
            </a:r>
            <a:r>
              <a:rPr lang="en-US" sz="1600" b="0" i="0" u="none" strike="noStrike" cap="none" dirty="0" err="1">
                <a:solidFill>
                  <a:schemeClr val="accent6"/>
                </a:solidFill>
                <a:latin typeface="Montserrat"/>
                <a:ea typeface="Montserrat"/>
                <a:cs typeface="Montserrat"/>
                <a:sym typeface="Montserrat"/>
              </a:rPr>
              <a:t>thư</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viện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sklearn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tensorflow</a:t>
            </a:r>
            <a:r>
              <a:rPr lang="en-US" sz="1600" dirty="0">
                <a:solidFill>
                  <a:schemeClr val="accent6"/>
                </a:solidFill>
                <a:latin typeface="Montserrat"/>
                <a:ea typeface="Montserrat"/>
                <a:cs typeface="Montserrat"/>
                <a:sym typeface="Montserrat"/>
              </a:rPr>
              <a:t>. Ngoài các </a:t>
            </a:r>
            <a:r>
              <a:rPr lang="en-US" sz="1600" dirty="0" err="1">
                <a:solidFill>
                  <a:schemeClr val="accent6"/>
                </a:solidFill>
                <a:latin typeface="Montserrat"/>
                <a:ea typeface="Montserrat"/>
                <a:cs typeface="Montserrat"/>
                <a:sym typeface="Montserrat"/>
              </a:rPr>
              <a:t>thư</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viện</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numpy</a:t>
            </a:r>
            <a:r>
              <a:rPr lang="en-US" sz="1600" dirty="0">
                <a:solidFill>
                  <a:schemeClr val="accent6"/>
                </a:solidFill>
                <a:latin typeface="Montserrat"/>
                <a:ea typeface="Montserrat"/>
                <a:cs typeface="Montserrat"/>
                <a:sym typeface="Montserrat"/>
              </a:rPr>
              <a:t>, pandas, math, </a:t>
            </a:r>
            <a:r>
              <a:rPr lang="en-US" sz="1600" dirty="0" err="1">
                <a:solidFill>
                  <a:schemeClr val="accent6"/>
                </a:solidFill>
                <a:latin typeface="Montserrat"/>
                <a:ea typeface="Montserrat"/>
                <a:cs typeface="Montserrat"/>
                <a:sym typeface="Montserrat"/>
              </a:rPr>
              <a:t>scipy</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được</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sử</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dụng</a:t>
            </a:r>
            <a:r>
              <a:rPr lang="en-US" sz="1600" dirty="0">
                <a:solidFill>
                  <a:schemeClr val="accent6"/>
                </a:solidFill>
                <a:latin typeface="Montserrat"/>
                <a:ea typeface="Montserrat"/>
                <a:cs typeface="Montserrat"/>
                <a:sym typeface="Montserrat"/>
              </a:rPr>
              <a:t> để </a:t>
            </a:r>
            <a:r>
              <a:rPr lang="en-US" sz="1600" dirty="0" err="1">
                <a:solidFill>
                  <a:schemeClr val="accent6"/>
                </a:solidFill>
                <a:latin typeface="Montserrat"/>
                <a:ea typeface="Montserrat"/>
                <a:cs typeface="Montserrat"/>
                <a:sym typeface="Montserrat"/>
              </a:rPr>
              <a:t>xử</a:t>
            </a:r>
            <a:r>
              <a:rPr lang="en-US" sz="1600" dirty="0">
                <a:solidFill>
                  <a:schemeClr val="accent6"/>
                </a:solidFill>
                <a:latin typeface="Montserrat"/>
                <a:ea typeface="Montserrat"/>
                <a:cs typeface="Montserrat"/>
                <a:sym typeface="Montserrat"/>
              </a:rPr>
              <a:t> lý </a:t>
            </a:r>
            <a:r>
              <a:rPr lang="en-US" sz="1600" dirty="0" err="1">
                <a:solidFill>
                  <a:schemeClr val="accent6"/>
                </a:solidFill>
                <a:latin typeface="Montserrat"/>
                <a:ea typeface="Montserrat"/>
                <a:cs typeface="Montserrat"/>
                <a:sym typeface="Montserrat"/>
              </a:rPr>
              <a:t>dataframe</a:t>
            </a:r>
            <a:endParaRPr sz="1600" b="0" i="0" u="none" strike="noStrike" cap="none" dirty="0">
              <a:solidFill>
                <a:schemeClr val="accent6"/>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9"/>
          <p:cNvSpPr/>
          <p:nvPr/>
        </p:nvSpPr>
        <p:spPr>
          <a:xfrm>
            <a:off x="2568538" y="1558677"/>
            <a:ext cx="709200" cy="711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9"/>
          <p:cNvSpPr/>
          <p:nvPr/>
        </p:nvSpPr>
        <p:spPr>
          <a:xfrm>
            <a:off x="159600" y="3189139"/>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9"/>
          <p:cNvSpPr/>
          <p:nvPr/>
        </p:nvSpPr>
        <p:spPr>
          <a:xfrm>
            <a:off x="5617200" y="3112951"/>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9"/>
          <p:cNvGrpSpPr/>
          <p:nvPr/>
        </p:nvGrpSpPr>
        <p:grpSpPr>
          <a:xfrm>
            <a:off x="514800" y="1233755"/>
            <a:ext cx="4816800" cy="2771393"/>
            <a:chOff x="3606792" y="1186050"/>
            <a:chExt cx="4816800" cy="2771393"/>
          </a:xfrm>
        </p:grpSpPr>
        <p:sp>
          <p:nvSpPr>
            <p:cNvPr id="688" name="Google Shape;688;p39"/>
            <p:cNvSpPr/>
            <p:nvPr/>
          </p:nvSpPr>
          <p:spPr>
            <a:xfrm>
              <a:off x="4064937" y="1186050"/>
              <a:ext cx="3900600" cy="2610600"/>
            </a:xfrm>
            <a:prstGeom prst="round2SameRect">
              <a:avLst>
                <a:gd name="adj1" fmla="val 5556"/>
                <a:gd name="adj2" fmla="val 1449"/>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9"/>
            <p:cNvSpPr/>
            <p:nvPr/>
          </p:nvSpPr>
          <p:spPr>
            <a:xfrm>
              <a:off x="3606792" y="3815843"/>
              <a:ext cx="4816800" cy="141600"/>
            </a:xfrm>
            <a:prstGeom prst="round2SameRect">
              <a:avLst>
                <a:gd name="adj1" fmla="val 5556"/>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9"/>
            <p:cNvSpPr/>
            <p:nvPr/>
          </p:nvSpPr>
          <p:spPr>
            <a:xfrm>
              <a:off x="5631819" y="3815843"/>
              <a:ext cx="766800" cy="55200"/>
            </a:xfrm>
            <a:prstGeom prst="round2SameRect">
              <a:avLst>
                <a:gd name="adj1" fmla="val 5556"/>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1" name="Google Shape;691;p39"/>
          <p:cNvPicPr preferRelativeResize="0"/>
          <p:nvPr/>
        </p:nvPicPr>
        <p:blipFill rotWithShape="1">
          <a:blip r:embed="rId3">
            <a:alphaModFix/>
          </a:blip>
          <a:srcRect/>
          <a:stretch/>
        </p:blipFill>
        <p:spPr>
          <a:xfrm>
            <a:off x="1126883" y="1510976"/>
            <a:ext cx="3592647" cy="2017376"/>
          </a:xfrm>
          <a:prstGeom prst="rect">
            <a:avLst/>
          </a:prstGeom>
          <a:noFill/>
          <a:ln>
            <a:noFill/>
          </a:ln>
        </p:spPr>
      </p:pic>
      <p:sp>
        <p:nvSpPr>
          <p:cNvPr id="692" name="Google Shape;692;p39"/>
          <p:cNvSpPr/>
          <p:nvPr/>
        </p:nvSpPr>
        <p:spPr>
          <a:xfrm>
            <a:off x="1126883" y="1510976"/>
            <a:ext cx="3592500" cy="2017500"/>
          </a:xfrm>
          <a:prstGeom prst="rect">
            <a:avLst/>
          </a:prstGeom>
          <a:solidFill>
            <a:schemeClr val="accent1"/>
          </a:solidFill>
          <a:ln w="25400" cap="flat" cmpd="sng">
            <a:solidFill>
              <a:srgbClr val="425C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3" name="Google Shape;693;p39"/>
          <p:cNvSpPr txBox="1">
            <a:spLocks noGrp="1"/>
          </p:cNvSpPr>
          <p:nvPr>
            <p:ph type="title"/>
          </p:nvPr>
        </p:nvSpPr>
        <p:spPr>
          <a:xfrm>
            <a:off x="6206367" y="1558677"/>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a:solidFill>
                  <a:srgbClr val="FED261"/>
                </a:solidFill>
              </a:rPr>
              <a:t>04</a:t>
            </a:r>
            <a:endParaRPr>
              <a:solidFill>
                <a:srgbClr val="FED261"/>
              </a:solidFill>
            </a:endParaRPr>
          </a:p>
        </p:txBody>
      </p:sp>
      <p:sp>
        <p:nvSpPr>
          <p:cNvPr id="694" name="Google Shape;694;p39"/>
          <p:cNvSpPr txBox="1"/>
          <p:nvPr/>
        </p:nvSpPr>
        <p:spPr>
          <a:xfrm>
            <a:off x="4873468" y="2022856"/>
            <a:ext cx="3599700" cy="16920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None/>
            </a:pPr>
            <a:r>
              <a:rPr lang="vi-VN" sz="4000" b="0" i="0" u="none" strike="noStrike" cap="none">
                <a:solidFill>
                  <a:schemeClr val="accent6"/>
                </a:solidFill>
                <a:latin typeface="Francois One"/>
                <a:ea typeface="Francois One"/>
                <a:cs typeface="Francois One"/>
                <a:sym typeface="Francois One"/>
              </a:rPr>
              <a:t>Kết quả</a:t>
            </a:r>
            <a:endParaRPr sz="4000" b="0" i="0" u="none" strike="noStrike" cap="none">
              <a:solidFill>
                <a:schemeClr val="accent6"/>
              </a:solidFill>
              <a:latin typeface="Francois One"/>
              <a:ea typeface="Francois One"/>
              <a:cs typeface="Francois One"/>
              <a:sym typeface="Francois One"/>
            </a:endParaRPr>
          </a:p>
        </p:txBody>
      </p:sp>
      <p:pic>
        <p:nvPicPr>
          <p:cNvPr id="3" name="Picture 2">
            <a:extLst>
              <a:ext uri="{FF2B5EF4-FFF2-40B4-BE49-F238E27FC236}">
                <a16:creationId xmlns:a16="http://schemas.microsoft.com/office/drawing/2014/main" id="{966EBAE1-99C6-430B-ECDA-091B24E1F0C9}"/>
              </a:ext>
            </a:extLst>
          </p:cNvPr>
          <p:cNvPicPr>
            <a:picLocks noChangeAspect="1"/>
          </p:cNvPicPr>
          <p:nvPr/>
        </p:nvPicPr>
        <p:blipFill rotWithShape="1">
          <a:blip r:embed="rId4"/>
          <a:srcRect b="30028"/>
          <a:stretch/>
        </p:blipFill>
        <p:spPr>
          <a:xfrm>
            <a:off x="1202501" y="1629557"/>
            <a:ext cx="3430172" cy="179412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a:t>
            </a:r>
            <a:r>
              <a:rPr lang="en-US" dirty="0" err="1"/>
              <a:t>quả</a:t>
            </a:r>
            <a:r>
              <a:rPr lang="en-US" dirty="0"/>
              <a:t> 1</a:t>
            </a:r>
            <a:endParaRPr dirty="0"/>
          </a:p>
        </p:txBody>
      </p:sp>
      <p:pic>
        <p:nvPicPr>
          <p:cNvPr id="4" name="Picture 3">
            <a:extLst>
              <a:ext uri="{FF2B5EF4-FFF2-40B4-BE49-F238E27FC236}">
                <a16:creationId xmlns:a16="http://schemas.microsoft.com/office/drawing/2014/main" id="{C5FE8B5C-F46A-E286-A177-5193EC5CDBCF}"/>
              </a:ext>
            </a:extLst>
          </p:cNvPr>
          <p:cNvPicPr>
            <a:picLocks noChangeAspect="1"/>
          </p:cNvPicPr>
          <p:nvPr/>
        </p:nvPicPr>
        <p:blipFill>
          <a:blip r:embed="rId3"/>
          <a:stretch>
            <a:fillRect/>
          </a:stretch>
        </p:blipFill>
        <p:spPr>
          <a:xfrm>
            <a:off x="2335440" y="1311322"/>
            <a:ext cx="4331081" cy="322257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a:t>
            </a:r>
            <a:r>
              <a:rPr lang="en-US" dirty="0" err="1"/>
              <a:t>quả</a:t>
            </a:r>
            <a:r>
              <a:rPr lang="en-US" dirty="0"/>
              <a:t> 2</a:t>
            </a:r>
            <a:endParaRPr dirty="0"/>
          </a:p>
        </p:txBody>
      </p:sp>
      <p:pic>
        <p:nvPicPr>
          <p:cNvPr id="3" name="Picture 2">
            <a:extLst>
              <a:ext uri="{FF2B5EF4-FFF2-40B4-BE49-F238E27FC236}">
                <a16:creationId xmlns:a16="http://schemas.microsoft.com/office/drawing/2014/main" id="{F6AB8221-E293-BD20-B90B-D97E15718BF4}"/>
              </a:ext>
            </a:extLst>
          </p:cNvPr>
          <p:cNvPicPr>
            <a:picLocks noChangeAspect="1"/>
          </p:cNvPicPr>
          <p:nvPr/>
        </p:nvPicPr>
        <p:blipFill>
          <a:blip r:embed="rId3"/>
          <a:stretch>
            <a:fillRect/>
          </a:stretch>
        </p:blipFill>
        <p:spPr>
          <a:xfrm>
            <a:off x="2288254" y="1216800"/>
            <a:ext cx="4567492" cy="3387974"/>
          </a:xfrm>
          <a:prstGeom prst="rect">
            <a:avLst/>
          </a:prstGeom>
        </p:spPr>
      </p:pic>
    </p:spTree>
    <p:extLst>
      <p:ext uri="{BB962C8B-B14F-4D97-AF65-F5344CB8AC3E}">
        <p14:creationId xmlns:p14="http://schemas.microsoft.com/office/powerpoint/2010/main" val="1640205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28092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57720"/>
            <a:ext cx="8214360" cy="3844258"/>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Arial" panose="020B0604020202020204" pitchFamily="34" charset="0"/>
                <a:ea typeface="Yu Mincho"/>
                <a:cs typeface="Times New Roman" panose="02020603050405020304" pitchFamily="18" charset="0"/>
              </a:rPr>
              <a:t>• Random Forest with class weight</a:t>
            </a:r>
            <a:r>
              <a:rPr lang="en-GB" b="1" kern="100" dirty="0">
                <a:solidFill>
                  <a:schemeClr val="accent6"/>
                </a:solidFill>
                <a:effectLst/>
                <a:latin typeface="Calibri" panose="020F0502020204030204" pitchFamily="34" charset="0"/>
                <a:ea typeface="Yu Mincho"/>
                <a:cs typeface="Times New Roman" panose="02020603050405020304" pitchFamily="18" charset="0"/>
              </a:rPr>
              <a: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a:t>
            </a:r>
            <a:r>
              <a:rPr lang="en-US" sz="1200" kern="100" dirty="0">
                <a:solidFill>
                  <a:schemeClr val="accent6"/>
                </a:solidFill>
                <a:effectLst/>
                <a:latin typeface="+mn-lt"/>
                <a:ea typeface="Yu Mincho"/>
                <a:cs typeface="Times New Roman" panose="02020603050405020304" pitchFamily="18" charset="0"/>
              </a:rPr>
              <a:t>: </a:t>
            </a:r>
            <a:r>
              <a:rPr lang="vi-VN" sz="1200" kern="100" dirty="0">
                <a:solidFill>
                  <a:schemeClr val="accent6"/>
                </a:solidFill>
                <a:effectLst/>
                <a:latin typeface="+mn-lt"/>
                <a:ea typeface="Yu Mincho"/>
                <a:cs typeface="Times New Roman" panose="02020603050405020304" pitchFamily="18" charset="0"/>
              </a:rPr>
              <a:t>Thời gian xử lý của mô hình RF with class weight tương đối nhanh, do Random Forest là một mô hình học máy đã được tối ưu hóa tốt. Tuy nhiên, việc tính toán trọng số cho từng lớp có thể làm tăng nhẹ thời gian xử lý</a:t>
            </a:r>
            <a:r>
              <a:rPr lang="en-US" sz="1200" kern="100" dirty="0">
                <a:solidFill>
                  <a:schemeClr val="accent6"/>
                </a:solidFill>
                <a:effectLst/>
                <a:latin typeface="+mn-lt"/>
                <a:ea typeface="Yu Mincho"/>
                <a:cs typeface="Times New Roman" panose="02020603050405020304" pitchFamily="18" charset="0"/>
              </a:rPr>
              <a: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a:t>
            </a:r>
            <a:r>
              <a:rPr lang="en-US" sz="1200" kern="100" dirty="0">
                <a:solidFill>
                  <a:schemeClr val="accent6"/>
                </a:solidFill>
                <a:effectLst/>
                <a:latin typeface="+mn-lt"/>
                <a:ea typeface="Yu Mincho"/>
                <a:cs typeface="Times New Roman" panose="02020603050405020304" pitchFamily="18" charset="0"/>
              </a:rPr>
              <a:t>:</a:t>
            </a:r>
            <a:r>
              <a:rPr lang="vi-VN" sz="1200" kern="100" dirty="0">
                <a:solidFill>
                  <a:schemeClr val="accent6"/>
                </a:solidFill>
                <a:effectLst/>
                <a:latin typeface="+mn-lt"/>
                <a:ea typeface="Yu Mincho"/>
                <a:cs typeface="Times New Roman" panose="02020603050405020304" pitchFamily="18" charset="0"/>
              </a:rPr>
              <a:t> Mô hình này không tốn quá nhiều tài nguyên tính toán, chủ yếu là bộ nhớ và CPU. Random Forest có khả năng xử lý trên các máy tính thông thường mà không cần GPU.</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Accuracy: 0.88 -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so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với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một</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số</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phương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pháp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khác</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Random Search (0.95).</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0 Precision/Recall: 0.89 / 0.98 - Cao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và</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ổn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định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chứng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tỏ</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tốt</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0.</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1 Precision/Recall: 0.55 / 0.15 -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thấy</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vẫn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gặp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khó</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khăn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trong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việc</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thiểu</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số</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1).</a:t>
            </a:r>
          </a:p>
          <a:p>
            <a:pPr>
              <a:lnSpc>
                <a:spcPct val="150000"/>
              </a:lnSpc>
              <a:spcAft>
                <a:spcPts val="800"/>
              </a:spcAft>
            </a:pPr>
            <a:br>
              <a:rPr lang="en-GB" sz="1200" kern="100" dirty="0">
                <a:solidFill>
                  <a:schemeClr val="accent6"/>
                </a:solidFill>
                <a:effectLst/>
                <a:latin typeface="Lato" panose="020F0502020204030203" pitchFamily="34" charset="0"/>
                <a:ea typeface="Yu Mincho"/>
                <a:cs typeface="Times New Roman" panose="02020603050405020304" pitchFamily="18" charset="0"/>
              </a:rPr>
            </a:br>
            <a:endParaRPr lang="en-GB" sz="1200" kern="100" dirty="0">
              <a:solidFill>
                <a:schemeClr val="accent6"/>
              </a:solidFill>
              <a:effectLst/>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162326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3114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88200"/>
            <a:ext cx="8214360" cy="3186450"/>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Arial" panose="020B0604020202020204" pitchFamily="34" charset="0"/>
                <a:ea typeface="Yu Mincho"/>
                <a:cs typeface="Times New Roman" panose="02020603050405020304" pitchFamily="18" charset="0"/>
              </a:rPr>
              <a:t>• SMOTE Random Forest: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 Thời gian xử lý của mô hình này lâu hơn so với RF with class weight do quá trình áp dụng SMOTE để tạo ra các mẫu dữ liệu mới cho lớp thiểu số trước khi huấn luyện Random Forest.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 Việc sử dụng SMOTE và Random Forest kết hợp có thể yêu cầu nhiều bộ nhớ và CPU hơn, đặc biệt khi tập dữ liệu gốc lớn và quá trình SMOTE tạo ra nhiều mẫu dữ liệu mới.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b="1"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Accuracy: 0.87 -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so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với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0 Precision/Recall: 0.91 / 0.94 - Precision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Recall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1 Precision/Recall: 0.46 / 0.37 - Precision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Recall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thấy</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cải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khả</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năng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lớp</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thiểu</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số</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a:t>
            </a:r>
          </a:p>
        </p:txBody>
      </p:sp>
    </p:spTree>
    <p:extLst>
      <p:ext uri="{BB962C8B-B14F-4D97-AF65-F5344CB8AC3E}">
        <p14:creationId xmlns:p14="http://schemas.microsoft.com/office/powerpoint/2010/main" val="295281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pSp>
        <p:nvGrpSpPr>
          <p:cNvPr id="333" name="Google Shape;333;p3"/>
          <p:cNvGrpSpPr/>
          <p:nvPr/>
        </p:nvGrpSpPr>
        <p:grpSpPr>
          <a:xfrm flipH="1">
            <a:off x="-582478" y="1701864"/>
            <a:ext cx="5382456" cy="2901644"/>
            <a:chOff x="3900450" y="1941950"/>
            <a:chExt cx="1756275" cy="946425"/>
          </a:xfrm>
        </p:grpSpPr>
        <p:sp>
          <p:nvSpPr>
            <p:cNvPr id="334" name="Google Shape;334;p3"/>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3" name="Google Shape;413;p3"/>
          <p:cNvSpPr txBox="1">
            <a:spLocks noGrp="1"/>
          </p:cNvSpPr>
          <p:nvPr>
            <p:ph type="title" idx="2"/>
          </p:nvPr>
        </p:nvSpPr>
        <p:spPr>
          <a:xfrm>
            <a:off x="4824300" y="1780500"/>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Giới thiệu</a:t>
            </a:r>
            <a:endParaRPr/>
          </a:p>
        </p:txBody>
      </p:sp>
      <p:sp>
        <p:nvSpPr>
          <p:cNvPr id="414" name="Google Shape;414;p3"/>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30378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80580"/>
            <a:ext cx="8214360" cy="3186450"/>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mj-lt"/>
                <a:ea typeface="Yu Mincho"/>
                <a:cs typeface="Times New Roman" panose="02020603050405020304" pitchFamily="18" charset="0"/>
              </a:rPr>
              <a:t>• SMOTE ANN:</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 Thời gian xử lý của mô hình này khá lâu do việc huấn luyện mạng nơ-ron (ANN) thường tốn nhiều thời gian, đặc biệt khi kết hợp với SMOTE để tăng cường dữ liệu trước đó.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 Mô hình ANN yêu cầu nhiều tài nguyên tính toán, đặc biệt là GPU để tăng tốc quá trình huấn luyện. Sử dụng SMOTE cũng làm tăng yêu cầu về bộ nhớ do số lượng mẫu dữ liệu tăng lên.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b="1"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Accuracy: 0.78 -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trong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ba</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thấy</a:t>
            </a:r>
            <a:r>
              <a:rPr lang="en-GB" sz="1200" kern="100" dirty="0">
                <a:solidFill>
                  <a:schemeClr val="accent6"/>
                </a:solidFill>
                <a:effectLst/>
                <a:latin typeface="+mj-lt"/>
                <a:ea typeface="Yu Mincho"/>
                <a:cs typeface="Times New Roman" panose="02020603050405020304" pitchFamily="18" charset="0"/>
              </a:rPr>
              <a:t> ANN </a:t>
            </a:r>
            <a:r>
              <a:rPr lang="en-GB" sz="1200" kern="100" dirty="0" err="1">
                <a:solidFill>
                  <a:schemeClr val="accent6"/>
                </a:solidFill>
                <a:effectLst/>
                <a:latin typeface="+mj-lt"/>
                <a:ea typeface="Yu Mincho"/>
                <a:cs typeface="Times New Roman" panose="02020603050405020304" pitchFamily="18" charset="0"/>
              </a:rPr>
              <a:t>với</a:t>
            </a:r>
            <a:r>
              <a:rPr lang="en-GB" sz="1200" kern="100" dirty="0">
                <a:solidFill>
                  <a:schemeClr val="accent6"/>
                </a:solidFill>
                <a:effectLst/>
                <a:latin typeface="+mj-lt"/>
                <a:ea typeface="Yu Mincho"/>
                <a:cs typeface="Times New Roman" panose="02020603050405020304" pitchFamily="18" charset="0"/>
              </a:rPr>
              <a:t> SMOTE </a:t>
            </a:r>
            <a:r>
              <a:rPr lang="en-GB" sz="1200" kern="100" dirty="0" err="1">
                <a:solidFill>
                  <a:schemeClr val="accent6"/>
                </a:solidFill>
                <a:effectLst/>
                <a:latin typeface="+mj-lt"/>
                <a:ea typeface="Yu Mincho"/>
                <a:cs typeface="Times New Roman" panose="02020603050405020304" pitchFamily="18" charset="0"/>
              </a:rPr>
              <a:t>không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hoạt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động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tốt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bài</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toán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này</a:t>
            </a:r>
            <a:r>
              <a:rPr lang="en-GB" sz="1200" kern="100" dirty="0">
                <a:solidFill>
                  <a:schemeClr val="accent6"/>
                </a:solidFill>
                <a:effectLst/>
                <a:latin typeface="+mj-lt"/>
                <a:ea typeface="Yu Mincho"/>
                <a:cs typeface="Times New Roman" panose="02020603050405020304" pitchFamily="18" charset="0"/>
              </a:rPr>
              <a:t>.</a:t>
            </a:r>
            <a:br>
              <a:rPr lang="en-GB" sz="1200"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Class 0 Precision/Recall: 0.94 / 0.80 - Precision </a:t>
            </a:r>
            <a:r>
              <a:rPr lang="en-GB" sz="1200" kern="100" dirty="0" err="1">
                <a:solidFill>
                  <a:schemeClr val="accent6"/>
                </a:solidFill>
                <a:effectLst/>
                <a:latin typeface="+mj-lt"/>
                <a:ea typeface="Yu Mincho"/>
                <a:cs typeface="Times New Roman" panose="02020603050405020304" pitchFamily="18" charset="0"/>
              </a:rPr>
              <a:t>cao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trong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ba</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Recall </a:t>
            </a:r>
            <a:r>
              <a:rPr lang="en-GB" sz="1200" kern="100" dirty="0" err="1">
                <a:solidFill>
                  <a:schemeClr val="accent6"/>
                </a:solidFill>
                <a:effectLst/>
                <a:latin typeface="+mj-lt"/>
                <a:ea typeface="Yu Mincho"/>
                <a:cs typeface="Times New Roman" panose="02020603050405020304" pitchFamily="18" charset="0"/>
              </a:rPr>
              <a:t>rất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a:t>
            </a:r>
            <a:br>
              <a:rPr lang="en-GB" sz="1200"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Class 1 Precision/Recall: 0.31 / 0.62 - Precision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Recall </a:t>
            </a:r>
            <a:r>
              <a:rPr lang="en-GB" sz="1200" kern="100" dirty="0" err="1">
                <a:solidFill>
                  <a:schemeClr val="accent6"/>
                </a:solidFill>
                <a:effectLst/>
                <a:latin typeface="+mj-lt"/>
                <a:ea typeface="Yu Mincho"/>
                <a:cs typeface="Times New Roman" panose="02020603050405020304" pitchFamily="18" charset="0"/>
              </a:rPr>
              <a:t>cao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thấy</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có</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thể</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nhận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diện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tốt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các</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trường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hợp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lớp</a:t>
            </a:r>
            <a:r>
              <a:rPr lang="en-GB" sz="1200" kern="100" dirty="0">
                <a:solidFill>
                  <a:schemeClr val="accent6"/>
                </a:solidFill>
                <a:effectLst/>
                <a:latin typeface="+mj-lt"/>
                <a:ea typeface="Yu Mincho"/>
                <a:cs typeface="Times New Roman" panose="02020603050405020304" pitchFamily="18" charset="0"/>
              </a:rPr>
              <a:t> 1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với</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nhiều</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dự</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đoán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sai</a:t>
            </a:r>
            <a:r>
              <a:rPr lang="en-GB" sz="1200" kern="100" dirty="0">
                <a:solidFill>
                  <a:schemeClr val="accent6"/>
                </a:solidFill>
                <a:effectLst/>
                <a:latin typeface="+mj-lt"/>
                <a:ea typeface="Yu Mincho"/>
                <a:cs typeface="Times New Roman" panose="02020603050405020304" pitchFamily="18" charset="0"/>
              </a:rPr>
              <a:t>.</a:t>
            </a:r>
          </a:p>
        </p:txBody>
      </p:sp>
    </p:spTree>
    <p:extLst>
      <p:ext uri="{BB962C8B-B14F-4D97-AF65-F5344CB8AC3E}">
        <p14:creationId xmlns:p14="http://schemas.microsoft.com/office/powerpoint/2010/main" val="728753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2733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18160" y="950100"/>
            <a:ext cx="8214360" cy="3637662"/>
          </a:xfrm>
          <a:prstGeom prst="rect">
            <a:avLst/>
          </a:prstGeom>
          <a:noFill/>
        </p:spPr>
        <p:txBody>
          <a:bodyPr wrap="square">
            <a:spAutoFit/>
          </a:bodyPr>
          <a:lstStyle/>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Logistic Regression, Bayesian GLM: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(0 - 0.04),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XGBoost</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LightGBM</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CatBoost</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HistGradientBoosting</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(0.88-0.89),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tương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(0.12-0.25),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Logistic Regression.</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Random Forest: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tương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(0.22),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Boosting.</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RF Grid Search, RF Random Search: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(0.95),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khá</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(0.59-0.61),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ưu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hóa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giúp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cải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Stacking: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vẫn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(0.27),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kết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hợp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mang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lại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nhiều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cải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thiện</a:t>
            </a:r>
            <a:endParaRPr lang="en-GB" sz="1100" kern="100" dirty="0">
              <a:solidFill>
                <a:schemeClr val="accent6"/>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ANN: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(0.15),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ANN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schemeClr val="accent6"/>
              </a:solidFill>
              <a:latin typeface="Lato" panose="020F0502020204030203"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Passive Aggressive, Ridge Classifier: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(0.60-0.82),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(0.62-0.76),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áp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dụng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SMOTE.</a:t>
            </a:r>
            <a:endParaRPr lang="en-GB" sz="1100" kern="100" dirty="0">
              <a:solidFill>
                <a:schemeClr val="accent6"/>
              </a:solidFill>
              <a:effectLst/>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100227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40284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luận</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18160" y="1079640"/>
            <a:ext cx="8214360" cy="3346750"/>
          </a:xfrm>
          <a:prstGeom prst="rect">
            <a:avLst/>
          </a:prstGeom>
          <a:noFill/>
        </p:spPr>
        <p:txBody>
          <a:bodyPr wrap="square">
            <a:spAutoFit/>
          </a:bodyPr>
          <a:lstStyle/>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 hình RF with class weight cải thiện độ chính xác tổng thể và khả năng nhận diện lớp thiểu số so với Random Forest thông thường, nhưng vẫn cần cải thiện để nhận diện tốt hơn lớp thiểu số.</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Random Forest cải thiện đáng kể khả năng nhận diện lớp thiểu số nhờ việc tăng cường dữ liệu lớp này, mặc dù độ chính xác tổng thể không tăng nhiều.</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ANN cải thiện khả năng nhận diện lớp thiểu số nhưng lại làm giảm độ chính xác tổng thể. Điều này cho thấy mô hình có thể gặp vấn đề với overfitting hoặc thiếu dữ liệu huấn luyện đủ lớn.</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RF Random Search có Accuracy cao nhất (0.95) và Precision/Recall của</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Class 1 cũng cao hơn so với nhiều mô hình khác, cho thấy đây là phương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pháp tốt nhất trong số các phương pháp đã thử nghiệm.</a:t>
            </a: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Logistic Regression, XGBoost, LightGBM, CatBoost, HistGradi</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entBoosting, và ANN đều có Accuracy tương đương (0.87-0.89), nhưng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Recall cho Class 1 rất thấp, cho thấy chúng không hiệu quả trong việc nhận</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 lớp thiểu số.</a:t>
            </a: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Passive Aggressive và SMOTE Ridge Classifier có Accuracy</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và Precision/Recall thấp hơn so với các phương pháp khác, cho thấy chúng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 phù hợp cho bài toán này.</a:t>
            </a:r>
          </a:p>
        </p:txBody>
      </p:sp>
    </p:spTree>
    <p:extLst>
      <p:ext uri="{BB962C8B-B14F-4D97-AF65-F5344CB8AC3E}">
        <p14:creationId xmlns:p14="http://schemas.microsoft.com/office/powerpoint/2010/main" val="1790563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3"/>
          <p:cNvSpPr txBox="1"/>
          <p:nvPr/>
        </p:nvSpPr>
        <p:spPr>
          <a:xfrm>
            <a:off x="2634785" y="1943534"/>
            <a:ext cx="4834163" cy="1758138"/>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chemeClr val="accent6"/>
              </a:buClr>
              <a:buSzPts val="4000"/>
              <a:buFont typeface="Francois One"/>
              <a:buNone/>
            </a:pPr>
            <a:r>
              <a:rPr lang="vi-VN" sz="4000" b="0" i="0" u="none" strike="noStrike" cap="none">
                <a:solidFill>
                  <a:schemeClr val="accent6"/>
                </a:solidFill>
                <a:latin typeface="Francois One"/>
                <a:ea typeface="Francois One"/>
                <a:cs typeface="Francois One"/>
                <a:sym typeface="Francois One"/>
              </a:rPr>
              <a:t>Cảm ơn thầy và các bạn đã lắng nghe</a:t>
            </a:r>
            <a:endParaRPr sz="4000" b="0" i="0" u="none" strike="noStrike" cap="none">
              <a:solidFill>
                <a:schemeClr val="accent6"/>
              </a:solidFill>
              <a:latin typeface="Francois One"/>
              <a:ea typeface="Francois One"/>
              <a:cs typeface="Francois One"/>
              <a:sym typeface="Francois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
          <p:cNvSpPr txBox="1">
            <a:spLocks noGrp="1"/>
          </p:cNvSpPr>
          <p:nvPr>
            <p:ph type="title"/>
          </p:nvPr>
        </p:nvSpPr>
        <p:spPr>
          <a:xfrm>
            <a:off x="1927001" y="489673"/>
            <a:ext cx="5659702" cy="512799"/>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dirty="0" err="1"/>
              <a:t>Bài</a:t>
            </a:r>
            <a:r>
              <a:rPr lang="vi-VN" dirty="0"/>
              <a:t> </a:t>
            </a:r>
            <a:r>
              <a:rPr lang="vi-VN" dirty="0" err="1"/>
              <a:t>toán</a:t>
            </a:r>
            <a:endParaRPr dirty="0"/>
          </a:p>
        </p:txBody>
      </p:sp>
      <p:sp>
        <p:nvSpPr>
          <p:cNvPr id="420" name="Google Shape;420;p4"/>
          <p:cNvSpPr txBox="1">
            <a:spLocks noGrp="1"/>
          </p:cNvSpPr>
          <p:nvPr>
            <p:ph type="subTitle" idx="1"/>
          </p:nvPr>
        </p:nvSpPr>
        <p:spPr>
          <a:xfrm>
            <a:off x="928330" y="1336701"/>
            <a:ext cx="7209121" cy="2193308"/>
          </a:xfrm>
          <a:prstGeom prst="rect">
            <a:avLst/>
          </a:prstGeom>
          <a:noFill/>
          <a:ln>
            <a:noFill/>
          </a:ln>
        </p:spPr>
        <p:txBody>
          <a:bodyPr spcFirstLastPara="1" wrap="square" lIns="0" tIns="91425" rIns="0" bIns="91425" anchor="t" anchorCtr="0">
            <a:noAutofit/>
          </a:bodyPr>
          <a:lstStyle/>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dirty="0"/>
              <a:t>Input: </a:t>
            </a:r>
            <a:r>
              <a:rPr lang="en-US" dirty="0" err="1"/>
              <a:t>Địa</a:t>
            </a:r>
            <a:r>
              <a:rPr lang="en-US" dirty="0"/>
              <a:t> bàn </a:t>
            </a:r>
            <a:r>
              <a:rPr lang="en-US" dirty="0" err="1"/>
              <a:t>kinh</a:t>
            </a:r>
            <a:r>
              <a:rPr lang="en-US" dirty="0"/>
              <a:t> </a:t>
            </a:r>
            <a:r>
              <a:rPr lang="en-US" dirty="0" err="1"/>
              <a:t>doanh</a:t>
            </a:r>
            <a:r>
              <a:rPr lang="en-US" dirty="0"/>
              <a:t>, </a:t>
            </a:r>
            <a:r>
              <a:rPr lang="en-US" dirty="0" err="1"/>
              <a:t>Loại</a:t>
            </a:r>
            <a:r>
              <a:rPr lang="en-US" dirty="0"/>
              <a:t> </a:t>
            </a:r>
            <a:r>
              <a:rPr lang="en-US" dirty="0" err="1"/>
              <a:t>hình</a:t>
            </a:r>
            <a:r>
              <a:rPr lang="en-US" dirty="0"/>
              <a:t> </a:t>
            </a:r>
            <a:r>
              <a:rPr lang="en-US" dirty="0" err="1"/>
              <a:t>doanh</a:t>
            </a:r>
            <a:r>
              <a:rPr lang="en-US" dirty="0"/>
              <a:t> </a:t>
            </a:r>
            <a:r>
              <a:rPr lang="en-US" dirty="0" err="1"/>
              <a:t>nghiệp</a:t>
            </a:r>
            <a:r>
              <a:rPr lang="en-US" dirty="0"/>
              <a:t>, </a:t>
            </a:r>
            <a:r>
              <a:rPr lang="en-US" dirty="0" err="1"/>
              <a:t>Vốn</a:t>
            </a:r>
            <a:r>
              <a:rPr lang="en-US" dirty="0"/>
              <a:t> </a:t>
            </a:r>
            <a:r>
              <a:rPr lang="en-US" dirty="0" err="1"/>
              <a:t>điều</a:t>
            </a:r>
            <a:r>
              <a:rPr lang="en-US" dirty="0"/>
              <a:t> </a:t>
            </a:r>
            <a:r>
              <a:rPr lang="en-US" dirty="0" err="1"/>
              <a:t>lệ</a:t>
            </a:r>
            <a:r>
              <a:rPr lang="en-US" dirty="0"/>
              <a:t>, Số năm </a:t>
            </a:r>
            <a:r>
              <a:rPr lang="en-US" dirty="0" err="1"/>
              <a:t>thành</a:t>
            </a:r>
            <a:r>
              <a:rPr lang="en-US" dirty="0"/>
              <a:t> </a:t>
            </a:r>
            <a:r>
              <a:rPr lang="en-US" dirty="0" err="1"/>
              <a:t>lập</a:t>
            </a:r>
            <a:r>
              <a:rPr lang="en-US" dirty="0"/>
              <a:t> và Các chỉ </a:t>
            </a:r>
            <a:r>
              <a:rPr lang="en-US" dirty="0" err="1"/>
              <a:t>tiêu</a:t>
            </a:r>
            <a:r>
              <a:rPr lang="en-US" dirty="0"/>
              <a:t> </a:t>
            </a:r>
            <a:r>
              <a:rPr lang="en-US" dirty="0" err="1"/>
              <a:t>tài</a:t>
            </a:r>
            <a:r>
              <a:rPr lang="en-US" dirty="0"/>
              <a:t> chính trong </a:t>
            </a:r>
            <a:r>
              <a:rPr lang="en-US" dirty="0" err="1"/>
              <a:t>vòng</a:t>
            </a:r>
            <a:r>
              <a:rPr lang="en-US" dirty="0"/>
              <a:t> 8 năm của </a:t>
            </a:r>
            <a:r>
              <a:rPr lang="en-US" dirty="0" err="1"/>
              <a:t>Doanh</a:t>
            </a:r>
            <a:r>
              <a:rPr lang="en-US" dirty="0"/>
              <a:t> </a:t>
            </a:r>
            <a:r>
              <a:rPr lang="en-US" dirty="0" err="1"/>
              <a:t>nghiệp</a:t>
            </a:r>
            <a:r>
              <a:rPr lang="en-US" dirty="0"/>
              <a:t> (2015-2022)</a:t>
            </a:r>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endParaRPr lang="en-US" dirty="0"/>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dirty="0"/>
              <a:t>Output: </a:t>
            </a:r>
            <a:r>
              <a:rPr lang="en-US" dirty="0" err="1"/>
              <a:t>Doanh</a:t>
            </a:r>
            <a:r>
              <a:rPr lang="en-US" dirty="0"/>
              <a:t> </a:t>
            </a:r>
            <a:r>
              <a:rPr lang="en-US" dirty="0" err="1"/>
              <a:t>thu</a:t>
            </a:r>
            <a:r>
              <a:rPr lang="en-US" dirty="0"/>
              <a:t> năm 2021 của </a:t>
            </a:r>
            <a:r>
              <a:rPr lang="en-US" dirty="0" err="1"/>
              <a:t>Doanh</a:t>
            </a:r>
            <a:r>
              <a:rPr lang="en-US" dirty="0"/>
              <a:t> </a:t>
            </a:r>
            <a:r>
              <a:rPr lang="en-US" dirty="0" err="1"/>
              <a:t>nghiệp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11fca2e3968_1_0"/>
          <p:cNvSpPr txBox="1">
            <a:spLocks noGrp="1"/>
          </p:cNvSpPr>
          <p:nvPr>
            <p:ph type="title"/>
          </p:nvPr>
        </p:nvSpPr>
        <p:spPr>
          <a:xfrm>
            <a:off x="1607573" y="273381"/>
            <a:ext cx="5659800" cy="5127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dirty="0">
                <a:effectLst>
                  <a:outerShdw blurRad="38100" dist="38100" dir="2700000" algn="tl">
                    <a:srgbClr val="000000">
                      <a:alpha val="43137"/>
                    </a:srgbClr>
                  </a:outerShdw>
                </a:effectLst>
              </a:rPr>
              <a:t>Lý do chọn đề tài</a:t>
            </a:r>
            <a:endParaRPr dirty="0">
              <a:effectLst>
                <a:outerShdw blurRad="38100" dist="38100" dir="2700000" algn="tl">
                  <a:srgbClr val="000000">
                    <a:alpha val="43137"/>
                  </a:srgbClr>
                </a:outerShdw>
              </a:effectLst>
            </a:endParaRPr>
          </a:p>
        </p:txBody>
      </p:sp>
      <p:sp>
        <p:nvSpPr>
          <p:cNvPr id="426" name="Google Shape;426;g11fca2e3968_1_0"/>
          <p:cNvSpPr txBox="1">
            <a:spLocks noGrp="1"/>
          </p:cNvSpPr>
          <p:nvPr>
            <p:ph type="subTitle" idx="1"/>
          </p:nvPr>
        </p:nvSpPr>
        <p:spPr>
          <a:xfrm>
            <a:off x="896125" y="897861"/>
            <a:ext cx="7346607" cy="3060600"/>
          </a:xfrm>
          <a:prstGeom prst="rect">
            <a:avLst/>
          </a:prstGeom>
          <a:noFill/>
          <a:ln>
            <a:noFill/>
          </a:ln>
        </p:spPr>
        <p:txBody>
          <a:bodyPr spcFirstLastPara="1" wrap="square" lIns="0" tIns="91425" rIns="0" bIns="91425" anchor="t" anchorCtr="0">
            <a:noAutofit/>
          </a:bodyPr>
          <a:lstStyle/>
          <a:p>
            <a:pPr marL="92075" indent="47625" algn="just">
              <a:lnSpc>
                <a:spcPct val="150000"/>
              </a:lnSpc>
            </a:pPr>
            <a:r>
              <a:rPr lang="vi-VN" dirty="0"/>
              <a:t>Việc xây dựng mô hình dự đoán khả năng phá sản của doanh nghiệp</a:t>
            </a:r>
            <a:r>
              <a:rPr lang="en-US" dirty="0"/>
              <a:t> </a:t>
            </a:r>
            <a:r>
              <a:rPr lang="vi-VN" dirty="0"/>
              <a:t>trở nên cấp thiết do:</a:t>
            </a:r>
          </a:p>
          <a:p>
            <a:pPr algn="just">
              <a:lnSpc>
                <a:spcPct val="150000"/>
              </a:lnSpc>
              <a:buFont typeface="Arial" panose="020B0604020202020204" pitchFamily="34" charset="0"/>
              <a:buChar char="•"/>
            </a:pPr>
            <a:r>
              <a:rPr lang="vi-VN" dirty="0"/>
              <a:t>Tình hình kinh tế biến động mạnh mẽ. </a:t>
            </a:r>
            <a:endParaRPr lang="en-US" dirty="0"/>
          </a:p>
          <a:p>
            <a:pPr algn="just">
              <a:lnSpc>
                <a:spcPct val="150000"/>
              </a:lnSpc>
              <a:buFont typeface="Arial" panose="020B0604020202020204" pitchFamily="34" charset="0"/>
              <a:buChar char="•"/>
            </a:pPr>
            <a:r>
              <a:rPr lang="vi-VN" dirty="0"/>
              <a:t>Áp lực từ chủ nợ và nhà đầu tư đòi hỏi thông tin minh bạch.</a:t>
            </a:r>
          </a:p>
          <a:p>
            <a:pPr algn="just">
              <a:lnSpc>
                <a:spcPct val="150000"/>
              </a:lnSpc>
              <a:buFont typeface="Arial" panose="020B0604020202020204" pitchFamily="34" charset="0"/>
              <a:buChar char="•"/>
            </a:pPr>
            <a:r>
              <a:rPr lang="vi-VN" dirty="0"/>
              <a:t>Ban quản trị cần dự báo để đưa ra quyết định chiến lược.</a:t>
            </a:r>
          </a:p>
          <a:p>
            <a:pPr algn="just">
              <a:lnSpc>
                <a:spcPct val="150000"/>
              </a:lnSpc>
              <a:buFont typeface="Arial" panose="020B0604020202020204" pitchFamily="34" charset="0"/>
              <a:buChar char="•"/>
            </a:pPr>
            <a:r>
              <a:rPr lang="vi-VN" dirty="0"/>
              <a:t>Quy định khắt khe từ cơ quan quản lý.</a:t>
            </a:r>
          </a:p>
          <a:p>
            <a:pPr algn="just">
              <a:lnSpc>
                <a:spcPct val="150000"/>
              </a:lnSpc>
              <a:buFont typeface="Arial" panose="020B0604020202020204" pitchFamily="34" charset="0"/>
              <a:buChar char="•"/>
            </a:pPr>
            <a:r>
              <a:rPr lang="vi-VN" dirty="0"/>
              <a:t>Sự cạnh tranh ngày càng khốc liệt. </a:t>
            </a:r>
            <a:endParaRPr lang="en-US" dirty="0"/>
          </a:p>
          <a:p>
            <a:pPr algn="just">
              <a:lnSpc>
                <a:spcPct val="150000"/>
              </a:lnSpc>
              <a:buFont typeface="Arial" panose="020B0604020202020204" pitchFamily="34" charset="0"/>
              <a:buChar char="•"/>
            </a:pPr>
            <a:r>
              <a:rPr lang="vi-VN" dirty="0"/>
              <a:t>Đảm bảo sự tồn tại và phát triển bền vững của doanh nghiệp.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
          <p:cNvSpPr txBox="1">
            <a:spLocks noGrp="1"/>
          </p:cNvSpPr>
          <p:nvPr>
            <p:ph type="title"/>
          </p:nvPr>
        </p:nvSpPr>
        <p:spPr>
          <a:xfrm>
            <a:off x="770400" y="58815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Đối</a:t>
            </a:r>
            <a:r>
              <a:rPr lang="en-US" dirty="0"/>
              <a:t> </a:t>
            </a:r>
            <a:r>
              <a:rPr lang="en-US" dirty="0" err="1"/>
              <a:t>tượng</a:t>
            </a:r>
            <a:r>
              <a:rPr lang="en-US" dirty="0"/>
              <a:t> </a:t>
            </a:r>
            <a:r>
              <a:rPr lang="vi-VN" dirty="0"/>
              <a:t>nghiên cứu</a:t>
            </a:r>
            <a:endParaRPr dirty="0"/>
          </a:p>
        </p:txBody>
      </p:sp>
      <p:sp>
        <p:nvSpPr>
          <p:cNvPr id="432" name="Google Shape;432;p6"/>
          <p:cNvSpPr txBox="1">
            <a:spLocks noGrp="1"/>
          </p:cNvSpPr>
          <p:nvPr>
            <p:ph type="body" idx="1"/>
          </p:nvPr>
        </p:nvSpPr>
        <p:spPr>
          <a:xfrm>
            <a:off x="1122587" y="1173510"/>
            <a:ext cx="6898825" cy="553968"/>
          </a:xfrm>
          <a:prstGeom prst="rect">
            <a:avLst/>
          </a:prstGeom>
          <a:noFill/>
          <a:ln>
            <a:noFill/>
          </a:ln>
        </p:spPr>
        <p:txBody>
          <a:bodyPr spcFirstLastPara="1" wrap="square" lIns="0" tIns="91425" rIns="0" bIns="91425" anchor="t" anchorCtr="0">
            <a:spAutoFit/>
          </a:bodyPr>
          <a:lstStyle/>
          <a:p>
            <a:pPr marL="0" lvl="0" indent="0" algn="ctr" rtl="0">
              <a:lnSpc>
                <a:spcPct val="150000"/>
              </a:lnSpc>
              <a:spcBef>
                <a:spcPts val="0"/>
              </a:spcBef>
              <a:spcAft>
                <a:spcPts val="0"/>
              </a:spcAft>
              <a:buSzPts val="1400"/>
              <a:buNone/>
            </a:pPr>
            <a:r>
              <a:rPr lang="en-US" sz="1600" dirty="0"/>
              <a:t>C</a:t>
            </a:r>
            <a:r>
              <a:rPr lang="vi-VN" sz="1600" dirty="0"/>
              <a:t>ác doanh nghiệp</a:t>
            </a:r>
            <a:r>
              <a:rPr lang="en-US" sz="1600" dirty="0"/>
              <a:t> </a:t>
            </a:r>
            <a:r>
              <a:rPr lang="en-US" sz="1600" dirty="0" err="1"/>
              <a:t>đã</a:t>
            </a:r>
            <a:r>
              <a:rPr lang="en-US" sz="1600" dirty="0"/>
              <a:t> </a:t>
            </a:r>
            <a:r>
              <a:rPr lang="en-US" sz="1600" dirty="0" err="1"/>
              <a:t>và</a:t>
            </a:r>
            <a:r>
              <a:rPr lang="en-US" sz="1600" dirty="0"/>
              <a:t> </a:t>
            </a:r>
            <a:r>
              <a:rPr lang="en-US" sz="1600" dirty="0" err="1"/>
              <a:t>đang</a:t>
            </a:r>
            <a:r>
              <a:rPr lang="en-US" sz="1600" dirty="0"/>
              <a:t> </a:t>
            </a:r>
            <a:r>
              <a:rPr lang="en-US" sz="1600" dirty="0" err="1"/>
              <a:t>hoạt</a:t>
            </a:r>
            <a:r>
              <a:rPr lang="en-US" sz="1600" dirty="0"/>
              <a:t> </a:t>
            </a:r>
            <a:r>
              <a:rPr lang="en-US" sz="1600" dirty="0" err="1"/>
              <a:t>động</a:t>
            </a:r>
            <a:r>
              <a:rPr lang="vi-VN" sz="1600" dirty="0"/>
              <a:t> ở Việt Nam</a:t>
            </a:r>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8"/>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Phương pháp giải quyết bài toán</a:t>
            </a:r>
            <a:endParaRPr sz="4000"/>
          </a:p>
        </p:txBody>
      </p:sp>
      <p:sp>
        <p:nvSpPr>
          <p:cNvPr id="439" name="Google Shape;439;p8"/>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02</a:t>
            </a:r>
            <a:endParaRPr/>
          </a:p>
        </p:txBody>
      </p:sp>
      <p:pic>
        <p:nvPicPr>
          <p:cNvPr id="440" name="Google Shape;440;p8"/>
          <p:cNvPicPr preferRelativeResize="0"/>
          <p:nvPr/>
        </p:nvPicPr>
        <p:blipFill rotWithShape="1">
          <a:blip r:embed="rId3">
            <a:alphaModFix/>
          </a:blip>
          <a:srcRect t="16540" b="16547"/>
          <a:stretch/>
        </p:blipFill>
        <p:spPr>
          <a:xfrm>
            <a:off x="264331" y="763325"/>
            <a:ext cx="4649786" cy="3823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9"/>
          <p:cNvSpPr txBox="1">
            <a:spLocks noGrp="1"/>
          </p:cNvSpPr>
          <p:nvPr>
            <p:ph type="title"/>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Phương pháp</a:t>
            </a:r>
            <a:endParaRPr/>
          </a:p>
        </p:txBody>
      </p:sp>
      <p:sp>
        <p:nvSpPr>
          <p:cNvPr id="446" name="Google Shape;446;p9"/>
          <p:cNvSpPr txBox="1"/>
          <p:nvPr/>
        </p:nvSpPr>
        <p:spPr>
          <a:xfrm>
            <a:off x="437109" y="1149225"/>
            <a:ext cx="8284859" cy="382136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latin typeface="Montserrat" panose="020B0604020202020204" charset="0"/>
                <a:ea typeface="Montserrat"/>
                <a:cs typeface="Montserrat"/>
                <a:sym typeface="Montserrat"/>
              </a:rPr>
              <a:t>Á</a:t>
            </a:r>
            <a:r>
              <a:rPr lang="vi-VN" sz="1600" b="0" i="0" u="none" strike="noStrike" cap="none" dirty="0">
                <a:solidFill>
                  <a:schemeClr val="accent6"/>
                </a:solidFill>
                <a:latin typeface="Montserrat" panose="020B0604020202020204" charset="0"/>
                <a:ea typeface="Montserrat"/>
                <a:cs typeface="Montserrat"/>
                <a:sym typeface="Montserrat"/>
              </a:rPr>
              <a:t>p dụng các mô hình học máy</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chuyên</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để</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phân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loại</a:t>
            </a:r>
            <a:r>
              <a:rPr lang="en-US" sz="1600"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như</a:t>
            </a:r>
            <a:r>
              <a:rPr lang="en-US" sz="1600" b="0" i="0" u="none" strike="noStrike" cap="none" dirty="0">
                <a:solidFill>
                  <a:schemeClr val="accent6"/>
                </a:solidFill>
                <a:latin typeface="Montserrat" panose="020B0604020202020204" charset="0"/>
                <a:ea typeface="Montserrat"/>
                <a:cs typeface="Montserrat"/>
                <a:sym typeface="Montserrat"/>
              </a:rPr>
              <a:t> Random Forest, Classifier,… </a:t>
            </a:r>
            <a:r>
              <a:rPr lang="vi-VN" sz="1600" b="0" i="0" u="none" strike="noStrike" cap="none" dirty="0">
                <a:solidFill>
                  <a:schemeClr val="accent6"/>
                </a:solidFill>
                <a:latin typeface="Montserrat" panose="020B0604020202020204" charset="0"/>
                <a:ea typeface="Montserrat"/>
                <a:cs typeface="Montserrat"/>
                <a:sym typeface="Montserrat"/>
              </a:rPr>
              <a:t>để dự đoán </a:t>
            </a:r>
            <a:r>
              <a:rPr lang="en-US" sz="1600" b="0" i="0" u="none" strike="noStrike" cap="none" dirty="0" err="1">
                <a:solidFill>
                  <a:schemeClr val="accent6"/>
                </a:solidFill>
                <a:latin typeface="Montserrat" panose="020B0604020202020204" charset="0"/>
                <a:ea typeface="Montserrat"/>
                <a:cs typeface="Montserrat"/>
                <a:sym typeface="Montserrat"/>
              </a:rPr>
              <a:t>trạng</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thái</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phá</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sản</a:t>
            </a:r>
            <a:r>
              <a:rPr lang="en-US" sz="1600" b="0" i="0" u="none" strike="noStrike" cap="none" dirty="0">
                <a:solidFill>
                  <a:schemeClr val="accent6"/>
                </a:solidFill>
                <a:latin typeface="Montserrat" panose="020B0604020202020204" charset="0"/>
                <a:ea typeface="Montserrat"/>
                <a:cs typeface="Montserrat"/>
                <a:sym typeface="Montserrat"/>
              </a:rPr>
              <a:t> </a:t>
            </a:r>
            <a:r>
              <a:rPr lang="vi-VN" sz="1600" b="0" i="0" u="none" strike="noStrike" cap="none" dirty="0">
                <a:solidFill>
                  <a:schemeClr val="accent6"/>
                </a:solidFill>
                <a:latin typeface="Montserrat" panose="020B0604020202020204" charset="0"/>
                <a:ea typeface="Montserrat"/>
                <a:cs typeface="Montserrat"/>
                <a:sym typeface="Montserrat"/>
              </a:rPr>
              <a:t>của các doanh nghiệp.</a:t>
            </a:r>
            <a:endParaRPr lang="en-US"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effectLst/>
                <a:latin typeface="Montserrat" panose="020B0604020202020204" charset="0"/>
                <a:ea typeface="Montserrat" panose="020B0604020202020204" charset="0"/>
                <a:cs typeface="Montserrat" panose="020B0604020202020204" charset="0"/>
              </a:rPr>
              <a:t>Do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đang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hoạt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động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nhiều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hơn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đã</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phá</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sản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nên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ta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á</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p dụng các mô hình học máy</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có</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áp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dụng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thêm</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kỹ</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thuật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để mô hình tập trung hơn vào lớp thiểu số như </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SMOTE hay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là</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chỉnh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trọng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lớp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a:t>
            </a:r>
            <a:endParaRPr lang="vi-VN"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vi-VN" sz="1600" b="0" i="0" u="none" strike="noStrike" cap="none" dirty="0">
                <a:solidFill>
                  <a:schemeClr val="accent6"/>
                </a:solidFill>
                <a:latin typeface="Montserrat" panose="020B0604020202020204" charset="0"/>
                <a:ea typeface="Montserrat"/>
                <a:cs typeface="Montserrat"/>
                <a:sym typeface="Montserrat"/>
              </a:rPr>
              <a:t>Đánh giá độ chính xác và hiệu quả của các mô hình học máy được áp dụng bằng các chỉ số như </a:t>
            </a:r>
            <a:r>
              <a:rPr lang="en-US" sz="1600" b="0" i="0" u="none" strike="noStrike" cap="none" dirty="0">
                <a:solidFill>
                  <a:schemeClr val="accent6"/>
                </a:solidFill>
                <a:latin typeface="Montserrat" panose="020B0604020202020204" charset="0"/>
                <a:ea typeface="Montserrat"/>
                <a:cs typeface="Montserrat"/>
                <a:sym typeface="Montserrat"/>
              </a:rPr>
              <a:t>Accuracy, Precision, Recall.</a:t>
            </a:r>
            <a:endParaRPr lang="vi-VN" sz="1600" b="0" i="0" u="none" strike="noStrike" cap="none" dirty="0">
              <a:solidFill>
                <a:schemeClr val="accent6"/>
              </a:solidFill>
              <a:latin typeface="Montserrat" panose="020B0604020202020204" charset="0"/>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Cây</a:t>
            </a:r>
            <a:r>
              <a:rPr lang="en-US" dirty="0"/>
              <a:t> </a:t>
            </a:r>
            <a:r>
              <a:rPr lang="en-US" dirty="0" err="1"/>
              <a:t>quyết</a:t>
            </a:r>
            <a:r>
              <a:rPr lang="en-US" dirty="0"/>
              <a:t> </a:t>
            </a:r>
            <a:r>
              <a:rPr lang="en-US" dirty="0" err="1"/>
              <a:t>định</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7" name="Picture 6">
            <a:extLst>
              <a:ext uri="{FF2B5EF4-FFF2-40B4-BE49-F238E27FC236}">
                <a16:creationId xmlns:a16="http://schemas.microsoft.com/office/drawing/2014/main" id="{3E326446-FB14-9141-9768-1199BD82B670}"/>
              </a:ext>
            </a:extLst>
          </p:cNvPr>
          <p:cNvPicPr>
            <a:picLocks noChangeAspect="1"/>
          </p:cNvPicPr>
          <p:nvPr/>
        </p:nvPicPr>
        <p:blipFill>
          <a:blip r:embed="rId3"/>
          <a:stretch>
            <a:fillRect/>
          </a:stretch>
        </p:blipFill>
        <p:spPr>
          <a:xfrm>
            <a:off x="1714499" y="1130299"/>
            <a:ext cx="6344979" cy="3200689"/>
          </a:xfrm>
          <a:prstGeom prst="rect">
            <a:avLst/>
          </a:prstGeom>
        </p:spPr>
      </p:pic>
    </p:spTree>
  </p:cSld>
  <p:clrMapOvr>
    <a:masterClrMapping/>
  </p:clrMapOvr>
</p:sld>
</file>

<file path=ppt/theme/theme1.xml><?xml version="1.0" encoding="utf-8"?>
<a:theme xmlns:a="http://schemas.openxmlformats.org/drawingml/2006/main"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3341</Words>
  <Application>Microsoft Office PowerPoint</Application>
  <PresentationFormat>On-screen Show (16:9)</PresentationFormat>
  <Paragraphs>200</Paragraphs>
  <Slides>33</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Bebas Neue</vt:lpstr>
      <vt:lpstr>Montserrat</vt:lpstr>
      <vt:lpstr>Wingdings</vt:lpstr>
      <vt:lpstr>Times New Roman</vt:lpstr>
      <vt:lpstr>-webkit-standard</vt:lpstr>
      <vt:lpstr>Francois One</vt:lpstr>
      <vt:lpstr>Fira Sans Extra Condensed</vt:lpstr>
      <vt:lpstr>Arial</vt:lpstr>
      <vt:lpstr>Calibri</vt:lpstr>
      <vt:lpstr>Noto Sans Symbols</vt:lpstr>
      <vt:lpstr>Lato</vt:lpstr>
      <vt:lpstr>Science Subject for Elementary - 2nd Grade: Inventions &amp; Simple Machines by Slidesgo</vt:lpstr>
      <vt:lpstr>Ứng dụng mô hình học máy trong dự đoán phá sản doanh nghiệp</vt:lpstr>
      <vt:lpstr>Kết quả</vt:lpstr>
      <vt:lpstr>Giới thiệu</vt:lpstr>
      <vt:lpstr>Bài toán</vt:lpstr>
      <vt:lpstr>Lý do chọn đề tài</vt:lpstr>
      <vt:lpstr>Đối tượng nghiên cứu</vt:lpstr>
      <vt:lpstr>Phương pháp giải quyết bài toán</vt:lpstr>
      <vt:lpstr>Phương pháp</vt:lpstr>
      <vt:lpstr>Cây quyết định</vt:lpstr>
      <vt:lpstr>Bagging</vt:lpstr>
      <vt:lpstr>Random Forest</vt:lpstr>
      <vt:lpstr>Boosting</vt:lpstr>
      <vt:lpstr>Gradient Boosting</vt:lpstr>
      <vt:lpstr>Gradient Boosting</vt:lpstr>
      <vt:lpstr>Gradient Boosting</vt:lpstr>
      <vt:lpstr>Gradient Boosting</vt:lpstr>
      <vt:lpstr>XGBoost</vt:lpstr>
      <vt:lpstr>Neural Network </vt:lpstr>
      <vt:lpstr>Multilayers Perceptron</vt:lpstr>
      <vt:lpstr>Quá trình  thực hiện</vt:lpstr>
      <vt:lpstr>Các bước thực hiện</vt:lpstr>
      <vt:lpstr>Dữ liệu</vt:lpstr>
      <vt:lpstr>Gán nhãn dữ liệu</vt:lpstr>
      <vt:lpstr>Xây dựng mô hình</vt:lpstr>
      <vt:lpstr>04</vt:lpstr>
      <vt:lpstr>Kết quả 1</vt:lpstr>
      <vt:lpstr>Kết quả 2</vt:lpstr>
      <vt:lpstr>Đánh giá</vt:lpstr>
      <vt:lpstr>Đánh giá</vt:lpstr>
      <vt:lpstr>Đánh giá</vt:lpstr>
      <vt:lpstr>Đánh giá</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mô hình sequence-to-sequence trong bài toán tách từ tiếng Việt cho văn bản trên mạng xã hội</dc:title>
  <cp:lastModifiedBy>SonNguyen92</cp:lastModifiedBy>
  <cp:revision>32</cp:revision>
  <dcterms:modified xsi:type="dcterms:W3CDTF">2024-06-08T01:49:27Z</dcterms:modified>
</cp:coreProperties>
</file>