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365" r:id="rId11"/>
    <p:sldId id="266" r:id="rId12"/>
    <p:sldId id="364" r:id="rId13"/>
    <p:sldId id="267" r:id="rId14"/>
    <p:sldId id="268" r:id="rId15"/>
    <p:sldId id="269" r:id="rId16"/>
    <p:sldId id="270" r:id="rId17"/>
    <p:sldId id="272" r:id="rId18"/>
    <p:sldId id="273" r:id="rId19"/>
    <p:sldId id="274" r:id="rId20"/>
    <p:sldId id="275" r:id="rId21"/>
    <p:sldId id="278" r:id="rId22"/>
    <p:sldId id="366" r:id="rId23"/>
    <p:sldId id="367" r:id="rId24"/>
    <p:sldId id="279" r:id="rId25"/>
  </p:sldIdLst>
  <p:sldSz cx="9144000" cy="5143500" type="screen16x9"/>
  <p:notesSz cx="6858000" cy="9144000"/>
  <p:embeddedFontLst>
    <p:embeddedFont>
      <p:font typeface="Bebas Neue" panose="020B0604020202020204" charset="0"/>
      <p:regular r:id="rId27"/>
    </p:embeddedFont>
    <p:embeddedFont>
      <p:font typeface="Fira Sans Extra Condensed" panose="020B0604020202020204" charset="0"/>
      <p:regular r:id="rId28"/>
      <p:bold r:id="rId29"/>
      <p:italic r:id="rId30"/>
      <p:boldItalic r:id="rId31"/>
    </p:embeddedFont>
    <p:embeddedFont>
      <p:font typeface="Francois One" panose="020B0604020202020204" charset="0"/>
      <p:regular r:id="rId32"/>
    </p:embeddedFont>
    <p:embeddedFont>
      <p:font typeface="Montserrat" panose="020B0604020202020204" charset="0"/>
      <p:regular r:id="rId33"/>
      <p:bold r:id="rId34"/>
      <p:italic r:id="rId35"/>
      <p:boldItalic r:id="rId36"/>
    </p:embeddedFont>
    <p:embeddedFont>
      <p:font typeface="Noto Sans Symbols" panose="020B05020405040202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hpvqmkGBRPy/fVLoND7+1FK2Q0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B151B4-CFA8-4BDB-B9D5-682052311759}">
  <a:tblStyle styleId="{70B151B4-CFA8-4BDB-B9D5-68205231175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31" autoAdjust="0"/>
  </p:normalViewPr>
  <p:slideViewPr>
    <p:cSldViewPr snapToGrid="0" showGuides="1">
      <p:cViewPr varScale="1">
        <p:scale>
          <a:sx n="125" d="100"/>
          <a:sy n="125" d="100"/>
        </p:scale>
        <p:origin x="1116" y="10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80"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9512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XGBoost là một giải thuật là cơ sở dựa vào gradient boosting, trong đó tối ưu các tài nguyên tính toán bằng cách xây dựng các cây quyết định một các song song cùng các thuật toán tối ưu khác.</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Thuật toán tối ưu hóa hệ thống thông qua xử lý song song (paralleliztion), cắt tỉa cây (tree pruning), xử lý các giá trị bị thiếu và chính quy hóa để tránh quá khớp/sai lệch (overftting/bias).</a:t>
            </a:r>
            <a:endParaRPr lang="en-US" sz="1800" dirty="0">
              <a:effectLst/>
              <a:latin typeface="Times New Roman" panose="02020603050405020304" pitchFamily="18" charset="0"/>
              <a:ea typeface="Times New Roman" panose="02020603050405020304" pitchFamily="18" charset="0"/>
            </a:endParaRPr>
          </a:p>
          <a:p>
            <a:pPr marL="457200" indent="0" algn="just">
              <a:lnSpc>
                <a:spcPct val="150000"/>
              </a:lnSpc>
              <a:spcBef>
                <a:spcPts val="720"/>
              </a:spcBef>
              <a:spcAft>
                <a:spcPts val="720"/>
              </a:spcAft>
              <a:buNone/>
            </a:pP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Mô hình cơ sở của Boosting dựa trên cây quyết định. Với Gradient Boosting có mô hình cơ sở là cây quyết định, ta biết đến hai mô hình phổ biến nhất là XGBoost và LighGBM.</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100" dirty="0">
                <a:effectLst/>
                <a:latin typeface="Times New Roman" panose="02020603050405020304" pitchFamily="18" charset="0"/>
                <a:ea typeface="Times New Roman" panose="02020603050405020304" pitchFamily="18" charset="0"/>
              </a:rPr>
              <a:t>Ensemble Learning:</a:t>
            </a:r>
            <a:endParaRPr lang="en-US"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20"/>
              </a:spcBef>
              <a:spcAft>
                <a:spcPts val="720"/>
              </a:spcAft>
              <a:buFont typeface="Times New Roman" panose="02020603050405020304" pitchFamily="18" charset="0"/>
              <a:buChar char="˗"/>
            </a:pPr>
            <a:r>
              <a:rPr lang="vi-VN" sz="1100" spc="15" dirty="0">
                <a:solidFill>
                  <a:srgbClr val="000000"/>
                </a:solidFill>
                <a:effectLst/>
                <a:latin typeface="Times New Roman" panose="02020603050405020304" pitchFamily="18" charset="0"/>
                <a:ea typeface="Times New Roman" panose="02020603050405020304" pitchFamily="18" charset="0"/>
              </a:rPr>
              <a:t>Là phương pháp tổng hợp kết quả của các bộ phân loại/hồi quy yếu (weak learner) để thu được một bộ học mạnh (strong learner).</a:t>
            </a:r>
            <a:endParaRPr lang="en-US" sz="14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Bagging (lấy mẫu có hoàn lại) hoặc Pasting (Lấy mẫu không hoàn lại): Học các bộ week learner một cách độc lập. Sau đó sử dụng một hàm voting (hard/soft voting) để tổng hợp kết quả.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Boosting: Học các bộ weak learner sao cho week learner sau cải thiện week learner trước. Sau đó sử dụng một hàm voting để tổng hợp kết quả.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Stacking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31140" algn="just">
              <a:lnSpc>
                <a:spcPct val="150000"/>
              </a:lnSpc>
              <a:spcBef>
                <a:spcPts val="720"/>
              </a:spcBef>
              <a:spcAft>
                <a:spcPts val="720"/>
              </a:spcAft>
            </a:pPr>
            <a:endParaRPr lang="en-US" sz="1800" dirty="0">
              <a:effectLst/>
              <a:latin typeface="Times New Roman" panose="02020603050405020304" pitchFamily="18" charset="0"/>
              <a:ea typeface="Times New Roman" panose="02020603050405020304" pitchFamily="18" charset="0"/>
            </a:endParaRP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just">
              <a:lnSpc>
                <a:spcPct val="150000"/>
              </a:lnSpc>
              <a:spcBef>
                <a:spcPts val="720"/>
              </a:spcBef>
              <a:spcAft>
                <a:spcPts val="720"/>
              </a:spcAft>
              <a:buFont typeface="Times New Roman" panose="02020603050405020304" pitchFamily="18" charset="0"/>
              <a:buChar char="˗"/>
            </a:pPr>
            <a:r>
              <a:rPr lang="vi-VN" sz="1800" spc="15" dirty="0">
                <a:solidFill>
                  <a:srgbClr val="000000"/>
                </a:solidFill>
                <a:effectLst/>
                <a:latin typeface="Times New Roman" panose="02020603050405020304" pitchFamily="18" charset="0"/>
                <a:ea typeface="Times New Roman" panose="02020603050405020304" pitchFamily="18" charset="0"/>
              </a:rPr>
              <a:t>Sử dụng 2 thuật toán GOSS (Gradient Based One Side Sampling) và EFB (Exclusive Feature Bundling). </a:t>
            </a:r>
            <a:endParaRPr lang="en-US" sz="1800" spc="15"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20"/>
              </a:spcBef>
              <a:spcAft>
                <a:spcPts val="720"/>
              </a:spcAft>
              <a:buFont typeface="Times New Roman" panose="02020603050405020304" pitchFamily="18" charset="0"/>
              <a:buChar char="˗"/>
            </a:pPr>
            <a:r>
              <a:rPr lang="vi-VN" sz="1800" spc="15" dirty="0">
                <a:solidFill>
                  <a:srgbClr val="000000"/>
                </a:solidFill>
                <a:effectLst/>
                <a:latin typeface="Times New Roman" panose="02020603050405020304" pitchFamily="18" charset="0"/>
                <a:ea typeface="Times New Roman" panose="02020603050405020304" pitchFamily="18" charset="0"/>
              </a:rPr>
              <a:t>Phát triển cây dựa trên leaf-wise, trong khi hầu hết các công cụ boosting khác dựa trên depth-wise. Leaf-wise lựa chọn nút để phát triển cây dựa trên tối ưu toàn bộ cây, trong khi depth-wise tối ưu trên nhánh đang xét, do đó, với số nút nhỏ, các cây xây dựng từ leaf-wise thường vượt trội hơn so với depth-wise.</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latin typeface="+mj-lt"/>
            </a:endParaRP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445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Học sâu hoạt động dựa vào mạng lưới thần kinh nhân tạo và nó bao gồm nhiều lớp chứa các dữ liệu mô phỏng cách thức vận hành của não người.</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Một mạng nơ-ron bao gồm nhiều lớp (layer) khác nhau, số lượng layer càng nhiều thì mạng sẽ càng “sâu”. Trong mỗi layer là các nút mạng (node) được liên kết với những lớp liền kề khác. Mỗi kết nối giữa các node sẽ có một trọng số tương ứng, trọng số càng cao thì ảnh hưởng của kết nối này đến mạng nơ-ron càng lớn.</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Mỗi nơ-ron sẽ có một hàm kích hoạt, có nhiệm vụ “chuẩn hóa” đầu ra từ nơ-ron này. Dữ liệu được người dùng đưa vào mạng nơ-ron sẽ đi qua tất cả các lớp và sẽ trả về kết quả ở lớp cuối cùng, gọi là lớp đầu ra (output layer).</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Trong quá trình huấn luyện mô hình mạng nơ-ron, các trọng số sẽ được thay đổi và nhiệm vụ của mô hình là tìm ra bộ giá trị của trọng số sao cho phán đoán là tối nhất.</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Học sâu có 2 mô hình </a:t>
            </a:r>
            <a:r>
              <a:rPr lang="en-US" sz="1800" dirty="0">
                <a:effectLst/>
                <a:latin typeface="Times New Roman" panose="02020603050405020304" pitchFamily="18" charset="0"/>
                <a:ea typeface="Times New Roman" panose="02020603050405020304" pitchFamily="18" charset="0"/>
              </a:rPr>
              <a:t>l</a:t>
            </a:r>
            <a:r>
              <a:rPr lang="vi-VN" sz="1800" dirty="0">
                <a:effectLst/>
                <a:latin typeface="Times New Roman" panose="02020603050405020304" pitchFamily="18" charset="0"/>
                <a:ea typeface="Times New Roman" panose="02020603050405020304" pitchFamily="18" charset="0"/>
              </a:rPr>
              <a:t>ớn là Mạng nơ-ron tích chập (Convolutional Neural Network - CNN) cho bài toán có đầu vào là hình ảnh và Mạng nơ-ron hồi quy (Recurrent Neural Network - RNN) cho bài toán dữ liệu dạng chuỗi (sequence).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r>
              <a:rPr lang="vi-VN" b="0" i="0" dirty="0">
                <a:solidFill>
                  <a:srgbClr val="000000"/>
                </a:solidFill>
                <a:effectLst/>
                <a:latin typeface="+mn-lt"/>
              </a:rPr>
              <a:t>trong </a:t>
            </a:r>
            <a:r>
              <a:rPr lang="vi-VN" b="0" i="0" dirty="0" err="1">
                <a:solidFill>
                  <a:srgbClr val="000000"/>
                </a:solidFill>
                <a:effectLst/>
                <a:latin typeface="+mn-lt"/>
              </a:rPr>
              <a:t>mạng</a:t>
            </a:r>
            <a:r>
              <a:rPr lang="vi-VN" b="0" i="0" dirty="0">
                <a:solidFill>
                  <a:srgbClr val="000000"/>
                </a:solidFill>
                <a:effectLst/>
                <a:latin typeface="+mn-lt"/>
              </a:rPr>
              <a:t> </a:t>
            </a:r>
            <a:r>
              <a:rPr lang="vi-VN" b="0" i="0" dirty="0" err="1">
                <a:solidFill>
                  <a:srgbClr val="000000"/>
                </a:solidFill>
                <a:effectLst/>
                <a:latin typeface="+mn-lt"/>
              </a:rPr>
              <a:t>neural</a:t>
            </a:r>
            <a:r>
              <a:rPr lang="vi-VN" b="0" i="0" dirty="0">
                <a:solidFill>
                  <a:srgbClr val="000000"/>
                </a:solidFill>
                <a:effectLst/>
                <a:latin typeface="+mn-lt"/>
              </a:rPr>
              <a:t> </a:t>
            </a:r>
            <a:r>
              <a:rPr lang="vi-VN" b="0" i="0" dirty="0" err="1">
                <a:solidFill>
                  <a:srgbClr val="000000"/>
                </a:solidFill>
                <a:effectLst/>
                <a:latin typeface="+mn-lt"/>
              </a:rPr>
              <a:t>network</a:t>
            </a:r>
            <a:r>
              <a:rPr lang="vi-VN" b="0" i="0" dirty="0">
                <a:solidFill>
                  <a:srgbClr val="000000"/>
                </a:solidFill>
                <a:effectLst/>
                <a:latin typeface="+mn-lt"/>
              </a:rPr>
              <a:t>, </a:t>
            </a:r>
            <a:r>
              <a:rPr lang="vi-VN" b="0" i="0" dirty="0" err="1">
                <a:solidFill>
                  <a:srgbClr val="000000"/>
                </a:solidFill>
                <a:effectLst/>
                <a:latin typeface="+mn-lt"/>
              </a:rPr>
              <a:t>kỹ</a:t>
            </a:r>
            <a:r>
              <a:rPr lang="vi-VN" b="0" i="0" dirty="0">
                <a:solidFill>
                  <a:srgbClr val="000000"/>
                </a:solidFill>
                <a:effectLst/>
                <a:latin typeface="+mn-lt"/>
              </a:rPr>
              <a:t> </a:t>
            </a:r>
            <a:r>
              <a:rPr lang="vi-VN" b="0" i="0" dirty="0" err="1">
                <a:solidFill>
                  <a:srgbClr val="000000"/>
                </a:solidFill>
                <a:effectLst/>
                <a:latin typeface="+mn-lt"/>
              </a:rPr>
              <a:t>thuật</a:t>
            </a:r>
            <a:r>
              <a:rPr lang="vi-VN" b="0" i="0" dirty="0">
                <a:solidFill>
                  <a:srgbClr val="000000"/>
                </a:solidFill>
                <a:effectLst/>
                <a:latin typeface="+mn-lt"/>
              </a:rPr>
              <a:t> </a:t>
            </a:r>
            <a:r>
              <a:rPr lang="vi-VN" b="0" i="0" dirty="0" err="1">
                <a:solidFill>
                  <a:srgbClr val="000000"/>
                </a:solidFill>
                <a:effectLst/>
                <a:latin typeface="+mn-lt"/>
              </a:rPr>
              <a:t>dropout</a:t>
            </a:r>
            <a:r>
              <a:rPr lang="vi-VN" b="0" i="0" dirty="0">
                <a:solidFill>
                  <a:srgbClr val="000000"/>
                </a:solidFill>
                <a:effectLst/>
                <a:latin typeface="+mn-lt"/>
              </a:rPr>
              <a:t> </a:t>
            </a:r>
            <a:r>
              <a:rPr lang="vi-VN" b="0" i="0" dirty="0" err="1">
                <a:solidFill>
                  <a:srgbClr val="000000"/>
                </a:solidFill>
                <a:effectLst/>
                <a:latin typeface="+mn-lt"/>
              </a:rPr>
              <a:t>là</a:t>
            </a:r>
            <a:r>
              <a:rPr lang="vi-VN" b="0" i="0" dirty="0">
                <a:solidFill>
                  <a:srgbClr val="000000"/>
                </a:solidFill>
                <a:effectLst/>
                <a:latin typeface="+mn-lt"/>
              </a:rPr>
              <a:t> </a:t>
            </a:r>
            <a:r>
              <a:rPr lang="vi-VN" b="0" i="0" dirty="0" err="1">
                <a:solidFill>
                  <a:srgbClr val="000000"/>
                </a:solidFill>
                <a:effectLst/>
                <a:latin typeface="+mn-lt"/>
              </a:rPr>
              <a:t>việc</a:t>
            </a:r>
            <a:r>
              <a:rPr lang="vi-VN" b="0" i="0" dirty="0">
                <a:solidFill>
                  <a:srgbClr val="000000"/>
                </a:solidFill>
                <a:effectLst/>
                <a:latin typeface="+mn-lt"/>
              </a:rPr>
              <a:t> </a:t>
            </a:r>
            <a:r>
              <a:rPr lang="vi-VN" b="0" i="0" dirty="0" err="1">
                <a:solidFill>
                  <a:srgbClr val="000000"/>
                </a:solidFill>
                <a:effectLst/>
                <a:latin typeface="+mn-lt"/>
              </a:rPr>
              <a:t>chúng</a:t>
            </a:r>
            <a:r>
              <a:rPr lang="vi-VN" b="0" i="0" dirty="0">
                <a:solidFill>
                  <a:srgbClr val="000000"/>
                </a:solidFill>
                <a:effectLst/>
                <a:latin typeface="+mn-lt"/>
              </a:rPr>
              <a:t> ta </a:t>
            </a:r>
            <a:r>
              <a:rPr lang="vi-VN" b="0" i="0" dirty="0" err="1">
                <a:solidFill>
                  <a:srgbClr val="000000"/>
                </a:solidFill>
                <a:effectLst/>
                <a:latin typeface="+mn-lt"/>
              </a:rPr>
              <a:t>sẽ</a:t>
            </a:r>
            <a:r>
              <a:rPr lang="vi-VN" b="0" i="0" dirty="0">
                <a:solidFill>
                  <a:srgbClr val="000000"/>
                </a:solidFill>
                <a:effectLst/>
                <a:latin typeface="+mn-lt"/>
              </a:rPr>
              <a:t> </a:t>
            </a:r>
            <a:r>
              <a:rPr lang="vi-VN" b="0" i="0" dirty="0" err="1">
                <a:solidFill>
                  <a:srgbClr val="000000"/>
                </a:solidFill>
                <a:effectLst/>
                <a:latin typeface="+mn-lt"/>
              </a:rPr>
              <a:t>bỏ</a:t>
            </a:r>
            <a:r>
              <a:rPr lang="vi-VN" b="0" i="0" dirty="0">
                <a:solidFill>
                  <a:srgbClr val="000000"/>
                </a:solidFill>
                <a:effectLst/>
                <a:latin typeface="+mn-lt"/>
              </a:rPr>
              <a:t> qua </a:t>
            </a:r>
            <a:r>
              <a:rPr lang="vi-VN" b="0" i="0" dirty="0" err="1">
                <a:solidFill>
                  <a:srgbClr val="000000"/>
                </a:solidFill>
                <a:effectLst/>
                <a:latin typeface="+mn-lt"/>
              </a:rPr>
              <a:t>một</a:t>
            </a:r>
            <a:r>
              <a:rPr lang="vi-VN" b="0" i="0" dirty="0">
                <a:solidFill>
                  <a:srgbClr val="000000"/>
                </a:solidFill>
                <a:effectLst/>
                <a:latin typeface="+mn-lt"/>
              </a:rPr>
              <a:t> </a:t>
            </a:r>
            <a:r>
              <a:rPr lang="vi-VN" b="0" i="0" dirty="0" err="1">
                <a:solidFill>
                  <a:srgbClr val="000000"/>
                </a:solidFill>
                <a:effectLst/>
                <a:latin typeface="+mn-lt"/>
              </a:rPr>
              <a:t>vài</a:t>
            </a:r>
            <a:r>
              <a:rPr lang="vi-VN" b="0" i="0" dirty="0">
                <a:solidFill>
                  <a:srgbClr val="000000"/>
                </a:solidFill>
                <a:effectLst/>
                <a:latin typeface="+mn-lt"/>
              </a:rPr>
              <a:t> </a:t>
            </a:r>
            <a:r>
              <a:rPr lang="vi-VN" b="0" i="0" dirty="0" err="1">
                <a:solidFill>
                  <a:srgbClr val="000000"/>
                </a:solidFill>
                <a:effectLst/>
                <a:latin typeface="+mn-lt"/>
              </a:rPr>
              <a:t>unit</a:t>
            </a:r>
            <a:r>
              <a:rPr lang="vi-VN" b="0" i="0" dirty="0">
                <a:solidFill>
                  <a:srgbClr val="000000"/>
                </a:solidFill>
                <a:effectLst/>
                <a:latin typeface="+mn-lt"/>
              </a:rPr>
              <a:t> trong </a:t>
            </a:r>
            <a:r>
              <a:rPr lang="vi-VN" b="0" i="0" dirty="0" err="1">
                <a:solidFill>
                  <a:srgbClr val="000000"/>
                </a:solidFill>
                <a:effectLst/>
                <a:latin typeface="+mn-lt"/>
              </a:rPr>
              <a:t>suốt</a:t>
            </a:r>
            <a:r>
              <a:rPr lang="vi-VN" b="0" i="0" dirty="0">
                <a:solidFill>
                  <a:srgbClr val="000000"/>
                </a:solidFill>
                <a:effectLst/>
                <a:latin typeface="+mn-lt"/>
              </a:rPr>
              <a:t> </a:t>
            </a:r>
            <a:r>
              <a:rPr lang="vi-VN" b="0" i="0" dirty="0" err="1">
                <a:solidFill>
                  <a:srgbClr val="000000"/>
                </a:solidFill>
                <a:effectLst/>
                <a:latin typeface="+mn-lt"/>
              </a:rPr>
              <a:t>quá</a:t>
            </a:r>
            <a:r>
              <a:rPr lang="vi-VN" b="0" i="0" dirty="0">
                <a:solidFill>
                  <a:srgbClr val="000000"/>
                </a:solidFill>
                <a:effectLst/>
                <a:latin typeface="+mn-lt"/>
              </a:rPr>
              <a:t> </a:t>
            </a:r>
            <a:r>
              <a:rPr lang="vi-VN" b="0" i="0" dirty="0" err="1">
                <a:solidFill>
                  <a:srgbClr val="000000"/>
                </a:solidFill>
                <a:effectLst/>
                <a:latin typeface="+mn-lt"/>
              </a:rPr>
              <a:t>trình</a:t>
            </a:r>
            <a:r>
              <a:rPr lang="vi-VN" b="0" i="0" dirty="0">
                <a:solidFill>
                  <a:srgbClr val="000000"/>
                </a:solidFill>
                <a:effectLst/>
                <a:latin typeface="+mn-lt"/>
              </a:rPr>
              <a:t> </a:t>
            </a:r>
            <a:r>
              <a:rPr lang="vi-VN" b="0" i="0" dirty="0" err="1">
                <a:solidFill>
                  <a:srgbClr val="000000"/>
                </a:solidFill>
                <a:effectLst/>
                <a:latin typeface="+mn-lt"/>
              </a:rPr>
              <a:t>train</a:t>
            </a:r>
            <a:r>
              <a:rPr lang="vi-VN" b="0" i="0" dirty="0">
                <a:solidFill>
                  <a:srgbClr val="000000"/>
                </a:solidFill>
                <a:effectLst/>
                <a:latin typeface="+mn-lt"/>
              </a:rPr>
              <a:t> trong mô </a:t>
            </a:r>
            <a:r>
              <a:rPr lang="vi-VN" b="0" i="0" dirty="0" err="1">
                <a:solidFill>
                  <a:srgbClr val="000000"/>
                </a:solidFill>
                <a:effectLst/>
                <a:latin typeface="+mn-lt"/>
              </a:rPr>
              <a:t>hình</a:t>
            </a:r>
            <a:r>
              <a:rPr lang="vi-VN" b="0" i="0" dirty="0">
                <a:solidFill>
                  <a:srgbClr val="000000"/>
                </a:solidFill>
                <a:effectLst/>
                <a:latin typeface="+mn-lt"/>
              </a:rPr>
              <a:t>, </a:t>
            </a:r>
            <a:r>
              <a:rPr lang="vi-VN" b="0" i="0" dirty="0" err="1">
                <a:solidFill>
                  <a:srgbClr val="000000"/>
                </a:solidFill>
                <a:effectLst/>
                <a:latin typeface="+mn-lt"/>
              </a:rPr>
              <a:t>những</a:t>
            </a:r>
            <a:r>
              <a:rPr lang="vi-VN" b="0" i="0" dirty="0">
                <a:solidFill>
                  <a:srgbClr val="000000"/>
                </a:solidFill>
                <a:effectLst/>
                <a:latin typeface="+mn-lt"/>
              </a:rPr>
              <a:t> </a:t>
            </a:r>
            <a:r>
              <a:rPr lang="vi-VN" b="0" i="0" dirty="0" err="1">
                <a:solidFill>
                  <a:srgbClr val="000000"/>
                </a:solidFill>
                <a:effectLst/>
                <a:latin typeface="+mn-lt"/>
              </a:rPr>
              <a:t>unit</a:t>
            </a:r>
            <a:r>
              <a:rPr lang="vi-VN" b="0" i="0" dirty="0">
                <a:solidFill>
                  <a:srgbClr val="000000"/>
                </a:solidFill>
                <a:effectLst/>
                <a:latin typeface="+mn-lt"/>
              </a:rPr>
              <a:t> </a:t>
            </a:r>
            <a:r>
              <a:rPr lang="vi-VN" b="0" i="0" dirty="0" err="1">
                <a:solidFill>
                  <a:srgbClr val="000000"/>
                </a:solidFill>
                <a:effectLst/>
                <a:latin typeface="+mn-lt"/>
              </a:rPr>
              <a:t>bị</a:t>
            </a:r>
            <a:r>
              <a:rPr lang="vi-VN" b="0" i="0" dirty="0">
                <a:solidFill>
                  <a:srgbClr val="000000"/>
                </a:solidFill>
                <a:effectLst/>
                <a:latin typeface="+mn-lt"/>
              </a:rPr>
              <a:t> </a:t>
            </a:r>
            <a:r>
              <a:rPr lang="vi-VN" b="0" i="0" dirty="0" err="1">
                <a:solidFill>
                  <a:srgbClr val="000000"/>
                </a:solidFill>
                <a:effectLst/>
                <a:latin typeface="+mn-lt"/>
              </a:rPr>
              <a:t>bỏ</a:t>
            </a:r>
            <a:r>
              <a:rPr lang="vi-VN" b="0" i="0" dirty="0">
                <a:solidFill>
                  <a:srgbClr val="000000"/>
                </a:solidFill>
                <a:effectLst/>
                <a:latin typeface="+mn-lt"/>
              </a:rPr>
              <a:t> qua </a:t>
            </a:r>
            <a:r>
              <a:rPr lang="vi-VN" b="0" i="0" dirty="0" err="1">
                <a:solidFill>
                  <a:srgbClr val="000000"/>
                </a:solidFill>
                <a:effectLst/>
                <a:latin typeface="+mn-lt"/>
              </a:rPr>
              <a:t>được</a:t>
            </a:r>
            <a:r>
              <a:rPr lang="vi-VN" b="0" i="0" dirty="0">
                <a:solidFill>
                  <a:srgbClr val="000000"/>
                </a:solidFill>
                <a:effectLst/>
                <a:latin typeface="+mn-lt"/>
              </a:rPr>
              <a:t> </a:t>
            </a:r>
            <a:r>
              <a:rPr lang="vi-VN" b="0" i="0" dirty="0" err="1">
                <a:solidFill>
                  <a:srgbClr val="000000"/>
                </a:solidFill>
                <a:effectLst/>
                <a:latin typeface="+mn-lt"/>
              </a:rPr>
              <a:t>lựa</a:t>
            </a:r>
            <a:r>
              <a:rPr lang="vi-VN" b="0" i="0" dirty="0">
                <a:solidFill>
                  <a:srgbClr val="000000"/>
                </a:solidFill>
                <a:effectLst/>
                <a:latin typeface="+mn-lt"/>
              </a:rPr>
              <a:t> </a:t>
            </a:r>
            <a:r>
              <a:rPr lang="vi-VN" b="0" i="0" dirty="0" err="1">
                <a:solidFill>
                  <a:srgbClr val="000000"/>
                </a:solidFill>
                <a:effectLst/>
                <a:latin typeface="+mn-lt"/>
              </a:rPr>
              <a:t>chọn</a:t>
            </a:r>
            <a:r>
              <a:rPr lang="vi-VN" b="0" i="0" dirty="0">
                <a:solidFill>
                  <a:srgbClr val="000000"/>
                </a:solidFill>
                <a:effectLst/>
                <a:latin typeface="+mn-lt"/>
              </a:rPr>
              <a:t> </a:t>
            </a:r>
            <a:r>
              <a:rPr lang="vi-VN" b="0" i="0" dirty="0" err="1">
                <a:solidFill>
                  <a:srgbClr val="000000"/>
                </a:solidFill>
                <a:effectLst/>
                <a:latin typeface="+mn-lt"/>
              </a:rPr>
              <a:t>ngẫu</a:t>
            </a:r>
            <a:r>
              <a:rPr lang="vi-VN" b="0" i="0" dirty="0">
                <a:solidFill>
                  <a:srgbClr val="000000"/>
                </a:solidFill>
                <a:effectLst/>
                <a:latin typeface="+mn-lt"/>
              </a:rPr>
              <a:t> nhiên. Ở đây, </a:t>
            </a:r>
            <a:r>
              <a:rPr lang="vi-VN" b="0" i="0" dirty="0" err="1">
                <a:solidFill>
                  <a:srgbClr val="000000"/>
                </a:solidFill>
                <a:effectLst/>
                <a:latin typeface="+mn-lt"/>
              </a:rPr>
              <a:t>chúng</a:t>
            </a:r>
            <a:r>
              <a:rPr lang="vi-VN" b="0" i="0" dirty="0">
                <a:solidFill>
                  <a:srgbClr val="000000"/>
                </a:solidFill>
                <a:effectLst/>
                <a:latin typeface="+mn-lt"/>
              </a:rPr>
              <a:t> ta </a:t>
            </a:r>
            <a:r>
              <a:rPr lang="vi-VN" b="0" i="0" dirty="0" err="1">
                <a:solidFill>
                  <a:srgbClr val="000000"/>
                </a:solidFill>
                <a:effectLst/>
                <a:latin typeface="+mn-lt"/>
              </a:rPr>
              <a:t>hiểu</a:t>
            </a:r>
            <a:r>
              <a:rPr lang="vi-VN" b="0" i="0" dirty="0">
                <a:solidFill>
                  <a:srgbClr val="000000"/>
                </a:solidFill>
                <a:effectLst/>
                <a:latin typeface="+mn-lt"/>
              </a:rPr>
              <a:t> “</a:t>
            </a:r>
            <a:r>
              <a:rPr lang="vi-VN" b="0" i="0" dirty="0" err="1">
                <a:solidFill>
                  <a:srgbClr val="000000"/>
                </a:solidFill>
                <a:effectLst/>
                <a:latin typeface="+mn-lt"/>
              </a:rPr>
              <a:t>bỏ</a:t>
            </a:r>
            <a:r>
              <a:rPr lang="vi-VN" b="0" i="0" dirty="0">
                <a:solidFill>
                  <a:srgbClr val="000000"/>
                </a:solidFill>
                <a:effectLst/>
                <a:latin typeface="+mn-lt"/>
              </a:rPr>
              <a:t> qua - </a:t>
            </a:r>
            <a:r>
              <a:rPr lang="vi-VN" b="0" i="0" dirty="0" err="1">
                <a:solidFill>
                  <a:srgbClr val="000000"/>
                </a:solidFill>
                <a:effectLst/>
                <a:latin typeface="+mn-lt"/>
              </a:rPr>
              <a:t>ignoring</a:t>
            </a:r>
            <a:r>
              <a:rPr lang="vi-VN" b="0" i="0" dirty="0">
                <a:solidFill>
                  <a:srgbClr val="000000"/>
                </a:solidFill>
                <a:effectLst/>
                <a:latin typeface="+mn-lt"/>
              </a:rPr>
              <a:t>” </a:t>
            </a:r>
            <a:r>
              <a:rPr lang="vi-VN" b="0" i="0" dirty="0" err="1">
                <a:solidFill>
                  <a:srgbClr val="000000"/>
                </a:solidFill>
                <a:effectLst/>
                <a:latin typeface="+mn-lt"/>
              </a:rPr>
              <a:t>là</a:t>
            </a:r>
            <a:r>
              <a:rPr lang="vi-VN" b="0" i="0" dirty="0">
                <a:solidFill>
                  <a:srgbClr val="000000"/>
                </a:solidFill>
                <a:effectLst/>
                <a:latin typeface="+mn-lt"/>
              </a:rPr>
              <a:t> </a:t>
            </a:r>
            <a:r>
              <a:rPr lang="vi-VN" b="0" i="0" dirty="0" err="1">
                <a:solidFill>
                  <a:srgbClr val="000000"/>
                </a:solidFill>
                <a:effectLst/>
                <a:latin typeface="+mn-lt"/>
              </a:rPr>
              <a:t>unit</a:t>
            </a:r>
            <a:r>
              <a:rPr lang="vi-VN" b="0" i="0" dirty="0">
                <a:solidFill>
                  <a:srgbClr val="000000"/>
                </a:solidFill>
                <a:effectLst/>
                <a:latin typeface="+mn-lt"/>
              </a:rPr>
              <a:t> </a:t>
            </a:r>
            <a:r>
              <a:rPr lang="vi-VN" b="0" i="0" dirty="0" err="1">
                <a:solidFill>
                  <a:srgbClr val="000000"/>
                </a:solidFill>
                <a:effectLst/>
                <a:latin typeface="+mn-lt"/>
              </a:rPr>
              <a:t>đó</a:t>
            </a:r>
            <a:r>
              <a:rPr lang="vi-VN" b="0" i="0" dirty="0">
                <a:solidFill>
                  <a:srgbClr val="000000"/>
                </a:solidFill>
                <a:effectLst/>
                <a:latin typeface="+mn-lt"/>
              </a:rPr>
              <a:t> </a:t>
            </a:r>
            <a:r>
              <a:rPr lang="vi-VN" b="0" i="0" dirty="0" err="1">
                <a:solidFill>
                  <a:srgbClr val="000000"/>
                </a:solidFill>
                <a:effectLst/>
                <a:latin typeface="+mn-lt"/>
              </a:rPr>
              <a:t>sẽ</a:t>
            </a:r>
            <a:r>
              <a:rPr lang="vi-VN" b="0" i="0" dirty="0">
                <a:solidFill>
                  <a:srgbClr val="000000"/>
                </a:solidFill>
                <a:effectLst/>
                <a:latin typeface="+mn-lt"/>
              </a:rPr>
              <a:t> không tham gia </a:t>
            </a:r>
            <a:r>
              <a:rPr lang="vi-VN" b="0" i="0" dirty="0" err="1">
                <a:solidFill>
                  <a:srgbClr val="000000"/>
                </a:solidFill>
                <a:effectLst/>
                <a:latin typeface="+mn-lt"/>
              </a:rPr>
              <a:t>và</a:t>
            </a:r>
            <a:r>
              <a:rPr lang="vi-VN" b="0" i="0" dirty="0">
                <a:solidFill>
                  <a:srgbClr val="000000"/>
                </a:solidFill>
                <a:effectLst/>
                <a:latin typeface="+mn-lt"/>
              </a:rPr>
              <a:t> </a:t>
            </a:r>
            <a:r>
              <a:rPr lang="vi-VN" b="0" i="0" dirty="0" err="1">
                <a:solidFill>
                  <a:srgbClr val="000000"/>
                </a:solidFill>
                <a:effectLst/>
                <a:latin typeface="+mn-lt"/>
              </a:rPr>
              <a:t>đóng</a:t>
            </a:r>
            <a:r>
              <a:rPr lang="vi-VN" b="0" i="0" dirty="0">
                <a:solidFill>
                  <a:srgbClr val="000000"/>
                </a:solidFill>
                <a:effectLst/>
                <a:latin typeface="+mn-lt"/>
              </a:rPr>
              <a:t> </a:t>
            </a:r>
            <a:r>
              <a:rPr lang="vi-VN" b="0" i="0" dirty="0" err="1">
                <a:solidFill>
                  <a:srgbClr val="000000"/>
                </a:solidFill>
                <a:effectLst/>
                <a:latin typeface="+mn-lt"/>
              </a:rPr>
              <a:t>góp</a:t>
            </a:r>
            <a:r>
              <a:rPr lang="vi-VN" b="0" i="0" dirty="0">
                <a:solidFill>
                  <a:srgbClr val="000000"/>
                </a:solidFill>
                <a:effectLst/>
                <a:latin typeface="+mn-lt"/>
              </a:rPr>
              <a:t> </a:t>
            </a:r>
            <a:r>
              <a:rPr lang="vi-VN" b="0" i="0" dirty="0" err="1">
                <a:solidFill>
                  <a:srgbClr val="000000"/>
                </a:solidFill>
                <a:effectLst/>
                <a:latin typeface="+mn-lt"/>
              </a:rPr>
              <a:t>vào</a:t>
            </a:r>
            <a:r>
              <a:rPr lang="vi-VN" b="0" i="0" dirty="0">
                <a:solidFill>
                  <a:srgbClr val="000000"/>
                </a:solidFill>
                <a:effectLst/>
                <a:latin typeface="+mn-lt"/>
              </a:rPr>
              <a:t> </a:t>
            </a:r>
            <a:r>
              <a:rPr lang="vi-VN" b="0" i="0" dirty="0" err="1">
                <a:solidFill>
                  <a:srgbClr val="000000"/>
                </a:solidFill>
                <a:effectLst/>
                <a:latin typeface="+mn-lt"/>
              </a:rPr>
              <a:t>quá</a:t>
            </a:r>
            <a:r>
              <a:rPr lang="vi-VN" b="0" i="0" dirty="0">
                <a:solidFill>
                  <a:srgbClr val="000000"/>
                </a:solidFill>
                <a:effectLst/>
                <a:latin typeface="+mn-lt"/>
              </a:rPr>
              <a:t> </a:t>
            </a:r>
            <a:r>
              <a:rPr lang="vi-VN" b="0" i="0" dirty="0" err="1">
                <a:solidFill>
                  <a:srgbClr val="000000"/>
                </a:solidFill>
                <a:effectLst/>
                <a:latin typeface="+mn-lt"/>
              </a:rPr>
              <a:t>trình</a:t>
            </a:r>
            <a:r>
              <a:rPr lang="vi-VN" b="0" i="0" dirty="0">
                <a:solidFill>
                  <a:srgbClr val="000000"/>
                </a:solidFill>
                <a:effectLst/>
                <a:latin typeface="+mn-lt"/>
              </a:rPr>
              <a:t> </a:t>
            </a:r>
            <a:r>
              <a:rPr lang="vi-VN" b="0" i="0" dirty="0" err="1">
                <a:solidFill>
                  <a:srgbClr val="000000"/>
                </a:solidFill>
                <a:effectLst/>
                <a:latin typeface="+mn-lt"/>
              </a:rPr>
              <a:t>huấn</a:t>
            </a:r>
            <a:r>
              <a:rPr lang="vi-VN" b="0" i="0" dirty="0">
                <a:solidFill>
                  <a:srgbClr val="000000"/>
                </a:solidFill>
                <a:effectLst/>
                <a:latin typeface="+mn-lt"/>
              </a:rPr>
              <a:t> </a:t>
            </a:r>
            <a:r>
              <a:rPr lang="vi-VN" b="0" i="0" dirty="0" err="1">
                <a:solidFill>
                  <a:srgbClr val="000000"/>
                </a:solidFill>
                <a:effectLst/>
                <a:latin typeface="+mn-lt"/>
              </a:rPr>
              <a:t>luyện</a:t>
            </a:r>
            <a:r>
              <a:rPr lang="vi-VN" b="0" i="0" dirty="0">
                <a:solidFill>
                  <a:srgbClr val="000000"/>
                </a:solidFill>
                <a:effectLst/>
                <a:latin typeface="+mn-lt"/>
              </a:rPr>
              <a:t> (lan </a:t>
            </a:r>
            <a:r>
              <a:rPr lang="vi-VN" b="0" i="0" dirty="0" err="1">
                <a:solidFill>
                  <a:srgbClr val="000000"/>
                </a:solidFill>
                <a:effectLst/>
                <a:latin typeface="+mn-lt"/>
              </a:rPr>
              <a:t>truyền</a:t>
            </a:r>
            <a:r>
              <a:rPr lang="vi-VN" b="0" i="0" dirty="0">
                <a:solidFill>
                  <a:srgbClr val="000000"/>
                </a:solidFill>
                <a:effectLst/>
                <a:latin typeface="+mn-lt"/>
              </a:rPr>
              <a:t> </a:t>
            </a:r>
            <a:r>
              <a:rPr lang="vi-VN" b="0" i="0" dirty="0" err="1">
                <a:solidFill>
                  <a:srgbClr val="000000"/>
                </a:solidFill>
                <a:effectLst/>
                <a:latin typeface="+mn-lt"/>
              </a:rPr>
              <a:t>tiến</a:t>
            </a:r>
            <a:r>
              <a:rPr lang="vi-VN" b="0" i="0" dirty="0">
                <a:solidFill>
                  <a:srgbClr val="000000"/>
                </a:solidFill>
                <a:effectLst/>
                <a:latin typeface="+mn-lt"/>
              </a:rPr>
              <a:t> </a:t>
            </a:r>
            <a:r>
              <a:rPr lang="vi-VN" b="0" i="0" dirty="0" err="1">
                <a:solidFill>
                  <a:srgbClr val="000000"/>
                </a:solidFill>
                <a:effectLst/>
                <a:latin typeface="+mn-lt"/>
              </a:rPr>
              <a:t>và</a:t>
            </a:r>
            <a:r>
              <a:rPr lang="vi-VN" b="0" i="0" dirty="0">
                <a:solidFill>
                  <a:srgbClr val="000000"/>
                </a:solidFill>
                <a:effectLst/>
                <a:latin typeface="+mn-lt"/>
              </a:rPr>
              <a:t> lan </a:t>
            </a:r>
            <a:r>
              <a:rPr lang="vi-VN" b="0" i="0" dirty="0" err="1">
                <a:solidFill>
                  <a:srgbClr val="000000"/>
                </a:solidFill>
                <a:effectLst/>
                <a:latin typeface="+mn-lt"/>
              </a:rPr>
              <a:t>truyền</a:t>
            </a:r>
            <a:r>
              <a:rPr lang="vi-VN" b="0" i="0" dirty="0">
                <a:solidFill>
                  <a:srgbClr val="000000"/>
                </a:solidFill>
                <a:effectLst/>
                <a:latin typeface="+mn-lt"/>
              </a:rPr>
              <a:t> </a:t>
            </a:r>
            <a:r>
              <a:rPr lang="vi-VN" b="0" i="0" dirty="0" err="1">
                <a:solidFill>
                  <a:srgbClr val="000000"/>
                </a:solidFill>
                <a:effectLst/>
                <a:latin typeface="+mn-lt"/>
              </a:rPr>
              <a:t>ngược</a:t>
            </a:r>
            <a:r>
              <a:rPr lang="vi-VN" b="0" i="0" dirty="0">
                <a:solidFill>
                  <a:srgbClr val="000000"/>
                </a:solidFill>
                <a:effectLst/>
                <a:latin typeface="+mn-lt"/>
              </a:rPr>
              <a:t>).</a:t>
            </a:r>
          </a:p>
          <a:p>
            <a:pPr marL="158750" indent="0" algn="l">
              <a:buNone/>
            </a:pPr>
            <a:r>
              <a:rPr lang="vi-VN" b="0" i="0" dirty="0" err="1">
                <a:solidFill>
                  <a:srgbClr val="000000"/>
                </a:solidFill>
                <a:effectLst/>
                <a:latin typeface="+mn-lt"/>
              </a:rPr>
              <a:t>Về</a:t>
            </a:r>
            <a:r>
              <a:rPr lang="vi-VN" b="0" i="0" dirty="0">
                <a:solidFill>
                  <a:srgbClr val="000000"/>
                </a:solidFill>
                <a:effectLst/>
                <a:latin typeface="+mn-lt"/>
              </a:rPr>
              <a:t> </a:t>
            </a:r>
            <a:r>
              <a:rPr lang="vi-VN" b="0" i="0" dirty="0" err="1">
                <a:solidFill>
                  <a:srgbClr val="000000"/>
                </a:solidFill>
                <a:effectLst/>
                <a:latin typeface="+mn-lt"/>
              </a:rPr>
              <a:t>mặt</a:t>
            </a:r>
            <a:r>
              <a:rPr lang="vi-VN" b="0" i="0" dirty="0">
                <a:solidFill>
                  <a:srgbClr val="000000"/>
                </a:solidFill>
                <a:effectLst/>
                <a:latin typeface="+mn-lt"/>
              </a:rPr>
              <a:t> </a:t>
            </a:r>
            <a:r>
              <a:rPr lang="vi-VN" b="0" i="0" dirty="0" err="1">
                <a:solidFill>
                  <a:srgbClr val="000000"/>
                </a:solidFill>
                <a:effectLst/>
                <a:latin typeface="+mn-lt"/>
              </a:rPr>
              <a:t>kỹ</a:t>
            </a:r>
            <a:r>
              <a:rPr lang="vi-VN" b="0" i="0" dirty="0">
                <a:solidFill>
                  <a:srgbClr val="000000"/>
                </a:solidFill>
                <a:effectLst/>
                <a:latin typeface="+mn-lt"/>
              </a:rPr>
              <a:t> </a:t>
            </a:r>
            <a:r>
              <a:rPr lang="vi-VN" b="0" i="0" dirty="0" err="1">
                <a:solidFill>
                  <a:srgbClr val="000000"/>
                </a:solidFill>
                <a:effectLst/>
                <a:latin typeface="+mn-lt"/>
              </a:rPr>
              <a:t>thuật</a:t>
            </a:r>
            <a:r>
              <a:rPr lang="vi-VN" b="0" i="0" dirty="0">
                <a:solidFill>
                  <a:srgbClr val="000000"/>
                </a:solidFill>
                <a:effectLst/>
                <a:latin typeface="+mn-lt"/>
              </a:rPr>
              <a:t>, </a:t>
            </a:r>
            <a:r>
              <a:rPr lang="vi-VN" b="0" i="0" dirty="0" err="1">
                <a:solidFill>
                  <a:srgbClr val="000000"/>
                </a:solidFill>
                <a:effectLst/>
                <a:latin typeface="+mn-lt"/>
              </a:rPr>
              <a:t>tại</a:t>
            </a:r>
            <a:r>
              <a:rPr lang="vi-VN" b="0" i="0" dirty="0">
                <a:solidFill>
                  <a:srgbClr val="000000"/>
                </a:solidFill>
                <a:effectLst/>
                <a:latin typeface="+mn-lt"/>
              </a:rPr>
              <a:t> </a:t>
            </a:r>
            <a:r>
              <a:rPr lang="vi-VN" b="0" i="0" dirty="0" err="1">
                <a:solidFill>
                  <a:srgbClr val="000000"/>
                </a:solidFill>
                <a:effectLst/>
                <a:latin typeface="+mn-lt"/>
              </a:rPr>
              <a:t>mỗi</a:t>
            </a:r>
            <a:r>
              <a:rPr lang="vi-VN" b="0" i="0" dirty="0">
                <a:solidFill>
                  <a:srgbClr val="000000"/>
                </a:solidFill>
                <a:effectLst/>
                <a:latin typeface="+mn-lt"/>
              </a:rPr>
              <a:t> giai </a:t>
            </a:r>
            <a:r>
              <a:rPr lang="vi-VN" b="0" i="0" dirty="0" err="1">
                <a:solidFill>
                  <a:srgbClr val="000000"/>
                </a:solidFill>
                <a:effectLst/>
                <a:latin typeface="+mn-lt"/>
              </a:rPr>
              <a:t>đoạn</a:t>
            </a:r>
            <a:r>
              <a:rPr lang="vi-VN" b="0" i="0" dirty="0">
                <a:solidFill>
                  <a:srgbClr val="000000"/>
                </a:solidFill>
                <a:effectLst/>
                <a:latin typeface="+mn-lt"/>
              </a:rPr>
              <a:t> </a:t>
            </a:r>
            <a:r>
              <a:rPr lang="vi-VN" b="0" i="0" dirty="0" err="1">
                <a:solidFill>
                  <a:srgbClr val="000000"/>
                </a:solidFill>
                <a:effectLst/>
                <a:latin typeface="+mn-lt"/>
              </a:rPr>
              <a:t>huấn</a:t>
            </a:r>
            <a:r>
              <a:rPr lang="vi-VN" b="0" i="0" dirty="0">
                <a:solidFill>
                  <a:srgbClr val="000000"/>
                </a:solidFill>
                <a:effectLst/>
                <a:latin typeface="+mn-lt"/>
              </a:rPr>
              <a:t> </a:t>
            </a:r>
            <a:r>
              <a:rPr lang="vi-VN" b="0" i="0" dirty="0" err="1">
                <a:solidFill>
                  <a:srgbClr val="000000"/>
                </a:solidFill>
                <a:effectLst/>
                <a:latin typeface="+mn-lt"/>
              </a:rPr>
              <a:t>luyện</a:t>
            </a:r>
            <a:r>
              <a:rPr lang="vi-VN" b="0" i="0" dirty="0">
                <a:solidFill>
                  <a:srgbClr val="000000"/>
                </a:solidFill>
                <a:effectLst/>
                <a:latin typeface="+mn-lt"/>
              </a:rPr>
              <a:t>, </a:t>
            </a:r>
            <a:r>
              <a:rPr lang="vi-VN" b="0" i="0" dirty="0" err="1">
                <a:solidFill>
                  <a:srgbClr val="000000"/>
                </a:solidFill>
                <a:effectLst/>
                <a:latin typeface="+mn-lt"/>
              </a:rPr>
              <a:t>mỗi</a:t>
            </a:r>
            <a:r>
              <a:rPr lang="vi-VN" b="0" i="0" dirty="0">
                <a:solidFill>
                  <a:srgbClr val="000000"/>
                </a:solidFill>
                <a:effectLst/>
                <a:latin typeface="+mn-lt"/>
              </a:rPr>
              <a:t> </a:t>
            </a:r>
            <a:r>
              <a:rPr lang="vi-VN" b="0" i="0" dirty="0" err="1">
                <a:solidFill>
                  <a:srgbClr val="000000"/>
                </a:solidFill>
                <a:effectLst/>
                <a:latin typeface="+mn-lt"/>
              </a:rPr>
              <a:t>node</a:t>
            </a:r>
            <a:r>
              <a:rPr lang="vi-VN" b="0" i="0" dirty="0">
                <a:solidFill>
                  <a:srgbClr val="000000"/>
                </a:solidFill>
                <a:effectLst/>
                <a:latin typeface="+mn-lt"/>
              </a:rPr>
              <a:t> </a:t>
            </a:r>
            <a:r>
              <a:rPr lang="vi-VN" b="0" i="0" dirty="0" err="1">
                <a:solidFill>
                  <a:srgbClr val="000000"/>
                </a:solidFill>
                <a:effectLst/>
                <a:latin typeface="+mn-lt"/>
              </a:rPr>
              <a:t>có</a:t>
            </a:r>
            <a:r>
              <a:rPr lang="vi-VN" b="0" i="0" dirty="0">
                <a:solidFill>
                  <a:srgbClr val="000000"/>
                </a:solidFill>
                <a:effectLst/>
                <a:latin typeface="+mn-lt"/>
              </a:rPr>
              <a:t> </a:t>
            </a:r>
            <a:r>
              <a:rPr lang="vi-VN" b="0" i="0" dirty="0" err="1">
                <a:solidFill>
                  <a:srgbClr val="000000"/>
                </a:solidFill>
                <a:effectLst/>
                <a:latin typeface="+mn-lt"/>
              </a:rPr>
              <a:t>xác</a:t>
            </a:r>
            <a:r>
              <a:rPr lang="vi-VN" b="0" i="0" dirty="0">
                <a:solidFill>
                  <a:srgbClr val="000000"/>
                </a:solidFill>
                <a:effectLst/>
                <a:latin typeface="+mn-lt"/>
              </a:rPr>
              <a:t> </a:t>
            </a:r>
            <a:r>
              <a:rPr lang="vi-VN" b="0" i="0" dirty="0" err="1">
                <a:solidFill>
                  <a:srgbClr val="000000"/>
                </a:solidFill>
                <a:effectLst/>
                <a:latin typeface="+mn-lt"/>
              </a:rPr>
              <a:t>suất</a:t>
            </a:r>
            <a:r>
              <a:rPr lang="vi-VN" b="0" i="0" dirty="0">
                <a:solidFill>
                  <a:srgbClr val="000000"/>
                </a:solidFill>
                <a:effectLst/>
                <a:latin typeface="+mn-lt"/>
              </a:rPr>
              <a:t> </a:t>
            </a:r>
            <a:r>
              <a:rPr lang="vi-VN" b="0" i="0" dirty="0" err="1">
                <a:solidFill>
                  <a:srgbClr val="000000"/>
                </a:solidFill>
                <a:effectLst/>
                <a:latin typeface="+mn-lt"/>
              </a:rPr>
              <a:t>bị</a:t>
            </a:r>
            <a:r>
              <a:rPr lang="vi-VN" b="0" i="0" dirty="0">
                <a:solidFill>
                  <a:srgbClr val="000000"/>
                </a:solidFill>
                <a:effectLst/>
                <a:latin typeface="+mn-lt"/>
              </a:rPr>
              <a:t> </a:t>
            </a:r>
            <a:r>
              <a:rPr lang="vi-VN" b="0" i="0" dirty="0" err="1">
                <a:solidFill>
                  <a:srgbClr val="000000"/>
                </a:solidFill>
                <a:effectLst/>
                <a:latin typeface="+mn-lt"/>
              </a:rPr>
              <a:t>bỏ</a:t>
            </a:r>
            <a:r>
              <a:rPr lang="vi-VN" b="0" i="0" dirty="0">
                <a:solidFill>
                  <a:srgbClr val="000000"/>
                </a:solidFill>
                <a:effectLst/>
                <a:latin typeface="+mn-lt"/>
              </a:rPr>
              <a:t> qua </a:t>
            </a:r>
            <a:r>
              <a:rPr lang="vi-VN" b="0" i="0" dirty="0" err="1">
                <a:solidFill>
                  <a:srgbClr val="000000"/>
                </a:solidFill>
                <a:effectLst/>
                <a:latin typeface="+mn-lt"/>
              </a:rPr>
              <a:t>là</a:t>
            </a:r>
            <a:r>
              <a:rPr lang="vi-VN" b="0" i="0" dirty="0">
                <a:solidFill>
                  <a:srgbClr val="000000"/>
                </a:solidFill>
                <a:effectLst/>
                <a:latin typeface="+mn-lt"/>
              </a:rPr>
              <a:t> 1-p </a:t>
            </a:r>
            <a:r>
              <a:rPr lang="vi-VN" b="0" i="0" dirty="0" err="1">
                <a:solidFill>
                  <a:srgbClr val="000000"/>
                </a:solidFill>
                <a:effectLst/>
                <a:latin typeface="+mn-lt"/>
              </a:rPr>
              <a:t>và</a:t>
            </a:r>
            <a:r>
              <a:rPr lang="vi-VN" b="0" i="0" dirty="0">
                <a:solidFill>
                  <a:srgbClr val="000000"/>
                </a:solidFill>
                <a:effectLst/>
                <a:latin typeface="+mn-lt"/>
              </a:rPr>
              <a:t> </a:t>
            </a:r>
            <a:r>
              <a:rPr lang="vi-VN" b="0" i="0" dirty="0" err="1">
                <a:solidFill>
                  <a:srgbClr val="000000"/>
                </a:solidFill>
                <a:effectLst/>
                <a:latin typeface="+mn-lt"/>
              </a:rPr>
              <a:t>xác</a:t>
            </a:r>
            <a:r>
              <a:rPr lang="vi-VN" b="0" i="0" dirty="0">
                <a:solidFill>
                  <a:srgbClr val="000000"/>
                </a:solidFill>
                <a:effectLst/>
                <a:latin typeface="+mn-lt"/>
              </a:rPr>
              <a:t> </a:t>
            </a:r>
            <a:r>
              <a:rPr lang="vi-VN" b="0" i="0" dirty="0" err="1">
                <a:solidFill>
                  <a:srgbClr val="000000"/>
                </a:solidFill>
                <a:effectLst/>
                <a:latin typeface="+mn-lt"/>
              </a:rPr>
              <a:t>suất</a:t>
            </a:r>
            <a:r>
              <a:rPr lang="vi-VN" b="0" i="0" dirty="0">
                <a:solidFill>
                  <a:srgbClr val="000000"/>
                </a:solidFill>
                <a:effectLst/>
                <a:latin typeface="+mn-lt"/>
              </a:rPr>
              <a:t> </a:t>
            </a:r>
            <a:r>
              <a:rPr lang="vi-VN" b="0" i="0" dirty="0" err="1">
                <a:solidFill>
                  <a:srgbClr val="000000"/>
                </a:solidFill>
                <a:effectLst/>
                <a:latin typeface="+mn-lt"/>
              </a:rPr>
              <a:t>được</a:t>
            </a:r>
            <a:r>
              <a:rPr lang="vi-VN" b="0" i="0" dirty="0">
                <a:solidFill>
                  <a:srgbClr val="000000"/>
                </a:solidFill>
                <a:effectLst/>
                <a:latin typeface="+mn-lt"/>
              </a:rPr>
              <a:t> </a:t>
            </a:r>
            <a:r>
              <a:rPr lang="vi-VN" b="0" i="0" dirty="0" err="1">
                <a:solidFill>
                  <a:srgbClr val="000000"/>
                </a:solidFill>
                <a:effectLst/>
                <a:latin typeface="+mn-lt"/>
              </a:rPr>
              <a:t>chọn</a:t>
            </a:r>
            <a:r>
              <a:rPr lang="vi-VN" b="0" i="0" dirty="0">
                <a:solidFill>
                  <a:srgbClr val="000000"/>
                </a:solidFill>
                <a:effectLst/>
                <a:latin typeface="+mn-lt"/>
              </a:rPr>
              <a:t> </a:t>
            </a:r>
            <a:r>
              <a:rPr lang="vi-VN" b="0" i="0" dirty="0" err="1">
                <a:solidFill>
                  <a:srgbClr val="000000"/>
                </a:solidFill>
                <a:effectLst/>
                <a:latin typeface="+mn-lt"/>
              </a:rPr>
              <a:t>là</a:t>
            </a:r>
            <a:r>
              <a:rPr lang="vi-VN" b="0" i="0" dirty="0">
                <a:solidFill>
                  <a:srgbClr val="000000"/>
                </a:solidFill>
                <a:effectLst/>
                <a:latin typeface="+mn-lt"/>
              </a:rPr>
              <a:t> p</a:t>
            </a:r>
            <a:endParaRPr lang="en-US" b="0" i="0" dirty="0">
              <a:solidFill>
                <a:srgbClr val="000000"/>
              </a:solidFill>
              <a:effectLst/>
              <a:latin typeface="+mn-lt"/>
            </a:endParaRPr>
          </a:p>
          <a:p>
            <a:pPr marL="158750" indent="0" algn="l">
              <a:buNone/>
            </a:pPr>
            <a:endParaRPr lang="en-US" b="0" i="0" dirty="0">
              <a:solidFill>
                <a:srgbClr val="000000"/>
              </a:solidFill>
              <a:effectLst/>
              <a:latin typeface="+mn-lt"/>
            </a:endParaRPr>
          </a:p>
          <a:p>
            <a:pPr marL="158750" indent="0" algn="l">
              <a:buNone/>
            </a:pPr>
            <a:r>
              <a:rPr lang="vi-VN" dirty="0" err="1">
                <a:latin typeface="+mn-lt"/>
              </a:rPr>
              <a:t>Overfitting</a:t>
            </a:r>
            <a:r>
              <a:rPr lang="vi-VN" dirty="0">
                <a:latin typeface="+mn-lt"/>
              </a:rPr>
              <a:t> </a:t>
            </a:r>
            <a:r>
              <a:rPr lang="vi-VN" dirty="0" err="1">
                <a:latin typeface="+mn-lt"/>
              </a:rPr>
              <a:t>là</a:t>
            </a:r>
            <a:r>
              <a:rPr lang="vi-VN" dirty="0">
                <a:latin typeface="+mn-lt"/>
              </a:rPr>
              <a:t> </a:t>
            </a:r>
            <a:r>
              <a:rPr lang="vi-VN" dirty="0" err="1">
                <a:latin typeface="+mn-lt"/>
              </a:rPr>
              <a:t>hiện</a:t>
            </a:r>
            <a:r>
              <a:rPr lang="vi-VN" dirty="0">
                <a:latin typeface="+mn-lt"/>
              </a:rPr>
              <a:t> </a:t>
            </a:r>
            <a:r>
              <a:rPr lang="vi-VN" dirty="0" err="1">
                <a:latin typeface="+mn-lt"/>
              </a:rPr>
              <a:t>tượng</a:t>
            </a:r>
            <a:r>
              <a:rPr lang="vi-VN" dirty="0">
                <a:latin typeface="+mn-lt"/>
              </a:rPr>
              <a:t> mô </a:t>
            </a:r>
            <a:r>
              <a:rPr lang="vi-VN" dirty="0" err="1">
                <a:latin typeface="+mn-lt"/>
              </a:rPr>
              <a:t>hình</a:t>
            </a:r>
            <a:r>
              <a:rPr lang="vi-VN" dirty="0">
                <a:latin typeface="+mn-lt"/>
              </a:rPr>
              <a:t> </a:t>
            </a:r>
            <a:r>
              <a:rPr lang="vi-VN" dirty="0" err="1">
                <a:latin typeface="+mn-lt"/>
              </a:rPr>
              <a:t>tìm</a:t>
            </a:r>
            <a:r>
              <a:rPr lang="vi-VN" dirty="0">
                <a:latin typeface="+mn-lt"/>
              </a:rPr>
              <a:t> </a:t>
            </a:r>
            <a:r>
              <a:rPr lang="vi-VN" dirty="0" err="1">
                <a:latin typeface="+mn-lt"/>
              </a:rPr>
              <a:t>được</a:t>
            </a:r>
            <a:r>
              <a:rPr lang="vi-VN" dirty="0">
                <a:latin typeface="+mn-lt"/>
              </a:rPr>
              <a:t> </a:t>
            </a:r>
            <a:r>
              <a:rPr lang="vi-VN" dirty="0" err="1">
                <a:latin typeface="+mn-lt"/>
              </a:rPr>
              <a:t>quá</a:t>
            </a:r>
            <a:r>
              <a:rPr lang="vi-VN" dirty="0">
                <a:latin typeface="+mn-lt"/>
              </a:rPr>
              <a:t> </a:t>
            </a:r>
            <a:r>
              <a:rPr lang="vi-VN" dirty="0" err="1">
                <a:latin typeface="+mn-lt"/>
              </a:rPr>
              <a:t>khớp</a:t>
            </a:r>
            <a:r>
              <a:rPr lang="vi-VN" dirty="0">
                <a:latin typeface="+mn-lt"/>
              </a:rPr>
              <a:t> </a:t>
            </a:r>
            <a:r>
              <a:rPr lang="vi-VN" dirty="0" err="1">
                <a:latin typeface="+mn-lt"/>
              </a:rPr>
              <a:t>với</a:t>
            </a:r>
            <a:r>
              <a:rPr lang="vi-VN" dirty="0">
                <a:latin typeface="+mn-lt"/>
              </a:rPr>
              <a:t> </a:t>
            </a:r>
            <a:r>
              <a:rPr lang="vi-VN" dirty="0" err="1">
                <a:latin typeface="+mn-lt"/>
              </a:rPr>
              <a:t>dữ</a:t>
            </a:r>
            <a:r>
              <a:rPr lang="vi-VN" dirty="0">
                <a:latin typeface="+mn-lt"/>
              </a:rPr>
              <a:t> </a:t>
            </a:r>
            <a:r>
              <a:rPr lang="vi-VN" dirty="0" err="1">
                <a:latin typeface="+mn-lt"/>
              </a:rPr>
              <a:t>liệu</a:t>
            </a:r>
            <a:r>
              <a:rPr lang="vi-VN" dirty="0">
                <a:latin typeface="+mn-lt"/>
              </a:rPr>
              <a:t> </a:t>
            </a:r>
            <a:r>
              <a:rPr lang="vi-VN" dirty="0" err="1">
                <a:latin typeface="+mn-lt"/>
              </a:rPr>
              <a:t>huấn</a:t>
            </a:r>
            <a:r>
              <a:rPr lang="vi-VN" dirty="0">
                <a:latin typeface="+mn-lt"/>
              </a:rPr>
              <a:t> </a:t>
            </a:r>
            <a:r>
              <a:rPr lang="vi-VN" dirty="0" err="1">
                <a:latin typeface="+mn-lt"/>
              </a:rPr>
              <a:t>luyện</a:t>
            </a:r>
            <a:r>
              <a:rPr lang="vi-VN" dirty="0">
                <a:latin typeface="+mn-lt"/>
              </a:rPr>
              <a:t>. </a:t>
            </a:r>
            <a:r>
              <a:rPr lang="vi-VN" dirty="0" err="1">
                <a:latin typeface="+mn-lt"/>
              </a:rPr>
              <a:t>Việc</a:t>
            </a:r>
            <a:r>
              <a:rPr lang="vi-VN" dirty="0">
                <a:latin typeface="+mn-lt"/>
              </a:rPr>
              <a:t> </a:t>
            </a:r>
            <a:r>
              <a:rPr lang="vi-VN" dirty="0" err="1">
                <a:latin typeface="+mn-lt"/>
              </a:rPr>
              <a:t>này</a:t>
            </a:r>
            <a:r>
              <a:rPr lang="vi-VN" dirty="0">
                <a:latin typeface="+mn-lt"/>
              </a:rPr>
              <a:t> </a:t>
            </a:r>
            <a:r>
              <a:rPr lang="vi-VN" dirty="0" err="1">
                <a:latin typeface="+mn-lt"/>
              </a:rPr>
              <a:t>sẽ</a:t>
            </a:r>
            <a:r>
              <a:rPr lang="vi-VN" dirty="0">
                <a:latin typeface="+mn-lt"/>
              </a:rPr>
              <a:t> gây ra </a:t>
            </a:r>
            <a:r>
              <a:rPr lang="vi-VN" dirty="0" err="1">
                <a:latin typeface="+mn-lt"/>
              </a:rPr>
              <a:t>hậu</a:t>
            </a:r>
            <a:r>
              <a:rPr lang="vi-VN" dirty="0">
                <a:latin typeface="+mn-lt"/>
              </a:rPr>
              <a:t> </a:t>
            </a:r>
            <a:r>
              <a:rPr lang="vi-VN" dirty="0" err="1">
                <a:latin typeface="+mn-lt"/>
              </a:rPr>
              <a:t>quả</a:t>
            </a:r>
            <a:r>
              <a:rPr lang="vi-VN" dirty="0">
                <a:latin typeface="+mn-lt"/>
              </a:rPr>
              <a:t> </a:t>
            </a:r>
            <a:r>
              <a:rPr lang="vi-VN" dirty="0" err="1">
                <a:latin typeface="+mn-lt"/>
              </a:rPr>
              <a:t>lớn</a:t>
            </a:r>
            <a:r>
              <a:rPr lang="vi-VN" dirty="0">
                <a:latin typeface="+mn-lt"/>
              </a:rPr>
              <a:t> </a:t>
            </a:r>
            <a:r>
              <a:rPr lang="vi-VN" dirty="0" err="1">
                <a:latin typeface="+mn-lt"/>
              </a:rPr>
              <a:t>nếu</a:t>
            </a:r>
            <a:r>
              <a:rPr lang="vi-VN" dirty="0">
                <a:latin typeface="+mn-lt"/>
              </a:rPr>
              <a:t> trong </a:t>
            </a:r>
            <a:r>
              <a:rPr lang="vi-VN" dirty="0" err="1">
                <a:latin typeface="+mn-lt"/>
              </a:rPr>
              <a:t>training</a:t>
            </a:r>
            <a:r>
              <a:rPr lang="vi-VN" dirty="0">
                <a:latin typeface="+mn-lt"/>
              </a:rPr>
              <a:t> </a:t>
            </a:r>
            <a:r>
              <a:rPr lang="vi-VN" dirty="0" err="1">
                <a:latin typeface="+mn-lt"/>
              </a:rPr>
              <a:t>set</a:t>
            </a:r>
            <a:r>
              <a:rPr lang="vi-VN" dirty="0">
                <a:latin typeface="+mn-lt"/>
              </a:rPr>
              <a:t> </a:t>
            </a:r>
            <a:r>
              <a:rPr lang="vi-VN" dirty="0" err="1">
                <a:latin typeface="+mn-lt"/>
              </a:rPr>
              <a:t>có</a:t>
            </a:r>
            <a:r>
              <a:rPr lang="vi-VN" dirty="0">
                <a:latin typeface="+mn-lt"/>
              </a:rPr>
              <a:t> </a:t>
            </a:r>
            <a:r>
              <a:rPr lang="vi-VN" dirty="0" err="1">
                <a:latin typeface="+mn-lt"/>
              </a:rPr>
              <a:t>nhiễu</a:t>
            </a:r>
            <a:r>
              <a:rPr lang="vi-VN" dirty="0">
                <a:latin typeface="+mn-lt"/>
              </a:rPr>
              <a:t>. Khi </a:t>
            </a:r>
            <a:r>
              <a:rPr lang="vi-VN" dirty="0" err="1">
                <a:latin typeface="+mn-lt"/>
              </a:rPr>
              <a:t>đó</a:t>
            </a:r>
            <a:r>
              <a:rPr lang="vi-VN" dirty="0">
                <a:latin typeface="+mn-lt"/>
              </a:rPr>
              <a:t>, mô </a:t>
            </a:r>
            <a:r>
              <a:rPr lang="vi-VN" dirty="0" err="1">
                <a:latin typeface="+mn-lt"/>
              </a:rPr>
              <a:t>hình</a:t>
            </a:r>
            <a:r>
              <a:rPr lang="vi-VN" dirty="0">
                <a:latin typeface="+mn-lt"/>
              </a:rPr>
              <a:t> </a:t>
            </a:r>
            <a:r>
              <a:rPr lang="vi-VN" dirty="0" err="1">
                <a:latin typeface="+mn-lt"/>
              </a:rPr>
              <a:t>quá</a:t>
            </a:r>
            <a:r>
              <a:rPr lang="vi-VN" dirty="0">
                <a:latin typeface="+mn-lt"/>
              </a:rPr>
              <a:t> </a:t>
            </a:r>
            <a:r>
              <a:rPr lang="vi-VN" dirty="0" err="1">
                <a:latin typeface="+mn-lt"/>
              </a:rPr>
              <a:t>chú</a:t>
            </a:r>
            <a:r>
              <a:rPr lang="vi-VN" dirty="0">
                <a:latin typeface="+mn-lt"/>
              </a:rPr>
              <a:t> </a:t>
            </a:r>
            <a:r>
              <a:rPr lang="vi-VN" dirty="0" err="1">
                <a:latin typeface="+mn-lt"/>
              </a:rPr>
              <a:t>trọng</a:t>
            </a:r>
            <a:r>
              <a:rPr lang="vi-VN" dirty="0">
                <a:latin typeface="+mn-lt"/>
              </a:rPr>
              <a:t> </a:t>
            </a:r>
            <a:r>
              <a:rPr lang="vi-VN" dirty="0" err="1">
                <a:latin typeface="+mn-lt"/>
              </a:rPr>
              <a:t>vào</a:t>
            </a:r>
            <a:r>
              <a:rPr lang="vi-VN" dirty="0">
                <a:latin typeface="+mn-lt"/>
              </a:rPr>
              <a:t> </a:t>
            </a:r>
            <a:r>
              <a:rPr lang="vi-VN" dirty="0" err="1">
                <a:latin typeface="+mn-lt"/>
              </a:rPr>
              <a:t>việc</a:t>
            </a:r>
            <a:r>
              <a:rPr lang="vi-VN" dirty="0">
                <a:latin typeface="+mn-lt"/>
              </a:rPr>
              <a:t> </a:t>
            </a:r>
            <a:r>
              <a:rPr lang="vi-VN" dirty="0" err="1">
                <a:latin typeface="+mn-lt"/>
              </a:rPr>
              <a:t>xấp</a:t>
            </a:r>
            <a:r>
              <a:rPr lang="vi-VN" dirty="0">
                <a:latin typeface="+mn-lt"/>
              </a:rPr>
              <a:t> </a:t>
            </a:r>
            <a:r>
              <a:rPr lang="vi-VN" dirty="0" err="1">
                <a:latin typeface="+mn-lt"/>
              </a:rPr>
              <a:t>xỉ</a:t>
            </a:r>
            <a:r>
              <a:rPr lang="vi-VN" dirty="0">
                <a:latin typeface="+mn-lt"/>
              </a:rPr>
              <a:t> </a:t>
            </a:r>
            <a:r>
              <a:rPr lang="vi-VN" dirty="0" err="1">
                <a:latin typeface="+mn-lt"/>
              </a:rPr>
              <a:t>training</a:t>
            </a:r>
            <a:r>
              <a:rPr lang="vi-VN" dirty="0">
                <a:latin typeface="+mn-lt"/>
              </a:rPr>
              <a:t> </a:t>
            </a:r>
            <a:r>
              <a:rPr lang="vi-VN" dirty="0" err="1">
                <a:latin typeface="+mn-lt"/>
              </a:rPr>
              <a:t>set</a:t>
            </a:r>
            <a:r>
              <a:rPr lang="vi-VN" dirty="0">
                <a:latin typeface="+mn-lt"/>
              </a:rPr>
              <a:t> </a:t>
            </a:r>
            <a:r>
              <a:rPr lang="vi-VN" dirty="0" err="1">
                <a:latin typeface="+mn-lt"/>
              </a:rPr>
              <a:t>mà</a:t>
            </a:r>
            <a:r>
              <a:rPr lang="vi-VN" dirty="0">
                <a:latin typeface="+mn-lt"/>
              </a:rPr>
              <a:t> quên đi </a:t>
            </a:r>
            <a:r>
              <a:rPr lang="vi-VN" dirty="0" err="1">
                <a:latin typeface="+mn-lt"/>
              </a:rPr>
              <a:t>việc</a:t>
            </a:r>
            <a:r>
              <a:rPr lang="vi-VN" dirty="0">
                <a:latin typeface="+mn-lt"/>
              </a:rPr>
              <a:t> quan </a:t>
            </a:r>
            <a:r>
              <a:rPr lang="vi-VN" dirty="0" err="1">
                <a:latin typeface="+mn-lt"/>
              </a:rPr>
              <a:t>trọng</a:t>
            </a:r>
            <a:r>
              <a:rPr lang="vi-VN" dirty="0">
                <a:latin typeface="+mn-lt"/>
              </a:rPr>
              <a:t> hơn </a:t>
            </a:r>
            <a:r>
              <a:rPr lang="vi-VN" dirty="0" err="1">
                <a:latin typeface="+mn-lt"/>
              </a:rPr>
              <a:t>là</a:t>
            </a:r>
            <a:r>
              <a:rPr lang="vi-VN" dirty="0">
                <a:latin typeface="+mn-lt"/>
              </a:rPr>
              <a:t> </a:t>
            </a:r>
            <a:r>
              <a:rPr lang="vi-VN" dirty="0" err="1">
                <a:latin typeface="+mn-lt"/>
              </a:rPr>
              <a:t>tính</a:t>
            </a:r>
            <a:r>
              <a:rPr lang="vi-VN" dirty="0">
                <a:latin typeface="+mn-lt"/>
              </a:rPr>
              <a:t> </a:t>
            </a:r>
            <a:endParaRPr lang="en-US" dirty="0">
              <a:latin typeface="+mn-lt"/>
            </a:endParaRPr>
          </a:p>
          <a:p>
            <a:pPr marL="158750" indent="0" algn="l">
              <a:buNone/>
            </a:pPr>
            <a:r>
              <a:rPr lang="vi-VN" dirty="0" err="1">
                <a:latin typeface="+mn-lt"/>
              </a:rPr>
              <a:t>tổng</a:t>
            </a:r>
            <a:r>
              <a:rPr lang="vi-VN" dirty="0">
                <a:latin typeface="+mn-lt"/>
              </a:rPr>
              <a:t> </a:t>
            </a:r>
            <a:r>
              <a:rPr lang="vi-VN" dirty="0" err="1">
                <a:latin typeface="+mn-lt"/>
              </a:rPr>
              <a:t>quát</a:t>
            </a:r>
            <a:r>
              <a:rPr lang="vi-VN" dirty="0">
                <a:latin typeface="+mn-lt"/>
              </a:rPr>
              <a:t>, </a:t>
            </a:r>
            <a:r>
              <a:rPr lang="vi-VN" dirty="0" err="1">
                <a:latin typeface="+mn-lt"/>
              </a:rPr>
              <a:t>khiến</a:t>
            </a:r>
            <a:r>
              <a:rPr lang="vi-VN" dirty="0">
                <a:latin typeface="+mn-lt"/>
              </a:rPr>
              <a:t> cho mô </a:t>
            </a:r>
            <a:r>
              <a:rPr lang="vi-VN" dirty="0" err="1">
                <a:latin typeface="+mn-lt"/>
              </a:rPr>
              <a:t>hình</a:t>
            </a:r>
            <a:r>
              <a:rPr lang="vi-VN" dirty="0">
                <a:latin typeface="+mn-lt"/>
              </a:rPr>
              <a:t> không </a:t>
            </a:r>
            <a:r>
              <a:rPr lang="vi-VN" dirty="0" err="1">
                <a:latin typeface="+mn-lt"/>
              </a:rPr>
              <a:t>thực</a:t>
            </a:r>
            <a:r>
              <a:rPr lang="vi-VN" dirty="0">
                <a:latin typeface="+mn-lt"/>
              </a:rPr>
              <a:t> </a:t>
            </a:r>
            <a:r>
              <a:rPr lang="vi-VN" dirty="0" err="1">
                <a:latin typeface="+mn-lt"/>
              </a:rPr>
              <a:t>sự</a:t>
            </a:r>
            <a:r>
              <a:rPr lang="vi-VN" dirty="0">
                <a:latin typeface="+mn-lt"/>
              </a:rPr>
              <a:t> mô </a:t>
            </a:r>
            <a:r>
              <a:rPr lang="vi-VN" dirty="0" err="1">
                <a:latin typeface="+mn-lt"/>
              </a:rPr>
              <a:t>tả</a:t>
            </a:r>
            <a:r>
              <a:rPr lang="vi-VN" dirty="0">
                <a:latin typeface="+mn-lt"/>
              </a:rPr>
              <a:t> </a:t>
            </a:r>
            <a:r>
              <a:rPr lang="vi-VN" dirty="0" err="1">
                <a:latin typeface="+mn-lt"/>
              </a:rPr>
              <a:t>tốt</a:t>
            </a:r>
            <a:r>
              <a:rPr lang="vi-VN" dirty="0">
                <a:latin typeface="+mn-lt"/>
              </a:rPr>
              <a:t> </a:t>
            </a:r>
            <a:r>
              <a:rPr lang="vi-VN" dirty="0" err="1">
                <a:latin typeface="+mn-lt"/>
              </a:rPr>
              <a:t>dữ</a:t>
            </a:r>
            <a:r>
              <a:rPr lang="vi-VN" dirty="0">
                <a:latin typeface="+mn-lt"/>
              </a:rPr>
              <a:t> </a:t>
            </a:r>
            <a:r>
              <a:rPr lang="vi-VN" dirty="0" err="1">
                <a:latin typeface="+mn-lt"/>
              </a:rPr>
              <a:t>liệu</a:t>
            </a:r>
            <a:r>
              <a:rPr lang="vi-VN" dirty="0">
                <a:latin typeface="+mn-lt"/>
              </a:rPr>
              <a:t> </a:t>
            </a:r>
            <a:r>
              <a:rPr lang="vi-VN" dirty="0" err="1">
                <a:latin typeface="+mn-lt"/>
              </a:rPr>
              <a:t>ngoài</a:t>
            </a:r>
            <a:r>
              <a:rPr lang="vi-VN" dirty="0">
                <a:latin typeface="+mn-lt"/>
              </a:rPr>
              <a:t> </a:t>
            </a:r>
            <a:r>
              <a:rPr lang="vi-VN" dirty="0" err="1">
                <a:latin typeface="+mn-lt"/>
              </a:rPr>
              <a:t>training</a:t>
            </a:r>
            <a:r>
              <a:rPr lang="vi-VN" dirty="0">
                <a:latin typeface="+mn-lt"/>
              </a:rPr>
              <a:t> </a:t>
            </a:r>
            <a:r>
              <a:rPr lang="vi-VN" dirty="0" err="1">
                <a:latin typeface="+mn-lt"/>
              </a:rPr>
              <a:t>set</a:t>
            </a:r>
            <a:r>
              <a:rPr lang="vi-VN" dirty="0">
                <a:latin typeface="+mn-lt"/>
              </a:rPr>
              <a:t>.</a:t>
            </a:r>
            <a:endParaRPr lang="en-US" b="0" i="0" dirty="0">
              <a:solidFill>
                <a:srgbClr val="000000"/>
              </a:solidFill>
              <a:effectLst/>
              <a:latin typeface="+mn-lt"/>
            </a:endParaRPr>
          </a:p>
          <a:p>
            <a:pPr marL="158750" indent="0" algn="l">
              <a:buNone/>
            </a:pPr>
            <a:endParaRPr lang="vi-VN" b="0" i="0" dirty="0">
              <a:solidFill>
                <a:srgbClr val="000000"/>
              </a:solidFill>
              <a:effectLst/>
              <a:latin typeface="system-u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7556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3266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ca2e39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ca2e396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1800" spc="15" dirty="0">
                <a:solidFill>
                  <a:srgbClr val="000000"/>
                </a:solidFill>
                <a:effectLst/>
                <a:latin typeface="Times New Roman" panose="02020603050405020304" pitchFamily="18" charset="0"/>
                <a:ea typeface="Times New Roman" panose="02020603050405020304" pitchFamily="18" charset="0"/>
              </a:rPr>
              <a:t>Thuật toán K-means clustering (phân cụm K-means) thuộc lớp phương pháp Học không giám sát (Unsupervised Learning) trong học máy. Có rất nhiều định nghĩa khác nhau về kỹ thuật này, nhưng về bản chất ta có thể hiểu phân cụm là các quy trình tìm cách nhóm các đối tượng đã cho vào các cụm (clusters), sao cho các đối tượng trong cùng 1 cụm tương tự nhau (similar) và các đối tượng khác cụm thì không tương tự nhau (Dissimilar).</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rot="10800000">
            <a:off x="6992247" y="-591100"/>
            <a:ext cx="2475509" cy="2262186"/>
            <a:chOff x="7355300" y="3662050"/>
            <a:chExt cx="2475509" cy="2262186"/>
          </a:xfrm>
        </p:grpSpPr>
        <p:sp>
          <p:nvSpPr>
            <p:cNvPr id="11" name="Google Shape;11;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45"/>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45"/>
          <p:cNvGrpSpPr/>
          <p:nvPr/>
        </p:nvGrpSpPr>
        <p:grpSpPr>
          <a:xfrm rot="10800000" flipH="1">
            <a:off x="-567750" y="3595800"/>
            <a:ext cx="2475509" cy="2262186"/>
            <a:chOff x="7355300" y="3662050"/>
            <a:chExt cx="2475509" cy="2262186"/>
          </a:xfrm>
        </p:grpSpPr>
        <p:sp>
          <p:nvSpPr>
            <p:cNvPr id="17" name="Google Shape;17;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45"/>
          <p:cNvSpPr txBox="1">
            <a:spLocks noGrp="1"/>
          </p:cNvSpPr>
          <p:nvPr>
            <p:ph type="ctrTitle"/>
          </p:nvPr>
        </p:nvSpPr>
        <p:spPr>
          <a:xfrm>
            <a:off x="1332900" y="1172025"/>
            <a:ext cx="6478200" cy="226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45"/>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55"/>
          <p:cNvSpPr/>
          <p:nvPr/>
        </p:nvSpPr>
        <p:spPr>
          <a:xfrm rot="10800000" flipH="1">
            <a:off x="0" y="3456987"/>
            <a:ext cx="2228756" cy="168651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55"/>
          <p:cNvGrpSpPr/>
          <p:nvPr/>
        </p:nvGrpSpPr>
        <p:grpSpPr>
          <a:xfrm rot="10800000">
            <a:off x="-946378" y="3666575"/>
            <a:ext cx="2475509" cy="2262186"/>
            <a:chOff x="7355300" y="3662050"/>
            <a:chExt cx="2475509" cy="2262186"/>
          </a:xfrm>
        </p:grpSpPr>
        <p:sp>
          <p:nvSpPr>
            <p:cNvPr id="193" name="Google Shape;193;p5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55"/>
          <p:cNvSpPr/>
          <p:nvPr/>
        </p:nvSpPr>
        <p:spPr>
          <a:xfrm flipH="1">
            <a:off x="5384547" y="100"/>
            <a:ext cx="3759328" cy="20009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55"/>
          <p:cNvGrpSpPr/>
          <p:nvPr/>
        </p:nvGrpSpPr>
        <p:grpSpPr>
          <a:xfrm>
            <a:off x="7597550" y="93"/>
            <a:ext cx="1546317" cy="1537543"/>
            <a:chOff x="7757100" y="-232507"/>
            <a:chExt cx="1546317" cy="1537543"/>
          </a:xfrm>
        </p:grpSpPr>
        <p:sp>
          <p:nvSpPr>
            <p:cNvPr id="199" name="Google Shape;199;p55"/>
            <p:cNvSpPr/>
            <p:nvPr/>
          </p:nvSpPr>
          <p:spPr>
            <a:xfrm flipH="1">
              <a:off x="7757100" y="-232507"/>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5"/>
            <p:cNvSpPr/>
            <p:nvPr/>
          </p:nvSpPr>
          <p:spPr>
            <a:xfrm flipH="1">
              <a:off x="8026842" y="284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1" name="Google Shape;201;p55"/>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2"/>
        <p:cNvGrpSpPr/>
        <p:nvPr/>
      </p:nvGrpSpPr>
      <p:grpSpPr>
        <a:xfrm>
          <a:off x="0" y="0"/>
          <a:ext cx="0" cy="0"/>
          <a:chOff x="0" y="0"/>
          <a:chExt cx="0" cy="0"/>
        </a:xfrm>
      </p:grpSpPr>
      <p:sp>
        <p:nvSpPr>
          <p:cNvPr id="203" name="Google Shape;203;p56"/>
          <p:cNvSpPr/>
          <p:nvPr/>
        </p:nvSpPr>
        <p:spPr>
          <a:xfrm>
            <a:off x="6134600" y="2446355"/>
            <a:ext cx="3009422" cy="2697168"/>
          </a:xfrm>
          <a:custGeom>
            <a:avLst/>
            <a:gdLst/>
            <a:ahLst/>
            <a:cxnLst/>
            <a:rect l="l" t="t" r="r" b="b"/>
            <a:pathLst>
              <a:path w="26658" h="23892" extrusionOk="0">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56"/>
          <p:cNvGrpSpPr/>
          <p:nvPr/>
        </p:nvGrpSpPr>
        <p:grpSpPr>
          <a:xfrm rot="10800000" flipH="1">
            <a:off x="7233575" y="3311850"/>
            <a:ext cx="2475509" cy="2262186"/>
            <a:chOff x="7355300" y="3662050"/>
            <a:chExt cx="2475509" cy="2262186"/>
          </a:xfrm>
        </p:grpSpPr>
        <p:sp>
          <p:nvSpPr>
            <p:cNvPr id="205" name="Google Shape;205;p5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56"/>
          <p:cNvSpPr/>
          <p:nvPr/>
        </p:nvSpPr>
        <p:spPr>
          <a:xfrm>
            <a:off x="0" y="0"/>
            <a:ext cx="3515439" cy="1871142"/>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 name="Google Shape;210;p56"/>
          <p:cNvGrpSpPr/>
          <p:nvPr/>
        </p:nvGrpSpPr>
        <p:grpSpPr>
          <a:xfrm flipH="1">
            <a:off x="-875774" y="-680800"/>
            <a:ext cx="2475509" cy="2262186"/>
            <a:chOff x="7355300" y="3662050"/>
            <a:chExt cx="2475509" cy="2262186"/>
          </a:xfrm>
        </p:grpSpPr>
        <p:sp>
          <p:nvSpPr>
            <p:cNvPr id="211" name="Google Shape;211;p5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5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56"/>
          <p:cNvSpPr txBox="1">
            <a:spLocks noGrp="1"/>
          </p:cNvSpPr>
          <p:nvPr>
            <p:ph type="subTitle" idx="1"/>
          </p:nvPr>
        </p:nvSpPr>
        <p:spPr>
          <a:xfrm>
            <a:off x="1363800" y="2506213"/>
            <a:ext cx="28872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216" name="Google Shape;216;p56"/>
          <p:cNvSpPr txBox="1">
            <a:spLocks noGrp="1"/>
          </p:cNvSpPr>
          <p:nvPr>
            <p:ph type="subTitle" idx="2"/>
          </p:nvPr>
        </p:nvSpPr>
        <p:spPr>
          <a:xfrm>
            <a:off x="4893000" y="2506213"/>
            <a:ext cx="28872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217" name="Google Shape;217;p56"/>
          <p:cNvSpPr txBox="1">
            <a:spLocks noGrp="1"/>
          </p:cNvSpPr>
          <p:nvPr>
            <p:ph type="subTitle" idx="3"/>
          </p:nvPr>
        </p:nvSpPr>
        <p:spPr>
          <a:xfrm>
            <a:off x="1363800" y="2844613"/>
            <a:ext cx="2887200" cy="101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18" name="Google Shape;218;p56"/>
          <p:cNvSpPr txBox="1">
            <a:spLocks noGrp="1"/>
          </p:cNvSpPr>
          <p:nvPr>
            <p:ph type="subTitle" idx="4"/>
          </p:nvPr>
        </p:nvSpPr>
        <p:spPr>
          <a:xfrm>
            <a:off x="4893000" y="2844613"/>
            <a:ext cx="2887200" cy="101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19" name="Google Shape;219;p56"/>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235"/>
        <p:cNvGrpSpPr/>
        <p:nvPr/>
      </p:nvGrpSpPr>
      <p:grpSpPr>
        <a:xfrm>
          <a:off x="0" y="0"/>
          <a:ext cx="0" cy="0"/>
          <a:chOff x="0" y="0"/>
          <a:chExt cx="0" cy="0"/>
        </a:xfrm>
      </p:grpSpPr>
      <p:sp>
        <p:nvSpPr>
          <p:cNvPr id="236" name="Google Shape;236;p58"/>
          <p:cNvSpPr/>
          <p:nvPr/>
        </p:nvSpPr>
        <p:spPr>
          <a:xfrm>
            <a:off x="0" y="0"/>
            <a:ext cx="3914479" cy="2962109"/>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58"/>
          <p:cNvGrpSpPr/>
          <p:nvPr/>
        </p:nvGrpSpPr>
        <p:grpSpPr>
          <a:xfrm rot="10800000" flipH="1">
            <a:off x="-425775" y="-591087"/>
            <a:ext cx="2475509" cy="2262186"/>
            <a:chOff x="7355300" y="3662050"/>
            <a:chExt cx="2475509" cy="2262186"/>
          </a:xfrm>
        </p:grpSpPr>
        <p:sp>
          <p:nvSpPr>
            <p:cNvPr id="238" name="Google Shape;238;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8"/>
          <p:cNvSpPr/>
          <p:nvPr/>
        </p:nvSpPr>
        <p:spPr>
          <a:xfrm>
            <a:off x="4689079" y="969750"/>
            <a:ext cx="4454893" cy="417373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p58"/>
          <p:cNvGrpSpPr/>
          <p:nvPr/>
        </p:nvGrpSpPr>
        <p:grpSpPr>
          <a:xfrm rot="10800000">
            <a:off x="7278097" y="3338525"/>
            <a:ext cx="2475509" cy="2262186"/>
            <a:chOff x="7355300" y="3662050"/>
            <a:chExt cx="2475509" cy="2262186"/>
          </a:xfrm>
        </p:grpSpPr>
        <p:sp>
          <p:nvSpPr>
            <p:cNvPr id="244" name="Google Shape;244;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58"/>
          <p:cNvSpPr txBox="1">
            <a:spLocks noGrp="1"/>
          </p:cNvSpPr>
          <p:nvPr>
            <p:ph type="subTitle" idx="1"/>
          </p:nvPr>
        </p:nvSpPr>
        <p:spPr>
          <a:xfrm>
            <a:off x="1455750" y="2364925"/>
            <a:ext cx="2887200" cy="10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249" name="Google Shape;249;p58"/>
          <p:cNvSpPr txBox="1">
            <a:spLocks noGrp="1"/>
          </p:cNvSpPr>
          <p:nvPr>
            <p:ph type="title"/>
          </p:nvPr>
        </p:nvSpPr>
        <p:spPr>
          <a:xfrm>
            <a:off x="1455750" y="1767600"/>
            <a:ext cx="2887200" cy="59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1"/>
        <p:cNvGrpSpPr/>
        <p:nvPr/>
      </p:nvGrpSpPr>
      <p:grpSpPr>
        <a:xfrm>
          <a:off x="0" y="0"/>
          <a:ext cx="0" cy="0"/>
          <a:chOff x="0" y="0"/>
          <a:chExt cx="0" cy="0"/>
        </a:xfrm>
      </p:grpSpPr>
      <p:sp>
        <p:nvSpPr>
          <p:cNvPr id="252" name="Google Shape;252;p60"/>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0"/>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60"/>
          <p:cNvGrpSpPr/>
          <p:nvPr/>
        </p:nvGrpSpPr>
        <p:grpSpPr>
          <a:xfrm rot="10800000" flipH="1">
            <a:off x="-609600" y="3490925"/>
            <a:ext cx="2475509" cy="2262186"/>
            <a:chOff x="7355300" y="3662050"/>
            <a:chExt cx="2475509" cy="2262186"/>
          </a:xfrm>
        </p:grpSpPr>
        <p:sp>
          <p:nvSpPr>
            <p:cNvPr id="255" name="Google Shape;255;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60"/>
          <p:cNvGrpSpPr/>
          <p:nvPr/>
        </p:nvGrpSpPr>
        <p:grpSpPr>
          <a:xfrm>
            <a:off x="7201896" y="-457200"/>
            <a:ext cx="2475509" cy="2262186"/>
            <a:chOff x="7355300" y="3662050"/>
            <a:chExt cx="2475509" cy="2262186"/>
          </a:xfrm>
        </p:grpSpPr>
        <p:sp>
          <p:nvSpPr>
            <p:cNvPr id="260" name="Google Shape;260;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4"/>
        <p:cNvGrpSpPr/>
        <p:nvPr/>
      </p:nvGrpSpPr>
      <p:grpSpPr>
        <a:xfrm>
          <a:off x="0" y="0"/>
          <a:ext cx="0" cy="0"/>
          <a:chOff x="0" y="0"/>
          <a:chExt cx="0" cy="0"/>
        </a:xfrm>
      </p:grpSpPr>
      <p:sp>
        <p:nvSpPr>
          <p:cNvPr id="265" name="Google Shape;265;p61"/>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61"/>
          <p:cNvGrpSpPr/>
          <p:nvPr/>
        </p:nvGrpSpPr>
        <p:grpSpPr>
          <a:xfrm rot="10800000" flipH="1">
            <a:off x="-457200" y="-533400"/>
            <a:ext cx="2475509" cy="2262186"/>
            <a:chOff x="7355300" y="3662050"/>
            <a:chExt cx="2475509" cy="2262186"/>
          </a:xfrm>
        </p:grpSpPr>
        <p:sp>
          <p:nvSpPr>
            <p:cNvPr id="268" name="Google Shape;268;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61"/>
          <p:cNvGrpSpPr/>
          <p:nvPr/>
        </p:nvGrpSpPr>
        <p:grpSpPr>
          <a:xfrm flipH="1">
            <a:off x="7125697" y="3414725"/>
            <a:ext cx="2475509" cy="2262186"/>
            <a:chOff x="7355300" y="3662050"/>
            <a:chExt cx="2475509" cy="2262186"/>
          </a:xfrm>
        </p:grpSpPr>
        <p:sp>
          <p:nvSpPr>
            <p:cNvPr id="273" name="Google Shape;273;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46"/>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6"/>
          <p:cNvGrpSpPr/>
          <p:nvPr/>
        </p:nvGrpSpPr>
        <p:grpSpPr>
          <a:xfrm flipH="1">
            <a:off x="94651" y="-591087"/>
            <a:ext cx="2475509" cy="2262186"/>
            <a:chOff x="7355300" y="3662050"/>
            <a:chExt cx="2475509" cy="2262186"/>
          </a:xfrm>
        </p:grpSpPr>
        <p:sp>
          <p:nvSpPr>
            <p:cNvPr id="26" name="Google Shape;26;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6"/>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6"/>
          <p:cNvGrpSpPr/>
          <p:nvPr/>
        </p:nvGrpSpPr>
        <p:grpSpPr>
          <a:xfrm rot="10800000" flipH="1">
            <a:off x="7649721" y="3677050"/>
            <a:ext cx="2475509" cy="2262186"/>
            <a:chOff x="7355300" y="3662050"/>
            <a:chExt cx="2475509" cy="2262186"/>
          </a:xfrm>
        </p:grpSpPr>
        <p:sp>
          <p:nvSpPr>
            <p:cNvPr id="32" name="Google Shape;32;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6"/>
          <p:cNvSpPr txBox="1">
            <a:spLocks noGrp="1"/>
          </p:cNvSpPr>
          <p:nvPr>
            <p:ph type="title"/>
          </p:nvPr>
        </p:nvSpPr>
        <p:spPr>
          <a:xfrm>
            <a:off x="7200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46"/>
          <p:cNvSpPr txBox="1">
            <a:spLocks noGrp="1"/>
          </p:cNvSpPr>
          <p:nvPr>
            <p:ph type="title" idx="2"/>
          </p:nvPr>
        </p:nvSpPr>
        <p:spPr>
          <a:xfrm>
            <a:off x="15912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46"/>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39" name="Google Shape;39;p46"/>
          <p:cNvSpPr txBox="1">
            <a:spLocks noGrp="1"/>
          </p:cNvSpPr>
          <p:nvPr>
            <p:ph type="title" idx="3"/>
          </p:nvPr>
        </p:nvSpPr>
        <p:spPr>
          <a:xfrm>
            <a:off x="34488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6"/>
          <p:cNvSpPr txBox="1">
            <a:spLocks noGrp="1"/>
          </p:cNvSpPr>
          <p:nvPr>
            <p:ph type="title" idx="4"/>
          </p:nvPr>
        </p:nvSpPr>
        <p:spPr>
          <a:xfrm>
            <a:off x="43200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46"/>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2" name="Google Shape;42;p46"/>
          <p:cNvSpPr txBox="1">
            <a:spLocks noGrp="1"/>
          </p:cNvSpPr>
          <p:nvPr>
            <p:ph type="title" idx="6"/>
          </p:nvPr>
        </p:nvSpPr>
        <p:spPr>
          <a:xfrm>
            <a:off x="61776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46"/>
          <p:cNvSpPr txBox="1">
            <a:spLocks noGrp="1"/>
          </p:cNvSpPr>
          <p:nvPr>
            <p:ph type="title" idx="7"/>
          </p:nvPr>
        </p:nvSpPr>
        <p:spPr>
          <a:xfrm>
            <a:off x="70488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46"/>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5" name="Google Shape;45;p46"/>
          <p:cNvSpPr txBox="1">
            <a:spLocks noGrp="1"/>
          </p:cNvSpPr>
          <p:nvPr>
            <p:ph type="title" idx="9"/>
          </p:nvPr>
        </p:nvSpPr>
        <p:spPr>
          <a:xfrm>
            <a:off x="7200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6"/>
          <p:cNvSpPr txBox="1">
            <a:spLocks noGrp="1"/>
          </p:cNvSpPr>
          <p:nvPr>
            <p:ph type="title" idx="13"/>
          </p:nvPr>
        </p:nvSpPr>
        <p:spPr>
          <a:xfrm>
            <a:off x="15912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46"/>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8" name="Google Shape;48;p46"/>
          <p:cNvSpPr txBox="1">
            <a:spLocks noGrp="1"/>
          </p:cNvSpPr>
          <p:nvPr>
            <p:ph type="title" idx="15"/>
          </p:nvPr>
        </p:nvSpPr>
        <p:spPr>
          <a:xfrm>
            <a:off x="34488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46"/>
          <p:cNvSpPr txBox="1">
            <a:spLocks noGrp="1"/>
          </p:cNvSpPr>
          <p:nvPr>
            <p:ph type="title" idx="16"/>
          </p:nvPr>
        </p:nvSpPr>
        <p:spPr>
          <a:xfrm>
            <a:off x="43200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46"/>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1" name="Google Shape;51;p46"/>
          <p:cNvSpPr txBox="1">
            <a:spLocks noGrp="1"/>
          </p:cNvSpPr>
          <p:nvPr>
            <p:ph type="title" idx="18"/>
          </p:nvPr>
        </p:nvSpPr>
        <p:spPr>
          <a:xfrm>
            <a:off x="61776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46"/>
          <p:cNvSpPr txBox="1">
            <a:spLocks noGrp="1"/>
          </p:cNvSpPr>
          <p:nvPr>
            <p:ph type="title" idx="19"/>
          </p:nvPr>
        </p:nvSpPr>
        <p:spPr>
          <a:xfrm>
            <a:off x="70488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46"/>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4" name="Google Shape;54;p46"/>
          <p:cNvSpPr txBox="1">
            <a:spLocks noGrp="1"/>
          </p:cNvSpPr>
          <p:nvPr>
            <p:ph type="title" idx="21"/>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6116600" y="1027500"/>
            <a:ext cx="1015200" cy="75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b="1">
                <a:solidFill>
                  <a:schemeClr val="accent5"/>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7" name="Google Shape;57;p47"/>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47"/>
          <p:cNvGrpSpPr/>
          <p:nvPr/>
        </p:nvGrpSpPr>
        <p:grpSpPr>
          <a:xfrm rot="10800000">
            <a:off x="7131797" y="-591087"/>
            <a:ext cx="2475509" cy="2262186"/>
            <a:chOff x="7355300" y="3662050"/>
            <a:chExt cx="2475509" cy="2262186"/>
          </a:xfrm>
        </p:grpSpPr>
        <p:sp>
          <p:nvSpPr>
            <p:cNvPr id="59" name="Google Shape;59;p47"/>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7"/>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7"/>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47"/>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7"/>
          <p:cNvSpPr txBox="1">
            <a:spLocks noGrp="1"/>
          </p:cNvSpPr>
          <p:nvPr>
            <p:ph type="title" idx="2"/>
          </p:nvPr>
        </p:nvSpPr>
        <p:spPr>
          <a:xfrm>
            <a:off x="4824300" y="1780500"/>
            <a:ext cx="3599700" cy="169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47"/>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48"/>
          <p:cNvSpPr/>
          <p:nvPr/>
        </p:nvSpPr>
        <p:spPr>
          <a:xfrm>
            <a:off x="0" y="100"/>
            <a:ext cx="3123123" cy="1662326"/>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48"/>
          <p:cNvGrpSpPr/>
          <p:nvPr/>
        </p:nvGrpSpPr>
        <p:grpSpPr>
          <a:xfrm flipH="1">
            <a:off x="-365349" y="-1023825"/>
            <a:ext cx="2475509" cy="2262186"/>
            <a:chOff x="7355300" y="3662050"/>
            <a:chExt cx="2475509" cy="2262186"/>
          </a:xfrm>
        </p:grpSpPr>
        <p:sp>
          <p:nvSpPr>
            <p:cNvPr id="69" name="Google Shape;69;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8"/>
          <p:cNvSpPr/>
          <p:nvPr/>
        </p:nvSpPr>
        <p:spPr>
          <a:xfrm>
            <a:off x="5299645" y="742021"/>
            <a:ext cx="3844429" cy="4401442"/>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48"/>
          <p:cNvGrpSpPr/>
          <p:nvPr/>
        </p:nvGrpSpPr>
        <p:grpSpPr>
          <a:xfrm flipH="1">
            <a:off x="7004626" y="3262425"/>
            <a:ext cx="2475509" cy="2262186"/>
            <a:chOff x="7355300" y="3662050"/>
            <a:chExt cx="2475509" cy="2262186"/>
          </a:xfrm>
        </p:grpSpPr>
        <p:sp>
          <p:nvSpPr>
            <p:cNvPr id="75" name="Google Shape;75;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48"/>
          <p:cNvSpPr txBox="1">
            <a:spLocks noGrp="1"/>
          </p:cNvSpPr>
          <p:nvPr>
            <p:ph type="subTitle" idx="1"/>
          </p:nvPr>
        </p:nvSpPr>
        <p:spPr>
          <a:xfrm>
            <a:off x="720000" y="2112025"/>
            <a:ext cx="3780000" cy="166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48"/>
          <p:cNvSpPr txBox="1">
            <a:spLocks noGrp="1"/>
          </p:cNvSpPr>
          <p:nvPr>
            <p:ph type="title"/>
          </p:nvPr>
        </p:nvSpPr>
        <p:spPr>
          <a:xfrm>
            <a:off x="720000" y="1435225"/>
            <a:ext cx="3780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1"/>
        <p:cNvGrpSpPr/>
        <p:nvPr/>
      </p:nvGrpSpPr>
      <p:grpSpPr>
        <a:xfrm>
          <a:off x="0" y="0"/>
          <a:ext cx="0" cy="0"/>
          <a:chOff x="0" y="0"/>
          <a:chExt cx="0" cy="0"/>
        </a:xfrm>
      </p:grpSpPr>
      <p:sp>
        <p:nvSpPr>
          <p:cNvPr id="82" name="Google Shape;82;p49"/>
          <p:cNvSpPr/>
          <p:nvPr/>
        </p:nvSpPr>
        <p:spPr>
          <a:xfrm flipH="1">
            <a:off x="67" y="1949525"/>
            <a:ext cx="2789758" cy="3193961"/>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49"/>
          <p:cNvGrpSpPr/>
          <p:nvPr/>
        </p:nvGrpSpPr>
        <p:grpSpPr>
          <a:xfrm rot="10800000">
            <a:off x="157197" y="3715325"/>
            <a:ext cx="2475509" cy="2262186"/>
            <a:chOff x="7355300" y="3662050"/>
            <a:chExt cx="2475509" cy="2262186"/>
          </a:xfrm>
        </p:grpSpPr>
        <p:sp>
          <p:nvSpPr>
            <p:cNvPr id="84" name="Google Shape;84;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49"/>
          <p:cNvSpPr/>
          <p:nvPr/>
        </p:nvSpPr>
        <p:spPr>
          <a:xfrm>
            <a:off x="6444754" y="0"/>
            <a:ext cx="2699306" cy="2873970"/>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49"/>
          <p:cNvGrpSpPr/>
          <p:nvPr/>
        </p:nvGrpSpPr>
        <p:grpSpPr>
          <a:xfrm>
            <a:off x="7496300" y="-643125"/>
            <a:ext cx="2475509" cy="2262186"/>
            <a:chOff x="7355300" y="3662050"/>
            <a:chExt cx="2475509" cy="2262186"/>
          </a:xfrm>
        </p:grpSpPr>
        <p:sp>
          <p:nvSpPr>
            <p:cNvPr id="90" name="Google Shape;90;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9"/>
          <p:cNvSpPr txBox="1">
            <a:spLocks noGrp="1"/>
          </p:cNvSpPr>
          <p:nvPr>
            <p:ph type="title"/>
          </p:nvPr>
        </p:nvSpPr>
        <p:spPr>
          <a:xfrm>
            <a:off x="720000" y="117135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 name="Google Shape;95;p49"/>
          <p:cNvSpPr txBox="1">
            <a:spLocks noGrp="1"/>
          </p:cNvSpPr>
          <p:nvPr>
            <p:ph type="body" idx="1"/>
          </p:nvPr>
        </p:nvSpPr>
        <p:spPr>
          <a:xfrm>
            <a:off x="2065175" y="1848150"/>
            <a:ext cx="5013600" cy="2124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5"/>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96"/>
        <p:cNvGrpSpPr/>
        <p:nvPr/>
      </p:nvGrpSpPr>
      <p:grpSpPr>
        <a:xfrm>
          <a:off x="0" y="0"/>
          <a:ext cx="0" cy="0"/>
          <a:chOff x="0" y="0"/>
          <a:chExt cx="0" cy="0"/>
        </a:xfrm>
      </p:grpSpPr>
      <p:sp>
        <p:nvSpPr>
          <p:cNvPr id="97" name="Google Shape;97;p50"/>
          <p:cNvSpPr/>
          <p:nvPr/>
        </p:nvSpPr>
        <p:spPr>
          <a:xfrm>
            <a:off x="1" y="2403125"/>
            <a:ext cx="3065133" cy="2745172"/>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50"/>
          <p:cNvGrpSpPr/>
          <p:nvPr/>
        </p:nvGrpSpPr>
        <p:grpSpPr>
          <a:xfrm>
            <a:off x="-462150" y="3496863"/>
            <a:ext cx="2475509" cy="2262186"/>
            <a:chOff x="7355300" y="3662050"/>
            <a:chExt cx="2475509" cy="2262186"/>
          </a:xfrm>
        </p:grpSpPr>
        <p:sp>
          <p:nvSpPr>
            <p:cNvPr id="99" name="Google Shape;99;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50"/>
          <p:cNvSpPr/>
          <p:nvPr/>
        </p:nvSpPr>
        <p:spPr>
          <a:xfrm>
            <a:off x="6309319" y="4780"/>
            <a:ext cx="2834676" cy="301809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50"/>
          <p:cNvGrpSpPr/>
          <p:nvPr/>
        </p:nvGrpSpPr>
        <p:grpSpPr>
          <a:xfrm rot="10800000" flipH="1">
            <a:off x="7747550" y="-877400"/>
            <a:ext cx="2475509" cy="2262186"/>
            <a:chOff x="7355300" y="3662050"/>
            <a:chExt cx="2475509" cy="2262186"/>
          </a:xfrm>
        </p:grpSpPr>
        <p:sp>
          <p:nvSpPr>
            <p:cNvPr id="105" name="Google Shape;105;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50"/>
          <p:cNvSpPr txBox="1">
            <a:spLocks noGrp="1"/>
          </p:cNvSpPr>
          <p:nvPr>
            <p:ph type="subTitle" idx="1"/>
          </p:nvPr>
        </p:nvSpPr>
        <p:spPr>
          <a:xfrm>
            <a:off x="1448426" y="2913300"/>
            <a:ext cx="31695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0" name="Google Shape;110;p50"/>
          <p:cNvSpPr txBox="1">
            <a:spLocks noGrp="1"/>
          </p:cNvSpPr>
          <p:nvPr>
            <p:ph type="subTitle" idx="2"/>
          </p:nvPr>
        </p:nvSpPr>
        <p:spPr>
          <a:xfrm>
            <a:off x="1448517" y="1384775"/>
            <a:ext cx="3167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1" name="Google Shape;111;p50"/>
          <p:cNvSpPr txBox="1">
            <a:spLocks noGrp="1"/>
          </p:cNvSpPr>
          <p:nvPr>
            <p:ph type="subTitle" idx="3"/>
          </p:nvPr>
        </p:nvSpPr>
        <p:spPr>
          <a:xfrm>
            <a:off x="1446733" y="2574900"/>
            <a:ext cx="31695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2" name="Google Shape;112;p50"/>
          <p:cNvSpPr txBox="1">
            <a:spLocks noGrp="1"/>
          </p:cNvSpPr>
          <p:nvPr>
            <p:ph type="subTitle" idx="4"/>
          </p:nvPr>
        </p:nvSpPr>
        <p:spPr>
          <a:xfrm>
            <a:off x="1446825" y="1723175"/>
            <a:ext cx="31677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3" name="Google Shape;113;p50"/>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3_2">
    <p:spTree>
      <p:nvGrpSpPr>
        <p:cNvPr id="1" name="Shape 114"/>
        <p:cNvGrpSpPr/>
        <p:nvPr/>
      </p:nvGrpSpPr>
      <p:grpSpPr>
        <a:xfrm>
          <a:off x="0" y="0"/>
          <a:ext cx="0" cy="0"/>
          <a:chOff x="0" y="0"/>
          <a:chExt cx="0" cy="0"/>
        </a:xfrm>
      </p:grpSpPr>
      <p:sp>
        <p:nvSpPr>
          <p:cNvPr id="115" name="Google Shape;115;p51"/>
          <p:cNvSpPr/>
          <p:nvPr/>
        </p:nvSpPr>
        <p:spPr>
          <a:xfrm>
            <a:off x="6668524" y="3014182"/>
            <a:ext cx="2475550" cy="2129386"/>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1"/>
          <p:cNvSpPr/>
          <p:nvPr/>
        </p:nvSpPr>
        <p:spPr>
          <a:xfrm flipH="1">
            <a:off x="-100" y="4944"/>
            <a:ext cx="2831980" cy="301522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51"/>
          <p:cNvGrpSpPr/>
          <p:nvPr/>
        </p:nvGrpSpPr>
        <p:grpSpPr>
          <a:xfrm rot="10800000" flipH="1">
            <a:off x="-517750" y="-1121575"/>
            <a:ext cx="2475509" cy="2262186"/>
            <a:chOff x="7355300" y="3662050"/>
            <a:chExt cx="2475509" cy="2262186"/>
          </a:xfrm>
        </p:grpSpPr>
        <p:sp>
          <p:nvSpPr>
            <p:cNvPr id="118" name="Google Shape;118;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1"/>
          <p:cNvGrpSpPr/>
          <p:nvPr/>
        </p:nvGrpSpPr>
        <p:grpSpPr>
          <a:xfrm flipH="1">
            <a:off x="7225322" y="3496875"/>
            <a:ext cx="2475509" cy="2262186"/>
            <a:chOff x="7355300" y="3662050"/>
            <a:chExt cx="2475509" cy="2262186"/>
          </a:xfrm>
        </p:grpSpPr>
        <p:sp>
          <p:nvSpPr>
            <p:cNvPr id="123" name="Google Shape;123;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p51"/>
          <p:cNvSpPr txBox="1">
            <a:spLocks noGrp="1"/>
          </p:cNvSpPr>
          <p:nvPr>
            <p:ph type="title"/>
          </p:nvPr>
        </p:nvSpPr>
        <p:spPr>
          <a:xfrm>
            <a:off x="7200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8" name="Google Shape;128;p51"/>
          <p:cNvSpPr txBox="1">
            <a:spLocks noGrp="1"/>
          </p:cNvSpPr>
          <p:nvPr>
            <p:ph type="subTitle" idx="1"/>
          </p:nvPr>
        </p:nvSpPr>
        <p:spPr>
          <a:xfrm>
            <a:off x="7200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29" name="Google Shape;129;p51"/>
          <p:cNvSpPr txBox="1">
            <a:spLocks noGrp="1"/>
          </p:cNvSpPr>
          <p:nvPr>
            <p:ph type="title" idx="2"/>
          </p:nvPr>
        </p:nvSpPr>
        <p:spPr>
          <a:xfrm>
            <a:off x="61776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0" name="Google Shape;130;p51"/>
          <p:cNvSpPr txBox="1">
            <a:spLocks noGrp="1"/>
          </p:cNvSpPr>
          <p:nvPr>
            <p:ph type="subTitle" idx="3"/>
          </p:nvPr>
        </p:nvSpPr>
        <p:spPr>
          <a:xfrm>
            <a:off x="61776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1" name="Google Shape;131;p51"/>
          <p:cNvSpPr txBox="1">
            <a:spLocks noGrp="1"/>
          </p:cNvSpPr>
          <p:nvPr>
            <p:ph type="title" idx="4"/>
          </p:nvPr>
        </p:nvSpPr>
        <p:spPr>
          <a:xfrm>
            <a:off x="34488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2" name="Google Shape;132;p51"/>
          <p:cNvSpPr txBox="1">
            <a:spLocks noGrp="1"/>
          </p:cNvSpPr>
          <p:nvPr>
            <p:ph type="subTitle" idx="5"/>
          </p:nvPr>
        </p:nvSpPr>
        <p:spPr>
          <a:xfrm>
            <a:off x="3448800" y="2819250"/>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3" name="Google Shape;133;p51"/>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51"/>
          <p:cNvSpPr txBox="1">
            <a:spLocks noGrp="1"/>
          </p:cNvSpPr>
          <p:nvPr>
            <p:ph type="title" idx="7"/>
          </p:nvPr>
        </p:nvSpPr>
        <p:spPr>
          <a:xfrm>
            <a:off x="15912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5" name="Google Shape;135;p51"/>
          <p:cNvSpPr txBox="1">
            <a:spLocks noGrp="1"/>
          </p:cNvSpPr>
          <p:nvPr>
            <p:ph type="title" idx="8"/>
          </p:nvPr>
        </p:nvSpPr>
        <p:spPr>
          <a:xfrm>
            <a:off x="43200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6" name="Google Shape;136;p51"/>
          <p:cNvSpPr txBox="1">
            <a:spLocks noGrp="1"/>
          </p:cNvSpPr>
          <p:nvPr>
            <p:ph type="title" idx="9"/>
          </p:nvPr>
        </p:nvSpPr>
        <p:spPr>
          <a:xfrm>
            <a:off x="70488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149"/>
        <p:cNvGrpSpPr/>
        <p:nvPr/>
      </p:nvGrpSpPr>
      <p:grpSpPr>
        <a:xfrm>
          <a:off x="0" y="0"/>
          <a:ext cx="0" cy="0"/>
          <a:chOff x="0" y="0"/>
          <a:chExt cx="0" cy="0"/>
        </a:xfrm>
      </p:grpSpPr>
      <p:sp>
        <p:nvSpPr>
          <p:cNvPr id="150" name="Google Shape;150;p53"/>
          <p:cNvSpPr/>
          <p:nvPr/>
        </p:nvSpPr>
        <p:spPr>
          <a:xfrm flipH="1">
            <a:off x="6011328" y="4925"/>
            <a:ext cx="3132672" cy="2370394"/>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53"/>
          <p:cNvGrpSpPr/>
          <p:nvPr/>
        </p:nvGrpSpPr>
        <p:grpSpPr>
          <a:xfrm>
            <a:off x="7110046" y="-466600"/>
            <a:ext cx="2475509" cy="2262186"/>
            <a:chOff x="7355300" y="3662050"/>
            <a:chExt cx="2475509" cy="2262186"/>
          </a:xfrm>
        </p:grpSpPr>
        <p:sp>
          <p:nvSpPr>
            <p:cNvPr id="152" name="Google Shape;152;p5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53"/>
          <p:cNvSpPr/>
          <p:nvPr/>
        </p:nvSpPr>
        <p:spPr>
          <a:xfrm flipH="1">
            <a:off x="43" y="3191774"/>
            <a:ext cx="2083247" cy="1951766"/>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53"/>
          <p:cNvGrpSpPr/>
          <p:nvPr/>
        </p:nvGrpSpPr>
        <p:grpSpPr>
          <a:xfrm>
            <a:off x="-223333" y="4039125"/>
            <a:ext cx="1546317" cy="1537543"/>
            <a:chOff x="-223333" y="4039125"/>
            <a:chExt cx="1546317" cy="1537543"/>
          </a:xfrm>
        </p:grpSpPr>
        <p:sp>
          <p:nvSpPr>
            <p:cNvPr id="158" name="Google Shape;158;p53"/>
            <p:cNvSpPr/>
            <p:nvPr/>
          </p:nvSpPr>
          <p:spPr>
            <a:xfrm rot="10800000" flipH="1">
              <a:off x="-223333" y="4039125"/>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3"/>
            <p:cNvSpPr/>
            <p:nvPr/>
          </p:nvSpPr>
          <p:spPr>
            <a:xfrm rot="10800000" flipH="1">
              <a:off x="27023" y="4287750"/>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53"/>
          <p:cNvSpPr txBox="1">
            <a:spLocks noGrp="1"/>
          </p:cNvSpPr>
          <p:nvPr>
            <p:ph type="title"/>
          </p:nvPr>
        </p:nvSpPr>
        <p:spPr>
          <a:xfrm>
            <a:off x="1676675"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1" name="Google Shape;161;p53"/>
          <p:cNvSpPr txBox="1">
            <a:spLocks noGrp="1"/>
          </p:cNvSpPr>
          <p:nvPr>
            <p:ph type="subTitle" idx="1"/>
          </p:nvPr>
        </p:nvSpPr>
        <p:spPr>
          <a:xfrm>
            <a:off x="1676675" y="1965686"/>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53"/>
          <p:cNvSpPr txBox="1">
            <a:spLocks noGrp="1"/>
          </p:cNvSpPr>
          <p:nvPr>
            <p:ph type="title" idx="2"/>
          </p:nvPr>
        </p:nvSpPr>
        <p:spPr>
          <a:xfrm>
            <a:off x="6177600"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3" name="Google Shape;163;p53"/>
          <p:cNvSpPr txBox="1">
            <a:spLocks noGrp="1"/>
          </p:cNvSpPr>
          <p:nvPr>
            <p:ph type="subTitle" idx="3"/>
          </p:nvPr>
        </p:nvSpPr>
        <p:spPr>
          <a:xfrm>
            <a:off x="6177600" y="1965888"/>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4" name="Google Shape;164;p53"/>
          <p:cNvSpPr txBox="1">
            <a:spLocks noGrp="1"/>
          </p:cNvSpPr>
          <p:nvPr>
            <p:ph type="title" idx="4"/>
          </p:nvPr>
        </p:nvSpPr>
        <p:spPr>
          <a:xfrm>
            <a:off x="1676675" y="30613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5" name="Google Shape;165;p53"/>
          <p:cNvSpPr txBox="1">
            <a:spLocks noGrp="1"/>
          </p:cNvSpPr>
          <p:nvPr>
            <p:ph type="subTitle" idx="5"/>
          </p:nvPr>
        </p:nvSpPr>
        <p:spPr>
          <a:xfrm>
            <a:off x="1676675"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6" name="Google Shape;166;p53"/>
          <p:cNvSpPr txBox="1">
            <a:spLocks noGrp="1"/>
          </p:cNvSpPr>
          <p:nvPr>
            <p:ph type="title" idx="6"/>
          </p:nvPr>
        </p:nvSpPr>
        <p:spPr>
          <a:xfrm>
            <a:off x="6177600" y="30622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7" name="Google Shape;167;p53"/>
          <p:cNvSpPr txBox="1">
            <a:spLocks noGrp="1"/>
          </p:cNvSpPr>
          <p:nvPr>
            <p:ph type="subTitle" idx="7"/>
          </p:nvPr>
        </p:nvSpPr>
        <p:spPr>
          <a:xfrm>
            <a:off x="6177600"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53"/>
          <p:cNvSpPr txBox="1">
            <a:spLocks noGrp="1"/>
          </p:cNvSpPr>
          <p:nvPr>
            <p:ph type="title" idx="8"/>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6_1_1">
    <p:spTree>
      <p:nvGrpSpPr>
        <p:cNvPr id="1" name="Shape 169"/>
        <p:cNvGrpSpPr/>
        <p:nvPr/>
      </p:nvGrpSpPr>
      <p:grpSpPr>
        <a:xfrm>
          <a:off x="0" y="0"/>
          <a:ext cx="0" cy="0"/>
          <a:chOff x="0" y="0"/>
          <a:chExt cx="0" cy="0"/>
        </a:xfrm>
      </p:grpSpPr>
      <p:sp>
        <p:nvSpPr>
          <p:cNvPr id="170" name="Google Shape;170;p54"/>
          <p:cNvSpPr/>
          <p:nvPr/>
        </p:nvSpPr>
        <p:spPr>
          <a:xfrm>
            <a:off x="-49" y="4874"/>
            <a:ext cx="2966386" cy="2244682"/>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54"/>
          <p:cNvGrpSpPr/>
          <p:nvPr/>
        </p:nvGrpSpPr>
        <p:grpSpPr>
          <a:xfrm rot="10800000" flipH="1">
            <a:off x="-458600" y="-995675"/>
            <a:ext cx="2475509" cy="2262186"/>
            <a:chOff x="7355300" y="3662050"/>
            <a:chExt cx="2475509" cy="2262186"/>
          </a:xfrm>
        </p:grpSpPr>
        <p:sp>
          <p:nvSpPr>
            <p:cNvPr id="172" name="Google Shape;172;p5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54"/>
          <p:cNvSpPr/>
          <p:nvPr/>
        </p:nvSpPr>
        <p:spPr>
          <a:xfrm>
            <a:off x="7622975" y="3718450"/>
            <a:ext cx="1521038" cy="142504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54"/>
          <p:cNvGrpSpPr/>
          <p:nvPr/>
        </p:nvGrpSpPr>
        <p:grpSpPr>
          <a:xfrm>
            <a:off x="8133871" y="4304100"/>
            <a:ext cx="1546317" cy="1537543"/>
            <a:chOff x="9437371" y="-1149450"/>
            <a:chExt cx="1546317" cy="1537543"/>
          </a:xfrm>
        </p:grpSpPr>
        <p:sp>
          <p:nvSpPr>
            <p:cNvPr id="178" name="Google Shape;178;p54"/>
            <p:cNvSpPr/>
            <p:nvPr/>
          </p:nvSpPr>
          <p:spPr>
            <a:xfrm rot="10800000">
              <a:off x="9437371" y="-1149450"/>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4"/>
            <p:cNvSpPr/>
            <p:nvPr/>
          </p:nvSpPr>
          <p:spPr>
            <a:xfrm rot="10800000">
              <a:off x="9707113" y="-900825"/>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54"/>
          <p:cNvSpPr txBox="1">
            <a:spLocks noGrp="1"/>
          </p:cNvSpPr>
          <p:nvPr>
            <p:ph type="title"/>
          </p:nvPr>
        </p:nvSpPr>
        <p:spPr>
          <a:xfrm>
            <a:off x="7200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1" name="Google Shape;181;p54"/>
          <p:cNvSpPr txBox="1">
            <a:spLocks noGrp="1"/>
          </p:cNvSpPr>
          <p:nvPr>
            <p:ph type="subTitle" idx="1"/>
          </p:nvPr>
        </p:nvSpPr>
        <p:spPr>
          <a:xfrm>
            <a:off x="7200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2" name="Google Shape;182;p54"/>
          <p:cNvSpPr txBox="1">
            <a:spLocks noGrp="1"/>
          </p:cNvSpPr>
          <p:nvPr>
            <p:ph type="title" idx="2"/>
          </p:nvPr>
        </p:nvSpPr>
        <p:spPr>
          <a:xfrm>
            <a:off x="34488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3" name="Google Shape;183;p54"/>
          <p:cNvSpPr txBox="1">
            <a:spLocks noGrp="1"/>
          </p:cNvSpPr>
          <p:nvPr>
            <p:ph type="subTitle" idx="3"/>
          </p:nvPr>
        </p:nvSpPr>
        <p:spPr>
          <a:xfrm>
            <a:off x="34488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4" name="Google Shape;184;p54"/>
          <p:cNvSpPr txBox="1">
            <a:spLocks noGrp="1"/>
          </p:cNvSpPr>
          <p:nvPr>
            <p:ph type="title" idx="4"/>
          </p:nvPr>
        </p:nvSpPr>
        <p:spPr>
          <a:xfrm>
            <a:off x="6177595"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5" name="Google Shape;185;p54"/>
          <p:cNvSpPr txBox="1">
            <a:spLocks noGrp="1"/>
          </p:cNvSpPr>
          <p:nvPr>
            <p:ph type="subTitle" idx="5"/>
          </p:nvPr>
        </p:nvSpPr>
        <p:spPr>
          <a:xfrm>
            <a:off x="6177595"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6" name="Google Shape;186;p54"/>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7" name="Google Shape;187;p54"/>
          <p:cNvSpPr txBox="1">
            <a:spLocks noGrp="1"/>
          </p:cNvSpPr>
          <p:nvPr>
            <p:ph type="title" idx="7"/>
          </p:nvPr>
        </p:nvSpPr>
        <p:spPr>
          <a:xfrm>
            <a:off x="1216800" y="2196050"/>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8" name="Google Shape;188;p54"/>
          <p:cNvSpPr txBox="1">
            <a:spLocks noGrp="1"/>
          </p:cNvSpPr>
          <p:nvPr>
            <p:ph type="title" idx="8"/>
          </p:nvPr>
        </p:nvSpPr>
        <p:spPr>
          <a:xfrm>
            <a:off x="3946950" y="2193064"/>
            <a:ext cx="1250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9" name="Google Shape;189;p54"/>
          <p:cNvSpPr txBox="1">
            <a:spLocks noGrp="1"/>
          </p:cNvSpPr>
          <p:nvPr>
            <p:ph type="title" idx="9"/>
          </p:nvPr>
        </p:nvSpPr>
        <p:spPr>
          <a:xfrm>
            <a:off x="6674395" y="2193064"/>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4000"/>
              <a:buFont typeface="Francois One"/>
              <a:buNone/>
              <a:defRPr sz="4000" b="0" i="0" u="none" strike="noStrike" cap="none">
                <a:solidFill>
                  <a:schemeClr val="accent6"/>
                </a:solidFill>
                <a:latin typeface="Francois One"/>
                <a:ea typeface="Francois One"/>
                <a:cs typeface="Francois One"/>
                <a:sym typeface="Francois On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endParaRPr/>
          </a:p>
        </p:txBody>
      </p:sp>
      <p:sp>
        <p:nvSpPr>
          <p:cNvPr id="7" name="Google Shape;7;p44"/>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
          <p:cNvSpPr txBox="1">
            <a:spLocks noGrp="1"/>
          </p:cNvSpPr>
          <p:nvPr>
            <p:ph type="ctrTitle"/>
          </p:nvPr>
        </p:nvSpPr>
        <p:spPr>
          <a:xfrm>
            <a:off x="1430273" y="1316099"/>
            <a:ext cx="6478200" cy="1292631"/>
          </a:xfrm>
          <a:prstGeom prst="rect">
            <a:avLst/>
          </a:prstGeom>
          <a:noFill/>
          <a:ln>
            <a:noFill/>
          </a:ln>
        </p:spPr>
        <p:txBody>
          <a:bodyPr spcFirstLastPara="1" wrap="square" lIns="0" tIns="91425" rIns="0" bIns="91425" anchor="ctr" anchorCtr="0">
            <a:spAutoFit/>
          </a:bodyPr>
          <a:lstStyle/>
          <a:p>
            <a:pPr marL="0" lvl="0" indent="0" algn="ctr" rtl="0">
              <a:lnSpc>
                <a:spcPct val="100000"/>
              </a:lnSpc>
              <a:spcBef>
                <a:spcPts val="0"/>
              </a:spcBef>
              <a:spcAft>
                <a:spcPts val="0"/>
              </a:spcAft>
              <a:buSzPts val="6000"/>
              <a:buNone/>
            </a:pPr>
            <a:r>
              <a:rPr lang="vi-VN" sz="3600" dirty="0"/>
              <a:t>Ứng dụng mô hình học máy trong dự đoán phá sản doanh nghiệp</a:t>
            </a:r>
          </a:p>
        </p:txBody>
      </p:sp>
      <p:grpSp>
        <p:nvGrpSpPr>
          <p:cNvPr id="282" name="Google Shape;282;p1"/>
          <p:cNvGrpSpPr/>
          <p:nvPr/>
        </p:nvGrpSpPr>
        <p:grpSpPr>
          <a:xfrm>
            <a:off x="720000" y="-480537"/>
            <a:ext cx="782675" cy="2694724"/>
            <a:chOff x="5889600" y="-2416000"/>
            <a:chExt cx="782675" cy="2694724"/>
          </a:xfrm>
        </p:grpSpPr>
        <p:sp>
          <p:nvSpPr>
            <p:cNvPr id="283" name="Google Shape;283;p1"/>
            <p:cNvSpPr/>
            <p:nvPr/>
          </p:nvSpPr>
          <p:spPr>
            <a:xfrm>
              <a:off x="6161205" y="-2416000"/>
              <a:ext cx="44061" cy="1188495"/>
            </a:xfrm>
            <a:custGeom>
              <a:avLst/>
              <a:gdLst/>
              <a:ahLst/>
              <a:cxnLst/>
              <a:rect l="l" t="t" r="r" b="b"/>
              <a:pathLst>
                <a:path w="1369"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6316881" y="-2416000"/>
              <a:ext cx="44029" cy="1188495"/>
            </a:xfrm>
            <a:custGeom>
              <a:avLst/>
              <a:gdLst/>
              <a:ahLst/>
              <a:cxnLst/>
              <a:rect l="l" t="t" r="r" b="b"/>
              <a:pathLst>
                <a:path w="1368"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5889600" y="-520076"/>
              <a:ext cx="739740" cy="798800"/>
            </a:xfrm>
            <a:custGeom>
              <a:avLst/>
              <a:gdLst/>
              <a:ahLst/>
              <a:cxnLst/>
              <a:rect l="l" t="t" r="r" b="b"/>
              <a:pathLst>
                <a:path w="22984" h="24819" extrusionOk="0">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5960438" y="-564072"/>
              <a:ext cx="281329" cy="316733"/>
            </a:xfrm>
            <a:custGeom>
              <a:avLst/>
              <a:gdLst/>
              <a:ahLst/>
              <a:cxnLst/>
              <a:rect l="l" t="t" r="r" b="b"/>
              <a:pathLst>
                <a:path w="8741" h="9841" extrusionOk="0">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893881" y="-1397168"/>
              <a:ext cx="778394" cy="930822"/>
            </a:xfrm>
            <a:custGeom>
              <a:avLst/>
              <a:gdLst/>
              <a:ahLst/>
              <a:cxnLst/>
              <a:rect l="l" t="t" r="r" b="b"/>
              <a:pathLst>
                <a:path w="24185" h="28921" extrusionOk="0">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5952939" y="-1340265"/>
              <a:ext cx="662432" cy="815954"/>
            </a:xfrm>
            <a:custGeom>
              <a:avLst/>
              <a:gdLst/>
              <a:ahLst/>
              <a:cxnLst/>
              <a:rect l="l" t="t" r="r" b="b"/>
              <a:pathLst>
                <a:path w="20582" h="25352" extrusionOk="0">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919660" y="-1367107"/>
              <a:ext cx="661370" cy="391885"/>
            </a:xfrm>
            <a:custGeom>
              <a:avLst/>
              <a:gdLst/>
              <a:ahLst/>
              <a:cxnLst/>
              <a:rect l="l" t="t" r="r" b="b"/>
              <a:pathLst>
                <a:path w="20549" h="12176" extrusionOk="0">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6199859" y="-704718"/>
              <a:ext cx="384385" cy="180397"/>
            </a:xfrm>
            <a:custGeom>
              <a:avLst/>
              <a:gdLst/>
              <a:ahLst/>
              <a:cxnLst/>
              <a:rect l="l" t="t" r="r" b="b"/>
              <a:pathLst>
                <a:path w="11943" h="5605" extrusionOk="0">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5973312" y="-908703"/>
              <a:ext cx="661370" cy="392979"/>
            </a:xfrm>
            <a:custGeom>
              <a:avLst/>
              <a:gdLst/>
              <a:ahLst/>
              <a:cxnLst/>
              <a:rect l="l" t="t" r="r" b="b"/>
              <a:pathLst>
                <a:path w="20549" h="12210" extrusionOk="0">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5931440" y="-1084753"/>
              <a:ext cx="718273" cy="433757"/>
            </a:xfrm>
            <a:custGeom>
              <a:avLst/>
              <a:gdLst/>
              <a:ahLst/>
              <a:cxnLst/>
              <a:rect l="l" t="t" r="r" b="b"/>
              <a:pathLst>
                <a:path w="22317" h="13477" extrusionOk="0">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5925003" y="-1241523"/>
              <a:ext cx="717211" cy="434852"/>
            </a:xfrm>
            <a:custGeom>
              <a:avLst/>
              <a:gdLst/>
              <a:ahLst/>
              <a:cxnLst/>
              <a:rect l="l" t="t" r="r" b="b"/>
              <a:pathLst>
                <a:path w="22284" h="13511" extrusionOk="0">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5985124" y="-1338141"/>
              <a:ext cx="370449" cy="172898"/>
            </a:xfrm>
            <a:custGeom>
              <a:avLst/>
              <a:gdLst/>
              <a:ahLst/>
              <a:cxnLst/>
              <a:rect l="l" t="t" r="r" b="b"/>
              <a:pathLst>
                <a:path w="11510" h="5372" extrusionOk="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977625" y="-444925"/>
              <a:ext cx="622715" cy="701118"/>
            </a:xfrm>
            <a:custGeom>
              <a:avLst/>
              <a:gdLst/>
              <a:ahLst/>
              <a:cxnLst/>
              <a:rect l="l" t="t" r="r" b="b"/>
              <a:pathLst>
                <a:path w="19348" h="21784" extrusionOk="0">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6067806"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6069962" y="-1293051"/>
              <a:ext cx="59059" cy="44061"/>
            </a:xfrm>
            <a:custGeom>
              <a:avLst/>
              <a:gdLst/>
              <a:ahLst/>
              <a:cxnLst/>
              <a:rect l="l" t="t" r="r" b="b"/>
              <a:pathLst>
                <a:path w="1835" h="1369" extrusionOk="0">
                  <a:moveTo>
                    <a:pt x="1835" y="1035"/>
                  </a:moveTo>
                  <a:cubicBezTo>
                    <a:pt x="1801" y="1168"/>
                    <a:pt x="1701" y="1302"/>
                    <a:pt x="1635" y="1368"/>
                  </a:cubicBezTo>
                  <a:lnTo>
                    <a:pt x="0" y="334"/>
                  </a:lnTo>
                  <a:cubicBezTo>
                    <a:pt x="33" y="201"/>
                    <a:pt x="133"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6438185"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6440341" y="-1293051"/>
              <a:ext cx="59059" cy="44061"/>
            </a:xfrm>
            <a:custGeom>
              <a:avLst/>
              <a:gdLst/>
              <a:ahLst/>
              <a:cxnLst/>
              <a:rect l="l" t="t" r="r" b="b"/>
              <a:pathLst>
                <a:path w="1835" h="1369" extrusionOk="0">
                  <a:moveTo>
                    <a:pt x="1835" y="1035"/>
                  </a:moveTo>
                  <a:cubicBezTo>
                    <a:pt x="1802" y="1168"/>
                    <a:pt x="1701" y="1302"/>
                    <a:pt x="1635" y="1368"/>
                  </a:cubicBezTo>
                  <a:lnTo>
                    <a:pt x="0" y="334"/>
                  </a:lnTo>
                  <a:cubicBezTo>
                    <a:pt x="34" y="201"/>
                    <a:pt x="134"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6062431" y="-620974"/>
              <a:ext cx="61216" cy="62310"/>
            </a:xfrm>
            <a:custGeom>
              <a:avLst/>
              <a:gdLst/>
              <a:ahLst/>
              <a:cxnLst/>
              <a:rect l="l" t="t" r="r" b="b"/>
              <a:pathLst>
                <a:path w="1902"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6063493" y="-613475"/>
              <a:ext cx="59092" cy="44061"/>
            </a:xfrm>
            <a:custGeom>
              <a:avLst/>
              <a:gdLst/>
              <a:ahLst/>
              <a:cxnLst/>
              <a:rect l="l" t="t" r="r" b="b"/>
              <a:pathLst>
                <a:path w="1836" h="1369" extrusionOk="0">
                  <a:moveTo>
                    <a:pt x="1836" y="1035"/>
                  </a:moveTo>
                  <a:cubicBezTo>
                    <a:pt x="1802" y="1168"/>
                    <a:pt x="1702" y="1268"/>
                    <a:pt x="1635" y="1369"/>
                  </a:cubicBezTo>
                  <a:lnTo>
                    <a:pt x="1" y="334"/>
                  </a:lnTo>
                  <a:cubicBezTo>
                    <a:pt x="34" y="201"/>
                    <a:pt x="134" y="68"/>
                    <a:pt x="201"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6432810" y="-620974"/>
              <a:ext cx="61248" cy="62310"/>
            </a:xfrm>
            <a:custGeom>
              <a:avLst/>
              <a:gdLst/>
              <a:ahLst/>
              <a:cxnLst/>
              <a:rect l="l" t="t" r="r" b="b"/>
              <a:pathLst>
                <a:path w="1903"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6433904" y="-613475"/>
              <a:ext cx="59059" cy="44061"/>
            </a:xfrm>
            <a:custGeom>
              <a:avLst/>
              <a:gdLst/>
              <a:ahLst/>
              <a:cxnLst/>
              <a:rect l="l" t="t" r="r" b="b"/>
              <a:pathLst>
                <a:path w="1835" h="1369" extrusionOk="0">
                  <a:moveTo>
                    <a:pt x="1835" y="1035"/>
                  </a:moveTo>
                  <a:cubicBezTo>
                    <a:pt x="1801" y="1168"/>
                    <a:pt x="1701" y="1268"/>
                    <a:pt x="1635" y="1369"/>
                  </a:cubicBezTo>
                  <a:lnTo>
                    <a:pt x="0" y="334"/>
                  </a:lnTo>
                  <a:cubicBezTo>
                    <a:pt x="33" y="201"/>
                    <a:pt x="134" y="68"/>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5960438" y="-465298"/>
              <a:ext cx="231925" cy="185740"/>
            </a:xfrm>
            <a:custGeom>
              <a:avLst/>
              <a:gdLst/>
              <a:ahLst/>
              <a:cxnLst/>
              <a:rect l="l" t="t" r="r" b="b"/>
              <a:pathLst>
                <a:path w="7206" h="5771" extrusionOk="0">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1"/>
          <p:cNvGrpSpPr/>
          <p:nvPr/>
        </p:nvGrpSpPr>
        <p:grpSpPr>
          <a:xfrm>
            <a:off x="7438514" y="3381153"/>
            <a:ext cx="765749" cy="1920936"/>
            <a:chOff x="8665725" y="-2280925"/>
            <a:chExt cx="824800" cy="2070675"/>
          </a:xfrm>
        </p:grpSpPr>
        <p:sp>
          <p:nvSpPr>
            <p:cNvPr id="306" name="Google Shape;306;p1"/>
            <p:cNvSpPr/>
            <p:nvPr/>
          </p:nvSpPr>
          <p:spPr>
            <a:xfrm>
              <a:off x="9171925" y="-1994050"/>
              <a:ext cx="239375" cy="1011600"/>
            </a:xfrm>
            <a:custGeom>
              <a:avLst/>
              <a:gdLst/>
              <a:ahLst/>
              <a:cxnLst/>
              <a:rect l="l" t="t" r="r" b="b"/>
              <a:pathLst>
                <a:path w="9575" h="40464" extrusionOk="0">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8665725" y="-2280925"/>
              <a:ext cx="824800" cy="557100"/>
            </a:xfrm>
            <a:custGeom>
              <a:avLst/>
              <a:gdLst/>
              <a:ahLst/>
              <a:cxnLst/>
              <a:rect l="l" t="t" r="r" b="b"/>
              <a:pathLst>
                <a:path w="32992" h="22284" extrusionOk="0">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8665725" y="-2279250"/>
              <a:ext cx="137625" cy="556250"/>
            </a:xfrm>
            <a:custGeom>
              <a:avLst/>
              <a:gdLst/>
              <a:ahLst/>
              <a:cxnLst/>
              <a:rect l="l" t="t" r="r" b="b"/>
              <a:pathLst>
                <a:path w="5505" h="22250" extrusionOk="0">
                  <a:moveTo>
                    <a:pt x="5505" y="21082"/>
                  </a:moveTo>
                  <a:cubicBezTo>
                    <a:pt x="2903" y="11209"/>
                    <a:pt x="4271" y="3603"/>
                    <a:pt x="4938" y="1001"/>
                  </a:cubicBezTo>
                  <a:lnTo>
                    <a:pt x="3170" y="1"/>
                  </a:lnTo>
                  <a:cubicBezTo>
                    <a:pt x="3170" y="1"/>
                    <a:pt x="1" y="9341"/>
                    <a:pt x="3804" y="22250"/>
                  </a:cubicBezTo>
                  <a:close/>
                </a:path>
              </a:pathLst>
            </a:custGeom>
            <a:solidFill>
              <a:srgbClr val="FFFFFF">
                <a:alpha val="4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9124400" y="-1065875"/>
              <a:ext cx="266875" cy="855625"/>
            </a:xfrm>
            <a:custGeom>
              <a:avLst/>
              <a:gdLst/>
              <a:ahLst/>
              <a:cxnLst/>
              <a:rect l="l" t="t" r="r" b="b"/>
              <a:pathLst>
                <a:path w="10675" h="34225" extrusionOk="0">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9123575" y="-1048375"/>
              <a:ext cx="215175" cy="835625"/>
            </a:xfrm>
            <a:custGeom>
              <a:avLst/>
              <a:gdLst/>
              <a:ahLst/>
              <a:cxnLst/>
              <a:rect l="l" t="t" r="r" b="b"/>
              <a:pathLst>
                <a:path w="8607" h="33425" extrusionOk="0">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9156925" y="-1932325"/>
              <a:ext cx="92575" cy="893150"/>
            </a:xfrm>
            <a:custGeom>
              <a:avLst/>
              <a:gdLst/>
              <a:ahLst/>
              <a:cxnLst/>
              <a:rect l="l" t="t" r="r" b="b"/>
              <a:pathLst>
                <a:path w="3703" h="35726" extrusionOk="0">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8792500" y="-1998200"/>
              <a:ext cx="622975" cy="246025"/>
            </a:xfrm>
            <a:custGeom>
              <a:avLst/>
              <a:gdLst/>
              <a:ahLst/>
              <a:cxnLst/>
              <a:rect l="l" t="t" r="r" b="b"/>
              <a:pathLst>
                <a:path w="24919" h="9841" extrusionOk="0">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9252000" y="-1884800"/>
              <a:ext cx="130950" cy="796425"/>
            </a:xfrm>
            <a:custGeom>
              <a:avLst/>
              <a:gdLst/>
              <a:ahLst/>
              <a:cxnLst/>
              <a:rect l="l" t="t" r="r" b="b"/>
              <a:pathLst>
                <a:path w="5238" h="31857" extrusionOk="0">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9196950" y="-1032525"/>
              <a:ext cx="190150" cy="807275"/>
            </a:xfrm>
            <a:custGeom>
              <a:avLst/>
              <a:gdLst/>
              <a:ahLst/>
              <a:cxnLst/>
              <a:rect l="l" t="t" r="r" b="b"/>
              <a:pathLst>
                <a:path w="7606" h="32291" extrusionOk="0">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p1"/>
          <p:cNvSpPr txBox="1">
            <a:spLocks noGrp="1"/>
          </p:cNvSpPr>
          <p:nvPr>
            <p:ph type="subTitle" idx="1"/>
          </p:nvPr>
        </p:nvSpPr>
        <p:spPr>
          <a:xfrm>
            <a:off x="849997" y="3131638"/>
            <a:ext cx="6478200" cy="1071158"/>
          </a:xfrm>
          <a:prstGeom prst="rect">
            <a:avLst/>
          </a:prstGeom>
          <a:noFill/>
          <a:ln>
            <a:noFill/>
          </a:ln>
        </p:spPr>
        <p:txBody>
          <a:bodyPr spcFirstLastPara="1" wrap="square" lIns="91425" tIns="91425" rIns="91425" bIns="91425" anchor="t" anchorCtr="0">
            <a:noAutofit/>
          </a:bodyPr>
          <a:lstStyle/>
          <a:p>
            <a:pPr marL="457200" lvl="0" indent="-317500" algn="r" rtl="0">
              <a:lnSpc>
                <a:spcPct val="150000"/>
              </a:lnSpc>
              <a:spcBef>
                <a:spcPts val="0"/>
              </a:spcBef>
              <a:spcAft>
                <a:spcPts val="0"/>
              </a:spcAft>
              <a:buClr>
                <a:schemeClr val="dk1"/>
              </a:buClr>
              <a:buSzPts val="1800"/>
              <a:buFont typeface="Montserrat"/>
              <a:buNone/>
            </a:pPr>
            <a:r>
              <a:rPr lang="vi-VN" sz="1600" dirty="0"/>
              <a:t>Sinh viên: Trịnh Thị Cẩm Nhung</a:t>
            </a:r>
            <a:br>
              <a:rPr lang="en-US" sz="1600" dirty="0"/>
            </a:br>
            <a:r>
              <a:rPr lang="en-US" sz="1600" dirty="0"/>
              <a:t>Nguyễn Ngọc Sơn</a:t>
            </a:r>
            <a:endParaRPr sz="1600" dirty="0"/>
          </a:p>
        </p:txBody>
      </p:sp>
      <p:sp>
        <p:nvSpPr>
          <p:cNvPr id="2" name="Google Shape;315;p1">
            <a:extLst>
              <a:ext uri="{FF2B5EF4-FFF2-40B4-BE49-F238E27FC236}">
                <a16:creationId xmlns:a16="http://schemas.microsoft.com/office/drawing/2014/main" id="{341753F5-62C8-6EE5-45C1-87209072F6F0}"/>
              </a:ext>
            </a:extLst>
          </p:cNvPr>
          <p:cNvSpPr txBox="1">
            <a:spLocks/>
          </p:cNvSpPr>
          <p:nvPr/>
        </p:nvSpPr>
        <p:spPr>
          <a:xfrm>
            <a:off x="913205" y="4073283"/>
            <a:ext cx="6478200" cy="421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Montserrat"/>
              <a:buNone/>
              <a:defRPr sz="1800" b="0" i="0" u="none" strike="noStrike" cap="none">
                <a:solidFill>
                  <a:schemeClr val="accent6"/>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algn="r"/>
            <a:r>
              <a:rPr lang="vi-VN" sz="1600" dirty="0"/>
              <a:t>Giáo viên hướng dẫn: TS. </a:t>
            </a:r>
            <a:r>
              <a:rPr lang="en-US" sz="1600" dirty="0"/>
              <a:t>Cao Văn Chung</a:t>
            </a:r>
            <a:endParaRPr lang="vi-V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Linear Regression</a:t>
            </a:r>
          </a:p>
        </p:txBody>
      </p:sp>
      <p:sp>
        <p:nvSpPr>
          <p:cNvPr id="2" name="Google Shape;446;p9">
            <a:extLst>
              <a:ext uri="{FF2B5EF4-FFF2-40B4-BE49-F238E27FC236}">
                <a16:creationId xmlns:a16="http://schemas.microsoft.com/office/drawing/2014/main" id="{7998281E-C344-1441-8900-B575457D7614}"/>
              </a:ext>
            </a:extLst>
          </p:cNvPr>
          <p:cNvSpPr txBox="1"/>
          <p:nvPr/>
        </p:nvSpPr>
        <p:spPr>
          <a:xfrm>
            <a:off x="1002890" y="1216800"/>
            <a:ext cx="7138219" cy="525005"/>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Sử</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dụng</a:t>
            </a:r>
            <a:r>
              <a:rPr lang="en-US" sz="1600" dirty="0">
                <a:solidFill>
                  <a:schemeClr val="accent6"/>
                </a:solidFill>
                <a:latin typeface="Montserrat" panose="020B0604020202020204" charset="0"/>
                <a:ea typeface="Montserrat"/>
                <a:cs typeface="Montserrat"/>
                <a:sym typeface="Montserrat"/>
              </a:rPr>
              <a:t> </a:t>
            </a:r>
            <a:r>
              <a:rPr lang="vi-VN" sz="1600" dirty="0">
                <a:solidFill>
                  <a:schemeClr val="accent6"/>
                </a:solidFill>
                <a:latin typeface="Montserrat" panose="020B0604020202020204" charset="0"/>
                <a:ea typeface="Montserrat"/>
                <a:cs typeface="Montserrat"/>
                <a:sym typeface="Montserrat"/>
              </a:rPr>
              <a:t>Hồi quy tuyến tính bội</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607C57D7-2D7E-E87E-BF97-BA64136AF566}"/>
              </a:ext>
            </a:extLst>
          </p:cNvPr>
          <p:cNvPicPr>
            <a:picLocks noChangeAspect="1"/>
          </p:cNvPicPr>
          <p:nvPr/>
        </p:nvPicPr>
        <p:blipFill>
          <a:blip r:embed="rId3"/>
          <a:stretch>
            <a:fillRect/>
          </a:stretch>
        </p:blipFill>
        <p:spPr>
          <a:xfrm>
            <a:off x="3362155" y="1741805"/>
            <a:ext cx="2419688" cy="752580"/>
          </a:xfrm>
          <a:prstGeom prst="rect">
            <a:avLst/>
          </a:prstGeom>
        </p:spPr>
      </p:pic>
      <p:sp>
        <p:nvSpPr>
          <p:cNvPr id="5" name="Google Shape;446;p9">
            <a:extLst>
              <a:ext uri="{FF2B5EF4-FFF2-40B4-BE49-F238E27FC236}">
                <a16:creationId xmlns:a16="http://schemas.microsoft.com/office/drawing/2014/main" id="{BF59B2F0-6F63-1758-972E-293CFF27D002}"/>
              </a:ext>
            </a:extLst>
          </p:cNvPr>
          <p:cNvSpPr txBox="1"/>
          <p:nvPr/>
        </p:nvSpPr>
        <p:spPr>
          <a:xfrm>
            <a:off x="1537531" y="2571750"/>
            <a:ext cx="6886469" cy="1730285"/>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dirty="0">
                <a:solidFill>
                  <a:schemeClr val="accent6"/>
                </a:solidFill>
                <a:latin typeface="Montserrat" panose="020B0604020202020204" charset="0"/>
                <a:ea typeface="Montserrat"/>
                <a:cs typeface="Montserrat"/>
                <a:sym typeface="Montserrat"/>
              </a:rPr>
              <a:t>Trong đó: </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el-GR" sz="1600" dirty="0">
                <a:solidFill>
                  <a:schemeClr val="accent6"/>
                </a:solidFill>
                <a:latin typeface="Montserrat" panose="020B0604020202020204" charset="0"/>
                <a:ea typeface="Montserrat"/>
                <a:cs typeface="Montserrat"/>
                <a:sym typeface="Montserrat"/>
              </a:rPr>
              <a:t>β_0 </a:t>
            </a:r>
            <a:r>
              <a:rPr lang="vi-VN" sz="1600" dirty="0">
                <a:solidFill>
                  <a:schemeClr val="accent6"/>
                </a:solidFill>
                <a:latin typeface="Montserrat" panose="020B0604020202020204" charset="0"/>
                <a:ea typeface="Montserrat"/>
                <a:cs typeface="Montserrat"/>
                <a:sym typeface="Montserrat"/>
              </a:rPr>
              <a:t>và </a:t>
            </a:r>
            <a:r>
              <a:rPr lang="el-GR" sz="1600" dirty="0">
                <a:solidFill>
                  <a:schemeClr val="accent6"/>
                </a:solidFill>
                <a:latin typeface="Montserrat" panose="020B0604020202020204" charset="0"/>
                <a:ea typeface="Montserrat"/>
                <a:cs typeface="Montserrat"/>
                <a:sym typeface="Montserrat"/>
              </a:rPr>
              <a:t>β_1 </a:t>
            </a:r>
            <a:r>
              <a:rPr lang="vi-VN" sz="1600" dirty="0">
                <a:solidFill>
                  <a:schemeClr val="accent6"/>
                </a:solidFill>
                <a:latin typeface="Montserrat" panose="020B0604020202020204" charset="0"/>
                <a:ea typeface="Montserrat"/>
                <a:cs typeface="Montserrat"/>
                <a:sym typeface="Montserrat"/>
              </a:rPr>
              <a:t>là hai hằng số chưa biết đại diện cho độ dốc hồi quy</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el-GR" sz="1600" dirty="0">
                <a:solidFill>
                  <a:schemeClr val="accent6"/>
                </a:solidFill>
                <a:latin typeface="Montserrat" panose="020B0604020202020204" charset="0"/>
                <a:ea typeface="Montserrat"/>
                <a:cs typeface="Montserrat"/>
                <a:sym typeface="Montserrat"/>
              </a:rPr>
              <a:t>ε </a:t>
            </a:r>
            <a:r>
              <a:rPr lang="vi-VN" sz="1600" dirty="0">
                <a:solidFill>
                  <a:schemeClr val="accent6"/>
                </a:solidFill>
                <a:latin typeface="Montserrat" panose="020B0604020202020204" charset="0"/>
                <a:ea typeface="Montserrat"/>
                <a:cs typeface="Montserrat"/>
                <a:sym typeface="Montserrat"/>
              </a:rPr>
              <a:t>là sai số</a:t>
            </a:r>
          </a:p>
        </p:txBody>
      </p:sp>
    </p:spTree>
    <p:extLst>
      <p:ext uri="{BB962C8B-B14F-4D97-AF65-F5344CB8AC3E}">
        <p14:creationId xmlns:p14="http://schemas.microsoft.com/office/powerpoint/2010/main" val="97442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5138568" y="1467625"/>
            <a:ext cx="3760632" cy="3005138"/>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600" dirty="0">
                <a:effectLst/>
                <a:latin typeface="Montserrat" panose="020B0604020202020204" charset="0"/>
                <a:ea typeface="Times New Roman" panose="02020603050405020304" pitchFamily="18" charset="0"/>
              </a:rPr>
              <a:t>D</a:t>
            </a:r>
            <a:r>
              <a:rPr lang="vi-VN" sz="1600" dirty="0">
                <a:effectLst/>
                <a:latin typeface="Montserrat" panose="020B0604020202020204" charset="0"/>
                <a:ea typeface="Times New Roman" panose="02020603050405020304" pitchFamily="18" charset="0"/>
              </a:rPr>
              <a:t>ựa </a:t>
            </a:r>
            <a:r>
              <a:rPr lang="en-US" sz="1600" dirty="0">
                <a:latin typeface="Montserrat" panose="020B0604020202020204" charset="0"/>
                <a:ea typeface="Times New Roman" panose="02020603050405020304" pitchFamily="18" charset="0"/>
              </a:rPr>
              <a:t>trên</a:t>
            </a:r>
            <a:r>
              <a:rPr lang="vi-VN" sz="1600" dirty="0">
                <a:effectLst/>
                <a:latin typeface="Montserrat" panose="020B0604020202020204" charset="0"/>
                <a:ea typeface="Times New Roman" panose="02020603050405020304" pitchFamily="18" charset="0"/>
              </a:rPr>
              <a:t> gradient boosting, trong đó tối ưu các tài nguyên tính toán bằng cách xây dựng các cây quyết định một các song song cùng các thuật toán tối ưu khác.</a:t>
            </a:r>
            <a:endParaRPr lang="en-US" sz="1600" dirty="0">
              <a:effectLst/>
              <a:latin typeface="Montserrat" panose="020B0604020202020204" charset="0"/>
              <a:ea typeface="Times New Roman" panose="02020603050405020304" pitchFamily="18" charset="0"/>
            </a:endParaRPr>
          </a:p>
        </p:txBody>
      </p:sp>
      <p:sp>
        <p:nvSpPr>
          <p:cNvPr id="468" name="Google Shape;468;p16"/>
          <p:cNvSpPr txBox="1">
            <a:spLocks noGrp="1"/>
          </p:cNvSpPr>
          <p:nvPr>
            <p:ph type="title"/>
          </p:nvPr>
        </p:nvSpPr>
        <p:spPr>
          <a:xfrm>
            <a:off x="720000" y="228111"/>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XGBoost</a:t>
            </a:r>
          </a:p>
        </p:txBody>
      </p:sp>
      <p:pic>
        <p:nvPicPr>
          <p:cNvPr id="2" name="Picture 1">
            <a:extLst>
              <a:ext uri="{FF2B5EF4-FFF2-40B4-BE49-F238E27FC236}">
                <a16:creationId xmlns:a16="http://schemas.microsoft.com/office/drawing/2014/main" id="{A8B164FF-3C0B-2D5D-0DE9-B9E1F305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1" y="1247885"/>
            <a:ext cx="4954270" cy="2940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1586125" y="3788550"/>
            <a:ext cx="5971800" cy="142155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rgbClr val="FED261"/>
              </a:buClr>
              <a:buSzPts val="1400"/>
            </a:pPr>
            <a:r>
              <a:rPr lang="en-US" dirty="0"/>
              <a:t>Cũng </a:t>
            </a:r>
            <a:r>
              <a:rPr lang="en-US" dirty="0" err="1"/>
              <a:t>dựa</a:t>
            </a:r>
            <a:r>
              <a:rPr lang="en-US" dirty="0"/>
              <a:t> trên Gradient Boosting nhưng có </a:t>
            </a:r>
            <a:r>
              <a:rPr lang="en-US" dirty="0" err="1"/>
              <a:t>cải</a:t>
            </a:r>
            <a:r>
              <a:rPr lang="en-US" dirty="0"/>
              <a:t> </a:t>
            </a:r>
            <a:r>
              <a:rPr lang="en-US" dirty="0" err="1"/>
              <a:t>tiến</a:t>
            </a:r>
            <a:r>
              <a:rPr lang="en-US" dirty="0"/>
              <a:t> hơn so với </a:t>
            </a:r>
            <a:r>
              <a:rPr lang="en-US" dirty="0" err="1"/>
              <a:t>XGBoost</a:t>
            </a:r>
            <a:r>
              <a:rPr lang="en-US" dirty="0"/>
              <a:t> nên rút </a:t>
            </a:r>
            <a:r>
              <a:rPr lang="en-US" dirty="0" err="1"/>
              <a:t>ngắn</a:t>
            </a:r>
            <a:r>
              <a:rPr lang="en-US" dirty="0"/>
              <a:t> </a:t>
            </a:r>
            <a:r>
              <a:rPr lang="en-US" dirty="0" err="1"/>
              <a:t>được</a:t>
            </a:r>
            <a:r>
              <a:rPr lang="en-US" dirty="0"/>
              <a:t> </a:t>
            </a:r>
            <a:r>
              <a:rPr lang="en-US" dirty="0" err="1"/>
              <a:t>thời</a:t>
            </a:r>
            <a:r>
              <a:rPr lang="en-US" dirty="0"/>
              <a:t> </a:t>
            </a:r>
            <a:r>
              <a:rPr lang="en-US" dirty="0" err="1"/>
              <a:t>gian</a:t>
            </a:r>
            <a:r>
              <a:rPr lang="en-US" dirty="0"/>
              <a:t> </a:t>
            </a:r>
            <a:r>
              <a:rPr lang="en-US" dirty="0" err="1"/>
              <a:t>huấn</a:t>
            </a:r>
            <a:r>
              <a:rPr lang="en-US" dirty="0"/>
              <a:t> </a:t>
            </a:r>
            <a:r>
              <a:rPr lang="en-US" dirty="0" err="1"/>
              <a:t>luyện</a:t>
            </a:r>
            <a:endParaRPr dirty="0"/>
          </a:p>
          <a:p>
            <a:pPr marL="457200" lvl="0" indent="-317500" algn="l" rtl="0">
              <a:lnSpc>
                <a:spcPct val="100000"/>
              </a:lnSpc>
              <a:spcBef>
                <a:spcPts val="0"/>
              </a:spcBef>
              <a:spcAft>
                <a:spcPts val="0"/>
              </a:spcAft>
              <a:buClr>
                <a:schemeClr val="dk1"/>
              </a:buClr>
              <a:buSzPts val="1400"/>
              <a:buFont typeface="Montserrat"/>
              <a:buNone/>
            </a:pPr>
            <a:endParaRPr dirty="0"/>
          </a:p>
        </p:txBody>
      </p:sp>
      <p:sp>
        <p:nvSpPr>
          <p:cNvPr id="468" name="Google Shape;468;p16"/>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LightGBM</a:t>
            </a:r>
          </a:p>
        </p:txBody>
      </p:sp>
      <p:pic>
        <p:nvPicPr>
          <p:cNvPr id="1026" name="Picture 2">
            <a:extLst>
              <a:ext uri="{FF2B5EF4-FFF2-40B4-BE49-F238E27FC236}">
                <a16:creationId xmlns:a16="http://schemas.microsoft.com/office/drawing/2014/main" id="{FC607819-4838-E986-26F7-682E0E16B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25" y="1216800"/>
            <a:ext cx="6239540" cy="236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8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174426" y="538607"/>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Neural Network </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pic>
        <p:nvPicPr>
          <p:cNvPr id="5" name="Graphic 4">
            <a:extLst>
              <a:ext uri="{FF2B5EF4-FFF2-40B4-BE49-F238E27FC236}">
                <a16:creationId xmlns:a16="http://schemas.microsoft.com/office/drawing/2014/main" id="{AABA0F9C-04ED-5470-2677-54A4D1D2A0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6770" y="1215407"/>
            <a:ext cx="4269466" cy="2160766"/>
          </a:xfrm>
          <a:prstGeom prst="rect">
            <a:avLst/>
          </a:prstGeom>
        </p:spPr>
      </p:pic>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1586125" y="3788550"/>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Sử</a:t>
            </a:r>
            <a:r>
              <a:rPr lang="en-US" sz="1600" dirty="0">
                <a:latin typeface="Montserrat" panose="020B0604020202020204" charset="0"/>
              </a:rPr>
              <a:t> </a:t>
            </a:r>
            <a:r>
              <a:rPr lang="en-US" sz="1600" dirty="0" err="1">
                <a:latin typeface="Montserrat" panose="020B0604020202020204" charset="0"/>
              </a:rPr>
              <a:t>dụng</a:t>
            </a:r>
            <a:r>
              <a:rPr lang="en-US" sz="1600" dirty="0">
                <a:latin typeface="Montserrat" panose="020B0604020202020204" charset="0"/>
              </a:rPr>
              <a:t> RNN (</a:t>
            </a:r>
            <a:r>
              <a:rPr lang="en-US" sz="1600" dirty="0" err="1">
                <a:latin typeface="Montserrat" panose="020B0604020202020204" charset="0"/>
              </a:rPr>
              <a:t>mạng</a:t>
            </a:r>
            <a:r>
              <a:rPr lang="en-US" sz="1600" dirty="0">
                <a:latin typeface="Montserrat" panose="020B0604020202020204" charset="0"/>
              </a:rPr>
              <a:t> neuron hồi </a:t>
            </a:r>
            <a:r>
              <a:rPr lang="en-US" sz="1600" dirty="0" err="1">
                <a:latin typeface="Montserrat" panose="020B0604020202020204" charset="0"/>
              </a:rPr>
              <a:t>quy</a:t>
            </a:r>
            <a:r>
              <a:rPr lang="en-US" sz="1600" dirty="0">
                <a:latin typeface="Montserrat" panose="020B0604020202020204" charset="0"/>
              </a:rPr>
              <a:t>) </a:t>
            </a:r>
            <a:r>
              <a:rPr lang="en-US" sz="1600" dirty="0" err="1">
                <a:latin typeface="Montserrat" panose="020B0604020202020204" charset="0"/>
              </a:rPr>
              <a:t>cho</a:t>
            </a:r>
            <a:r>
              <a:rPr lang="en-US" sz="1600" dirty="0">
                <a:latin typeface="Montserrat" panose="020B0604020202020204" charset="0"/>
              </a:rPr>
              <a:t> </a:t>
            </a:r>
            <a:r>
              <a:rPr lang="en-US" sz="1600" dirty="0" err="1">
                <a:latin typeface="Montserrat" panose="020B0604020202020204" charset="0"/>
              </a:rPr>
              <a:t>bài</a:t>
            </a:r>
            <a:r>
              <a:rPr lang="en-US" sz="1600" dirty="0">
                <a:latin typeface="Montserrat" panose="020B0604020202020204" charset="0"/>
              </a:rPr>
              <a:t> </a:t>
            </a:r>
            <a:r>
              <a:rPr lang="en-US" sz="1600" dirty="0" err="1">
                <a:latin typeface="Montserrat" panose="020B0604020202020204" charset="0"/>
              </a:rPr>
              <a:t>toán</a:t>
            </a:r>
            <a:r>
              <a:rPr lang="en-US" sz="1600" dirty="0">
                <a:latin typeface="Montserrat" panose="020B0604020202020204" charset="0"/>
              </a:rPr>
              <a:t> này</a:t>
            </a:r>
            <a:endParaRPr lang="vi-VN" sz="1600" dirty="0">
              <a:latin typeface="Montserrat" panose="020B0604020202020204" charset="0"/>
            </a:endParaRPr>
          </a:p>
          <a:p>
            <a:pPr marL="457200" indent="-317500" algn="l">
              <a:buClr>
                <a:schemeClr val="dk1"/>
              </a:buClr>
              <a:buSzPts val="1400"/>
              <a:buFont typeface="Montserrat"/>
              <a:buNone/>
            </a:pPr>
            <a:endParaRPr lang="vi-VN" sz="1600" dirty="0">
              <a:latin typeface="Montserrat"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26"/>
          <p:cNvGrpSpPr/>
          <p:nvPr/>
        </p:nvGrpSpPr>
        <p:grpSpPr>
          <a:xfrm flipH="1">
            <a:off x="-582478" y="1701864"/>
            <a:ext cx="5382456" cy="2901644"/>
            <a:chOff x="3900450" y="1941950"/>
            <a:chExt cx="1756275" cy="946425"/>
          </a:xfrm>
        </p:grpSpPr>
        <p:sp>
          <p:nvSpPr>
            <p:cNvPr id="482" name="Google Shape;482;p26"/>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6"/>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6"/>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6"/>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6"/>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6"/>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6"/>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6"/>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6"/>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6"/>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6"/>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6"/>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6"/>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6"/>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6"/>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6"/>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6"/>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6"/>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6"/>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6"/>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6"/>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6"/>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6"/>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6"/>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6"/>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6"/>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6"/>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6"/>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6"/>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6"/>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6"/>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6"/>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6"/>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6"/>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6"/>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6"/>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6"/>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6"/>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Quá trình </a:t>
            </a:r>
            <a:br>
              <a:rPr lang="vi-VN" sz="4000"/>
            </a:br>
            <a:r>
              <a:rPr lang="vi-VN" sz="4000"/>
              <a:t>thực hiện</a:t>
            </a:r>
            <a:endParaRPr sz="4000"/>
          </a:p>
        </p:txBody>
      </p:sp>
      <p:sp>
        <p:nvSpPr>
          <p:cNvPr id="562" name="Google Shape;562;p26"/>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7"/>
          <p:cNvSpPr/>
          <p:nvPr/>
        </p:nvSpPr>
        <p:spPr>
          <a:xfrm>
            <a:off x="5767590" y="2244135"/>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7"/>
          <p:cNvSpPr/>
          <p:nvPr/>
        </p:nvSpPr>
        <p:spPr>
          <a:xfrm>
            <a:off x="2258946" y="22451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7"/>
          <p:cNvSpPr/>
          <p:nvPr/>
        </p:nvSpPr>
        <p:spPr>
          <a:xfrm>
            <a:off x="4006339" y="2244135"/>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7"/>
          <p:cNvSpPr/>
          <p:nvPr/>
        </p:nvSpPr>
        <p:spPr>
          <a:xfrm>
            <a:off x="710925" y="22451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7"/>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Các bước thực hiện</a:t>
            </a:r>
            <a:endParaRPr/>
          </a:p>
        </p:txBody>
      </p:sp>
      <p:grpSp>
        <p:nvGrpSpPr>
          <p:cNvPr id="572" name="Google Shape;572;p27"/>
          <p:cNvGrpSpPr/>
          <p:nvPr/>
        </p:nvGrpSpPr>
        <p:grpSpPr>
          <a:xfrm>
            <a:off x="942858" y="2510506"/>
            <a:ext cx="360818" cy="294030"/>
            <a:chOff x="7963196" y="2903752"/>
            <a:chExt cx="360818" cy="294030"/>
          </a:xfrm>
        </p:grpSpPr>
        <p:sp>
          <p:nvSpPr>
            <p:cNvPr id="573" name="Google Shape;573;p27"/>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7"/>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7"/>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6" name="Google Shape;576;p27"/>
          <p:cNvSpPr txBox="1"/>
          <p:nvPr/>
        </p:nvSpPr>
        <p:spPr>
          <a:xfrm>
            <a:off x="148838" y="316443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Thu thập dữ liệu</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grpSp>
        <p:nvGrpSpPr>
          <p:cNvPr id="577" name="Google Shape;577;p27"/>
          <p:cNvGrpSpPr/>
          <p:nvPr/>
        </p:nvGrpSpPr>
        <p:grpSpPr>
          <a:xfrm>
            <a:off x="2510449" y="2474656"/>
            <a:ext cx="321730" cy="365708"/>
            <a:chOff x="2440779" y="4628606"/>
            <a:chExt cx="321730" cy="365708"/>
          </a:xfrm>
        </p:grpSpPr>
        <p:sp>
          <p:nvSpPr>
            <p:cNvPr id="578" name="Google Shape;578;p27"/>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7"/>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7"/>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1" name="Google Shape;581;p27"/>
          <p:cNvSpPr txBox="1"/>
          <p:nvPr/>
        </p:nvSpPr>
        <p:spPr>
          <a:xfrm>
            <a:off x="1718468" y="179139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Xử lý dữ liệu</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82" name="Google Shape;582;p27"/>
          <p:cNvGrpSpPr/>
          <p:nvPr/>
        </p:nvGrpSpPr>
        <p:grpSpPr>
          <a:xfrm>
            <a:off x="4238278" y="2478847"/>
            <a:ext cx="360819" cy="355291"/>
            <a:chOff x="4781114" y="2878202"/>
            <a:chExt cx="360819" cy="355291"/>
          </a:xfrm>
        </p:grpSpPr>
        <p:sp>
          <p:nvSpPr>
            <p:cNvPr id="583" name="Google Shape;583;p27"/>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7"/>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7"/>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7"/>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7"/>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7"/>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7"/>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7"/>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1" name="Google Shape;591;p27"/>
          <p:cNvSpPr txBox="1"/>
          <p:nvPr/>
        </p:nvSpPr>
        <p:spPr>
          <a:xfrm>
            <a:off x="3444265" y="3159228"/>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Huấn luyện mô hình</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sp>
        <p:nvSpPr>
          <p:cNvPr id="592" name="Google Shape;592;p27"/>
          <p:cNvSpPr/>
          <p:nvPr/>
        </p:nvSpPr>
        <p:spPr>
          <a:xfrm>
            <a:off x="5984919" y="2473744"/>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7"/>
          <p:cNvSpPr/>
          <p:nvPr/>
        </p:nvSpPr>
        <p:spPr>
          <a:xfrm>
            <a:off x="7757209" y="2244135"/>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7"/>
          <p:cNvSpPr txBox="1"/>
          <p:nvPr/>
        </p:nvSpPr>
        <p:spPr>
          <a:xfrm>
            <a:off x="7195118" y="3156393"/>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Cải tiến </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sp>
        <p:nvSpPr>
          <p:cNvPr id="595" name="Google Shape;595;p27"/>
          <p:cNvSpPr txBox="1"/>
          <p:nvPr/>
        </p:nvSpPr>
        <p:spPr>
          <a:xfrm>
            <a:off x="5205499" y="1826864"/>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Đánh giá mô hình</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96" name="Google Shape;596;p27"/>
          <p:cNvGrpSpPr/>
          <p:nvPr/>
        </p:nvGrpSpPr>
        <p:grpSpPr>
          <a:xfrm>
            <a:off x="7981243" y="2477092"/>
            <a:ext cx="376627" cy="358820"/>
            <a:chOff x="2430622" y="2290545"/>
            <a:chExt cx="376627" cy="358820"/>
          </a:xfrm>
        </p:grpSpPr>
        <p:sp>
          <p:nvSpPr>
            <p:cNvPr id="597" name="Google Shape;597;p27"/>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7"/>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99" name="Google Shape;599;p27"/>
          <p:cNvCxnSpPr>
            <a:stCxn id="570" idx="6"/>
            <a:endCxn id="568" idx="2"/>
          </p:cNvCxnSpPr>
          <p:nvPr/>
        </p:nvCxnSpPr>
        <p:spPr>
          <a:xfrm>
            <a:off x="1535625" y="2657513"/>
            <a:ext cx="723321" cy="0"/>
          </a:xfrm>
          <a:prstGeom prst="straightConnector1">
            <a:avLst/>
          </a:prstGeom>
          <a:noFill/>
          <a:ln w="9525" cap="flat" cmpd="sng">
            <a:solidFill>
              <a:schemeClr val="dk2"/>
            </a:solidFill>
            <a:prstDash val="solid"/>
            <a:round/>
            <a:headEnd type="none" w="sm" len="sm"/>
            <a:tailEnd type="triangle" w="med" len="med"/>
          </a:ln>
        </p:spPr>
      </p:cxnSp>
      <p:cxnSp>
        <p:nvCxnSpPr>
          <p:cNvPr id="600" name="Google Shape;600;p27"/>
          <p:cNvCxnSpPr>
            <a:cxnSpLocks/>
            <a:stCxn id="568" idx="6"/>
            <a:endCxn id="569" idx="2"/>
          </p:cNvCxnSpPr>
          <p:nvPr/>
        </p:nvCxnSpPr>
        <p:spPr>
          <a:xfrm flipV="1">
            <a:off x="3083646" y="2656485"/>
            <a:ext cx="922693" cy="1028"/>
          </a:xfrm>
          <a:prstGeom prst="straightConnector1">
            <a:avLst/>
          </a:prstGeom>
          <a:noFill/>
          <a:ln w="9525" cap="flat" cmpd="sng">
            <a:solidFill>
              <a:schemeClr val="dk2"/>
            </a:solidFill>
            <a:prstDash val="solid"/>
            <a:round/>
            <a:headEnd type="none" w="sm" len="sm"/>
            <a:tailEnd type="triangle" w="med" len="med"/>
          </a:ln>
        </p:spPr>
      </p:cxnSp>
      <p:cxnSp>
        <p:nvCxnSpPr>
          <p:cNvPr id="601" name="Google Shape;601;p27"/>
          <p:cNvCxnSpPr>
            <a:cxnSpLocks/>
            <a:stCxn id="569" idx="6"/>
            <a:endCxn id="567" idx="2"/>
          </p:cNvCxnSpPr>
          <p:nvPr/>
        </p:nvCxnSpPr>
        <p:spPr>
          <a:xfrm>
            <a:off x="4831039" y="2656485"/>
            <a:ext cx="936551" cy="0"/>
          </a:xfrm>
          <a:prstGeom prst="straightConnector1">
            <a:avLst/>
          </a:prstGeom>
          <a:noFill/>
          <a:ln w="9525" cap="flat" cmpd="sng">
            <a:solidFill>
              <a:schemeClr val="dk2"/>
            </a:solidFill>
            <a:prstDash val="solid"/>
            <a:round/>
            <a:headEnd type="none" w="sm" len="sm"/>
            <a:tailEnd type="triangle" w="med" len="med"/>
          </a:ln>
        </p:spPr>
      </p:cxnSp>
      <p:cxnSp>
        <p:nvCxnSpPr>
          <p:cNvPr id="602" name="Google Shape;602;p27"/>
          <p:cNvCxnSpPr>
            <a:cxnSpLocks/>
            <a:stCxn id="567" idx="6"/>
            <a:endCxn id="593" idx="2"/>
          </p:cNvCxnSpPr>
          <p:nvPr/>
        </p:nvCxnSpPr>
        <p:spPr>
          <a:xfrm>
            <a:off x="6592290" y="2656485"/>
            <a:ext cx="1164919"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000" b="0">
                <a:solidFill>
                  <a:schemeClr val="accent6"/>
                </a:solidFill>
              </a:rPr>
              <a:t>Dữ liệu</a:t>
            </a:r>
            <a:endParaRPr sz="4000" b="0">
              <a:solidFill>
                <a:schemeClr val="accent6"/>
              </a:solidFill>
            </a:endParaRPr>
          </a:p>
        </p:txBody>
      </p:sp>
      <p:sp>
        <p:nvSpPr>
          <p:cNvPr id="608" name="Google Shape;608;p28"/>
          <p:cNvSpPr txBox="1"/>
          <p:nvPr/>
        </p:nvSpPr>
        <p:spPr>
          <a:xfrm>
            <a:off x="780342" y="940693"/>
            <a:ext cx="7264960" cy="3791332"/>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về doanh nghiệp bao gồm thông tin của các doanh nghiệp ở Việt Nam đã thành lập từ trước năm 2015, hoạt động liên tục đến nay và có báo cáo tài chính đầy đủ và hợp lý. </a:t>
            </a:r>
            <a:endParaRPr lang="en-US" sz="1600" b="0" i="0" u="none" strike="noStrike" cap="none" dirty="0">
              <a:solidFill>
                <a:schemeClr val="accent6"/>
              </a:solidFill>
              <a:latin typeface="Montserrat"/>
              <a:ea typeface="Montserrat"/>
              <a:cs typeface="Montserrat"/>
              <a:sym typeface="Montserrat"/>
            </a:endParaRP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này có tổng cộng 114 biến độc lập, trong đó có 2 biến định tính là Tỉnh/Thành phố, Loại hình doanh nghiệp của doanh nghiệp và còn lại là 111 biến định lượng. Biến phụ thuộc trong bộ dữ liệu này cũng là một biến định lượng. </a:t>
            </a:r>
            <a:endParaRPr lang="en-US" sz="1600" b="0" i="0" u="none" strike="noStrike" cap="none" dirty="0">
              <a:solidFill>
                <a:schemeClr val="accent6"/>
              </a:solidFill>
              <a:latin typeface="Montserrat"/>
              <a:ea typeface="Montserrat"/>
              <a:cs typeface="Montserrat"/>
              <a:sym typeface="Montserrat"/>
            </a:endParaRP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Tổng số bản ghi là 266.671, được chia làm 2 bộ dữ liệu: bộ dữ liệu train gồm 211.018 bản ghi và bộ dữ liệu test gồm 55.653 bản ghi.</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a:spLocks noGrp="1"/>
          </p:cNvSpPr>
          <p:nvPr>
            <p:ph type="title" idx="6"/>
          </p:nvPr>
        </p:nvSpPr>
        <p:spPr>
          <a:xfrm>
            <a:off x="720000" y="198539"/>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Gán nhãn dữ liệu</a:t>
            </a:r>
            <a:endParaRPr dirty="0"/>
          </a:p>
        </p:txBody>
      </p:sp>
      <p:graphicFrame>
        <p:nvGraphicFramePr>
          <p:cNvPr id="3" name="Table 2">
            <a:extLst>
              <a:ext uri="{FF2B5EF4-FFF2-40B4-BE49-F238E27FC236}">
                <a16:creationId xmlns:a16="http://schemas.microsoft.com/office/drawing/2014/main" id="{59810142-D850-93CC-C929-8D525CA5BA32}"/>
              </a:ext>
            </a:extLst>
          </p:cNvPr>
          <p:cNvGraphicFramePr>
            <a:graphicFrameLocks noGrp="1"/>
          </p:cNvGraphicFramePr>
          <p:nvPr>
            <p:extLst>
              <p:ext uri="{D42A27DB-BD31-4B8C-83A1-F6EECF244321}">
                <p14:modId xmlns:p14="http://schemas.microsoft.com/office/powerpoint/2010/main" val="1533119557"/>
              </p:ext>
            </p:extLst>
          </p:nvPr>
        </p:nvGraphicFramePr>
        <p:xfrm>
          <a:off x="35449" y="1016753"/>
          <a:ext cx="2751823" cy="1525905"/>
        </p:xfrm>
        <a:graphic>
          <a:graphicData uri="http://schemas.openxmlformats.org/drawingml/2006/table">
            <a:tbl>
              <a:tblPr firstRow="1" firstCol="1" bandRow="1">
                <a:tableStyleId>{70B151B4-CFA8-4BDB-B9D5-682052311759}</a:tableStyleId>
              </a:tblPr>
              <a:tblGrid>
                <a:gridCol w="396000">
                  <a:extLst>
                    <a:ext uri="{9D8B030D-6E8A-4147-A177-3AD203B41FA5}">
                      <a16:colId xmlns:a16="http://schemas.microsoft.com/office/drawing/2014/main" val="3339100310"/>
                    </a:ext>
                  </a:extLst>
                </a:gridCol>
                <a:gridCol w="483823">
                  <a:extLst>
                    <a:ext uri="{9D8B030D-6E8A-4147-A177-3AD203B41FA5}">
                      <a16:colId xmlns:a16="http://schemas.microsoft.com/office/drawing/2014/main" val="4273731493"/>
                    </a:ext>
                  </a:extLst>
                </a:gridCol>
                <a:gridCol w="1872000">
                  <a:extLst>
                    <a:ext uri="{9D8B030D-6E8A-4147-A177-3AD203B41FA5}">
                      <a16:colId xmlns:a16="http://schemas.microsoft.com/office/drawing/2014/main" val="4257919840"/>
                    </a:ext>
                  </a:extLst>
                </a:gridCol>
              </a:tblGrid>
              <a:tr h="179705">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STT</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Code</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Trường thông tin</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74879218"/>
                  </a:ext>
                </a:extLst>
              </a:tr>
              <a:tr h="179705">
                <a:tc>
                  <a:txBody>
                    <a:bodyPr/>
                    <a:lstStyle/>
                    <a:p>
                      <a:pPr algn="ctr">
                        <a:lnSpc>
                          <a:spcPct val="130000"/>
                        </a:lnSpc>
                        <a:spcBef>
                          <a:spcPts val="50"/>
                        </a:spcBef>
                        <a:spcAft>
                          <a:spcPts val="50"/>
                        </a:spcAft>
                      </a:pPr>
                      <a:r>
                        <a:rPr lang="vi-VN" sz="1000" b="1">
                          <a:solidFill>
                            <a:schemeClr val="bg1">
                              <a:lumMod val="20000"/>
                              <a:lumOff val="80000"/>
                            </a:schemeClr>
                          </a:solidFill>
                          <a:effectLst/>
                        </a:rPr>
                        <a:t>1</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a:solidFill>
                            <a:schemeClr val="bg1">
                              <a:lumMod val="20000"/>
                              <a:lumOff val="80000"/>
                            </a:schemeClr>
                          </a:solidFill>
                          <a:effectLst/>
                        </a:rPr>
                        <a:t>info1</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bg1">
                              <a:lumMod val="20000"/>
                              <a:lumOff val="80000"/>
                            </a:schemeClr>
                          </a:solidFill>
                          <a:effectLst/>
                        </a:rPr>
                        <a:t>Tên tỉnh/thành phố</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783546502"/>
                  </a:ext>
                </a:extLst>
              </a:tr>
              <a:tr h="179705">
                <a:tc>
                  <a:txBody>
                    <a:bodyPr/>
                    <a:lstStyle/>
                    <a:p>
                      <a:pPr algn="ctr">
                        <a:lnSpc>
                          <a:spcPct val="130000"/>
                        </a:lnSpc>
                        <a:spcBef>
                          <a:spcPts val="50"/>
                        </a:spcBef>
                        <a:spcAft>
                          <a:spcPts val="50"/>
                        </a:spcAft>
                      </a:pPr>
                      <a:r>
                        <a:rPr lang="vi-VN" sz="1000" b="1">
                          <a:solidFill>
                            <a:schemeClr val="bg1">
                              <a:lumMod val="20000"/>
                              <a:lumOff val="80000"/>
                            </a:schemeClr>
                          </a:solidFill>
                          <a:effectLst/>
                        </a:rPr>
                        <a:t>2</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a:solidFill>
                            <a:schemeClr val="bg1">
                              <a:lumMod val="20000"/>
                              <a:lumOff val="80000"/>
                            </a:schemeClr>
                          </a:solidFill>
                          <a:effectLst/>
                        </a:rPr>
                        <a:t>info2</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bg1">
                              <a:lumMod val="20000"/>
                              <a:lumOff val="80000"/>
                            </a:schemeClr>
                          </a:solidFill>
                          <a:effectLst/>
                        </a:rPr>
                        <a:t>Loại hình doanh nghiệp</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61753485"/>
                  </a:ext>
                </a:extLst>
              </a:tr>
              <a:tr h="179705">
                <a:tc>
                  <a:txBody>
                    <a:bodyPr/>
                    <a:lstStyle/>
                    <a:p>
                      <a:pPr algn="ctr">
                        <a:lnSpc>
                          <a:spcPct val="130000"/>
                        </a:lnSpc>
                        <a:spcBef>
                          <a:spcPts val="50"/>
                        </a:spcBef>
                        <a:spcAft>
                          <a:spcPts val="50"/>
                        </a:spcAft>
                      </a:pPr>
                      <a:r>
                        <a:rPr lang="vi-VN" sz="1000" b="1">
                          <a:solidFill>
                            <a:schemeClr val="bg1">
                              <a:lumMod val="20000"/>
                              <a:lumOff val="80000"/>
                            </a:schemeClr>
                          </a:solidFill>
                          <a:effectLst/>
                        </a:rPr>
                        <a:t>3</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a:solidFill>
                            <a:schemeClr val="bg1">
                              <a:lumMod val="20000"/>
                              <a:lumOff val="80000"/>
                            </a:schemeClr>
                          </a:solidFill>
                          <a:effectLst/>
                        </a:rPr>
                        <a:t>info3</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bg1">
                              <a:lumMod val="20000"/>
                              <a:lumOff val="80000"/>
                            </a:schemeClr>
                          </a:solidFill>
                          <a:effectLst/>
                        </a:rPr>
                        <a:t>Số năm DN thành lập</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34747818"/>
                  </a:ext>
                </a:extLst>
              </a:tr>
              <a:tr h="179705">
                <a:tc>
                  <a:txBody>
                    <a:bodyPr/>
                    <a:lstStyle/>
                    <a:p>
                      <a:pPr algn="ctr">
                        <a:lnSpc>
                          <a:spcPct val="130000"/>
                        </a:lnSpc>
                        <a:spcBef>
                          <a:spcPts val="50"/>
                        </a:spcBef>
                        <a:spcAft>
                          <a:spcPts val="50"/>
                        </a:spcAft>
                      </a:pPr>
                      <a:r>
                        <a:rPr lang="vi-VN" sz="1000" b="1">
                          <a:solidFill>
                            <a:schemeClr val="bg1">
                              <a:lumMod val="20000"/>
                              <a:lumOff val="80000"/>
                            </a:schemeClr>
                          </a:solidFill>
                          <a:effectLst/>
                        </a:rPr>
                        <a:t>4</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a:solidFill>
                            <a:schemeClr val="bg1">
                              <a:lumMod val="20000"/>
                              <a:lumOff val="80000"/>
                            </a:schemeClr>
                          </a:solidFill>
                          <a:effectLst/>
                        </a:rPr>
                        <a:t>info4</a:t>
                      </a:r>
                      <a:endParaRPr lang="en-US" sz="1400" b="1">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bg1">
                              <a:lumMod val="20000"/>
                              <a:lumOff val="80000"/>
                            </a:schemeClr>
                          </a:solidFill>
                          <a:effectLst/>
                        </a:rPr>
                        <a:t>Vốn điều lệ</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41891289"/>
                  </a:ext>
                </a:extLst>
              </a:tr>
            </a:tbl>
          </a:graphicData>
        </a:graphic>
      </p:graphicFrame>
      <p:graphicFrame>
        <p:nvGraphicFramePr>
          <p:cNvPr id="4" name="Table 3">
            <a:extLst>
              <a:ext uri="{FF2B5EF4-FFF2-40B4-BE49-F238E27FC236}">
                <a16:creationId xmlns:a16="http://schemas.microsoft.com/office/drawing/2014/main" id="{F49D4452-1041-37F7-0C63-045E5102A295}"/>
              </a:ext>
            </a:extLst>
          </p:cNvPr>
          <p:cNvGraphicFramePr>
            <a:graphicFrameLocks noGrp="1"/>
          </p:cNvGraphicFramePr>
          <p:nvPr>
            <p:extLst>
              <p:ext uri="{D42A27DB-BD31-4B8C-83A1-F6EECF244321}">
                <p14:modId xmlns:p14="http://schemas.microsoft.com/office/powerpoint/2010/main" val="3952956461"/>
              </p:ext>
            </p:extLst>
          </p:nvPr>
        </p:nvGraphicFramePr>
        <p:xfrm>
          <a:off x="2787272" y="1323412"/>
          <a:ext cx="2448000" cy="2944749"/>
        </p:xfrm>
        <a:graphic>
          <a:graphicData uri="http://schemas.openxmlformats.org/drawingml/2006/table">
            <a:tbl>
              <a:tblPr firstRow="1" firstCol="1" bandRow="1">
                <a:tableStyleId>{70B151B4-CFA8-4BDB-B9D5-682052311759}</a:tableStyleId>
              </a:tblPr>
              <a:tblGrid>
                <a:gridCol w="396000">
                  <a:extLst>
                    <a:ext uri="{9D8B030D-6E8A-4147-A177-3AD203B41FA5}">
                      <a16:colId xmlns:a16="http://schemas.microsoft.com/office/drawing/2014/main" val="3074399476"/>
                    </a:ext>
                  </a:extLst>
                </a:gridCol>
                <a:gridCol w="468000">
                  <a:extLst>
                    <a:ext uri="{9D8B030D-6E8A-4147-A177-3AD203B41FA5}">
                      <a16:colId xmlns:a16="http://schemas.microsoft.com/office/drawing/2014/main" val="129003764"/>
                    </a:ext>
                  </a:extLst>
                </a:gridCol>
                <a:gridCol w="1584000">
                  <a:extLst>
                    <a:ext uri="{9D8B030D-6E8A-4147-A177-3AD203B41FA5}">
                      <a16:colId xmlns:a16="http://schemas.microsoft.com/office/drawing/2014/main" val="3827088405"/>
                    </a:ext>
                  </a:extLst>
                </a:gridCol>
              </a:tblGrid>
              <a:tr h="155976">
                <a:tc>
                  <a:txBody>
                    <a:bodyPr/>
                    <a:lstStyle/>
                    <a:p>
                      <a:pPr algn="ctr">
                        <a:lnSpc>
                          <a:spcPct val="130000"/>
                        </a:lnSpc>
                        <a:spcBef>
                          <a:spcPts val="50"/>
                        </a:spcBef>
                        <a:spcAft>
                          <a:spcPts val="50"/>
                        </a:spcAft>
                      </a:pPr>
                      <a:r>
                        <a:rPr lang="vi-VN" sz="1000" dirty="0">
                          <a:solidFill>
                            <a:schemeClr val="bg1">
                              <a:lumMod val="20000"/>
                              <a:lumOff val="80000"/>
                            </a:schemeClr>
                          </a:solidFill>
                          <a:effectLst/>
                        </a:rPr>
                        <a:t>5</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BS1</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Tiền và các khoản tương đương tiền</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030273971"/>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6</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Đầu tư tài chính</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75803403"/>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7</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Các khoản phải thu</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01297492"/>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8</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BS4</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Hàng tồn kho</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86318329"/>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9</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BS5</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Tài sản cố định</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170823082"/>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10</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BS6</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Bất động sản đầu tư</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84680180"/>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11</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BS7</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Tài sản khác</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521593112"/>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BS8</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Nợ phải trả</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536633102"/>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BS9</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Vốn chủ sở hữu</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52813087"/>
                  </a:ext>
                </a:extLst>
              </a:tr>
            </a:tbl>
          </a:graphicData>
        </a:graphic>
      </p:graphicFrame>
      <p:graphicFrame>
        <p:nvGraphicFramePr>
          <p:cNvPr id="5" name="Table 4">
            <a:extLst>
              <a:ext uri="{FF2B5EF4-FFF2-40B4-BE49-F238E27FC236}">
                <a16:creationId xmlns:a16="http://schemas.microsoft.com/office/drawing/2014/main" id="{EA7B5162-8F51-5E15-5174-01A6FBC944B7}"/>
              </a:ext>
            </a:extLst>
          </p:cNvPr>
          <p:cNvGraphicFramePr>
            <a:graphicFrameLocks noGrp="1"/>
          </p:cNvGraphicFramePr>
          <p:nvPr>
            <p:extLst>
              <p:ext uri="{D42A27DB-BD31-4B8C-83A1-F6EECF244321}">
                <p14:modId xmlns:p14="http://schemas.microsoft.com/office/powerpoint/2010/main" val="3528604378"/>
              </p:ext>
            </p:extLst>
          </p:nvPr>
        </p:nvGraphicFramePr>
        <p:xfrm>
          <a:off x="205563" y="4603500"/>
          <a:ext cx="5553074" cy="305181"/>
        </p:xfrm>
        <a:graphic>
          <a:graphicData uri="http://schemas.openxmlformats.org/drawingml/2006/table">
            <a:tbl>
              <a:tblPr firstRow="1" firstCol="1" bandRow="1">
                <a:tableStyleId>{70B151B4-CFA8-4BDB-B9D5-682052311759}</a:tableStyleId>
              </a:tblPr>
              <a:tblGrid>
                <a:gridCol w="492824">
                  <a:extLst>
                    <a:ext uri="{9D8B030D-6E8A-4147-A177-3AD203B41FA5}">
                      <a16:colId xmlns:a16="http://schemas.microsoft.com/office/drawing/2014/main" val="1735442551"/>
                    </a:ext>
                  </a:extLst>
                </a:gridCol>
                <a:gridCol w="668833">
                  <a:extLst>
                    <a:ext uri="{9D8B030D-6E8A-4147-A177-3AD203B41FA5}">
                      <a16:colId xmlns:a16="http://schemas.microsoft.com/office/drawing/2014/main" val="2747350507"/>
                    </a:ext>
                  </a:extLst>
                </a:gridCol>
                <a:gridCol w="4391417">
                  <a:extLst>
                    <a:ext uri="{9D8B030D-6E8A-4147-A177-3AD203B41FA5}">
                      <a16:colId xmlns:a16="http://schemas.microsoft.com/office/drawing/2014/main" val="610170404"/>
                    </a:ext>
                  </a:extLst>
                </a:gridCol>
              </a:tblGrid>
              <a:tr h="179705">
                <a:tc>
                  <a:txBody>
                    <a:bodyPr/>
                    <a:lstStyle/>
                    <a:p>
                      <a:pPr algn="ctr">
                        <a:lnSpc>
                          <a:spcPct val="130000"/>
                        </a:lnSpc>
                        <a:spcBef>
                          <a:spcPts val="50"/>
                        </a:spcBef>
                        <a:spcAft>
                          <a:spcPts val="50"/>
                        </a:spcAft>
                      </a:pPr>
                      <a:r>
                        <a:rPr lang="vi-VN" sz="1000">
                          <a:solidFill>
                            <a:schemeClr val="bg1">
                              <a:lumMod val="20000"/>
                              <a:lumOff val="80000"/>
                            </a:schemeClr>
                          </a:solidFill>
                          <a:effectLst/>
                        </a:rPr>
                        <a:t>23</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a:solidFill>
                            <a:schemeClr val="bg1">
                              <a:lumMod val="20000"/>
                              <a:lumOff val="80000"/>
                            </a:schemeClr>
                          </a:solidFill>
                          <a:effectLst/>
                        </a:rPr>
                        <a:t>IS2021</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Doanh thu thuần về bán hàng và cung cấp dịch vụ năm 2021</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431283584"/>
                  </a:ext>
                </a:extLst>
              </a:tr>
            </a:tbl>
          </a:graphicData>
        </a:graphic>
      </p:graphicFrame>
      <p:graphicFrame>
        <p:nvGraphicFramePr>
          <p:cNvPr id="6" name="Table 5">
            <a:extLst>
              <a:ext uri="{FF2B5EF4-FFF2-40B4-BE49-F238E27FC236}">
                <a16:creationId xmlns:a16="http://schemas.microsoft.com/office/drawing/2014/main" id="{4EF3E2D0-D0C0-A300-603A-31CDB9921AA7}"/>
              </a:ext>
            </a:extLst>
          </p:cNvPr>
          <p:cNvGraphicFramePr>
            <a:graphicFrameLocks noGrp="1"/>
          </p:cNvGraphicFramePr>
          <p:nvPr>
            <p:extLst>
              <p:ext uri="{D42A27DB-BD31-4B8C-83A1-F6EECF244321}">
                <p14:modId xmlns:p14="http://schemas.microsoft.com/office/powerpoint/2010/main" val="632225702"/>
              </p:ext>
            </p:extLst>
          </p:nvPr>
        </p:nvGraphicFramePr>
        <p:xfrm>
          <a:off x="5235083" y="1321436"/>
          <a:ext cx="3888000" cy="2746629"/>
        </p:xfrm>
        <a:graphic>
          <a:graphicData uri="http://schemas.openxmlformats.org/drawingml/2006/table">
            <a:tbl>
              <a:tblPr firstRow="1" firstCol="1" bandRow="1">
                <a:tableStyleId>{70B151B4-CFA8-4BDB-B9D5-682052311759}</a:tableStyleId>
              </a:tblPr>
              <a:tblGrid>
                <a:gridCol w="396000">
                  <a:extLst>
                    <a:ext uri="{9D8B030D-6E8A-4147-A177-3AD203B41FA5}">
                      <a16:colId xmlns:a16="http://schemas.microsoft.com/office/drawing/2014/main" val="2941462595"/>
                    </a:ext>
                  </a:extLst>
                </a:gridCol>
                <a:gridCol w="468000">
                  <a:extLst>
                    <a:ext uri="{9D8B030D-6E8A-4147-A177-3AD203B41FA5}">
                      <a16:colId xmlns:a16="http://schemas.microsoft.com/office/drawing/2014/main" val="4286774374"/>
                    </a:ext>
                  </a:extLst>
                </a:gridCol>
                <a:gridCol w="3024000">
                  <a:extLst>
                    <a:ext uri="{9D8B030D-6E8A-4147-A177-3AD203B41FA5}">
                      <a16:colId xmlns:a16="http://schemas.microsoft.com/office/drawing/2014/main" val="430468178"/>
                    </a:ext>
                  </a:extLst>
                </a:gridCol>
              </a:tblGrid>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14</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IS1</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Doanh thu bán hàng và cung cấp dịch vụ</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07722549"/>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15</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IS2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Doanh thu thuần về bán hàng và cung cấp dịch vụ</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744407584"/>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16</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IS3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Giá vốn hàng bán</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097503623"/>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17</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IS4</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Doanh thu hoạt động tài chính</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937584499"/>
                  </a:ext>
                </a:extLst>
              </a:tr>
              <a:tr h="179705">
                <a:tc>
                  <a:txBody>
                    <a:bodyPr/>
                    <a:lstStyle/>
                    <a:p>
                      <a:pPr algn="ctr">
                        <a:lnSpc>
                          <a:spcPct val="130000"/>
                        </a:lnSpc>
                        <a:spcBef>
                          <a:spcPts val="50"/>
                        </a:spcBef>
                        <a:spcAft>
                          <a:spcPts val="50"/>
                        </a:spcAft>
                      </a:pPr>
                      <a:r>
                        <a:rPr lang="vi-VN" sz="1000" dirty="0">
                          <a:solidFill>
                            <a:schemeClr val="bg1">
                              <a:lumMod val="20000"/>
                              <a:lumOff val="80000"/>
                            </a:schemeClr>
                          </a:solidFill>
                          <a:effectLst/>
                        </a:rPr>
                        <a:t>18</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dirty="0">
                          <a:solidFill>
                            <a:schemeClr val="bg1">
                              <a:lumMod val="20000"/>
                              <a:lumOff val="80000"/>
                            </a:schemeClr>
                          </a:solidFill>
                          <a:effectLst/>
                        </a:rPr>
                        <a:t>IS5</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a:solidFill>
                            <a:schemeClr val="bg1">
                              <a:lumMod val="20000"/>
                              <a:lumOff val="80000"/>
                            </a:schemeClr>
                          </a:solidFill>
                          <a:effectLst/>
                        </a:rPr>
                        <a:t>Chi phí tài chính</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85644138"/>
                  </a:ext>
                </a:extLst>
              </a:tr>
              <a:tr h="179705">
                <a:tc>
                  <a:txBody>
                    <a:bodyPr/>
                    <a:lstStyle/>
                    <a:p>
                      <a:pPr algn="ctr">
                        <a:lnSpc>
                          <a:spcPct val="130000"/>
                        </a:lnSpc>
                        <a:spcBef>
                          <a:spcPts val="50"/>
                        </a:spcBef>
                        <a:spcAft>
                          <a:spcPts val="50"/>
                        </a:spcAft>
                      </a:pPr>
                      <a:r>
                        <a:rPr lang="vi-VN" sz="1000">
                          <a:solidFill>
                            <a:schemeClr val="bg1">
                              <a:lumMod val="20000"/>
                              <a:lumOff val="80000"/>
                            </a:schemeClr>
                          </a:solidFill>
                          <a:effectLst/>
                        </a:rPr>
                        <a:t>19</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a:solidFill>
                            <a:schemeClr val="bg1">
                              <a:lumMod val="20000"/>
                              <a:lumOff val="80000"/>
                            </a:schemeClr>
                          </a:solidFill>
                          <a:effectLst/>
                        </a:rPr>
                        <a:t>IS6</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Chi phí lãi vay</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3764826"/>
                  </a:ext>
                </a:extLst>
              </a:tr>
              <a:tr h="179705">
                <a:tc>
                  <a:txBody>
                    <a:bodyPr/>
                    <a:lstStyle/>
                    <a:p>
                      <a:pPr algn="ctr">
                        <a:lnSpc>
                          <a:spcPct val="130000"/>
                        </a:lnSpc>
                        <a:spcBef>
                          <a:spcPts val="50"/>
                        </a:spcBef>
                        <a:spcAft>
                          <a:spcPts val="50"/>
                        </a:spcAft>
                      </a:pPr>
                      <a:r>
                        <a:rPr lang="vi-VN" sz="1000">
                          <a:solidFill>
                            <a:schemeClr val="bg1">
                              <a:lumMod val="20000"/>
                              <a:lumOff val="80000"/>
                            </a:schemeClr>
                          </a:solidFill>
                          <a:effectLst/>
                        </a:rPr>
                        <a:t>20</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a:solidFill>
                            <a:schemeClr val="bg1">
                              <a:lumMod val="20000"/>
                              <a:lumOff val="80000"/>
                            </a:schemeClr>
                          </a:solidFill>
                          <a:effectLst/>
                        </a:rPr>
                        <a:t>IS7</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Chi phí bán hàng</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976466245"/>
                  </a:ext>
                </a:extLst>
              </a:tr>
              <a:tr h="179705">
                <a:tc>
                  <a:txBody>
                    <a:bodyPr/>
                    <a:lstStyle/>
                    <a:p>
                      <a:pPr algn="ctr">
                        <a:lnSpc>
                          <a:spcPct val="130000"/>
                        </a:lnSpc>
                        <a:spcBef>
                          <a:spcPts val="50"/>
                        </a:spcBef>
                        <a:spcAft>
                          <a:spcPts val="50"/>
                        </a:spcAft>
                      </a:pPr>
                      <a:r>
                        <a:rPr lang="vi-VN" sz="1000">
                          <a:solidFill>
                            <a:schemeClr val="bg1">
                              <a:lumMod val="20000"/>
                              <a:lumOff val="80000"/>
                            </a:schemeClr>
                          </a:solidFill>
                          <a:effectLst/>
                        </a:rPr>
                        <a:t>21</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a:solidFill>
                            <a:schemeClr val="bg1">
                              <a:lumMod val="20000"/>
                              <a:lumOff val="80000"/>
                            </a:schemeClr>
                          </a:solidFill>
                          <a:effectLst/>
                        </a:rPr>
                        <a:t>IS8</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Chi phí quản lý doanh nghiệp  	</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42593086"/>
                  </a:ext>
                </a:extLst>
              </a:tr>
              <a:tr h="179705">
                <a:tc>
                  <a:txBody>
                    <a:bodyPr/>
                    <a:lstStyle/>
                    <a:p>
                      <a:pPr algn="ctr">
                        <a:lnSpc>
                          <a:spcPct val="130000"/>
                        </a:lnSpc>
                        <a:spcBef>
                          <a:spcPts val="50"/>
                        </a:spcBef>
                        <a:spcAft>
                          <a:spcPts val="50"/>
                        </a:spcAft>
                      </a:pPr>
                      <a:r>
                        <a:rPr lang="vi-VN" sz="1000">
                          <a:solidFill>
                            <a:schemeClr val="bg1">
                              <a:lumMod val="20000"/>
                              <a:lumOff val="80000"/>
                            </a:schemeClr>
                          </a:solidFill>
                          <a:effectLst/>
                        </a:rPr>
                        <a:t>22</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a:solidFill>
                            <a:schemeClr val="bg1">
                              <a:lumMod val="20000"/>
                              <a:lumOff val="80000"/>
                            </a:schemeClr>
                          </a:solidFill>
                          <a:effectLst/>
                        </a:rPr>
                        <a:t>IS9</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dirty="0">
                          <a:solidFill>
                            <a:schemeClr val="bg1">
                              <a:lumMod val="20000"/>
                              <a:lumOff val="80000"/>
                            </a:schemeClr>
                          </a:solidFill>
                          <a:effectLst/>
                        </a:rPr>
                        <a:t>Lợi nhuận sau thuế thu nhập doanh nghiệp</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374296987"/>
                  </a:ext>
                </a:extLst>
              </a:tr>
            </a:tbl>
          </a:graphicData>
        </a:graphic>
      </p:graphicFrame>
      <p:graphicFrame>
        <p:nvGraphicFramePr>
          <p:cNvPr id="7" name="Table 6">
            <a:extLst>
              <a:ext uri="{FF2B5EF4-FFF2-40B4-BE49-F238E27FC236}">
                <a16:creationId xmlns:a16="http://schemas.microsoft.com/office/drawing/2014/main" id="{1879AEFF-E55D-DA77-6344-F1C49FF430A4}"/>
              </a:ext>
            </a:extLst>
          </p:cNvPr>
          <p:cNvGraphicFramePr>
            <a:graphicFrameLocks noGrp="1"/>
          </p:cNvGraphicFramePr>
          <p:nvPr>
            <p:extLst>
              <p:ext uri="{D42A27DB-BD31-4B8C-83A1-F6EECF244321}">
                <p14:modId xmlns:p14="http://schemas.microsoft.com/office/powerpoint/2010/main" val="3630735634"/>
              </p:ext>
            </p:extLst>
          </p:nvPr>
        </p:nvGraphicFramePr>
        <p:xfrm>
          <a:off x="2787083" y="1017656"/>
          <a:ext cx="2448000" cy="305181"/>
        </p:xfrm>
        <a:graphic>
          <a:graphicData uri="http://schemas.openxmlformats.org/drawingml/2006/table">
            <a:tbl>
              <a:tblPr firstRow="1" firstCol="1" bandRow="1">
                <a:tableStyleId>{70B151B4-CFA8-4BDB-B9D5-682052311759}</a:tableStyleId>
              </a:tblPr>
              <a:tblGrid>
                <a:gridCol w="396000">
                  <a:extLst>
                    <a:ext uri="{9D8B030D-6E8A-4147-A177-3AD203B41FA5}">
                      <a16:colId xmlns:a16="http://schemas.microsoft.com/office/drawing/2014/main" val="957407229"/>
                    </a:ext>
                  </a:extLst>
                </a:gridCol>
                <a:gridCol w="468000">
                  <a:extLst>
                    <a:ext uri="{9D8B030D-6E8A-4147-A177-3AD203B41FA5}">
                      <a16:colId xmlns:a16="http://schemas.microsoft.com/office/drawing/2014/main" val="2960470086"/>
                    </a:ext>
                  </a:extLst>
                </a:gridCol>
                <a:gridCol w="1584000">
                  <a:extLst>
                    <a:ext uri="{9D8B030D-6E8A-4147-A177-3AD203B41FA5}">
                      <a16:colId xmlns:a16="http://schemas.microsoft.com/office/drawing/2014/main" val="2939529982"/>
                    </a:ext>
                  </a:extLst>
                </a:gridCol>
              </a:tblGrid>
              <a:tr h="179705">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STT</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Code</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Trường thông tin</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958383982"/>
                  </a:ext>
                </a:extLst>
              </a:tr>
            </a:tbl>
          </a:graphicData>
        </a:graphic>
      </p:graphicFrame>
      <p:graphicFrame>
        <p:nvGraphicFramePr>
          <p:cNvPr id="8" name="Table 7">
            <a:extLst>
              <a:ext uri="{FF2B5EF4-FFF2-40B4-BE49-F238E27FC236}">
                <a16:creationId xmlns:a16="http://schemas.microsoft.com/office/drawing/2014/main" id="{CE6955E2-EE80-0AB3-50B3-F0F294FDF8D6}"/>
              </a:ext>
            </a:extLst>
          </p:cNvPr>
          <p:cNvGraphicFramePr>
            <a:graphicFrameLocks noGrp="1"/>
          </p:cNvGraphicFramePr>
          <p:nvPr>
            <p:extLst>
              <p:ext uri="{D42A27DB-BD31-4B8C-83A1-F6EECF244321}">
                <p14:modId xmlns:p14="http://schemas.microsoft.com/office/powerpoint/2010/main" val="106795888"/>
              </p:ext>
            </p:extLst>
          </p:nvPr>
        </p:nvGraphicFramePr>
        <p:xfrm>
          <a:off x="5235083" y="1012113"/>
          <a:ext cx="3888000" cy="305181"/>
        </p:xfrm>
        <a:graphic>
          <a:graphicData uri="http://schemas.openxmlformats.org/drawingml/2006/table">
            <a:tbl>
              <a:tblPr firstRow="1" firstCol="1" bandRow="1">
                <a:tableStyleId>{70B151B4-CFA8-4BDB-B9D5-682052311759}</a:tableStyleId>
              </a:tblPr>
              <a:tblGrid>
                <a:gridCol w="396000">
                  <a:extLst>
                    <a:ext uri="{9D8B030D-6E8A-4147-A177-3AD203B41FA5}">
                      <a16:colId xmlns:a16="http://schemas.microsoft.com/office/drawing/2014/main" val="957407229"/>
                    </a:ext>
                  </a:extLst>
                </a:gridCol>
                <a:gridCol w="468000">
                  <a:extLst>
                    <a:ext uri="{9D8B030D-6E8A-4147-A177-3AD203B41FA5}">
                      <a16:colId xmlns:a16="http://schemas.microsoft.com/office/drawing/2014/main" val="2960470086"/>
                    </a:ext>
                  </a:extLst>
                </a:gridCol>
                <a:gridCol w="3024000">
                  <a:extLst>
                    <a:ext uri="{9D8B030D-6E8A-4147-A177-3AD203B41FA5}">
                      <a16:colId xmlns:a16="http://schemas.microsoft.com/office/drawing/2014/main" val="2939529982"/>
                    </a:ext>
                  </a:extLst>
                </a:gridCol>
              </a:tblGrid>
              <a:tr h="179705">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STT</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Code</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bg1">
                              <a:lumMod val="20000"/>
                              <a:lumOff val="80000"/>
                            </a:schemeClr>
                          </a:solidFill>
                          <a:effectLst/>
                        </a:rPr>
                        <a:t>Trường thông tin</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95838398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2"/>
          <p:cNvSpPr txBox="1">
            <a:spLocks noGrp="1"/>
          </p:cNvSpPr>
          <p:nvPr>
            <p:ph type="title" idx="8"/>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Xây dựng mô hình</a:t>
            </a:r>
            <a:endParaRPr/>
          </a:p>
        </p:txBody>
      </p:sp>
      <p:sp>
        <p:nvSpPr>
          <p:cNvPr id="672" name="Google Shape;672;p32"/>
          <p:cNvSpPr txBox="1"/>
          <p:nvPr/>
        </p:nvSpPr>
        <p:spPr>
          <a:xfrm>
            <a:off x="1002890" y="1266518"/>
            <a:ext cx="7138219" cy="2610463"/>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b="0" i="0" u="none" strike="noStrike" cap="none" dirty="0">
                <a:solidFill>
                  <a:schemeClr val="accent6"/>
                </a:solidFill>
                <a:latin typeface="Montserrat"/>
                <a:ea typeface="Montserrat"/>
                <a:cs typeface="Montserrat"/>
                <a:sym typeface="Montserrat"/>
              </a:rPr>
              <a:t>Các mô hình được cài đặt và thực nghiệm dựa trên </a:t>
            </a:r>
            <a:r>
              <a:rPr lang="en-US" sz="1600" b="0" i="0" u="none" strike="noStrike" cap="none" dirty="0">
                <a:solidFill>
                  <a:schemeClr val="accent6"/>
                </a:solidFill>
                <a:latin typeface="Montserrat"/>
                <a:ea typeface="Montserrat"/>
                <a:cs typeface="Montserrat"/>
                <a:sym typeface="Montserrat"/>
              </a:rPr>
              <a:t>các </a:t>
            </a:r>
            <a:r>
              <a:rPr lang="en-US" sz="1600" b="0" i="0" u="none" strike="noStrike" cap="none" dirty="0" err="1">
                <a:solidFill>
                  <a:schemeClr val="accent6"/>
                </a:solidFill>
                <a:latin typeface="Montserrat"/>
                <a:ea typeface="Montserrat"/>
                <a:cs typeface="Montserrat"/>
                <a:sym typeface="Montserrat"/>
              </a:rPr>
              <a:t>thư</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viện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sklearn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tensorflow</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lightgbm</a:t>
            </a:r>
            <a:r>
              <a:rPr lang="en-US" sz="1600" dirty="0">
                <a:solidFill>
                  <a:schemeClr val="accent6"/>
                </a:solidFill>
                <a:latin typeface="Montserrat"/>
                <a:ea typeface="Montserrat"/>
                <a:cs typeface="Montserrat"/>
                <a:sym typeface="Montserrat"/>
              </a:rPr>
              <a:t>. Ngoài các </a:t>
            </a:r>
            <a:r>
              <a:rPr lang="en-US" sz="1600" dirty="0" err="1">
                <a:solidFill>
                  <a:schemeClr val="accent6"/>
                </a:solidFill>
                <a:latin typeface="Montserrat"/>
                <a:ea typeface="Montserrat"/>
                <a:cs typeface="Montserrat"/>
                <a:sym typeface="Montserrat"/>
              </a:rPr>
              <a:t>thư</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viện</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numpy</a:t>
            </a:r>
            <a:r>
              <a:rPr lang="en-US" sz="1600" dirty="0">
                <a:solidFill>
                  <a:schemeClr val="accent6"/>
                </a:solidFill>
                <a:latin typeface="Montserrat"/>
                <a:ea typeface="Montserrat"/>
                <a:cs typeface="Montserrat"/>
                <a:sym typeface="Montserrat"/>
              </a:rPr>
              <a:t>, pandas, math,… </a:t>
            </a:r>
            <a:r>
              <a:rPr lang="en-US" sz="1600" dirty="0" err="1">
                <a:solidFill>
                  <a:schemeClr val="accent6"/>
                </a:solidFill>
                <a:latin typeface="Montserrat"/>
                <a:ea typeface="Montserrat"/>
                <a:cs typeface="Montserrat"/>
                <a:sym typeface="Montserrat"/>
              </a:rPr>
              <a:t>được</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sử</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dụng</a:t>
            </a:r>
            <a:r>
              <a:rPr lang="en-US" sz="1600" dirty="0">
                <a:solidFill>
                  <a:schemeClr val="accent6"/>
                </a:solidFill>
                <a:latin typeface="Montserrat"/>
                <a:ea typeface="Montserrat"/>
                <a:cs typeface="Montserrat"/>
                <a:sym typeface="Montserrat"/>
              </a:rPr>
              <a:t> để </a:t>
            </a:r>
            <a:r>
              <a:rPr lang="en-US" sz="1600" dirty="0" err="1">
                <a:solidFill>
                  <a:schemeClr val="accent6"/>
                </a:solidFill>
                <a:latin typeface="Montserrat"/>
                <a:ea typeface="Montserrat"/>
                <a:cs typeface="Montserrat"/>
                <a:sym typeface="Montserrat"/>
              </a:rPr>
              <a:t>xử</a:t>
            </a:r>
            <a:r>
              <a:rPr lang="en-US" sz="1600" dirty="0">
                <a:solidFill>
                  <a:schemeClr val="accent6"/>
                </a:solidFill>
                <a:latin typeface="Montserrat"/>
                <a:ea typeface="Montserrat"/>
                <a:cs typeface="Montserrat"/>
                <a:sym typeface="Montserrat"/>
              </a:rPr>
              <a:t> lý </a:t>
            </a:r>
            <a:r>
              <a:rPr lang="en-US" sz="1600" dirty="0" err="1">
                <a:solidFill>
                  <a:schemeClr val="accent6"/>
                </a:solidFill>
                <a:latin typeface="Montserrat"/>
                <a:ea typeface="Montserrat"/>
                <a:cs typeface="Montserrat"/>
                <a:sym typeface="Montserrat"/>
              </a:rPr>
              <a:t>dataframe</a:t>
            </a:r>
            <a:endParaRPr sz="1600" b="0" i="0" u="none" strike="noStrike" cap="none" dirty="0">
              <a:solidFill>
                <a:schemeClr val="accent6"/>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subTitle" idx="3"/>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lvl="0" indent="-285750" algn="l" rtl="0">
              <a:lnSpc>
                <a:spcPct val="100000"/>
              </a:lnSpc>
              <a:spcBef>
                <a:spcPts val="0"/>
              </a:spcBef>
              <a:spcAft>
                <a:spcPts val="0"/>
              </a:spcAft>
              <a:buClr>
                <a:srgbClr val="FED261"/>
              </a:buClr>
              <a:buSzPts val="1400"/>
              <a:buFont typeface="Noto Sans Symbols"/>
              <a:buChar char="▪"/>
            </a:pPr>
            <a:r>
              <a:rPr lang="vi-VN" sz="1600" dirty="0"/>
              <a:t>Hàm mất mát (loss function)</a:t>
            </a:r>
            <a:r>
              <a:rPr lang="en-US" sz="1600" dirty="0"/>
              <a:t> </a:t>
            </a:r>
            <a:r>
              <a:rPr lang="en-US" sz="1600" dirty="0" err="1"/>
              <a:t>cho</a:t>
            </a:r>
            <a:r>
              <a:rPr lang="en-US" sz="1600" dirty="0"/>
              <a:t> </a:t>
            </a:r>
            <a:r>
              <a:rPr lang="en-US" sz="1600" dirty="0" err="1"/>
              <a:t>mô</a:t>
            </a:r>
            <a:r>
              <a:rPr lang="en-US" sz="1600" dirty="0"/>
              <a:t> </a:t>
            </a:r>
            <a:r>
              <a:rPr lang="en-US" sz="1600" dirty="0" err="1"/>
              <a:t>hình</a:t>
            </a:r>
            <a:r>
              <a:rPr lang="en-US" sz="1600" dirty="0"/>
              <a:t> </a:t>
            </a:r>
            <a:r>
              <a:rPr lang="en-US" sz="1600" dirty="0" err="1"/>
              <a:t>nerural</a:t>
            </a:r>
            <a:r>
              <a:rPr lang="en-US" sz="1600" dirty="0"/>
              <a:t> network</a:t>
            </a:r>
            <a:r>
              <a:rPr lang="vi-VN" sz="1600" dirty="0"/>
              <a:t>: </a:t>
            </a:r>
            <a:r>
              <a:rPr lang="en-US" sz="1600" dirty="0"/>
              <a:t>MSE</a:t>
            </a:r>
            <a:r>
              <a:rPr lang="vi-VN" sz="1600" dirty="0"/>
              <a:t>.</a:t>
            </a:r>
            <a:endParaRPr dirty="0"/>
          </a:p>
          <a:p>
            <a:pPr marL="285750" lvl="0" indent="-196850" algn="l" rtl="0">
              <a:lnSpc>
                <a:spcPct val="100000"/>
              </a:lnSpc>
              <a:spcBef>
                <a:spcPts val="0"/>
              </a:spcBef>
              <a:spcAft>
                <a:spcPts val="0"/>
              </a:spcAft>
              <a:buClr>
                <a:srgbClr val="FED261"/>
              </a:buClr>
              <a:buSzPts val="1400"/>
              <a:buFont typeface="Noto Sans Symbols"/>
              <a:buNone/>
            </a:pPr>
            <a:endParaRPr sz="1600" dirty="0"/>
          </a:p>
          <a:p>
            <a:pPr marL="285750" lvl="0" indent="-285750" algn="l" rtl="0">
              <a:lnSpc>
                <a:spcPct val="100000"/>
              </a:lnSpc>
              <a:spcBef>
                <a:spcPts val="0"/>
              </a:spcBef>
              <a:spcAft>
                <a:spcPts val="0"/>
              </a:spcAft>
              <a:buClr>
                <a:srgbClr val="FED261"/>
              </a:buClr>
              <a:buSzPts val="1400"/>
              <a:buFont typeface="Noto Sans Symbols"/>
              <a:buChar char="▪"/>
            </a:pPr>
            <a:r>
              <a:rPr lang="vi-VN" sz="1600" dirty="0"/>
              <a:t>Hàm tối ưu </a:t>
            </a:r>
            <a:r>
              <a:rPr lang="en-US" sz="1600" dirty="0"/>
              <a:t>Adam</a:t>
            </a:r>
            <a:endParaRPr dirty="0"/>
          </a:p>
          <a:p>
            <a:pPr marL="285750" lvl="0" indent="-196850" algn="l" rtl="0">
              <a:lnSpc>
                <a:spcPct val="100000"/>
              </a:lnSpc>
              <a:spcBef>
                <a:spcPts val="0"/>
              </a:spcBef>
              <a:spcAft>
                <a:spcPts val="0"/>
              </a:spcAft>
              <a:buClr>
                <a:srgbClr val="FED261"/>
              </a:buClr>
              <a:buSzPts val="1400"/>
              <a:buFont typeface="Noto Sans Symbols"/>
              <a:buNone/>
            </a:pPr>
            <a:endParaRPr sz="1600" dirty="0"/>
          </a:p>
          <a:p>
            <a:pPr marL="285750" lvl="0" indent="-285750" algn="l" rtl="0">
              <a:lnSpc>
                <a:spcPct val="100000"/>
              </a:lnSpc>
              <a:spcBef>
                <a:spcPts val="0"/>
              </a:spcBef>
              <a:spcAft>
                <a:spcPts val="0"/>
              </a:spcAft>
              <a:buClr>
                <a:srgbClr val="FED261"/>
              </a:buClr>
              <a:buSzPts val="1400"/>
              <a:buFont typeface="Noto Sans Symbols"/>
              <a:buChar char="▪"/>
            </a:pPr>
            <a:r>
              <a:rPr lang="vi-VN" sz="1600" dirty="0"/>
              <a:t>Sử dụng </a:t>
            </a:r>
            <a:r>
              <a:rPr lang="en-US" sz="1600" dirty="0" err="1"/>
              <a:t>BatchNormalize</a:t>
            </a:r>
            <a:r>
              <a:rPr lang="en-US" sz="1600" dirty="0"/>
              <a:t>() để </a:t>
            </a:r>
            <a:r>
              <a:rPr lang="en-US" sz="1600" dirty="0" err="1"/>
              <a:t>tránh</a:t>
            </a:r>
            <a:r>
              <a:rPr lang="en-US" sz="1600" dirty="0"/>
              <a:t> overfitting</a:t>
            </a:r>
            <a:r>
              <a:rPr lang="vi-VN" sz="1600" dirty="0"/>
              <a:t>.</a:t>
            </a:r>
            <a:endParaRPr dirty="0"/>
          </a:p>
        </p:txBody>
      </p:sp>
      <p:sp>
        <p:nvSpPr>
          <p:cNvPr id="679" name="Google Shape;679;p37"/>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Huấn luyện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
          <p:cNvSpPr txBox="1">
            <a:spLocks noGrp="1"/>
          </p:cNvSpPr>
          <p:nvPr>
            <p:ph type="title" idx="9"/>
          </p:nvPr>
        </p:nvSpPr>
        <p:spPr>
          <a:xfrm>
            <a:off x="5585349" y="3660625"/>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Kết quả</a:t>
            </a:r>
            <a:endParaRPr/>
          </a:p>
        </p:txBody>
      </p:sp>
      <p:sp>
        <p:nvSpPr>
          <p:cNvPr id="321" name="Google Shape;321;p2"/>
          <p:cNvSpPr txBox="1">
            <a:spLocks noGrp="1"/>
          </p:cNvSpPr>
          <p:nvPr>
            <p:ph type="title" idx="13"/>
          </p:nvPr>
        </p:nvSpPr>
        <p:spPr>
          <a:xfrm>
            <a:off x="6456549"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04</a:t>
            </a:r>
            <a:endParaRPr/>
          </a:p>
        </p:txBody>
      </p:sp>
      <p:sp>
        <p:nvSpPr>
          <p:cNvPr id="322" name="Google Shape;322;p2"/>
          <p:cNvSpPr txBox="1">
            <a:spLocks noGrp="1"/>
          </p:cNvSpPr>
          <p:nvPr>
            <p:ph type="title" idx="21"/>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Nội dung</a:t>
            </a:r>
            <a:endParaRPr/>
          </a:p>
        </p:txBody>
      </p:sp>
      <p:sp>
        <p:nvSpPr>
          <p:cNvPr id="323" name="Google Shape;323;p2"/>
          <p:cNvSpPr txBox="1">
            <a:spLocks noGrp="1"/>
          </p:cNvSpPr>
          <p:nvPr>
            <p:ph type="title"/>
          </p:nvPr>
        </p:nvSpPr>
        <p:spPr>
          <a:xfrm>
            <a:off x="1173450" y="2026534"/>
            <a:ext cx="2705638" cy="30613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Giới thiệu bài toán</a:t>
            </a:r>
            <a:endParaRPr/>
          </a:p>
        </p:txBody>
      </p:sp>
      <p:sp>
        <p:nvSpPr>
          <p:cNvPr id="324" name="Google Shape;324;p2"/>
          <p:cNvSpPr txBox="1">
            <a:spLocks noGrp="1"/>
          </p:cNvSpPr>
          <p:nvPr>
            <p:ph type="title" idx="2"/>
          </p:nvPr>
        </p:nvSpPr>
        <p:spPr>
          <a:xfrm>
            <a:off x="2118652" y="1516572"/>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01</a:t>
            </a:r>
            <a:endParaRPr/>
          </a:p>
        </p:txBody>
      </p:sp>
      <p:sp>
        <p:nvSpPr>
          <p:cNvPr id="325" name="Google Shape;325;p2"/>
          <p:cNvSpPr txBox="1">
            <a:spLocks noGrp="1"/>
          </p:cNvSpPr>
          <p:nvPr>
            <p:ph type="title" idx="3"/>
          </p:nvPr>
        </p:nvSpPr>
        <p:spPr>
          <a:xfrm>
            <a:off x="5066855" y="2030309"/>
            <a:ext cx="3283388" cy="60471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dirty="0"/>
              <a:t>Phương pháp giải quyết bài toán</a:t>
            </a:r>
            <a:endParaRPr dirty="0"/>
          </a:p>
        </p:txBody>
      </p:sp>
      <p:sp>
        <p:nvSpPr>
          <p:cNvPr id="326" name="Google Shape;326;p2"/>
          <p:cNvSpPr txBox="1">
            <a:spLocks noGrp="1"/>
          </p:cNvSpPr>
          <p:nvPr>
            <p:ph type="title" idx="4"/>
          </p:nvPr>
        </p:nvSpPr>
        <p:spPr>
          <a:xfrm>
            <a:off x="6456549" y="1513488"/>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02</a:t>
            </a:r>
            <a:endParaRPr/>
          </a:p>
        </p:txBody>
      </p:sp>
      <p:sp>
        <p:nvSpPr>
          <p:cNvPr id="327" name="Google Shape;327;p2"/>
          <p:cNvSpPr txBox="1">
            <a:spLocks noGrp="1"/>
          </p:cNvSpPr>
          <p:nvPr>
            <p:ph type="title" idx="6"/>
          </p:nvPr>
        </p:nvSpPr>
        <p:spPr>
          <a:xfrm>
            <a:off x="862217" y="3620914"/>
            <a:ext cx="3016871"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Quá trình thực hiện</a:t>
            </a:r>
            <a:endParaRPr/>
          </a:p>
        </p:txBody>
      </p:sp>
      <p:sp>
        <p:nvSpPr>
          <p:cNvPr id="328" name="Google Shape;328;p2"/>
          <p:cNvSpPr txBox="1">
            <a:spLocks noGrp="1"/>
          </p:cNvSpPr>
          <p:nvPr>
            <p:ph type="title" idx="7"/>
          </p:nvPr>
        </p:nvSpPr>
        <p:spPr>
          <a:xfrm>
            <a:off x="2118653"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9"/>
          <p:cNvSpPr/>
          <p:nvPr/>
        </p:nvSpPr>
        <p:spPr>
          <a:xfrm>
            <a:off x="2568538" y="1558677"/>
            <a:ext cx="709200" cy="711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a:off x="159600" y="3189139"/>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a:off x="5617200" y="3112951"/>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9"/>
          <p:cNvGrpSpPr/>
          <p:nvPr/>
        </p:nvGrpSpPr>
        <p:grpSpPr>
          <a:xfrm>
            <a:off x="514800" y="1233755"/>
            <a:ext cx="4816800" cy="2771393"/>
            <a:chOff x="3606792" y="1186050"/>
            <a:chExt cx="4816800" cy="2771393"/>
          </a:xfrm>
        </p:grpSpPr>
        <p:sp>
          <p:nvSpPr>
            <p:cNvPr id="688" name="Google Shape;688;p39"/>
            <p:cNvSpPr/>
            <p:nvPr/>
          </p:nvSpPr>
          <p:spPr>
            <a:xfrm>
              <a:off x="4064937" y="1186050"/>
              <a:ext cx="3900600" cy="2610600"/>
            </a:xfrm>
            <a:prstGeom prst="round2SameRect">
              <a:avLst>
                <a:gd name="adj1" fmla="val 5556"/>
                <a:gd name="adj2" fmla="val 1449"/>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a:off x="3606792" y="3815843"/>
              <a:ext cx="4816800" cy="141600"/>
            </a:xfrm>
            <a:prstGeom prst="round2SameRect">
              <a:avLst>
                <a:gd name="adj1" fmla="val 5556"/>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9"/>
            <p:cNvSpPr/>
            <p:nvPr/>
          </p:nvSpPr>
          <p:spPr>
            <a:xfrm>
              <a:off x="5631819" y="3815843"/>
              <a:ext cx="766800" cy="55200"/>
            </a:xfrm>
            <a:prstGeom prst="round2SameRect">
              <a:avLst>
                <a:gd name="adj1" fmla="val 5556"/>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1" name="Google Shape;691;p39"/>
          <p:cNvPicPr preferRelativeResize="0"/>
          <p:nvPr/>
        </p:nvPicPr>
        <p:blipFill rotWithShape="1">
          <a:blip r:embed="rId3">
            <a:alphaModFix/>
          </a:blip>
          <a:srcRect/>
          <a:stretch/>
        </p:blipFill>
        <p:spPr>
          <a:xfrm>
            <a:off x="1126883" y="1510976"/>
            <a:ext cx="3592647" cy="2017376"/>
          </a:xfrm>
          <a:prstGeom prst="rect">
            <a:avLst/>
          </a:prstGeom>
          <a:noFill/>
          <a:ln>
            <a:noFill/>
          </a:ln>
        </p:spPr>
      </p:pic>
      <p:sp>
        <p:nvSpPr>
          <p:cNvPr id="692" name="Google Shape;692;p39"/>
          <p:cNvSpPr/>
          <p:nvPr/>
        </p:nvSpPr>
        <p:spPr>
          <a:xfrm>
            <a:off x="1126883" y="1510976"/>
            <a:ext cx="3592500" cy="2017500"/>
          </a:xfrm>
          <a:prstGeom prst="rect">
            <a:avLst/>
          </a:prstGeom>
          <a:solidFill>
            <a:schemeClr val="accent1"/>
          </a:solidFill>
          <a:ln w="25400" cap="flat" cmpd="sng">
            <a:solidFill>
              <a:srgbClr val="425C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3" name="Google Shape;693;p39"/>
          <p:cNvSpPr txBox="1">
            <a:spLocks noGrp="1"/>
          </p:cNvSpPr>
          <p:nvPr>
            <p:ph type="title"/>
          </p:nvPr>
        </p:nvSpPr>
        <p:spPr>
          <a:xfrm>
            <a:off x="6206367" y="1558677"/>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a:solidFill>
                  <a:srgbClr val="FED261"/>
                </a:solidFill>
              </a:rPr>
              <a:t>04</a:t>
            </a:r>
            <a:endParaRPr>
              <a:solidFill>
                <a:srgbClr val="FED261"/>
              </a:solidFill>
            </a:endParaRPr>
          </a:p>
        </p:txBody>
      </p:sp>
      <p:sp>
        <p:nvSpPr>
          <p:cNvPr id="694" name="Google Shape;694;p39"/>
          <p:cNvSpPr txBox="1"/>
          <p:nvPr/>
        </p:nvSpPr>
        <p:spPr>
          <a:xfrm>
            <a:off x="4873468" y="2022856"/>
            <a:ext cx="3599700" cy="16920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vi-VN" sz="4000" b="0" i="0" u="none" strike="noStrike" cap="none">
                <a:solidFill>
                  <a:schemeClr val="accent6"/>
                </a:solidFill>
                <a:latin typeface="Francois One"/>
                <a:ea typeface="Francois One"/>
                <a:cs typeface="Francois One"/>
                <a:sym typeface="Francois One"/>
              </a:rPr>
              <a:t>Kết quả</a:t>
            </a:r>
            <a:endParaRPr sz="4000" b="0" i="0" u="none" strike="noStrike" cap="none">
              <a:solidFill>
                <a:schemeClr val="accent6"/>
              </a:solidFill>
              <a:latin typeface="Francois One"/>
              <a:ea typeface="Francois One"/>
              <a:cs typeface="Francois One"/>
              <a:sym typeface="Francois One"/>
            </a:endParaRPr>
          </a:p>
        </p:txBody>
      </p:sp>
      <p:pic>
        <p:nvPicPr>
          <p:cNvPr id="3" name="Picture 2">
            <a:extLst>
              <a:ext uri="{FF2B5EF4-FFF2-40B4-BE49-F238E27FC236}">
                <a16:creationId xmlns:a16="http://schemas.microsoft.com/office/drawing/2014/main" id="{966EBAE1-99C6-430B-ECDA-091B24E1F0C9}"/>
              </a:ext>
            </a:extLst>
          </p:cNvPr>
          <p:cNvPicPr>
            <a:picLocks noChangeAspect="1"/>
          </p:cNvPicPr>
          <p:nvPr/>
        </p:nvPicPr>
        <p:blipFill rotWithShape="1">
          <a:blip r:embed="rId4"/>
          <a:srcRect b="30028"/>
          <a:stretch/>
        </p:blipFill>
        <p:spPr>
          <a:xfrm>
            <a:off x="1202501" y="1629557"/>
            <a:ext cx="3430172" cy="17941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a:t>quả</a:t>
            </a:r>
            <a:endParaRPr dirty="0"/>
          </a:p>
        </p:txBody>
      </p:sp>
      <p:graphicFrame>
        <p:nvGraphicFramePr>
          <p:cNvPr id="2" name="Table 1">
            <a:extLst>
              <a:ext uri="{FF2B5EF4-FFF2-40B4-BE49-F238E27FC236}">
                <a16:creationId xmlns:a16="http://schemas.microsoft.com/office/drawing/2014/main" id="{6104BFAB-EFDD-B2F1-FF17-35CC8BCB4731}"/>
              </a:ext>
            </a:extLst>
          </p:cNvPr>
          <p:cNvGraphicFramePr>
            <a:graphicFrameLocks noGrp="1"/>
          </p:cNvGraphicFramePr>
          <p:nvPr>
            <p:extLst>
              <p:ext uri="{D42A27DB-BD31-4B8C-83A1-F6EECF244321}">
                <p14:modId xmlns:p14="http://schemas.microsoft.com/office/powerpoint/2010/main" val="3722357334"/>
              </p:ext>
            </p:extLst>
          </p:nvPr>
        </p:nvGraphicFramePr>
        <p:xfrm>
          <a:off x="949842" y="1318437"/>
          <a:ext cx="7357735" cy="3005470"/>
        </p:xfrm>
        <a:graphic>
          <a:graphicData uri="http://schemas.openxmlformats.org/drawingml/2006/table">
            <a:tbl>
              <a:tblPr firstRow="1" firstCol="1" bandRow="1">
                <a:tableStyleId>{70B151B4-CFA8-4BDB-B9D5-682052311759}</a:tableStyleId>
              </a:tblPr>
              <a:tblGrid>
                <a:gridCol w="1353879">
                  <a:extLst>
                    <a:ext uri="{9D8B030D-6E8A-4147-A177-3AD203B41FA5}">
                      <a16:colId xmlns:a16="http://schemas.microsoft.com/office/drawing/2014/main" val="1073593824"/>
                    </a:ext>
                  </a:extLst>
                </a:gridCol>
                <a:gridCol w="750482">
                  <a:extLst>
                    <a:ext uri="{9D8B030D-6E8A-4147-A177-3AD203B41FA5}">
                      <a16:colId xmlns:a16="http://schemas.microsoft.com/office/drawing/2014/main" val="1329724890"/>
                    </a:ext>
                  </a:extLst>
                </a:gridCol>
                <a:gridCol w="750482">
                  <a:extLst>
                    <a:ext uri="{9D8B030D-6E8A-4147-A177-3AD203B41FA5}">
                      <a16:colId xmlns:a16="http://schemas.microsoft.com/office/drawing/2014/main" val="42916944"/>
                    </a:ext>
                  </a:extLst>
                </a:gridCol>
                <a:gridCol w="750482">
                  <a:extLst>
                    <a:ext uri="{9D8B030D-6E8A-4147-A177-3AD203B41FA5}">
                      <a16:colId xmlns:a16="http://schemas.microsoft.com/office/drawing/2014/main" val="346147944"/>
                    </a:ext>
                  </a:extLst>
                </a:gridCol>
                <a:gridCol w="750482">
                  <a:extLst>
                    <a:ext uri="{9D8B030D-6E8A-4147-A177-3AD203B41FA5}">
                      <a16:colId xmlns:a16="http://schemas.microsoft.com/office/drawing/2014/main" val="118470799"/>
                    </a:ext>
                  </a:extLst>
                </a:gridCol>
                <a:gridCol w="750482">
                  <a:extLst>
                    <a:ext uri="{9D8B030D-6E8A-4147-A177-3AD203B41FA5}">
                      <a16:colId xmlns:a16="http://schemas.microsoft.com/office/drawing/2014/main" val="2185055965"/>
                    </a:ext>
                  </a:extLst>
                </a:gridCol>
                <a:gridCol w="750482">
                  <a:extLst>
                    <a:ext uri="{9D8B030D-6E8A-4147-A177-3AD203B41FA5}">
                      <a16:colId xmlns:a16="http://schemas.microsoft.com/office/drawing/2014/main" val="2483442538"/>
                    </a:ext>
                  </a:extLst>
                </a:gridCol>
                <a:gridCol w="750482">
                  <a:extLst>
                    <a:ext uri="{9D8B030D-6E8A-4147-A177-3AD203B41FA5}">
                      <a16:colId xmlns:a16="http://schemas.microsoft.com/office/drawing/2014/main" val="2752149058"/>
                    </a:ext>
                  </a:extLst>
                </a:gridCol>
                <a:gridCol w="750482">
                  <a:extLst>
                    <a:ext uri="{9D8B030D-6E8A-4147-A177-3AD203B41FA5}">
                      <a16:colId xmlns:a16="http://schemas.microsoft.com/office/drawing/2014/main" val="3065085067"/>
                    </a:ext>
                  </a:extLst>
                </a:gridCol>
              </a:tblGrid>
              <a:tr h="308929">
                <a:tc rowSpan="3">
                  <a:txBody>
                    <a:bodyPr/>
                    <a:lstStyle/>
                    <a:p>
                      <a:pPr algn="ctr">
                        <a:lnSpc>
                          <a:spcPct val="150000"/>
                        </a:lnSpc>
                        <a:spcAft>
                          <a:spcPts val="600"/>
                        </a:spcAft>
                      </a:pPr>
                      <a:r>
                        <a:rPr lang="en-US" sz="1100" b="1" dirty="0" err="1">
                          <a:solidFill>
                            <a:schemeClr val="bg1">
                              <a:lumMod val="20000"/>
                              <a:lumOff val="80000"/>
                            </a:schemeClr>
                          </a:solidFill>
                          <a:effectLst/>
                        </a:rPr>
                        <a:t>Phương</a:t>
                      </a:r>
                      <a:r>
                        <a:rPr lang="en-US" sz="1100" b="1" dirty="0">
                          <a:solidFill>
                            <a:schemeClr val="bg1">
                              <a:lumMod val="20000"/>
                              <a:lumOff val="80000"/>
                            </a:schemeClr>
                          </a:solidFill>
                          <a:effectLst/>
                        </a:rPr>
                        <a:t> </a:t>
                      </a:r>
                      <a:r>
                        <a:rPr lang="en-US" sz="1100" b="1" dirty="0" err="1">
                          <a:solidFill>
                            <a:schemeClr val="bg1">
                              <a:lumMod val="20000"/>
                              <a:lumOff val="80000"/>
                            </a:schemeClr>
                          </a:solidFill>
                          <a:effectLst/>
                        </a:rPr>
                        <a:t>pháp</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gridSpan="4">
                  <a:txBody>
                    <a:bodyPr/>
                    <a:lstStyle/>
                    <a:p>
                      <a:pPr algn="ctr">
                        <a:lnSpc>
                          <a:spcPct val="150000"/>
                        </a:lnSpc>
                        <a:spcAft>
                          <a:spcPts val="600"/>
                        </a:spcAft>
                      </a:pPr>
                      <a:r>
                        <a:rPr lang="en-US" sz="1100" b="1" dirty="0" err="1">
                          <a:solidFill>
                            <a:schemeClr val="bg1">
                              <a:lumMod val="20000"/>
                              <a:lumOff val="80000"/>
                            </a:schemeClr>
                          </a:solidFill>
                          <a:effectLst/>
                        </a:rPr>
                        <a:t>Bộ</a:t>
                      </a:r>
                      <a:r>
                        <a:rPr lang="en-US" sz="1100" b="1" dirty="0">
                          <a:solidFill>
                            <a:schemeClr val="bg1">
                              <a:lumMod val="20000"/>
                              <a:lumOff val="80000"/>
                            </a:schemeClr>
                          </a:solidFill>
                          <a:effectLst/>
                        </a:rPr>
                        <a:t> </a:t>
                      </a:r>
                      <a:r>
                        <a:rPr lang="en-US" sz="1100" b="1" dirty="0" err="1">
                          <a:solidFill>
                            <a:schemeClr val="bg1">
                              <a:lumMod val="20000"/>
                              <a:lumOff val="80000"/>
                            </a:schemeClr>
                          </a:solidFill>
                          <a:effectLst/>
                        </a:rPr>
                        <a:t>dữ</a:t>
                      </a:r>
                      <a:r>
                        <a:rPr lang="en-US" sz="1100" b="1" dirty="0">
                          <a:solidFill>
                            <a:schemeClr val="bg1">
                              <a:lumMod val="20000"/>
                              <a:lumOff val="80000"/>
                            </a:schemeClr>
                          </a:solidFill>
                          <a:effectLst/>
                        </a:rPr>
                        <a:t> </a:t>
                      </a:r>
                      <a:r>
                        <a:rPr lang="en-US" sz="1100" b="1" dirty="0" err="1">
                          <a:solidFill>
                            <a:schemeClr val="bg1">
                              <a:lumMod val="20000"/>
                              <a:lumOff val="80000"/>
                            </a:schemeClr>
                          </a:solidFill>
                          <a:effectLst/>
                        </a:rPr>
                        <a:t>liệu</a:t>
                      </a:r>
                      <a:r>
                        <a:rPr lang="en-US" sz="1100" b="1" dirty="0">
                          <a:solidFill>
                            <a:schemeClr val="bg1">
                              <a:lumMod val="20000"/>
                              <a:lumOff val="80000"/>
                            </a:schemeClr>
                          </a:solidFill>
                          <a:effectLst/>
                        </a:rPr>
                        <a:t> 1</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50000"/>
                        </a:lnSpc>
                        <a:spcAft>
                          <a:spcPts val="600"/>
                        </a:spcAft>
                      </a:pPr>
                      <a:r>
                        <a:rPr lang="en-US" sz="1100" b="1" dirty="0" err="1">
                          <a:solidFill>
                            <a:schemeClr val="bg1">
                              <a:lumMod val="20000"/>
                              <a:lumOff val="80000"/>
                            </a:schemeClr>
                          </a:solidFill>
                          <a:effectLst/>
                        </a:rPr>
                        <a:t>Bộ</a:t>
                      </a:r>
                      <a:r>
                        <a:rPr lang="en-US" sz="1100" b="1" dirty="0">
                          <a:solidFill>
                            <a:schemeClr val="bg1">
                              <a:lumMod val="20000"/>
                              <a:lumOff val="80000"/>
                            </a:schemeClr>
                          </a:solidFill>
                          <a:effectLst/>
                        </a:rPr>
                        <a:t> </a:t>
                      </a:r>
                      <a:r>
                        <a:rPr lang="en-US" sz="1100" b="1" dirty="0" err="1">
                          <a:solidFill>
                            <a:schemeClr val="bg1">
                              <a:lumMod val="20000"/>
                              <a:lumOff val="80000"/>
                            </a:schemeClr>
                          </a:solidFill>
                          <a:effectLst/>
                        </a:rPr>
                        <a:t>dữ</a:t>
                      </a:r>
                      <a:r>
                        <a:rPr lang="en-US" sz="1100" b="1" dirty="0">
                          <a:solidFill>
                            <a:schemeClr val="bg1">
                              <a:lumMod val="20000"/>
                              <a:lumOff val="80000"/>
                            </a:schemeClr>
                          </a:solidFill>
                          <a:effectLst/>
                        </a:rPr>
                        <a:t> </a:t>
                      </a:r>
                      <a:r>
                        <a:rPr lang="en-US" sz="1100" b="1" dirty="0" err="1">
                          <a:solidFill>
                            <a:schemeClr val="bg1">
                              <a:lumMod val="20000"/>
                              <a:lumOff val="80000"/>
                            </a:schemeClr>
                          </a:solidFill>
                          <a:effectLst/>
                        </a:rPr>
                        <a:t>liệu</a:t>
                      </a:r>
                      <a:r>
                        <a:rPr lang="en-US" sz="1100" b="1" dirty="0">
                          <a:solidFill>
                            <a:schemeClr val="bg1">
                              <a:lumMod val="20000"/>
                              <a:lumOff val="80000"/>
                            </a:schemeClr>
                          </a:solidFill>
                          <a:effectLst/>
                        </a:rPr>
                        <a:t> 2</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4223497"/>
                  </a:ext>
                </a:extLst>
              </a:tr>
              <a:tr h="308929">
                <a:tc vMerge="1">
                  <a:txBody>
                    <a:bodyPr/>
                    <a:lstStyle/>
                    <a:p>
                      <a:endParaRPr lang="en-US"/>
                    </a:p>
                  </a:txBody>
                  <a:tcPr/>
                </a:tc>
                <a:tc gridSpan="2">
                  <a:txBody>
                    <a:bodyPr/>
                    <a:lstStyle/>
                    <a:p>
                      <a:pPr algn="ctr">
                        <a:lnSpc>
                          <a:spcPct val="150000"/>
                        </a:lnSpc>
                        <a:spcAft>
                          <a:spcPts val="600"/>
                        </a:spcAft>
                      </a:pPr>
                      <a:r>
                        <a:rPr lang="en-US" sz="1100" dirty="0">
                          <a:solidFill>
                            <a:schemeClr val="bg1">
                              <a:lumMod val="20000"/>
                              <a:lumOff val="80000"/>
                            </a:schemeClr>
                          </a:solidFill>
                          <a:effectLst/>
                        </a:rPr>
                        <a:t>Hold-Out</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50000"/>
                        </a:lnSpc>
                        <a:spcAft>
                          <a:spcPts val="600"/>
                        </a:spcAft>
                      </a:pPr>
                      <a:r>
                        <a:rPr lang="en-US" sz="1100" dirty="0">
                          <a:solidFill>
                            <a:schemeClr val="bg1">
                              <a:lumMod val="20000"/>
                              <a:lumOff val="80000"/>
                            </a:schemeClr>
                          </a:solidFill>
                          <a:effectLst/>
                        </a:rPr>
                        <a:t>K-Fold</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50000"/>
                        </a:lnSpc>
                        <a:spcAft>
                          <a:spcPts val="600"/>
                        </a:spcAft>
                      </a:pPr>
                      <a:r>
                        <a:rPr lang="en-US" sz="1100" dirty="0">
                          <a:solidFill>
                            <a:schemeClr val="bg1">
                              <a:lumMod val="20000"/>
                              <a:lumOff val="80000"/>
                            </a:schemeClr>
                          </a:solidFill>
                          <a:effectLst/>
                        </a:rPr>
                        <a:t>Hold-Out</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50000"/>
                        </a:lnSpc>
                        <a:spcAft>
                          <a:spcPts val="600"/>
                        </a:spcAft>
                      </a:pPr>
                      <a:r>
                        <a:rPr lang="en-US" sz="1100" dirty="0">
                          <a:solidFill>
                            <a:schemeClr val="bg1">
                              <a:lumMod val="20000"/>
                              <a:lumOff val="80000"/>
                            </a:schemeClr>
                          </a:solidFill>
                          <a:effectLst/>
                        </a:rPr>
                        <a:t>K-Fold</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94609336"/>
                  </a:ext>
                </a:extLst>
              </a:tr>
              <a:tr h="308929">
                <a:tc vMerge="1">
                  <a:txBody>
                    <a:bodyPr/>
                    <a:lstStyle/>
                    <a:p>
                      <a:endParaRPr lang="en-US"/>
                    </a:p>
                  </a:txBody>
                  <a:tcPr/>
                </a:tc>
                <a:tc>
                  <a:txBody>
                    <a:bodyPr/>
                    <a:lstStyle/>
                    <a:p>
                      <a:pPr algn="ctr">
                        <a:lnSpc>
                          <a:spcPct val="150000"/>
                        </a:lnSpc>
                        <a:spcAft>
                          <a:spcPts val="600"/>
                        </a:spcAft>
                      </a:pPr>
                      <a:r>
                        <a:rPr lang="en-US" sz="1100" dirty="0">
                          <a:solidFill>
                            <a:schemeClr val="bg1">
                              <a:lumMod val="20000"/>
                              <a:lumOff val="80000"/>
                            </a:schemeClr>
                          </a:solidFill>
                          <a:effectLst/>
                        </a:rPr>
                        <a:t>MSE</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MAPE</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MSE</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MAPE</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MSE</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MAPE</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MSE</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MAPE</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9450777"/>
                  </a:ext>
                </a:extLst>
              </a:tr>
              <a:tr h="882615">
                <a:tc>
                  <a:txBody>
                    <a:bodyPr/>
                    <a:lstStyle/>
                    <a:p>
                      <a:pPr algn="just">
                        <a:lnSpc>
                          <a:spcPct val="130000"/>
                        </a:lnSpc>
                        <a:spcBef>
                          <a:spcPts val="300"/>
                        </a:spcBef>
                        <a:spcAft>
                          <a:spcPts val="300"/>
                        </a:spcAft>
                      </a:pPr>
                      <a:r>
                        <a:rPr lang="en-US" sz="1100" b="1" spc="15" dirty="0">
                          <a:solidFill>
                            <a:schemeClr val="bg1">
                              <a:lumMod val="20000"/>
                              <a:lumOff val="80000"/>
                            </a:schemeClr>
                          </a:solidFill>
                          <a:effectLst/>
                        </a:rPr>
                        <a:t>Linear Regression</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26,29</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65,21</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26,3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65,27</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26,36</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65.53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26.37</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65.59</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63727535"/>
                  </a:ext>
                </a:extLst>
              </a:tr>
              <a:tr h="308929">
                <a:tc>
                  <a:txBody>
                    <a:bodyPr/>
                    <a:lstStyle/>
                    <a:p>
                      <a:pPr algn="just">
                        <a:lnSpc>
                          <a:spcPct val="130000"/>
                        </a:lnSpc>
                        <a:spcBef>
                          <a:spcPts val="300"/>
                        </a:spcBef>
                        <a:spcAft>
                          <a:spcPts val="300"/>
                        </a:spcAft>
                      </a:pPr>
                      <a:r>
                        <a:rPr lang="en-US" sz="1100" b="1" spc="15" dirty="0" err="1">
                          <a:solidFill>
                            <a:schemeClr val="bg1">
                              <a:lumMod val="20000"/>
                              <a:lumOff val="80000"/>
                            </a:schemeClr>
                          </a:solidFill>
                          <a:effectLst/>
                        </a:rPr>
                        <a:t>XGBoost</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25,32</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63,15</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25,53</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64,02</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26,87</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68,91</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24,73</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67,84</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7140796"/>
                  </a:ext>
                </a:extLst>
              </a:tr>
              <a:tr h="308929">
                <a:tc>
                  <a:txBody>
                    <a:bodyPr/>
                    <a:lstStyle/>
                    <a:p>
                      <a:pPr algn="just">
                        <a:lnSpc>
                          <a:spcPct val="130000"/>
                        </a:lnSpc>
                        <a:spcBef>
                          <a:spcPts val="300"/>
                        </a:spcBef>
                        <a:spcAft>
                          <a:spcPts val="300"/>
                        </a:spcAft>
                      </a:pPr>
                      <a:r>
                        <a:rPr lang="en-US" sz="1100" b="1" spc="15" dirty="0" err="1">
                          <a:solidFill>
                            <a:schemeClr val="bg1">
                              <a:lumMod val="20000"/>
                              <a:lumOff val="80000"/>
                            </a:schemeClr>
                          </a:solidFill>
                          <a:effectLst/>
                        </a:rPr>
                        <a:t>LightGBM</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24,05</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62,12</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24,05</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62,12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24.16</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62.4</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24.16</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a:solidFill>
                            <a:schemeClr val="bg1">
                              <a:lumMod val="20000"/>
                              <a:lumOff val="80000"/>
                            </a:schemeClr>
                          </a:solidFill>
                          <a:effectLst/>
                        </a:rPr>
                        <a:t>62.37</a:t>
                      </a:r>
                      <a:endParaRPr lang="en-US" sz="140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2483400"/>
                  </a:ext>
                </a:extLst>
              </a:tr>
              <a:tr h="578210">
                <a:tc>
                  <a:txBody>
                    <a:bodyPr/>
                    <a:lstStyle/>
                    <a:p>
                      <a:pPr algn="just">
                        <a:lnSpc>
                          <a:spcPct val="130000"/>
                        </a:lnSpc>
                        <a:spcBef>
                          <a:spcPts val="300"/>
                        </a:spcBef>
                        <a:spcAft>
                          <a:spcPts val="300"/>
                        </a:spcAft>
                      </a:pPr>
                      <a:r>
                        <a:rPr lang="en-US" sz="1100" b="1" spc="15" dirty="0">
                          <a:solidFill>
                            <a:schemeClr val="bg1">
                              <a:lumMod val="20000"/>
                              <a:lumOff val="80000"/>
                            </a:schemeClr>
                          </a:solidFill>
                          <a:effectLst/>
                        </a:rPr>
                        <a:t>Neural Network</a:t>
                      </a:r>
                      <a:endParaRPr lang="en-US" sz="1400" b="1"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25.82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600"/>
                        </a:spcAft>
                      </a:pPr>
                      <a:r>
                        <a:rPr lang="en-US" sz="1100" dirty="0">
                          <a:solidFill>
                            <a:schemeClr val="bg1">
                              <a:lumMod val="20000"/>
                              <a:lumOff val="80000"/>
                            </a:schemeClr>
                          </a:solidFill>
                          <a:effectLst/>
                        </a:rPr>
                        <a:t>61.02</a:t>
                      </a:r>
                      <a:endParaRPr lang="en-US" sz="1400" dirty="0">
                        <a:solidFill>
                          <a:schemeClr val="bg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R="0" algn="ctr" rtl="0">
                        <a:lnSpc>
                          <a:spcPct val="150000"/>
                        </a:lnSpc>
                        <a:spcBef>
                          <a:spcPts val="0"/>
                        </a:spcBef>
                        <a:spcAft>
                          <a:spcPts val="600"/>
                        </a:spcAft>
                        <a:buClr>
                          <a:srgbClr val="000000"/>
                        </a:buClr>
                        <a:buFont typeface="Arial"/>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25,15</a:t>
                      </a:r>
                    </a:p>
                  </a:txBody>
                  <a:tcPr marL="68580" marR="68580" marT="0" marB="0"/>
                </a:tc>
                <a:tc>
                  <a:txBody>
                    <a:bodyPr/>
                    <a:lstStyle/>
                    <a:p>
                      <a:pPr marR="0" algn="ctr" rtl="0">
                        <a:lnSpc>
                          <a:spcPct val="150000"/>
                        </a:lnSpc>
                        <a:spcBef>
                          <a:spcPts val="0"/>
                        </a:spcBef>
                        <a:spcAft>
                          <a:spcPts val="600"/>
                        </a:spcAft>
                        <a:buClr>
                          <a:srgbClr val="000000"/>
                        </a:buClr>
                        <a:buFont typeface="Arial"/>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62,67</a:t>
                      </a:r>
                    </a:p>
                  </a:txBody>
                  <a:tcPr marL="68580" marR="68580" marT="0" marB="0"/>
                </a:tc>
                <a:tc>
                  <a:txBody>
                    <a:bodyPr/>
                    <a:lstStyle/>
                    <a:p>
                      <a:pPr marR="0" algn="ctr" rtl="0">
                        <a:lnSpc>
                          <a:spcPct val="150000"/>
                        </a:lnSpc>
                        <a:spcBef>
                          <a:spcPts val="0"/>
                        </a:spcBef>
                        <a:spcAft>
                          <a:spcPts val="600"/>
                        </a:spcAft>
                        <a:buClr>
                          <a:srgbClr val="000000"/>
                        </a:buClr>
                        <a:buFont typeface="Arial"/>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25,05</a:t>
                      </a:r>
                    </a:p>
                  </a:txBody>
                  <a:tcPr marL="68580" marR="68580" marT="0" marB="0"/>
                </a:tc>
                <a:tc>
                  <a:txBody>
                    <a:bodyPr/>
                    <a:lstStyle/>
                    <a:p>
                      <a:pPr marR="0" algn="ctr" rtl="0">
                        <a:lnSpc>
                          <a:spcPct val="150000"/>
                        </a:lnSpc>
                        <a:spcBef>
                          <a:spcPts val="0"/>
                        </a:spcBef>
                        <a:spcAft>
                          <a:spcPts val="600"/>
                        </a:spcAft>
                        <a:buClr>
                          <a:srgbClr val="000000"/>
                        </a:buClr>
                        <a:buFont typeface="Arial"/>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65,97</a:t>
                      </a:r>
                    </a:p>
                  </a:txBody>
                  <a:tcPr marL="68580" marR="68580" marT="0" marB="0"/>
                </a:tc>
                <a:tc>
                  <a:txBody>
                    <a:bodyPr/>
                    <a:lstStyle/>
                    <a:p>
                      <a:pPr algn="ctr">
                        <a:lnSpc>
                          <a:spcPct val="150000"/>
                        </a:lnSpc>
                        <a:spcAft>
                          <a:spcPts val="600"/>
                        </a:spcAft>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26,67</a:t>
                      </a:r>
                    </a:p>
                  </a:txBody>
                  <a:tcPr marL="68580" marR="68580" marT="0" marB="0"/>
                </a:tc>
                <a:tc>
                  <a:txBody>
                    <a:bodyPr/>
                    <a:lstStyle/>
                    <a:p>
                      <a:pPr algn="ctr">
                        <a:lnSpc>
                          <a:spcPct val="150000"/>
                        </a:lnSpc>
                        <a:spcAft>
                          <a:spcPts val="600"/>
                        </a:spcAft>
                      </a:pPr>
                      <a:r>
                        <a:rPr lang="en-US" sz="1100" b="0" i="0" u="none" strike="noStrike" cap="none" dirty="0">
                          <a:solidFill>
                            <a:schemeClr val="bg1">
                              <a:lumMod val="20000"/>
                              <a:lumOff val="80000"/>
                            </a:schemeClr>
                          </a:solidFill>
                          <a:effectLst/>
                          <a:latin typeface="Arial"/>
                          <a:ea typeface="Times New Roman" panose="02020603050405020304" pitchFamily="18" charset="0"/>
                          <a:cs typeface="Arial"/>
                          <a:sym typeface="Arial"/>
                        </a:rPr>
                        <a:t>62,48</a:t>
                      </a:r>
                    </a:p>
                  </a:txBody>
                  <a:tcPr marL="68580" marR="68580" marT="0" marB="0"/>
                </a:tc>
                <a:extLst>
                  <a:ext uri="{0D108BD9-81ED-4DB2-BD59-A6C34878D82A}">
                    <a16:rowId xmlns:a16="http://schemas.microsoft.com/office/drawing/2014/main" val="34298603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Kết luận</a:t>
            </a:r>
            <a:endParaRPr/>
          </a:p>
        </p:txBody>
      </p:sp>
      <p:sp>
        <p:nvSpPr>
          <p:cNvPr id="719" name="Google Shape;719;p42"/>
          <p:cNvSpPr txBox="1"/>
          <p:nvPr/>
        </p:nvSpPr>
        <p:spPr>
          <a:xfrm>
            <a:off x="1002890" y="1229939"/>
            <a:ext cx="7138200" cy="2681100"/>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en-US" sz="1600" dirty="0">
                <a:solidFill>
                  <a:schemeClr val="accent6"/>
                </a:solidFill>
                <a:latin typeface="Montserrat"/>
                <a:ea typeface="Montserrat"/>
                <a:cs typeface="Montserrat"/>
                <a:sym typeface="Montserrat"/>
              </a:rPr>
              <a:t>C</a:t>
            </a:r>
            <a:r>
              <a:rPr lang="vi-VN" sz="1600" dirty="0">
                <a:solidFill>
                  <a:schemeClr val="accent6"/>
                </a:solidFill>
                <a:latin typeface="Montserrat"/>
                <a:ea typeface="Montserrat"/>
                <a:cs typeface="Montserrat"/>
                <a:sym typeface="Montserrat"/>
              </a:rPr>
              <a:t>hỉ số MSE vẫn khá cao (~25) và chỉ số MAPE không nhỏ hơn 60%</a:t>
            </a:r>
            <a:r>
              <a:rPr lang="en-US" sz="1600" dirty="0">
                <a:solidFill>
                  <a:schemeClr val="accent6"/>
                </a:solidFill>
                <a:latin typeface="Montserrat"/>
                <a:ea typeface="Montserrat"/>
                <a:cs typeface="Montserrat"/>
                <a:sym typeface="Montserrat"/>
              </a:rPr>
              <a:t>:</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vi-VN" sz="1600" dirty="0">
                <a:solidFill>
                  <a:schemeClr val="accent6"/>
                </a:solidFill>
                <a:latin typeface="Montserrat"/>
                <a:ea typeface="Montserrat"/>
                <a:cs typeface="Montserrat"/>
                <a:sym typeface="Montserrat"/>
              </a:rPr>
              <a:t>Các dữ liệu đầu vào như vậy là vẫn không đủ tốt hoặc không đầy đủ để dự đoán độ chính xác của mô hình.</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vi-VN" sz="1600" dirty="0">
                <a:solidFill>
                  <a:schemeClr val="accent6"/>
                </a:solidFill>
                <a:latin typeface="Montserrat"/>
                <a:ea typeface="Montserrat"/>
                <a:cs typeface="Montserrat"/>
                <a:sym typeface="Montserrat"/>
              </a:rPr>
              <a:t>Mô hình vẫn chưa được cấu hình tốt hoặc không được lựa chọn một cách chính xác để phù hợp với dữ liệu.</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vi-VN" sz="1600" dirty="0">
                <a:solidFill>
                  <a:schemeClr val="accent6"/>
                </a:solidFill>
                <a:latin typeface="Montserrat"/>
                <a:ea typeface="Montserrat"/>
                <a:cs typeface="Montserrat"/>
                <a:sym typeface="Montserrat"/>
              </a:rPr>
              <a:t>Không có sự tương quan giữa các chỉ số tài chính và doanh thu hoặc tương quan không đủ mạnh để có thể dự đoán độ chính xác của doanh thu.</a:t>
            </a:r>
          </a:p>
          <a:p>
            <a:pPr marL="139700" marR="0" lvl="0" algn="l" rtl="0">
              <a:lnSpc>
                <a:spcPct val="150000"/>
              </a:lnSpc>
              <a:spcBef>
                <a:spcPts val="0"/>
              </a:spcBef>
              <a:spcAft>
                <a:spcPts val="0"/>
              </a:spcAft>
              <a:buClr>
                <a:srgbClr val="FFFF00"/>
              </a:buClr>
              <a:buSzPts val="1800"/>
            </a:pPr>
            <a:endParaRPr lang="vi-VN" dirty="0"/>
          </a:p>
        </p:txBody>
      </p:sp>
    </p:spTree>
    <p:extLst>
      <p:ext uri="{BB962C8B-B14F-4D97-AF65-F5344CB8AC3E}">
        <p14:creationId xmlns:p14="http://schemas.microsoft.com/office/powerpoint/2010/main" val="100227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Kết luận</a:t>
            </a:r>
            <a:endParaRPr/>
          </a:p>
        </p:txBody>
      </p:sp>
      <p:sp>
        <p:nvSpPr>
          <p:cNvPr id="719" name="Google Shape;719;p42"/>
          <p:cNvSpPr txBox="1"/>
          <p:nvPr/>
        </p:nvSpPr>
        <p:spPr>
          <a:xfrm>
            <a:off x="1002890" y="1467293"/>
            <a:ext cx="7138200" cy="2443746"/>
          </a:xfrm>
          <a:prstGeom prst="rect">
            <a:avLst/>
          </a:prstGeom>
          <a:noFill/>
          <a:ln>
            <a:noFill/>
          </a:ln>
        </p:spPr>
        <p:txBody>
          <a:bodyPr spcFirstLastPara="1" wrap="square" lIns="91425" tIns="91425" rIns="91425" bIns="91425" anchor="t" anchorCtr="0">
            <a:noAutofit/>
          </a:bodyPr>
          <a:lstStyle/>
          <a:p>
            <a:pPr marL="139700">
              <a:lnSpc>
                <a:spcPct val="150000"/>
              </a:lnSpc>
              <a:buClr>
                <a:srgbClr val="FFFF00"/>
              </a:buClr>
              <a:buSzPts val="1800"/>
            </a:pPr>
            <a:r>
              <a:rPr lang="en-US" sz="1600" dirty="0" err="1">
                <a:solidFill>
                  <a:schemeClr val="accent6"/>
                </a:solidFill>
                <a:latin typeface="Montserrat"/>
              </a:rPr>
              <a:t>Dự</a:t>
            </a:r>
            <a:r>
              <a:rPr lang="en-US" sz="1600" dirty="0">
                <a:solidFill>
                  <a:schemeClr val="accent6"/>
                </a:solidFill>
                <a:latin typeface="Montserrat"/>
              </a:rPr>
              <a:t> </a:t>
            </a:r>
            <a:r>
              <a:rPr lang="vi-VN" sz="1600" dirty="0">
                <a:solidFill>
                  <a:schemeClr val="accent6"/>
                </a:solidFill>
                <a:latin typeface="Montserrat"/>
              </a:rPr>
              <a:t>đoán doanh thu của doanh nghiệp dựa trên các chỉ số tài chính là một vấn đề phức tạp và còn phụ thuộc vào nhiều yếu tố khác như thị trường, đối thủ cạnh tranh, v.v. Do đó, một mô hình dự đoán chỉ có thể cho kết quả dự đoán chính xác trong một môi trường ổn định và không bị tác động bởi các yếu tố bên ngoài.</a:t>
            </a:r>
            <a:endParaRPr lang="en-US" sz="1600" dirty="0">
              <a:solidFill>
                <a:schemeClr val="accent6"/>
              </a:solidFill>
              <a:latin typeface="Montserrat"/>
            </a:endParaRPr>
          </a:p>
          <a:p>
            <a:pPr marL="139700" marR="0" lvl="0" algn="l" rtl="0">
              <a:lnSpc>
                <a:spcPct val="150000"/>
              </a:lnSpc>
              <a:spcBef>
                <a:spcPts val="0"/>
              </a:spcBef>
              <a:spcAft>
                <a:spcPts val="0"/>
              </a:spcAft>
              <a:buClr>
                <a:srgbClr val="FFFF00"/>
              </a:buClr>
              <a:buSzPts val="1800"/>
            </a:pPr>
            <a:endParaRPr lang="vi-VN" dirty="0"/>
          </a:p>
        </p:txBody>
      </p:sp>
    </p:spTree>
    <p:extLst>
      <p:ext uri="{BB962C8B-B14F-4D97-AF65-F5344CB8AC3E}">
        <p14:creationId xmlns:p14="http://schemas.microsoft.com/office/powerpoint/2010/main" val="3571723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3"/>
          <p:cNvSpPr txBox="1"/>
          <p:nvPr/>
        </p:nvSpPr>
        <p:spPr>
          <a:xfrm>
            <a:off x="2634785" y="1943534"/>
            <a:ext cx="4834163" cy="1758138"/>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chemeClr val="accent6"/>
              </a:buClr>
              <a:buSzPts val="4000"/>
              <a:buFont typeface="Francois One"/>
              <a:buNone/>
            </a:pPr>
            <a:r>
              <a:rPr lang="vi-VN" sz="4000" b="0" i="0" u="none" strike="noStrike" cap="none">
                <a:solidFill>
                  <a:schemeClr val="accent6"/>
                </a:solidFill>
                <a:latin typeface="Francois One"/>
                <a:ea typeface="Francois One"/>
                <a:cs typeface="Francois One"/>
                <a:sym typeface="Francois One"/>
              </a:rPr>
              <a:t>Cảm ơn thầy và các bạn đã lắng nghe</a:t>
            </a:r>
            <a:endParaRPr sz="4000" b="0" i="0" u="none" strike="noStrike" cap="none">
              <a:solidFill>
                <a:schemeClr val="accent6"/>
              </a:solidFill>
              <a:latin typeface="Francois One"/>
              <a:ea typeface="Francois One"/>
              <a:cs typeface="Francois One"/>
              <a:sym typeface="Francois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
          <p:cNvGrpSpPr/>
          <p:nvPr/>
        </p:nvGrpSpPr>
        <p:grpSpPr>
          <a:xfrm flipH="1">
            <a:off x="-582478" y="1701864"/>
            <a:ext cx="5382456" cy="2901644"/>
            <a:chOff x="3900450" y="1941950"/>
            <a:chExt cx="1756275" cy="946425"/>
          </a:xfrm>
        </p:grpSpPr>
        <p:sp>
          <p:nvSpPr>
            <p:cNvPr id="334" name="Google Shape;334;p3"/>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3"/>
          <p:cNvSpPr txBox="1">
            <a:spLocks noGrp="1"/>
          </p:cNvSpPr>
          <p:nvPr>
            <p:ph type="title" idx="2"/>
          </p:nvPr>
        </p:nvSpPr>
        <p:spPr>
          <a:xfrm>
            <a:off x="4824300" y="1780500"/>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Giới thiệu</a:t>
            </a:r>
            <a:endParaRPr/>
          </a:p>
        </p:txBody>
      </p:sp>
      <p:sp>
        <p:nvSpPr>
          <p:cNvPr id="414" name="Google Shape;414;p3"/>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1927001" y="489673"/>
            <a:ext cx="5659702" cy="512799"/>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err="1"/>
              <a:t>Bài</a:t>
            </a:r>
            <a:r>
              <a:rPr lang="vi-VN" dirty="0"/>
              <a:t> </a:t>
            </a:r>
            <a:r>
              <a:rPr lang="vi-VN" dirty="0" err="1"/>
              <a:t>toán</a:t>
            </a:r>
            <a:endParaRPr dirty="0"/>
          </a:p>
        </p:txBody>
      </p:sp>
      <p:sp>
        <p:nvSpPr>
          <p:cNvPr id="420" name="Google Shape;420;p4"/>
          <p:cNvSpPr txBox="1">
            <a:spLocks noGrp="1"/>
          </p:cNvSpPr>
          <p:nvPr>
            <p:ph type="subTitle" idx="1"/>
          </p:nvPr>
        </p:nvSpPr>
        <p:spPr>
          <a:xfrm>
            <a:off x="928330" y="1336701"/>
            <a:ext cx="7209121" cy="2193308"/>
          </a:xfrm>
          <a:prstGeom prst="rect">
            <a:avLst/>
          </a:prstGeom>
          <a:noFill/>
          <a:ln>
            <a:noFill/>
          </a:ln>
        </p:spPr>
        <p:txBody>
          <a:bodyPr spcFirstLastPara="1" wrap="square" lIns="0" tIns="91425" rIns="0" bIns="91425" anchor="t" anchorCtr="0">
            <a:noAutofit/>
          </a:bodyPr>
          <a:lstStyle/>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Input: </a:t>
            </a:r>
            <a:r>
              <a:rPr lang="en-US" dirty="0" err="1"/>
              <a:t>Địa</a:t>
            </a:r>
            <a:r>
              <a:rPr lang="en-US" dirty="0"/>
              <a:t> bàn </a:t>
            </a:r>
            <a:r>
              <a:rPr lang="en-US" dirty="0" err="1"/>
              <a:t>kinh</a:t>
            </a:r>
            <a:r>
              <a:rPr lang="en-US" dirty="0"/>
              <a:t> </a:t>
            </a:r>
            <a:r>
              <a:rPr lang="en-US" dirty="0" err="1"/>
              <a:t>doanh</a:t>
            </a:r>
            <a:r>
              <a:rPr lang="en-US" dirty="0"/>
              <a:t>, </a:t>
            </a:r>
            <a:r>
              <a:rPr lang="en-US" dirty="0" err="1"/>
              <a:t>Loại</a:t>
            </a:r>
            <a:r>
              <a:rPr lang="en-US" dirty="0"/>
              <a:t> </a:t>
            </a:r>
            <a:r>
              <a:rPr lang="en-US" dirty="0" err="1"/>
              <a:t>hình</a:t>
            </a:r>
            <a:r>
              <a:rPr lang="en-US" dirty="0"/>
              <a:t> </a:t>
            </a:r>
            <a:r>
              <a:rPr lang="en-US" dirty="0" err="1"/>
              <a:t>doanh</a:t>
            </a:r>
            <a:r>
              <a:rPr lang="en-US" dirty="0"/>
              <a:t> </a:t>
            </a:r>
            <a:r>
              <a:rPr lang="en-US" dirty="0" err="1"/>
              <a:t>nghiệp</a:t>
            </a:r>
            <a:r>
              <a:rPr lang="en-US" dirty="0"/>
              <a:t>, </a:t>
            </a:r>
            <a:r>
              <a:rPr lang="en-US" dirty="0" err="1"/>
              <a:t>Vốn</a:t>
            </a:r>
            <a:r>
              <a:rPr lang="en-US" dirty="0"/>
              <a:t> </a:t>
            </a:r>
            <a:r>
              <a:rPr lang="en-US" dirty="0" err="1"/>
              <a:t>điều</a:t>
            </a:r>
            <a:r>
              <a:rPr lang="en-US" dirty="0"/>
              <a:t> </a:t>
            </a:r>
            <a:r>
              <a:rPr lang="en-US" dirty="0" err="1"/>
              <a:t>lệ</a:t>
            </a:r>
            <a:r>
              <a:rPr lang="en-US" dirty="0"/>
              <a:t>, Số năm </a:t>
            </a:r>
            <a:r>
              <a:rPr lang="en-US" dirty="0" err="1"/>
              <a:t>thành</a:t>
            </a:r>
            <a:r>
              <a:rPr lang="en-US" dirty="0"/>
              <a:t> </a:t>
            </a:r>
            <a:r>
              <a:rPr lang="en-US" dirty="0" err="1"/>
              <a:t>lập</a:t>
            </a:r>
            <a:r>
              <a:rPr lang="en-US" dirty="0"/>
              <a:t> và Các chỉ </a:t>
            </a:r>
            <a:r>
              <a:rPr lang="en-US" dirty="0" err="1"/>
              <a:t>tiêu</a:t>
            </a:r>
            <a:r>
              <a:rPr lang="en-US" dirty="0"/>
              <a:t> </a:t>
            </a:r>
            <a:r>
              <a:rPr lang="en-US" dirty="0" err="1"/>
              <a:t>tài</a:t>
            </a:r>
            <a:r>
              <a:rPr lang="en-US" dirty="0"/>
              <a:t> chính trong </a:t>
            </a:r>
            <a:r>
              <a:rPr lang="en-US" dirty="0" err="1"/>
              <a:t>vòng</a:t>
            </a:r>
            <a:r>
              <a:rPr lang="en-US" dirty="0"/>
              <a:t> 8 năm của </a:t>
            </a:r>
            <a:r>
              <a:rPr lang="en-US" dirty="0" err="1"/>
              <a:t>Doanh</a:t>
            </a:r>
            <a:r>
              <a:rPr lang="en-US" dirty="0"/>
              <a:t> </a:t>
            </a:r>
            <a:r>
              <a:rPr lang="en-US" dirty="0" err="1"/>
              <a:t>nghiệp</a:t>
            </a:r>
            <a:r>
              <a:rPr lang="en-US" dirty="0"/>
              <a:t> (2015-2022)</a:t>
            </a:r>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endParaRPr lang="en-US" dirty="0"/>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Output: </a:t>
            </a:r>
            <a:r>
              <a:rPr lang="en-US" dirty="0" err="1"/>
              <a:t>Doanh</a:t>
            </a:r>
            <a:r>
              <a:rPr lang="en-US" dirty="0"/>
              <a:t> </a:t>
            </a:r>
            <a:r>
              <a:rPr lang="en-US" dirty="0" err="1"/>
              <a:t>thu</a:t>
            </a:r>
            <a:r>
              <a:rPr lang="en-US" dirty="0"/>
              <a:t> năm 2021 của </a:t>
            </a:r>
            <a:r>
              <a:rPr lang="en-US" dirty="0" err="1"/>
              <a:t>Doanh</a:t>
            </a:r>
            <a:r>
              <a:rPr lang="en-US" dirty="0"/>
              <a:t> </a:t>
            </a:r>
            <a:r>
              <a:rPr lang="en-US" dirty="0" err="1"/>
              <a:t>nghiệp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1fca2e3968_1_0"/>
          <p:cNvSpPr txBox="1">
            <a:spLocks noGrp="1"/>
          </p:cNvSpPr>
          <p:nvPr>
            <p:ph type="title"/>
          </p:nvPr>
        </p:nvSpPr>
        <p:spPr>
          <a:xfrm>
            <a:off x="1607573" y="273381"/>
            <a:ext cx="5659800" cy="5127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a:effectLst>
                  <a:outerShdw blurRad="38100" dist="38100" dir="2700000" algn="tl">
                    <a:srgbClr val="000000">
                      <a:alpha val="43137"/>
                    </a:srgbClr>
                  </a:outerShdw>
                </a:effectLst>
              </a:rPr>
              <a:t>Lý do chọn đề tài</a:t>
            </a:r>
            <a:endParaRPr dirty="0">
              <a:effectLst>
                <a:outerShdw blurRad="38100" dist="38100" dir="2700000" algn="tl">
                  <a:srgbClr val="000000">
                    <a:alpha val="43137"/>
                  </a:srgbClr>
                </a:outerShdw>
              </a:effectLst>
            </a:endParaRPr>
          </a:p>
        </p:txBody>
      </p:sp>
      <p:sp>
        <p:nvSpPr>
          <p:cNvPr id="426" name="Google Shape;426;g11fca2e3968_1_0"/>
          <p:cNvSpPr txBox="1">
            <a:spLocks noGrp="1"/>
          </p:cNvSpPr>
          <p:nvPr>
            <p:ph type="subTitle" idx="1"/>
          </p:nvPr>
        </p:nvSpPr>
        <p:spPr>
          <a:xfrm>
            <a:off x="896125" y="897861"/>
            <a:ext cx="7346607" cy="3060600"/>
          </a:xfrm>
          <a:prstGeom prst="rect">
            <a:avLst/>
          </a:prstGeom>
          <a:noFill/>
          <a:ln>
            <a:noFill/>
          </a:ln>
        </p:spPr>
        <p:txBody>
          <a:bodyPr spcFirstLastPara="1" wrap="square" lIns="0" tIns="91425" rIns="0" bIns="91425" anchor="t" anchorCtr="0">
            <a:noAutofit/>
          </a:bodyPr>
          <a:lstStyle/>
          <a:p>
            <a:pPr marL="92075" indent="47625" algn="just">
              <a:lnSpc>
                <a:spcPct val="150000"/>
              </a:lnSpc>
            </a:pPr>
            <a:r>
              <a:rPr lang="vi-VN" dirty="0"/>
              <a:t>Việc xây dựng mô hình dự đoán khả năng phá sản của doanh nghiệp</a:t>
            </a:r>
            <a:r>
              <a:rPr lang="en-US" dirty="0"/>
              <a:t> </a:t>
            </a:r>
            <a:r>
              <a:rPr lang="vi-VN" dirty="0"/>
              <a:t>trở nên cấp thiết do:</a:t>
            </a:r>
          </a:p>
          <a:p>
            <a:pPr algn="just">
              <a:lnSpc>
                <a:spcPct val="150000"/>
              </a:lnSpc>
              <a:buFont typeface="Arial" panose="020B0604020202020204" pitchFamily="34" charset="0"/>
              <a:buChar char="•"/>
            </a:pPr>
            <a:r>
              <a:rPr lang="vi-VN" dirty="0"/>
              <a:t>Tình hình kinh tế biến động mạnh mẽ. </a:t>
            </a:r>
            <a:endParaRPr lang="en-US" dirty="0"/>
          </a:p>
          <a:p>
            <a:pPr algn="just">
              <a:lnSpc>
                <a:spcPct val="150000"/>
              </a:lnSpc>
              <a:buFont typeface="Arial" panose="020B0604020202020204" pitchFamily="34" charset="0"/>
              <a:buChar char="•"/>
            </a:pPr>
            <a:r>
              <a:rPr lang="vi-VN" dirty="0"/>
              <a:t>Áp lực từ chủ nợ và nhà đầu tư đòi hỏi thông tin minh bạch.</a:t>
            </a:r>
          </a:p>
          <a:p>
            <a:pPr algn="just">
              <a:lnSpc>
                <a:spcPct val="150000"/>
              </a:lnSpc>
              <a:buFont typeface="Arial" panose="020B0604020202020204" pitchFamily="34" charset="0"/>
              <a:buChar char="•"/>
            </a:pPr>
            <a:r>
              <a:rPr lang="vi-VN" dirty="0"/>
              <a:t>Ban quản trị cần dự báo để đưa ra quyết định chiến lược.</a:t>
            </a:r>
          </a:p>
          <a:p>
            <a:pPr algn="just">
              <a:lnSpc>
                <a:spcPct val="150000"/>
              </a:lnSpc>
              <a:buFont typeface="Arial" panose="020B0604020202020204" pitchFamily="34" charset="0"/>
              <a:buChar char="•"/>
            </a:pPr>
            <a:r>
              <a:rPr lang="vi-VN" dirty="0"/>
              <a:t>Quy định khắt khe từ cơ quan quản lý.</a:t>
            </a:r>
          </a:p>
          <a:p>
            <a:pPr algn="just">
              <a:lnSpc>
                <a:spcPct val="150000"/>
              </a:lnSpc>
              <a:buFont typeface="Arial" panose="020B0604020202020204" pitchFamily="34" charset="0"/>
              <a:buChar char="•"/>
            </a:pPr>
            <a:r>
              <a:rPr lang="vi-VN" dirty="0"/>
              <a:t>Sự cạnh tranh ngày càng khốc liệt. </a:t>
            </a:r>
            <a:endParaRPr lang="en-US" dirty="0"/>
          </a:p>
          <a:p>
            <a:pPr algn="just">
              <a:lnSpc>
                <a:spcPct val="150000"/>
              </a:lnSpc>
              <a:buFont typeface="Arial" panose="020B0604020202020204" pitchFamily="34" charset="0"/>
              <a:buChar char="•"/>
            </a:pPr>
            <a:r>
              <a:rPr lang="vi-VN" dirty="0"/>
              <a:t>Đảm bảo sự tồn tại và phát triển bền vững của doanh nghiệp.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
          <p:cNvSpPr txBox="1">
            <a:spLocks noGrp="1"/>
          </p:cNvSpPr>
          <p:nvPr>
            <p:ph type="title"/>
          </p:nvPr>
        </p:nvSpPr>
        <p:spPr>
          <a:xfrm>
            <a:off x="770400" y="58815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Đối</a:t>
            </a:r>
            <a:r>
              <a:rPr lang="en-US" dirty="0"/>
              <a:t> </a:t>
            </a:r>
            <a:r>
              <a:rPr lang="en-US" dirty="0" err="1"/>
              <a:t>tượng</a:t>
            </a:r>
            <a:r>
              <a:rPr lang="en-US" dirty="0"/>
              <a:t> </a:t>
            </a:r>
            <a:r>
              <a:rPr lang="vi-VN" dirty="0"/>
              <a:t>nghiên cứu</a:t>
            </a:r>
            <a:endParaRPr dirty="0"/>
          </a:p>
        </p:txBody>
      </p:sp>
      <p:sp>
        <p:nvSpPr>
          <p:cNvPr id="432" name="Google Shape;432;p6"/>
          <p:cNvSpPr txBox="1">
            <a:spLocks noGrp="1"/>
          </p:cNvSpPr>
          <p:nvPr>
            <p:ph type="body" idx="1"/>
          </p:nvPr>
        </p:nvSpPr>
        <p:spPr>
          <a:xfrm>
            <a:off x="1122587" y="1173510"/>
            <a:ext cx="6898825" cy="553968"/>
          </a:xfrm>
          <a:prstGeom prst="rect">
            <a:avLst/>
          </a:prstGeom>
          <a:noFill/>
          <a:ln>
            <a:noFill/>
          </a:ln>
        </p:spPr>
        <p:txBody>
          <a:bodyPr spcFirstLastPara="1" wrap="square" lIns="0" tIns="91425" rIns="0" bIns="91425" anchor="t" anchorCtr="0">
            <a:spAutoFit/>
          </a:bodyPr>
          <a:lstStyle/>
          <a:p>
            <a:pPr marL="0" lvl="0" indent="0" algn="ctr" rtl="0">
              <a:lnSpc>
                <a:spcPct val="150000"/>
              </a:lnSpc>
              <a:spcBef>
                <a:spcPts val="0"/>
              </a:spcBef>
              <a:spcAft>
                <a:spcPts val="0"/>
              </a:spcAft>
              <a:buSzPts val="1400"/>
              <a:buNone/>
            </a:pPr>
            <a:r>
              <a:rPr lang="en-US" sz="1600" dirty="0"/>
              <a:t>C</a:t>
            </a:r>
            <a:r>
              <a:rPr lang="vi-VN" sz="1600" dirty="0"/>
              <a:t>ác doanh nghiệp</a:t>
            </a:r>
            <a:r>
              <a:rPr lang="en-US" sz="1600" dirty="0"/>
              <a:t> </a:t>
            </a:r>
            <a:r>
              <a:rPr lang="en-US" sz="1600" dirty="0" err="1"/>
              <a:t>đã</a:t>
            </a:r>
            <a:r>
              <a:rPr lang="en-US" sz="1600" dirty="0"/>
              <a:t> </a:t>
            </a:r>
            <a:r>
              <a:rPr lang="en-US" sz="1600" dirty="0" err="1"/>
              <a:t>và</a:t>
            </a:r>
            <a:r>
              <a:rPr lang="en-US" sz="1600" dirty="0"/>
              <a:t> </a:t>
            </a:r>
            <a:r>
              <a:rPr lang="en-US" sz="1600" dirty="0" err="1"/>
              <a:t>đang</a:t>
            </a:r>
            <a:r>
              <a:rPr lang="en-US" sz="1600" dirty="0"/>
              <a:t> </a:t>
            </a:r>
            <a:r>
              <a:rPr lang="en-US" sz="1600" dirty="0" err="1"/>
              <a:t>hoạt</a:t>
            </a:r>
            <a:r>
              <a:rPr lang="en-US" sz="1600" dirty="0"/>
              <a:t> </a:t>
            </a:r>
            <a:r>
              <a:rPr lang="en-US" sz="1600" dirty="0" err="1"/>
              <a:t>động</a:t>
            </a:r>
            <a:r>
              <a:rPr lang="vi-VN" sz="1600" dirty="0"/>
              <a:t> ở Việt Nam</a:t>
            </a:r>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Phương pháp giải quyết bài toán</a:t>
            </a:r>
            <a:endParaRPr sz="4000"/>
          </a:p>
        </p:txBody>
      </p:sp>
      <p:sp>
        <p:nvSpPr>
          <p:cNvPr id="439" name="Google Shape;439;p8"/>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02</a:t>
            </a:r>
            <a:endParaRPr/>
          </a:p>
        </p:txBody>
      </p:sp>
      <p:pic>
        <p:nvPicPr>
          <p:cNvPr id="440" name="Google Shape;440;p8"/>
          <p:cNvPicPr preferRelativeResize="0"/>
          <p:nvPr/>
        </p:nvPicPr>
        <p:blipFill rotWithShape="1">
          <a:blip r:embed="rId3">
            <a:alphaModFix/>
          </a:blip>
          <a:srcRect t="16540" b="16547"/>
          <a:stretch/>
        </p:blipFill>
        <p:spPr>
          <a:xfrm>
            <a:off x="264331" y="763325"/>
            <a:ext cx="4649786" cy="3823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Phương pháp</a:t>
            </a:r>
            <a:endParaRPr/>
          </a:p>
        </p:txBody>
      </p:sp>
      <p:sp>
        <p:nvSpPr>
          <p:cNvPr id="446" name="Google Shape;446;p9"/>
          <p:cNvSpPr txBox="1"/>
          <p:nvPr/>
        </p:nvSpPr>
        <p:spPr>
          <a:xfrm>
            <a:off x="437109" y="1149225"/>
            <a:ext cx="8284859" cy="382136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latin typeface="Montserrat" panose="020B0604020202020204" charset="0"/>
                <a:ea typeface="Montserrat"/>
                <a:cs typeface="Montserrat"/>
                <a:sym typeface="Montserrat"/>
              </a:rPr>
              <a:t>Á</a:t>
            </a:r>
            <a:r>
              <a:rPr lang="vi-VN" sz="1600" b="0" i="0" u="none" strike="noStrike" cap="none" dirty="0">
                <a:solidFill>
                  <a:schemeClr val="accent6"/>
                </a:solidFill>
                <a:latin typeface="Montserrat" panose="020B0604020202020204" charset="0"/>
                <a:ea typeface="Montserrat"/>
                <a:cs typeface="Montserrat"/>
                <a:sym typeface="Montserrat"/>
              </a:rPr>
              <a:t>p dụng các mô hình học máy</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chuyên</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để</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loại</a:t>
            </a:r>
            <a:r>
              <a:rPr lang="en-US" sz="1600"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như</a:t>
            </a:r>
            <a:r>
              <a:rPr lang="en-US" sz="1600" b="0" i="0" u="none" strike="noStrike" cap="none" dirty="0">
                <a:solidFill>
                  <a:schemeClr val="accent6"/>
                </a:solidFill>
                <a:latin typeface="Montserrat" panose="020B0604020202020204" charset="0"/>
                <a:ea typeface="Montserrat"/>
                <a:cs typeface="Montserrat"/>
                <a:sym typeface="Montserrat"/>
              </a:rPr>
              <a:t> Random Forest, Classifier,… </a:t>
            </a:r>
            <a:r>
              <a:rPr lang="vi-VN" sz="1600" b="0" i="0" u="none" strike="noStrike" cap="none" dirty="0">
                <a:solidFill>
                  <a:schemeClr val="accent6"/>
                </a:solidFill>
                <a:latin typeface="Montserrat" panose="020B0604020202020204" charset="0"/>
                <a:ea typeface="Montserrat"/>
                <a:cs typeface="Montserrat"/>
                <a:sym typeface="Montserrat"/>
              </a:rPr>
              <a:t>để dự đoán </a:t>
            </a:r>
            <a:r>
              <a:rPr lang="en-US" sz="1600" b="0" i="0" u="none" strike="noStrike" cap="none" dirty="0" err="1">
                <a:solidFill>
                  <a:schemeClr val="accent6"/>
                </a:solidFill>
                <a:latin typeface="Montserrat" panose="020B0604020202020204" charset="0"/>
                <a:ea typeface="Montserrat"/>
                <a:cs typeface="Montserrat"/>
                <a:sym typeface="Montserrat"/>
              </a:rPr>
              <a:t>trạng</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thái</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phá</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sản</a:t>
            </a:r>
            <a:r>
              <a:rPr lang="en-US" sz="1600" b="0" i="0" u="none" strike="noStrike" cap="none" dirty="0">
                <a:solidFill>
                  <a:schemeClr val="accent6"/>
                </a:solidFill>
                <a:latin typeface="Montserrat" panose="020B0604020202020204" charset="0"/>
                <a:ea typeface="Montserrat"/>
                <a:cs typeface="Montserrat"/>
                <a:sym typeface="Montserrat"/>
              </a:rPr>
              <a:t> </a:t>
            </a:r>
            <a:r>
              <a:rPr lang="vi-VN" sz="1600" b="0" i="0" u="none" strike="noStrike" cap="none" dirty="0">
                <a:solidFill>
                  <a:schemeClr val="accent6"/>
                </a:solidFill>
                <a:latin typeface="Montserrat" panose="020B0604020202020204" charset="0"/>
                <a:ea typeface="Montserrat"/>
                <a:cs typeface="Montserrat"/>
                <a:sym typeface="Montserrat"/>
              </a:rPr>
              <a:t>của các doanh nghiệp.</a:t>
            </a:r>
            <a:endParaRPr lang="en-US"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effectLst/>
                <a:latin typeface="Montserrat" panose="020B0604020202020204" charset="0"/>
                <a:ea typeface="Montserrat" panose="020B0604020202020204" charset="0"/>
                <a:cs typeface="Montserrat" panose="020B0604020202020204" charset="0"/>
              </a:rPr>
              <a:t>Do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đang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hoạt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động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nhiều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hơn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đã</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phá</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sản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nên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ta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á</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p dụng các mô hình học máy</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có</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áp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dụng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thêm</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kỹ</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thuật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để mô hình tập trung hơn vào lớp thiểu số như </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SMOTE hay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là</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chỉnh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trọng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lớp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a:t>
            </a:r>
            <a:endParaRPr lang="vi-VN"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vi-VN" sz="1600" b="0" i="0" u="none" strike="noStrike" cap="none" dirty="0">
                <a:solidFill>
                  <a:schemeClr val="accent6"/>
                </a:solidFill>
                <a:latin typeface="Montserrat" panose="020B0604020202020204" charset="0"/>
                <a:ea typeface="Montserrat"/>
                <a:cs typeface="Montserrat"/>
                <a:sym typeface="Montserrat"/>
              </a:rPr>
              <a:t>Đánh giá độ chính xác và hiệu quả của các mô hình học máy được áp dụng bằng các chỉ số như </a:t>
            </a:r>
            <a:r>
              <a:rPr lang="en-US" sz="1600" b="0" i="0" u="none" strike="noStrike" cap="none" dirty="0">
                <a:solidFill>
                  <a:schemeClr val="accent6"/>
                </a:solidFill>
                <a:latin typeface="Montserrat" panose="020B0604020202020204" charset="0"/>
                <a:ea typeface="Montserrat"/>
                <a:cs typeface="Montserrat"/>
                <a:sym typeface="Montserrat"/>
              </a:rPr>
              <a:t>Accuracy, Precision, Recall.</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K-Means</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cụm</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dựa</a:t>
            </a:r>
            <a:r>
              <a:rPr lang="en-US" sz="1600" dirty="0">
                <a:solidFill>
                  <a:schemeClr val="accent6"/>
                </a:solidFill>
                <a:latin typeface="Montserrat" panose="020B0604020202020204" charset="0"/>
                <a:ea typeface="Montserrat"/>
                <a:cs typeface="Montserrat"/>
                <a:sym typeface="Montserrat"/>
              </a:rPr>
              <a:t> trên số năm </a:t>
            </a:r>
            <a:r>
              <a:rPr lang="en-US" sz="1600" dirty="0" err="1">
                <a:solidFill>
                  <a:schemeClr val="accent6"/>
                </a:solidFill>
                <a:latin typeface="Montserrat" panose="020B0604020202020204" charset="0"/>
                <a:ea typeface="Montserrat"/>
                <a:cs typeface="Montserrat"/>
                <a:sym typeface="Montserrat"/>
              </a:rPr>
              <a:t>hoạt</a:t>
            </a:r>
            <a:r>
              <a:rPr lang="en-US" sz="1600" dirty="0">
                <a:solidFill>
                  <a:schemeClr val="accent6"/>
                </a:solidFill>
                <a:latin typeface="Montserrat" panose="020B0604020202020204" charset="0"/>
                <a:ea typeface="Montserrat"/>
                <a:cs typeface="Montserrat"/>
                <a:sym typeface="Montserrat"/>
              </a:rPr>
              <a:t> động và </a:t>
            </a:r>
            <a:r>
              <a:rPr lang="en-US" sz="1600" dirty="0" err="1">
                <a:solidFill>
                  <a:schemeClr val="accent6"/>
                </a:solidFill>
                <a:latin typeface="Montserrat" panose="020B0604020202020204" charset="0"/>
                <a:ea typeface="Montserrat"/>
                <a:cs typeface="Montserrat"/>
                <a:sym typeface="Montserrat"/>
              </a:rPr>
              <a:t>vốn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điều</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lệ</a:t>
            </a:r>
            <a:endParaRPr lang="en-US" sz="1600" dirty="0">
              <a:solidFill>
                <a:schemeClr val="accent6"/>
              </a:solidFill>
              <a:latin typeface="Montserrat" panose="020B0604020202020204" charset="0"/>
              <a:ea typeface="Montserrat"/>
              <a:cs typeface="Montserrat"/>
              <a:sym typeface="Montserrat"/>
            </a:endParaRPr>
          </a:p>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Mục</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đích</a:t>
            </a:r>
            <a:r>
              <a:rPr lang="en-US" sz="1600" dirty="0">
                <a:solidFill>
                  <a:schemeClr val="accent6"/>
                </a:solidFill>
                <a:latin typeface="Montserrat" panose="020B0604020202020204" charset="0"/>
                <a:ea typeface="Montserrat"/>
                <a:cs typeface="Montserrat"/>
                <a:sym typeface="Montserrat"/>
              </a:rPr>
              <a:t> là thêm </a:t>
            </a:r>
            <a:r>
              <a:rPr lang="en-US" sz="1600" dirty="0" err="1">
                <a:solidFill>
                  <a:schemeClr val="accent6"/>
                </a:solidFill>
                <a:latin typeface="Montserrat" panose="020B0604020202020204" charset="0"/>
                <a:ea typeface="Montserrat"/>
                <a:cs typeface="Montserrat"/>
                <a:sym typeface="Montserrat"/>
              </a:rPr>
              <a:t>biến</a:t>
            </a:r>
            <a:r>
              <a:rPr lang="en-US" sz="1600" dirty="0">
                <a:solidFill>
                  <a:schemeClr val="accent6"/>
                </a:solidFill>
                <a:latin typeface="Montserrat" panose="020B0604020202020204" charset="0"/>
                <a:ea typeface="Montserrat"/>
                <a:cs typeface="Montserrat"/>
                <a:sym typeface="Montserrat"/>
              </a:rPr>
              <a:t> cluster vào </a:t>
            </a:r>
            <a:r>
              <a:rPr lang="en-US" sz="1600" dirty="0" err="1">
                <a:solidFill>
                  <a:schemeClr val="accent6"/>
                </a:solidFill>
                <a:latin typeface="Montserrat" panose="020B0604020202020204" charset="0"/>
                <a:ea typeface="Montserrat"/>
                <a:cs typeface="Montserrat"/>
                <a:sym typeface="Montserrat"/>
              </a:rPr>
              <a:t>bộ</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dữ</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liệu</a:t>
            </a:r>
            <a:endParaRPr lang="vi-VN" sz="1600" dirty="0">
              <a:solidFill>
                <a:schemeClr val="accent6"/>
              </a:solidFill>
              <a:latin typeface="Montserrat" panose="020B0604020202020204" charset="0"/>
              <a:ea typeface="Montserrat"/>
              <a:cs typeface="Montserrat"/>
              <a:sym typeface="Montserrat"/>
            </a:endParaRPr>
          </a:p>
        </p:txBody>
      </p:sp>
      <p:pic>
        <p:nvPicPr>
          <p:cNvPr id="6" name="Picture 5">
            <a:extLst>
              <a:ext uri="{FF2B5EF4-FFF2-40B4-BE49-F238E27FC236}">
                <a16:creationId xmlns:a16="http://schemas.microsoft.com/office/drawing/2014/main" id="{727D9E62-5E2D-7576-E80A-92282A650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225" y="940354"/>
            <a:ext cx="5035550" cy="2044065"/>
          </a:xfrm>
          <a:prstGeom prst="rect">
            <a:avLst/>
          </a:prstGeom>
        </p:spPr>
      </p:pic>
    </p:spTree>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2007</Words>
  <Application>Microsoft Office PowerPoint</Application>
  <PresentationFormat>On-screen Show (16:9)</PresentationFormat>
  <Paragraphs>231</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system-ui</vt:lpstr>
      <vt:lpstr>Arial</vt:lpstr>
      <vt:lpstr>Wingdings</vt:lpstr>
      <vt:lpstr>Francois One</vt:lpstr>
      <vt:lpstr>Noto Sans Symbols</vt:lpstr>
      <vt:lpstr>Fira Sans Extra Condensed</vt:lpstr>
      <vt:lpstr>Courier New</vt:lpstr>
      <vt:lpstr>Bebas Neue</vt:lpstr>
      <vt:lpstr>Montserrat</vt:lpstr>
      <vt:lpstr>Times New Roman</vt:lpstr>
      <vt:lpstr>Science Subject for Elementary - 2nd Grade: Inventions &amp; Simple Machines by Slidesgo</vt:lpstr>
      <vt:lpstr>Ứng dụng mô hình học máy trong dự đoán phá sản doanh nghiệp</vt:lpstr>
      <vt:lpstr>Kết quả</vt:lpstr>
      <vt:lpstr>Giới thiệu</vt:lpstr>
      <vt:lpstr>Bài toán</vt:lpstr>
      <vt:lpstr>Lý do chọn đề tài</vt:lpstr>
      <vt:lpstr>Đối tượng nghiên cứu</vt:lpstr>
      <vt:lpstr>Phương pháp giải quyết bài toán</vt:lpstr>
      <vt:lpstr>Phương pháp</vt:lpstr>
      <vt:lpstr>K-Means</vt:lpstr>
      <vt:lpstr>Linear Regression</vt:lpstr>
      <vt:lpstr>XGBoost</vt:lpstr>
      <vt:lpstr>LightGBM</vt:lpstr>
      <vt:lpstr>Neural Network </vt:lpstr>
      <vt:lpstr>Quá trình  thực hiện</vt:lpstr>
      <vt:lpstr>Các bước thực hiện</vt:lpstr>
      <vt:lpstr>Dữ liệu</vt:lpstr>
      <vt:lpstr>Gán nhãn dữ liệu</vt:lpstr>
      <vt:lpstr>Xây dựng mô hình</vt:lpstr>
      <vt:lpstr>Huấn luyện</vt:lpstr>
      <vt:lpstr>04</vt:lpstr>
      <vt:lpstr>Kết quả</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mô hình sequence-to-sequence trong bài toán tách từ tiếng Việt cho văn bản trên mạng xã hội</dc:title>
  <cp:lastModifiedBy>Sơn Nguyễn</cp:lastModifiedBy>
  <cp:revision>27</cp:revision>
  <dcterms:modified xsi:type="dcterms:W3CDTF">2024-06-07T18:37:59Z</dcterms:modified>
</cp:coreProperties>
</file>