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365" r:id="rId11"/>
    <p:sldId id="266" r:id="rId12"/>
    <p:sldId id="364" r:id="rId13"/>
    <p:sldId id="267" r:id="rId14"/>
    <p:sldId id="268" r:id="rId15"/>
    <p:sldId id="269" r:id="rId16"/>
    <p:sldId id="270" r:id="rId17"/>
    <p:sldId id="272" r:id="rId18"/>
    <p:sldId id="273" r:id="rId19"/>
    <p:sldId id="275" r:id="rId20"/>
    <p:sldId id="278" r:id="rId21"/>
    <p:sldId id="368" r:id="rId22"/>
    <p:sldId id="369" r:id="rId23"/>
    <p:sldId id="371" r:id="rId24"/>
    <p:sldId id="372" r:id="rId25"/>
    <p:sldId id="366" r:id="rId26"/>
    <p:sldId id="370" r:id="rId27"/>
    <p:sldId id="279" r:id="rId28"/>
  </p:sldIdLst>
  <p:sldSz cx="9144000" cy="5143500" type="screen16x9"/>
  <p:notesSz cx="6858000" cy="9144000"/>
  <p:embeddedFontLst>
    <p:embeddedFont>
      <p:font typeface="Bebas Neue" panose="020B0604020202020204" charset="0"/>
      <p:regular r:id="rId30"/>
    </p:embeddedFont>
    <p:embeddedFont>
      <p:font typeface="Fira Sans Extra Condensed" panose="020B0604020202020204" charset="0"/>
      <p:regular r:id="rId31"/>
      <p:bold r:id="rId32"/>
      <p:italic r:id="rId33"/>
      <p:boldItalic r:id="rId34"/>
    </p:embeddedFont>
    <p:embeddedFont>
      <p:font typeface="Francois One" panose="020B0604020202020204" charset="0"/>
      <p:regular r:id="rId35"/>
    </p:embeddedFont>
    <p:embeddedFont>
      <p:font typeface="Lato" panose="020F0502020204030203" pitchFamily="34" charset="0"/>
      <p:regular r:id="rId36"/>
      <p:bold r:id="rId37"/>
      <p:italic r:id="rId38"/>
      <p:boldItalic r:id="rId39"/>
    </p:embeddedFont>
    <p:embeddedFont>
      <p:font typeface="Montserrat" panose="020B0604020202020204" charset="0"/>
      <p:regular r:id="rId40"/>
      <p:bold r:id="rId41"/>
      <p:italic r:id="rId42"/>
      <p:boldItalic r:id="rId43"/>
    </p:embeddedFont>
    <p:embeddedFont>
      <p:font typeface="Noto Sans Symbols" panose="020B0502040504020204"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pvqmkGBRPy/fVLoND7+1FK2Q0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B151B4-CFA8-4BDB-B9D5-682052311759}">
  <a:tblStyle styleId="{70B151B4-CFA8-4BDB-B9D5-68205231175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31" autoAdjust="0"/>
  </p:normalViewPr>
  <p:slideViewPr>
    <p:cSldViewPr snapToGrid="0" showGuides="1">
      <p:cViewPr varScale="1">
        <p:scale>
          <a:sx n="125" d="100"/>
          <a:sy n="125" d="100"/>
        </p:scale>
        <p:origin x="1116" y="60"/>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8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9512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XGBoost là một giải thuật là cơ sở dựa vào gradient boosting, trong đó tối ưu các tài nguyên tính toán bằng cách xây dựng các cây quyết định một các song song cùng các thuật toán tối ưu khác.</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Thuật toán tối ưu hóa hệ thống thông qua xử lý song song (paralleliztion), cắt tỉa cây (tree pruning), xử lý các giá trị bị thiếu và chính quy hóa để tránh quá khớp/sai lệch (overftting/bias).</a:t>
            </a:r>
            <a:endParaRPr lang="en-US" sz="1800" dirty="0">
              <a:effectLst/>
              <a:latin typeface="Times New Roman" panose="02020603050405020304" pitchFamily="18" charset="0"/>
              <a:ea typeface="Times New Roman" panose="02020603050405020304" pitchFamily="18" charset="0"/>
            </a:endParaRPr>
          </a:p>
          <a:p>
            <a:pPr marL="457200" indent="0" algn="just">
              <a:lnSpc>
                <a:spcPct val="150000"/>
              </a:lnSpc>
              <a:spcBef>
                <a:spcPts val="720"/>
              </a:spcBef>
              <a:spcAft>
                <a:spcPts val="720"/>
              </a:spcAft>
              <a:buNone/>
            </a:pP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Mô hình cơ sở của Boosting dựa trên cây quyết định. Với Gradient Boosting có mô hình cơ sở là cây quyết định, ta biết đến hai mô hình phổ biến nhất là XGBoost và LighGBM.</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100" dirty="0">
                <a:effectLst/>
                <a:latin typeface="Times New Roman" panose="02020603050405020304" pitchFamily="18" charset="0"/>
                <a:ea typeface="Times New Roman" panose="02020603050405020304" pitchFamily="18" charset="0"/>
              </a:rPr>
              <a:t>Ensemble Learning:</a:t>
            </a:r>
            <a:endParaRPr lang="en-US"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20"/>
              </a:spcBef>
              <a:spcAft>
                <a:spcPts val="720"/>
              </a:spcAft>
              <a:buFont typeface="Times New Roman" panose="02020603050405020304" pitchFamily="18" charset="0"/>
              <a:buChar char="˗"/>
            </a:pPr>
            <a:r>
              <a:rPr lang="vi-VN" sz="1100" spc="15" dirty="0">
                <a:solidFill>
                  <a:srgbClr val="000000"/>
                </a:solidFill>
                <a:effectLst/>
                <a:latin typeface="Times New Roman" panose="02020603050405020304" pitchFamily="18" charset="0"/>
                <a:ea typeface="Times New Roman" panose="02020603050405020304" pitchFamily="18" charset="0"/>
              </a:rPr>
              <a:t>Là phương pháp tổng hợp kết quả của các bộ phân loại/hồi quy yếu (weak learner) để thu được một bộ học mạnh (strong learner).</a:t>
            </a:r>
            <a:endParaRPr lang="en-US" sz="14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720"/>
              </a:spcBef>
              <a:spcAft>
                <a:spcPts val="720"/>
              </a:spcAft>
              <a:buFont typeface="Courier New" panose="02070309020205020404" pitchFamily="49" charset="0"/>
              <a:buChar char="o"/>
            </a:pPr>
            <a:r>
              <a:rPr lang="vi-VN" sz="1100" dirty="0">
                <a:effectLst/>
                <a:latin typeface="Times New Roman" panose="02020603050405020304" pitchFamily="18" charset="0"/>
                <a:ea typeface="Times New Roman" panose="02020603050405020304" pitchFamily="18" charset="0"/>
                <a:cs typeface="Times New Roman" panose="02020603050405020304" pitchFamily="18" charset="0"/>
              </a:rPr>
              <a:t>Bagging (lấy mẫu có hoàn lại) hoặc Pasting (Lấy mẫu không hoàn lại): Học các bộ week learner một cách độc lập. Sau đó sử dụng một hàm voting (hard/soft voting) để tổng hợp kết quả.</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Bef>
                <a:spcPts val="720"/>
              </a:spcBef>
              <a:spcAft>
                <a:spcPts val="720"/>
              </a:spcAft>
              <a:buFont typeface="Courier New" panose="02070309020205020404" pitchFamily="49" charset="0"/>
              <a:buChar char="o"/>
            </a:pPr>
            <a:r>
              <a:rPr lang="vi-VN" sz="1100" dirty="0">
                <a:effectLst/>
                <a:latin typeface="Times New Roman" panose="02020603050405020304" pitchFamily="18" charset="0"/>
                <a:ea typeface="Times New Roman" panose="02020603050405020304" pitchFamily="18" charset="0"/>
                <a:cs typeface="Times New Roman" panose="02020603050405020304" pitchFamily="18" charset="0"/>
              </a:rPr>
              <a:t>Boosting: Học các bộ weak learner sao cho week learner sau cải thiện week learner trước. Sau đó sử dụng một hàm voting để tổng hợp kết quả.</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Bef>
                <a:spcPts val="720"/>
              </a:spcBef>
              <a:spcAft>
                <a:spcPts val="720"/>
              </a:spcAft>
              <a:buFont typeface="Courier New" panose="02070309020205020404" pitchFamily="49" charset="0"/>
              <a:buChar char="o"/>
            </a:pPr>
            <a:r>
              <a:rPr lang="vi-VN" sz="1100" dirty="0">
                <a:effectLst/>
                <a:latin typeface="Times New Roman" panose="02020603050405020304" pitchFamily="18" charset="0"/>
                <a:ea typeface="Times New Roman" panose="02020603050405020304" pitchFamily="18" charset="0"/>
                <a:cs typeface="Times New Roman" panose="02020603050405020304" pitchFamily="18" charset="0"/>
              </a:rPr>
              <a:t>Stacking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31140" algn="just">
              <a:lnSpc>
                <a:spcPct val="150000"/>
              </a:lnSpc>
              <a:spcBef>
                <a:spcPts val="720"/>
              </a:spcBef>
              <a:spcAft>
                <a:spcPts val="720"/>
              </a:spcAft>
            </a:pPr>
            <a:endParaRPr lang="en-US" sz="1800" dirty="0">
              <a:effectLst/>
              <a:latin typeface="Times New Roman" panose="02020603050405020304" pitchFamily="18" charset="0"/>
              <a:ea typeface="Times New Roman" panose="02020603050405020304" pitchFamily="18" charset="0"/>
            </a:endParaRPr>
          </a:p>
        </p:txBody>
      </p:sp>
      <p:sp>
        <p:nvSpPr>
          <p:cNvPr id="465" name="Google Shape;4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just">
              <a:lnSpc>
                <a:spcPct val="150000"/>
              </a:lnSpc>
              <a:spcBef>
                <a:spcPts val="720"/>
              </a:spcBef>
              <a:spcAft>
                <a:spcPts val="720"/>
              </a:spcAft>
              <a:buFont typeface="Times New Roman" panose="02020603050405020304" pitchFamily="18" charset="0"/>
              <a:buChar char="˗"/>
            </a:pPr>
            <a:r>
              <a:rPr lang="vi-VN" sz="1800" spc="15" dirty="0">
                <a:solidFill>
                  <a:srgbClr val="000000"/>
                </a:solidFill>
                <a:effectLst/>
                <a:latin typeface="Times New Roman" panose="02020603050405020304" pitchFamily="18" charset="0"/>
                <a:ea typeface="Times New Roman" panose="02020603050405020304" pitchFamily="18" charset="0"/>
              </a:rPr>
              <a:t>Sử dụng 2 thuật toán GOSS (Gradient Based One Side Sampling) và EFB (Exclusive Feature Bundling). </a:t>
            </a:r>
            <a:endParaRPr lang="en-US" sz="1800" spc="15"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20"/>
              </a:spcBef>
              <a:spcAft>
                <a:spcPts val="720"/>
              </a:spcAft>
              <a:buFont typeface="Times New Roman" panose="02020603050405020304" pitchFamily="18" charset="0"/>
              <a:buChar char="˗"/>
            </a:pPr>
            <a:r>
              <a:rPr lang="vi-VN" sz="1800" spc="15" dirty="0">
                <a:solidFill>
                  <a:srgbClr val="000000"/>
                </a:solidFill>
                <a:effectLst/>
                <a:latin typeface="Times New Roman" panose="02020603050405020304" pitchFamily="18" charset="0"/>
                <a:ea typeface="Times New Roman" panose="02020603050405020304" pitchFamily="18" charset="0"/>
              </a:rPr>
              <a:t>Phát triển cây dựa trên leaf-wise, trong khi hầu hết các công cụ boosting khác dựa trên depth-wise. Leaf-wise lựa chọn nút để phát triển cây dựa trên tối ưu toàn bộ cây, trong khi depth-wise tối ưu trên nhánh đang xét, do đó, với số nút nhỏ, các cây xây dựng từ leaf-wise thường vượt trội hơn so với depth-wise.</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latin typeface="+mj-lt"/>
            </a:endParaRPr>
          </a:p>
        </p:txBody>
      </p:sp>
      <p:sp>
        <p:nvSpPr>
          <p:cNvPr id="465" name="Google Shape;4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445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Học sâu hoạt động dựa vào mạng lưới thần kinh nhân tạo và nó bao gồm nhiều lớp chứa các dữ liệu mô phỏng cách thức vận hành của não người.</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Một mạng nơ-ron bao gồm nhiều lớp (layer) khác nhau, số lượng layer càng nhiều thì mạng sẽ càng “sâu”. Trong mỗi layer là các nút mạng (node) được liên kết với những lớp liền kề khác. Mỗi kết nối giữa các node sẽ có một trọng số tương ứng, trọng số càng cao thì ảnh hưởng của kết nối này đến mạng nơ-ron càng lớn.</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Mỗi nơ-ron sẽ có một hàm kích hoạt, có nhiệm vụ “chuẩn hóa” đầu ra từ nơ-ron này. Dữ liệu được người dùng đưa vào mạng nơ-ron sẽ đi qua tất cả các lớp và sẽ trả về kết quả ở lớp cuối cùng, gọi là lớp đầu ra (output layer).</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Trong quá trình huấn luyện mô hình mạng nơ-ron, các trọng số sẽ được thay đổi và nhiệm vụ của mô hình là tìm ra bộ giá trị của trọng số sao cho phán đoán là tối nhất.</a:t>
            </a:r>
            <a:endParaRPr lang="en-US" sz="1800" dirty="0">
              <a:effectLst/>
              <a:latin typeface="Times New Roman" panose="02020603050405020304" pitchFamily="18" charset="0"/>
              <a:ea typeface="Times New Roman" panose="02020603050405020304" pitchFamily="18" charset="0"/>
            </a:endParaRPr>
          </a:p>
          <a:p>
            <a:pPr indent="231140" algn="just">
              <a:lnSpc>
                <a:spcPct val="150000"/>
              </a:lnSpc>
              <a:spcBef>
                <a:spcPts val="720"/>
              </a:spcBef>
              <a:spcAft>
                <a:spcPts val="720"/>
              </a:spcAft>
            </a:pPr>
            <a:r>
              <a:rPr lang="vi-VN" sz="1800" dirty="0">
                <a:effectLst/>
                <a:latin typeface="Times New Roman" panose="02020603050405020304" pitchFamily="18" charset="0"/>
                <a:ea typeface="Times New Roman" panose="02020603050405020304" pitchFamily="18" charset="0"/>
              </a:rPr>
              <a:t>Học sâu có 2 mô hình </a:t>
            </a:r>
            <a:r>
              <a:rPr lang="en-US" sz="1800" dirty="0">
                <a:effectLst/>
                <a:latin typeface="Times New Roman" panose="02020603050405020304" pitchFamily="18" charset="0"/>
                <a:ea typeface="Times New Roman" panose="02020603050405020304" pitchFamily="18" charset="0"/>
              </a:rPr>
              <a:t>l</a:t>
            </a:r>
            <a:r>
              <a:rPr lang="vi-VN" sz="1800" dirty="0">
                <a:effectLst/>
                <a:latin typeface="Times New Roman" panose="02020603050405020304" pitchFamily="18" charset="0"/>
                <a:ea typeface="Times New Roman" panose="02020603050405020304" pitchFamily="18" charset="0"/>
              </a:rPr>
              <a:t>ớn là Mạng nơ-ron tích chập (Convolutional Neural Network - CNN) cho bài toán có đầu vào là hình ảnh và Mạng nơ-ron hồi quy (Recurrent Neural Network - RNN) cho bài toán dữ liệu dạng chuỗi (sequence). </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9469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7655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6720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046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7556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6787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fca2e39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fca2e396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indent="270510" algn="just">
              <a:lnSpc>
                <a:spcPct val="150000"/>
              </a:lnSpc>
              <a:spcBef>
                <a:spcPts val="720"/>
              </a:spcBef>
              <a:spcAft>
                <a:spcPts val="720"/>
              </a:spcAft>
            </a:pPr>
            <a:r>
              <a:rPr lang="vi-VN" sz="1800" spc="15" dirty="0">
                <a:solidFill>
                  <a:srgbClr val="000000"/>
                </a:solidFill>
                <a:effectLst/>
                <a:latin typeface="Times New Roman" panose="02020603050405020304" pitchFamily="18" charset="0"/>
                <a:ea typeface="Times New Roman" panose="02020603050405020304" pitchFamily="18" charset="0"/>
              </a:rPr>
              <a:t>Thuật toán K-means clustering (phân cụm K-means) thuộc lớp phương pháp Học không giám sát (Unsupervised Learning) trong học máy. Có rất nhiều định nghĩa khác nhau về kỹ thuật này, nhưng về bản chất ta có thể hiểu phân cụm là các quy trình tìm cách nhóm các đối tượng đã cho vào các cụm (clusters), sao cho các đối tượng trong cùng 1 cụm tương tự nhau (similar) và các đối tượng khác cụm thì không tương tự nhau (Dissimilar).</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5"/>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45"/>
          <p:cNvGrpSpPr/>
          <p:nvPr/>
        </p:nvGrpSpPr>
        <p:grpSpPr>
          <a:xfrm rot="10800000">
            <a:off x="6992247" y="-591100"/>
            <a:ext cx="2475509" cy="2262186"/>
            <a:chOff x="7355300" y="3662050"/>
            <a:chExt cx="2475509" cy="2262186"/>
          </a:xfrm>
        </p:grpSpPr>
        <p:sp>
          <p:nvSpPr>
            <p:cNvPr id="11" name="Google Shape;11;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45"/>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45"/>
          <p:cNvGrpSpPr/>
          <p:nvPr/>
        </p:nvGrpSpPr>
        <p:grpSpPr>
          <a:xfrm rot="10800000" flipH="1">
            <a:off x="-567750" y="3595800"/>
            <a:ext cx="2475509" cy="2262186"/>
            <a:chOff x="7355300" y="3662050"/>
            <a:chExt cx="2475509" cy="2262186"/>
          </a:xfrm>
        </p:grpSpPr>
        <p:sp>
          <p:nvSpPr>
            <p:cNvPr id="17" name="Google Shape;17;p4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45"/>
          <p:cNvSpPr txBox="1">
            <a:spLocks noGrp="1"/>
          </p:cNvSpPr>
          <p:nvPr>
            <p:ph type="ctrTitle"/>
          </p:nvPr>
        </p:nvSpPr>
        <p:spPr>
          <a:xfrm>
            <a:off x="1332900" y="1172025"/>
            <a:ext cx="6478200" cy="226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45"/>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55"/>
          <p:cNvSpPr/>
          <p:nvPr/>
        </p:nvSpPr>
        <p:spPr>
          <a:xfrm rot="10800000" flipH="1">
            <a:off x="0" y="3456987"/>
            <a:ext cx="2228756" cy="168651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55"/>
          <p:cNvGrpSpPr/>
          <p:nvPr/>
        </p:nvGrpSpPr>
        <p:grpSpPr>
          <a:xfrm rot="10800000">
            <a:off x="-946378" y="3666575"/>
            <a:ext cx="2475509" cy="2262186"/>
            <a:chOff x="7355300" y="3662050"/>
            <a:chExt cx="2475509" cy="2262186"/>
          </a:xfrm>
        </p:grpSpPr>
        <p:sp>
          <p:nvSpPr>
            <p:cNvPr id="193" name="Google Shape;193;p5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55"/>
          <p:cNvSpPr/>
          <p:nvPr/>
        </p:nvSpPr>
        <p:spPr>
          <a:xfrm flipH="1">
            <a:off x="5384547" y="100"/>
            <a:ext cx="3759328" cy="20009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 name="Google Shape;198;p55"/>
          <p:cNvGrpSpPr/>
          <p:nvPr/>
        </p:nvGrpSpPr>
        <p:grpSpPr>
          <a:xfrm>
            <a:off x="7597550" y="93"/>
            <a:ext cx="1546317" cy="1537543"/>
            <a:chOff x="7757100" y="-232507"/>
            <a:chExt cx="1546317" cy="1537543"/>
          </a:xfrm>
        </p:grpSpPr>
        <p:sp>
          <p:nvSpPr>
            <p:cNvPr id="199" name="Google Shape;199;p55"/>
            <p:cNvSpPr/>
            <p:nvPr/>
          </p:nvSpPr>
          <p:spPr>
            <a:xfrm flipH="1">
              <a:off x="7757100" y="-232507"/>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5"/>
            <p:cNvSpPr/>
            <p:nvPr/>
          </p:nvSpPr>
          <p:spPr>
            <a:xfrm flipH="1">
              <a:off x="8026842" y="284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1" name="Google Shape;201;p55"/>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235"/>
        <p:cNvGrpSpPr/>
        <p:nvPr/>
      </p:nvGrpSpPr>
      <p:grpSpPr>
        <a:xfrm>
          <a:off x="0" y="0"/>
          <a:ext cx="0" cy="0"/>
          <a:chOff x="0" y="0"/>
          <a:chExt cx="0" cy="0"/>
        </a:xfrm>
      </p:grpSpPr>
      <p:sp>
        <p:nvSpPr>
          <p:cNvPr id="236" name="Google Shape;236;p58"/>
          <p:cNvSpPr/>
          <p:nvPr/>
        </p:nvSpPr>
        <p:spPr>
          <a:xfrm>
            <a:off x="0" y="0"/>
            <a:ext cx="3914479" cy="2962109"/>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 name="Google Shape;237;p58"/>
          <p:cNvGrpSpPr/>
          <p:nvPr/>
        </p:nvGrpSpPr>
        <p:grpSpPr>
          <a:xfrm rot="10800000" flipH="1">
            <a:off x="-425775" y="-591087"/>
            <a:ext cx="2475509" cy="2262186"/>
            <a:chOff x="7355300" y="3662050"/>
            <a:chExt cx="2475509" cy="2262186"/>
          </a:xfrm>
        </p:grpSpPr>
        <p:sp>
          <p:nvSpPr>
            <p:cNvPr id="238" name="Google Shape;238;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58"/>
          <p:cNvSpPr/>
          <p:nvPr/>
        </p:nvSpPr>
        <p:spPr>
          <a:xfrm>
            <a:off x="4689079" y="969750"/>
            <a:ext cx="4454893" cy="417373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p58"/>
          <p:cNvGrpSpPr/>
          <p:nvPr/>
        </p:nvGrpSpPr>
        <p:grpSpPr>
          <a:xfrm rot="10800000">
            <a:off x="7278097" y="3338525"/>
            <a:ext cx="2475509" cy="2262186"/>
            <a:chOff x="7355300" y="3662050"/>
            <a:chExt cx="2475509" cy="2262186"/>
          </a:xfrm>
        </p:grpSpPr>
        <p:sp>
          <p:nvSpPr>
            <p:cNvPr id="244" name="Google Shape;244;p5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5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58"/>
          <p:cNvSpPr txBox="1">
            <a:spLocks noGrp="1"/>
          </p:cNvSpPr>
          <p:nvPr>
            <p:ph type="subTitle" idx="1"/>
          </p:nvPr>
        </p:nvSpPr>
        <p:spPr>
          <a:xfrm>
            <a:off x="1455750" y="2364925"/>
            <a:ext cx="2887200" cy="10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249" name="Google Shape;249;p58"/>
          <p:cNvSpPr txBox="1">
            <a:spLocks noGrp="1"/>
          </p:cNvSpPr>
          <p:nvPr>
            <p:ph type="title"/>
          </p:nvPr>
        </p:nvSpPr>
        <p:spPr>
          <a:xfrm>
            <a:off x="1455750" y="1767600"/>
            <a:ext cx="2887200" cy="59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1"/>
        <p:cNvGrpSpPr/>
        <p:nvPr/>
      </p:nvGrpSpPr>
      <p:grpSpPr>
        <a:xfrm>
          <a:off x="0" y="0"/>
          <a:ext cx="0" cy="0"/>
          <a:chOff x="0" y="0"/>
          <a:chExt cx="0" cy="0"/>
        </a:xfrm>
      </p:grpSpPr>
      <p:sp>
        <p:nvSpPr>
          <p:cNvPr id="252" name="Google Shape;252;p60"/>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0"/>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 name="Google Shape;254;p60"/>
          <p:cNvGrpSpPr/>
          <p:nvPr/>
        </p:nvGrpSpPr>
        <p:grpSpPr>
          <a:xfrm rot="10800000" flipH="1">
            <a:off x="-609600" y="3490925"/>
            <a:ext cx="2475509" cy="2262186"/>
            <a:chOff x="7355300" y="3662050"/>
            <a:chExt cx="2475509" cy="2262186"/>
          </a:xfrm>
        </p:grpSpPr>
        <p:sp>
          <p:nvSpPr>
            <p:cNvPr id="255" name="Google Shape;255;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60"/>
          <p:cNvGrpSpPr/>
          <p:nvPr/>
        </p:nvGrpSpPr>
        <p:grpSpPr>
          <a:xfrm>
            <a:off x="7201896" y="-457200"/>
            <a:ext cx="2475509" cy="2262186"/>
            <a:chOff x="7355300" y="3662050"/>
            <a:chExt cx="2475509" cy="2262186"/>
          </a:xfrm>
        </p:grpSpPr>
        <p:sp>
          <p:nvSpPr>
            <p:cNvPr id="260" name="Google Shape;260;p6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4"/>
        <p:cNvGrpSpPr/>
        <p:nvPr/>
      </p:nvGrpSpPr>
      <p:grpSpPr>
        <a:xfrm>
          <a:off x="0" y="0"/>
          <a:ext cx="0" cy="0"/>
          <a:chOff x="0" y="0"/>
          <a:chExt cx="0" cy="0"/>
        </a:xfrm>
      </p:grpSpPr>
      <p:sp>
        <p:nvSpPr>
          <p:cNvPr id="265" name="Google Shape;265;p61"/>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1"/>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61"/>
          <p:cNvGrpSpPr/>
          <p:nvPr/>
        </p:nvGrpSpPr>
        <p:grpSpPr>
          <a:xfrm rot="10800000" flipH="1">
            <a:off x="-457200" y="-533400"/>
            <a:ext cx="2475509" cy="2262186"/>
            <a:chOff x="7355300" y="3662050"/>
            <a:chExt cx="2475509" cy="2262186"/>
          </a:xfrm>
        </p:grpSpPr>
        <p:sp>
          <p:nvSpPr>
            <p:cNvPr id="268" name="Google Shape;268;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61"/>
          <p:cNvGrpSpPr/>
          <p:nvPr/>
        </p:nvGrpSpPr>
        <p:grpSpPr>
          <a:xfrm flipH="1">
            <a:off x="7125697" y="3414725"/>
            <a:ext cx="2475509" cy="2262186"/>
            <a:chOff x="7355300" y="3662050"/>
            <a:chExt cx="2475509" cy="2262186"/>
          </a:xfrm>
        </p:grpSpPr>
        <p:sp>
          <p:nvSpPr>
            <p:cNvPr id="273" name="Google Shape;273;p6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
        <p:cNvGrpSpPr/>
        <p:nvPr/>
      </p:nvGrpSpPr>
      <p:grpSpPr>
        <a:xfrm>
          <a:off x="0" y="0"/>
          <a:ext cx="0" cy="0"/>
          <a:chOff x="0" y="0"/>
          <a:chExt cx="0" cy="0"/>
        </a:xfrm>
      </p:grpSpPr>
      <p:sp>
        <p:nvSpPr>
          <p:cNvPr id="24" name="Google Shape;24;p46"/>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6"/>
          <p:cNvGrpSpPr/>
          <p:nvPr/>
        </p:nvGrpSpPr>
        <p:grpSpPr>
          <a:xfrm flipH="1">
            <a:off x="94651" y="-591087"/>
            <a:ext cx="2475509" cy="2262186"/>
            <a:chOff x="7355300" y="3662050"/>
            <a:chExt cx="2475509" cy="2262186"/>
          </a:xfrm>
        </p:grpSpPr>
        <p:sp>
          <p:nvSpPr>
            <p:cNvPr id="26" name="Google Shape;26;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6"/>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46"/>
          <p:cNvGrpSpPr/>
          <p:nvPr/>
        </p:nvGrpSpPr>
        <p:grpSpPr>
          <a:xfrm rot="10800000" flipH="1">
            <a:off x="7649721" y="3677050"/>
            <a:ext cx="2475509" cy="2262186"/>
            <a:chOff x="7355300" y="3662050"/>
            <a:chExt cx="2475509" cy="2262186"/>
          </a:xfrm>
        </p:grpSpPr>
        <p:sp>
          <p:nvSpPr>
            <p:cNvPr id="32" name="Google Shape;32;p46"/>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6"/>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6"/>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6"/>
          <p:cNvSpPr txBox="1">
            <a:spLocks noGrp="1"/>
          </p:cNvSpPr>
          <p:nvPr>
            <p:ph type="title"/>
          </p:nvPr>
        </p:nvSpPr>
        <p:spPr>
          <a:xfrm>
            <a:off x="7200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46"/>
          <p:cNvSpPr txBox="1">
            <a:spLocks noGrp="1"/>
          </p:cNvSpPr>
          <p:nvPr>
            <p:ph type="title" idx="2"/>
          </p:nvPr>
        </p:nvSpPr>
        <p:spPr>
          <a:xfrm>
            <a:off x="15912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46"/>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39" name="Google Shape;39;p46"/>
          <p:cNvSpPr txBox="1">
            <a:spLocks noGrp="1"/>
          </p:cNvSpPr>
          <p:nvPr>
            <p:ph type="title" idx="3"/>
          </p:nvPr>
        </p:nvSpPr>
        <p:spPr>
          <a:xfrm>
            <a:off x="34488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46"/>
          <p:cNvSpPr txBox="1">
            <a:spLocks noGrp="1"/>
          </p:cNvSpPr>
          <p:nvPr>
            <p:ph type="title" idx="4"/>
          </p:nvPr>
        </p:nvSpPr>
        <p:spPr>
          <a:xfrm>
            <a:off x="43200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46"/>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2" name="Google Shape;42;p46"/>
          <p:cNvSpPr txBox="1">
            <a:spLocks noGrp="1"/>
          </p:cNvSpPr>
          <p:nvPr>
            <p:ph type="title" idx="6"/>
          </p:nvPr>
        </p:nvSpPr>
        <p:spPr>
          <a:xfrm>
            <a:off x="6177600" y="19777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3" name="Google Shape;43;p46"/>
          <p:cNvSpPr txBox="1">
            <a:spLocks noGrp="1"/>
          </p:cNvSpPr>
          <p:nvPr>
            <p:ph type="title" idx="7"/>
          </p:nvPr>
        </p:nvSpPr>
        <p:spPr>
          <a:xfrm>
            <a:off x="7048800" y="15631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46"/>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5" name="Google Shape;45;p46"/>
          <p:cNvSpPr txBox="1">
            <a:spLocks noGrp="1"/>
          </p:cNvSpPr>
          <p:nvPr>
            <p:ph type="title" idx="9"/>
          </p:nvPr>
        </p:nvSpPr>
        <p:spPr>
          <a:xfrm>
            <a:off x="7200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6"/>
          <p:cNvSpPr txBox="1">
            <a:spLocks noGrp="1"/>
          </p:cNvSpPr>
          <p:nvPr>
            <p:ph type="title" idx="13"/>
          </p:nvPr>
        </p:nvSpPr>
        <p:spPr>
          <a:xfrm>
            <a:off x="15912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46"/>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48" name="Google Shape;48;p46"/>
          <p:cNvSpPr txBox="1">
            <a:spLocks noGrp="1"/>
          </p:cNvSpPr>
          <p:nvPr>
            <p:ph type="title" idx="15"/>
          </p:nvPr>
        </p:nvSpPr>
        <p:spPr>
          <a:xfrm>
            <a:off x="34488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46"/>
          <p:cNvSpPr txBox="1">
            <a:spLocks noGrp="1"/>
          </p:cNvSpPr>
          <p:nvPr>
            <p:ph type="title" idx="16"/>
          </p:nvPr>
        </p:nvSpPr>
        <p:spPr>
          <a:xfrm>
            <a:off x="43200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46"/>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1" name="Google Shape;51;p46"/>
          <p:cNvSpPr txBox="1">
            <a:spLocks noGrp="1"/>
          </p:cNvSpPr>
          <p:nvPr>
            <p:ph type="title" idx="18"/>
          </p:nvPr>
        </p:nvSpPr>
        <p:spPr>
          <a:xfrm>
            <a:off x="6177600" y="376110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46"/>
          <p:cNvSpPr txBox="1">
            <a:spLocks noGrp="1"/>
          </p:cNvSpPr>
          <p:nvPr>
            <p:ph type="title" idx="19"/>
          </p:nvPr>
        </p:nvSpPr>
        <p:spPr>
          <a:xfrm>
            <a:off x="7048800" y="33465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46"/>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54" name="Google Shape;54;p46"/>
          <p:cNvSpPr txBox="1">
            <a:spLocks noGrp="1"/>
          </p:cNvSpPr>
          <p:nvPr>
            <p:ph type="title" idx="21"/>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47"/>
          <p:cNvSpPr txBox="1">
            <a:spLocks noGrp="1"/>
          </p:cNvSpPr>
          <p:nvPr>
            <p:ph type="title"/>
          </p:nvPr>
        </p:nvSpPr>
        <p:spPr>
          <a:xfrm>
            <a:off x="6116600" y="1027500"/>
            <a:ext cx="1015200" cy="75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b="1">
                <a:solidFill>
                  <a:schemeClr val="accent5"/>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7" name="Google Shape;57;p47"/>
          <p:cNvSpPr/>
          <p:nvPr/>
        </p:nvSpPr>
        <p:spPr>
          <a:xfrm>
            <a:off x="6628550" y="0"/>
            <a:ext cx="2515411" cy="2678176"/>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47"/>
          <p:cNvGrpSpPr/>
          <p:nvPr/>
        </p:nvGrpSpPr>
        <p:grpSpPr>
          <a:xfrm rot="10800000">
            <a:off x="7131797" y="-591087"/>
            <a:ext cx="2475509" cy="2262186"/>
            <a:chOff x="7355300" y="3662050"/>
            <a:chExt cx="2475509" cy="2262186"/>
          </a:xfrm>
        </p:grpSpPr>
        <p:sp>
          <p:nvSpPr>
            <p:cNvPr id="59" name="Google Shape;59;p47"/>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7"/>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7"/>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7"/>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47"/>
          <p:cNvSpPr/>
          <p:nvPr/>
        </p:nvSpPr>
        <p:spPr>
          <a:xfrm>
            <a:off x="0" y="757100"/>
            <a:ext cx="4897633" cy="4386383"/>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7"/>
          <p:cNvSpPr txBox="1">
            <a:spLocks noGrp="1"/>
          </p:cNvSpPr>
          <p:nvPr>
            <p:ph type="title" idx="2"/>
          </p:nvPr>
        </p:nvSpPr>
        <p:spPr>
          <a:xfrm>
            <a:off x="4824300" y="1780500"/>
            <a:ext cx="3599700" cy="169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47"/>
          <p:cNvSpPr txBox="1">
            <a:spLocks noGrp="1"/>
          </p:cNvSpPr>
          <p:nvPr>
            <p:ph type="subTitle" idx="1"/>
          </p:nvPr>
        </p:nvSpPr>
        <p:spPr>
          <a:xfrm>
            <a:off x="5206300" y="3472500"/>
            <a:ext cx="2835900" cy="67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48"/>
          <p:cNvSpPr/>
          <p:nvPr/>
        </p:nvSpPr>
        <p:spPr>
          <a:xfrm>
            <a:off x="0" y="100"/>
            <a:ext cx="3123123" cy="1662326"/>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48"/>
          <p:cNvGrpSpPr/>
          <p:nvPr/>
        </p:nvGrpSpPr>
        <p:grpSpPr>
          <a:xfrm flipH="1">
            <a:off x="-365349" y="-1023825"/>
            <a:ext cx="2475509" cy="2262186"/>
            <a:chOff x="7355300" y="3662050"/>
            <a:chExt cx="2475509" cy="2262186"/>
          </a:xfrm>
        </p:grpSpPr>
        <p:sp>
          <p:nvSpPr>
            <p:cNvPr id="69" name="Google Shape;69;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48"/>
          <p:cNvSpPr/>
          <p:nvPr/>
        </p:nvSpPr>
        <p:spPr>
          <a:xfrm>
            <a:off x="5299645" y="742021"/>
            <a:ext cx="3844429" cy="4401442"/>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48"/>
          <p:cNvGrpSpPr/>
          <p:nvPr/>
        </p:nvGrpSpPr>
        <p:grpSpPr>
          <a:xfrm flipH="1">
            <a:off x="7004626" y="3262425"/>
            <a:ext cx="2475509" cy="2262186"/>
            <a:chOff x="7355300" y="3662050"/>
            <a:chExt cx="2475509" cy="2262186"/>
          </a:xfrm>
        </p:grpSpPr>
        <p:sp>
          <p:nvSpPr>
            <p:cNvPr id="75" name="Google Shape;75;p48"/>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8"/>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8"/>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48"/>
          <p:cNvSpPr txBox="1">
            <a:spLocks noGrp="1"/>
          </p:cNvSpPr>
          <p:nvPr>
            <p:ph type="subTitle" idx="1"/>
          </p:nvPr>
        </p:nvSpPr>
        <p:spPr>
          <a:xfrm>
            <a:off x="720000" y="2112025"/>
            <a:ext cx="3780000" cy="166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48"/>
          <p:cNvSpPr txBox="1">
            <a:spLocks noGrp="1"/>
          </p:cNvSpPr>
          <p:nvPr>
            <p:ph type="title"/>
          </p:nvPr>
        </p:nvSpPr>
        <p:spPr>
          <a:xfrm>
            <a:off x="720000" y="1435225"/>
            <a:ext cx="3780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8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81"/>
        <p:cNvGrpSpPr/>
        <p:nvPr/>
      </p:nvGrpSpPr>
      <p:grpSpPr>
        <a:xfrm>
          <a:off x="0" y="0"/>
          <a:ext cx="0" cy="0"/>
          <a:chOff x="0" y="0"/>
          <a:chExt cx="0" cy="0"/>
        </a:xfrm>
      </p:grpSpPr>
      <p:sp>
        <p:nvSpPr>
          <p:cNvPr id="82" name="Google Shape;82;p49"/>
          <p:cNvSpPr/>
          <p:nvPr/>
        </p:nvSpPr>
        <p:spPr>
          <a:xfrm flipH="1">
            <a:off x="67" y="1949525"/>
            <a:ext cx="2789758" cy="3193961"/>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49"/>
          <p:cNvGrpSpPr/>
          <p:nvPr/>
        </p:nvGrpSpPr>
        <p:grpSpPr>
          <a:xfrm rot="10800000">
            <a:off x="157197" y="3715325"/>
            <a:ext cx="2475509" cy="2262186"/>
            <a:chOff x="7355300" y="3662050"/>
            <a:chExt cx="2475509" cy="2262186"/>
          </a:xfrm>
        </p:grpSpPr>
        <p:sp>
          <p:nvSpPr>
            <p:cNvPr id="84" name="Google Shape;84;p4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49"/>
          <p:cNvSpPr/>
          <p:nvPr/>
        </p:nvSpPr>
        <p:spPr>
          <a:xfrm>
            <a:off x="6444754" y="0"/>
            <a:ext cx="2699306" cy="2873970"/>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49"/>
          <p:cNvGrpSpPr/>
          <p:nvPr/>
        </p:nvGrpSpPr>
        <p:grpSpPr>
          <a:xfrm>
            <a:off x="7496300" y="-643125"/>
            <a:ext cx="2475509" cy="2262186"/>
            <a:chOff x="7355300" y="3662050"/>
            <a:chExt cx="2475509" cy="2262186"/>
          </a:xfrm>
        </p:grpSpPr>
        <p:sp>
          <p:nvSpPr>
            <p:cNvPr id="90" name="Google Shape;90;p4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9"/>
          <p:cNvSpPr txBox="1">
            <a:spLocks noGrp="1"/>
          </p:cNvSpPr>
          <p:nvPr>
            <p:ph type="title"/>
          </p:nvPr>
        </p:nvSpPr>
        <p:spPr>
          <a:xfrm>
            <a:off x="720000" y="117135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5" name="Google Shape;95;p49"/>
          <p:cNvSpPr txBox="1">
            <a:spLocks noGrp="1"/>
          </p:cNvSpPr>
          <p:nvPr>
            <p:ph type="body" idx="1"/>
          </p:nvPr>
        </p:nvSpPr>
        <p:spPr>
          <a:xfrm>
            <a:off x="2065175" y="1848150"/>
            <a:ext cx="5013600" cy="2124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5"/>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96"/>
        <p:cNvGrpSpPr/>
        <p:nvPr/>
      </p:nvGrpSpPr>
      <p:grpSpPr>
        <a:xfrm>
          <a:off x="0" y="0"/>
          <a:ext cx="0" cy="0"/>
          <a:chOff x="0" y="0"/>
          <a:chExt cx="0" cy="0"/>
        </a:xfrm>
      </p:grpSpPr>
      <p:sp>
        <p:nvSpPr>
          <p:cNvPr id="97" name="Google Shape;97;p50"/>
          <p:cNvSpPr/>
          <p:nvPr/>
        </p:nvSpPr>
        <p:spPr>
          <a:xfrm>
            <a:off x="1" y="2403125"/>
            <a:ext cx="3065133" cy="2745172"/>
          </a:xfrm>
          <a:custGeom>
            <a:avLst/>
            <a:gdLst/>
            <a:ahLst/>
            <a:cxnLst/>
            <a:rect l="l" t="t" r="r" b="b"/>
            <a:pathLst>
              <a:path w="41643" h="37296" extrusionOk="0">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50"/>
          <p:cNvGrpSpPr/>
          <p:nvPr/>
        </p:nvGrpSpPr>
        <p:grpSpPr>
          <a:xfrm>
            <a:off x="-462150" y="3496863"/>
            <a:ext cx="2475509" cy="2262186"/>
            <a:chOff x="7355300" y="3662050"/>
            <a:chExt cx="2475509" cy="2262186"/>
          </a:xfrm>
        </p:grpSpPr>
        <p:sp>
          <p:nvSpPr>
            <p:cNvPr id="99" name="Google Shape;99;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50"/>
          <p:cNvSpPr/>
          <p:nvPr/>
        </p:nvSpPr>
        <p:spPr>
          <a:xfrm>
            <a:off x="6309319" y="4780"/>
            <a:ext cx="2834676" cy="301809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50"/>
          <p:cNvGrpSpPr/>
          <p:nvPr/>
        </p:nvGrpSpPr>
        <p:grpSpPr>
          <a:xfrm rot="10800000" flipH="1">
            <a:off x="7747550" y="-877400"/>
            <a:ext cx="2475509" cy="2262186"/>
            <a:chOff x="7355300" y="3662050"/>
            <a:chExt cx="2475509" cy="2262186"/>
          </a:xfrm>
        </p:grpSpPr>
        <p:sp>
          <p:nvSpPr>
            <p:cNvPr id="105" name="Google Shape;105;p50"/>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0"/>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0"/>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0"/>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50"/>
          <p:cNvSpPr txBox="1">
            <a:spLocks noGrp="1"/>
          </p:cNvSpPr>
          <p:nvPr>
            <p:ph type="subTitle" idx="1"/>
          </p:nvPr>
        </p:nvSpPr>
        <p:spPr>
          <a:xfrm>
            <a:off x="1448426" y="2913300"/>
            <a:ext cx="31695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0" name="Google Shape;110;p50"/>
          <p:cNvSpPr txBox="1">
            <a:spLocks noGrp="1"/>
          </p:cNvSpPr>
          <p:nvPr>
            <p:ph type="subTitle" idx="2"/>
          </p:nvPr>
        </p:nvSpPr>
        <p:spPr>
          <a:xfrm>
            <a:off x="1448517" y="1384775"/>
            <a:ext cx="3167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1" name="Google Shape;111;p50"/>
          <p:cNvSpPr txBox="1">
            <a:spLocks noGrp="1"/>
          </p:cNvSpPr>
          <p:nvPr>
            <p:ph type="subTitle" idx="3"/>
          </p:nvPr>
        </p:nvSpPr>
        <p:spPr>
          <a:xfrm>
            <a:off x="1446733" y="2574900"/>
            <a:ext cx="31695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12" name="Google Shape;112;p50"/>
          <p:cNvSpPr txBox="1">
            <a:spLocks noGrp="1"/>
          </p:cNvSpPr>
          <p:nvPr>
            <p:ph type="subTitle" idx="4"/>
          </p:nvPr>
        </p:nvSpPr>
        <p:spPr>
          <a:xfrm>
            <a:off x="1446825" y="1723175"/>
            <a:ext cx="31677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13" name="Google Shape;113;p50"/>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3_2">
    <p:spTree>
      <p:nvGrpSpPr>
        <p:cNvPr id="1" name="Shape 114"/>
        <p:cNvGrpSpPr/>
        <p:nvPr/>
      </p:nvGrpSpPr>
      <p:grpSpPr>
        <a:xfrm>
          <a:off x="0" y="0"/>
          <a:ext cx="0" cy="0"/>
          <a:chOff x="0" y="0"/>
          <a:chExt cx="0" cy="0"/>
        </a:xfrm>
      </p:grpSpPr>
      <p:sp>
        <p:nvSpPr>
          <p:cNvPr id="115" name="Google Shape;115;p51"/>
          <p:cNvSpPr/>
          <p:nvPr/>
        </p:nvSpPr>
        <p:spPr>
          <a:xfrm>
            <a:off x="6668524" y="3014182"/>
            <a:ext cx="2475550" cy="2129386"/>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1"/>
          <p:cNvSpPr/>
          <p:nvPr/>
        </p:nvSpPr>
        <p:spPr>
          <a:xfrm flipH="1">
            <a:off x="-100" y="4944"/>
            <a:ext cx="2831980" cy="3015229"/>
          </a:xfrm>
          <a:custGeom>
            <a:avLst/>
            <a:gdLst/>
            <a:ahLst/>
            <a:cxnLst/>
            <a:rect l="l" t="t" r="r" b="b"/>
            <a:pathLst>
              <a:path w="38512" h="41004" extrusionOk="0">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 name="Google Shape;117;p51"/>
          <p:cNvGrpSpPr/>
          <p:nvPr/>
        </p:nvGrpSpPr>
        <p:grpSpPr>
          <a:xfrm rot="10800000" flipH="1">
            <a:off x="-517750" y="-1121575"/>
            <a:ext cx="2475509" cy="2262186"/>
            <a:chOff x="7355300" y="3662050"/>
            <a:chExt cx="2475509" cy="2262186"/>
          </a:xfrm>
        </p:grpSpPr>
        <p:sp>
          <p:nvSpPr>
            <p:cNvPr id="118" name="Google Shape;118;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51"/>
          <p:cNvGrpSpPr/>
          <p:nvPr/>
        </p:nvGrpSpPr>
        <p:grpSpPr>
          <a:xfrm flipH="1">
            <a:off x="7225322" y="3496875"/>
            <a:ext cx="2475509" cy="2262186"/>
            <a:chOff x="7355300" y="3662050"/>
            <a:chExt cx="2475509" cy="2262186"/>
          </a:xfrm>
        </p:grpSpPr>
        <p:sp>
          <p:nvSpPr>
            <p:cNvPr id="123" name="Google Shape;123;p51"/>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1"/>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1"/>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1"/>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7" name="Google Shape;127;p51"/>
          <p:cNvSpPr txBox="1">
            <a:spLocks noGrp="1"/>
          </p:cNvSpPr>
          <p:nvPr>
            <p:ph type="title"/>
          </p:nvPr>
        </p:nvSpPr>
        <p:spPr>
          <a:xfrm>
            <a:off x="7200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8" name="Google Shape;128;p51"/>
          <p:cNvSpPr txBox="1">
            <a:spLocks noGrp="1"/>
          </p:cNvSpPr>
          <p:nvPr>
            <p:ph type="subTitle" idx="1"/>
          </p:nvPr>
        </p:nvSpPr>
        <p:spPr>
          <a:xfrm>
            <a:off x="7200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29" name="Google Shape;129;p51"/>
          <p:cNvSpPr txBox="1">
            <a:spLocks noGrp="1"/>
          </p:cNvSpPr>
          <p:nvPr>
            <p:ph type="title" idx="2"/>
          </p:nvPr>
        </p:nvSpPr>
        <p:spPr>
          <a:xfrm>
            <a:off x="61776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0" name="Google Shape;130;p51"/>
          <p:cNvSpPr txBox="1">
            <a:spLocks noGrp="1"/>
          </p:cNvSpPr>
          <p:nvPr>
            <p:ph type="subTitle" idx="3"/>
          </p:nvPr>
        </p:nvSpPr>
        <p:spPr>
          <a:xfrm>
            <a:off x="6177600" y="2819237"/>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1" name="Google Shape;131;p51"/>
          <p:cNvSpPr txBox="1">
            <a:spLocks noGrp="1"/>
          </p:cNvSpPr>
          <p:nvPr>
            <p:ph type="title" idx="4"/>
          </p:nvPr>
        </p:nvSpPr>
        <p:spPr>
          <a:xfrm>
            <a:off x="3448800" y="2480837"/>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2" name="Google Shape;132;p51"/>
          <p:cNvSpPr txBox="1">
            <a:spLocks noGrp="1"/>
          </p:cNvSpPr>
          <p:nvPr>
            <p:ph type="subTitle" idx="5"/>
          </p:nvPr>
        </p:nvSpPr>
        <p:spPr>
          <a:xfrm>
            <a:off x="3448800" y="2819250"/>
            <a:ext cx="2246400" cy="8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3" name="Google Shape;133;p51"/>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51"/>
          <p:cNvSpPr txBox="1">
            <a:spLocks noGrp="1"/>
          </p:cNvSpPr>
          <p:nvPr>
            <p:ph type="title" idx="7"/>
          </p:nvPr>
        </p:nvSpPr>
        <p:spPr>
          <a:xfrm>
            <a:off x="15912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5" name="Google Shape;135;p51"/>
          <p:cNvSpPr txBox="1">
            <a:spLocks noGrp="1"/>
          </p:cNvSpPr>
          <p:nvPr>
            <p:ph type="title" idx="8"/>
          </p:nvPr>
        </p:nvSpPr>
        <p:spPr>
          <a:xfrm>
            <a:off x="43200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6" name="Google Shape;136;p51"/>
          <p:cNvSpPr txBox="1">
            <a:spLocks noGrp="1"/>
          </p:cNvSpPr>
          <p:nvPr>
            <p:ph type="title" idx="9"/>
          </p:nvPr>
        </p:nvSpPr>
        <p:spPr>
          <a:xfrm>
            <a:off x="7048800" y="2061600"/>
            <a:ext cx="504000" cy="41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149"/>
        <p:cNvGrpSpPr/>
        <p:nvPr/>
      </p:nvGrpSpPr>
      <p:grpSpPr>
        <a:xfrm>
          <a:off x="0" y="0"/>
          <a:ext cx="0" cy="0"/>
          <a:chOff x="0" y="0"/>
          <a:chExt cx="0" cy="0"/>
        </a:xfrm>
      </p:grpSpPr>
      <p:sp>
        <p:nvSpPr>
          <p:cNvPr id="150" name="Google Shape;150;p53"/>
          <p:cNvSpPr/>
          <p:nvPr/>
        </p:nvSpPr>
        <p:spPr>
          <a:xfrm flipH="1">
            <a:off x="6011328" y="4925"/>
            <a:ext cx="3132672" cy="2370394"/>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53"/>
          <p:cNvGrpSpPr/>
          <p:nvPr/>
        </p:nvGrpSpPr>
        <p:grpSpPr>
          <a:xfrm>
            <a:off x="7110046" y="-466600"/>
            <a:ext cx="2475509" cy="2262186"/>
            <a:chOff x="7355300" y="3662050"/>
            <a:chExt cx="2475509" cy="2262186"/>
          </a:xfrm>
        </p:grpSpPr>
        <p:sp>
          <p:nvSpPr>
            <p:cNvPr id="152" name="Google Shape;152;p5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53"/>
          <p:cNvSpPr/>
          <p:nvPr/>
        </p:nvSpPr>
        <p:spPr>
          <a:xfrm flipH="1">
            <a:off x="43" y="3191774"/>
            <a:ext cx="2083247" cy="1951766"/>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53"/>
          <p:cNvGrpSpPr/>
          <p:nvPr/>
        </p:nvGrpSpPr>
        <p:grpSpPr>
          <a:xfrm>
            <a:off x="-223333" y="4039125"/>
            <a:ext cx="1546317" cy="1537543"/>
            <a:chOff x="-223333" y="4039125"/>
            <a:chExt cx="1546317" cy="1537543"/>
          </a:xfrm>
        </p:grpSpPr>
        <p:sp>
          <p:nvSpPr>
            <p:cNvPr id="158" name="Google Shape;158;p53"/>
            <p:cNvSpPr/>
            <p:nvPr/>
          </p:nvSpPr>
          <p:spPr>
            <a:xfrm rot="10800000" flipH="1">
              <a:off x="-223333" y="4039125"/>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3"/>
            <p:cNvSpPr/>
            <p:nvPr/>
          </p:nvSpPr>
          <p:spPr>
            <a:xfrm rot="10800000" flipH="1">
              <a:off x="27023" y="4287750"/>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53"/>
          <p:cNvSpPr txBox="1">
            <a:spLocks noGrp="1"/>
          </p:cNvSpPr>
          <p:nvPr>
            <p:ph type="title"/>
          </p:nvPr>
        </p:nvSpPr>
        <p:spPr>
          <a:xfrm>
            <a:off x="1676675"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1" name="Google Shape;161;p53"/>
          <p:cNvSpPr txBox="1">
            <a:spLocks noGrp="1"/>
          </p:cNvSpPr>
          <p:nvPr>
            <p:ph type="subTitle" idx="1"/>
          </p:nvPr>
        </p:nvSpPr>
        <p:spPr>
          <a:xfrm>
            <a:off x="1676675" y="1965686"/>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2" name="Google Shape;162;p53"/>
          <p:cNvSpPr txBox="1">
            <a:spLocks noGrp="1"/>
          </p:cNvSpPr>
          <p:nvPr>
            <p:ph type="title" idx="2"/>
          </p:nvPr>
        </p:nvSpPr>
        <p:spPr>
          <a:xfrm>
            <a:off x="6177600" y="1627488"/>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3" name="Google Shape;163;p53"/>
          <p:cNvSpPr txBox="1">
            <a:spLocks noGrp="1"/>
          </p:cNvSpPr>
          <p:nvPr>
            <p:ph type="subTitle" idx="3"/>
          </p:nvPr>
        </p:nvSpPr>
        <p:spPr>
          <a:xfrm>
            <a:off x="6177600" y="1965888"/>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4" name="Google Shape;164;p53"/>
          <p:cNvSpPr txBox="1">
            <a:spLocks noGrp="1"/>
          </p:cNvSpPr>
          <p:nvPr>
            <p:ph type="title" idx="4"/>
          </p:nvPr>
        </p:nvSpPr>
        <p:spPr>
          <a:xfrm>
            <a:off x="1676675" y="30613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5" name="Google Shape;165;p53"/>
          <p:cNvSpPr txBox="1">
            <a:spLocks noGrp="1"/>
          </p:cNvSpPr>
          <p:nvPr>
            <p:ph type="subTitle" idx="5"/>
          </p:nvPr>
        </p:nvSpPr>
        <p:spPr>
          <a:xfrm>
            <a:off x="1676675"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6" name="Google Shape;166;p53"/>
          <p:cNvSpPr txBox="1">
            <a:spLocks noGrp="1"/>
          </p:cNvSpPr>
          <p:nvPr>
            <p:ph type="title" idx="6"/>
          </p:nvPr>
        </p:nvSpPr>
        <p:spPr>
          <a:xfrm>
            <a:off x="6177600" y="3062263"/>
            <a:ext cx="22464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67" name="Google Shape;167;p53"/>
          <p:cNvSpPr txBox="1">
            <a:spLocks noGrp="1"/>
          </p:cNvSpPr>
          <p:nvPr>
            <p:ph type="subTitle" idx="7"/>
          </p:nvPr>
        </p:nvSpPr>
        <p:spPr>
          <a:xfrm>
            <a:off x="6177600" y="3399763"/>
            <a:ext cx="2246400" cy="50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68" name="Google Shape;168;p53"/>
          <p:cNvSpPr txBox="1">
            <a:spLocks noGrp="1"/>
          </p:cNvSpPr>
          <p:nvPr>
            <p:ph type="title" idx="8"/>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6_1_1">
    <p:spTree>
      <p:nvGrpSpPr>
        <p:cNvPr id="1" name="Shape 169"/>
        <p:cNvGrpSpPr/>
        <p:nvPr/>
      </p:nvGrpSpPr>
      <p:grpSpPr>
        <a:xfrm>
          <a:off x="0" y="0"/>
          <a:ext cx="0" cy="0"/>
          <a:chOff x="0" y="0"/>
          <a:chExt cx="0" cy="0"/>
        </a:xfrm>
      </p:grpSpPr>
      <p:sp>
        <p:nvSpPr>
          <p:cNvPr id="170" name="Google Shape;170;p54"/>
          <p:cNvSpPr/>
          <p:nvPr/>
        </p:nvSpPr>
        <p:spPr>
          <a:xfrm>
            <a:off x="-49" y="4874"/>
            <a:ext cx="2966386" cy="2244682"/>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54"/>
          <p:cNvGrpSpPr/>
          <p:nvPr/>
        </p:nvGrpSpPr>
        <p:grpSpPr>
          <a:xfrm rot="10800000" flipH="1">
            <a:off x="-458600" y="-995675"/>
            <a:ext cx="2475509" cy="2262186"/>
            <a:chOff x="7355300" y="3662050"/>
            <a:chExt cx="2475509" cy="2262186"/>
          </a:xfrm>
        </p:grpSpPr>
        <p:sp>
          <p:nvSpPr>
            <p:cNvPr id="172" name="Google Shape;172;p5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54"/>
          <p:cNvSpPr/>
          <p:nvPr/>
        </p:nvSpPr>
        <p:spPr>
          <a:xfrm>
            <a:off x="7622975" y="3718450"/>
            <a:ext cx="1521038" cy="1425040"/>
          </a:xfrm>
          <a:custGeom>
            <a:avLst/>
            <a:gdLst/>
            <a:ahLst/>
            <a:cxnLst/>
            <a:rect l="l" t="t" r="r" b="b"/>
            <a:pathLst>
              <a:path w="28330" h="26542" extrusionOk="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 name="Google Shape;177;p54"/>
          <p:cNvGrpSpPr/>
          <p:nvPr/>
        </p:nvGrpSpPr>
        <p:grpSpPr>
          <a:xfrm>
            <a:off x="8133871" y="4304100"/>
            <a:ext cx="1546317" cy="1537543"/>
            <a:chOff x="9437371" y="-1149450"/>
            <a:chExt cx="1546317" cy="1537543"/>
          </a:xfrm>
        </p:grpSpPr>
        <p:sp>
          <p:nvSpPr>
            <p:cNvPr id="178" name="Google Shape;178;p54"/>
            <p:cNvSpPr/>
            <p:nvPr/>
          </p:nvSpPr>
          <p:spPr>
            <a:xfrm rot="10800000">
              <a:off x="9437371" y="-1149450"/>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4"/>
            <p:cNvSpPr/>
            <p:nvPr/>
          </p:nvSpPr>
          <p:spPr>
            <a:xfrm rot="10800000">
              <a:off x="9707113" y="-900825"/>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54"/>
          <p:cNvSpPr txBox="1">
            <a:spLocks noGrp="1"/>
          </p:cNvSpPr>
          <p:nvPr>
            <p:ph type="title"/>
          </p:nvPr>
        </p:nvSpPr>
        <p:spPr>
          <a:xfrm>
            <a:off x="7200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1" name="Google Shape;181;p54"/>
          <p:cNvSpPr txBox="1">
            <a:spLocks noGrp="1"/>
          </p:cNvSpPr>
          <p:nvPr>
            <p:ph type="subTitle" idx="1"/>
          </p:nvPr>
        </p:nvSpPr>
        <p:spPr>
          <a:xfrm>
            <a:off x="7200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2" name="Google Shape;182;p54"/>
          <p:cNvSpPr txBox="1">
            <a:spLocks noGrp="1"/>
          </p:cNvSpPr>
          <p:nvPr>
            <p:ph type="title" idx="2"/>
          </p:nvPr>
        </p:nvSpPr>
        <p:spPr>
          <a:xfrm>
            <a:off x="3448800"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3" name="Google Shape;183;p54"/>
          <p:cNvSpPr txBox="1">
            <a:spLocks noGrp="1"/>
          </p:cNvSpPr>
          <p:nvPr>
            <p:ph type="subTitle" idx="3"/>
          </p:nvPr>
        </p:nvSpPr>
        <p:spPr>
          <a:xfrm>
            <a:off x="3448800"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4" name="Google Shape;184;p54"/>
          <p:cNvSpPr txBox="1">
            <a:spLocks noGrp="1"/>
          </p:cNvSpPr>
          <p:nvPr>
            <p:ph type="title" idx="4"/>
          </p:nvPr>
        </p:nvSpPr>
        <p:spPr>
          <a:xfrm>
            <a:off x="6177595" y="3423850"/>
            <a:ext cx="22464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5" name="Google Shape;185;p54"/>
          <p:cNvSpPr txBox="1">
            <a:spLocks noGrp="1"/>
          </p:cNvSpPr>
          <p:nvPr>
            <p:ph type="subTitle" idx="5"/>
          </p:nvPr>
        </p:nvSpPr>
        <p:spPr>
          <a:xfrm>
            <a:off x="6177595" y="3762250"/>
            <a:ext cx="2246400" cy="50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86" name="Google Shape;186;p54"/>
          <p:cNvSpPr txBox="1">
            <a:spLocks noGrp="1"/>
          </p:cNvSpPr>
          <p:nvPr>
            <p:ph type="title" idx="6"/>
          </p:nvPr>
        </p:nvSpPr>
        <p:spPr>
          <a:xfrm>
            <a:off x="720000" y="540000"/>
            <a:ext cx="7704000" cy="67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7" name="Google Shape;187;p54"/>
          <p:cNvSpPr txBox="1">
            <a:spLocks noGrp="1"/>
          </p:cNvSpPr>
          <p:nvPr>
            <p:ph type="title" idx="7"/>
          </p:nvPr>
        </p:nvSpPr>
        <p:spPr>
          <a:xfrm>
            <a:off x="1216800" y="2196050"/>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8" name="Google Shape;188;p54"/>
          <p:cNvSpPr txBox="1">
            <a:spLocks noGrp="1"/>
          </p:cNvSpPr>
          <p:nvPr>
            <p:ph type="title" idx="8"/>
          </p:nvPr>
        </p:nvSpPr>
        <p:spPr>
          <a:xfrm>
            <a:off x="3946950" y="2193064"/>
            <a:ext cx="12501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9" name="Google Shape;189;p54"/>
          <p:cNvSpPr txBox="1">
            <a:spLocks noGrp="1"/>
          </p:cNvSpPr>
          <p:nvPr>
            <p:ph type="title" idx="9"/>
          </p:nvPr>
        </p:nvSpPr>
        <p:spPr>
          <a:xfrm>
            <a:off x="6674395" y="2193064"/>
            <a:ext cx="12528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b="1">
                <a:solidFill>
                  <a:schemeClr val="accent5"/>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4000"/>
              <a:buFont typeface="Francois One"/>
              <a:buNone/>
              <a:defRPr sz="4000" b="0" i="0" u="none" strike="noStrike" cap="none">
                <a:solidFill>
                  <a:schemeClr val="accent6"/>
                </a:solidFill>
                <a:latin typeface="Francois One"/>
                <a:ea typeface="Francois One"/>
                <a:cs typeface="Francois One"/>
                <a:sym typeface="Francois One"/>
              </a:defRPr>
            </a:lvl1pPr>
            <a:lvl2pPr marR="0" lvl="1"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3500"/>
              <a:buFont typeface="Bebas Neue"/>
              <a:buNone/>
              <a:defRPr sz="3500" b="0" i="0" u="none" strike="noStrike" cap="none">
                <a:solidFill>
                  <a:schemeClr val="accent6"/>
                </a:solidFill>
                <a:latin typeface="Bebas Neue"/>
                <a:ea typeface="Bebas Neue"/>
                <a:cs typeface="Bebas Neue"/>
                <a:sym typeface="Bebas Neue"/>
              </a:defRPr>
            </a:lvl9pPr>
          </a:lstStyle>
          <a:p>
            <a:endParaRPr/>
          </a:p>
        </p:txBody>
      </p:sp>
      <p:sp>
        <p:nvSpPr>
          <p:cNvPr id="7" name="Google Shape;7;p44"/>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accent6"/>
              </a:buClr>
              <a:buSzPts val="1400"/>
              <a:buFont typeface="Montserrat"/>
              <a:buChar char="■"/>
              <a:defRPr sz="1400" b="0" i="0" u="none" strike="noStrike" cap="none">
                <a:solidFill>
                  <a:schemeClr val="accent6"/>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
          <p:cNvSpPr txBox="1">
            <a:spLocks noGrp="1"/>
          </p:cNvSpPr>
          <p:nvPr>
            <p:ph type="ctrTitle"/>
          </p:nvPr>
        </p:nvSpPr>
        <p:spPr>
          <a:xfrm>
            <a:off x="1430273" y="1316099"/>
            <a:ext cx="6478200" cy="1292631"/>
          </a:xfrm>
          <a:prstGeom prst="rect">
            <a:avLst/>
          </a:prstGeom>
          <a:noFill/>
          <a:ln>
            <a:noFill/>
          </a:ln>
        </p:spPr>
        <p:txBody>
          <a:bodyPr spcFirstLastPara="1" wrap="square" lIns="0" tIns="91425" rIns="0" bIns="91425" anchor="ctr" anchorCtr="0">
            <a:spAutoFit/>
          </a:bodyPr>
          <a:lstStyle/>
          <a:p>
            <a:pPr marL="0" lvl="0" indent="0" algn="ctr" rtl="0">
              <a:lnSpc>
                <a:spcPct val="100000"/>
              </a:lnSpc>
              <a:spcBef>
                <a:spcPts val="0"/>
              </a:spcBef>
              <a:spcAft>
                <a:spcPts val="0"/>
              </a:spcAft>
              <a:buSzPts val="6000"/>
              <a:buNone/>
            </a:pPr>
            <a:r>
              <a:rPr lang="vi-VN" sz="3600" dirty="0"/>
              <a:t>Ứng dụng mô hình học máy trong dự đoán phá sản doanh nghiệp</a:t>
            </a:r>
          </a:p>
        </p:txBody>
      </p:sp>
      <p:grpSp>
        <p:nvGrpSpPr>
          <p:cNvPr id="282" name="Google Shape;282;p1"/>
          <p:cNvGrpSpPr/>
          <p:nvPr/>
        </p:nvGrpSpPr>
        <p:grpSpPr>
          <a:xfrm>
            <a:off x="720000" y="-480537"/>
            <a:ext cx="782675" cy="2694724"/>
            <a:chOff x="5889600" y="-2416000"/>
            <a:chExt cx="782675" cy="2694724"/>
          </a:xfrm>
        </p:grpSpPr>
        <p:sp>
          <p:nvSpPr>
            <p:cNvPr id="283" name="Google Shape;283;p1"/>
            <p:cNvSpPr/>
            <p:nvPr/>
          </p:nvSpPr>
          <p:spPr>
            <a:xfrm>
              <a:off x="6161205" y="-2416000"/>
              <a:ext cx="44061" cy="1188495"/>
            </a:xfrm>
            <a:custGeom>
              <a:avLst/>
              <a:gdLst/>
              <a:ahLst/>
              <a:cxnLst/>
              <a:rect l="l" t="t" r="r" b="b"/>
              <a:pathLst>
                <a:path w="1369"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6316881" y="-2416000"/>
              <a:ext cx="44029" cy="1188495"/>
            </a:xfrm>
            <a:custGeom>
              <a:avLst/>
              <a:gdLst/>
              <a:ahLst/>
              <a:cxnLst/>
              <a:rect l="l" t="t" r="r" b="b"/>
              <a:pathLst>
                <a:path w="1368"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5889600" y="-520076"/>
              <a:ext cx="739740" cy="798800"/>
            </a:xfrm>
            <a:custGeom>
              <a:avLst/>
              <a:gdLst/>
              <a:ahLst/>
              <a:cxnLst/>
              <a:rect l="l" t="t" r="r" b="b"/>
              <a:pathLst>
                <a:path w="22984" h="24819" extrusionOk="0">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5960438" y="-564072"/>
              <a:ext cx="281329" cy="316733"/>
            </a:xfrm>
            <a:custGeom>
              <a:avLst/>
              <a:gdLst/>
              <a:ahLst/>
              <a:cxnLst/>
              <a:rect l="l" t="t" r="r" b="b"/>
              <a:pathLst>
                <a:path w="8741" h="9841" extrusionOk="0">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5893881" y="-1397168"/>
              <a:ext cx="778394" cy="930822"/>
            </a:xfrm>
            <a:custGeom>
              <a:avLst/>
              <a:gdLst/>
              <a:ahLst/>
              <a:cxnLst/>
              <a:rect l="l" t="t" r="r" b="b"/>
              <a:pathLst>
                <a:path w="24185" h="28921" extrusionOk="0">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5952939" y="-1340265"/>
              <a:ext cx="662432" cy="815954"/>
            </a:xfrm>
            <a:custGeom>
              <a:avLst/>
              <a:gdLst/>
              <a:ahLst/>
              <a:cxnLst/>
              <a:rect l="l" t="t" r="r" b="b"/>
              <a:pathLst>
                <a:path w="20582" h="25352" extrusionOk="0">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919660" y="-1367107"/>
              <a:ext cx="661370" cy="391885"/>
            </a:xfrm>
            <a:custGeom>
              <a:avLst/>
              <a:gdLst/>
              <a:ahLst/>
              <a:cxnLst/>
              <a:rect l="l" t="t" r="r" b="b"/>
              <a:pathLst>
                <a:path w="20549" h="12176" extrusionOk="0">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6199859" y="-704718"/>
              <a:ext cx="384385" cy="180397"/>
            </a:xfrm>
            <a:custGeom>
              <a:avLst/>
              <a:gdLst/>
              <a:ahLst/>
              <a:cxnLst/>
              <a:rect l="l" t="t" r="r" b="b"/>
              <a:pathLst>
                <a:path w="11943" h="5605" extrusionOk="0">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5973312" y="-908703"/>
              <a:ext cx="661370" cy="392979"/>
            </a:xfrm>
            <a:custGeom>
              <a:avLst/>
              <a:gdLst/>
              <a:ahLst/>
              <a:cxnLst/>
              <a:rect l="l" t="t" r="r" b="b"/>
              <a:pathLst>
                <a:path w="20549" h="12210" extrusionOk="0">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5931440" y="-1084753"/>
              <a:ext cx="718273" cy="433757"/>
            </a:xfrm>
            <a:custGeom>
              <a:avLst/>
              <a:gdLst/>
              <a:ahLst/>
              <a:cxnLst/>
              <a:rect l="l" t="t" r="r" b="b"/>
              <a:pathLst>
                <a:path w="22317" h="13477" extrusionOk="0">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5925003" y="-1241523"/>
              <a:ext cx="717211" cy="434852"/>
            </a:xfrm>
            <a:custGeom>
              <a:avLst/>
              <a:gdLst/>
              <a:ahLst/>
              <a:cxnLst/>
              <a:rect l="l" t="t" r="r" b="b"/>
              <a:pathLst>
                <a:path w="22284" h="13511" extrusionOk="0">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5985124" y="-1338141"/>
              <a:ext cx="370449" cy="172898"/>
            </a:xfrm>
            <a:custGeom>
              <a:avLst/>
              <a:gdLst/>
              <a:ahLst/>
              <a:cxnLst/>
              <a:rect l="l" t="t" r="r" b="b"/>
              <a:pathLst>
                <a:path w="11510" h="5372" extrusionOk="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977625" y="-444925"/>
              <a:ext cx="622715" cy="701118"/>
            </a:xfrm>
            <a:custGeom>
              <a:avLst/>
              <a:gdLst/>
              <a:ahLst/>
              <a:cxnLst/>
              <a:rect l="l" t="t" r="r" b="b"/>
              <a:pathLst>
                <a:path w="19348" h="21784" extrusionOk="0">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6067806"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6069962" y="-1293051"/>
              <a:ext cx="59059" cy="44061"/>
            </a:xfrm>
            <a:custGeom>
              <a:avLst/>
              <a:gdLst/>
              <a:ahLst/>
              <a:cxnLst/>
              <a:rect l="l" t="t" r="r" b="b"/>
              <a:pathLst>
                <a:path w="1835" h="1369" extrusionOk="0">
                  <a:moveTo>
                    <a:pt x="1835" y="1035"/>
                  </a:moveTo>
                  <a:cubicBezTo>
                    <a:pt x="1801" y="1168"/>
                    <a:pt x="1701" y="1302"/>
                    <a:pt x="1635" y="1368"/>
                  </a:cubicBezTo>
                  <a:lnTo>
                    <a:pt x="0" y="334"/>
                  </a:lnTo>
                  <a:cubicBezTo>
                    <a:pt x="33" y="201"/>
                    <a:pt x="133"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6438185"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6440341" y="-1293051"/>
              <a:ext cx="59059" cy="44061"/>
            </a:xfrm>
            <a:custGeom>
              <a:avLst/>
              <a:gdLst/>
              <a:ahLst/>
              <a:cxnLst/>
              <a:rect l="l" t="t" r="r" b="b"/>
              <a:pathLst>
                <a:path w="1835" h="1369" extrusionOk="0">
                  <a:moveTo>
                    <a:pt x="1835" y="1035"/>
                  </a:moveTo>
                  <a:cubicBezTo>
                    <a:pt x="1802" y="1168"/>
                    <a:pt x="1701" y="1302"/>
                    <a:pt x="1635" y="1368"/>
                  </a:cubicBezTo>
                  <a:lnTo>
                    <a:pt x="0" y="334"/>
                  </a:lnTo>
                  <a:cubicBezTo>
                    <a:pt x="34" y="201"/>
                    <a:pt x="134" y="101"/>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6062431" y="-620974"/>
              <a:ext cx="61216" cy="62310"/>
            </a:xfrm>
            <a:custGeom>
              <a:avLst/>
              <a:gdLst/>
              <a:ahLst/>
              <a:cxnLst/>
              <a:rect l="l" t="t" r="r" b="b"/>
              <a:pathLst>
                <a:path w="1902"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6063493" y="-613475"/>
              <a:ext cx="59092" cy="44061"/>
            </a:xfrm>
            <a:custGeom>
              <a:avLst/>
              <a:gdLst/>
              <a:ahLst/>
              <a:cxnLst/>
              <a:rect l="l" t="t" r="r" b="b"/>
              <a:pathLst>
                <a:path w="1836" h="1369" extrusionOk="0">
                  <a:moveTo>
                    <a:pt x="1836" y="1035"/>
                  </a:moveTo>
                  <a:cubicBezTo>
                    <a:pt x="1802" y="1168"/>
                    <a:pt x="1702" y="1268"/>
                    <a:pt x="1635" y="1369"/>
                  </a:cubicBezTo>
                  <a:lnTo>
                    <a:pt x="1" y="334"/>
                  </a:lnTo>
                  <a:cubicBezTo>
                    <a:pt x="34" y="201"/>
                    <a:pt x="134" y="68"/>
                    <a:pt x="201"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6432810" y="-620974"/>
              <a:ext cx="61248" cy="62310"/>
            </a:xfrm>
            <a:custGeom>
              <a:avLst/>
              <a:gdLst/>
              <a:ahLst/>
              <a:cxnLst/>
              <a:rect l="l" t="t" r="r" b="b"/>
              <a:pathLst>
                <a:path w="1903"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6433904" y="-613475"/>
              <a:ext cx="59059" cy="44061"/>
            </a:xfrm>
            <a:custGeom>
              <a:avLst/>
              <a:gdLst/>
              <a:ahLst/>
              <a:cxnLst/>
              <a:rect l="l" t="t" r="r" b="b"/>
              <a:pathLst>
                <a:path w="1835" h="1369" extrusionOk="0">
                  <a:moveTo>
                    <a:pt x="1835" y="1035"/>
                  </a:moveTo>
                  <a:cubicBezTo>
                    <a:pt x="1801" y="1168"/>
                    <a:pt x="1701" y="1268"/>
                    <a:pt x="1635" y="1369"/>
                  </a:cubicBezTo>
                  <a:lnTo>
                    <a:pt x="0" y="334"/>
                  </a:lnTo>
                  <a:cubicBezTo>
                    <a:pt x="33" y="201"/>
                    <a:pt x="134" y="68"/>
                    <a:pt x="200" y="1"/>
                  </a:cubicBezTo>
                  <a:close/>
                </a:path>
              </a:pathLst>
            </a:custGeom>
            <a:solidFill>
              <a:srgbClr val="FFFFFF">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5960438" y="-465298"/>
              <a:ext cx="231925" cy="185740"/>
            </a:xfrm>
            <a:custGeom>
              <a:avLst/>
              <a:gdLst/>
              <a:ahLst/>
              <a:cxnLst/>
              <a:rect l="l" t="t" r="r" b="b"/>
              <a:pathLst>
                <a:path w="7206" h="5771" extrusionOk="0">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1"/>
          <p:cNvGrpSpPr/>
          <p:nvPr/>
        </p:nvGrpSpPr>
        <p:grpSpPr>
          <a:xfrm>
            <a:off x="7438514" y="3381153"/>
            <a:ext cx="765749" cy="1920936"/>
            <a:chOff x="8665725" y="-2280925"/>
            <a:chExt cx="824800" cy="2070675"/>
          </a:xfrm>
        </p:grpSpPr>
        <p:sp>
          <p:nvSpPr>
            <p:cNvPr id="306" name="Google Shape;306;p1"/>
            <p:cNvSpPr/>
            <p:nvPr/>
          </p:nvSpPr>
          <p:spPr>
            <a:xfrm>
              <a:off x="9171925" y="-1994050"/>
              <a:ext cx="239375" cy="1011600"/>
            </a:xfrm>
            <a:custGeom>
              <a:avLst/>
              <a:gdLst/>
              <a:ahLst/>
              <a:cxnLst/>
              <a:rect l="l" t="t" r="r" b="b"/>
              <a:pathLst>
                <a:path w="9575" h="40464" extrusionOk="0">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8665725" y="-2280925"/>
              <a:ext cx="824800" cy="557100"/>
            </a:xfrm>
            <a:custGeom>
              <a:avLst/>
              <a:gdLst/>
              <a:ahLst/>
              <a:cxnLst/>
              <a:rect l="l" t="t" r="r" b="b"/>
              <a:pathLst>
                <a:path w="32992" h="22284" extrusionOk="0">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8665725" y="-2279250"/>
              <a:ext cx="137625" cy="556250"/>
            </a:xfrm>
            <a:custGeom>
              <a:avLst/>
              <a:gdLst/>
              <a:ahLst/>
              <a:cxnLst/>
              <a:rect l="l" t="t" r="r" b="b"/>
              <a:pathLst>
                <a:path w="5505" h="22250" extrusionOk="0">
                  <a:moveTo>
                    <a:pt x="5505" y="21082"/>
                  </a:moveTo>
                  <a:cubicBezTo>
                    <a:pt x="2903" y="11209"/>
                    <a:pt x="4271" y="3603"/>
                    <a:pt x="4938" y="1001"/>
                  </a:cubicBezTo>
                  <a:lnTo>
                    <a:pt x="3170" y="1"/>
                  </a:lnTo>
                  <a:cubicBezTo>
                    <a:pt x="3170" y="1"/>
                    <a:pt x="1" y="9341"/>
                    <a:pt x="3804" y="22250"/>
                  </a:cubicBezTo>
                  <a:close/>
                </a:path>
              </a:pathLst>
            </a:custGeom>
            <a:solidFill>
              <a:srgbClr val="FFFFFF">
                <a:alpha val="4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9124400" y="-1065875"/>
              <a:ext cx="266875" cy="855625"/>
            </a:xfrm>
            <a:custGeom>
              <a:avLst/>
              <a:gdLst/>
              <a:ahLst/>
              <a:cxnLst/>
              <a:rect l="l" t="t" r="r" b="b"/>
              <a:pathLst>
                <a:path w="10675" h="34225" extrusionOk="0">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9123575" y="-1048375"/>
              <a:ext cx="215175" cy="835625"/>
            </a:xfrm>
            <a:custGeom>
              <a:avLst/>
              <a:gdLst/>
              <a:ahLst/>
              <a:cxnLst/>
              <a:rect l="l" t="t" r="r" b="b"/>
              <a:pathLst>
                <a:path w="8607" h="33425" extrusionOk="0">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9156925" y="-1932325"/>
              <a:ext cx="92575" cy="893150"/>
            </a:xfrm>
            <a:custGeom>
              <a:avLst/>
              <a:gdLst/>
              <a:ahLst/>
              <a:cxnLst/>
              <a:rect l="l" t="t" r="r" b="b"/>
              <a:pathLst>
                <a:path w="3703" h="35726" extrusionOk="0">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8792500" y="-1998200"/>
              <a:ext cx="622975" cy="246025"/>
            </a:xfrm>
            <a:custGeom>
              <a:avLst/>
              <a:gdLst/>
              <a:ahLst/>
              <a:cxnLst/>
              <a:rect l="l" t="t" r="r" b="b"/>
              <a:pathLst>
                <a:path w="24919" h="9841" extrusionOk="0">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9252000" y="-1884800"/>
              <a:ext cx="130950" cy="796425"/>
            </a:xfrm>
            <a:custGeom>
              <a:avLst/>
              <a:gdLst/>
              <a:ahLst/>
              <a:cxnLst/>
              <a:rect l="l" t="t" r="r" b="b"/>
              <a:pathLst>
                <a:path w="5238" h="31857" extrusionOk="0">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9196950" y="-1032525"/>
              <a:ext cx="190150" cy="807275"/>
            </a:xfrm>
            <a:custGeom>
              <a:avLst/>
              <a:gdLst/>
              <a:ahLst/>
              <a:cxnLst/>
              <a:rect l="l" t="t" r="r" b="b"/>
              <a:pathLst>
                <a:path w="7606" h="32291" extrusionOk="0">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p1"/>
          <p:cNvSpPr txBox="1">
            <a:spLocks noGrp="1"/>
          </p:cNvSpPr>
          <p:nvPr>
            <p:ph type="subTitle" idx="1"/>
          </p:nvPr>
        </p:nvSpPr>
        <p:spPr>
          <a:xfrm>
            <a:off x="849997" y="3131638"/>
            <a:ext cx="6478200" cy="1071158"/>
          </a:xfrm>
          <a:prstGeom prst="rect">
            <a:avLst/>
          </a:prstGeom>
          <a:noFill/>
          <a:ln>
            <a:noFill/>
          </a:ln>
        </p:spPr>
        <p:txBody>
          <a:bodyPr spcFirstLastPara="1" wrap="square" lIns="91425" tIns="91425" rIns="91425" bIns="91425" anchor="t" anchorCtr="0">
            <a:noAutofit/>
          </a:bodyPr>
          <a:lstStyle/>
          <a:p>
            <a:pPr marL="457200" lvl="0" indent="-317500" algn="r" rtl="0">
              <a:lnSpc>
                <a:spcPct val="150000"/>
              </a:lnSpc>
              <a:spcBef>
                <a:spcPts val="0"/>
              </a:spcBef>
              <a:spcAft>
                <a:spcPts val="0"/>
              </a:spcAft>
              <a:buClr>
                <a:schemeClr val="dk1"/>
              </a:buClr>
              <a:buSzPts val="1800"/>
              <a:buFont typeface="Montserrat"/>
              <a:buNone/>
            </a:pPr>
            <a:r>
              <a:rPr lang="vi-VN" sz="1600" dirty="0"/>
              <a:t>Sinh viên: Trịnh Thị Cẩm Nhung</a:t>
            </a:r>
            <a:br>
              <a:rPr lang="en-US" sz="1600" dirty="0"/>
            </a:br>
            <a:r>
              <a:rPr lang="en-US" sz="1600" dirty="0"/>
              <a:t>Nguyễn Ngọc Sơn</a:t>
            </a:r>
            <a:endParaRPr sz="1600" dirty="0"/>
          </a:p>
        </p:txBody>
      </p:sp>
      <p:sp>
        <p:nvSpPr>
          <p:cNvPr id="2" name="Google Shape;315;p1">
            <a:extLst>
              <a:ext uri="{FF2B5EF4-FFF2-40B4-BE49-F238E27FC236}">
                <a16:creationId xmlns:a16="http://schemas.microsoft.com/office/drawing/2014/main" id="{341753F5-62C8-6EE5-45C1-87209072F6F0}"/>
              </a:ext>
            </a:extLst>
          </p:cNvPr>
          <p:cNvSpPr txBox="1">
            <a:spLocks/>
          </p:cNvSpPr>
          <p:nvPr/>
        </p:nvSpPr>
        <p:spPr>
          <a:xfrm>
            <a:off x="913205" y="4073283"/>
            <a:ext cx="6478200" cy="421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Montserrat"/>
              <a:buNone/>
              <a:defRPr sz="1800" b="0" i="0" u="none" strike="noStrike" cap="none">
                <a:solidFill>
                  <a:schemeClr val="accent6"/>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algn="r"/>
            <a:r>
              <a:rPr lang="vi-VN" sz="1600" dirty="0"/>
              <a:t>Giáo viên hướng dẫn: TS. </a:t>
            </a:r>
            <a:r>
              <a:rPr lang="en-US" sz="1600" dirty="0"/>
              <a:t>Cao Văn Chung</a:t>
            </a:r>
            <a:endParaRPr lang="vi-V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Linear Regression</a:t>
            </a:r>
          </a:p>
        </p:txBody>
      </p:sp>
      <p:sp>
        <p:nvSpPr>
          <p:cNvPr id="2" name="Google Shape;446;p9">
            <a:extLst>
              <a:ext uri="{FF2B5EF4-FFF2-40B4-BE49-F238E27FC236}">
                <a16:creationId xmlns:a16="http://schemas.microsoft.com/office/drawing/2014/main" id="{7998281E-C344-1441-8900-B575457D7614}"/>
              </a:ext>
            </a:extLst>
          </p:cNvPr>
          <p:cNvSpPr txBox="1"/>
          <p:nvPr/>
        </p:nvSpPr>
        <p:spPr>
          <a:xfrm>
            <a:off x="1002890" y="1216800"/>
            <a:ext cx="7138219" cy="525005"/>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en-US" sz="1600" dirty="0" err="1">
                <a:solidFill>
                  <a:schemeClr val="accent6"/>
                </a:solidFill>
                <a:latin typeface="Montserrat" panose="020B0604020202020204" charset="0"/>
                <a:ea typeface="Montserrat"/>
                <a:cs typeface="Montserrat"/>
                <a:sym typeface="Montserrat"/>
              </a:rPr>
              <a:t>Sử</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dụng</a:t>
            </a:r>
            <a:r>
              <a:rPr lang="en-US" sz="1600" dirty="0">
                <a:solidFill>
                  <a:schemeClr val="accent6"/>
                </a:solidFill>
                <a:latin typeface="Montserrat" panose="020B0604020202020204" charset="0"/>
                <a:ea typeface="Montserrat"/>
                <a:cs typeface="Montserrat"/>
                <a:sym typeface="Montserrat"/>
              </a:rPr>
              <a:t> </a:t>
            </a:r>
            <a:r>
              <a:rPr lang="vi-VN" sz="1600" dirty="0">
                <a:solidFill>
                  <a:schemeClr val="accent6"/>
                </a:solidFill>
                <a:latin typeface="Montserrat" panose="020B0604020202020204" charset="0"/>
                <a:ea typeface="Montserrat"/>
                <a:cs typeface="Montserrat"/>
                <a:sym typeface="Montserrat"/>
              </a:rPr>
              <a:t>Hồi quy tuyến tính bội</a:t>
            </a:r>
            <a:endParaRPr lang="vi-VN" sz="1600" b="0" i="0" u="none" strike="noStrike" cap="none" dirty="0">
              <a:solidFill>
                <a:schemeClr val="accent6"/>
              </a:solidFill>
              <a:latin typeface="Montserrat" panose="020B0604020202020204" charset="0"/>
              <a:ea typeface="Montserrat"/>
              <a:cs typeface="Montserrat"/>
              <a:sym typeface="Montserrat"/>
            </a:endParaRPr>
          </a:p>
        </p:txBody>
      </p:sp>
      <p:pic>
        <p:nvPicPr>
          <p:cNvPr id="4" name="Picture 3">
            <a:extLst>
              <a:ext uri="{FF2B5EF4-FFF2-40B4-BE49-F238E27FC236}">
                <a16:creationId xmlns:a16="http://schemas.microsoft.com/office/drawing/2014/main" id="{607C57D7-2D7E-E87E-BF97-BA64136AF566}"/>
              </a:ext>
            </a:extLst>
          </p:cNvPr>
          <p:cNvPicPr>
            <a:picLocks noChangeAspect="1"/>
          </p:cNvPicPr>
          <p:nvPr/>
        </p:nvPicPr>
        <p:blipFill>
          <a:blip r:embed="rId3"/>
          <a:stretch>
            <a:fillRect/>
          </a:stretch>
        </p:blipFill>
        <p:spPr>
          <a:xfrm>
            <a:off x="3362155" y="1741805"/>
            <a:ext cx="2419688" cy="752580"/>
          </a:xfrm>
          <a:prstGeom prst="rect">
            <a:avLst/>
          </a:prstGeom>
        </p:spPr>
      </p:pic>
      <p:sp>
        <p:nvSpPr>
          <p:cNvPr id="5" name="Google Shape;446;p9">
            <a:extLst>
              <a:ext uri="{FF2B5EF4-FFF2-40B4-BE49-F238E27FC236}">
                <a16:creationId xmlns:a16="http://schemas.microsoft.com/office/drawing/2014/main" id="{BF59B2F0-6F63-1758-972E-293CFF27D002}"/>
              </a:ext>
            </a:extLst>
          </p:cNvPr>
          <p:cNvSpPr txBox="1"/>
          <p:nvPr/>
        </p:nvSpPr>
        <p:spPr>
          <a:xfrm>
            <a:off x="1537531" y="2571750"/>
            <a:ext cx="6886469" cy="1730285"/>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vi-VN" sz="1600" dirty="0">
                <a:solidFill>
                  <a:schemeClr val="accent6"/>
                </a:solidFill>
                <a:latin typeface="Montserrat" panose="020B0604020202020204" charset="0"/>
                <a:ea typeface="Montserrat"/>
                <a:cs typeface="Montserrat"/>
                <a:sym typeface="Montserrat"/>
              </a:rPr>
              <a:t>Trong đó: </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el-GR" sz="1600" dirty="0">
                <a:solidFill>
                  <a:schemeClr val="accent6"/>
                </a:solidFill>
                <a:latin typeface="Montserrat" panose="020B0604020202020204" charset="0"/>
                <a:ea typeface="Montserrat"/>
                <a:cs typeface="Montserrat"/>
                <a:sym typeface="Montserrat"/>
              </a:rPr>
              <a:t>β_0 </a:t>
            </a:r>
            <a:r>
              <a:rPr lang="vi-VN" sz="1600" dirty="0">
                <a:solidFill>
                  <a:schemeClr val="accent6"/>
                </a:solidFill>
                <a:latin typeface="Montserrat" panose="020B0604020202020204" charset="0"/>
                <a:ea typeface="Montserrat"/>
                <a:cs typeface="Montserrat"/>
                <a:sym typeface="Montserrat"/>
              </a:rPr>
              <a:t>và </a:t>
            </a:r>
            <a:r>
              <a:rPr lang="el-GR" sz="1600" dirty="0">
                <a:solidFill>
                  <a:schemeClr val="accent6"/>
                </a:solidFill>
                <a:latin typeface="Montserrat" panose="020B0604020202020204" charset="0"/>
                <a:ea typeface="Montserrat"/>
                <a:cs typeface="Montserrat"/>
                <a:sym typeface="Montserrat"/>
              </a:rPr>
              <a:t>β_1 </a:t>
            </a:r>
            <a:r>
              <a:rPr lang="vi-VN" sz="1600" dirty="0">
                <a:solidFill>
                  <a:schemeClr val="accent6"/>
                </a:solidFill>
                <a:latin typeface="Montserrat" panose="020B0604020202020204" charset="0"/>
                <a:ea typeface="Montserrat"/>
                <a:cs typeface="Montserrat"/>
                <a:sym typeface="Montserrat"/>
              </a:rPr>
              <a:t>là hai hằng số chưa biết đại diện cho độ dốc hồi quy</a:t>
            </a:r>
          </a:p>
          <a:p>
            <a:pPr marL="425450" marR="0" lvl="0" indent="-285750" algn="l" rtl="0">
              <a:lnSpc>
                <a:spcPct val="150000"/>
              </a:lnSpc>
              <a:spcBef>
                <a:spcPts val="0"/>
              </a:spcBef>
              <a:spcAft>
                <a:spcPts val="0"/>
              </a:spcAft>
              <a:buClr>
                <a:srgbClr val="FFFF00"/>
              </a:buClr>
              <a:buSzPts val="1800"/>
              <a:buFont typeface="Arial" panose="020B0604020202020204" pitchFamily="34" charset="0"/>
              <a:buChar char="•"/>
            </a:pPr>
            <a:r>
              <a:rPr lang="el-GR" sz="1600" dirty="0">
                <a:solidFill>
                  <a:schemeClr val="accent6"/>
                </a:solidFill>
                <a:latin typeface="Montserrat" panose="020B0604020202020204" charset="0"/>
                <a:ea typeface="Montserrat"/>
                <a:cs typeface="Montserrat"/>
                <a:sym typeface="Montserrat"/>
              </a:rPr>
              <a:t>ε </a:t>
            </a:r>
            <a:r>
              <a:rPr lang="vi-VN" sz="1600" dirty="0">
                <a:solidFill>
                  <a:schemeClr val="accent6"/>
                </a:solidFill>
                <a:latin typeface="Montserrat" panose="020B0604020202020204" charset="0"/>
                <a:ea typeface="Montserrat"/>
                <a:cs typeface="Montserrat"/>
                <a:sym typeface="Montserrat"/>
              </a:rPr>
              <a:t>là sai số</a:t>
            </a:r>
          </a:p>
        </p:txBody>
      </p:sp>
    </p:spTree>
    <p:extLst>
      <p:ext uri="{BB962C8B-B14F-4D97-AF65-F5344CB8AC3E}">
        <p14:creationId xmlns:p14="http://schemas.microsoft.com/office/powerpoint/2010/main" val="97442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a:spLocks noGrp="1"/>
          </p:cNvSpPr>
          <p:nvPr>
            <p:ph type="subTitle" idx="4"/>
          </p:nvPr>
        </p:nvSpPr>
        <p:spPr>
          <a:xfrm>
            <a:off x="5138568" y="1467625"/>
            <a:ext cx="3760632" cy="3005138"/>
          </a:xfrm>
          <a:prstGeom prst="rect">
            <a:avLst/>
          </a:prstGeom>
          <a:noFill/>
          <a:ln>
            <a:noFill/>
          </a:ln>
        </p:spPr>
        <p:txBody>
          <a:bodyPr spcFirstLastPara="1" wrap="square" lIns="91425" tIns="91425" rIns="91425" bIns="91425" anchor="t" anchorCtr="0">
            <a:noAutofit/>
          </a:bodyPr>
          <a:lstStyle/>
          <a:p>
            <a:pPr indent="231140" algn="just">
              <a:lnSpc>
                <a:spcPct val="150000"/>
              </a:lnSpc>
              <a:spcBef>
                <a:spcPts val="720"/>
              </a:spcBef>
              <a:spcAft>
                <a:spcPts val="720"/>
              </a:spcAft>
            </a:pPr>
            <a:r>
              <a:rPr lang="en-US" sz="1600" dirty="0">
                <a:effectLst/>
                <a:latin typeface="Montserrat" panose="020B0604020202020204" charset="0"/>
                <a:ea typeface="Times New Roman" panose="02020603050405020304" pitchFamily="18" charset="0"/>
              </a:rPr>
              <a:t>D</a:t>
            </a:r>
            <a:r>
              <a:rPr lang="vi-VN" sz="1600" dirty="0">
                <a:effectLst/>
                <a:latin typeface="Montserrat" panose="020B0604020202020204" charset="0"/>
                <a:ea typeface="Times New Roman" panose="02020603050405020304" pitchFamily="18" charset="0"/>
              </a:rPr>
              <a:t>ựa </a:t>
            </a:r>
            <a:r>
              <a:rPr lang="en-US" sz="1600" dirty="0">
                <a:latin typeface="Montserrat" panose="020B0604020202020204" charset="0"/>
                <a:ea typeface="Times New Roman" panose="02020603050405020304" pitchFamily="18" charset="0"/>
              </a:rPr>
              <a:t>trên</a:t>
            </a:r>
            <a:r>
              <a:rPr lang="vi-VN" sz="1600" dirty="0">
                <a:effectLst/>
                <a:latin typeface="Montserrat" panose="020B0604020202020204" charset="0"/>
                <a:ea typeface="Times New Roman" panose="02020603050405020304" pitchFamily="18" charset="0"/>
              </a:rPr>
              <a:t> gradient boosting, trong đó tối ưu các tài nguyên tính toán bằng cách xây dựng các cây quyết định một các song song cùng các thuật toán tối ưu khác.</a:t>
            </a:r>
            <a:endParaRPr lang="en-US" sz="1600" dirty="0">
              <a:effectLst/>
              <a:latin typeface="Montserrat" panose="020B0604020202020204" charset="0"/>
              <a:ea typeface="Times New Roman" panose="02020603050405020304" pitchFamily="18" charset="0"/>
            </a:endParaRPr>
          </a:p>
        </p:txBody>
      </p:sp>
      <p:sp>
        <p:nvSpPr>
          <p:cNvPr id="468" name="Google Shape;468;p16"/>
          <p:cNvSpPr txBox="1">
            <a:spLocks noGrp="1"/>
          </p:cNvSpPr>
          <p:nvPr>
            <p:ph type="title"/>
          </p:nvPr>
        </p:nvSpPr>
        <p:spPr>
          <a:xfrm>
            <a:off x="720000" y="228111"/>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XGBoost</a:t>
            </a:r>
          </a:p>
        </p:txBody>
      </p:sp>
      <p:pic>
        <p:nvPicPr>
          <p:cNvPr id="2" name="Picture 1">
            <a:extLst>
              <a:ext uri="{FF2B5EF4-FFF2-40B4-BE49-F238E27FC236}">
                <a16:creationId xmlns:a16="http://schemas.microsoft.com/office/drawing/2014/main" id="{A8B164FF-3C0B-2D5D-0DE9-B9E1F305B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11" y="1247885"/>
            <a:ext cx="4954270" cy="2940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a:spLocks noGrp="1"/>
          </p:cNvSpPr>
          <p:nvPr>
            <p:ph type="subTitle" idx="4"/>
          </p:nvPr>
        </p:nvSpPr>
        <p:spPr>
          <a:xfrm>
            <a:off x="1586125" y="3788550"/>
            <a:ext cx="5971800" cy="142155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rgbClr val="FED261"/>
              </a:buClr>
              <a:buSzPts val="1400"/>
            </a:pPr>
            <a:r>
              <a:rPr lang="en-US" dirty="0"/>
              <a:t>Cũng </a:t>
            </a:r>
            <a:r>
              <a:rPr lang="en-US" dirty="0" err="1"/>
              <a:t>dựa</a:t>
            </a:r>
            <a:r>
              <a:rPr lang="en-US" dirty="0"/>
              <a:t> trên Gradient Boosting nhưng có </a:t>
            </a:r>
            <a:r>
              <a:rPr lang="en-US" dirty="0" err="1"/>
              <a:t>cải</a:t>
            </a:r>
            <a:r>
              <a:rPr lang="en-US" dirty="0"/>
              <a:t> </a:t>
            </a:r>
            <a:r>
              <a:rPr lang="en-US" dirty="0" err="1"/>
              <a:t>tiến</a:t>
            </a:r>
            <a:r>
              <a:rPr lang="en-US" dirty="0"/>
              <a:t> hơn so với </a:t>
            </a:r>
            <a:r>
              <a:rPr lang="en-US" dirty="0" err="1"/>
              <a:t>XGBoost</a:t>
            </a:r>
            <a:r>
              <a:rPr lang="en-US" dirty="0"/>
              <a:t> nên rút </a:t>
            </a:r>
            <a:r>
              <a:rPr lang="en-US" dirty="0" err="1"/>
              <a:t>ngắn</a:t>
            </a:r>
            <a:r>
              <a:rPr lang="en-US" dirty="0"/>
              <a:t> </a:t>
            </a:r>
            <a:r>
              <a:rPr lang="en-US" dirty="0" err="1"/>
              <a:t>được</a:t>
            </a:r>
            <a:r>
              <a:rPr lang="en-US" dirty="0"/>
              <a:t> </a:t>
            </a:r>
            <a:r>
              <a:rPr lang="en-US" dirty="0" err="1"/>
              <a:t>thời</a:t>
            </a:r>
            <a:r>
              <a:rPr lang="en-US" dirty="0"/>
              <a:t> </a:t>
            </a:r>
            <a:r>
              <a:rPr lang="en-US" dirty="0" err="1"/>
              <a:t>gian</a:t>
            </a:r>
            <a:r>
              <a:rPr lang="en-US" dirty="0"/>
              <a:t> </a:t>
            </a:r>
            <a:r>
              <a:rPr lang="en-US" dirty="0" err="1"/>
              <a:t>huấn</a:t>
            </a:r>
            <a:r>
              <a:rPr lang="en-US" dirty="0"/>
              <a:t> </a:t>
            </a:r>
            <a:r>
              <a:rPr lang="en-US" dirty="0" err="1"/>
              <a:t>luyện</a:t>
            </a:r>
            <a:endParaRPr dirty="0"/>
          </a:p>
          <a:p>
            <a:pPr marL="457200" lvl="0" indent="-317500" algn="l" rtl="0">
              <a:lnSpc>
                <a:spcPct val="100000"/>
              </a:lnSpc>
              <a:spcBef>
                <a:spcPts val="0"/>
              </a:spcBef>
              <a:spcAft>
                <a:spcPts val="0"/>
              </a:spcAft>
              <a:buClr>
                <a:schemeClr val="dk1"/>
              </a:buClr>
              <a:buSzPts val="1400"/>
              <a:buFont typeface="Montserrat"/>
              <a:buNone/>
            </a:pPr>
            <a:endParaRPr dirty="0"/>
          </a:p>
        </p:txBody>
      </p:sp>
      <p:sp>
        <p:nvSpPr>
          <p:cNvPr id="468" name="Google Shape;468;p16"/>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LightGBM</a:t>
            </a:r>
          </a:p>
        </p:txBody>
      </p:sp>
      <p:pic>
        <p:nvPicPr>
          <p:cNvPr id="1026" name="Picture 2">
            <a:extLst>
              <a:ext uri="{FF2B5EF4-FFF2-40B4-BE49-F238E27FC236}">
                <a16:creationId xmlns:a16="http://schemas.microsoft.com/office/drawing/2014/main" id="{FC607819-4838-E986-26F7-682E0E16B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25" y="1216800"/>
            <a:ext cx="6239540" cy="236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8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5"/>
          <p:cNvSpPr txBox="1">
            <a:spLocks noGrp="1"/>
          </p:cNvSpPr>
          <p:nvPr>
            <p:ph type="title" idx="6"/>
          </p:nvPr>
        </p:nvSpPr>
        <p:spPr>
          <a:xfrm>
            <a:off x="1174426" y="538607"/>
            <a:ext cx="7704000" cy="67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vi-VN" dirty="0"/>
              <a:t>Neural Network </a:t>
            </a:r>
          </a:p>
        </p:txBody>
      </p:sp>
      <p:sp>
        <p:nvSpPr>
          <p:cNvPr id="475" name="Google Shape;475;p25"/>
          <p:cNvSpPr txBox="1"/>
          <p:nvPr/>
        </p:nvSpPr>
        <p:spPr>
          <a:xfrm>
            <a:off x="1363800" y="1627322"/>
            <a:ext cx="6478342" cy="2448731"/>
          </a:xfrm>
          <a:prstGeom prst="rect">
            <a:avLst/>
          </a:prstGeom>
          <a:noFill/>
          <a:ln>
            <a:noFill/>
          </a:ln>
        </p:spPr>
        <p:txBody>
          <a:bodyPr spcFirstLastPara="1" wrap="square" lIns="0" tIns="91425" rIns="0" bIns="91425" anchor="t" anchorCtr="0">
            <a:noAutofit/>
          </a:bodyPr>
          <a:lstStyle/>
          <a:p>
            <a:pPr marL="285750" marR="0" lvl="0" indent="-196850" algn="l" rtl="0">
              <a:lnSpc>
                <a:spcPct val="100000"/>
              </a:lnSpc>
              <a:spcBef>
                <a:spcPts val="0"/>
              </a:spcBef>
              <a:spcAft>
                <a:spcPts val="0"/>
              </a:spcAft>
              <a:buClr>
                <a:srgbClr val="FED261"/>
              </a:buClr>
              <a:buSzPts val="1400"/>
              <a:buFont typeface="Noto Sans Symbols"/>
              <a:buNone/>
            </a:pPr>
            <a:endParaRPr sz="1600" b="0" i="0" u="none" strike="noStrike" cap="none">
              <a:solidFill>
                <a:schemeClr val="accent6"/>
              </a:solidFill>
              <a:latin typeface="Montserrat"/>
              <a:ea typeface="Montserrat"/>
              <a:cs typeface="Montserrat"/>
              <a:sym typeface="Montserrat"/>
            </a:endParaRPr>
          </a:p>
        </p:txBody>
      </p:sp>
      <p:pic>
        <p:nvPicPr>
          <p:cNvPr id="5" name="Graphic 4">
            <a:extLst>
              <a:ext uri="{FF2B5EF4-FFF2-40B4-BE49-F238E27FC236}">
                <a16:creationId xmlns:a16="http://schemas.microsoft.com/office/drawing/2014/main" id="{AABA0F9C-04ED-5470-2677-54A4D1D2A0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6770" y="1215407"/>
            <a:ext cx="4269466" cy="2160766"/>
          </a:xfrm>
          <a:prstGeom prst="rect">
            <a:avLst/>
          </a:prstGeom>
        </p:spPr>
      </p:pic>
      <p:sp>
        <p:nvSpPr>
          <p:cNvPr id="6" name="Google Shape;467;p16">
            <a:extLst>
              <a:ext uri="{FF2B5EF4-FFF2-40B4-BE49-F238E27FC236}">
                <a16:creationId xmlns:a16="http://schemas.microsoft.com/office/drawing/2014/main" id="{7BF94BB4-7613-2C85-5A68-6650425B555B}"/>
              </a:ext>
            </a:extLst>
          </p:cNvPr>
          <p:cNvSpPr txBox="1">
            <a:spLocks/>
          </p:cNvSpPr>
          <p:nvPr/>
        </p:nvSpPr>
        <p:spPr>
          <a:xfrm>
            <a:off x="1586125" y="3788550"/>
            <a:ext cx="5971800" cy="953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a:buNone/>
              <a:defRPr sz="2400" b="0" i="0" u="none" strike="noStrike" cap="none">
                <a:solidFill>
                  <a:schemeClr val="accent6"/>
                </a:solidFill>
                <a:latin typeface="Francois One"/>
                <a:ea typeface="Francois One"/>
                <a:cs typeface="Francois One"/>
                <a:sym typeface="Francois One"/>
              </a:defRPr>
            </a:lvl1pPr>
            <a:lvl2pPr marR="0" lvl="1"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ctr"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139700" algn="l">
              <a:buClr>
                <a:srgbClr val="FED261"/>
              </a:buClr>
              <a:buSzPts val="1400"/>
            </a:pPr>
            <a:r>
              <a:rPr lang="en-US" sz="1600" dirty="0" err="1">
                <a:latin typeface="Montserrat" panose="020B0604020202020204" charset="0"/>
              </a:rPr>
              <a:t>Sử</a:t>
            </a:r>
            <a:r>
              <a:rPr lang="en-US" sz="1600" dirty="0">
                <a:latin typeface="Montserrat" panose="020B0604020202020204" charset="0"/>
              </a:rPr>
              <a:t> </a:t>
            </a:r>
            <a:r>
              <a:rPr lang="en-US" sz="1600" dirty="0" err="1">
                <a:latin typeface="Montserrat" panose="020B0604020202020204" charset="0"/>
              </a:rPr>
              <a:t>dụng</a:t>
            </a:r>
            <a:r>
              <a:rPr lang="en-US" sz="1600" dirty="0">
                <a:latin typeface="Montserrat" panose="020B0604020202020204" charset="0"/>
              </a:rPr>
              <a:t> RNN (</a:t>
            </a:r>
            <a:r>
              <a:rPr lang="en-US" sz="1600" dirty="0" err="1">
                <a:latin typeface="Montserrat" panose="020B0604020202020204" charset="0"/>
              </a:rPr>
              <a:t>mạng</a:t>
            </a:r>
            <a:r>
              <a:rPr lang="en-US" sz="1600" dirty="0">
                <a:latin typeface="Montserrat" panose="020B0604020202020204" charset="0"/>
              </a:rPr>
              <a:t> neuron hồi </a:t>
            </a:r>
            <a:r>
              <a:rPr lang="en-US" sz="1600" dirty="0" err="1">
                <a:latin typeface="Montserrat" panose="020B0604020202020204" charset="0"/>
              </a:rPr>
              <a:t>quy</a:t>
            </a:r>
            <a:r>
              <a:rPr lang="en-US" sz="1600" dirty="0">
                <a:latin typeface="Montserrat" panose="020B0604020202020204" charset="0"/>
              </a:rPr>
              <a:t>) </a:t>
            </a:r>
            <a:r>
              <a:rPr lang="en-US" sz="1600" dirty="0" err="1">
                <a:latin typeface="Montserrat" panose="020B0604020202020204" charset="0"/>
              </a:rPr>
              <a:t>cho</a:t>
            </a:r>
            <a:r>
              <a:rPr lang="en-US" sz="1600" dirty="0">
                <a:latin typeface="Montserrat" panose="020B0604020202020204" charset="0"/>
              </a:rPr>
              <a:t> </a:t>
            </a:r>
            <a:r>
              <a:rPr lang="en-US" sz="1600" dirty="0" err="1">
                <a:latin typeface="Montserrat" panose="020B0604020202020204" charset="0"/>
              </a:rPr>
              <a:t>bài</a:t>
            </a:r>
            <a:r>
              <a:rPr lang="en-US" sz="1600" dirty="0">
                <a:latin typeface="Montserrat" panose="020B0604020202020204" charset="0"/>
              </a:rPr>
              <a:t> </a:t>
            </a:r>
            <a:r>
              <a:rPr lang="en-US" sz="1600" dirty="0" err="1">
                <a:latin typeface="Montserrat" panose="020B0604020202020204" charset="0"/>
              </a:rPr>
              <a:t>toán</a:t>
            </a:r>
            <a:r>
              <a:rPr lang="en-US" sz="1600" dirty="0">
                <a:latin typeface="Montserrat" panose="020B0604020202020204" charset="0"/>
              </a:rPr>
              <a:t> này</a:t>
            </a:r>
            <a:endParaRPr lang="vi-VN" sz="1600" dirty="0">
              <a:latin typeface="Montserrat" panose="020B0604020202020204" charset="0"/>
            </a:endParaRPr>
          </a:p>
          <a:p>
            <a:pPr marL="457200" indent="-317500" algn="l">
              <a:buClr>
                <a:schemeClr val="dk1"/>
              </a:buClr>
              <a:buSzPts val="1400"/>
              <a:buFont typeface="Montserrat"/>
              <a:buNone/>
            </a:pPr>
            <a:endParaRPr lang="vi-VN" sz="1600" dirty="0">
              <a:latin typeface="Montserrat"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26"/>
          <p:cNvGrpSpPr/>
          <p:nvPr/>
        </p:nvGrpSpPr>
        <p:grpSpPr>
          <a:xfrm flipH="1">
            <a:off x="-582478" y="1701864"/>
            <a:ext cx="5382456" cy="2901644"/>
            <a:chOff x="3900450" y="1941950"/>
            <a:chExt cx="1756275" cy="946425"/>
          </a:xfrm>
        </p:grpSpPr>
        <p:sp>
          <p:nvSpPr>
            <p:cNvPr id="482" name="Google Shape;482;p26"/>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6"/>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6"/>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6"/>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6"/>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6"/>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6"/>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6"/>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6"/>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6"/>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6"/>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6"/>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6"/>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6"/>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6"/>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6"/>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6"/>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6"/>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6"/>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6"/>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6"/>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6"/>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6"/>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6"/>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6"/>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6"/>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6"/>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6"/>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6"/>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6"/>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6"/>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6"/>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6"/>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6"/>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6"/>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6"/>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6"/>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6"/>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6"/>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6"/>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6"/>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6"/>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6"/>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6"/>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6"/>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6"/>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6"/>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6"/>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6"/>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6"/>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6"/>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6"/>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6"/>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6"/>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6"/>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6"/>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6"/>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6"/>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6"/>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6"/>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6"/>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6"/>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6"/>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6"/>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6"/>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6"/>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6"/>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6"/>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Quá trình </a:t>
            </a:r>
            <a:br>
              <a:rPr lang="vi-VN" sz="4000"/>
            </a:br>
            <a:r>
              <a:rPr lang="vi-VN" sz="4000"/>
              <a:t>thực hiện</a:t>
            </a:r>
            <a:endParaRPr sz="4000"/>
          </a:p>
        </p:txBody>
      </p:sp>
      <p:sp>
        <p:nvSpPr>
          <p:cNvPr id="562" name="Google Shape;562;p26"/>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7"/>
          <p:cNvSpPr/>
          <p:nvPr/>
        </p:nvSpPr>
        <p:spPr>
          <a:xfrm>
            <a:off x="5767590" y="2244135"/>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7"/>
          <p:cNvSpPr/>
          <p:nvPr/>
        </p:nvSpPr>
        <p:spPr>
          <a:xfrm>
            <a:off x="2258946" y="22451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7"/>
          <p:cNvSpPr/>
          <p:nvPr/>
        </p:nvSpPr>
        <p:spPr>
          <a:xfrm>
            <a:off x="4006339" y="2244135"/>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7"/>
          <p:cNvSpPr/>
          <p:nvPr/>
        </p:nvSpPr>
        <p:spPr>
          <a:xfrm>
            <a:off x="710925" y="22451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7"/>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Các bước thực hiện</a:t>
            </a:r>
            <a:endParaRPr/>
          </a:p>
        </p:txBody>
      </p:sp>
      <p:grpSp>
        <p:nvGrpSpPr>
          <p:cNvPr id="572" name="Google Shape;572;p27"/>
          <p:cNvGrpSpPr/>
          <p:nvPr/>
        </p:nvGrpSpPr>
        <p:grpSpPr>
          <a:xfrm>
            <a:off x="942858" y="2510506"/>
            <a:ext cx="360818" cy="294030"/>
            <a:chOff x="7963196" y="2903752"/>
            <a:chExt cx="360818" cy="294030"/>
          </a:xfrm>
        </p:grpSpPr>
        <p:sp>
          <p:nvSpPr>
            <p:cNvPr id="573" name="Google Shape;573;p27"/>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7"/>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7"/>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6" name="Google Shape;576;p27"/>
          <p:cNvSpPr txBox="1"/>
          <p:nvPr/>
        </p:nvSpPr>
        <p:spPr>
          <a:xfrm>
            <a:off x="148838" y="316443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Thu thập dữ liệu</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grpSp>
        <p:nvGrpSpPr>
          <p:cNvPr id="577" name="Google Shape;577;p27"/>
          <p:cNvGrpSpPr/>
          <p:nvPr/>
        </p:nvGrpSpPr>
        <p:grpSpPr>
          <a:xfrm>
            <a:off x="2510449" y="2474656"/>
            <a:ext cx="321730" cy="365708"/>
            <a:chOff x="2440779" y="4628606"/>
            <a:chExt cx="321730" cy="365708"/>
          </a:xfrm>
        </p:grpSpPr>
        <p:sp>
          <p:nvSpPr>
            <p:cNvPr id="578" name="Google Shape;578;p27"/>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7"/>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7"/>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1" name="Google Shape;581;p27"/>
          <p:cNvSpPr txBox="1"/>
          <p:nvPr/>
        </p:nvSpPr>
        <p:spPr>
          <a:xfrm>
            <a:off x="1718468" y="1791390"/>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Xử lý dữ liệu</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82" name="Google Shape;582;p27"/>
          <p:cNvGrpSpPr/>
          <p:nvPr/>
        </p:nvGrpSpPr>
        <p:grpSpPr>
          <a:xfrm>
            <a:off x="4238278" y="2478847"/>
            <a:ext cx="360819" cy="355291"/>
            <a:chOff x="4781114" y="2878202"/>
            <a:chExt cx="360819" cy="355291"/>
          </a:xfrm>
        </p:grpSpPr>
        <p:sp>
          <p:nvSpPr>
            <p:cNvPr id="583" name="Google Shape;583;p27"/>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7"/>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7"/>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7"/>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7"/>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7"/>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7"/>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7"/>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1" name="Google Shape;591;p27"/>
          <p:cNvSpPr txBox="1"/>
          <p:nvPr/>
        </p:nvSpPr>
        <p:spPr>
          <a:xfrm>
            <a:off x="3444265" y="3159228"/>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chemeClr val="accent6"/>
                </a:solidFill>
                <a:latin typeface="Fira Sans Extra Condensed"/>
                <a:ea typeface="Fira Sans Extra Condensed"/>
                <a:cs typeface="Fira Sans Extra Condensed"/>
                <a:sym typeface="Fira Sans Extra Condensed"/>
              </a:rPr>
              <a:t>Huấn luyện mô hình</a:t>
            </a:r>
            <a:endParaRPr sz="1800" b="0" i="0" u="none" strike="noStrike" cap="none">
              <a:solidFill>
                <a:schemeClr val="accent6"/>
              </a:solidFill>
              <a:latin typeface="Fira Sans Extra Condensed"/>
              <a:ea typeface="Fira Sans Extra Condensed"/>
              <a:cs typeface="Fira Sans Extra Condensed"/>
              <a:sym typeface="Fira Sans Extra Condensed"/>
            </a:endParaRPr>
          </a:p>
        </p:txBody>
      </p:sp>
      <p:sp>
        <p:nvSpPr>
          <p:cNvPr id="592" name="Google Shape;592;p27"/>
          <p:cNvSpPr/>
          <p:nvPr/>
        </p:nvSpPr>
        <p:spPr>
          <a:xfrm>
            <a:off x="5984919" y="2473744"/>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7"/>
          <p:cNvSpPr/>
          <p:nvPr/>
        </p:nvSpPr>
        <p:spPr>
          <a:xfrm>
            <a:off x="7757209" y="2244135"/>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7"/>
          <p:cNvSpPr txBox="1"/>
          <p:nvPr/>
        </p:nvSpPr>
        <p:spPr>
          <a:xfrm>
            <a:off x="7195118" y="3156393"/>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Cải tiến </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sp>
        <p:nvSpPr>
          <p:cNvPr id="595" name="Google Shape;595;p27"/>
          <p:cNvSpPr txBox="1"/>
          <p:nvPr/>
        </p:nvSpPr>
        <p:spPr>
          <a:xfrm>
            <a:off x="5205499" y="1826864"/>
            <a:ext cx="1948882"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dirty="0">
                <a:solidFill>
                  <a:schemeClr val="accent6"/>
                </a:solidFill>
                <a:latin typeface="Fira Sans Extra Condensed"/>
                <a:ea typeface="Fira Sans Extra Condensed"/>
                <a:cs typeface="Fira Sans Extra Condensed"/>
                <a:sym typeface="Fira Sans Extra Condensed"/>
              </a:rPr>
              <a:t>Đánh giá mô hình</a:t>
            </a:r>
            <a:endParaRPr sz="1800" b="0" i="0" u="none" strike="noStrike" cap="none" dirty="0">
              <a:solidFill>
                <a:schemeClr val="accent6"/>
              </a:solidFill>
              <a:latin typeface="Fira Sans Extra Condensed"/>
              <a:ea typeface="Fira Sans Extra Condensed"/>
              <a:cs typeface="Fira Sans Extra Condensed"/>
              <a:sym typeface="Fira Sans Extra Condensed"/>
            </a:endParaRPr>
          </a:p>
        </p:txBody>
      </p:sp>
      <p:grpSp>
        <p:nvGrpSpPr>
          <p:cNvPr id="596" name="Google Shape;596;p27"/>
          <p:cNvGrpSpPr/>
          <p:nvPr/>
        </p:nvGrpSpPr>
        <p:grpSpPr>
          <a:xfrm>
            <a:off x="7981243" y="2477092"/>
            <a:ext cx="376627" cy="358820"/>
            <a:chOff x="2430622" y="2290545"/>
            <a:chExt cx="376627" cy="358820"/>
          </a:xfrm>
        </p:grpSpPr>
        <p:sp>
          <p:nvSpPr>
            <p:cNvPr id="597" name="Google Shape;597;p27"/>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7"/>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99" name="Google Shape;599;p27"/>
          <p:cNvCxnSpPr>
            <a:stCxn id="570" idx="6"/>
            <a:endCxn id="568" idx="2"/>
          </p:cNvCxnSpPr>
          <p:nvPr/>
        </p:nvCxnSpPr>
        <p:spPr>
          <a:xfrm>
            <a:off x="1535625" y="2657513"/>
            <a:ext cx="723321" cy="0"/>
          </a:xfrm>
          <a:prstGeom prst="straightConnector1">
            <a:avLst/>
          </a:prstGeom>
          <a:noFill/>
          <a:ln w="9525" cap="flat" cmpd="sng">
            <a:solidFill>
              <a:schemeClr val="dk2"/>
            </a:solidFill>
            <a:prstDash val="solid"/>
            <a:round/>
            <a:headEnd type="none" w="sm" len="sm"/>
            <a:tailEnd type="triangle" w="med" len="med"/>
          </a:ln>
        </p:spPr>
      </p:cxnSp>
      <p:cxnSp>
        <p:nvCxnSpPr>
          <p:cNvPr id="600" name="Google Shape;600;p27"/>
          <p:cNvCxnSpPr>
            <a:cxnSpLocks/>
            <a:stCxn id="568" idx="6"/>
            <a:endCxn id="569" idx="2"/>
          </p:cNvCxnSpPr>
          <p:nvPr/>
        </p:nvCxnSpPr>
        <p:spPr>
          <a:xfrm flipV="1">
            <a:off x="3083646" y="2656485"/>
            <a:ext cx="922693" cy="1028"/>
          </a:xfrm>
          <a:prstGeom prst="straightConnector1">
            <a:avLst/>
          </a:prstGeom>
          <a:noFill/>
          <a:ln w="9525" cap="flat" cmpd="sng">
            <a:solidFill>
              <a:schemeClr val="dk2"/>
            </a:solidFill>
            <a:prstDash val="solid"/>
            <a:round/>
            <a:headEnd type="none" w="sm" len="sm"/>
            <a:tailEnd type="triangle" w="med" len="med"/>
          </a:ln>
        </p:spPr>
      </p:cxnSp>
      <p:cxnSp>
        <p:nvCxnSpPr>
          <p:cNvPr id="601" name="Google Shape;601;p27"/>
          <p:cNvCxnSpPr>
            <a:cxnSpLocks/>
            <a:stCxn id="569" idx="6"/>
            <a:endCxn id="567" idx="2"/>
          </p:cNvCxnSpPr>
          <p:nvPr/>
        </p:nvCxnSpPr>
        <p:spPr>
          <a:xfrm>
            <a:off x="4831039" y="2656485"/>
            <a:ext cx="936551" cy="0"/>
          </a:xfrm>
          <a:prstGeom prst="straightConnector1">
            <a:avLst/>
          </a:prstGeom>
          <a:noFill/>
          <a:ln w="9525" cap="flat" cmpd="sng">
            <a:solidFill>
              <a:schemeClr val="dk2"/>
            </a:solidFill>
            <a:prstDash val="solid"/>
            <a:round/>
            <a:headEnd type="none" w="sm" len="sm"/>
            <a:tailEnd type="triangle" w="med" len="med"/>
          </a:ln>
        </p:spPr>
      </p:cxnSp>
      <p:cxnSp>
        <p:nvCxnSpPr>
          <p:cNvPr id="602" name="Google Shape;602;p27"/>
          <p:cNvCxnSpPr>
            <a:cxnSpLocks/>
            <a:stCxn id="567" idx="6"/>
            <a:endCxn id="593" idx="2"/>
          </p:cNvCxnSpPr>
          <p:nvPr/>
        </p:nvCxnSpPr>
        <p:spPr>
          <a:xfrm>
            <a:off x="6592290" y="2656485"/>
            <a:ext cx="1164919"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8"/>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000" b="0">
                <a:solidFill>
                  <a:schemeClr val="accent6"/>
                </a:solidFill>
              </a:rPr>
              <a:t>Dữ liệu</a:t>
            </a:r>
            <a:endParaRPr sz="4000" b="0">
              <a:solidFill>
                <a:schemeClr val="accent6"/>
              </a:solidFill>
            </a:endParaRPr>
          </a:p>
        </p:txBody>
      </p:sp>
      <p:sp>
        <p:nvSpPr>
          <p:cNvPr id="608" name="Google Shape;608;p28"/>
          <p:cNvSpPr txBox="1"/>
          <p:nvPr/>
        </p:nvSpPr>
        <p:spPr>
          <a:xfrm>
            <a:off x="780342" y="940693"/>
            <a:ext cx="7264960" cy="3791332"/>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về doanh nghiệp bao gồm thông tin của các doanh nghiệp ở Việt Nam</a:t>
            </a:r>
            <a:r>
              <a:rPr lang="en-US" sz="1600" b="0" i="0" u="none" strike="noStrike" cap="none" dirty="0">
                <a:solidFill>
                  <a:schemeClr val="accent6"/>
                </a:solidFill>
                <a:latin typeface="Montserrat"/>
                <a:ea typeface="Montserrat"/>
                <a:cs typeface="Montserrat"/>
                <a:sym typeface="Montserrat"/>
              </a:rPr>
              <a:t>.</a:t>
            </a: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Bộ dữ liệu này có tổng cộng 1</a:t>
            </a:r>
            <a:r>
              <a:rPr lang="en-US" sz="1600" b="0" i="0" u="none" strike="noStrike" cap="none" dirty="0">
                <a:solidFill>
                  <a:schemeClr val="accent6"/>
                </a:solidFill>
                <a:latin typeface="Montserrat"/>
                <a:ea typeface="Montserrat"/>
                <a:cs typeface="Montserrat"/>
                <a:sym typeface="Montserrat"/>
              </a:rPr>
              <a:t>20</a:t>
            </a:r>
            <a:r>
              <a:rPr lang="vi-VN" sz="1600" b="0" i="0" u="none" strike="noStrike" cap="none" dirty="0">
                <a:solidFill>
                  <a:schemeClr val="accent6"/>
                </a:solidFill>
                <a:latin typeface="Montserrat"/>
                <a:ea typeface="Montserrat"/>
                <a:cs typeface="Montserrat"/>
                <a:sym typeface="Montserrat"/>
              </a:rPr>
              <a:t> biến độc lập, trong đó có </a:t>
            </a:r>
            <a:r>
              <a:rPr lang="en-US" sz="1600" b="0" i="0" u="none" strike="noStrike" cap="none" dirty="0">
                <a:solidFill>
                  <a:schemeClr val="accent6"/>
                </a:solidFill>
                <a:latin typeface="Montserrat"/>
                <a:ea typeface="Montserrat"/>
                <a:cs typeface="Montserrat"/>
                <a:sym typeface="Montserrat"/>
              </a:rPr>
              <a:t>1</a:t>
            </a:r>
            <a:r>
              <a:rPr lang="vi-VN" sz="1600" b="0" i="0" u="none" strike="noStrike" cap="none" dirty="0">
                <a:solidFill>
                  <a:schemeClr val="accent6"/>
                </a:solidFill>
                <a:latin typeface="Montserrat"/>
                <a:ea typeface="Montserrat"/>
                <a:cs typeface="Montserrat"/>
                <a:sym typeface="Montserrat"/>
              </a:rPr>
              <a:t> biến định tính là Loại hình doanh nghiệp</a:t>
            </a:r>
            <a:r>
              <a:rPr lang="en-US" sz="1600" b="0" i="0" u="none" strike="noStrike" cap="none" dirty="0">
                <a:solidFill>
                  <a:schemeClr val="accent6"/>
                </a:solidFill>
                <a:latin typeface="Montserrat"/>
                <a:ea typeface="Montserrat"/>
                <a:cs typeface="Montserrat"/>
                <a:sym typeface="Montserrat"/>
              </a:rPr>
              <a:t>, 2 </a:t>
            </a:r>
            <a:r>
              <a:rPr lang="en-US" sz="1600" b="0" i="0" u="none" strike="noStrike" cap="none" dirty="0" err="1">
                <a:solidFill>
                  <a:schemeClr val="accent6"/>
                </a:solidFill>
                <a:latin typeface="Montserrat"/>
                <a:ea typeface="Montserrat"/>
                <a:cs typeface="Montserrat"/>
                <a:sym typeface="Montserrat"/>
              </a:rPr>
              <a:t>biến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boolean</a:t>
            </a:r>
            <a:r>
              <a:rPr lang="vi-VN" sz="1600" b="0" i="0" u="none" strike="noStrike" cap="none" dirty="0">
                <a:solidFill>
                  <a:schemeClr val="accent6"/>
                </a:solidFill>
                <a:latin typeface="Montserrat"/>
                <a:ea typeface="Montserrat"/>
                <a:cs typeface="Montserrat"/>
                <a:sym typeface="Montserrat"/>
              </a:rPr>
              <a:t> và còn lại là 111 biến định lượng. Biến phụ thuộc trong bộ dữ liệu này cũng là một biến </a:t>
            </a:r>
            <a:r>
              <a:rPr lang="en-US" sz="1600" b="0" i="0" u="none" strike="noStrike" cap="none" dirty="0">
                <a:solidFill>
                  <a:schemeClr val="accent6"/>
                </a:solidFill>
                <a:latin typeface="Montserrat"/>
                <a:ea typeface="Montserrat"/>
                <a:cs typeface="Montserrat"/>
                <a:sym typeface="Montserrat"/>
              </a:rPr>
              <a:t>Boolean</a:t>
            </a:r>
          </a:p>
          <a:p>
            <a:pPr marL="457200" marR="0" lvl="0" indent="-317500" algn="just" rtl="0">
              <a:lnSpc>
                <a:spcPct val="150000"/>
              </a:lnSpc>
              <a:spcBef>
                <a:spcPts val="0"/>
              </a:spcBef>
              <a:spcAft>
                <a:spcPts val="0"/>
              </a:spcAft>
              <a:buClr>
                <a:srgbClr val="FFFF00"/>
              </a:buClr>
              <a:buSzPts val="1800"/>
              <a:buFont typeface="Arial"/>
              <a:buChar char="•"/>
            </a:pPr>
            <a:r>
              <a:rPr lang="vi-VN" sz="1600" b="0" i="0" u="none" strike="noStrike" cap="none" dirty="0">
                <a:solidFill>
                  <a:schemeClr val="accent6"/>
                </a:solidFill>
                <a:latin typeface="Montserrat"/>
                <a:ea typeface="Montserrat"/>
                <a:cs typeface="Montserrat"/>
                <a:sym typeface="Montserrat"/>
              </a:rPr>
              <a:t>Tổng số bản ghi là 235.654, được chia làm 2 bộ dữ liệu: bộ dữ liệu </a:t>
            </a:r>
            <a:r>
              <a:rPr lang="en-US" sz="1600" b="0" i="0" u="none" strike="noStrike" cap="none" dirty="0">
                <a:solidFill>
                  <a:schemeClr val="accent6"/>
                </a:solidFill>
                <a:latin typeface="Montserrat"/>
                <a:ea typeface="Montserrat"/>
                <a:cs typeface="Montserrat"/>
                <a:sym typeface="Montserrat"/>
              </a:rPr>
              <a:t>1</a:t>
            </a:r>
            <a:r>
              <a:rPr lang="vi-VN" sz="1600" b="0" i="0" u="none" strike="noStrike" cap="none" dirty="0">
                <a:solidFill>
                  <a:schemeClr val="accent6"/>
                </a:solidFill>
                <a:latin typeface="Montserrat"/>
                <a:ea typeface="Montserrat"/>
                <a:cs typeface="Montserrat"/>
                <a:sym typeface="Montserrat"/>
              </a:rPr>
              <a:t> gồm 235.654 bản ghi và bộ dữ liệu </a:t>
            </a:r>
            <a:r>
              <a:rPr lang="en-US" sz="1600" b="0" i="0" u="none" strike="noStrike" cap="none" dirty="0">
                <a:solidFill>
                  <a:schemeClr val="accent6"/>
                </a:solidFill>
                <a:latin typeface="Montserrat"/>
                <a:ea typeface="Montserrat"/>
                <a:cs typeface="Montserrat"/>
                <a:sym typeface="Montserrat"/>
              </a:rPr>
              <a:t>2</a:t>
            </a:r>
            <a:r>
              <a:rPr lang="vi-VN" sz="1600" b="0" i="0" u="none" strike="noStrike" cap="none" dirty="0">
                <a:solidFill>
                  <a:schemeClr val="accent6"/>
                </a:solidFill>
                <a:latin typeface="Montserrat"/>
                <a:ea typeface="Montserrat"/>
                <a:cs typeface="Montserrat"/>
                <a:sym typeface="Montserrat"/>
              </a:rPr>
              <a:t> gồm 58.901 bản ghi.</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0"/>
          <p:cNvSpPr txBox="1">
            <a:spLocks noGrp="1"/>
          </p:cNvSpPr>
          <p:nvPr>
            <p:ph type="title" idx="6"/>
          </p:nvPr>
        </p:nvSpPr>
        <p:spPr>
          <a:xfrm>
            <a:off x="720000" y="16532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Gán nhãn dữ liệu</a:t>
            </a:r>
            <a:endParaRPr dirty="0"/>
          </a:p>
        </p:txBody>
      </p:sp>
      <p:graphicFrame>
        <p:nvGraphicFramePr>
          <p:cNvPr id="3" name="Table 2">
            <a:extLst>
              <a:ext uri="{FF2B5EF4-FFF2-40B4-BE49-F238E27FC236}">
                <a16:creationId xmlns:a16="http://schemas.microsoft.com/office/drawing/2014/main" id="{59810142-D850-93CC-C929-8D525CA5BA32}"/>
              </a:ext>
            </a:extLst>
          </p:cNvPr>
          <p:cNvGraphicFramePr>
            <a:graphicFrameLocks noGrp="1"/>
          </p:cNvGraphicFramePr>
          <p:nvPr>
            <p:extLst>
              <p:ext uri="{D42A27DB-BD31-4B8C-83A1-F6EECF244321}">
                <p14:modId xmlns:p14="http://schemas.microsoft.com/office/powerpoint/2010/main" val="2279368863"/>
              </p:ext>
            </p:extLst>
          </p:nvPr>
        </p:nvGraphicFramePr>
        <p:xfrm>
          <a:off x="175260" y="1016753"/>
          <a:ext cx="3166248" cy="3591180"/>
        </p:xfrm>
        <a:graphic>
          <a:graphicData uri="http://schemas.openxmlformats.org/drawingml/2006/table">
            <a:tbl>
              <a:tblPr firstRow="1" firstCol="1" bandRow="1">
                <a:tableStyleId>{70B151B4-CFA8-4BDB-B9D5-682052311759}</a:tableStyleId>
              </a:tblPr>
              <a:tblGrid>
                <a:gridCol w="998220">
                  <a:extLst>
                    <a:ext uri="{9D8B030D-6E8A-4147-A177-3AD203B41FA5}">
                      <a16:colId xmlns:a16="http://schemas.microsoft.com/office/drawing/2014/main" val="4273731493"/>
                    </a:ext>
                  </a:extLst>
                </a:gridCol>
                <a:gridCol w="2168028">
                  <a:extLst>
                    <a:ext uri="{9D8B030D-6E8A-4147-A177-3AD203B41FA5}">
                      <a16:colId xmlns:a16="http://schemas.microsoft.com/office/drawing/2014/main" val="4257919840"/>
                    </a:ext>
                  </a:extLst>
                </a:gridCol>
              </a:tblGrid>
              <a:tr h="179705">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774879218"/>
                  </a:ext>
                </a:extLst>
              </a:tr>
              <a:tr h="179705">
                <a:tc>
                  <a:txBody>
                    <a:bodyPr/>
                    <a:lstStyle/>
                    <a:p>
                      <a:pPr algn="ctr">
                        <a:lnSpc>
                          <a:spcPct val="130000"/>
                        </a:lnSpc>
                        <a:spcBef>
                          <a:spcPts val="50"/>
                        </a:spcBef>
                        <a:spcAft>
                          <a:spcPts val="50"/>
                        </a:spcAft>
                      </a:pPr>
                      <a:r>
                        <a:rPr lang="en-US" sz="1000" b="1" dirty="0" err="1">
                          <a:solidFill>
                            <a:schemeClr val="accent6"/>
                          </a:solidFill>
                          <a:effectLst/>
                        </a:rPr>
                        <a:t>CompanyAge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en-US" sz="1000" b="1" dirty="0" err="1">
                          <a:solidFill>
                            <a:schemeClr val="accent6"/>
                          </a:solidFill>
                          <a:effectLst/>
                        </a:rPr>
                        <a:t>Tuổi</a:t>
                      </a:r>
                      <a:r>
                        <a:rPr lang="en-US" sz="1000" b="1" dirty="0">
                          <a:solidFill>
                            <a:schemeClr val="accent6"/>
                          </a:solidFill>
                          <a:effectLst/>
                        </a:rPr>
                        <a:t> </a:t>
                      </a:r>
                      <a:r>
                        <a:rPr lang="en-US" sz="1000" b="1" dirty="0" err="1">
                          <a:solidFill>
                            <a:schemeClr val="accent6"/>
                          </a:solidFill>
                          <a:effectLst/>
                        </a:rPr>
                        <a:t>công</a:t>
                      </a:r>
                      <a:r>
                        <a:rPr lang="en-US" sz="1000" b="1" dirty="0">
                          <a:solidFill>
                            <a:schemeClr val="accent6"/>
                          </a:solidFill>
                          <a:effectLst/>
                        </a:rPr>
                        <a:t> ty (</a:t>
                      </a:r>
                      <a:r>
                        <a:rPr lang="en-US" sz="1000" b="1" dirty="0" err="1">
                          <a:solidFill>
                            <a:schemeClr val="accent6"/>
                          </a:solidFill>
                          <a:effectLst/>
                        </a:rPr>
                        <a:t>tính</a:t>
                      </a:r>
                      <a:r>
                        <a:rPr lang="en-US" sz="1000" b="1" dirty="0">
                          <a:solidFill>
                            <a:schemeClr val="accent6"/>
                          </a:solidFill>
                          <a:effectLst/>
                        </a:rPr>
                        <a:t> </a:t>
                      </a:r>
                      <a:r>
                        <a:rPr lang="en-US" sz="1000" b="1" dirty="0" err="1">
                          <a:solidFill>
                            <a:schemeClr val="accent6"/>
                          </a:solidFill>
                          <a:effectLst/>
                        </a:rPr>
                        <a:t>đến</a:t>
                      </a:r>
                      <a:r>
                        <a:rPr lang="en-US" sz="1000" b="1" dirty="0">
                          <a:solidFill>
                            <a:schemeClr val="accent6"/>
                          </a:solidFill>
                          <a:effectLst/>
                        </a:rPr>
                        <a:t> 2024)</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783546502"/>
                  </a:ext>
                </a:extLst>
              </a:tr>
              <a:tr h="179705">
                <a:tc>
                  <a:txBody>
                    <a:bodyPr/>
                    <a:lstStyle/>
                    <a:p>
                      <a:pPr algn="ctr">
                        <a:lnSpc>
                          <a:spcPct val="130000"/>
                        </a:lnSpc>
                        <a:spcBef>
                          <a:spcPts val="50"/>
                        </a:spcBef>
                        <a:spcAft>
                          <a:spcPts val="50"/>
                        </a:spcAft>
                      </a:pPr>
                      <a:r>
                        <a:rPr lang="vi-VN" sz="1000" b="1" dirty="0">
                          <a:solidFill>
                            <a:schemeClr val="accent6"/>
                          </a:solidFill>
                          <a:effectLst/>
                        </a:rPr>
                        <a:t>CompanyType</a:t>
                      </a:r>
                      <a:r>
                        <a:rPr lang="en-US" sz="1000" b="1" dirty="0">
                          <a:solidFill>
                            <a:schemeClr val="accent6"/>
                          </a:solidFill>
                          <a:effectLst/>
                        </a:rPr>
                        <a:t>*</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Loại hình doanh nghiệp</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61753485"/>
                  </a:ext>
                </a:extLst>
              </a:tr>
              <a:tr h="179705">
                <a:tc>
                  <a:txBody>
                    <a:bodyPr/>
                    <a:lstStyle/>
                    <a:p>
                      <a:pPr algn="ctr">
                        <a:lnSpc>
                          <a:spcPct val="130000"/>
                        </a:lnSpc>
                        <a:spcBef>
                          <a:spcPts val="50"/>
                        </a:spcBef>
                        <a:spcAft>
                          <a:spcPts val="50"/>
                        </a:spcAft>
                      </a:pPr>
                      <a:r>
                        <a:rPr lang="vi-VN" sz="1000" b="1" dirty="0">
                          <a:solidFill>
                            <a:schemeClr val="accent6"/>
                          </a:solidFill>
                          <a:effectLst/>
                        </a:rPr>
                        <a:t>FDI/DDI</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Có phải công ty FDI hay không? (1 có, 0 không)</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134747818"/>
                  </a:ext>
                </a:extLst>
              </a:tr>
              <a:tr h="179705">
                <a:tc>
                  <a:txBody>
                    <a:bodyPr/>
                    <a:lstStyle/>
                    <a:p>
                      <a:pPr algn="ctr">
                        <a:lnSpc>
                          <a:spcPct val="130000"/>
                        </a:lnSpc>
                        <a:spcBef>
                          <a:spcPts val="50"/>
                        </a:spcBef>
                        <a:spcAft>
                          <a:spcPts val="50"/>
                        </a:spcAft>
                      </a:pPr>
                      <a:r>
                        <a:rPr lang="vi-VN" sz="1000" b="1" dirty="0">
                          <a:solidFill>
                            <a:schemeClr val="accent6"/>
                          </a:solidFill>
                          <a:effectLst/>
                        </a:rPr>
                        <a:t>CapitalAmount</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Vốn điều lệ</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41891289"/>
                  </a:ext>
                </a:extLst>
              </a:tr>
              <a:tr h="179705">
                <a:tc>
                  <a:txBody>
                    <a:bodyPr/>
                    <a:lstStyle/>
                    <a:p>
                      <a:pPr marR="0" algn="ctr" rtl="0">
                        <a:lnSpc>
                          <a:spcPct val="130000"/>
                        </a:lnSpc>
                        <a:spcBef>
                          <a:spcPts val="50"/>
                        </a:spcBef>
                        <a:spcAft>
                          <a:spcPts val="50"/>
                        </a:spcAft>
                        <a:buClr>
                          <a:srgbClr val="000000"/>
                        </a:buClr>
                        <a:buFont typeface="Arial"/>
                      </a:pPr>
                      <a:r>
                        <a:rPr lang="en-US" sz="900" b="1" i="0" u="none" strike="noStrike" cap="none" dirty="0" err="1">
                          <a:solidFill>
                            <a:schemeClr val="accent6"/>
                          </a:solidFill>
                          <a:effectLst/>
                          <a:latin typeface="Arial"/>
                          <a:ea typeface="Times New Roman" panose="02020603050405020304" pitchFamily="18" charset="0"/>
                          <a:cs typeface="Arial"/>
                          <a:sym typeface="Arial"/>
                        </a:rPr>
                        <a:t>NumberOfLabors</a:t>
                      </a:r>
                      <a:endParaRPr lang="en-US" sz="900" b="1" i="0" u="none" strike="noStrike" cap="none" dirty="0">
                        <a:solidFill>
                          <a:schemeClr val="accent6"/>
                        </a:solidFill>
                        <a:effectLst/>
                        <a:latin typeface="Arial"/>
                        <a:ea typeface="Times New Roman" panose="02020603050405020304" pitchFamily="18" charset="0"/>
                        <a:cs typeface="Arial"/>
                        <a:sym typeface="Arial"/>
                      </a:endParaRPr>
                    </a:p>
                  </a:txBody>
                  <a:tcPr marL="63500" marR="63500" marT="63500" marB="63500"/>
                </a:tc>
                <a:tc>
                  <a:txBody>
                    <a:bodyPr/>
                    <a:lstStyle/>
                    <a:p>
                      <a:pPr marR="0" algn="l" rtl="0">
                        <a:lnSpc>
                          <a:spcPct val="130000"/>
                        </a:lnSpc>
                        <a:spcBef>
                          <a:spcPts val="50"/>
                        </a:spcBef>
                        <a:spcAft>
                          <a:spcPts val="50"/>
                        </a:spcAft>
                        <a:buClr>
                          <a:srgbClr val="000000"/>
                        </a:buClr>
                        <a:buFont typeface="Arial"/>
                      </a:pPr>
                      <a:r>
                        <a:rPr lang="vi-VN" sz="900" b="1" i="0" u="none" strike="noStrike" cap="none" dirty="0">
                          <a:solidFill>
                            <a:schemeClr val="accent6"/>
                          </a:solidFill>
                          <a:effectLst/>
                          <a:latin typeface="Arial"/>
                          <a:cs typeface="Arial"/>
                          <a:sym typeface="Arial"/>
                        </a:rPr>
                        <a:t>Số nhân viên</a:t>
                      </a:r>
                    </a:p>
                  </a:txBody>
                  <a:tcPr marL="63500" marR="63500" marT="63500" marB="63500"/>
                </a:tc>
                <a:extLst>
                  <a:ext uri="{0D108BD9-81ED-4DB2-BD59-A6C34878D82A}">
                    <a16:rowId xmlns:a16="http://schemas.microsoft.com/office/drawing/2014/main" val="4146165009"/>
                  </a:ext>
                </a:extLst>
              </a:tr>
              <a:tr h="179705">
                <a:tc>
                  <a:txBody>
                    <a:bodyPr/>
                    <a:lstStyle/>
                    <a:p>
                      <a:pPr marR="0" algn="ctr" rtl="0">
                        <a:lnSpc>
                          <a:spcPct val="130000"/>
                        </a:lnSpc>
                        <a:spcBef>
                          <a:spcPts val="50"/>
                        </a:spcBef>
                        <a:spcAft>
                          <a:spcPts val="50"/>
                        </a:spcAft>
                        <a:buClr>
                          <a:srgbClr val="000000"/>
                        </a:buClr>
                        <a:buFont typeface="Arial"/>
                      </a:pPr>
                      <a:r>
                        <a:rPr lang="en-US" sz="1000" b="1" i="0" u="none" strike="noStrike" cap="none" dirty="0">
                          <a:solidFill>
                            <a:schemeClr val="accent6"/>
                          </a:solidFill>
                          <a:effectLst/>
                          <a:latin typeface="Arial"/>
                          <a:ea typeface="Times New Roman" panose="02020603050405020304" pitchFamily="18" charset="0"/>
                          <a:cs typeface="Arial"/>
                          <a:sym typeface="Arial"/>
                        </a:rPr>
                        <a:t>Region</a:t>
                      </a:r>
                    </a:p>
                  </a:txBody>
                  <a:tcPr marL="63500" marR="63500" marT="63500" marB="63500"/>
                </a:tc>
                <a:tc>
                  <a:txBody>
                    <a:bodyPr/>
                    <a:lstStyle/>
                    <a:p>
                      <a:pPr algn="just">
                        <a:lnSpc>
                          <a:spcPct val="130000"/>
                        </a:lnSpc>
                        <a:spcBef>
                          <a:spcPts val="50"/>
                        </a:spcBef>
                        <a:spcAft>
                          <a:spcPts val="50"/>
                        </a:spcAft>
                      </a:pPr>
                      <a:r>
                        <a:rPr lang="vi-VN" sz="1000" b="1" dirty="0">
                          <a:solidFill>
                            <a:schemeClr val="accent6"/>
                          </a:solidFill>
                          <a:effectLst/>
                        </a:rPr>
                        <a:t>Có thuộc thành phố trực thuộc trung ương hay không (1 có, 0 không)</a:t>
                      </a:r>
                    </a:p>
                  </a:txBody>
                  <a:tcPr marL="63500" marR="63500" marT="63500" marB="63500"/>
                </a:tc>
                <a:extLst>
                  <a:ext uri="{0D108BD9-81ED-4DB2-BD59-A6C34878D82A}">
                    <a16:rowId xmlns:a16="http://schemas.microsoft.com/office/drawing/2014/main" val="321985041"/>
                  </a:ext>
                </a:extLst>
              </a:tr>
              <a:tr h="179705">
                <a:tc>
                  <a:txBody>
                    <a:bodyPr/>
                    <a:lstStyle/>
                    <a:p>
                      <a:pPr algn="ctr">
                        <a:lnSpc>
                          <a:spcPct val="130000"/>
                        </a:lnSpc>
                        <a:spcBef>
                          <a:spcPts val="50"/>
                        </a:spcBef>
                        <a:spcAft>
                          <a:spcPts val="50"/>
                        </a:spcAft>
                      </a:pPr>
                      <a:r>
                        <a:rPr lang="en-US" sz="1000" b="1" dirty="0">
                          <a:solidFill>
                            <a:srgbClr val="FFC000"/>
                          </a:solidFill>
                          <a:effectLst/>
                        </a:rPr>
                        <a:t>Status</a:t>
                      </a:r>
                      <a:endParaRPr lang="en-US" sz="1400" b="1" dirty="0">
                        <a:solidFill>
                          <a:srgbClr val="FFC000"/>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just">
                        <a:lnSpc>
                          <a:spcPct val="130000"/>
                        </a:lnSpc>
                        <a:spcBef>
                          <a:spcPts val="50"/>
                        </a:spcBef>
                        <a:spcAft>
                          <a:spcPts val="50"/>
                        </a:spcAft>
                      </a:pPr>
                      <a:r>
                        <a:rPr lang="vi-VN" sz="1000" b="1" dirty="0">
                          <a:solidFill>
                            <a:srgbClr val="FFC000"/>
                          </a:solidFill>
                          <a:effectLst/>
                        </a:rPr>
                        <a:t>Đã phá sản? (1 có, 0 không)</a:t>
                      </a:r>
                    </a:p>
                  </a:txBody>
                  <a:tcPr marL="63500" marR="63500" marT="63500" marB="63500"/>
                </a:tc>
                <a:extLst>
                  <a:ext uri="{0D108BD9-81ED-4DB2-BD59-A6C34878D82A}">
                    <a16:rowId xmlns:a16="http://schemas.microsoft.com/office/drawing/2014/main" val="1663590319"/>
                  </a:ext>
                </a:extLst>
              </a:tr>
            </a:tbl>
          </a:graphicData>
        </a:graphic>
      </p:graphicFrame>
      <p:graphicFrame>
        <p:nvGraphicFramePr>
          <p:cNvPr id="2" name="Table 1">
            <a:extLst>
              <a:ext uri="{FF2B5EF4-FFF2-40B4-BE49-F238E27FC236}">
                <a16:creationId xmlns:a16="http://schemas.microsoft.com/office/drawing/2014/main" id="{E02B2401-E33A-3D37-E643-13D9F60C24A8}"/>
              </a:ext>
            </a:extLst>
          </p:cNvPr>
          <p:cNvGraphicFramePr>
            <a:graphicFrameLocks noGrp="1"/>
          </p:cNvGraphicFramePr>
          <p:nvPr>
            <p:extLst>
              <p:ext uri="{D42A27DB-BD31-4B8C-83A1-F6EECF244321}">
                <p14:modId xmlns:p14="http://schemas.microsoft.com/office/powerpoint/2010/main" val="3746343550"/>
              </p:ext>
            </p:extLst>
          </p:nvPr>
        </p:nvGraphicFramePr>
        <p:xfrm>
          <a:off x="3341508" y="1016753"/>
          <a:ext cx="2737416" cy="2966720"/>
        </p:xfrm>
        <a:graphic>
          <a:graphicData uri="http://schemas.openxmlformats.org/drawingml/2006/table">
            <a:tbl>
              <a:tblPr firstRow="1" bandRow="1">
                <a:tableStyleId>{70B151B4-CFA8-4BDB-B9D5-682052311759}</a:tableStyleId>
              </a:tblPr>
              <a:tblGrid>
                <a:gridCol w="596212">
                  <a:extLst>
                    <a:ext uri="{9D8B030D-6E8A-4147-A177-3AD203B41FA5}">
                      <a16:colId xmlns:a16="http://schemas.microsoft.com/office/drawing/2014/main" val="2381861111"/>
                    </a:ext>
                  </a:extLst>
                </a:gridCol>
                <a:gridCol w="2141204">
                  <a:extLst>
                    <a:ext uri="{9D8B030D-6E8A-4147-A177-3AD203B41FA5}">
                      <a16:colId xmlns:a16="http://schemas.microsoft.com/office/drawing/2014/main" val="1786586017"/>
                    </a:ext>
                  </a:extLst>
                </a:gridCol>
              </a:tblGrid>
              <a:tr h="370840">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27727342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FS11</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57603158"/>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FS12</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Phải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50309826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FS13</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Hàng</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tồn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kho</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65405890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FS14</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4612354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FS15</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phải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trả</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66115869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FS16</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ngắn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175886009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a:solidFill>
                            <a:schemeClr val="accent6"/>
                          </a:solidFill>
                          <a:effectLst/>
                          <a:latin typeface="Arial"/>
                          <a:cs typeface="Arial"/>
                          <a:sym typeface="Arial"/>
                        </a:rPr>
                        <a:t>FS17</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46935896"/>
                  </a:ext>
                </a:extLst>
              </a:tr>
            </a:tbl>
          </a:graphicData>
        </a:graphic>
      </p:graphicFrame>
      <p:graphicFrame>
        <p:nvGraphicFramePr>
          <p:cNvPr id="9" name="Table 8">
            <a:extLst>
              <a:ext uri="{FF2B5EF4-FFF2-40B4-BE49-F238E27FC236}">
                <a16:creationId xmlns:a16="http://schemas.microsoft.com/office/drawing/2014/main" id="{5CAA4F62-3AE1-C946-BDD9-1A5AB95119D1}"/>
              </a:ext>
            </a:extLst>
          </p:cNvPr>
          <p:cNvGraphicFramePr>
            <a:graphicFrameLocks noGrp="1"/>
          </p:cNvGraphicFramePr>
          <p:nvPr>
            <p:extLst>
              <p:ext uri="{D42A27DB-BD31-4B8C-83A1-F6EECF244321}">
                <p14:modId xmlns:p14="http://schemas.microsoft.com/office/powerpoint/2010/main" val="1760238206"/>
              </p:ext>
            </p:extLst>
          </p:nvPr>
        </p:nvGraphicFramePr>
        <p:xfrm>
          <a:off x="6078924" y="1016753"/>
          <a:ext cx="2737416" cy="2966720"/>
        </p:xfrm>
        <a:graphic>
          <a:graphicData uri="http://schemas.openxmlformats.org/drawingml/2006/table">
            <a:tbl>
              <a:tblPr firstRow="1" bandRow="1">
                <a:tableStyleId>{70B151B4-CFA8-4BDB-B9D5-682052311759}</a:tableStyleId>
              </a:tblPr>
              <a:tblGrid>
                <a:gridCol w="596212">
                  <a:extLst>
                    <a:ext uri="{9D8B030D-6E8A-4147-A177-3AD203B41FA5}">
                      <a16:colId xmlns:a16="http://schemas.microsoft.com/office/drawing/2014/main" val="2381861111"/>
                    </a:ext>
                  </a:extLst>
                </a:gridCol>
                <a:gridCol w="2141204">
                  <a:extLst>
                    <a:ext uri="{9D8B030D-6E8A-4147-A177-3AD203B41FA5}">
                      <a16:colId xmlns:a16="http://schemas.microsoft.com/office/drawing/2014/main" val="1786586017"/>
                    </a:ext>
                  </a:extLst>
                </a:gridCol>
              </a:tblGrid>
              <a:tr h="370840">
                <a:tc>
                  <a:txBody>
                    <a:bodyPr/>
                    <a:lstStyle/>
                    <a:p>
                      <a:pPr algn="ctr">
                        <a:lnSpc>
                          <a:spcPct val="130000"/>
                        </a:lnSpc>
                        <a:spcBef>
                          <a:spcPts val="50"/>
                        </a:spcBef>
                        <a:spcAft>
                          <a:spcPts val="50"/>
                        </a:spcAft>
                      </a:pPr>
                      <a:r>
                        <a:rPr lang="vi-VN" sz="1000" b="1" dirty="0">
                          <a:solidFill>
                            <a:schemeClr val="accent6"/>
                          </a:solidFill>
                          <a:effectLst/>
                        </a:rPr>
                        <a:t>Code</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algn="ctr">
                        <a:lnSpc>
                          <a:spcPct val="130000"/>
                        </a:lnSpc>
                        <a:spcBef>
                          <a:spcPts val="50"/>
                        </a:spcBef>
                        <a:spcAft>
                          <a:spcPts val="50"/>
                        </a:spcAft>
                      </a:pPr>
                      <a:r>
                        <a:rPr lang="vi-VN" sz="1000" b="1" dirty="0">
                          <a:solidFill>
                            <a:schemeClr val="accent6"/>
                          </a:solidFill>
                          <a:effectLst/>
                        </a:rPr>
                        <a:t>Trường thông tin</a:t>
                      </a:r>
                      <a:endParaRPr lang="en-US" sz="1400" b="1" dirty="0">
                        <a:solidFill>
                          <a:schemeClr val="accent6"/>
                        </a:solidFill>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27727342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FS18</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Nợ</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vay</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dài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hạn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57603158"/>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FS19</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Vốn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chủ</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sở</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hữu</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50309826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FS20</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Tổng</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tài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sản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265405890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FS21</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Doanh</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thuần</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346123546"/>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FS22</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Lợi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nhuận</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gộp</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661158692"/>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FS23</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vi-VN" sz="1000" b="1" i="0" u="none" strike="noStrike" cap="none" dirty="0">
                          <a:solidFill>
                            <a:schemeClr val="accent6"/>
                          </a:solidFill>
                          <a:effectLst/>
                          <a:latin typeface="Arial"/>
                          <a:cs typeface="Arial"/>
                          <a:sym typeface="Arial"/>
                        </a:rPr>
                        <a:t>Lợi nhuận trước thuế</a:t>
                      </a:r>
                    </a:p>
                  </a:txBody>
                  <a:tcPr marL="9525" marR="9525" marT="9525" marB="0" anchor="ctr"/>
                </a:tc>
                <a:extLst>
                  <a:ext uri="{0D108BD9-81ED-4DB2-BD59-A6C34878D82A}">
                    <a16:rowId xmlns:a16="http://schemas.microsoft.com/office/drawing/2014/main" val="1758860094"/>
                  </a:ext>
                </a:extLst>
              </a:tr>
              <a:tr h="370840">
                <a:tc>
                  <a:txBody>
                    <a:bodyPr/>
                    <a:lstStyle/>
                    <a:p>
                      <a:pPr marR="0" algn="ctr" rtl="0" fontAlgn="b">
                        <a:lnSpc>
                          <a:spcPct val="130000"/>
                        </a:lnSpc>
                        <a:spcBef>
                          <a:spcPts val="50"/>
                        </a:spcBef>
                        <a:spcAft>
                          <a:spcPts val="50"/>
                        </a:spcAft>
                        <a:buClr>
                          <a:srgbClr val="000000"/>
                        </a:buClr>
                        <a:buFont typeface="Arial"/>
                      </a:pPr>
                      <a:r>
                        <a:rPr lang="en-GB" sz="1000" b="1" i="0" u="none" strike="noStrike" cap="none" dirty="0">
                          <a:solidFill>
                            <a:schemeClr val="accent6"/>
                          </a:solidFill>
                          <a:effectLst/>
                          <a:latin typeface="Arial"/>
                          <a:cs typeface="Arial"/>
                          <a:sym typeface="Arial"/>
                        </a:rPr>
                        <a:t>FS24</a:t>
                      </a:r>
                    </a:p>
                  </a:txBody>
                  <a:tcPr marL="9525" marR="9525" marT="9525" marB="0" anchor="ctr"/>
                </a:tc>
                <a:tc>
                  <a:txBody>
                    <a:bodyPr/>
                    <a:lstStyle/>
                    <a:p>
                      <a:pPr marL="182563" marR="0" lvl="0" indent="0" algn="l" rtl="0" fontAlgn="b">
                        <a:lnSpc>
                          <a:spcPct val="130000"/>
                        </a:lnSpc>
                        <a:spcBef>
                          <a:spcPts val="50"/>
                        </a:spcBef>
                        <a:spcAft>
                          <a:spcPts val="50"/>
                        </a:spcAft>
                        <a:buClr>
                          <a:srgbClr val="000000"/>
                        </a:buClr>
                        <a:buFont typeface="Arial"/>
                      </a:pPr>
                      <a:r>
                        <a:rPr lang="en-GB" sz="1000" b="1" i="0" u="none" strike="noStrike" cap="none" dirty="0" err="1">
                          <a:solidFill>
                            <a:schemeClr val="accent6"/>
                          </a:solidFill>
                          <a:effectLst/>
                          <a:latin typeface="Arial"/>
                          <a:cs typeface="Arial"/>
                          <a:sym typeface="Arial"/>
                        </a:rPr>
                        <a:t>Lợi</a:t>
                      </a:r>
                      <a:r>
                        <a:rPr lang="en-GB" sz="1000" b="1" i="0" u="none" strike="noStrike" cap="none" dirty="0">
                          <a:solidFill>
                            <a:schemeClr val="accent6"/>
                          </a:solidFill>
                          <a:effectLst/>
                          <a:latin typeface="Arial"/>
                          <a:cs typeface="Arial"/>
                          <a:sym typeface="Arial"/>
                        </a:rPr>
                        <a:t> </a:t>
                      </a:r>
                      <a:r>
                        <a:rPr lang="en-GB" sz="1000" b="1" i="0" u="none" strike="noStrike" cap="none" dirty="0" err="1">
                          <a:solidFill>
                            <a:schemeClr val="accent6"/>
                          </a:solidFill>
                          <a:effectLst/>
                          <a:latin typeface="Arial"/>
                          <a:cs typeface="Arial"/>
                          <a:sym typeface="Arial"/>
                        </a:rPr>
                        <a:t>nhuận</a:t>
                      </a:r>
                      <a:r>
                        <a:rPr lang="en-GB" sz="1000" b="1" i="0" u="none" strike="noStrike" cap="none" dirty="0">
                          <a:solidFill>
                            <a:schemeClr val="accent6"/>
                          </a:solidFill>
                          <a:effectLst/>
                          <a:latin typeface="Arial"/>
                          <a:cs typeface="Arial"/>
                          <a:sym typeface="Arial"/>
                        </a:rPr>
                        <a:t> sau </a:t>
                      </a:r>
                      <a:r>
                        <a:rPr lang="en-GB" sz="1000" b="1" i="0" u="none" strike="noStrike" cap="none" dirty="0" err="1">
                          <a:solidFill>
                            <a:schemeClr val="accent6"/>
                          </a:solidFill>
                          <a:effectLst/>
                          <a:latin typeface="Arial"/>
                          <a:cs typeface="Arial"/>
                          <a:sym typeface="Arial"/>
                        </a:rPr>
                        <a:t>thuế</a:t>
                      </a:r>
                      <a:endParaRPr lang="en-GB" sz="1000" b="1" i="0" u="none" strike="noStrike" cap="none" dirty="0">
                        <a:solidFill>
                          <a:schemeClr val="accent6"/>
                        </a:solidFill>
                        <a:effectLst/>
                        <a:latin typeface="Arial"/>
                        <a:cs typeface="Arial"/>
                        <a:sym typeface="Arial"/>
                      </a:endParaRPr>
                    </a:p>
                  </a:txBody>
                  <a:tcPr marL="9525" marR="9525" marT="9525" marB="0" anchor="ctr"/>
                </a:tc>
                <a:extLst>
                  <a:ext uri="{0D108BD9-81ED-4DB2-BD59-A6C34878D82A}">
                    <a16:rowId xmlns:a16="http://schemas.microsoft.com/office/drawing/2014/main" val="346935896"/>
                  </a:ext>
                </a:extLst>
              </a:tr>
            </a:tbl>
          </a:graphicData>
        </a:graphic>
      </p:graphicFrame>
      <p:sp>
        <p:nvSpPr>
          <p:cNvPr id="10" name="TextBox 9">
            <a:extLst>
              <a:ext uri="{FF2B5EF4-FFF2-40B4-BE49-F238E27FC236}">
                <a16:creationId xmlns:a16="http://schemas.microsoft.com/office/drawing/2014/main" id="{BF4C06FF-757C-58AA-C431-257C5D8BB9B8}"/>
              </a:ext>
            </a:extLst>
          </p:cNvPr>
          <p:cNvSpPr txBox="1"/>
          <p:nvPr/>
        </p:nvSpPr>
        <p:spPr>
          <a:xfrm>
            <a:off x="175260" y="4176197"/>
            <a:ext cx="2910840" cy="897618"/>
          </a:xfrm>
          <a:prstGeom prst="rect">
            <a:avLst/>
          </a:prstGeom>
          <a:noFill/>
        </p:spPr>
        <p:txBody>
          <a:bodyPr wrap="square" rtlCol="0">
            <a:spAutoFit/>
          </a:bodyPr>
          <a:lstStyle/>
          <a:p>
            <a:pPr algn="just">
              <a:lnSpc>
                <a:spcPct val="150000"/>
              </a:lnSpc>
            </a:pPr>
            <a:r>
              <a:rPr lang="en-US" sz="900" dirty="0">
                <a:solidFill>
                  <a:schemeClr val="accent6"/>
                </a:solidFill>
              </a:rPr>
              <a:t>*</a:t>
            </a:r>
            <a:r>
              <a:rPr lang="vi-VN" sz="900" dirty="0">
                <a:solidFill>
                  <a:schemeClr val="accent6"/>
                </a:solidFill>
              </a:rPr>
              <a:t> LLC1: Trách nhiệm hữu hạn 1 thành viên</a:t>
            </a:r>
          </a:p>
          <a:p>
            <a:pPr algn="just">
              <a:lnSpc>
                <a:spcPct val="150000"/>
              </a:lnSpc>
            </a:pPr>
            <a:r>
              <a:rPr lang="vi-VN" sz="900" dirty="0">
                <a:solidFill>
                  <a:schemeClr val="accent6"/>
                </a:solidFill>
              </a:rPr>
              <a:t>  LLC2: Trách nhiệm hữu hạn 2 thành viên trở lên</a:t>
            </a:r>
          </a:p>
          <a:p>
            <a:pPr algn="just">
              <a:lnSpc>
                <a:spcPct val="150000"/>
              </a:lnSpc>
            </a:pPr>
            <a:r>
              <a:rPr lang="vi-VN" sz="900" dirty="0">
                <a:solidFill>
                  <a:schemeClr val="accent6"/>
                </a:solidFill>
              </a:rPr>
              <a:t>  SC: Cổ phần</a:t>
            </a:r>
          </a:p>
          <a:p>
            <a:pPr algn="just">
              <a:lnSpc>
                <a:spcPct val="150000"/>
              </a:lnSpc>
            </a:pPr>
            <a:r>
              <a:rPr lang="vi-VN" sz="900" dirty="0">
                <a:solidFill>
                  <a:schemeClr val="accent6"/>
                </a:solidFill>
              </a:rPr>
              <a:t>  PE: Tư nhân</a:t>
            </a:r>
            <a:endParaRPr lang="en-GB" sz="900" dirty="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2"/>
          <p:cNvSpPr txBox="1">
            <a:spLocks noGrp="1"/>
          </p:cNvSpPr>
          <p:nvPr>
            <p:ph type="title" idx="8"/>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Xây dựng mô hình</a:t>
            </a:r>
            <a:endParaRPr/>
          </a:p>
        </p:txBody>
      </p:sp>
      <p:sp>
        <p:nvSpPr>
          <p:cNvPr id="672" name="Google Shape;672;p32"/>
          <p:cNvSpPr txBox="1"/>
          <p:nvPr/>
        </p:nvSpPr>
        <p:spPr>
          <a:xfrm>
            <a:off x="1002890" y="1266518"/>
            <a:ext cx="7138219" cy="2610463"/>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vi-VN" sz="1600" b="0" i="0" u="none" strike="noStrike" cap="none" dirty="0">
                <a:solidFill>
                  <a:schemeClr val="accent6"/>
                </a:solidFill>
                <a:latin typeface="Montserrat"/>
                <a:ea typeface="Montserrat"/>
                <a:cs typeface="Montserrat"/>
                <a:sym typeface="Montserrat"/>
              </a:rPr>
              <a:t>Các mô hình được cài đặt và thực nghiệm dựa trên </a:t>
            </a:r>
            <a:r>
              <a:rPr lang="en-US" sz="1600" b="0" i="0" u="none" strike="noStrike" cap="none" dirty="0">
                <a:solidFill>
                  <a:schemeClr val="accent6"/>
                </a:solidFill>
                <a:latin typeface="Montserrat"/>
                <a:ea typeface="Montserrat"/>
                <a:cs typeface="Montserrat"/>
                <a:sym typeface="Montserrat"/>
              </a:rPr>
              <a:t>các </a:t>
            </a:r>
            <a:r>
              <a:rPr lang="en-US" sz="1600" b="0" i="0" u="none" strike="noStrike" cap="none" dirty="0" err="1">
                <a:solidFill>
                  <a:schemeClr val="accent6"/>
                </a:solidFill>
                <a:latin typeface="Montserrat"/>
                <a:ea typeface="Montserrat"/>
                <a:cs typeface="Montserrat"/>
                <a:sym typeface="Montserrat"/>
              </a:rPr>
              <a:t>thư</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viện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sklearn</a:t>
            </a:r>
            <a:r>
              <a:rPr lang="en-US" sz="1600" b="0" i="0" u="none" strike="noStrike" cap="none" dirty="0">
                <a:solidFill>
                  <a:schemeClr val="accent6"/>
                </a:solidFill>
                <a:latin typeface="Montserrat"/>
                <a:ea typeface="Montserrat"/>
                <a:cs typeface="Montserrat"/>
                <a:sym typeface="Montserrat"/>
              </a:rPr>
              <a:t>, </a:t>
            </a:r>
            <a:r>
              <a:rPr lang="en-US" sz="1600" b="0" i="0" u="none" strike="noStrike" cap="none" dirty="0" err="1">
                <a:solidFill>
                  <a:schemeClr val="accent6"/>
                </a:solidFill>
                <a:latin typeface="Montserrat"/>
                <a:ea typeface="Montserrat"/>
                <a:cs typeface="Montserrat"/>
                <a:sym typeface="Montserrat"/>
              </a:rPr>
              <a:t>tensorflow</a:t>
            </a:r>
            <a:r>
              <a:rPr lang="en-US" sz="1600" dirty="0">
                <a:solidFill>
                  <a:schemeClr val="accent6"/>
                </a:solidFill>
                <a:latin typeface="Montserrat"/>
                <a:ea typeface="Montserrat"/>
                <a:cs typeface="Montserrat"/>
                <a:sym typeface="Montserrat"/>
              </a:rPr>
              <a:t>. Ngoài các </a:t>
            </a:r>
            <a:r>
              <a:rPr lang="en-US" sz="1600" dirty="0" err="1">
                <a:solidFill>
                  <a:schemeClr val="accent6"/>
                </a:solidFill>
                <a:latin typeface="Montserrat"/>
                <a:ea typeface="Montserrat"/>
                <a:cs typeface="Montserrat"/>
                <a:sym typeface="Montserrat"/>
              </a:rPr>
              <a:t>thư</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viện</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numpy</a:t>
            </a:r>
            <a:r>
              <a:rPr lang="en-US" sz="1600" dirty="0">
                <a:solidFill>
                  <a:schemeClr val="accent6"/>
                </a:solidFill>
                <a:latin typeface="Montserrat"/>
                <a:ea typeface="Montserrat"/>
                <a:cs typeface="Montserrat"/>
                <a:sym typeface="Montserrat"/>
              </a:rPr>
              <a:t>, pandas, math, </a:t>
            </a:r>
            <a:r>
              <a:rPr lang="en-US" sz="1600" dirty="0" err="1">
                <a:solidFill>
                  <a:schemeClr val="accent6"/>
                </a:solidFill>
                <a:latin typeface="Montserrat"/>
                <a:ea typeface="Montserrat"/>
                <a:cs typeface="Montserrat"/>
                <a:sym typeface="Montserrat"/>
              </a:rPr>
              <a:t>scipy</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được</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sử</a:t>
            </a:r>
            <a:r>
              <a:rPr lang="en-US" sz="1600" dirty="0">
                <a:solidFill>
                  <a:schemeClr val="accent6"/>
                </a:solidFill>
                <a:latin typeface="Montserrat"/>
                <a:ea typeface="Montserrat"/>
                <a:cs typeface="Montserrat"/>
                <a:sym typeface="Montserrat"/>
              </a:rPr>
              <a:t> </a:t>
            </a:r>
            <a:r>
              <a:rPr lang="en-US" sz="1600" dirty="0" err="1">
                <a:solidFill>
                  <a:schemeClr val="accent6"/>
                </a:solidFill>
                <a:latin typeface="Montserrat"/>
                <a:ea typeface="Montserrat"/>
                <a:cs typeface="Montserrat"/>
                <a:sym typeface="Montserrat"/>
              </a:rPr>
              <a:t>dụng</a:t>
            </a:r>
            <a:r>
              <a:rPr lang="en-US" sz="1600" dirty="0">
                <a:solidFill>
                  <a:schemeClr val="accent6"/>
                </a:solidFill>
                <a:latin typeface="Montserrat"/>
                <a:ea typeface="Montserrat"/>
                <a:cs typeface="Montserrat"/>
                <a:sym typeface="Montserrat"/>
              </a:rPr>
              <a:t> để </a:t>
            </a:r>
            <a:r>
              <a:rPr lang="en-US" sz="1600" dirty="0" err="1">
                <a:solidFill>
                  <a:schemeClr val="accent6"/>
                </a:solidFill>
                <a:latin typeface="Montserrat"/>
                <a:ea typeface="Montserrat"/>
                <a:cs typeface="Montserrat"/>
                <a:sym typeface="Montserrat"/>
              </a:rPr>
              <a:t>xử</a:t>
            </a:r>
            <a:r>
              <a:rPr lang="en-US" sz="1600" dirty="0">
                <a:solidFill>
                  <a:schemeClr val="accent6"/>
                </a:solidFill>
                <a:latin typeface="Montserrat"/>
                <a:ea typeface="Montserrat"/>
                <a:cs typeface="Montserrat"/>
                <a:sym typeface="Montserrat"/>
              </a:rPr>
              <a:t> lý </a:t>
            </a:r>
            <a:r>
              <a:rPr lang="en-US" sz="1600" dirty="0" err="1">
                <a:solidFill>
                  <a:schemeClr val="accent6"/>
                </a:solidFill>
                <a:latin typeface="Montserrat"/>
                <a:ea typeface="Montserrat"/>
                <a:cs typeface="Montserrat"/>
                <a:sym typeface="Montserrat"/>
              </a:rPr>
              <a:t>dataframe</a:t>
            </a:r>
            <a:endParaRPr sz="1600" b="0" i="0" u="none" strike="noStrike" cap="none" dirty="0">
              <a:solidFill>
                <a:schemeClr val="accent6"/>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9"/>
          <p:cNvSpPr/>
          <p:nvPr/>
        </p:nvSpPr>
        <p:spPr>
          <a:xfrm>
            <a:off x="2568538" y="1558677"/>
            <a:ext cx="709200" cy="711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a:off x="159600" y="3189139"/>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a:off x="5617200" y="3112951"/>
            <a:ext cx="69600" cy="69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9"/>
          <p:cNvGrpSpPr/>
          <p:nvPr/>
        </p:nvGrpSpPr>
        <p:grpSpPr>
          <a:xfrm>
            <a:off x="514800" y="1233755"/>
            <a:ext cx="4816800" cy="2771393"/>
            <a:chOff x="3606792" y="1186050"/>
            <a:chExt cx="4816800" cy="2771393"/>
          </a:xfrm>
        </p:grpSpPr>
        <p:sp>
          <p:nvSpPr>
            <p:cNvPr id="688" name="Google Shape;688;p39"/>
            <p:cNvSpPr/>
            <p:nvPr/>
          </p:nvSpPr>
          <p:spPr>
            <a:xfrm>
              <a:off x="4064937" y="1186050"/>
              <a:ext cx="3900600" cy="2610600"/>
            </a:xfrm>
            <a:prstGeom prst="round2SameRect">
              <a:avLst>
                <a:gd name="adj1" fmla="val 5556"/>
                <a:gd name="adj2" fmla="val 1449"/>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a:off x="3606792" y="3815843"/>
              <a:ext cx="4816800" cy="141600"/>
            </a:xfrm>
            <a:prstGeom prst="round2SameRect">
              <a:avLst>
                <a:gd name="adj1" fmla="val 5556"/>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9"/>
            <p:cNvSpPr/>
            <p:nvPr/>
          </p:nvSpPr>
          <p:spPr>
            <a:xfrm>
              <a:off x="5631819" y="3815843"/>
              <a:ext cx="766800" cy="55200"/>
            </a:xfrm>
            <a:prstGeom prst="round2SameRect">
              <a:avLst>
                <a:gd name="adj1" fmla="val 5556"/>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1" name="Google Shape;691;p39"/>
          <p:cNvPicPr preferRelativeResize="0"/>
          <p:nvPr/>
        </p:nvPicPr>
        <p:blipFill rotWithShape="1">
          <a:blip r:embed="rId3">
            <a:alphaModFix/>
          </a:blip>
          <a:srcRect/>
          <a:stretch/>
        </p:blipFill>
        <p:spPr>
          <a:xfrm>
            <a:off x="1126883" y="1510976"/>
            <a:ext cx="3592647" cy="2017376"/>
          </a:xfrm>
          <a:prstGeom prst="rect">
            <a:avLst/>
          </a:prstGeom>
          <a:noFill/>
          <a:ln>
            <a:noFill/>
          </a:ln>
        </p:spPr>
      </p:pic>
      <p:sp>
        <p:nvSpPr>
          <p:cNvPr id="692" name="Google Shape;692;p39"/>
          <p:cNvSpPr/>
          <p:nvPr/>
        </p:nvSpPr>
        <p:spPr>
          <a:xfrm>
            <a:off x="1126883" y="1510976"/>
            <a:ext cx="3592500" cy="2017500"/>
          </a:xfrm>
          <a:prstGeom prst="rect">
            <a:avLst/>
          </a:prstGeom>
          <a:solidFill>
            <a:schemeClr val="accent1"/>
          </a:solidFill>
          <a:ln w="25400" cap="flat" cmpd="sng">
            <a:solidFill>
              <a:srgbClr val="425C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3" name="Google Shape;693;p39"/>
          <p:cNvSpPr txBox="1">
            <a:spLocks noGrp="1"/>
          </p:cNvSpPr>
          <p:nvPr>
            <p:ph type="title"/>
          </p:nvPr>
        </p:nvSpPr>
        <p:spPr>
          <a:xfrm>
            <a:off x="6206367" y="1558677"/>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a:solidFill>
                  <a:srgbClr val="FED261"/>
                </a:solidFill>
              </a:rPr>
              <a:t>04</a:t>
            </a:r>
            <a:endParaRPr>
              <a:solidFill>
                <a:srgbClr val="FED261"/>
              </a:solidFill>
            </a:endParaRPr>
          </a:p>
        </p:txBody>
      </p:sp>
      <p:sp>
        <p:nvSpPr>
          <p:cNvPr id="694" name="Google Shape;694;p39"/>
          <p:cNvSpPr txBox="1"/>
          <p:nvPr/>
        </p:nvSpPr>
        <p:spPr>
          <a:xfrm>
            <a:off x="4873468" y="2022856"/>
            <a:ext cx="3599700" cy="16920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None/>
            </a:pPr>
            <a:r>
              <a:rPr lang="vi-VN" sz="4000" b="0" i="0" u="none" strike="noStrike" cap="none">
                <a:solidFill>
                  <a:schemeClr val="accent6"/>
                </a:solidFill>
                <a:latin typeface="Francois One"/>
                <a:ea typeface="Francois One"/>
                <a:cs typeface="Francois One"/>
                <a:sym typeface="Francois One"/>
              </a:rPr>
              <a:t>Kết quả</a:t>
            </a:r>
            <a:endParaRPr sz="4000" b="0" i="0" u="none" strike="noStrike" cap="none">
              <a:solidFill>
                <a:schemeClr val="accent6"/>
              </a:solidFill>
              <a:latin typeface="Francois One"/>
              <a:ea typeface="Francois One"/>
              <a:cs typeface="Francois One"/>
              <a:sym typeface="Francois One"/>
            </a:endParaRPr>
          </a:p>
        </p:txBody>
      </p:sp>
      <p:pic>
        <p:nvPicPr>
          <p:cNvPr id="3" name="Picture 2">
            <a:extLst>
              <a:ext uri="{FF2B5EF4-FFF2-40B4-BE49-F238E27FC236}">
                <a16:creationId xmlns:a16="http://schemas.microsoft.com/office/drawing/2014/main" id="{966EBAE1-99C6-430B-ECDA-091B24E1F0C9}"/>
              </a:ext>
            </a:extLst>
          </p:cNvPr>
          <p:cNvPicPr>
            <a:picLocks noChangeAspect="1"/>
          </p:cNvPicPr>
          <p:nvPr/>
        </p:nvPicPr>
        <p:blipFill rotWithShape="1">
          <a:blip r:embed="rId4"/>
          <a:srcRect b="30028"/>
          <a:stretch/>
        </p:blipFill>
        <p:spPr>
          <a:xfrm>
            <a:off x="1202501" y="1629557"/>
            <a:ext cx="3430172" cy="17941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
          <p:cNvSpPr txBox="1">
            <a:spLocks noGrp="1"/>
          </p:cNvSpPr>
          <p:nvPr>
            <p:ph type="title" idx="9"/>
          </p:nvPr>
        </p:nvSpPr>
        <p:spPr>
          <a:xfrm>
            <a:off x="5585349" y="3660625"/>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Kết quả</a:t>
            </a:r>
            <a:endParaRPr/>
          </a:p>
        </p:txBody>
      </p:sp>
      <p:sp>
        <p:nvSpPr>
          <p:cNvPr id="321" name="Google Shape;321;p2"/>
          <p:cNvSpPr txBox="1">
            <a:spLocks noGrp="1"/>
          </p:cNvSpPr>
          <p:nvPr>
            <p:ph type="title" idx="13"/>
          </p:nvPr>
        </p:nvSpPr>
        <p:spPr>
          <a:xfrm>
            <a:off x="6456549"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04</a:t>
            </a:r>
            <a:endParaRPr/>
          </a:p>
        </p:txBody>
      </p:sp>
      <p:sp>
        <p:nvSpPr>
          <p:cNvPr id="322" name="Google Shape;322;p2"/>
          <p:cNvSpPr txBox="1">
            <a:spLocks noGrp="1"/>
          </p:cNvSpPr>
          <p:nvPr>
            <p:ph type="title" idx="21"/>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Nội dung</a:t>
            </a:r>
            <a:endParaRPr/>
          </a:p>
        </p:txBody>
      </p:sp>
      <p:sp>
        <p:nvSpPr>
          <p:cNvPr id="323" name="Google Shape;323;p2"/>
          <p:cNvSpPr txBox="1">
            <a:spLocks noGrp="1"/>
          </p:cNvSpPr>
          <p:nvPr>
            <p:ph type="title"/>
          </p:nvPr>
        </p:nvSpPr>
        <p:spPr>
          <a:xfrm>
            <a:off x="1173450" y="2026534"/>
            <a:ext cx="2705638" cy="30613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Giới thiệu bài toán</a:t>
            </a:r>
            <a:endParaRPr/>
          </a:p>
        </p:txBody>
      </p:sp>
      <p:sp>
        <p:nvSpPr>
          <p:cNvPr id="324" name="Google Shape;324;p2"/>
          <p:cNvSpPr txBox="1">
            <a:spLocks noGrp="1"/>
          </p:cNvSpPr>
          <p:nvPr>
            <p:ph type="title" idx="2"/>
          </p:nvPr>
        </p:nvSpPr>
        <p:spPr>
          <a:xfrm>
            <a:off x="2118652" y="1516572"/>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01</a:t>
            </a:r>
            <a:endParaRPr/>
          </a:p>
        </p:txBody>
      </p:sp>
      <p:sp>
        <p:nvSpPr>
          <p:cNvPr id="325" name="Google Shape;325;p2"/>
          <p:cNvSpPr txBox="1">
            <a:spLocks noGrp="1"/>
          </p:cNvSpPr>
          <p:nvPr>
            <p:ph type="title" idx="3"/>
          </p:nvPr>
        </p:nvSpPr>
        <p:spPr>
          <a:xfrm>
            <a:off x="5066855" y="2030309"/>
            <a:ext cx="3283388" cy="604711"/>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dirty="0"/>
              <a:t>Phương pháp giải quyết bài toán</a:t>
            </a:r>
            <a:endParaRPr dirty="0"/>
          </a:p>
        </p:txBody>
      </p:sp>
      <p:sp>
        <p:nvSpPr>
          <p:cNvPr id="326" name="Google Shape;326;p2"/>
          <p:cNvSpPr txBox="1">
            <a:spLocks noGrp="1"/>
          </p:cNvSpPr>
          <p:nvPr>
            <p:ph type="title" idx="4"/>
          </p:nvPr>
        </p:nvSpPr>
        <p:spPr>
          <a:xfrm>
            <a:off x="6456549" y="1513488"/>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02</a:t>
            </a:r>
            <a:endParaRPr/>
          </a:p>
        </p:txBody>
      </p:sp>
      <p:sp>
        <p:nvSpPr>
          <p:cNvPr id="327" name="Google Shape;327;p2"/>
          <p:cNvSpPr txBox="1">
            <a:spLocks noGrp="1"/>
          </p:cNvSpPr>
          <p:nvPr>
            <p:ph type="title" idx="6"/>
          </p:nvPr>
        </p:nvSpPr>
        <p:spPr>
          <a:xfrm>
            <a:off x="862217" y="3620914"/>
            <a:ext cx="3016871"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vi-VN"/>
              <a:t>Quá trình thực hiện</a:t>
            </a:r>
            <a:endParaRPr/>
          </a:p>
        </p:txBody>
      </p:sp>
      <p:sp>
        <p:nvSpPr>
          <p:cNvPr id="328" name="Google Shape;328;p2"/>
          <p:cNvSpPr txBox="1">
            <a:spLocks noGrp="1"/>
          </p:cNvSpPr>
          <p:nvPr>
            <p:ph type="title" idx="7"/>
          </p:nvPr>
        </p:nvSpPr>
        <p:spPr>
          <a:xfrm>
            <a:off x="2118653" y="3177536"/>
            <a:ext cx="504000" cy="4146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2400"/>
              <a:buNone/>
            </a:pPr>
            <a:r>
              <a:rPr lang="vi-V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err="1"/>
              <a:t>quả</a:t>
            </a:r>
            <a:r>
              <a:rPr lang="en-US" dirty="0"/>
              <a:t> 1</a:t>
            </a:r>
            <a:endParaRPr dirty="0"/>
          </a:p>
        </p:txBody>
      </p:sp>
      <p:pic>
        <p:nvPicPr>
          <p:cNvPr id="4" name="Picture 3">
            <a:extLst>
              <a:ext uri="{FF2B5EF4-FFF2-40B4-BE49-F238E27FC236}">
                <a16:creationId xmlns:a16="http://schemas.microsoft.com/office/drawing/2014/main" id="{C5FE8B5C-F46A-E286-A177-5193EC5CDBCF}"/>
              </a:ext>
            </a:extLst>
          </p:cNvPr>
          <p:cNvPicPr>
            <a:picLocks noChangeAspect="1"/>
          </p:cNvPicPr>
          <p:nvPr/>
        </p:nvPicPr>
        <p:blipFill>
          <a:blip r:embed="rId3"/>
          <a:stretch>
            <a:fillRect/>
          </a:stretch>
        </p:blipFill>
        <p:spPr>
          <a:xfrm>
            <a:off x="2335440" y="1311322"/>
            <a:ext cx="4331081" cy="32225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a:t>
            </a:r>
            <a:r>
              <a:rPr lang="en-US" dirty="0" err="1"/>
              <a:t>quả</a:t>
            </a:r>
            <a:r>
              <a:rPr lang="en-US" dirty="0"/>
              <a:t> 2</a:t>
            </a:r>
            <a:endParaRPr dirty="0"/>
          </a:p>
        </p:txBody>
      </p:sp>
      <p:pic>
        <p:nvPicPr>
          <p:cNvPr id="3" name="Picture 2">
            <a:extLst>
              <a:ext uri="{FF2B5EF4-FFF2-40B4-BE49-F238E27FC236}">
                <a16:creationId xmlns:a16="http://schemas.microsoft.com/office/drawing/2014/main" id="{F6AB8221-E293-BD20-B90B-D97E15718BF4}"/>
              </a:ext>
            </a:extLst>
          </p:cNvPr>
          <p:cNvPicPr>
            <a:picLocks noChangeAspect="1"/>
          </p:cNvPicPr>
          <p:nvPr/>
        </p:nvPicPr>
        <p:blipFill>
          <a:blip r:embed="rId3"/>
          <a:stretch>
            <a:fillRect/>
          </a:stretch>
        </p:blipFill>
        <p:spPr>
          <a:xfrm>
            <a:off x="2288254" y="1216800"/>
            <a:ext cx="4567492" cy="3387974"/>
          </a:xfrm>
          <a:prstGeom prst="rect">
            <a:avLst/>
          </a:prstGeom>
        </p:spPr>
      </p:pic>
    </p:spTree>
    <p:extLst>
      <p:ext uri="{BB962C8B-B14F-4D97-AF65-F5344CB8AC3E}">
        <p14:creationId xmlns:p14="http://schemas.microsoft.com/office/powerpoint/2010/main" val="164020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28092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57720"/>
            <a:ext cx="8214360" cy="3844258"/>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Arial" panose="020B0604020202020204" pitchFamily="34" charset="0"/>
                <a:ea typeface="Yu Mincho"/>
                <a:cs typeface="Times New Roman" panose="02020603050405020304" pitchFamily="18" charset="0"/>
              </a:rPr>
              <a:t>• Random Forest with class weight</a:t>
            </a:r>
            <a:r>
              <a:rPr lang="en-GB" b="1" kern="100" dirty="0">
                <a:solidFill>
                  <a:schemeClr val="accent6"/>
                </a:solidFill>
                <a:effectLst/>
                <a:latin typeface="Calibri" panose="020F0502020204030204" pitchFamily="34" charset="0"/>
                <a:ea typeface="Yu Mincho"/>
                <a:cs typeface="Times New Roman" panose="02020603050405020304" pitchFamily="18" charset="0"/>
              </a:rPr>
              <a: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a:t>
            </a:r>
            <a:r>
              <a:rPr lang="en-US" sz="1200" kern="100" dirty="0">
                <a:solidFill>
                  <a:schemeClr val="accent6"/>
                </a:solidFill>
                <a:effectLst/>
                <a:latin typeface="+mn-lt"/>
                <a:ea typeface="Yu Mincho"/>
                <a:cs typeface="Times New Roman" panose="02020603050405020304" pitchFamily="18" charset="0"/>
              </a:rPr>
              <a:t>: </a:t>
            </a:r>
            <a:r>
              <a:rPr lang="vi-VN" sz="1200" kern="100" dirty="0">
                <a:solidFill>
                  <a:schemeClr val="accent6"/>
                </a:solidFill>
                <a:effectLst/>
                <a:latin typeface="+mn-lt"/>
                <a:ea typeface="Yu Mincho"/>
                <a:cs typeface="Times New Roman" panose="02020603050405020304" pitchFamily="18" charset="0"/>
              </a:rPr>
              <a:t>Thời gian xử lý của mô hình RF with class weight tương đối nhanh, do Random Forest là một mô hình học máy đã được tối ưu hóa tốt. Tuy nhiên, việc tính toán trọng số cho từng lớp có thể làm tăng nhẹ thời gian xử lý</a:t>
            </a:r>
            <a:r>
              <a:rPr lang="en-US" sz="1200" kern="100" dirty="0">
                <a:solidFill>
                  <a:schemeClr val="accent6"/>
                </a:solidFill>
                <a:effectLst/>
                <a:latin typeface="+mn-lt"/>
                <a:ea typeface="Yu Mincho"/>
                <a:cs typeface="Times New Roman" panose="02020603050405020304" pitchFamily="18" charset="0"/>
              </a:rPr>
              <a: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a:t>
            </a:r>
            <a:r>
              <a:rPr lang="en-US" sz="1200" kern="100" dirty="0">
                <a:solidFill>
                  <a:schemeClr val="accent6"/>
                </a:solidFill>
                <a:effectLst/>
                <a:latin typeface="+mn-lt"/>
                <a:ea typeface="Yu Mincho"/>
                <a:cs typeface="Times New Roman" panose="02020603050405020304" pitchFamily="18" charset="0"/>
              </a:rPr>
              <a:t>:</a:t>
            </a:r>
            <a:r>
              <a:rPr lang="vi-VN" sz="1200" kern="100" dirty="0">
                <a:solidFill>
                  <a:schemeClr val="accent6"/>
                </a:solidFill>
                <a:effectLst/>
                <a:latin typeface="+mn-lt"/>
                <a:ea typeface="Yu Mincho"/>
                <a:cs typeface="Times New Roman" panose="02020603050405020304" pitchFamily="18" charset="0"/>
              </a:rPr>
              <a:t> Mô hình này không tốn quá nhiều tài nguyên tính toán, chủ yếu là bộ nhớ và CPU. Random Forest có khả năng xử lý trên các máy tính thông thường mà không cần GPU.</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Accuracy: 0.88 -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so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với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một</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số</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phương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pháp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khác</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Random Search (0.95).</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0 Precision/Recall: 0.89 / 0.98 - Cao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và</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ổn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định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chứng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tỏ</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tốt</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0.</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1 Precision/Recall: 0.55 / 0.15 -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Khá</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thấy</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vẫn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gặp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khó</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khăn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trong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việc</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thiểu</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số</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lớp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1).</a:t>
            </a:r>
          </a:p>
          <a:p>
            <a:pPr>
              <a:lnSpc>
                <a:spcPct val="150000"/>
              </a:lnSpc>
              <a:spcAft>
                <a:spcPts val="800"/>
              </a:spcAft>
            </a:pPr>
            <a:br>
              <a:rPr lang="en-GB" sz="1200" kern="100" dirty="0">
                <a:solidFill>
                  <a:schemeClr val="accent6"/>
                </a:solidFill>
                <a:effectLst/>
                <a:latin typeface="Lato" panose="020F0502020204030203" pitchFamily="34" charset="0"/>
                <a:ea typeface="Yu Mincho"/>
                <a:cs typeface="Times New Roman" panose="02020603050405020304" pitchFamily="18" charset="0"/>
              </a:rPr>
            </a:br>
            <a:endParaRPr lang="en-GB" sz="1200" kern="100" dirty="0">
              <a:solidFill>
                <a:schemeClr val="accent6"/>
              </a:solidFill>
              <a:effectLst/>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62326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3114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88200"/>
            <a:ext cx="8214360" cy="3186450"/>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Arial" panose="020B0604020202020204" pitchFamily="34" charset="0"/>
                <a:ea typeface="Yu Mincho"/>
                <a:cs typeface="Times New Roman" panose="02020603050405020304" pitchFamily="18" charset="0"/>
              </a:rPr>
              <a:t>• SMOTE Random Forest:</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 Thời gian xử lý của mô hình này lâu hơn so với RF with class weight do quá trình áp dụng SMOTE để tạo ra các mẫu dữ liệu mới cho lớp thiểu số trước khi huấn luyện Random Forest.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 Việc sử dụng SMOTE và Random Forest kết hợp có thể yêu cầu nhiều bộ nhớ và CPU hơn, đặc biệt khi tập dữ liệu gốc lớn và quá trình SMOTE tạo ra nhiều mẫu dữ liệu mới.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b="1"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Accuracy: 0.87 -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so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với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0 Precision/Recall: 0.91 / 0.94 - Precision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Recall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a:t>
            </a:r>
            <a:br>
              <a:rPr lang="en-GB" sz="1200" kern="100" dirty="0">
                <a:solidFill>
                  <a:schemeClr val="accent6"/>
                </a:solidFill>
                <a:effectLst/>
                <a:latin typeface="Lato" panose="020F0502020204030203" pitchFamily="34" charset="0"/>
                <a:ea typeface="Yu Mincho"/>
                <a:cs typeface="Times New Roman" panose="02020603050405020304" pitchFamily="18" charset="0"/>
              </a:rPr>
            </a:br>
            <a:r>
              <a:rPr lang="en-GB" sz="1200" kern="100" dirty="0">
                <a:solidFill>
                  <a:schemeClr val="accent6"/>
                </a:solidFill>
                <a:effectLst/>
                <a:latin typeface="Arial" panose="020B0604020202020204" pitchFamily="34" charset="0"/>
                <a:ea typeface="Yu Mincho"/>
                <a:cs typeface="Times New Roman" panose="02020603050405020304" pitchFamily="18" charset="0"/>
              </a:rPr>
              <a:t>– Class 1 Precision/Recall: 0.46 / 0.37 - Precision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thấp</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nhưng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Recall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cao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hơn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RF with class weight,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cho</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thấy</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mô</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hình</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cải</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thiện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khả</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năng</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nhận</a:t>
            </a:r>
            <a:r>
              <a:rPr lang="en-GB" sz="1200" kern="100" dirty="0">
                <a:solidFill>
                  <a:schemeClr val="accent6"/>
                </a:solidFill>
                <a:effectLst/>
                <a:latin typeface="Arial" panose="020B0604020202020204" pitchFamily="34" charset="0"/>
                <a:ea typeface="Yu Mincho"/>
                <a:cs typeface="Times New Roman" panose="02020603050405020304" pitchFamily="18" charset="0"/>
              </a:rPr>
              <a:t> </a:t>
            </a:r>
            <a:r>
              <a:rPr lang="en-GB" sz="1200" kern="100" dirty="0" err="1">
                <a:solidFill>
                  <a:schemeClr val="accent6"/>
                </a:solidFill>
                <a:effectLst/>
                <a:latin typeface="Arial" panose="020B0604020202020204" pitchFamily="34" charset="0"/>
                <a:ea typeface="Yu Mincho"/>
                <a:cs typeface="Times New Roman" panose="02020603050405020304" pitchFamily="18" charset="0"/>
              </a:rPr>
              <a:t>diện</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lớp</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thiểu</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 </a:t>
            </a:r>
            <a:r>
              <a:rPr lang="en-GB" sz="1200" kern="100" dirty="0" err="1">
                <a:solidFill>
                  <a:schemeClr val="accent6"/>
                </a:solidFill>
                <a:effectLst/>
                <a:latin typeface="Calibri" panose="020F0502020204030204" pitchFamily="34" charset="0"/>
                <a:ea typeface="Yu Mincho"/>
                <a:cs typeface="Times New Roman" panose="02020603050405020304" pitchFamily="18" charset="0"/>
              </a:rPr>
              <a:t>số</a:t>
            </a:r>
            <a:r>
              <a:rPr lang="en-GB" sz="1200" kern="100" dirty="0">
                <a:solidFill>
                  <a:schemeClr val="accent6"/>
                </a:solidFill>
                <a:effectLst/>
                <a:latin typeface="Calibri" panose="020F0502020204030204" pitchFamily="34" charset="0"/>
                <a:ea typeface="Yu Mincho"/>
                <a:cs typeface="Times New Roman" panose="02020603050405020304" pitchFamily="18" charset="0"/>
              </a:rPr>
              <a:t>.</a:t>
            </a:r>
          </a:p>
        </p:txBody>
      </p:sp>
    </p:spTree>
    <p:extLst>
      <p:ext uri="{BB962C8B-B14F-4D97-AF65-F5344CB8AC3E}">
        <p14:creationId xmlns:p14="http://schemas.microsoft.com/office/powerpoint/2010/main" val="295281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30378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48640" y="980580"/>
            <a:ext cx="8214360" cy="3186450"/>
          </a:xfrm>
          <a:prstGeom prst="rect">
            <a:avLst/>
          </a:prstGeom>
          <a:noFill/>
        </p:spPr>
        <p:txBody>
          <a:bodyPr wrap="square">
            <a:spAutoFit/>
          </a:bodyPr>
          <a:lstStyle/>
          <a:p>
            <a:pPr>
              <a:lnSpc>
                <a:spcPct val="150000"/>
              </a:lnSpc>
              <a:spcAft>
                <a:spcPts val="800"/>
              </a:spcAft>
            </a:pPr>
            <a:r>
              <a:rPr lang="en-GB" b="1" kern="100" dirty="0">
                <a:solidFill>
                  <a:schemeClr val="accent6"/>
                </a:solidFill>
                <a:effectLst/>
                <a:latin typeface="+mj-lt"/>
                <a:ea typeface="Yu Mincho"/>
                <a:cs typeface="Times New Roman" panose="02020603050405020304" pitchFamily="18" charset="0"/>
              </a:rPr>
              <a:t>• SMOTE ANN:</a:t>
            </a: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Thời gian xử lý: Thời gian xử lý của mô hình này khá lâu do việc huấn luyện mạng nơ-ron (ANN) thường tốn nhiều thời gian, đặc biệt khi kết hợp với SMOTE để tăng cường dữ liệu trước đó.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Tài nguyên: Mô hình ANN yêu cầu nhiều tài nguyên tính toán, đặc biệt là GPU để tăng tốc quá trình huấn luyện. Sử dụng SMOTE cũng làm tăng yêu cầu về bộ nhớ do số lượng mẫu dữ liệu tăng lên.         </a:t>
            </a:r>
            <a:endParaRPr lang="en-US" sz="1200" kern="100" dirty="0">
              <a:solidFill>
                <a:schemeClr val="accent6"/>
              </a:solidFill>
              <a:effectLst/>
              <a:latin typeface="+mn-lt"/>
              <a:ea typeface="Yu Mincho"/>
              <a:cs typeface="Times New Roman" panose="02020603050405020304" pitchFamily="18" charset="0"/>
            </a:endParaRPr>
          </a:p>
          <a:p>
            <a:pPr>
              <a:lnSpc>
                <a:spcPct val="150000"/>
              </a:lnSpc>
              <a:spcAft>
                <a:spcPts val="800"/>
              </a:spcAft>
            </a:pPr>
            <a:r>
              <a:rPr lang="vi-VN" sz="1200" kern="100" dirty="0">
                <a:solidFill>
                  <a:schemeClr val="accent6"/>
                </a:solidFill>
                <a:effectLst/>
                <a:latin typeface="+mn-lt"/>
                <a:ea typeface="Yu Mincho"/>
                <a:cs typeface="Times New Roman" panose="02020603050405020304" pitchFamily="18" charset="0"/>
              </a:rPr>
              <a:t>Hiệu suất:</a:t>
            </a:r>
            <a:br>
              <a:rPr lang="en-GB" sz="1200" b="1"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Accuracy: 0.78 -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trong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ba</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thấy</a:t>
            </a:r>
            <a:r>
              <a:rPr lang="en-GB" sz="1200" kern="100" dirty="0">
                <a:solidFill>
                  <a:schemeClr val="accent6"/>
                </a:solidFill>
                <a:effectLst/>
                <a:latin typeface="+mj-lt"/>
                <a:ea typeface="Yu Mincho"/>
                <a:cs typeface="Times New Roman" panose="02020603050405020304" pitchFamily="18" charset="0"/>
              </a:rPr>
              <a:t> ANN </a:t>
            </a:r>
            <a:r>
              <a:rPr lang="en-GB" sz="1200" kern="100" dirty="0" err="1">
                <a:solidFill>
                  <a:schemeClr val="accent6"/>
                </a:solidFill>
                <a:effectLst/>
                <a:latin typeface="+mj-lt"/>
                <a:ea typeface="Yu Mincho"/>
                <a:cs typeface="Times New Roman" panose="02020603050405020304" pitchFamily="18" charset="0"/>
              </a:rPr>
              <a:t>với</a:t>
            </a:r>
            <a:r>
              <a:rPr lang="en-GB" sz="1200" kern="100" dirty="0">
                <a:solidFill>
                  <a:schemeClr val="accent6"/>
                </a:solidFill>
                <a:effectLst/>
                <a:latin typeface="+mj-lt"/>
                <a:ea typeface="Yu Mincho"/>
                <a:cs typeface="Times New Roman" panose="02020603050405020304" pitchFamily="18" charset="0"/>
              </a:rPr>
              <a:t> SMOTE </a:t>
            </a:r>
            <a:r>
              <a:rPr lang="en-GB" sz="1200" kern="100" dirty="0" err="1">
                <a:solidFill>
                  <a:schemeClr val="accent6"/>
                </a:solidFill>
                <a:effectLst/>
                <a:latin typeface="+mj-lt"/>
                <a:ea typeface="Yu Mincho"/>
                <a:cs typeface="Times New Roman" panose="02020603050405020304" pitchFamily="18" charset="0"/>
              </a:rPr>
              <a:t>không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hoạt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động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tốt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bài</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toán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này</a:t>
            </a:r>
            <a:r>
              <a:rPr lang="en-GB" sz="1200" kern="100" dirty="0">
                <a:solidFill>
                  <a:schemeClr val="accent6"/>
                </a:solidFill>
                <a:effectLst/>
                <a:latin typeface="+mj-lt"/>
                <a:ea typeface="Yu Mincho"/>
                <a:cs typeface="Times New Roman" panose="02020603050405020304" pitchFamily="18" charset="0"/>
              </a:rPr>
              <a:t>.</a:t>
            </a:r>
            <a:br>
              <a:rPr lang="en-GB" sz="1200"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Class 0 Precision/Recall: 0.94 / 0.80 - Precision </a:t>
            </a:r>
            <a:r>
              <a:rPr lang="en-GB" sz="1200" kern="100" dirty="0" err="1">
                <a:solidFill>
                  <a:schemeClr val="accent6"/>
                </a:solidFill>
                <a:effectLst/>
                <a:latin typeface="+mj-lt"/>
                <a:ea typeface="Yu Mincho"/>
                <a:cs typeface="Times New Roman" panose="02020603050405020304" pitchFamily="18" charset="0"/>
              </a:rPr>
              <a:t>cao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trong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ba</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Recall </a:t>
            </a:r>
            <a:r>
              <a:rPr lang="en-GB" sz="1200" kern="100" dirty="0" err="1">
                <a:solidFill>
                  <a:schemeClr val="accent6"/>
                </a:solidFill>
                <a:effectLst/>
                <a:latin typeface="+mj-lt"/>
                <a:ea typeface="Yu Mincho"/>
                <a:cs typeface="Times New Roman" panose="02020603050405020304" pitchFamily="18" charset="0"/>
              </a:rPr>
              <a:t>rất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a:t>
            </a:r>
            <a:br>
              <a:rPr lang="en-GB" sz="1200" kern="100" dirty="0">
                <a:solidFill>
                  <a:schemeClr val="accent6"/>
                </a:solidFill>
                <a:effectLst/>
                <a:latin typeface="+mj-lt"/>
                <a:ea typeface="Yu Mincho"/>
                <a:cs typeface="Times New Roman" panose="02020603050405020304" pitchFamily="18" charset="0"/>
              </a:rPr>
            </a:br>
            <a:r>
              <a:rPr lang="en-GB" sz="1200" kern="100" dirty="0">
                <a:solidFill>
                  <a:schemeClr val="accent6"/>
                </a:solidFill>
                <a:effectLst/>
                <a:latin typeface="+mj-lt"/>
                <a:ea typeface="Yu Mincho"/>
                <a:cs typeface="Times New Roman" panose="02020603050405020304" pitchFamily="18" charset="0"/>
              </a:rPr>
              <a:t>– Class 1 Precision/Recall: 0.31 / 0.62 - Precision </a:t>
            </a:r>
            <a:r>
              <a:rPr lang="en-GB" sz="1200" kern="100" dirty="0" err="1">
                <a:solidFill>
                  <a:schemeClr val="accent6"/>
                </a:solidFill>
                <a:effectLst/>
                <a:latin typeface="+mj-lt"/>
                <a:ea typeface="Yu Mincho"/>
                <a:cs typeface="Times New Roman" panose="02020603050405020304" pitchFamily="18" charset="0"/>
              </a:rPr>
              <a:t>thấp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Recall </a:t>
            </a:r>
            <a:r>
              <a:rPr lang="en-GB" sz="1200" kern="100" dirty="0" err="1">
                <a:solidFill>
                  <a:schemeClr val="accent6"/>
                </a:solidFill>
                <a:effectLst/>
                <a:latin typeface="+mj-lt"/>
                <a:ea typeface="Yu Mincho"/>
                <a:cs typeface="Times New Roman" panose="02020603050405020304" pitchFamily="18" charset="0"/>
              </a:rPr>
              <a:t>cao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nhất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cho</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thấy</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mô</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hình</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có</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thể</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nhận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diện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tốt</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các</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trường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hợp</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lớp</a:t>
            </a:r>
            <a:r>
              <a:rPr lang="en-GB" sz="1200" kern="100" dirty="0">
                <a:solidFill>
                  <a:schemeClr val="accent6"/>
                </a:solidFill>
                <a:effectLst/>
                <a:latin typeface="+mj-lt"/>
                <a:ea typeface="Yu Mincho"/>
                <a:cs typeface="Times New Roman" panose="02020603050405020304" pitchFamily="18" charset="0"/>
              </a:rPr>
              <a:t> 1 </a:t>
            </a:r>
            <a:r>
              <a:rPr lang="en-GB" sz="1200" kern="100" dirty="0" err="1">
                <a:solidFill>
                  <a:schemeClr val="accent6"/>
                </a:solidFill>
                <a:effectLst/>
                <a:latin typeface="+mj-lt"/>
                <a:ea typeface="Yu Mincho"/>
                <a:cs typeface="Times New Roman" panose="02020603050405020304" pitchFamily="18" charset="0"/>
              </a:rPr>
              <a:t>nhưng</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với</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nhiều</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dự</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đoán</a:t>
            </a:r>
            <a:r>
              <a:rPr lang="en-GB" sz="1200" kern="100" dirty="0">
                <a:solidFill>
                  <a:schemeClr val="accent6"/>
                </a:solidFill>
                <a:effectLst/>
                <a:latin typeface="+mj-lt"/>
                <a:ea typeface="Yu Mincho"/>
                <a:cs typeface="Times New Roman" panose="02020603050405020304" pitchFamily="18" charset="0"/>
              </a:rPr>
              <a:t> </a:t>
            </a:r>
            <a:r>
              <a:rPr lang="en-GB" sz="1200" kern="100" dirty="0" err="1">
                <a:solidFill>
                  <a:schemeClr val="accent6"/>
                </a:solidFill>
                <a:effectLst/>
                <a:latin typeface="+mj-lt"/>
                <a:ea typeface="Yu Mincho"/>
                <a:cs typeface="Times New Roman" panose="02020603050405020304" pitchFamily="18" charset="0"/>
              </a:rPr>
              <a:t>sai</a:t>
            </a:r>
            <a:r>
              <a:rPr lang="en-GB" sz="1200" kern="100" dirty="0">
                <a:solidFill>
                  <a:schemeClr val="accent6"/>
                </a:solidFill>
                <a:effectLst/>
                <a:latin typeface="+mj-lt"/>
                <a:ea typeface="Yu Mincho"/>
                <a:cs typeface="Times New Roman" panose="02020603050405020304" pitchFamily="18" charset="0"/>
              </a:rPr>
              <a:t>.</a:t>
            </a:r>
          </a:p>
        </p:txBody>
      </p:sp>
    </p:spTree>
    <p:extLst>
      <p:ext uri="{BB962C8B-B14F-4D97-AF65-F5344CB8AC3E}">
        <p14:creationId xmlns:p14="http://schemas.microsoft.com/office/powerpoint/2010/main" val="728753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2733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Đánh</a:t>
            </a:r>
            <a:r>
              <a:rPr lang="en-US" dirty="0"/>
              <a:t> </a:t>
            </a:r>
            <a:r>
              <a:rPr lang="en-US" dirty="0" err="1"/>
              <a:t>giá</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18160" y="950100"/>
            <a:ext cx="8214360" cy="3637662"/>
          </a:xfrm>
          <a:prstGeom prst="rect">
            <a:avLst/>
          </a:prstGeom>
          <a:noFill/>
        </p:spPr>
        <p:txBody>
          <a:bodyPr wrap="square">
            <a:spAutoFit/>
          </a:bodyPr>
          <a:lstStyle/>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Logistic Regression, Bayesian GLM: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(0 - 0.04),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XGBoost</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LightGBM</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CatBoost</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HistGradientBoosting</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(0.88-0.89),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tương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(0.12-0.25),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Logistic Regression.</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Random Forest: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tương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(0.22),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Boosting.</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RF Grid Search, RF Random Search: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(0.95),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khá</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(0.59-0.61),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hóa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giúp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cải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r>
              <a:rPr lang="en-GB" sz="1200" kern="0" dirty="0">
                <a:solidFill>
                  <a:schemeClr val="accent6"/>
                </a:solidFill>
                <a:effectLst/>
                <a:latin typeface="Lato" panose="020F0502020204030203" pitchFamily="34" charset="0"/>
                <a:ea typeface="Times New Roman" panose="02020603050405020304" pitchFamily="18" charset="0"/>
                <a:cs typeface="Times New Roman" panose="02020603050405020304" pitchFamily="18" charset="0"/>
              </a:rPr>
              <a:t> </a:t>
            </a: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Stacking: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vẫn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(0.27),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kết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hợp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mang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lại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nhiều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cải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thiện</a:t>
            </a:r>
            <a:endParaRPr lang="en-GB" sz="1100" kern="100" dirty="0">
              <a:solidFill>
                <a:schemeClr val="accent6"/>
              </a:solidFill>
              <a:latin typeface="Calibri" panose="020F050202020403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ANN: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(0.88),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(0.15),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ANN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schemeClr val="accent6"/>
              </a:solidFill>
              <a:latin typeface="Lato" panose="020F0502020204030203"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a:t>
            </a:r>
            <a:r>
              <a:rPr lang="en-GB" sz="1000" b="1"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GB" sz="1000" b="1"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Passive Aggressive, Ridge Classifier: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(0.60-0.82),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nhưng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phủ</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1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(0.62-0.76),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thấy</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suất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tốt</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việc</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nhận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thiểu</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áp</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000" kern="0" dirty="0" err="1">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dụng</a:t>
            </a:r>
            <a:r>
              <a:rPr lang="en-GB"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SMOTE.</a:t>
            </a:r>
            <a:endParaRPr lang="en-GB" sz="1100" kern="100" dirty="0">
              <a:solidFill>
                <a:schemeClr val="accent6"/>
              </a:solidFill>
              <a:effectLst/>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002273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2"/>
          <p:cNvSpPr txBox="1">
            <a:spLocks noGrp="1"/>
          </p:cNvSpPr>
          <p:nvPr>
            <p:ph type="title" idx="6"/>
          </p:nvPr>
        </p:nvSpPr>
        <p:spPr>
          <a:xfrm>
            <a:off x="720000" y="40284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dirty="0"/>
              <a:t>Kết luận</a:t>
            </a:r>
            <a:endParaRPr dirty="0"/>
          </a:p>
        </p:txBody>
      </p:sp>
      <p:sp>
        <p:nvSpPr>
          <p:cNvPr id="3" name="TextBox 2">
            <a:extLst>
              <a:ext uri="{FF2B5EF4-FFF2-40B4-BE49-F238E27FC236}">
                <a16:creationId xmlns:a16="http://schemas.microsoft.com/office/drawing/2014/main" id="{E4860E80-8B6D-4AF2-EDE7-6EC48E3D3F34}"/>
              </a:ext>
            </a:extLst>
          </p:cNvPr>
          <p:cNvSpPr txBox="1"/>
          <p:nvPr/>
        </p:nvSpPr>
        <p:spPr>
          <a:xfrm>
            <a:off x="518160" y="1079640"/>
            <a:ext cx="8214360" cy="3346750"/>
          </a:xfrm>
          <a:prstGeom prst="rect">
            <a:avLst/>
          </a:prstGeom>
          <a:noFill/>
        </p:spPr>
        <p:txBody>
          <a:bodyPr wrap="square">
            <a:spAutoFit/>
          </a:bodyPr>
          <a:lstStyle/>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Mô hình RF with class weight cải thiện độ chính xác tổng thể và khả năng nhận diện lớp thiểu số so với Random Forest thông thường, nhưng vẫn cần cải thiện để nhận diện tốt hơn lớp thiểu số.</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Random Forest cải thiện đáng kể khả năng nhận diện lớp thiểu số nhờ việc tăng cường dữ liệu lớp này, mặc dù độ chính xác tổng thể không tăng nhiều.</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ANN cải thiện khả năng nhận diện lớp thiểu số nhưng lại làm giảm độ chính xác tổng thể. Điều này cho thấy mô hình có thể gặp vấn đề với overfitting hoặc thiếu dữ liệu huấn luyện đủ lớn.</a:t>
            </a:r>
            <a:endPar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endParaRP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RF Random Search có Accuracy cao nhất (0.95) và Precision/Recall của</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Class 1 cũng cao hơn so với nhiều mô hình khác, cho thấy đây là phương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pháp tốt nhất trong số các phương pháp đã thử nghiệm.</a:t>
            </a: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Logistic Regression, XGBoost, LightGBM, CatBoost, HistGradi</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entBoosting, và ANN đều có Accuracy tương đương (0.87-0.89), nhưng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Recall cho Class 1 rất thấp, cho thấy chúng không hiệu quả trong việc nhận</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diện lớp thiểu số.</a:t>
            </a:r>
          </a:p>
          <a:p>
            <a:pPr marL="171450" indent="-171450">
              <a:lnSpc>
                <a:spcPct val="150000"/>
              </a:lnSpc>
              <a:spcAft>
                <a:spcPts val="750"/>
              </a:spcAft>
              <a:buFont typeface="Arial" panose="020B0604020202020204" pitchFamily="34" charset="0"/>
              <a:buChar char="•"/>
            </a:pP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SMOTE Passive Aggressive và SMOTE Ridge Classifier có Accuracy</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và Precision/Recall thấp hơn so với các phương pháp khác, cho thấy chúng</a:t>
            </a:r>
            <a:r>
              <a:rPr lang="en-US"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1000" kern="0" dirty="0">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không phù hợp cho bài toán này.</a:t>
            </a:r>
          </a:p>
        </p:txBody>
      </p:sp>
    </p:spTree>
    <p:extLst>
      <p:ext uri="{BB962C8B-B14F-4D97-AF65-F5344CB8AC3E}">
        <p14:creationId xmlns:p14="http://schemas.microsoft.com/office/powerpoint/2010/main" val="179056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3"/>
          <p:cNvSpPr txBox="1"/>
          <p:nvPr/>
        </p:nvSpPr>
        <p:spPr>
          <a:xfrm>
            <a:off x="2634785" y="1943534"/>
            <a:ext cx="4834163" cy="1758138"/>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chemeClr val="accent6"/>
              </a:buClr>
              <a:buSzPts val="4000"/>
              <a:buFont typeface="Francois One"/>
              <a:buNone/>
            </a:pPr>
            <a:r>
              <a:rPr lang="vi-VN" sz="4000" b="0" i="0" u="none" strike="noStrike" cap="none">
                <a:solidFill>
                  <a:schemeClr val="accent6"/>
                </a:solidFill>
                <a:latin typeface="Francois One"/>
                <a:ea typeface="Francois One"/>
                <a:cs typeface="Francois One"/>
                <a:sym typeface="Francois One"/>
              </a:rPr>
              <a:t>Cảm ơn thầy và các bạn đã lắng nghe</a:t>
            </a:r>
            <a:endParaRPr sz="4000" b="0" i="0" u="none" strike="noStrike" cap="none">
              <a:solidFill>
                <a:schemeClr val="accent6"/>
              </a:solidFill>
              <a:latin typeface="Francois One"/>
              <a:ea typeface="Francois One"/>
              <a:cs typeface="Francois One"/>
              <a:sym typeface="Francois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3"/>
          <p:cNvGrpSpPr/>
          <p:nvPr/>
        </p:nvGrpSpPr>
        <p:grpSpPr>
          <a:xfrm flipH="1">
            <a:off x="-582478" y="1701864"/>
            <a:ext cx="5382456" cy="2901644"/>
            <a:chOff x="3900450" y="1941950"/>
            <a:chExt cx="1756275" cy="946425"/>
          </a:xfrm>
        </p:grpSpPr>
        <p:sp>
          <p:nvSpPr>
            <p:cNvPr id="334" name="Google Shape;334;p3"/>
            <p:cNvSpPr/>
            <p:nvPr/>
          </p:nvSpPr>
          <p:spPr>
            <a:xfrm>
              <a:off x="4459200" y="2670675"/>
              <a:ext cx="1197525" cy="217700"/>
            </a:xfrm>
            <a:custGeom>
              <a:avLst/>
              <a:gdLst/>
              <a:ahLst/>
              <a:cxnLst/>
              <a:rect l="l" t="t" r="r" b="b"/>
              <a:pathLst>
                <a:path w="47901" h="8708" extrusionOk="0">
                  <a:moveTo>
                    <a:pt x="4336" y="1"/>
                  </a:moveTo>
                  <a:cubicBezTo>
                    <a:pt x="1968" y="1"/>
                    <a:pt x="0" y="1936"/>
                    <a:pt x="0" y="4371"/>
                  </a:cubicBezTo>
                  <a:cubicBezTo>
                    <a:pt x="0" y="6739"/>
                    <a:pt x="1935" y="8707"/>
                    <a:pt x="4336" y="8707"/>
                  </a:cubicBezTo>
                  <a:lnTo>
                    <a:pt x="43564" y="8707"/>
                  </a:lnTo>
                  <a:cubicBezTo>
                    <a:pt x="46000" y="8707"/>
                    <a:pt x="47901" y="6773"/>
                    <a:pt x="47901" y="4371"/>
                  </a:cubicBezTo>
                  <a:cubicBezTo>
                    <a:pt x="47901" y="1969"/>
                    <a:pt x="46000" y="1"/>
                    <a:pt x="435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p:nvPr/>
          </p:nvSpPr>
          <p:spPr>
            <a:xfrm>
              <a:off x="4520900" y="2719063"/>
              <a:ext cx="1081625" cy="120925"/>
            </a:xfrm>
            <a:custGeom>
              <a:avLst/>
              <a:gdLst/>
              <a:ahLst/>
              <a:cxnLst/>
              <a:rect l="l" t="t" r="r" b="b"/>
              <a:pathLst>
                <a:path w="43265" h="4837" extrusionOk="0">
                  <a:moveTo>
                    <a:pt x="2402" y="0"/>
                  </a:moveTo>
                  <a:cubicBezTo>
                    <a:pt x="1068" y="0"/>
                    <a:pt x="0" y="1101"/>
                    <a:pt x="0" y="2435"/>
                  </a:cubicBezTo>
                  <a:cubicBezTo>
                    <a:pt x="0" y="3769"/>
                    <a:pt x="1068" y="4837"/>
                    <a:pt x="2402" y="4837"/>
                  </a:cubicBezTo>
                  <a:lnTo>
                    <a:pt x="40830" y="4837"/>
                  </a:lnTo>
                  <a:cubicBezTo>
                    <a:pt x="42197" y="4837"/>
                    <a:pt x="43265" y="3769"/>
                    <a:pt x="43231" y="2435"/>
                  </a:cubicBezTo>
                  <a:cubicBezTo>
                    <a:pt x="43231" y="1101"/>
                    <a:pt x="42164" y="0"/>
                    <a:pt x="4083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4324925" y="1984375"/>
              <a:ext cx="431175" cy="585425"/>
            </a:xfrm>
            <a:custGeom>
              <a:avLst/>
              <a:gdLst/>
              <a:ahLst/>
              <a:cxnLst/>
              <a:rect l="l" t="t" r="r" b="b"/>
              <a:pathLst>
                <a:path w="17247" h="23417" extrusionOk="0">
                  <a:moveTo>
                    <a:pt x="3336" y="0"/>
                  </a:moveTo>
                  <a:lnTo>
                    <a:pt x="1" y="3903"/>
                  </a:lnTo>
                  <a:lnTo>
                    <a:pt x="10708" y="23417"/>
                  </a:lnTo>
                  <a:lnTo>
                    <a:pt x="17246" y="17346"/>
                  </a:lnTo>
                  <a:lnTo>
                    <a:pt x="33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4354950" y="1998550"/>
              <a:ext cx="401150" cy="533725"/>
            </a:xfrm>
            <a:custGeom>
              <a:avLst/>
              <a:gdLst/>
              <a:ahLst/>
              <a:cxnLst/>
              <a:rect l="l" t="t" r="r" b="b"/>
              <a:pathLst>
                <a:path w="16046" h="21349" extrusionOk="0">
                  <a:moveTo>
                    <a:pt x="2636" y="0"/>
                  </a:moveTo>
                  <a:lnTo>
                    <a:pt x="0" y="3002"/>
                  </a:lnTo>
                  <a:lnTo>
                    <a:pt x="11108" y="21349"/>
                  </a:lnTo>
                  <a:lnTo>
                    <a:pt x="16045" y="16779"/>
                  </a:lnTo>
                  <a:lnTo>
                    <a:pt x="15044" y="15511"/>
                  </a:lnTo>
                  <a:lnTo>
                    <a:pt x="12009" y="15411"/>
                  </a:lnTo>
                  <a:cubicBezTo>
                    <a:pt x="10908" y="15344"/>
                    <a:pt x="9907" y="14811"/>
                    <a:pt x="9240" y="13943"/>
                  </a:cubicBezTo>
                  <a:lnTo>
                    <a:pt x="3870" y="6638"/>
                  </a:lnTo>
                  <a:cubicBezTo>
                    <a:pt x="2969" y="5404"/>
                    <a:pt x="2902" y="3669"/>
                    <a:pt x="3836" y="2402"/>
                  </a:cubicBezTo>
                  <a:lnTo>
                    <a:pt x="4170" y="1935"/>
                  </a:lnTo>
                  <a:lnTo>
                    <a:pt x="2636"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p:nvPr/>
          </p:nvSpPr>
          <p:spPr>
            <a:xfrm>
              <a:off x="4334100" y="2086100"/>
              <a:ext cx="286900" cy="483700"/>
            </a:xfrm>
            <a:custGeom>
              <a:avLst/>
              <a:gdLst/>
              <a:ahLst/>
              <a:cxnLst/>
              <a:rect l="l" t="t" r="r" b="b"/>
              <a:pathLst>
                <a:path w="11476" h="19348" extrusionOk="0">
                  <a:moveTo>
                    <a:pt x="434" y="1"/>
                  </a:moveTo>
                  <a:lnTo>
                    <a:pt x="0" y="501"/>
                  </a:lnTo>
                  <a:lnTo>
                    <a:pt x="10341" y="19348"/>
                  </a:lnTo>
                  <a:lnTo>
                    <a:pt x="11475" y="18314"/>
                  </a:lnTo>
                  <a:lnTo>
                    <a:pt x="434" y="1"/>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4027225" y="2080275"/>
              <a:ext cx="110100" cy="20875"/>
            </a:xfrm>
            <a:custGeom>
              <a:avLst/>
              <a:gdLst/>
              <a:ahLst/>
              <a:cxnLst/>
              <a:rect l="l" t="t" r="r" b="b"/>
              <a:pathLst>
                <a:path w="4404" h="835" extrusionOk="0">
                  <a:moveTo>
                    <a:pt x="33" y="0"/>
                  </a:moveTo>
                  <a:lnTo>
                    <a:pt x="0" y="434"/>
                  </a:lnTo>
                  <a:lnTo>
                    <a:pt x="4336" y="834"/>
                  </a:lnTo>
                  <a:lnTo>
                    <a:pt x="4403" y="400"/>
                  </a:lnTo>
                  <a:lnTo>
                    <a:pt x="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
            <p:cNvSpPr/>
            <p:nvPr/>
          </p:nvSpPr>
          <p:spPr>
            <a:xfrm>
              <a:off x="4126450" y="2085275"/>
              <a:ext cx="196000" cy="37550"/>
            </a:xfrm>
            <a:custGeom>
              <a:avLst/>
              <a:gdLst/>
              <a:ahLst/>
              <a:cxnLst/>
              <a:rect l="l" t="t" r="r" b="b"/>
              <a:pathLst>
                <a:path w="7840" h="1502" extrusionOk="0">
                  <a:moveTo>
                    <a:pt x="468" y="0"/>
                  </a:moveTo>
                  <a:cubicBezTo>
                    <a:pt x="234" y="0"/>
                    <a:pt x="67" y="167"/>
                    <a:pt x="1" y="367"/>
                  </a:cubicBezTo>
                  <a:cubicBezTo>
                    <a:pt x="1" y="634"/>
                    <a:pt x="167" y="801"/>
                    <a:pt x="401" y="834"/>
                  </a:cubicBezTo>
                  <a:lnTo>
                    <a:pt x="7439" y="1501"/>
                  </a:lnTo>
                  <a:cubicBezTo>
                    <a:pt x="7639" y="1501"/>
                    <a:pt x="7806" y="1335"/>
                    <a:pt x="7839" y="1101"/>
                  </a:cubicBezTo>
                  <a:cubicBezTo>
                    <a:pt x="7839" y="834"/>
                    <a:pt x="7673" y="667"/>
                    <a:pt x="7473" y="634"/>
                  </a:cubicBezTo>
                  <a:lnTo>
                    <a:pt x="468"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
            <p:cNvSpPr/>
            <p:nvPr/>
          </p:nvSpPr>
          <p:spPr>
            <a:xfrm>
              <a:off x="4020550" y="2500575"/>
              <a:ext cx="26700" cy="30875"/>
            </a:xfrm>
            <a:custGeom>
              <a:avLst/>
              <a:gdLst/>
              <a:ahLst/>
              <a:cxnLst/>
              <a:rect l="l" t="t" r="r" b="b"/>
              <a:pathLst>
                <a:path w="1068" h="1235" fill="none" extrusionOk="0">
                  <a:moveTo>
                    <a:pt x="0" y="0"/>
                  </a:moveTo>
                  <a:lnTo>
                    <a:pt x="1068" y="1234"/>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4020550" y="2426350"/>
              <a:ext cx="13350" cy="68400"/>
            </a:xfrm>
            <a:custGeom>
              <a:avLst/>
              <a:gdLst/>
              <a:ahLst/>
              <a:cxnLst/>
              <a:rect l="l" t="t" r="r" b="b"/>
              <a:pathLst>
                <a:path w="534" h="2736" fill="none" extrusionOk="0">
                  <a:moveTo>
                    <a:pt x="534" y="0"/>
                  </a:moveTo>
                  <a:lnTo>
                    <a:pt x="0" y="2736"/>
                  </a:lnTo>
                </a:path>
              </a:pathLst>
            </a:custGeom>
            <a:noFill/>
            <a:ln w="2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4404150" y="1981025"/>
              <a:ext cx="225175" cy="240200"/>
            </a:xfrm>
            <a:custGeom>
              <a:avLst/>
              <a:gdLst/>
              <a:ahLst/>
              <a:cxnLst/>
              <a:rect l="l" t="t" r="r" b="b"/>
              <a:pathLst>
                <a:path w="9007" h="9608" extrusionOk="0">
                  <a:moveTo>
                    <a:pt x="301" y="1"/>
                  </a:moveTo>
                  <a:lnTo>
                    <a:pt x="0" y="267"/>
                  </a:lnTo>
                  <a:lnTo>
                    <a:pt x="8707" y="9607"/>
                  </a:lnTo>
                  <a:lnTo>
                    <a:pt x="9007" y="9307"/>
                  </a:lnTo>
                  <a:lnTo>
                    <a:pt x="3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4610125" y="2205000"/>
              <a:ext cx="216850" cy="226375"/>
            </a:xfrm>
            <a:custGeom>
              <a:avLst/>
              <a:gdLst/>
              <a:ahLst/>
              <a:cxnLst/>
              <a:rect l="l" t="t" r="r" b="b"/>
              <a:pathLst>
                <a:path w="8674" h="9055" extrusionOk="0">
                  <a:moveTo>
                    <a:pt x="586" y="0"/>
                  </a:moveTo>
                  <a:cubicBezTo>
                    <a:pt x="471" y="0"/>
                    <a:pt x="356" y="45"/>
                    <a:pt x="268" y="148"/>
                  </a:cubicBezTo>
                  <a:cubicBezTo>
                    <a:pt x="67" y="282"/>
                    <a:pt x="1" y="648"/>
                    <a:pt x="234" y="849"/>
                  </a:cubicBezTo>
                  <a:lnTo>
                    <a:pt x="7740" y="8888"/>
                  </a:lnTo>
                  <a:cubicBezTo>
                    <a:pt x="7806" y="9021"/>
                    <a:pt x="7973" y="9054"/>
                    <a:pt x="8106" y="9054"/>
                  </a:cubicBezTo>
                  <a:cubicBezTo>
                    <a:pt x="8273" y="9054"/>
                    <a:pt x="8407" y="9021"/>
                    <a:pt x="8440" y="8921"/>
                  </a:cubicBezTo>
                  <a:cubicBezTo>
                    <a:pt x="8640" y="8754"/>
                    <a:pt x="8674" y="8421"/>
                    <a:pt x="8473" y="8221"/>
                  </a:cubicBezTo>
                  <a:lnTo>
                    <a:pt x="968" y="181"/>
                  </a:lnTo>
                  <a:cubicBezTo>
                    <a:pt x="875" y="70"/>
                    <a:pt x="731" y="0"/>
                    <a:pt x="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4836950" y="2096100"/>
              <a:ext cx="515400" cy="473700"/>
            </a:xfrm>
            <a:custGeom>
              <a:avLst/>
              <a:gdLst/>
              <a:ahLst/>
              <a:cxnLst/>
              <a:rect l="l" t="t" r="r" b="b"/>
              <a:pathLst>
                <a:path w="20616" h="18948" extrusionOk="0">
                  <a:moveTo>
                    <a:pt x="7673" y="1"/>
                  </a:moveTo>
                  <a:lnTo>
                    <a:pt x="1" y="13711"/>
                  </a:lnTo>
                  <a:lnTo>
                    <a:pt x="1" y="18948"/>
                  </a:lnTo>
                  <a:lnTo>
                    <a:pt x="20616" y="18948"/>
                  </a:lnTo>
                  <a:lnTo>
                    <a:pt x="206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4835300" y="2356300"/>
              <a:ext cx="528725" cy="215175"/>
            </a:xfrm>
            <a:custGeom>
              <a:avLst/>
              <a:gdLst/>
              <a:ahLst/>
              <a:cxnLst/>
              <a:rect l="l" t="t" r="r" b="b"/>
              <a:pathLst>
                <a:path w="21149" h="8607" extrusionOk="0">
                  <a:moveTo>
                    <a:pt x="18980" y="0"/>
                  </a:moveTo>
                  <a:cubicBezTo>
                    <a:pt x="18513" y="0"/>
                    <a:pt x="18113" y="200"/>
                    <a:pt x="17813" y="534"/>
                  </a:cubicBezTo>
                  <a:lnTo>
                    <a:pt x="13243" y="5771"/>
                  </a:lnTo>
                  <a:cubicBezTo>
                    <a:pt x="12609" y="6472"/>
                    <a:pt x="11708" y="6872"/>
                    <a:pt x="10774" y="6872"/>
                  </a:cubicBezTo>
                  <a:lnTo>
                    <a:pt x="0" y="6872"/>
                  </a:lnTo>
                  <a:lnTo>
                    <a:pt x="0" y="7372"/>
                  </a:lnTo>
                  <a:lnTo>
                    <a:pt x="0" y="8606"/>
                  </a:lnTo>
                  <a:lnTo>
                    <a:pt x="21149" y="8606"/>
                  </a:lnTo>
                  <a:lnTo>
                    <a:pt x="21149" y="67"/>
                  </a:lnTo>
                  <a:lnTo>
                    <a:pt x="18980" y="67"/>
                  </a:lnTo>
                  <a:lnTo>
                    <a:pt x="18980"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4592625" y="2354625"/>
              <a:ext cx="930675" cy="314425"/>
            </a:xfrm>
            <a:custGeom>
              <a:avLst/>
              <a:gdLst/>
              <a:ahLst/>
              <a:cxnLst/>
              <a:rect l="l" t="t" r="r" b="b"/>
              <a:pathLst>
                <a:path w="37227" h="12577" extrusionOk="0">
                  <a:moveTo>
                    <a:pt x="29354" y="1"/>
                  </a:moveTo>
                  <a:cubicBezTo>
                    <a:pt x="28887" y="1"/>
                    <a:pt x="28487" y="201"/>
                    <a:pt x="28187" y="534"/>
                  </a:cubicBezTo>
                  <a:lnTo>
                    <a:pt x="22616" y="6872"/>
                  </a:lnTo>
                  <a:cubicBezTo>
                    <a:pt x="22183" y="7373"/>
                    <a:pt x="21616" y="7606"/>
                    <a:pt x="20982" y="7606"/>
                  </a:cubicBezTo>
                  <a:lnTo>
                    <a:pt x="11475" y="7606"/>
                  </a:lnTo>
                  <a:cubicBezTo>
                    <a:pt x="11108" y="7606"/>
                    <a:pt x="10808" y="7339"/>
                    <a:pt x="10808" y="6939"/>
                  </a:cubicBezTo>
                  <a:lnTo>
                    <a:pt x="10808" y="3036"/>
                  </a:lnTo>
                  <a:cubicBezTo>
                    <a:pt x="10808" y="2502"/>
                    <a:pt x="10374" y="2069"/>
                    <a:pt x="9841" y="2069"/>
                  </a:cubicBezTo>
                  <a:lnTo>
                    <a:pt x="2435" y="2069"/>
                  </a:lnTo>
                  <a:cubicBezTo>
                    <a:pt x="2135" y="2069"/>
                    <a:pt x="1835" y="2202"/>
                    <a:pt x="1635" y="2369"/>
                  </a:cubicBezTo>
                  <a:lnTo>
                    <a:pt x="467" y="3336"/>
                  </a:lnTo>
                  <a:cubicBezTo>
                    <a:pt x="167" y="3570"/>
                    <a:pt x="0" y="3903"/>
                    <a:pt x="0" y="4204"/>
                  </a:cubicBezTo>
                  <a:lnTo>
                    <a:pt x="0" y="12076"/>
                  </a:lnTo>
                  <a:cubicBezTo>
                    <a:pt x="0" y="12343"/>
                    <a:pt x="200" y="12576"/>
                    <a:pt x="501" y="12576"/>
                  </a:cubicBezTo>
                  <a:lnTo>
                    <a:pt x="35826" y="12576"/>
                  </a:lnTo>
                  <a:cubicBezTo>
                    <a:pt x="36059" y="12576"/>
                    <a:pt x="36326" y="12376"/>
                    <a:pt x="36326" y="12076"/>
                  </a:cubicBezTo>
                  <a:lnTo>
                    <a:pt x="36326" y="11709"/>
                  </a:lnTo>
                  <a:cubicBezTo>
                    <a:pt x="36326" y="11442"/>
                    <a:pt x="36526" y="11275"/>
                    <a:pt x="36726" y="11275"/>
                  </a:cubicBezTo>
                  <a:cubicBezTo>
                    <a:pt x="36993" y="11275"/>
                    <a:pt x="37227" y="11075"/>
                    <a:pt x="37227" y="10775"/>
                  </a:cubicBezTo>
                  <a:lnTo>
                    <a:pt x="37227" y="768"/>
                  </a:lnTo>
                  <a:cubicBezTo>
                    <a:pt x="37227" y="334"/>
                    <a:pt x="36860" y="1"/>
                    <a:pt x="364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4638475" y="2533925"/>
              <a:ext cx="141800" cy="68400"/>
            </a:xfrm>
            <a:custGeom>
              <a:avLst/>
              <a:gdLst/>
              <a:ahLst/>
              <a:cxnLst/>
              <a:rect l="l" t="t" r="r" b="b"/>
              <a:pathLst>
                <a:path w="5672" h="2736" extrusionOk="0">
                  <a:moveTo>
                    <a:pt x="1" y="0"/>
                  </a:moveTo>
                  <a:lnTo>
                    <a:pt x="1" y="2335"/>
                  </a:lnTo>
                  <a:cubicBezTo>
                    <a:pt x="1" y="2536"/>
                    <a:pt x="168" y="2736"/>
                    <a:pt x="434" y="2736"/>
                  </a:cubicBezTo>
                  <a:lnTo>
                    <a:pt x="5205" y="2736"/>
                  </a:lnTo>
                  <a:cubicBezTo>
                    <a:pt x="5471" y="2736"/>
                    <a:pt x="5672" y="2536"/>
                    <a:pt x="5672" y="2335"/>
                  </a:cubicBezTo>
                  <a:lnTo>
                    <a:pt x="56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4637650" y="2533925"/>
              <a:ext cx="140950" cy="68400"/>
            </a:xfrm>
            <a:custGeom>
              <a:avLst/>
              <a:gdLst/>
              <a:ahLst/>
              <a:cxnLst/>
              <a:rect l="l" t="t" r="r" b="b"/>
              <a:pathLst>
                <a:path w="5638" h="2736" extrusionOk="0">
                  <a:moveTo>
                    <a:pt x="0" y="0"/>
                  </a:moveTo>
                  <a:lnTo>
                    <a:pt x="0" y="2335"/>
                  </a:lnTo>
                  <a:cubicBezTo>
                    <a:pt x="0" y="2569"/>
                    <a:pt x="201" y="2736"/>
                    <a:pt x="401" y="2736"/>
                  </a:cubicBezTo>
                  <a:lnTo>
                    <a:pt x="5204" y="2736"/>
                  </a:lnTo>
                  <a:cubicBezTo>
                    <a:pt x="5471" y="2736"/>
                    <a:pt x="5638" y="2536"/>
                    <a:pt x="5638" y="2335"/>
                  </a:cubicBezTo>
                  <a:lnTo>
                    <a:pt x="5638" y="0"/>
                  </a:lnTo>
                  <a:lnTo>
                    <a:pt x="4404" y="0"/>
                  </a:lnTo>
                  <a:lnTo>
                    <a:pt x="4404" y="401"/>
                  </a:lnTo>
                  <a:cubicBezTo>
                    <a:pt x="4404" y="1001"/>
                    <a:pt x="3970" y="1435"/>
                    <a:pt x="3370" y="1435"/>
                  </a:cubicBezTo>
                  <a:lnTo>
                    <a:pt x="2335" y="1435"/>
                  </a:lnTo>
                  <a:cubicBezTo>
                    <a:pt x="1735" y="1435"/>
                    <a:pt x="1301" y="1001"/>
                    <a:pt x="1301" y="401"/>
                  </a:cubicBezTo>
                  <a:lnTo>
                    <a:pt x="1301" y="0"/>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4638475" y="2506400"/>
              <a:ext cx="141800" cy="20050"/>
            </a:xfrm>
            <a:custGeom>
              <a:avLst/>
              <a:gdLst/>
              <a:ahLst/>
              <a:cxnLst/>
              <a:rect l="l" t="t" r="r" b="b"/>
              <a:pathLst>
                <a:path w="5672" h="802" extrusionOk="0">
                  <a:moveTo>
                    <a:pt x="301" y="1"/>
                  </a:moveTo>
                  <a:cubicBezTo>
                    <a:pt x="134" y="1"/>
                    <a:pt x="1" y="134"/>
                    <a:pt x="1" y="301"/>
                  </a:cubicBezTo>
                  <a:lnTo>
                    <a:pt x="1" y="801"/>
                  </a:lnTo>
                  <a:lnTo>
                    <a:pt x="5672" y="801"/>
                  </a:lnTo>
                  <a:lnTo>
                    <a:pt x="5672" y="301"/>
                  </a:lnTo>
                  <a:cubicBezTo>
                    <a:pt x="5672" y="134"/>
                    <a:pt x="5538" y="1"/>
                    <a:pt x="5371" y="1"/>
                  </a:cubicBezTo>
                  <a:lnTo>
                    <a:pt x="4337" y="1"/>
                  </a:lnTo>
                  <a:lnTo>
                    <a:pt x="4337" y="167"/>
                  </a:lnTo>
                  <a:cubicBezTo>
                    <a:pt x="4337" y="368"/>
                    <a:pt x="4170" y="501"/>
                    <a:pt x="4004" y="501"/>
                  </a:cubicBezTo>
                  <a:lnTo>
                    <a:pt x="1669" y="501"/>
                  </a:lnTo>
                  <a:cubicBezTo>
                    <a:pt x="1469" y="501"/>
                    <a:pt x="1335" y="334"/>
                    <a:pt x="1335" y="167"/>
                  </a:cubicBezTo>
                  <a:lnTo>
                    <a:pt x="1335"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4945375" y="2127800"/>
              <a:ext cx="254375" cy="290225"/>
            </a:xfrm>
            <a:custGeom>
              <a:avLst/>
              <a:gdLst/>
              <a:ahLst/>
              <a:cxnLst/>
              <a:rect l="l" t="t" r="r" b="b"/>
              <a:pathLst>
                <a:path w="10175" h="11609" extrusionOk="0">
                  <a:moveTo>
                    <a:pt x="4870" y="0"/>
                  </a:moveTo>
                  <a:cubicBezTo>
                    <a:pt x="4670" y="0"/>
                    <a:pt x="4437" y="134"/>
                    <a:pt x="4337" y="334"/>
                  </a:cubicBezTo>
                  <a:lnTo>
                    <a:pt x="100" y="8240"/>
                  </a:lnTo>
                  <a:cubicBezTo>
                    <a:pt x="0" y="8440"/>
                    <a:pt x="34" y="8673"/>
                    <a:pt x="100" y="8907"/>
                  </a:cubicBezTo>
                  <a:lnTo>
                    <a:pt x="2068" y="11609"/>
                  </a:lnTo>
                  <a:lnTo>
                    <a:pt x="6405" y="11609"/>
                  </a:lnTo>
                  <a:cubicBezTo>
                    <a:pt x="8506" y="11609"/>
                    <a:pt x="10174" y="9941"/>
                    <a:pt x="10174" y="7839"/>
                  </a:cubicBezTo>
                  <a:lnTo>
                    <a:pt x="10174" y="634"/>
                  </a:lnTo>
                  <a:cubicBezTo>
                    <a:pt x="10174" y="301"/>
                    <a:pt x="9874" y="0"/>
                    <a:pt x="95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5234750" y="2127800"/>
              <a:ext cx="86750" cy="204325"/>
            </a:xfrm>
            <a:custGeom>
              <a:avLst/>
              <a:gdLst/>
              <a:ahLst/>
              <a:cxnLst/>
              <a:rect l="l" t="t" r="r" b="b"/>
              <a:pathLst>
                <a:path w="3470" h="8173" extrusionOk="0">
                  <a:moveTo>
                    <a:pt x="334" y="0"/>
                  </a:moveTo>
                  <a:cubicBezTo>
                    <a:pt x="167" y="0"/>
                    <a:pt x="0" y="167"/>
                    <a:pt x="0" y="334"/>
                  </a:cubicBezTo>
                  <a:lnTo>
                    <a:pt x="0" y="6172"/>
                  </a:lnTo>
                  <a:cubicBezTo>
                    <a:pt x="0" y="7272"/>
                    <a:pt x="867" y="8173"/>
                    <a:pt x="2002" y="8173"/>
                  </a:cubicBezTo>
                  <a:lnTo>
                    <a:pt x="3136" y="8173"/>
                  </a:lnTo>
                  <a:cubicBezTo>
                    <a:pt x="3336" y="8173"/>
                    <a:pt x="3469" y="8006"/>
                    <a:pt x="3469" y="7839"/>
                  </a:cubicBezTo>
                  <a:lnTo>
                    <a:pt x="3469" y="334"/>
                  </a:lnTo>
                  <a:cubicBezTo>
                    <a:pt x="3469" y="167"/>
                    <a:pt x="3303" y="0"/>
                    <a:pt x="31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4592625" y="2407175"/>
              <a:ext cx="270200" cy="52550"/>
            </a:xfrm>
            <a:custGeom>
              <a:avLst/>
              <a:gdLst/>
              <a:ahLst/>
              <a:cxnLst/>
              <a:rect l="l" t="t" r="r" b="b"/>
              <a:pathLst>
                <a:path w="10808" h="2102" extrusionOk="0">
                  <a:moveTo>
                    <a:pt x="2435" y="0"/>
                  </a:moveTo>
                  <a:cubicBezTo>
                    <a:pt x="2135" y="0"/>
                    <a:pt x="1868" y="100"/>
                    <a:pt x="1635" y="300"/>
                  </a:cubicBezTo>
                  <a:lnTo>
                    <a:pt x="467" y="1268"/>
                  </a:lnTo>
                  <a:cubicBezTo>
                    <a:pt x="200" y="1468"/>
                    <a:pt x="34" y="1768"/>
                    <a:pt x="0" y="2102"/>
                  </a:cubicBezTo>
                  <a:lnTo>
                    <a:pt x="10808" y="2102"/>
                  </a:lnTo>
                  <a:lnTo>
                    <a:pt x="10808" y="2068"/>
                  </a:lnTo>
                  <a:lnTo>
                    <a:pt x="10808" y="967"/>
                  </a:lnTo>
                  <a:cubicBezTo>
                    <a:pt x="10808" y="434"/>
                    <a:pt x="10374" y="0"/>
                    <a:pt x="9841"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5255600" y="2356300"/>
              <a:ext cx="268550" cy="62575"/>
            </a:xfrm>
            <a:custGeom>
              <a:avLst/>
              <a:gdLst/>
              <a:ahLst/>
              <a:cxnLst/>
              <a:rect l="l" t="t" r="r" b="b"/>
              <a:pathLst>
                <a:path w="10742" h="2503" extrusionOk="0">
                  <a:moveTo>
                    <a:pt x="2869" y="0"/>
                  </a:moveTo>
                  <a:cubicBezTo>
                    <a:pt x="2402" y="0"/>
                    <a:pt x="2002" y="200"/>
                    <a:pt x="1701" y="534"/>
                  </a:cubicBezTo>
                  <a:lnTo>
                    <a:pt x="0" y="2502"/>
                  </a:lnTo>
                  <a:lnTo>
                    <a:pt x="10741" y="2502"/>
                  </a:lnTo>
                  <a:lnTo>
                    <a:pt x="10741" y="801"/>
                  </a:lnTo>
                  <a:cubicBezTo>
                    <a:pt x="10708" y="334"/>
                    <a:pt x="10374" y="0"/>
                    <a:pt x="9974"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
            <p:cNvSpPr/>
            <p:nvPr/>
          </p:nvSpPr>
          <p:spPr>
            <a:xfrm>
              <a:off x="5218900" y="2433850"/>
              <a:ext cx="304400" cy="25050"/>
            </a:xfrm>
            <a:custGeom>
              <a:avLst/>
              <a:gdLst/>
              <a:ahLst/>
              <a:cxnLst/>
              <a:rect l="l" t="t" r="r" b="b"/>
              <a:pathLst>
                <a:path w="12176" h="1002" extrusionOk="0">
                  <a:moveTo>
                    <a:pt x="934" y="1"/>
                  </a:moveTo>
                  <a:lnTo>
                    <a:pt x="0" y="1001"/>
                  </a:lnTo>
                  <a:lnTo>
                    <a:pt x="12176" y="1001"/>
                  </a:lnTo>
                  <a:lnTo>
                    <a:pt x="12176" y="1"/>
                  </a:ln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5371500" y="24980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34"/>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5371500" y="2520575"/>
              <a:ext cx="103450" cy="17550"/>
            </a:xfrm>
            <a:custGeom>
              <a:avLst/>
              <a:gdLst/>
              <a:ahLst/>
              <a:cxnLst/>
              <a:rect l="l" t="t" r="r" b="b"/>
              <a:pathLst>
                <a:path w="4138" h="702" extrusionOk="0">
                  <a:moveTo>
                    <a:pt x="334" y="1"/>
                  </a:moveTo>
                  <a:cubicBezTo>
                    <a:pt x="168" y="1"/>
                    <a:pt x="1" y="167"/>
                    <a:pt x="1" y="368"/>
                  </a:cubicBezTo>
                  <a:cubicBezTo>
                    <a:pt x="1" y="534"/>
                    <a:pt x="168" y="701"/>
                    <a:pt x="334" y="701"/>
                  </a:cubicBezTo>
                  <a:lnTo>
                    <a:pt x="3803" y="701"/>
                  </a:lnTo>
                  <a:cubicBezTo>
                    <a:pt x="4004" y="701"/>
                    <a:pt x="4137" y="568"/>
                    <a:pt x="4137" y="368"/>
                  </a:cubicBezTo>
                  <a:cubicBezTo>
                    <a:pt x="4137" y="167"/>
                    <a:pt x="3970" y="1"/>
                    <a:pt x="3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5371500" y="254477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5371500" y="2568125"/>
              <a:ext cx="103450" cy="16700"/>
            </a:xfrm>
            <a:custGeom>
              <a:avLst/>
              <a:gdLst/>
              <a:ahLst/>
              <a:cxnLst/>
              <a:rect l="l" t="t" r="r" b="b"/>
              <a:pathLst>
                <a:path w="4138" h="668" extrusionOk="0">
                  <a:moveTo>
                    <a:pt x="334" y="0"/>
                  </a:moveTo>
                  <a:cubicBezTo>
                    <a:pt x="168" y="0"/>
                    <a:pt x="1" y="167"/>
                    <a:pt x="1" y="334"/>
                  </a:cubicBezTo>
                  <a:cubicBezTo>
                    <a:pt x="1" y="500"/>
                    <a:pt x="168" y="667"/>
                    <a:pt x="334" y="667"/>
                  </a:cubicBezTo>
                  <a:lnTo>
                    <a:pt x="3803" y="667"/>
                  </a:lnTo>
                  <a:cubicBezTo>
                    <a:pt x="4004" y="667"/>
                    <a:pt x="4137" y="500"/>
                    <a:pt x="4137" y="334"/>
                  </a:cubicBezTo>
                  <a:cubicBezTo>
                    <a:pt x="4137" y="167"/>
                    <a:pt x="3970" y="0"/>
                    <a:pt x="3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5458225" y="2498075"/>
              <a:ext cx="16725" cy="16700"/>
            </a:xfrm>
            <a:custGeom>
              <a:avLst/>
              <a:gdLst/>
              <a:ahLst/>
              <a:cxnLst/>
              <a:rect l="l" t="t" r="r" b="b"/>
              <a:pathLst>
                <a:path w="669" h="668" extrusionOk="0">
                  <a:moveTo>
                    <a:pt x="1" y="0"/>
                  </a:moveTo>
                  <a:cubicBezTo>
                    <a:pt x="168" y="33"/>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5458225" y="2522250"/>
              <a:ext cx="16725" cy="16700"/>
            </a:xfrm>
            <a:custGeom>
              <a:avLst/>
              <a:gdLst/>
              <a:ahLst/>
              <a:cxnLst/>
              <a:rect l="l" t="t" r="r" b="b"/>
              <a:pathLst>
                <a:path w="669" h="668" extrusionOk="0">
                  <a:moveTo>
                    <a:pt x="1" y="0"/>
                  </a:moveTo>
                  <a:cubicBezTo>
                    <a:pt x="168" y="0"/>
                    <a:pt x="334" y="134"/>
                    <a:pt x="334" y="334"/>
                  </a:cubicBezTo>
                  <a:cubicBezTo>
                    <a:pt x="334" y="501"/>
                    <a:pt x="168" y="668"/>
                    <a:pt x="1" y="668"/>
                  </a:cubicBezTo>
                  <a:lnTo>
                    <a:pt x="334" y="668"/>
                  </a:lnTo>
                  <a:cubicBezTo>
                    <a:pt x="501" y="668"/>
                    <a:pt x="668" y="501"/>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5458225" y="254477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5458225" y="2568125"/>
              <a:ext cx="16725" cy="16700"/>
            </a:xfrm>
            <a:custGeom>
              <a:avLst/>
              <a:gdLst/>
              <a:ahLst/>
              <a:cxnLst/>
              <a:rect l="l" t="t" r="r" b="b"/>
              <a:pathLst>
                <a:path w="669" h="668" extrusionOk="0">
                  <a:moveTo>
                    <a:pt x="1" y="0"/>
                  </a:moveTo>
                  <a:cubicBezTo>
                    <a:pt x="168" y="0"/>
                    <a:pt x="334" y="167"/>
                    <a:pt x="334" y="334"/>
                  </a:cubicBezTo>
                  <a:cubicBezTo>
                    <a:pt x="334" y="500"/>
                    <a:pt x="168" y="667"/>
                    <a:pt x="1" y="667"/>
                  </a:cubicBezTo>
                  <a:lnTo>
                    <a:pt x="334" y="667"/>
                  </a:lnTo>
                  <a:cubicBezTo>
                    <a:pt x="501" y="667"/>
                    <a:pt x="668" y="500"/>
                    <a:pt x="668" y="334"/>
                  </a:cubicBezTo>
                  <a:cubicBezTo>
                    <a:pt x="668" y="167"/>
                    <a:pt x="501" y="0"/>
                    <a:pt x="334" y="0"/>
                  </a:cubicBezTo>
                  <a:close/>
                </a:path>
              </a:pathLst>
            </a:custGeom>
            <a:solidFill>
              <a:srgbClr val="3530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4520900" y="2719050"/>
              <a:ext cx="1080800" cy="120950"/>
            </a:xfrm>
            <a:custGeom>
              <a:avLst/>
              <a:gdLst/>
              <a:ahLst/>
              <a:cxnLst/>
              <a:rect l="l" t="t" r="r" b="b"/>
              <a:pathLst>
                <a:path w="43232" h="4838" extrusionOk="0">
                  <a:moveTo>
                    <a:pt x="40830" y="167"/>
                  </a:moveTo>
                  <a:cubicBezTo>
                    <a:pt x="42064" y="167"/>
                    <a:pt x="43065" y="1168"/>
                    <a:pt x="43065" y="2436"/>
                  </a:cubicBezTo>
                  <a:cubicBezTo>
                    <a:pt x="43065" y="3670"/>
                    <a:pt x="42064" y="4671"/>
                    <a:pt x="40830" y="4671"/>
                  </a:cubicBezTo>
                  <a:lnTo>
                    <a:pt x="2402" y="4671"/>
                  </a:lnTo>
                  <a:cubicBezTo>
                    <a:pt x="1168" y="4671"/>
                    <a:pt x="167" y="3670"/>
                    <a:pt x="167" y="2436"/>
                  </a:cubicBezTo>
                  <a:cubicBezTo>
                    <a:pt x="167" y="1168"/>
                    <a:pt x="1168" y="167"/>
                    <a:pt x="2402" y="167"/>
                  </a:cubicBezTo>
                  <a:close/>
                  <a:moveTo>
                    <a:pt x="2402" y="1"/>
                  </a:moveTo>
                  <a:cubicBezTo>
                    <a:pt x="1068" y="1"/>
                    <a:pt x="0" y="1101"/>
                    <a:pt x="0" y="2436"/>
                  </a:cubicBezTo>
                  <a:cubicBezTo>
                    <a:pt x="0" y="3770"/>
                    <a:pt x="1068" y="4838"/>
                    <a:pt x="2402" y="4838"/>
                  </a:cubicBezTo>
                  <a:lnTo>
                    <a:pt x="40830" y="4838"/>
                  </a:lnTo>
                  <a:cubicBezTo>
                    <a:pt x="42164" y="4838"/>
                    <a:pt x="43231" y="3770"/>
                    <a:pt x="43231" y="2436"/>
                  </a:cubicBezTo>
                  <a:cubicBezTo>
                    <a:pt x="43231" y="1101"/>
                    <a:pt x="42197" y="1"/>
                    <a:pt x="40830" y="1"/>
                  </a:cubicBez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4591775" y="2639825"/>
              <a:ext cx="911525" cy="30050"/>
            </a:xfrm>
            <a:custGeom>
              <a:avLst/>
              <a:gdLst/>
              <a:ahLst/>
              <a:cxnLst/>
              <a:rect l="l" t="t" r="r" b="b"/>
              <a:pathLst>
                <a:path w="36461" h="1202" extrusionOk="0">
                  <a:moveTo>
                    <a:pt x="1" y="1"/>
                  </a:moveTo>
                  <a:lnTo>
                    <a:pt x="1" y="701"/>
                  </a:lnTo>
                  <a:cubicBezTo>
                    <a:pt x="1" y="1001"/>
                    <a:pt x="234" y="1202"/>
                    <a:pt x="501" y="1202"/>
                  </a:cubicBezTo>
                  <a:lnTo>
                    <a:pt x="35826" y="1202"/>
                  </a:lnTo>
                  <a:cubicBezTo>
                    <a:pt x="36093" y="1202"/>
                    <a:pt x="36327" y="968"/>
                    <a:pt x="36327" y="701"/>
                  </a:cubicBezTo>
                  <a:lnTo>
                    <a:pt x="36327" y="334"/>
                  </a:lnTo>
                  <a:cubicBezTo>
                    <a:pt x="36327" y="201"/>
                    <a:pt x="36393" y="67"/>
                    <a:pt x="36460" y="1"/>
                  </a:cubicBezTo>
                  <a:lnTo>
                    <a:pt x="32257" y="1"/>
                  </a:lnTo>
                  <a:lnTo>
                    <a:pt x="32257" y="34"/>
                  </a:lnTo>
                  <a:lnTo>
                    <a:pt x="31490" y="534"/>
                  </a:lnTo>
                  <a:cubicBezTo>
                    <a:pt x="31390" y="635"/>
                    <a:pt x="31256" y="635"/>
                    <a:pt x="31156" y="635"/>
                  </a:cubicBezTo>
                  <a:lnTo>
                    <a:pt x="23551" y="635"/>
                  </a:lnTo>
                  <a:cubicBezTo>
                    <a:pt x="23217" y="635"/>
                    <a:pt x="22917" y="334"/>
                    <a:pt x="22917" y="1"/>
                  </a:cubicBezTo>
                  <a:close/>
                </a:path>
              </a:pathLst>
            </a:custGeom>
            <a:solidFill>
              <a:srgbClr val="FC800D">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5206400" y="2521425"/>
              <a:ext cx="143450" cy="47550"/>
            </a:xfrm>
            <a:custGeom>
              <a:avLst/>
              <a:gdLst/>
              <a:ahLst/>
              <a:cxnLst/>
              <a:rect l="l" t="t" r="r" b="b"/>
              <a:pathLst>
                <a:path w="5738" h="1902" extrusionOk="0">
                  <a:moveTo>
                    <a:pt x="0" y="0"/>
                  </a:moveTo>
                  <a:cubicBezTo>
                    <a:pt x="0" y="334"/>
                    <a:pt x="300" y="600"/>
                    <a:pt x="634" y="600"/>
                  </a:cubicBezTo>
                  <a:lnTo>
                    <a:pt x="3069" y="600"/>
                  </a:lnTo>
                  <a:cubicBezTo>
                    <a:pt x="3469" y="600"/>
                    <a:pt x="3836" y="867"/>
                    <a:pt x="4003" y="1234"/>
                  </a:cubicBezTo>
                  <a:cubicBezTo>
                    <a:pt x="4136" y="1501"/>
                    <a:pt x="4103" y="1701"/>
                    <a:pt x="4003" y="1901"/>
                  </a:cubicBezTo>
                  <a:lnTo>
                    <a:pt x="4737" y="1901"/>
                  </a:lnTo>
                  <a:cubicBezTo>
                    <a:pt x="5270" y="1901"/>
                    <a:pt x="5737" y="1401"/>
                    <a:pt x="5671" y="867"/>
                  </a:cubicBezTo>
                  <a:cubicBezTo>
                    <a:pt x="5671" y="367"/>
                    <a:pt x="5237" y="0"/>
                    <a:pt x="4737" y="0"/>
                  </a:cubicBezTo>
                  <a:close/>
                </a:path>
              </a:pathLst>
            </a:cu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4946200" y="2273725"/>
              <a:ext cx="162650" cy="145150"/>
            </a:xfrm>
            <a:custGeom>
              <a:avLst/>
              <a:gdLst/>
              <a:ahLst/>
              <a:cxnLst/>
              <a:rect l="l" t="t" r="r" b="b"/>
              <a:pathLst>
                <a:path w="6506" h="5806" extrusionOk="0">
                  <a:moveTo>
                    <a:pt x="1402" y="1"/>
                  </a:moveTo>
                  <a:lnTo>
                    <a:pt x="134" y="2436"/>
                  </a:lnTo>
                  <a:cubicBezTo>
                    <a:pt x="1" y="2636"/>
                    <a:pt x="34" y="2903"/>
                    <a:pt x="167" y="3103"/>
                  </a:cubicBezTo>
                  <a:lnTo>
                    <a:pt x="2135" y="5805"/>
                  </a:lnTo>
                  <a:lnTo>
                    <a:pt x="6439" y="5805"/>
                  </a:lnTo>
                  <a:lnTo>
                    <a:pt x="6505" y="5772"/>
                  </a:lnTo>
                  <a:lnTo>
                    <a:pt x="6505" y="5238"/>
                  </a:lnTo>
                  <a:cubicBezTo>
                    <a:pt x="6505" y="4771"/>
                    <a:pt x="6138" y="4404"/>
                    <a:pt x="5671" y="4404"/>
                  </a:cubicBezTo>
                  <a:lnTo>
                    <a:pt x="5138" y="4404"/>
                  </a:lnTo>
                  <a:cubicBezTo>
                    <a:pt x="4671" y="4404"/>
                    <a:pt x="4304" y="4004"/>
                    <a:pt x="4304" y="3570"/>
                  </a:cubicBezTo>
                  <a:lnTo>
                    <a:pt x="4304" y="2903"/>
                  </a:lnTo>
                  <a:lnTo>
                    <a:pt x="4237" y="2903"/>
                  </a:lnTo>
                  <a:lnTo>
                    <a:pt x="14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5018750" y="2277700"/>
              <a:ext cx="60900" cy="58200"/>
            </a:xfrm>
            <a:custGeom>
              <a:avLst/>
              <a:gdLst/>
              <a:ahLst/>
              <a:cxnLst/>
              <a:rect l="l" t="t" r="r" b="b"/>
              <a:pathLst>
                <a:path w="2436" h="2328" extrusionOk="0">
                  <a:moveTo>
                    <a:pt x="255" y="0"/>
                  </a:moveTo>
                  <a:cubicBezTo>
                    <a:pt x="193" y="0"/>
                    <a:pt x="134" y="25"/>
                    <a:pt x="101" y="75"/>
                  </a:cubicBezTo>
                  <a:cubicBezTo>
                    <a:pt x="1" y="142"/>
                    <a:pt x="1" y="309"/>
                    <a:pt x="101" y="409"/>
                  </a:cubicBezTo>
                  <a:lnTo>
                    <a:pt x="1969" y="2277"/>
                  </a:lnTo>
                  <a:cubicBezTo>
                    <a:pt x="2019" y="2310"/>
                    <a:pt x="2086" y="2327"/>
                    <a:pt x="2148" y="2327"/>
                  </a:cubicBezTo>
                  <a:cubicBezTo>
                    <a:pt x="2211" y="2327"/>
                    <a:pt x="2269" y="2310"/>
                    <a:pt x="2302" y="2277"/>
                  </a:cubicBezTo>
                  <a:cubicBezTo>
                    <a:pt x="2436" y="2177"/>
                    <a:pt x="2436" y="2010"/>
                    <a:pt x="2302" y="1943"/>
                  </a:cubicBezTo>
                  <a:lnTo>
                    <a:pt x="434" y="75"/>
                  </a:lnTo>
                  <a:cubicBezTo>
                    <a:pt x="384" y="25"/>
                    <a:pt x="318" y="0"/>
                    <a:pt x="2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5014575" y="2303750"/>
              <a:ext cx="38400" cy="37550"/>
            </a:xfrm>
            <a:custGeom>
              <a:avLst/>
              <a:gdLst/>
              <a:ahLst/>
              <a:cxnLst/>
              <a:rect l="l" t="t" r="r" b="b"/>
              <a:pathLst>
                <a:path w="1536" h="1502" extrusionOk="0">
                  <a:moveTo>
                    <a:pt x="1268" y="1"/>
                  </a:moveTo>
                  <a:lnTo>
                    <a:pt x="1" y="1235"/>
                  </a:lnTo>
                  <a:lnTo>
                    <a:pt x="268" y="1502"/>
                  </a:lnTo>
                  <a:lnTo>
                    <a:pt x="1535" y="268"/>
                  </a:lnTo>
                  <a:lnTo>
                    <a:pt x="12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4893675" y="2443025"/>
              <a:ext cx="74225" cy="12525"/>
            </a:xfrm>
            <a:custGeom>
              <a:avLst/>
              <a:gdLst/>
              <a:ahLst/>
              <a:cxnLst/>
              <a:rect l="l" t="t" r="r" b="b"/>
              <a:pathLst>
                <a:path w="2969" h="501" extrusionOk="0">
                  <a:moveTo>
                    <a:pt x="267" y="0"/>
                  </a:moveTo>
                  <a:cubicBezTo>
                    <a:pt x="134" y="0"/>
                    <a:pt x="0" y="134"/>
                    <a:pt x="0" y="234"/>
                  </a:cubicBezTo>
                  <a:cubicBezTo>
                    <a:pt x="0" y="367"/>
                    <a:pt x="134" y="501"/>
                    <a:pt x="267" y="501"/>
                  </a:cubicBezTo>
                  <a:lnTo>
                    <a:pt x="2735" y="501"/>
                  </a:lnTo>
                  <a:cubicBezTo>
                    <a:pt x="2835" y="501"/>
                    <a:pt x="2969" y="367"/>
                    <a:pt x="2969" y="234"/>
                  </a:cubicBezTo>
                  <a:cubicBezTo>
                    <a:pt x="2969" y="134"/>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4893675" y="2458875"/>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4893675" y="2475550"/>
              <a:ext cx="74225" cy="12525"/>
            </a:xfrm>
            <a:custGeom>
              <a:avLst/>
              <a:gdLst/>
              <a:ahLst/>
              <a:cxnLst/>
              <a:rect l="l" t="t" r="r" b="b"/>
              <a:pathLst>
                <a:path w="2969" h="501" extrusionOk="0">
                  <a:moveTo>
                    <a:pt x="267" y="0"/>
                  </a:moveTo>
                  <a:cubicBezTo>
                    <a:pt x="134" y="0"/>
                    <a:pt x="0" y="100"/>
                    <a:pt x="0" y="234"/>
                  </a:cubicBezTo>
                  <a:cubicBezTo>
                    <a:pt x="0" y="367"/>
                    <a:pt x="134" y="501"/>
                    <a:pt x="267" y="501"/>
                  </a:cubicBezTo>
                  <a:lnTo>
                    <a:pt x="2735" y="501"/>
                  </a:lnTo>
                  <a:cubicBezTo>
                    <a:pt x="2835" y="501"/>
                    <a:pt x="2969" y="401"/>
                    <a:pt x="2969" y="234"/>
                  </a:cubicBezTo>
                  <a:cubicBezTo>
                    <a:pt x="2969" y="100"/>
                    <a:pt x="2835" y="0"/>
                    <a:pt x="2735" y="0"/>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4893675" y="2492225"/>
              <a:ext cx="74225" cy="12525"/>
            </a:xfrm>
            <a:custGeom>
              <a:avLst/>
              <a:gdLst/>
              <a:ahLst/>
              <a:cxnLst/>
              <a:rect l="l" t="t" r="r" b="b"/>
              <a:pathLst>
                <a:path w="2969" h="501" extrusionOk="0">
                  <a:moveTo>
                    <a:pt x="267" y="1"/>
                  </a:moveTo>
                  <a:cubicBezTo>
                    <a:pt x="134" y="1"/>
                    <a:pt x="0" y="101"/>
                    <a:pt x="0" y="234"/>
                  </a:cubicBezTo>
                  <a:cubicBezTo>
                    <a:pt x="0" y="367"/>
                    <a:pt x="134" y="501"/>
                    <a:pt x="267" y="501"/>
                  </a:cubicBezTo>
                  <a:lnTo>
                    <a:pt x="2735" y="501"/>
                  </a:lnTo>
                  <a:cubicBezTo>
                    <a:pt x="2835" y="501"/>
                    <a:pt x="2969" y="401"/>
                    <a:pt x="2969" y="234"/>
                  </a:cubicBezTo>
                  <a:cubicBezTo>
                    <a:pt x="2969" y="101"/>
                    <a:pt x="2835" y="1"/>
                    <a:pt x="2735" y="1"/>
                  </a:cubicBez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5014575" y="2068600"/>
              <a:ext cx="350275" cy="27525"/>
            </a:xfrm>
            <a:custGeom>
              <a:avLst/>
              <a:gdLst/>
              <a:ahLst/>
              <a:cxnLst/>
              <a:rect l="l" t="t" r="r" b="b"/>
              <a:pathLst>
                <a:path w="14011" h="1101" extrusionOk="0">
                  <a:moveTo>
                    <a:pt x="435" y="0"/>
                  </a:moveTo>
                  <a:cubicBezTo>
                    <a:pt x="168" y="0"/>
                    <a:pt x="1" y="200"/>
                    <a:pt x="1" y="434"/>
                  </a:cubicBezTo>
                  <a:lnTo>
                    <a:pt x="1" y="667"/>
                  </a:lnTo>
                  <a:cubicBezTo>
                    <a:pt x="1" y="934"/>
                    <a:pt x="234" y="1101"/>
                    <a:pt x="435" y="1101"/>
                  </a:cubicBezTo>
                  <a:lnTo>
                    <a:pt x="13611" y="1101"/>
                  </a:lnTo>
                  <a:cubicBezTo>
                    <a:pt x="13811" y="1101"/>
                    <a:pt x="14011" y="867"/>
                    <a:pt x="14011" y="667"/>
                  </a:cubicBezTo>
                  <a:lnTo>
                    <a:pt x="14011" y="434"/>
                  </a:lnTo>
                  <a:cubicBezTo>
                    <a:pt x="14011" y="167"/>
                    <a:pt x="13811" y="0"/>
                    <a:pt x="13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5021250" y="2096100"/>
              <a:ext cx="331100" cy="13375"/>
            </a:xfrm>
            <a:custGeom>
              <a:avLst/>
              <a:gdLst/>
              <a:ahLst/>
              <a:cxnLst/>
              <a:rect l="l" t="t" r="r" b="b"/>
              <a:pathLst>
                <a:path w="13244" h="535" extrusionOk="0">
                  <a:moveTo>
                    <a:pt x="301" y="1"/>
                  </a:moveTo>
                  <a:lnTo>
                    <a:pt x="1" y="535"/>
                  </a:lnTo>
                  <a:lnTo>
                    <a:pt x="13244" y="535"/>
                  </a:lnTo>
                  <a:lnTo>
                    <a:pt x="13244" y="1"/>
                  </a:lnTo>
                  <a:close/>
                </a:path>
              </a:pathLst>
            </a:custGeom>
            <a:solidFill>
              <a:srgbClr val="000000">
                <a:alpha val="5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4015550" y="1956850"/>
              <a:ext cx="339425" cy="111775"/>
            </a:xfrm>
            <a:custGeom>
              <a:avLst/>
              <a:gdLst/>
              <a:ahLst/>
              <a:cxnLst/>
              <a:rect l="l" t="t" r="r" b="b"/>
              <a:pathLst>
                <a:path w="13577" h="4471" extrusionOk="0">
                  <a:moveTo>
                    <a:pt x="13576" y="0"/>
                  </a:moveTo>
                  <a:lnTo>
                    <a:pt x="0" y="1768"/>
                  </a:lnTo>
                  <a:lnTo>
                    <a:pt x="867" y="4303"/>
                  </a:lnTo>
                  <a:lnTo>
                    <a:pt x="11375" y="4470"/>
                  </a:lnTo>
                  <a:lnTo>
                    <a:pt x="135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4015550" y="1956850"/>
              <a:ext cx="338600" cy="111775"/>
            </a:xfrm>
            <a:custGeom>
              <a:avLst/>
              <a:gdLst/>
              <a:ahLst/>
              <a:cxnLst/>
              <a:rect l="l" t="t" r="r" b="b"/>
              <a:pathLst>
                <a:path w="13544" h="4471" extrusionOk="0">
                  <a:moveTo>
                    <a:pt x="13543" y="0"/>
                  </a:moveTo>
                  <a:lnTo>
                    <a:pt x="11108" y="300"/>
                  </a:lnTo>
                  <a:lnTo>
                    <a:pt x="10441" y="1435"/>
                  </a:lnTo>
                  <a:cubicBezTo>
                    <a:pt x="10241" y="1802"/>
                    <a:pt x="9807" y="2068"/>
                    <a:pt x="9373" y="2102"/>
                  </a:cubicBezTo>
                  <a:lnTo>
                    <a:pt x="3369" y="2435"/>
                  </a:lnTo>
                  <a:cubicBezTo>
                    <a:pt x="3344" y="2437"/>
                    <a:pt x="3319" y="2437"/>
                    <a:pt x="3294" y="2437"/>
                  </a:cubicBezTo>
                  <a:cubicBezTo>
                    <a:pt x="2724" y="2437"/>
                    <a:pt x="2227" y="2079"/>
                    <a:pt x="2035" y="1568"/>
                  </a:cubicBezTo>
                  <a:lnTo>
                    <a:pt x="1968" y="1435"/>
                  </a:lnTo>
                  <a:lnTo>
                    <a:pt x="0" y="1768"/>
                  </a:lnTo>
                  <a:lnTo>
                    <a:pt x="867" y="4303"/>
                  </a:lnTo>
                  <a:lnTo>
                    <a:pt x="11375" y="4470"/>
                  </a:lnTo>
                  <a:lnTo>
                    <a:pt x="13543" y="0"/>
                  </a:lnTo>
                  <a:close/>
                </a:path>
              </a:pathLst>
            </a:custGeom>
            <a:solidFill>
              <a:srgbClr val="373331">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4275725" y="1941950"/>
              <a:ext cx="155125" cy="165425"/>
            </a:xfrm>
            <a:custGeom>
              <a:avLst/>
              <a:gdLst/>
              <a:ahLst/>
              <a:cxnLst/>
              <a:rect l="l" t="t" r="r" b="b"/>
              <a:pathLst>
                <a:path w="6205" h="6617" extrusionOk="0">
                  <a:moveTo>
                    <a:pt x="3287" y="1"/>
                  </a:moveTo>
                  <a:cubicBezTo>
                    <a:pt x="3151" y="1"/>
                    <a:pt x="3014" y="83"/>
                    <a:pt x="2969" y="196"/>
                  </a:cubicBezTo>
                  <a:lnTo>
                    <a:pt x="134" y="5333"/>
                  </a:lnTo>
                  <a:cubicBezTo>
                    <a:pt x="0" y="5466"/>
                    <a:pt x="101" y="5733"/>
                    <a:pt x="267" y="5800"/>
                  </a:cubicBezTo>
                  <a:lnTo>
                    <a:pt x="1668" y="6567"/>
                  </a:lnTo>
                  <a:cubicBezTo>
                    <a:pt x="1726" y="6602"/>
                    <a:pt x="1785" y="6617"/>
                    <a:pt x="1841" y="6617"/>
                  </a:cubicBezTo>
                  <a:cubicBezTo>
                    <a:pt x="1947" y="6617"/>
                    <a:pt x="2048" y="6566"/>
                    <a:pt x="2135" y="6500"/>
                  </a:cubicBezTo>
                  <a:lnTo>
                    <a:pt x="6038" y="2031"/>
                  </a:lnTo>
                  <a:cubicBezTo>
                    <a:pt x="6205" y="1830"/>
                    <a:pt x="6172" y="1564"/>
                    <a:pt x="5971" y="1530"/>
                  </a:cubicBezTo>
                  <a:lnTo>
                    <a:pt x="3470" y="63"/>
                  </a:lnTo>
                  <a:cubicBezTo>
                    <a:pt x="3416" y="19"/>
                    <a:pt x="3351" y="1"/>
                    <a:pt x="3287"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3900450" y="1988500"/>
              <a:ext cx="235200" cy="534600"/>
            </a:xfrm>
            <a:custGeom>
              <a:avLst/>
              <a:gdLst/>
              <a:ahLst/>
              <a:cxnLst/>
              <a:rect l="l" t="t" r="r" b="b"/>
              <a:pathLst>
                <a:path w="9408" h="21384" extrusionOk="0">
                  <a:moveTo>
                    <a:pt x="4415" y="0"/>
                  </a:moveTo>
                  <a:cubicBezTo>
                    <a:pt x="4346" y="0"/>
                    <a:pt x="4275" y="12"/>
                    <a:pt x="4204" y="35"/>
                  </a:cubicBezTo>
                  <a:lnTo>
                    <a:pt x="601" y="1169"/>
                  </a:lnTo>
                  <a:cubicBezTo>
                    <a:pt x="201" y="1303"/>
                    <a:pt x="1" y="1703"/>
                    <a:pt x="134" y="2070"/>
                  </a:cubicBezTo>
                  <a:lnTo>
                    <a:pt x="7173" y="21384"/>
                  </a:lnTo>
                  <a:lnTo>
                    <a:pt x="9407" y="20850"/>
                  </a:lnTo>
                  <a:lnTo>
                    <a:pt x="5104" y="569"/>
                  </a:lnTo>
                  <a:cubicBezTo>
                    <a:pt x="5022" y="239"/>
                    <a:pt x="4736" y="0"/>
                    <a:pt x="4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4042225" y="2473525"/>
              <a:ext cx="316075" cy="227700"/>
            </a:xfrm>
            <a:custGeom>
              <a:avLst/>
              <a:gdLst/>
              <a:ahLst/>
              <a:cxnLst/>
              <a:rect l="l" t="t" r="r" b="b"/>
              <a:pathLst>
                <a:path w="12643" h="9108" extrusionOk="0">
                  <a:moveTo>
                    <a:pt x="6285" y="0"/>
                  </a:moveTo>
                  <a:cubicBezTo>
                    <a:pt x="6237" y="0"/>
                    <a:pt x="6187" y="5"/>
                    <a:pt x="6138" y="15"/>
                  </a:cubicBezTo>
                  <a:lnTo>
                    <a:pt x="434" y="1983"/>
                  </a:lnTo>
                  <a:cubicBezTo>
                    <a:pt x="134" y="2083"/>
                    <a:pt x="0" y="2416"/>
                    <a:pt x="101" y="2683"/>
                  </a:cubicBezTo>
                  <a:lnTo>
                    <a:pt x="701" y="4485"/>
                  </a:lnTo>
                  <a:cubicBezTo>
                    <a:pt x="734" y="4618"/>
                    <a:pt x="801" y="4685"/>
                    <a:pt x="868" y="4785"/>
                  </a:cubicBezTo>
                  <a:lnTo>
                    <a:pt x="2536" y="6986"/>
                  </a:lnTo>
                  <a:cubicBezTo>
                    <a:pt x="2669" y="7153"/>
                    <a:pt x="2836" y="7287"/>
                    <a:pt x="3036" y="7353"/>
                  </a:cubicBezTo>
                  <a:lnTo>
                    <a:pt x="8206" y="9021"/>
                  </a:lnTo>
                  <a:cubicBezTo>
                    <a:pt x="8312" y="9085"/>
                    <a:pt x="8445" y="9108"/>
                    <a:pt x="8561" y="9108"/>
                  </a:cubicBezTo>
                  <a:cubicBezTo>
                    <a:pt x="8629" y="9108"/>
                    <a:pt x="8691" y="9100"/>
                    <a:pt x="8740" y="9088"/>
                  </a:cubicBezTo>
                  <a:lnTo>
                    <a:pt x="12176" y="8287"/>
                  </a:lnTo>
                  <a:cubicBezTo>
                    <a:pt x="12409" y="8187"/>
                    <a:pt x="12643" y="7954"/>
                    <a:pt x="12643" y="7653"/>
                  </a:cubicBezTo>
                  <a:lnTo>
                    <a:pt x="12643" y="6986"/>
                  </a:lnTo>
                  <a:cubicBezTo>
                    <a:pt x="12643" y="6853"/>
                    <a:pt x="12543" y="6820"/>
                    <a:pt x="12476" y="6786"/>
                  </a:cubicBezTo>
                  <a:lnTo>
                    <a:pt x="11042" y="6453"/>
                  </a:lnTo>
                  <a:cubicBezTo>
                    <a:pt x="10741" y="6353"/>
                    <a:pt x="10508" y="6119"/>
                    <a:pt x="10375" y="5819"/>
                  </a:cubicBezTo>
                  <a:lnTo>
                    <a:pt x="6872" y="415"/>
                  </a:lnTo>
                  <a:cubicBezTo>
                    <a:pt x="6815" y="159"/>
                    <a:pt x="6564" y="0"/>
                    <a:pt x="6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4294900" y="2094450"/>
              <a:ext cx="35050" cy="35875"/>
            </a:xfrm>
            <a:custGeom>
              <a:avLst/>
              <a:gdLst/>
              <a:ahLst/>
              <a:cxnLst/>
              <a:rect l="l" t="t" r="r" b="b"/>
              <a:pathLst>
                <a:path w="1402" h="1435" extrusionOk="0">
                  <a:moveTo>
                    <a:pt x="701" y="0"/>
                  </a:moveTo>
                  <a:cubicBezTo>
                    <a:pt x="334" y="0"/>
                    <a:pt x="1" y="300"/>
                    <a:pt x="1" y="734"/>
                  </a:cubicBezTo>
                  <a:cubicBezTo>
                    <a:pt x="1" y="1101"/>
                    <a:pt x="268" y="1435"/>
                    <a:pt x="701" y="1435"/>
                  </a:cubicBezTo>
                  <a:cubicBezTo>
                    <a:pt x="1068" y="1435"/>
                    <a:pt x="1402" y="1134"/>
                    <a:pt x="1402" y="734"/>
                  </a:cubicBezTo>
                  <a:cubicBezTo>
                    <a:pt x="1402" y="334"/>
                    <a:pt x="1068" y="0"/>
                    <a:pt x="701" y="0"/>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4303250" y="2102775"/>
              <a:ext cx="18375" cy="19200"/>
            </a:xfrm>
            <a:custGeom>
              <a:avLst/>
              <a:gdLst/>
              <a:ahLst/>
              <a:cxnLst/>
              <a:rect l="l" t="t" r="r" b="b"/>
              <a:pathLst>
                <a:path w="735" h="768" extrusionOk="0">
                  <a:moveTo>
                    <a:pt x="367" y="1"/>
                  </a:moveTo>
                  <a:cubicBezTo>
                    <a:pt x="167" y="1"/>
                    <a:pt x="0" y="168"/>
                    <a:pt x="0" y="401"/>
                  </a:cubicBezTo>
                  <a:cubicBezTo>
                    <a:pt x="0" y="601"/>
                    <a:pt x="167" y="768"/>
                    <a:pt x="367" y="768"/>
                  </a:cubicBezTo>
                  <a:cubicBezTo>
                    <a:pt x="567" y="768"/>
                    <a:pt x="734" y="601"/>
                    <a:pt x="734" y="401"/>
                  </a:cubicBezTo>
                  <a:cubicBezTo>
                    <a:pt x="734" y="168"/>
                    <a:pt x="567" y="1"/>
                    <a:pt x="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4018050" y="2402100"/>
              <a:ext cx="35875" cy="35950"/>
            </a:xfrm>
            <a:custGeom>
              <a:avLst/>
              <a:gdLst/>
              <a:ahLst/>
              <a:cxnLst/>
              <a:rect l="l" t="t" r="r" b="b"/>
              <a:pathLst>
                <a:path w="1435" h="1438" extrusionOk="0">
                  <a:moveTo>
                    <a:pt x="789" y="1"/>
                  </a:moveTo>
                  <a:cubicBezTo>
                    <a:pt x="771" y="1"/>
                    <a:pt x="753" y="1"/>
                    <a:pt x="734" y="3"/>
                  </a:cubicBezTo>
                  <a:cubicBezTo>
                    <a:pt x="334" y="3"/>
                    <a:pt x="0" y="303"/>
                    <a:pt x="0" y="703"/>
                  </a:cubicBezTo>
                  <a:cubicBezTo>
                    <a:pt x="0" y="1104"/>
                    <a:pt x="300" y="1437"/>
                    <a:pt x="734" y="1437"/>
                  </a:cubicBezTo>
                  <a:cubicBezTo>
                    <a:pt x="1101" y="1437"/>
                    <a:pt x="1434" y="1137"/>
                    <a:pt x="1434" y="703"/>
                  </a:cubicBezTo>
                  <a:cubicBezTo>
                    <a:pt x="1434" y="322"/>
                    <a:pt x="1161" y="1"/>
                    <a:pt x="7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4026375" y="2410500"/>
              <a:ext cx="19200" cy="19200"/>
            </a:xfrm>
            <a:custGeom>
              <a:avLst/>
              <a:gdLst/>
              <a:ahLst/>
              <a:cxnLst/>
              <a:rect l="l" t="t" r="r" b="b"/>
              <a:pathLst>
                <a:path w="768" h="768" extrusionOk="0">
                  <a:moveTo>
                    <a:pt x="401" y="1"/>
                  </a:moveTo>
                  <a:cubicBezTo>
                    <a:pt x="167" y="1"/>
                    <a:pt x="1" y="167"/>
                    <a:pt x="1" y="367"/>
                  </a:cubicBezTo>
                  <a:cubicBezTo>
                    <a:pt x="1" y="568"/>
                    <a:pt x="167" y="768"/>
                    <a:pt x="401" y="768"/>
                  </a:cubicBezTo>
                  <a:cubicBezTo>
                    <a:pt x="601" y="768"/>
                    <a:pt x="768" y="568"/>
                    <a:pt x="768" y="367"/>
                  </a:cubicBezTo>
                  <a:cubicBezTo>
                    <a:pt x="768" y="167"/>
                    <a:pt x="601"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
            <p:cNvSpPr/>
            <p:nvPr/>
          </p:nvSpPr>
          <p:spPr>
            <a:xfrm>
              <a:off x="4025550" y="2509750"/>
              <a:ext cx="56725" cy="55875"/>
            </a:xfrm>
            <a:custGeom>
              <a:avLst/>
              <a:gdLst/>
              <a:ahLst/>
              <a:cxnLst/>
              <a:rect l="l" t="t" r="r" b="b"/>
              <a:pathLst>
                <a:path w="2269" h="2235" extrusionOk="0">
                  <a:moveTo>
                    <a:pt x="1134" y="0"/>
                  </a:moveTo>
                  <a:cubicBezTo>
                    <a:pt x="501" y="0"/>
                    <a:pt x="0" y="500"/>
                    <a:pt x="0" y="1134"/>
                  </a:cubicBezTo>
                  <a:cubicBezTo>
                    <a:pt x="0" y="1735"/>
                    <a:pt x="501" y="2235"/>
                    <a:pt x="1134" y="2235"/>
                  </a:cubicBezTo>
                  <a:cubicBezTo>
                    <a:pt x="1735" y="2235"/>
                    <a:pt x="2269" y="1735"/>
                    <a:pt x="2269" y="1134"/>
                  </a:cubicBezTo>
                  <a:cubicBezTo>
                    <a:pt x="2269" y="500"/>
                    <a:pt x="1735" y="0"/>
                    <a:pt x="11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4042225" y="2525575"/>
              <a:ext cx="25050" cy="25050"/>
            </a:xfrm>
            <a:custGeom>
              <a:avLst/>
              <a:gdLst/>
              <a:ahLst/>
              <a:cxnLst/>
              <a:rect l="l" t="t" r="r" b="b"/>
              <a:pathLst>
                <a:path w="1002" h="1002" extrusionOk="0">
                  <a:moveTo>
                    <a:pt x="501" y="1"/>
                  </a:moveTo>
                  <a:cubicBezTo>
                    <a:pt x="267" y="1"/>
                    <a:pt x="0" y="234"/>
                    <a:pt x="0" y="501"/>
                  </a:cubicBezTo>
                  <a:cubicBezTo>
                    <a:pt x="0" y="768"/>
                    <a:pt x="267" y="1002"/>
                    <a:pt x="501" y="1002"/>
                  </a:cubicBezTo>
                  <a:cubicBezTo>
                    <a:pt x="734" y="1002"/>
                    <a:pt x="1001" y="735"/>
                    <a:pt x="1001" y="501"/>
                  </a:cubicBezTo>
                  <a:cubicBezTo>
                    <a:pt x="1001" y="201"/>
                    <a:pt x="734" y="1"/>
                    <a:pt x="5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
            <p:cNvSpPr/>
            <p:nvPr/>
          </p:nvSpPr>
          <p:spPr>
            <a:xfrm>
              <a:off x="3900450" y="1987950"/>
              <a:ext cx="233525" cy="513475"/>
            </a:xfrm>
            <a:custGeom>
              <a:avLst/>
              <a:gdLst/>
              <a:ahLst/>
              <a:cxnLst/>
              <a:rect l="l" t="t" r="r" b="b"/>
              <a:pathLst>
                <a:path w="9341" h="20539" extrusionOk="0">
                  <a:moveTo>
                    <a:pt x="4390" y="1"/>
                  </a:moveTo>
                  <a:cubicBezTo>
                    <a:pt x="4329" y="1"/>
                    <a:pt x="4266" y="8"/>
                    <a:pt x="4204" y="24"/>
                  </a:cubicBezTo>
                  <a:lnTo>
                    <a:pt x="568" y="1125"/>
                  </a:lnTo>
                  <a:cubicBezTo>
                    <a:pt x="201" y="1258"/>
                    <a:pt x="1" y="1692"/>
                    <a:pt x="134" y="2059"/>
                  </a:cubicBezTo>
                  <a:lnTo>
                    <a:pt x="968" y="4294"/>
                  </a:lnTo>
                  <a:lnTo>
                    <a:pt x="2202" y="3927"/>
                  </a:lnTo>
                  <a:cubicBezTo>
                    <a:pt x="2346" y="3888"/>
                    <a:pt x="2492" y="3869"/>
                    <a:pt x="2636" y="3869"/>
                  </a:cubicBezTo>
                  <a:cubicBezTo>
                    <a:pt x="3360" y="3869"/>
                    <a:pt x="4042" y="4337"/>
                    <a:pt x="4237" y="5061"/>
                  </a:cubicBezTo>
                  <a:lnTo>
                    <a:pt x="8674" y="20538"/>
                  </a:lnTo>
                  <a:lnTo>
                    <a:pt x="9341" y="20272"/>
                  </a:lnTo>
                  <a:lnTo>
                    <a:pt x="5104" y="558"/>
                  </a:lnTo>
                  <a:cubicBezTo>
                    <a:pt x="5020" y="220"/>
                    <a:pt x="4722" y="1"/>
                    <a:pt x="4390" y="1"/>
                  </a:cubicBez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
            <p:cNvSpPr/>
            <p:nvPr/>
          </p:nvSpPr>
          <p:spPr>
            <a:xfrm>
              <a:off x="4276550" y="1961025"/>
              <a:ext cx="154300" cy="145125"/>
            </a:xfrm>
            <a:custGeom>
              <a:avLst/>
              <a:gdLst/>
              <a:ahLst/>
              <a:cxnLst/>
              <a:rect l="l" t="t" r="r" b="b"/>
              <a:pathLst>
                <a:path w="6172" h="5805" extrusionOk="0">
                  <a:moveTo>
                    <a:pt x="4771" y="0"/>
                  </a:moveTo>
                  <a:lnTo>
                    <a:pt x="2636" y="3336"/>
                  </a:lnTo>
                  <a:cubicBezTo>
                    <a:pt x="2302" y="3836"/>
                    <a:pt x="1769" y="4136"/>
                    <a:pt x="1168" y="4136"/>
                  </a:cubicBezTo>
                  <a:lnTo>
                    <a:pt x="301" y="4136"/>
                  </a:lnTo>
                  <a:lnTo>
                    <a:pt x="101" y="4503"/>
                  </a:lnTo>
                  <a:cubicBezTo>
                    <a:pt x="1" y="4670"/>
                    <a:pt x="34" y="4937"/>
                    <a:pt x="201" y="5004"/>
                  </a:cubicBezTo>
                  <a:lnTo>
                    <a:pt x="1635" y="5771"/>
                  </a:lnTo>
                  <a:cubicBezTo>
                    <a:pt x="1691" y="5793"/>
                    <a:pt x="1747" y="5804"/>
                    <a:pt x="1801" y="5804"/>
                  </a:cubicBezTo>
                  <a:cubicBezTo>
                    <a:pt x="1910" y="5804"/>
                    <a:pt x="2013" y="5760"/>
                    <a:pt x="2102" y="5671"/>
                  </a:cubicBezTo>
                  <a:lnTo>
                    <a:pt x="6005" y="1234"/>
                  </a:lnTo>
                  <a:cubicBezTo>
                    <a:pt x="6172" y="1067"/>
                    <a:pt x="6139" y="801"/>
                    <a:pt x="5938" y="667"/>
                  </a:cubicBezTo>
                  <a:lnTo>
                    <a:pt x="4771" y="0"/>
                  </a:lnTo>
                  <a:close/>
                </a:path>
              </a:pathLst>
            </a:custGeom>
            <a:solidFill>
              <a:srgbClr val="FFC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4535075" y="2733225"/>
              <a:ext cx="1051600" cy="92600"/>
            </a:xfrm>
            <a:custGeom>
              <a:avLst/>
              <a:gdLst/>
              <a:ahLst/>
              <a:cxnLst/>
              <a:rect l="l" t="t" r="r" b="b"/>
              <a:pathLst>
                <a:path w="42064" h="3704" extrusionOk="0">
                  <a:moveTo>
                    <a:pt x="1835" y="1"/>
                  </a:moveTo>
                  <a:cubicBezTo>
                    <a:pt x="834" y="1"/>
                    <a:pt x="1" y="835"/>
                    <a:pt x="1" y="1869"/>
                  </a:cubicBezTo>
                  <a:cubicBezTo>
                    <a:pt x="1" y="2869"/>
                    <a:pt x="834" y="3703"/>
                    <a:pt x="1835" y="3703"/>
                  </a:cubicBezTo>
                  <a:lnTo>
                    <a:pt x="40263" y="3703"/>
                  </a:lnTo>
                  <a:cubicBezTo>
                    <a:pt x="41230" y="3703"/>
                    <a:pt x="42064" y="2869"/>
                    <a:pt x="42064" y="1869"/>
                  </a:cubicBezTo>
                  <a:cubicBezTo>
                    <a:pt x="42064" y="835"/>
                    <a:pt x="41230" y="1"/>
                    <a:pt x="402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
            <p:cNvSpPr/>
            <p:nvPr/>
          </p:nvSpPr>
          <p:spPr>
            <a:xfrm>
              <a:off x="4003025" y="2480500"/>
              <a:ext cx="35050" cy="35100"/>
            </a:xfrm>
            <a:custGeom>
              <a:avLst/>
              <a:gdLst/>
              <a:ahLst/>
              <a:cxnLst/>
              <a:rect l="l" t="t" r="r" b="b"/>
              <a:pathLst>
                <a:path w="1402" h="1404" extrusionOk="0">
                  <a:moveTo>
                    <a:pt x="756" y="0"/>
                  </a:moveTo>
                  <a:cubicBezTo>
                    <a:pt x="738" y="0"/>
                    <a:pt x="720" y="1"/>
                    <a:pt x="701" y="3"/>
                  </a:cubicBezTo>
                  <a:cubicBezTo>
                    <a:pt x="334" y="3"/>
                    <a:pt x="1" y="303"/>
                    <a:pt x="1" y="703"/>
                  </a:cubicBezTo>
                  <a:cubicBezTo>
                    <a:pt x="1" y="1070"/>
                    <a:pt x="268" y="1404"/>
                    <a:pt x="701" y="1404"/>
                  </a:cubicBezTo>
                  <a:cubicBezTo>
                    <a:pt x="1068" y="1404"/>
                    <a:pt x="1402" y="1137"/>
                    <a:pt x="1402" y="703"/>
                  </a:cubicBezTo>
                  <a:cubicBezTo>
                    <a:pt x="1402" y="321"/>
                    <a:pt x="1129" y="0"/>
                    <a:pt x="7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
            <p:cNvSpPr/>
            <p:nvPr/>
          </p:nvSpPr>
          <p:spPr>
            <a:xfrm>
              <a:off x="4011375" y="2488900"/>
              <a:ext cx="18375" cy="18350"/>
            </a:xfrm>
            <a:custGeom>
              <a:avLst/>
              <a:gdLst/>
              <a:ahLst/>
              <a:cxnLst/>
              <a:rect l="l" t="t" r="r" b="b"/>
              <a:pathLst>
                <a:path w="735" h="734" extrusionOk="0">
                  <a:moveTo>
                    <a:pt x="367" y="0"/>
                  </a:moveTo>
                  <a:cubicBezTo>
                    <a:pt x="167" y="0"/>
                    <a:pt x="0" y="167"/>
                    <a:pt x="0" y="367"/>
                  </a:cubicBezTo>
                  <a:cubicBezTo>
                    <a:pt x="0" y="567"/>
                    <a:pt x="167" y="734"/>
                    <a:pt x="367" y="734"/>
                  </a:cubicBezTo>
                  <a:cubicBezTo>
                    <a:pt x="567" y="734"/>
                    <a:pt x="734" y="567"/>
                    <a:pt x="734" y="367"/>
                  </a:cubicBezTo>
                  <a:cubicBezTo>
                    <a:pt x="734" y="167"/>
                    <a:pt x="567" y="0"/>
                    <a:pt x="3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4946200" y="2127800"/>
              <a:ext cx="375300" cy="290225"/>
            </a:xfrm>
            <a:custGeom>
              <a:avLst/>
              <a:gdLst/>
              <a:ahLst/>
              <a:cxnLst/>
              <a:rect l="l" t="t" r="r" b="b"/>
              <a:pathLst>
                <a:path w="15012" h="11609" extrusionOk="0">
                  <a:moveTo>
                    <a:pt x="11876" y="0"/>
                  </a:moveTo>
                  <a:cubicBezTo>
                    <a:pt x="11709" y="0"/>
                    <a:pt x="11542" y="167"/>
                    <a:pt x="11542" y="334"/>
                  </a:cubicBezTo>
                  <a:lnTo>
                    <a:pt x="11542" y="2335"/>
                  </a:lnTo>
                  <a:lnTo>
                    <a:pt x="13877" y="0"/>
                  </a:lnTo>
                  <a:close/>
                  <a:moveTo>
                    <a:pt x="15011" y="1768"/>
                  </a:moveTo>
                  <a:lnTo>
                    <a:pt x="11542" y="5271"/>
                  </a:lnTo>
                  <a:lnTo>
                    <a:pt x="11542" y="6172"/>
                  </a:lnTo>
                  <a:cubicBezTo>
                    <a:pt x="11542" y="6672"/>
                    <a:pt x="11742" y="7139"/>
                    <a:pt x="12043" y="7506"/>
                  </a:cubicBezTo>
                  <a:lnTo>
                    <a:pt x="15011" y="4570"/>
                  </a:lnTo>
                  <a:lnTo>
                    <a:pt x="15011" y="1768"/>
                  </a:lnTo>
                  <a:close/>
                  <a:moveTo>
                    <a:pt x="8373" y="0"/>
                  </a:moveTo>
                  <a:lnTo>
                    <a:pt x="67" y="8306"/>
                  </a:lnTo>
                  <a:cubicBezTo>
                    <a:pt x="1" y="8507"/>
                    <a:pt x="34" y="8740"/>
                    <a:pt x="167" y="8907"/>
                  </a:cubicBezTo>
                  <a:lnTo>
                    <a:pt x="2135" y="11609"/>
                  </a:lnTo>
                  <a:lnTo>
                    <a:pt x="2369" y="11609"/>
                  </a:lnTo>
                  <a:lnTo>
                    <a:pt x="10208" y="3770"/>
                  </a:lnTo>
                  <a:lnTo>
                    <a:pt x="10208" y="634"/>
                  </a:lnTo>
                  <a:cubicBezTo>
                    <a:pt x="10175" y="301"/>
                    <a:pt x="9874" y="0"/>
                    <a:pt x="9541" y="0"/>
                  </a:cubicBezTo>
                  <a:close/>
                  <a:moveTo>
                    <a:pt x="10141" y="6639"/>
                  </a:moveTo>
                  <a:lnTo>
                    <a:pt x="5171" y="11609"/>
                  </a:lnTo>
                  <a:lnTo>
                    <a:pt x="6372" y="11609"/>
                  </a:lnTo>
                  <a:cubicBezTo>
                    <a:pt x="8473" y="11609"/>
                    <a:pt x="10141" y="9941"/>
                    <a:pt x="10141" y="7839"/>
                  </a:cubicBezTo>
                  <a:lnTo>
                    <a:pt x="10141" y="6639"/>
                  </a:lnTo>
                  <a:close/>
                </a:path>
              </a:pathLst>
            </a:custGeom>
            <a:solidFill>
              <a:srgbClr val="FFFFFF">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
            <p:cNvSpPr/>
            <p:nvPr/>
          </p:nvSpPr>
          <p:spPr>
            <a:xfrm>
              <a:off x="4733550" y="2719050"/>
              <a:ext cx="35875" cy="121775"/>
            </a:xfrm>
            <a:custGeom>
              <a:avLst/>
              <a:gdLst/>
              <a:ahLst/>
              <a:cxnLst/>
              <a:rect l="l" t="t" r="r" b="b"/>
              <a:pathLst>
                <a:path w="1435" h="4871" extrusionOk="0">
                  <a:moveTo>
                    <a:pt x="1" y="1"/>
                  </a:moveTo>
                  <a:lnTo>
                    <a:pt x="1"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
            <p:cNvSpPr/>
            <p:nvPr/>
          </p:nvSpPr>
          <p:spPr>
            <a:xfrm>
              <a:off x="473355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
            <p:cNvSpPr/>
            <p:nvPr/>
          </p:nvSpPr>
          <p:spPr>
            <a:xfrm>
              <a:off x="479442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
            <p:cNvSpPr/>
            <p:nvPr/>
          </p:nvSpPr>
          <p:spPr>
            <a:xfrm>
              <a:off x="4794425" y="2719050"/>
              <a:ext cx="14200" cy="121775"/>
            </a:xfrm>
            <a:custGeom>
              <a:avLst/>
              <a:gdLst/>
              <a:ahLst/>
              <a:cxnLst/>
              <a:rect l="l" t="t" r="r" b="b"/>
              <a:pathLst>
                <a:path w="568" h="4871" extrusionOk="0">
                  <a:moveTo>
                    <a:pt x="1" y="1"/>
                  </a:moveTo>
                  <a:lnTo>
                    <a:pt x="1" y="4871"/>
                  </a:lnTo>
                  <a:lnTo>
                    <a:pt x="568" y="4871"/>
                  </a:lnTo>
                  <a:lnTo>
                    <a:pt x="5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
            <p:cNvSpPr/>
            <p:nvPr/>
          </p:nvSpPr>
          <p:spPr>
            <a:xfrm>
              <a:off x="467185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467185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
            <p:cNvSpPr/>
            <p:nvPr/>
          </p:nvSpPr>
          <p:spPr>
            <a:xfrm>
              <a:off x="5039600"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
            <p:cNvSpPr/>
            <p:nvPr/>
          </p:nvSpPr>
          <p:spPr>
            <a:xfrm>
              <a:off x="5039600"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5101325"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
            <p:cNvSpPr/>
            <p:nvPr/>
          </p:nvSpPr>
          <p:spPr>
            <a:xfrm>
              <a:off x="5101325"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
            <p:cNvSpPr/>
            <p:nvPr/>
          </p:nvSpPr>
          <p:spPr>
            <a:xfrm>
              <a:off x="49779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4977900" y="2719050"/>
              <a:ext cx="14200" cy="121775"/>
            </a:xfrm>
            <a:custGeom>
              <a:avLst/>
              <a:gdLst/>
              <a:ahLst/>
              <a:cxnLst/>
              <a:rect l="l" t="t" r="r" b="b"/>
              <a:pathLst>
                <a:path w="568" h="4871" extrusionOk="0">
                  <a:moveTo>
                    <a:pt x="0" y="1"/>
                  </a:moveTo>
                  <a:lnTo>
                    <a:pt x="0" y="4871"/>
                  </a:lnTo>
                  <a:lnTo>
                    <a:pt x="567" y="4871"/>
                  </a:lnTo>
                  <a:lnTo>
                    <a:pt x="5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
            <p:cNvSpPr/>
            <p:nvPr/>
          </p:nvSpPr>
          <p:spPr>
            <a:xfrm>
              <a:off x="5346500" y="2719050"/>
              <a:ext cx="36700" cy="121775"/>
            </a:xfrm>
            <a:custGeom>
              <a:avLst/>
              <a:gdLst/>
              <a:ahLst/>
              <a:cxnLst/>
              <a:rect l="l" t="t" r="r" b="b"/>
              <a:pathLst>
                <a:path w="1468" h="4871" extrusionOk="0">
                  <a:moveTo>
                    <a:pt x="0" y="1"/>
                  </a:moveTo>
                  <a:lnTo>
                    <a:pt x="0"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
            <p:cNvSpPr/>
            <p:nvPr/>
          </p:nvSpPr>
          <p:spPr>
            <a:xfrm>
              <a:off x="5346500" y="2719050"/>
              <a:ext cx="13350" cy="121775"/>
            </a:xfrm>
            <a:custGeom>
              <a:avLst/>
              <a:gdLst/>
              <a:ahLst/>
              <a:cxnLst/>
              <a:rect l="l" t="t" r="r" b="b"/>
              <a:pathLst>
                <a:path w="534"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5408200" y="2719050"/>
              <a:ext cx="35875" cy="121775"/>
            </a:xfrm>
            <a:custGeom>
              <a:avLst/>
              <a:gdLst/>
              <a:ahLst/>
              <a:cxnLst/>
              <a:rect l="l" t="t" r="r" b="b"/>
              <a:pathLst>
                <a:path w="1435" h="4871" extrusionOk="0">
                  <a:moveTo>
                    <a:pt x="0" y="1"/>
                  </a:moveTo>
                  <a:lnTo>
                    <a:pt x="0" y="4871"/>
                  </a:lnTo>
                  <a:lnTo>
                    <a:pt x="1435" y="4871"/>
                  </a:lnTo>
                  <a:lnTo>
                    <a:pt x="1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
            <p:cNvSpPr/>
            <p:nvPr/>
          </p:nvSpPr>
          <p:spPr>
            <a:xfrm>
              <a:off x="5408200" y="2719050"/>
              <a:ext cx="13375" cy="121775"/>
            </a:xfrm>
            <a:custGeom>
              <a:avLst/>
              <a:gdLst/>
              <a:ahLst/>
              <a:cxnLst/>
              <a:rect l="l" t="t" r="r" b="b"/>
              <a:pathLst>
                <a:path w="535" h="4871" extrusionOk="0">
                  <a:moveTo>
                    <a:pt x="0" y="1"/>
                  </a:moveTo>
                  <a:lnTo>
                    <a:pt x="0"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
            <p:cNvSpPr/>
            <p:nvPr/>
          </p:nvSpPr>
          <p:spPr>
            <a:xfrm>
              <a:off x="5284775" y="2719050"/>
              <a:ext cx="36725" cy="121775"/>
            </a:xfrm>
            <a:custGeom>
              <a:avLst/>
              <a:gdLst/>
              <a:ahLst/>
              <a:cxnLst/>
              <a:rect l="l" t="t" r="r" b="b"/>
              <a:pathLst>
                <a:path w="1469" h="4871" extrusionOk="0">
                  <a:moveTo>
                    <a:pt x="1" y="1"/>
                  </a:moveTo>
                  <a:lnTo>
                    <a:pt x="1" y="4871"/>
                  </a:lnTo>
                  <a:lnTo>
                    <a:pt x="1468" y="4871"/>
                  </a:lnTo>
                  <a:lnTo>
                    <a:pt x="14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5284775" y="2719050"/>
              <a:ext cx="13375" cy="121775"/>
            </a:xfrm>
            <a:custGeom>
              <a:avLst/>
              <a:gdLst/>
              <a:ahLst/>
              <a:cxnLst/>
              <a:rect l="l" t="t" r="r" b="b"/>
              <a:pathLst>
                <a:path w="535" h="4871" extrusionOk="0">
                  <a:moveTo>
                    <a:pt x="1" y="1"/>
                  </a:moveTo>
                  <a:lnTo>
                    <a:pt x="1" y="4871"/>
                  </a:lnTo>
                  <a:lnTo>
                    <a:pt x="534" y="4871"/>
                  </a:lnTo>
                  <a:lnTo>
                    <a:pt x="5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3"/>
          <p:cNvSpPr txBox="1">
            <a:spLocks noGrp="1"/>
          </p:cNvSpPr>
          <p:nvPr>
            <p:ph type="title" idx="2"/>
          </p:nvPr>
        </p:nvSpPr>
        <p:spPr>
          <a:xfrm>
            <a:off x="4824300" y="1780500"/>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Giới thiệu</a:t>
            </a:r>
            <a:endParaRPr/>
          </a:p>
        </p:txBody>
      </p:sp>
      <p:sp>
        <p:nvSpPr>
          <p:cNvPr id="414" name="Google Shape;414;p3"/>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
          <p:cNvSpPr txBox="1">
            <a:spLocks noGrp="1"/>
          </p:cNvSpPr>
          <p:nvPr>
            <p:ph type="title"/>
          </p:nvPr>
        </p:nvSpPr>
        <p:spPr>
          <a:xfrm>
            <a:off x="1927001" y="489673"/>
            <a:ext cx="5659702" cy="512799"/>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err="1"/>
              <a:t>Bài</a:t>
            </a:r>
            <a:r>
              <a:rPr lang="vi-VN" dirty="0"/>
              <a:t> </a:t>
            </a:r>
            <a:r>
              <a:rPr lang="vi-VN" dirty="0" err="1"/>
              <a:t>toán</a:t>
            </a:r>
            <a:endParaRPr dirty="0"/>
          </a:p>
        </p:txBody>
      </p:sp>
      <p:sp>
        <p:nvSpPr>
          <p:cNvPr id="420" name="Google Shape;420;p4"/>
          <p:cNvSpPr txBox="1">
            <a:spLocks noGrp="1"/>
          </p:cNvSpPr>
          <p:nvPr>
            <p:ph type="subTitle" idx="1"/>
          </p:nvPr>
        </p:nvSpPr>
        <p:spPr>
          <a:xfrm>
            <a:off x="928330" y="1336701"/>
            <a:ext cx="7209121" cy="2193308"/>
          </a:xfrm>
          <a:prstGeom prst="rect">
            <a:avLst/>
          </a:prstGeom>
          <a:noFill/>
          <a:ln>
            <a:noFill/>
          </a:ln>
        </p:spPr>
        <p:txBody>
          <a:bodyPr spcFirstLastPara="1" wrap="square" lIns="0" tIns="91425" rIns="0" bIns="91425" anchor="t" anchorCtr="0">
            <a:noAutofit/>
          </a:bodyPr>
          <a:lstStyle/>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dirty="0"/>
              <a:t>Input: </a:t>
            </a:r>
            <a:r>
              <a:rPr lang="en-US" dirty="0" err="1"/>
              <a:t>Địa</a:t>
            </a:r>
            <a:r>
              <a:rPr lang="en-US" dirty="0"/>
              <a:t> bàn </a:t>
            </a:r>
            <a:r>
              <a:rPr lang="en-US" dirty="0" err="1"/>
              <a:t>kinh</a:t>
            </a:r>
            <a:r>
              <a:rPr lang="en-US" dirty="0"/>
              <a:t> </a:t>
            </a:r>
            <a:r>
              <a:rPr lang="en-US" dirty="0" err="1"/>
              <a:t>doanh</a:t>
            </a:r>
            <a:r>
              <a:rPr lang="en-US" dirty="0"/>
              <a:t>, </a:t>
            </a:r>
            <a:r>
              <a:rPr lang="en-US" dirty="0" err="1"/>
              <a:t>Loại</a:t>
            </a:r>
            <a:r>
              <a:rPr lang="en-US" dirty="0"/>
              <a:t> </a:t>
            </a:r>
            <a:r>
              <a:rPr lang="en-US" dirty="0" err="1"/>
              <a:t>hình</a:t>
            </a:r>
            <a:r>
              <a:rPr lang="en-US" dirty="0"/>
              <a:t> </a:t>
            </a:r>
            <a:r>
              <a:rPr lang="en-US" dirty="0" err="1"/>
              <a:t>doanh</a:t>
            </a:r>
            <a:r>
              <a:rPr lang="en-US" dirty="0"/>
              <a:t> </a:t>
            </a:r>
            <a:r>
              <a:rPr lang="en-US" dirty="0" err="1"/>
              <a:t>nghiệp</a:t>
            </a:r>
            <a:r>
              <a:rPr lang="en-US" dirty="0"/>
              <a:t>, </a:t>
            </a:r>
            <a:r>
              <a:rPr lang="en-US" dirty="0" err="1"/>
              <a:t>Vốn</a:t>
            </a:r>
            <a:r>
              <a:rPr lang="en-US" dirty="0"/>
              <a:t> </a:t>
            </a:r>
            <a:r>
              <a:rPr lang="en-US" dirty="0" err="1"/>
              <a:t>điều</a:t>
            </a:r>
            <a:r>
              <a:rPr lang="en-US" dirty="0"/>
              <a:t> </a:t>
            </a:r>
            <a:r>
              <a:rPr lang="en-US" dirty="0" err="1"/>
              <a:t>lệ</a:t>
            </a:r>
            <a:r>
              <a:rPr lang="en-US" dirty="0"/>
              <a:t>, Số năm </a:t>
            </a:r>
            <a:r>
              <a:rPr lang="en-US" dirty="0" err="1"/>
              <a:t>thành</a:t>
            </a:r>
            <a:r>
              <a:rPr lang="en-US" dirty="0"/>
              <a:t> </a:t>
            </a:r>
            <a:r>
              <a:rPr lang="en-US" dirty="0" err="1"/>
              <a:t>lập</a:t>
            </a:r>
            <a:r>
              <a:rPr lang="en-US" dirty="0"/>
              <a:t> và Các chỉ </a:t>
            </a:r>
            <a:r>
              <a:rPr lang="en-US" dirty="0" err="1"/>
              <a:t>tiêu</a:t>
            </a:r>
            <a:r>
              <a:rPr lang="en-US" dirty="0"/>
              <a:t> </a:t>
            </a:r>
            <a:r>
              <a:rPr lang="en-US" dirty="0" err="1"/>
              <a:t>tài</a:t>
            </a:r>
            <a:r>
              <a:rPr lang="en-US" dirty="0"/>
              <a:t> chính trong </a:t>
            </a:r>
            <a:r>
              <a:rPr lang="en-US" dirty="0" err="1"/>
              <a:t>vòng</a:t>
            </a:r>
            <a:r>
              <a:rPr lang="en-US" dirty="0"/>
              <a:t> 8 năm của </a:t>
            </a:r>
            <a:r>
              <a:rPr lang="en-US" dirty="0" err="1"/>
              <a:t>Doanh</a:t>
            </a:r>
            <a:r>
              <a:rPr lang="en-US" dirty="0"/>
              <a:t> </a:t>
            </a:r>
            <a:r>
              <a:rPr lang="en-US" dirty="0" err="1"/>
              <a:t>nghiệp</a:t>
            </a:r>
            <a:r>
              <a:rPr lang="en-US" dirty="0"/>
              <a:t> (2015-2022)</a:t>
            </a:r>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endParaRPr lang="en-US" dirty="0"/>
          </a:p>
          <a:p>
            <a:pPr marL="457200" lvl="0" indent="-317500" algn="just" rtl="0">
              <a:lnSpc>
                <a:spcPct val="150000"/>
              </a:lnSpc>
              <a:spcBef>
                <a:spcPts val="0"/>
              </a:spcBef>
              <a:spcAft>
                <a:spcPts val="0"/>
              </a:spcAft>
              <a:buClr>
                <a:schemeClr val="accent4">
                  <a:lumMod val="60000"/>
                  <a:lumOff val="40000"/>
                </a:schemeClr>
              </a:buClr>
              <a:buSzPct val="100000"/>
              <a:buFont typeface="Wingdings" panose="05000000000000000000" pitchFamily="2" charset="2"/>
              <a:buChar char="§"/>
            </a:pPr>
            <a:r>
              <a:rPr lang="en-US" dirty="0"/>
              <a:t>Output: </a:t>
            </a:r>
            <a:r>
              <a:rPr lang="en-US" dirty="0" err="1"/>
              <a:t>Doanh</a:t>
            </a:r>
            <a:r>
              <a:rPr lang="en-US" dirty="0"/>
              <a:t> </a:t>
            </a:r>
            <a:r>
              <a:rPr lang="en-US" dirty="0" err="1"/>
              <a:t>thu</a:t>
            </a:r>
            <a:r>
              <a:rPr lang="en-US" dirty="0"/>
              <a:t> năm 2021 của </a:t>
            </a:r>
            <a:r>
              <a:rPr lang="en-US" dirty="0" err="1"/>
              <a:t>Doanh</a:t>
            </a:r>
            <a:r>
              <a:rPr lang="en-US" dirty="0"/>
              <a:t> </a:t>
            </a:r>
            <a:r>
              <a:rPr lang="en-US" dirty="0" err="1"/>
              <a:t>nghiệp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11fca2e3968_1_0"/>
          <p:cNvSpPr txBox="1">
            <a:spLocks noGrp="1"/>
          </p:cNvSpPr>
          <p:nvPr>
            <p:ph type="title"/>
          </p:nvPr>
        </p:nvSpPr>
        <p:spPr>
          <a:xfrm>
            <a:off x="1607573" y="273381"/>
            <a:ext cx="5659800" cy="5127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4000"/>
              <a:buNone/>
            </a:pPr>
            <a:r>
              <a:rPr lang="vi-VN" dirty="0">
                <a:effectLst>
                  <a:outerShdw blurRad="38100" dist="38100" dir="2700000" algn="tl">
                    <a:srgbClr val="000000">
                      <a:alpha val="43137"/>
                    </a:srgbClr>
                  </a:outerShdw>
                </a:effectLst>
              </a:rPr>
              <a:t>Lý do chọn đề tài</a:t>
            </a:r>
            <a:endParaRPr dirty="0">
              <a:effectLst>
                <a:outerShdw blurRad="38100" dist="38100" dir="2700000" algn="tl">
                  <a:srgbClr val="000000">
                    <a:alpha val="43137"/>
                  </a:srgbClr>
                </a:outerShdw>
              </a:effectLst>
            </a:endParaRPr>
          </a:p>
        </p:txBody>
      </p:sp>
      <p:sp>
        <p:nvSpPr>
          <p:cNvPr id="426" name="Google Shape;426;g11fca2e3968_1_0"/>
          <p:cNvSpPr txBox="1">
            <a:spLocks noGrp="1"/>
          </p:cNvSpPr>
          <p:nvPr>
            <p:ph type="subTitle" idx="1"/>
          </p:nvPr>
        </p:nvSpPr>
        <p:spPr>
          <a:xfrm>
            <a:off x="896125" y="897861"/>
            <a:ext cx="7346607" cy="3060600"/>
          </a:xfrm>
          <a:prstGeom prst="rect">
            <a:avLst/>
          </a:prstGeom>
          <a:noFill/>
          <a:ln>
            <a:noFill/>
          </a:ln>
        </p:spPr>
        <p:txBody>
          <a:bodyPr spcFirstLastPara="1" wrap="square" lIns="0" tIns="91425" rIns="0" bIns="91425" anchor="t" anchorCtr="0">
            <a:noAutofit/>
          </a:bodyPr>
          <a:lstStyle/>
          <a:p>
            <a:pPr marL="92075" indent="47625" algn="just">
              <a:lnSpc>
                <a:spcPct val="150000"/>
              </a:lnSpc>
            </a:pPr>
            <a:r>
              <a:rPr lang="vi-VN" dirty="0"/>
              <a:t>Việc xây dựng mô hình dự đoán khả năng phá sản của doanh nghiệp</a:t>
            </a:r>
            <a:r>
              <a:rPr lang="en-US" dirty="0"/>
              <a:t> </a:t>
            </a:r>
            <a:r>
              <a:rPr lang="vi-VN" dirty="0"/>
              <a:t>trở nên cấp thiết do:</a:t>
            </a:r>
          </a:p>
          <a:p>
            <a:pPr algn="just">
              <a:lnSpc>
                <a:spcPct val="150000"/>
              </a:lnSpc>
              <a:buFont typeface="Arial" panose="020B0604020202020204" pitchFamily="34" charset="0"/>
              <a:buChar char="•"/>
            </a:pPr>
            <a:r>
              <a:rPr lang="vi-VN" dirty="0"/>
              <a:t>Tình hình kinh tế biến động mạnh mẽ. </a:t>
            </a:r>
            <a:endParaRPr lang="en-US" dirty="0"/>
          </a:p>
          <a:p>
            <a:pPr algn="just">
              <a:lnSpc>
                <a:spcPct val="150000"/>
              </a:lnSpc>
              <a:buFont typeface="Arial" panose="020B0604020202020204" pitchFamily="34" charset="0"/>
              <a:buChar char="•"/>
            </a:pPr>
            <a:r>
              <a:rPr lang="vi-VN" dirty="0"/>
              <a:t>Áp lực từ chủ nợ và nhà đầu tư đòi hỏi thông tin minh bạch.</a:t>
            </a:r>
          </a:p>
          <a:p>
            <a:pPr algn="just">
              <a:lnSpc>
                <a:spcPct val="150000"/>
              </a:lnSpc>
              <a:buFont typeface="Arial" panose="020B0604020202020204" pitchFamily="34" charset="0"/>
              <a:buChar char="•"/>
            </a:pPr>
            <a:r>
              <a:rPr lang="vi-VN" dirty="0"/>
              <a:t>Ban quản trị cần dự báo để đưa ra quyết định chiến lược.</a:t>
            </a:r>
          </a:p>
          <a:p>
            <a:pPr algn="just">
              <a:lnSpc>
                <a:spcPct val="150000"/>
              </a:lnSpc>
              <a:buFont typeface="Arial" panose="020B0604020202020204" pitchFamily="34" charset="0"/>
              <a:buChar char="•"/>
            </a:pPr>
            <a:r>
              <a:rPr lang="vi-VN" dirty="0"/>
              <a:t>Quy định khắt khe từ cơ quan quản lý.</a:t>
            </a:r>
          </a:p>
          <a:p>
            <a:pPr algn="just">
              <a:lnSpc>
                <a:spcPct val="150000"/>
              </a:lnSpc>
              <a:buFont typeface="Arial" panose="020B0604020202020204" pitchFamily="34" charset="0"/>
              <a:buChar char="•"/>
            </a:pPr>
            <a:r>
              <a:rPr lang="vi-VN" dirty="0"/>
              <a:t>Sự cạnh tranh ngày càng khốc liệt. </a:t>
            </a:r>
            <a:endParaRPr lang="en-US" dirty="0"/>
          </a:p>
          <a:p>
            <a:pPr algn="just">
              <a:lnSpc>
                <a:spcPct val="150000"/>
              </a:lnSpc>
              <a:buFont typeface="Arial" panose="020B0604020202020204" pitchFamily="34" charset="0"/>
              <a:buChar char="•"/>
            </a:pPr>
            <a:r>
              <a:rPr lang="vi-VN" dirty="0"/>
              <a:t>Đảm bảo sự tồn tại và phát triển bền vững của doanh nghiệp.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
          <p:cNvSpPr txBox="1">
            <a:spLocks noGrp="1"/>
          </p:cNvSpPr>
          <p:nvPr>
            <p:ph type="title"/>
          </p:nvPr>
        </p:nvSpPr>
        <p:spPr>
          <a:xfrm>
            <a:off x="770400" y="58815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err="1"/>
              <a:t>Đối</a:t>
            </a:r>
            <a:r>
              <a:rPr lang="en-US" dirty="0"/>
              <a:t> </a:t>
            </a:r>
            <a:r>
              <a:rPr lang="en-US" dirty="0" err="1"/>
              <a:t>tượng</a:t>
            </a:r>
            <a:r>
              <a:rPr lang="en-US" dirty="0"/>
              <a:t> </a:t>
            </a:r>
            <a:r>
              <a:rPr lang="vi-VN" dirty="0"/>
              <a:t>nghiên cứu</a:t>
            </a:r>
            <a:endParaRPr dirty="0"/>
          </a:p>
        </p:txBody>
      </p:sp>
      <p:sp>
        <p:nvSpPr>
          <p:cNvPr id="432" name="Google Shape;432;p6"/>
          <p:cNvSpPr txBox="1">
            <a:spLocks noGrp="1"/>
          </p:cNvSpPr>
          <p:nvPr>
            <p:ph type="body" idx="1"/>
          </p:nvPr>
        </p:nvSpPr>
        <p:spPr>
          <a:xfrm>
            <a:off x="1122587" y="1173510"/>
            <a:ext cx="6898825" cy="553968"/>
          </a:xfrm>
          <a:prstGeom prst="rect">
            <a:avLst/>
          </a:prstGeom>
          <a:noFill/>
          <a:ln>
            <a:noFill/>
          </a:ln>
        </p:spPr>
        <p:txBody>
          <a:bodyPr spcFirstLastPara="1" wrap="square" lIns="0" tIns="91425" rIns="0" bIns="91425" anchor="t" anchorCtr="0">
            <a:spAutoFit/>
          </a:bodyPr>
          <a:lstStyle/>
          <a:p>
            <a:pPr marL="0" lvl="0" indent="0" algn="ctr" rtl="0">
              <a:lnSpc>
                <a:spcPct val="150000"/>
              </a:lnSpc>
              <a:spcBef>
                <a:spcPts val="0"/>
              </a:spcBef>
              <a:spcAft>
                <a:spcPts val="0"/>
              </a:spcAft>
              <a:buSzPts val="1400"/>
              <a:buNone/>
            </a:pPr>
            <a:r>
              <a:rPr lang="en-US" sz="1600" dirty="0"/>
              <a:t>C</a:t>
            </a:r>
            <a:r>
              <a:rPr lang="vi-VN" sz="1600" dirty="0"/>
              <a:t>ác doanh nghiệp</a:t>
            </a:r>
            <a:r>
              <a:rPr lang="en-US" sz="1600" dirty="0"/>
              <a:t> </a:t>
            </a:r>
            <a:r>
              <a:rPr lang="en-US" sz="1600" dirty="0" err="1"/>
              <a:t>đã</a:t>
            </a:r>
            <a:r>
              <a:rPr lang="en-US" sz="1600" dirty="0"/>
              <a:t> </a:t>
            </a:r>
            <a:r>
              <a:rPr lang="en-US" sz="1600" dirty="0" err="1"/>
              <a:t>và</a:t>
            </a:r>
            <a:r>
              <a:rPr lang="en-US" sz="1600" dirty="0"/>
              <a:t> </a:t>
            </a:r>
            <a:r>
              <a:rPr lang="en-US" sz="1600" dirty="0" err="1"/>
              <a:t>đang</a:t>
            </a:r>
            <a:r>
              <a:rPr lang="en-US" sz="1600" dirty="0"/>
              <a:t> </a:t>
            </a:r>
            <a:r>
              <a:rPr lang="en-US" sz="1600" dirty="0" err="1"/>
              <a:t>hoạt</a:t>
            </a:r>
            <a:r>
              <a:rPr lang="en-US" sz="1600" dirty="0"/>
              <a:t> </a:t>
            </a:r>
            <a:r>
              <a:rPr lang="en-US" sz="1600" dirty="0" err="1"/>
              <a:t>động</a:t>
            </a:r>
            <a:r>
              <a:rPr lang="vi-VN" sz="1600" dirty="0"/>
              <a:t> ở Việt Nam</a:t>
            </a:r>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8"/>
          <p:cNvSpPr txBox="1">
            <a:spLocks noGrp="1"/>
          </p:cNvSpPr>
          <p:nvPr>
            <p:ph type="title" idx="2"/>
          </p:nvPr>
        </p:nvSpPr>
        <p:spPr>
          <a:xfrm>
            <a:off x="4914117" y="2097202"/>
            <a:ext cx="3599700" cy="1692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sz="4000"/>
              <a:t>Phương pháp giải quyết bài toán</a:t>
            </a:r>
            <a:endParaRPr sz="4000"/>
          </a:p>
        </p:txBody>
      </p:sp>
      <p:sp>
        <p:nvSpPr>
          <p:cNvPr id="439" name="Google Shape;439;p8"/>
          <p:cNvSpPr txBox="1">
            <a:spLocks noGrp="1"/>
          </p:cNvSpPr>
          <p:nvPr>
            <p:ph type="title"/>
          </p:nvPr>
        </p:nvSpPr>
        <p:spPr>
          <a:xfrm>
            <a:off x="6116600" y="1027500"/>
            <a:ext cx="1015200" cy="7530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5200"/>
              <a:buNone/>
            </a:pPr>
            <a:r>
              <a:rPr lang="vi-VN"/>
              <a:t>02</a:t>
            </a:r>
            <a:endParaRPr/>
          </a:p>
        </p:txBody>
      </p:sp>
      <p:pic>
        <p:nvPicPr>
          <p:cNvPr id="440" name="Google Shape;440;p8"/>
          <p:cNvPicPr preferRelativeResize="0"/>
          <p:nvPr/>
        </p:nvPicPr>
        <p:blipFill rotWithShape="1">
          <a:blip r:embed="rId3">
            <a:alphaModFix/>
          </a:blip>
          <a:srcRect t="16540" b="16547"/>
          <a:stretch/>
        </p:blipFill>
        <p:spPr>
          <a:xfrm>
            <a:off x="264331" y="763325"/>
            <a:ext cx="4649786" cy="3823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9"/>
          <p:cNvSpPr txBox="1">
            <a:spLocks noGrp="1"/>
          </p:cNvSpPr>
          <p:nvPr>
            <p:ph type="title"/>
          </p:nvPr>
        </p:nvSpPr>
        <p:spPr>
          <a:xfrm>
            <a:off x="720000" y="540000"/>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vi-VN"/>
              <a:t>Phương pháp</a:t>
            </a:r>
            <a:endParaRPr/>
          </a:p>
        </p:txBody>
      </p:sp>
      <p:sp>
        <p:nvSpPr>
          <p:cNvPr id="446" name="Google Shape;446;p9"/>
          <p:cNvSpPr txBox="1"/>
          <p:nvPr/>
        </p:nvSpPr>
        <p:spPr>
          <a:xfrm>
            <a:off x="437109" y="1149225"/>
            <a:ext cx="8284859" cy="382136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latin typeface="Montserrat" panose="020B0604020202020204" charset="0"/>
                <a:ea typeface="Montserrat"/>
                <a:cs typeface="Montserrat"/>
                <a:sym typeface="Montserrat"/>
              </a:rPr>
              <a:t>Á</a:t>
            </a:r>
            <a:r>
              <a:rPr lang="vi-VN" sz="1600" b="0" i="0" u="none" strike="noStrike" cap="none" dirty="0">
                <a:solidFill>
                  <a:schemeClr val="accent6"/>
                </a:solidFill>
                <a:latin typeface="Montserrat" panose="020B0604020202020204" charset="0"/>
                <a:ea typeface="Montserrat"/>
                <a:cs typeface="Montserrat"/>
                <a:sym typeface="Montserrat"/>
              </a:rPr>
              <a:t>p dụng các mô hình học máy</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chuyên</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để</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phân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loại</a:t>
            </a:r>
            <a:r>
              <a:rPr lang="en-US" sz="1600"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như</a:t>
            </a:r>
            <a:r>
              <a:rPr lang="en-US" sz="1600" b="0" i="0" u="none" strike="noStrike" cap="none" dirty="0">
                <a:solidFill>
                  <a:schemeClr val="accent6"/>
                </a:solidFill>
                <a:latin typeface="Montserrat" panose="020B0604020202020204" charset="0"/>
                <a:ea typeface="Montserrat"/>
                <a:cs typeface="Montserrat"/>
                <a:sym typeface="Montserrat"/>
              </a:rPr>
              <a:t> Random Forest, Classifier,… </a:t>
            </a:r>
            <a:r>
              <a:rPr lang="vi-VN" sz="1600" b="0" i="0" u="none" strike="noStrike" cap="none" dirty="0">
                <a:solidFill>
                  <a:schemeClr val="accent6"/>
                </a:solidFill>
                <a:latin typeface="Montserrat" panose="020B0604020202020204" charset="0"/>
                <a:ea typeface="Montserrat"/>
                <a:cs typeface="Montserrat"/>
                <a:sym typeface="Montserrat"/>
              </a:rPr>
              <a:t>để dự đoán </a:t>
            </a:r>
            <a:r>
              <a:rPr lang="en-US" sz="1600" b="0" i="0" u="none" strike="noStrike" cap="none" dirty="0" err="1">
                <a:solidFill>
                  <a:schemeClr val="accent6"/>
                </a:solidFill>
                <a:latin typeface="Montserrat" panose="020B0604020202020204" charset="0"/>
                <a:ea typeface="Montserrat"/>
                <a:cs typeface="Montserrat"/>
                <a:sym typeface="Montserrat"/>
              </a:rPr>
              <a:t>trạng</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thái</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phá</a:t>
            </a:r>
            <a:r>
              <a:rPr lang="en-US" sz="1600" b="0" i="0" u="none" strike="noStrike" cap="none" dirty="0">
                <a:solidFill>
                  <a:schemeClr val="accent6"/>
                </a:solidFill>
                <a:latin typeface="Montserrat" panose="020B0604020202020204" charset="0"/>
                <a:ea typeface="Montserrat"/>
                <a:cs typeface="Montserrat"/>
                <a:sym typeface="Montserrat"/>
              </a:rPr>
              <a:t> </a:t>
            </a:r>
            <a:r>
              <a:rPr lang="en-US" sz="1600" b="0" i="0" u="none" strike="noStrike" cap="none" dirty="0" err="1">
                <a:solidFill>
                  <a:schemeClr val="accent6"/>
                </a:solidFill>
                <a:latin typeface="Montserrat" panose="020B0604020202020204" charset="0"/>
                <a:ea typeface="Montserrat"/>
                <a:cs typeface="Montserrat"/>
                <a:sym typeface="Montserrat"/>
              </a:rPr>
              <a:t>sản</a:t>
            </a:r>
            <a:r>
              <a:rPr lang="en-US" sz="1600" b="0" i="0" u="none" strike="noStrike" cap="none" dirty="0">
                <a:solidFill>
                  <a:schemeClr val="accent6"/>
                </a:solidFill>
                <a:latin typeface="Montserrat" panose="020B0604020202020204" charset="0"/>
                <a:ea typeface="Montserrat"/>
                <a:cs typeface="Montserrat"/>
                <a:sym typeface="Montserrat"/>
              </a:rPr>
              <a:t> </a:t>
            </a:r>
            <a:r>
              <a:rPr lang="vi-VN" sz="1600" b="0" i="0" u="none" strike="noStrike" cap="none" dirty="0">
                <a:solidFill>
                  <a:schemeClr val="accent6"/>
                </a:solidFill>
                <a:latin typeface="Montserrat" panose="020B0604020202020204" charset="0"/>
                <a:ea typeface="Montserrat"/>
                <a:cs typeface="Montserrat"/>
                <a:sym typeface="Montserrat"/>
              </a:rPr>
              <a:t>của các doanh nghiệp.</a:t>
            </a:r>
            <a:endParaRPr lang="en-US"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en-US" sz="1600" b="0" i="0" dirty="0">
                <a:solidFill>
                  <a:srgbClr val="FFFFFF"/>
                </a:solidFill>
                <a:effectLst/>
                <a:latin typeface="Montserrat" panose="020B0604020202020204" charset="0"/>
                <a:ea typeface="Montserrat" panose="020B0604020202020204" charset="0"/>
                <a:cs typeface="Montserrat" panose="020B0604020202020204" charset="0"/>
              </a:rPr>
              <a:t>Do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đang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hoạt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động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nhiều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hơn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lượng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doanh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nghiệp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đã</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phá</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sản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nên</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ta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sẽ</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á</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p dụng các mô hình học máy</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có</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áp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dụng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thêm</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các</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kỹ</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thuật</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vi-VN" sz="1600" b="0" i="0" dirty="0">
                <a:solidFill>
                  <a:srgbClr val="FFFFFF"/>
                </a:solidFill>
                <a:effectLst/>
                <a:latin typeface="Montserrat" panose="020B0604020202020204" charset="0"/>
                <a:ea typeface="Montserrat" panose="020B0604020202020204" charset="0"/>
                <a:cs typeface="Montserrat" panose="020B0604020202020204" charset="0"/>
              </a:rPr>
              <a:t>để mô hình tập trung hơn vào lớp thiểu số như </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SMOTE hay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là</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điều</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chỉnh</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trọng</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số</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 </a:t>
            </a:r>
            <a:r>
              <a:rPr lang="en-US" sz="1600" b="0" i="0" dirty="0" err="1">
                <a:solidFill>
                  <a:srgbClr val="FFFFFF"/>
                </a:solidFill>
                <a:effectLst/>
                <a:latin typeface="Montserrat" panose="020B0604020202020204" charset="0"/>
                <a:ea typeface="Montserrat" panose="020B0604020202020204" charset="0"/>
                <a:cs typeface="Montserrat" panose="020B0604020202020204" charset="0"/>
              </a:rPr>
              <a:t>lớp</a:t>
            </a:r>
            <a:r>
              <a:rPr lang="en-US" sz="1600" b="0" i="0" dirty="0">
                <a:solidFill>
                  <a:srgbClr val="FFFFFF"/>
                </a:solidFill>
                <a:effectLst/>
                <a:latin typeface="Montserrat" panose="020B0604020202020204" charset="0"/>
                <a:ea typeface="Montserrat" panose="020B0604020202020204" charset="0"/>
                <a:cs typeface="Montserrat" panose="020B0604020202020204" charset="0"/>
              </a:rPr>
              <a:t>.</a:t>
            </a:r>
            <a:endParaRPr lang="vi-VN" sz="1600" b="0" i="0" u="none" strike="noStrike" cap="none" dirty="0">
              <a:solidFill>
                <a:schemeClr val="accent6"/>
              </a:solidFill>
              <a:latin typeface="Montserrat" panose="020B0604020202020204" charset="0"/>
              <a:ea typeface="Montserrat"/>
              <a:cs typeface="Montserrat"/>
              <a:sym typeface="Montserrat"/>
            </a:endParaRPr>
          </a:p>
          <a:p>
            <a:pPr marL="457200" marR="0" lvl="0" indent="-317500" algn="just" rtl="0">
              <a:lnSpc>
                <a:spcPct val="150000"/>
              </a:lnSpc>
              <a:spcBef>
                <a:spcPts val="0"/>
              </a:spcBef>
              <a:spcAft>
                <a:spcPts val="600"/>
              </a:spcAft>
              <a:buClr>
                <a:srgbClr val="FFFF00"/>
              </a:buClr>
              <a:buSzPts val="1800"/>
              <a:buFont typeface="Arial"/>
              <a:buChar char="•"/>
            </a:pPr>
            <a:r>
              <a:rPr lang="vi-VN" sz="1600" b="0" i="0" u="none" strike="noStrike" cap="none" dirty="0">
                <a:solidFill>
                  <a:schemeClr val="accent6"/>
                </a:solidFill>
                <a:latin typeface="Montserrat" panose="020B0604020202020204" charset="0"/>
                <a:ea typeface="Montserrat"/>
                <a:cs typeface="Montserrat"/>
                <a:sym typeface="Montserrat"/>
              </a:rPr>
              <a:t>Đánh giá độ chính xác và hiệu quả của các mô hình học máy được áp dụng bằng các chỉ số như </a:t>
            </a:r>
            <a:r>
              <a:rPr lang="en-US" sz="1600" b="0" i="0" u="none" strike="noStrike" cap="none" dirty="0">
                <a:solidFill>
                  <a:schemeClr val="accent6"/>
                </a:solidFill>
                <a:latin typeface="Montserrat" panose="020B0604020202020204" charset="0"/>
                <a:ea typeface="Montserrat"/>
                <a:cs typeface="Montserrat"/>
                <a:sym typeface="Montserrat"/>
              </a:rPr>
              <a:t>Accuracy, Precision, Recall.</a:t>
            </a:r>
            <a:endParaRPr lang="vi-VN" sz="1600" b="0" i="0" u="none" strike="noStrike" cap="none" dirty="0">
              <a:solidFill>
                <a:schemeClr val="accent6"/>
              </a:solidFill>
              <a:latin typeface="Montserrat" panose="020B0604020202020204" charset="0"/>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720000" y="263554"/>
            <a:ext cx="7704000" cy="676800"/>
          </a:xfrm>
          <a:prstGeom prst="rect">
            <a:avLst/>
          </a:prstGeom>
          <a:noFill/>
          <a:ln>
            <a:noFill/>
          </a:ln>
        </p:spPr>
        <p:txBody>
          <a:bodyPr spcFirstLastPara="1" wrap="square" lIns="0" tIns="91425" rIns="0" bIns="91425" anchor="b" anchorCtr="0">
            <a:noAutofit/>
          </a:bodyPr>
          <a:lstStyle/>
          <a:p>
            <a:pPr marL="0" lvl="0" indent="0" algn="ctr" rtl="0">
              <a:lnSpc>
                <a:spcPct val="100000"/>
              </a:lnSpc>
              <a:spcBef>
                <a:spcPts val="0"/>
              </a:spcBef>
              <a:spcAft>
                <a:spcPts val="0"/>
              </a:spcAft>
              <a:buSzPts val="4000"/>
              <a:buNone/>
            </a:pPr>
            <a:r>
              <a:rPr lang="en-US" dirty="0"/>
              <a:t>K-Means</a:t>
            </a:r>
            <a:endParaRPr lang="vi-VN" dirty="0"/>
          </a:p>
        </p:txBody>
      </p:sp>
      <p:sp>
        <p:nvSpPr>
          <p:cNvPr id="5" name="Google Shape;446;p9">
            <a:extLst>
              <a:ext uri="{FF2B5EF4-FFF2-40B4-BE49-F238E27FC236}">
                <a16:creationId xmlns:a16="http://schemas.microsoft.com/office/drawing/2014/main" id="{BF59B2F0-6F63-1758-972E-293CFF27D002}"/>
              </a:ext>
            </a:extLst>
          </p:cNvPr>
          <p:cNvSpPr txBox="1"/>
          <p:nvPr/>
        </p:nvSpPr>
        <p:spPr>
          <a:xfrm>
            <a:off x="1084521" y="3069479"/>
            <a:ext cx="6673172" cy="942539"/>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rgbClr val="FFFF00"/>
              </a:buClr>
              <a:buSzPts val="1800"/>
            </a:pPr>
            <a:r>
              <a:rPr lang="en-US" sz="1600" dirty="0" err="1">
                <a:solidFill>
                  <a:schemeClr val="accent6"/>
                </a:solidFill>
                <a:latin typeface="Montserrat" panose="020B0604020202020204" charset="0"/>
                <a:ea typeface="Montserrat"/>
                <a:cs typeface="Montserrat"/>
                <a:sym typeface="Montserrat"/>
              </a:rPr>
              <a:t>Phân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cụm</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dựa</a:t>
            </a:r>
            <a:r>
              <a:rPr lang="en-US" sz="1600" dirty="0">
                <a:solidFill>
                  <a:schemeClr val="accent6"/>
                </a:solidFill>
                <a:latin typeface="Montserrat" panose="020B0604020202020204" charset="0"/>
                <a:ea typeface="Montserrat"/>
                <a:cs typeface="Montserrat"/>
                <a:sym typeface="Montserrat"/>
              </a:rPr>
              <a:t> trên số năm </a:t>
            </a:r>
            <a:r>
              <a:rPr lang="en-US" sz="1600" dirty="0" err="1">
                <a:solidFill>
                  <a:schemeClr val="accent6"/>
                </a:solidFill>
                <a:latin typeface="Montserrat" panose="020B0604020202020204" charset="0"/>
                <a:ea typeface="Montserrat"/>
                <a:cs typeface="Montserrat"/>
                <a:sym typeface="Montserrat"/>
              </a:rPr>
              <a:t>hoạt</a:t>
            </a:r>
            <a:r>
              <a:rPr lang="en-US" sz="1600" dirty="0">
                <a:solidFill>
                  <a:schemeClr val="accent6"/>
                </a:solidFill>
                <a:latin typeface="Montserrat" panose="020B0604020202020204" charset="0"/>
                <a:ea typeface="Montserrat"/>
                <a:cs typeface="Montserrat"/>
                <a:sym typeface="Montserrat"/>
              </a:rPr>
              <a:t> động và </a:t>
            </a:r>
            <a:r>
              <a:rPr lang="en-US" sz="1600" dirty="0" err="1">
                <a:solidFill>
                  <a:schemeClr val="accent6"/>
                </a:solidFill>
                <a:latin typeface="Montserrat" panose="020B0604020202020204" charset="0"/>
                <a:ea typeface="Montserrat"/>
                <a:cs typeface="Montserrat"/>
                <a:sym typeface="Montserrat"/>
              </a:rPr>
              <a:t>vốn</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điều</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lệ</a:t>
            </a:r>
            <a:endParaRPr lang="en-US" sz="1600" dirty="0">
              <a:solidFill>
                <a:schemeClr val="accent6"/>
              </a:solidFill>
              <a:latin typeface="Montserrat" panose="020B0604020202020204" charset="0"/>
              <a:ea typeface="Montserrat"/>
              <a:cs typeface="Montserrat"/>
              <a:sym typeface="Montserrat"/>
            </a:endParaRPr>
          </a:p>
          <a:p>
            <a:pPr marL="139700" marR="0" lvl="0" algn="l" rtl="0">
              <a:lnSpc>
                <a:spcPct val="150000"/>
              </a:lnSpc>
              <a:spcBef>
                <a:spcPts val="0"/>
              </a:spcBef>
              <a:spcAft>
                <a:spcPts val="0"/>
              </a:spcAft>
              <a:buClr>
                <a:srgbClr val="FFFF00"/>
              </a:buClr>
              <a:buSzPts val="1800"/>
            </a:pPr>
            <a:r>
              <a:rPr lang="en-US" sz="1600" dirty="0" err="1">
                <a:solidFill>
                  <a:schemeClr val="accent6"/>
                </a:solidFill>
                <a:latin typeface="Montserrat" panose="020B0604020202020204" charset="0"/>
                <a:ea typeface="Montserrat"/>
                <a:cs typeface="Montserrat"/>
                <a:sym typeface="Montserrat"/>
              </a:rPr>
              <a:t>Mục</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đích</a:t>
            </a:r>
            <a:r>
              <a:rPr lang="en-US" sz="1600" dirty="0">
                <a:solidFill>
                  <a:schemeClr val="accent6"/>
                </a:solidFill>
                <a:latin typeface="Montserrat" panose="020B0604020202020204" charset="0"/>
                <a:ea typeface="Montserrat"/>
                <a:cs typeface="Montserrat"/>
                <a:sym typeface="Montserrat"/>
              </a:rPr>
              <a:t> là thêm </a:t>
            </a:r>
            <a:r>
              <a:rPr lang="en-US" sz="1600" dirty="0" err="1">
                <a:solidFill>
                  <a:schemeClr val="accent6"/>
                </a:solidFill>
                <a:latin typeface="Montserrat" panose="020B0604020202020204" charset="0"/>
                <a:ea typeface="Montserrat"/>
                <a:cs typeface="Montserrat"/>
                <a:sym typeface="Montserrat"/>
              </a:rPr>
              <a:t>biến</a:t>
            </a:r>
            <a:r>
              <a:rPr lang="en-US" sz="1600" dirty="0">
                <a:solidFill>
                  <a:schemeClr val="accent6"/>
                </a:solidFill>
                <a:latin typeface="Montserrat" panose="020B0604020202020204" charset="0"/>
                <a:ea typeface="Montserrat"/>
                <a:cs typeface="Montserrat"/>
                <a:sym typeface="Montserrat"/>
              </a:rPr>
              <a:t> cluster vào </a:t>
            </a:r>
            <a:r>
              <a:rPr lang="en-US" sz="1600" dirty="0" err="1">
                <a:solidFill>
                  <a:schemeClr val="accent6"/>
                </a:solidFill>
                <a:latin typeface="Montserrat" panose="020B0604020202020204" charset="0"/>
                <a:ea typeface="Montserrat"/>
                <a:cs typeface="Montserrat"/>
                <a:sym typeface="Montserrat"/>
              </a:rPr>
              <a:t>bộ</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dữ</a:t>
            </a:r>
            <a:r>
              <a:rPr lang="en-US" sz="1600" dirty="0">
                <a:solidFill>
                  <a:schemeClr val="accent6"/>
                </a:solidFill>
                <a:latin typeface="Montserrat" panose="020B0604020202020204" charset="0"/>
                <a:ea typeface="Montserrat"/>
                <a:cs typeface="Montserrat"/>
                <a:sym typeface="Montserrat"/>
              </a:rPr>
              <a:t> </a:t>
            </a:r>
            <a:r>
              <a:rPr lang="en-US" sz="1600" dirty="0" err="1">
                <a:solidFill>
                  <a:schemeClr val="accent6"/>
                </a:solidFill>
                <a:latin typeface="Montserrat" panose="020B0604020202020204" charset="0"/>
                <a:ea typeface="Montserrat"/>
                <a:cs typeface="Montserrat"/>
                <a:sym typeface="Montserrat"/>
              </a:rPr>
              <a:t>liệu</a:t>
            </a:r>
            <a:endParaRPr lang="vi-VN" sz="1600" dirty="0">
              <a:solidFill>
                <a:schemeClr val="accent6"/>
              </a:solidFill>
              <a:latin typeface="Montserrat" panose="020B0604020202020204" charset="0"/>
              <a:ea typeface="Montserrat"/>
              <a:cs typeface="Montserrat"/>
              <a:sym typeface="Montserrat"/>
            </a:endParaRPr>
          </a:p>
        </p:txBody>
      </p:sp>
      <p:pic>
        <p:nvPicPr>
          <p:cNvPr id="6" name="Picture 5">
            <a:extLst>
              <a:ext uri="{FF2B5EF4-FFF2-40B4-BE49-F238E27FC236}">
                <a16:creationId xmlns:a16="http://schemas.microsoft.com/office/drawing/2014/main" id="{727D9E62-5E2D-7576-E80A-92282A6507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4225" y="940354"/>
            <a:ext cx="5035550" cy="2044065"/>
          </a:xfrm>
          <a:prstGeom prst="rect">
            <a:avLst/>
          </a:prstGeom>
        </p:spPr>
      </p:pic>
    </p:spTree>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2602</Words>
  <Application>Microsoft Office PowerPoint</Application>
  <PresentationFormat>On-screen Show (16:9)</PresentationFormat>
  <Paragraphs>168</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Francois One</vt:lpstr>
      <vt:lpstr>Noto Sans Symbols</vt:lpstr>
      <vt:lpstr>Lato</vt:lpstr>
      <vt:lpstr>Fira Sans Extra Condensed</vt:lpstr>
      <vt:lpstr>Montserrat</vt:lpstr>
      <vt:lpstr>Bebas Neue</vt:lpstr>
      <vt:lpstr>Wingdings</vt:lpstr>
      <vt:lpstr>Courier New</vt:lpstr>
      <vt:lpstr>Calibri</vt:lpstr>
      <vt:lpstr>Times New Roman</vt:lpstr>
      <vt:lpstr>Science Subject for Elementary - 2nd Grade: Inventions &amp; Simple Machines by Slidesgo</vt:lpstr>
      <vt:lpstr>Ứng dụng mô hình học máy trong dự đoán phá sản doanh nghiệp</vt:lpstr>
      <vt:lpstr>Kết quả</vt:lpstr>
      <vt:lpstr>Giới thiệu</vt:lpstr>
      <vt:lpstr>Bài toán</vt:lpstr>
      <vt:lpstr>Lý do chọn đề tài</vt:lpstr>
      <vt:lpstr>Đối tượng nghiên cứu</vt:lpstr>
      <vt:lpstr>Phương pháp giải quyết bài toán</vt:lpstr>
      <vt:lpstr>Phương pháp</vt:lpstr>
      <vt:lpstr>K-Means</vt:lpstr>
      <vt:lpstr>Linear Regression</vt:lpstr>
      <vt:lpstr>XGBoost</vt:lpstr>
      <vt:lpstr>LightGBM</vt:lpstr>
      <vt:lpstr>Neural Network </vt:lpstr>
      <vt:lpstr>Quá trình  thực hiện</vt:lpstr>
      <vt:lpstr>Các bước thực hiện</vt:lpstr>
      <vt:lpstr>Dữ liệu</vt:lpstr>
      <vt:lpstr>Gán nhãn dữ liệu</vt:lpstr>
      <vt:lpstr>Xây dựng mô hình</vt:lpstr>
      <vt:lpstr>04</vt:lpstr>
      <vt:lpstr>Kết quả 1</vt:lpstr>
      <vt:lpstr>Kết quả 2</vt:lpstr>
      <vt:lpstr>Đánh giá</vt:lpstr>
      <vt:lpstr>Đánh giá</vt:lpstr>
      <vt:lpstr>Đánh giá</vt:lpstr>
      <vt:lpstr>Đánh giá</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mô hình sequence-to-sequence trong bài toán tách từ tiếng Việt cho văn bản trên mạng xã hội</dc:title>
  <cp:lastModifiedBy>Sơn Nguyễn</cp:lastModifiedBy>
  <cp:revision>31</cp:revision>
  <dcterms:modified xsi:type="dcterms:W3CDTF">2024-06-07T19:34:19Z</dcterms:modified>
</cp:coreProperties>
</file>