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94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11023-5BE5-44F4-8022-2CB1DAC68F18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C28F-EF89-4032-8929-E5C3FB6D0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79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стартом, разобраться кто дистационно, кто очно</a:t>
            </a:r>
          </a:p>
          <a:p>
            <a:r>
              <a:rPr lang="ru-RU" dirty="0"/>
              <a:t>По времени, по вопросам.</a:t>
            </a:r>
          </a:p>
          <a:p>
            <a:r>
              <a:rPr lang="ru-RU" dirty="0"/>
              <a:t>О теме, про сайт.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478C0-15E6-4D46-A081-82795D5515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A9FD-01A5-A476-E273-8404742F0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40861F-D87E-A27F-5E1E-3D83B96F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C7E8A-6FED-1EFE-CD49-9A17DEF4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CBB68-8C6F-16C4-B0BE-EE4EE420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3EBB3-C9A9-48D7-4F4A-D5ED7C23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53527-6F2E-F007-4423-62909D39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88BE1C-37B7-629A-4C32-364EDC5B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C874D-D4C3-9FB4-4659-9DD9A62A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65147-643B-8908-F911-00A6400F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4B15E-F1EB-A701-3FAD-A827D408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59A2A2-6DBB-2855-89E3-8DB6FFFE8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6EEC49-B4AA-8446-FB4C-B730869C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BDD74-ED56-BB5E-0079-058304ED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46956-7DAF-C2D5-C0BC-36EDB9F1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748D2-B506-5395-F202-3EEF8B86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7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72C53-FE55-6153-E96C-9E0BF18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C91D6-3E97-9F57-FAE0-B6943840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B20D1-E717-07D6-D771-427DCA11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46AFFF-75DD-E8C8-4122-8CABD686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560A5-3E89-643E-124A-28DEDDF9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E094-1CDB-7F2A-8A95-E49F8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380283-3AFF-D396-3872-4DBBE17A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D4362-5AC0-DAEC-42F9-83002017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72D70-F3D5-1FE9-3381-7A6942AE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CED68-0368-6030-96B3-C26461BB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FC45-5C8D-F3BA-C89A-52D987A2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66C05-9F0D-254D-2D84-6AC443B1C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469788-7EF8-94C2-00FC-E56FCA2E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29EABE-AA2B-F4AC-74B1-986B430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53C98-37D1-69E4-F1C2-FF84C33B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DBF2DB-6C38-CE02-E58F-3CD1DFD7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8C0BE-A7B7-C633-5D53-63F2C2B9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108EC-CA18-67B2-1CD3-14B3EDFE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26310A-0B5C-397D-3258-B6A47AB7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3EED66-D488-DD0A-4D13-95F69732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DDCD9E-950F-40D7-05E9-1922A9839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13AF50-A061-72D9-8F69-444AFD22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BEEFEF-0782-B746-D130-D01DAD9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651B98-C299-58D3-75DC-7984A64E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95057-D57B-FDD8-86B3-436062C5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A055D1-6647-ADDD-A37F-140BF663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1ABDE0-FEB6-10FC-D1F1-71177FD9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321415-45E8-955B-9E38-CE6D8AA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1D015A-F3C7-64EB-CC85-9E121345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73FF95-47B1-8A24-2BC2-FBC333F8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A1E18-D12D-BE45-EE4D-14698B19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07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6CA8C-A105-AE40-2284-4C3C034F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7007F-6119-6B1A-CBE2-D516192C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B127AA-9481-90B3-CE2B-B07DEF68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3328C7-6172-1652-2FA7-5306C4D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14DAF9-1881-8071-7089-1E51A30B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22BD4-44EE-CD56-9F10-6AD3E232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8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A6551-B7BA-C12D-DFDE-EDEA5EB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A862E3-15D0-D891-28B5-C814E7C39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78FFF-F056-289A-0EE9-FC9C18A4E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D8782-2178-4DCB-584F-C7A8877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8ED81-0F28-FC9A-E561-48119E16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FCB80-95A4-89A6-4FF3-3D86EAC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97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71A54-DADC-53B2-E8DC-EF66EEB2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2CDB9A-417B-956B-73C4-8AC3794D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5CB6E-A8C0-C8AD-5999-3FCC5494B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9FF4-9A12-48F4-A92D-4F715336520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6B211-41F4-AC59-F431-C32B35629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B3A24-CFE1-76D3-B516-730E15E05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2754-F04D-49D9-A4B9-ABC036A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4149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4800" dirty="0"/>
              <a:t>Распределенные вычислительные системы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5C24F-5D06-4A5A-86A2-F12FEBC6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217"/>
            <a:ext cx="9144000" cy="1213976"/>
          </a:xfrm>
        </p:spPr>
        <p:txBody>
          <a:bodyPr>
            <a:normAutofit/>
          </a:bodyPr>
          <a:lstStyle/>
          <a:p>
            <a:r>
              <a:rPr lang="ru-RU" sz="2800" dirty="0"/>
              <a:t>Артём Рыбин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689F9-FD9F-4DBF-87EB-BE13236E0D3A}"/>
              </a:ext>
            </a:extLst>
          </p:cNvPr>
          <p:cNvSpPr txBox="1"/>
          <p:nvPr/>
        </p:nvSpPr>
        <p:spPr>
          <a:xfrm>
            <a:off x="3048000" y="1068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en-US" sz="1800" b="1" dirty="0">
                <a:latin typeface="+mn-lt"/>
              </a:rPr>
              <a:t>НГТУ им Р. Е. Алексеева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376A8-D9DA-40B2-A5AD-A7521859B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" y="106829"/>
            <a:ext cx="951275" cy="10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5">
            <a:extLst>
              <a:ext uri="{FF2B5EF4-FFF2-40B4-BE49-F238E27FC236}">
                <a16:creationId xmlns:a16="http://schemas.microsoft.com/office/drawing/2014/main" id="{5ADA870B-EC77-4296-A34A-F8E4E32AB1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33" y="106829"/>
            <a:ext cx="756084" cy="10081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93FA8-23F4-44B7-B731-3B923DAA03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9" b="22940"/>
          <a:stretch/>
        </p:blipFill>
        <p:spPr>
          <a:xfrm>
            <a:off x="10165503" y="5893923"/>
            <a:ext cx="1909178" cy="85724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679638E-F1E3-EF7E-64FD-8A24872F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10BB-B352-7440-7CAD-CD74B730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оценить производительность?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7EFC19-C95D-4B17-F0DC-10B9302EE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15" y="1807420"/>
            <a:ext cx="6085138" cy="4314090"/>
          </a:xfrm>
        </p:spPr>
      </p:pic>
    </p:spTree>
    <p:extLst>
      <p:ext uri="{BB962C8B-B14F-4D97-AF65-F5344CB8AC3E}">
        <p14:creationId xmlns:p14="http://schemas.microsoft.com/office/powerpoint/2010/main" val="398231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BA48A-F035-6566-8401-1D1237BC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измерить производительность?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7E5857-03FD-0CEA-3C12-58D1A489E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2" y="1690688"/>
            <a:ext cx="11050698" cy="3667319"/>
          </a:xfrm>
        </p:spPr>
      </p:pic>
    </p:spTree>
    <p:extLst>
      <p:ext uri="{BB962C8B-B14F-4D97-AF65-F5344CB8AC3E}">
        <p14:creationId xmlns:p14="http://schemas.microsoft.com/office/powerpoint/2010/main" val="300113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67BD-FDB8-B00C-1C33-A9CFEBF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 (</a:t>
            </a:r>
            <a:r>
              <a:rPr lang="en-US" dirty="0"/>
              <a:t>Scalability)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6BBDA67-0F13-EAD8-7A7D-017F009F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Способность системы "расти" в некотором измерении без потери производительности и других характеристик, а так же без необходимости изменять программную реализацию</a:t>
            </a:r>
            <a:endParaRPr lang="en-US" dirty="0"/>
          </a:p>
          <a:p>
            <a:r>
              <a:rPr lang="ru-RU" dirty="0"/>
              <a:t>Возможные измерения: </a:t>
            </a:r>
            <a:endParaRPr lang="en-US" dirty="0"/>
          </a:p>
          <a:p>
            <a:pPr lvl="1"/>
            <a:r>
              <a:rPr lang="ru-RU" dirty="0"/>
              <a:t>число узлов, пользователей, запросов, организаций, территория развертывания</a:t>
            </a:r>
            <a:endParaRPr lang="en-US" dirty="0"/>
          </a:p>
          <a:p>
            <a:r>
              <a:rPr lang="ru-RU" dirty="0"/>
              <a:t>Разновидности: </a:t>
            </a:r>
            <a:endParaRPr lang="en-US" dirty="0"/>
          </a:p>
          <a:p>
            <a:pPr lvl="1"/>
            <a:r>
              <a:rPr lang="ru-RU" dirty="0"/>
              <a:t>Нагрузочная</a:t>
            </a:r>
            <a:endParaRPr lang="en-US" dirty="0"/>
          </a:p>
          <a:p>
            <a:pPr lvl="1"/>
            <a:r>
              <a:rPr lang="ru-RU" dirty="0"/>
              <a:t>Географическая</a:t>
            </a:r>
            <a:endParaRPr lang="en-US" dirty="0"/>
          </a:p>
          <a:p>
            <a:pPr lvl="1"/>
            <a:r>
              <a:rPr lang="ru-RU" dirty="0"/>
              <a:t>Административная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13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29484-615C-9A8B-9E99-1D9E81F0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Нагрузочная масштабируемость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A30CEC-64AD-4EC6-7095-3C960FFB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Способность системы увеличивать свою производительность при увеличении нагрузки путем замены или добавления аппаратных средств </a:t>
            </a:r>
            <a:endParaRPr lang="en-US" dirty="0"/>
          </a:p>
          <a:p>
            <a:r>
              <a:rPr lang="ru-RU" dirty="0"/>
              <a:t>Параметры, описывающие нагрузку: </a:t>
            </a:r>
            <a:endParaRPr lang="en-US" dirty="0"/>
          </a:p>
          <a:p>
            <a:pPr lvl="1"/>
            <a:r>
              <a:rPr lang="ru-RU" dirty="0"/>
              <a:t>Число запросов в секунду </a:t>
            </a:r>
            <a:endParaRPr lang="en-US" dirty="0"/>
          </a:p>
          <a:p>
            <a:pPr lvl="1"/>
            <a:r>
              <a:rPr lang="ru-RU" dirty="0"/>
              <a:t>Число активных пользователей</a:t>
            </a:r>
            <a:endParaRPr lang="en-US" dirty="0"/>
          </a:p>
          <a:p>
            <a:pPr lvl="1"/>
            <a:r>
              <a:rPr lang="ru-RU" dirty="0"/>
              <a:t>Соотношение операций чтения и записи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ru-RU" dirty="0"/>
              <a:t>Подходы: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• вертикальное масштабирование (</a:t>
            </a:r>
            <a:r>
              <a:rPr lang="ru-RU" dirty="0" err="1"/>
              <a:t>scale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• горизонтальное масштабирование (</a:t>
            </a:r>
            <a:r>
              <a:rPr lang="ru-RU" dirty="0" err="1"/>
              <a:t>scale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DCBE3E-4A77-26F8-3B3F-604ADEB5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558" y="2951534"/>
            <a:ext cx="3053766" cy="17177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BFFB94-58CD-8234-32AF-D6A4981E1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60" y="4818198"/>
            <a:ext cx="2977203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67BD-FDB8-B00C-1C33-A9CFEBF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Узкие места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EDFD10-5BCE-0D6F-6C33-7FEED161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Централизованные компоненты</a:t>
            </a:r>
            <a:r>
              <a:rPr lang="en-US" sz="2400" dirty="0"/>
              <a:t>:</a:t>
            </a:r>
          </a:p>
          <a:p>
            <a:pPr lvl="1"/>
            <a:r>
              <a:rPr lang="ru-RU" dirty="0"/>
              <a:t>Вычислительный сервис (CPU-</a:t>
            </a:r>
            <a:r>
              <a:rPr lang="ru-RU" dirty="0" err="1"/>
              <a:t>bound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Поисковый сервис (I/O-</a:t>
            </a:r>
            <a:r>
              <a:rPr lang="ru-RU" dirty="0" err="1"/>
              <a:t>bound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Видео по запросу (сетевой канал)</a:t>
            </a:r>
            <a:endParaRPr lang="en-US" dirty="0"/>
          </a:p>
          <a:p>
            <a:r>
              <a:rPr lang="ru-RU" sz="2400" dirty="0"/>
              <a:t>Накладные расходы на взаимодействия</a:t>
            </a:r>
            <a:endParaRPr lang="en-US" sz="2400" dirty="0"/>
          </a:p>
          <a:p>
            <a:r>
              <a:rPr lang="ru-RU" sz="2400" dirty="0"/>
              <a:t>Пропускная способность сети</a:t>
            </a:r>
            <a:endParaRPr lang="en-US" sz="2400" dirty="0"/>
          </a:p>
          <a:p>
            <a:r>
              <a:rPr lang="ru-RU" sz="2400" dirty="0"/>
              <a:t>Системное и промежуточное ПО 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ru-RU" dirty="0"/>
              <a:t>В целом чем больше система, тем сложнее ее масштабировать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500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67BD-FDB8-B00C-1C33-A9CFEBF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Эластичность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52CD7-8CD3-1D7B-B00A-F26CD8C555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Автоматическое масштабирование ресурсов под текущую нагрузку </a:t>
            </a:r>
            <a:endParaRPr lang="en-US" dirty="0"/>
          </a:p>
          <a:p>
            <a:r>
              <a:rPr lang="ru-RU" dirty="0"/>
              <a:t>Способные к адаптации системы полезны в случае непредсказуемого характера нагрузки, но масштабируемые вручную системы проще и доставляют меньше неожиданностей при эксплуатации.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8424A43-309F-19B4-938B-650E0595E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49686"/>
            <a:ext cx="5692271" cy="2297134"/>
          </a:xfrm>
        </p:spPr>
      </p:pic>
    </p:spTree>
    <p:extLst>
      <p:ext uri="{BB962C8B-B14F-4D97-AF65-F5344CB8AC3E}">
        <p14:creationId xmlns:p14="http://schemas.microsoft.com/office/powerpoint/2010/main" val="262722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0F259-5902-A53A-7E1C-0DFBC0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Географическая 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DC116-8CE9-2F8F-6C5C-43998F393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Способность системы сохранять требуемых характеристики (например, производительность) при территориальном разнесении её компонентов.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FB9B50C-69AA-DF0D-D86A-6F8B2DCE23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01" y="1468695"/>
            <a:ext cx="4664413" cy="275057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905C45-9E9D-E551-327B-AFE5C6009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02" y="4183109"/>
            <a:ext cx="4865451" cy="25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C895-BFBE-2683-FCD6-BB57922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 (CDN)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1F9A75-ED7D-AA99-B93E-64F256F2A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85" y="1560986"/>
            <a:ext cx="7855086" cy="4713051"/>
          </a:xfrm>
        </p:spPr>
      </p:pic>
    </p:spTree>
    <p:extLst>
      <p:ext uri="{BB962C8B-B14F-4D97-AF65-F5344CB8AC3E}">
        <p14:creationId xmlns:p14="http://schemas.microsoft.com/office/powerpoint/2010/main" val="374406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1982F-50F4-1EC4-F69C-E83D3FD5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Административная </a:t>
            </a:r>
            <a:r>
              <a:rPr lang="ru-RU" dirty="0" err="1"/>
              <a:t>машстабируемость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6CC13-EE4A-1021-627C-F276547867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Возможность системы функционировать на базе произвольного количества независимых владельцев, обслуживающих части системы и предоставляющих ресурсы в рамках системы</a:t>
            </a:r>
            <a:endParaRPr lang="en-US" dirty="0"/>
          </a:p>
          <a:p>
            <a:r>
              <a:rPr lang="ru-RU" dirty="0"/>
              <a:t>Примеры: </a:t>
            </a:r>
            <a:r>
              <a:rPr lang="ru-RU" dirty="0" err="1"/>
              <a:t>peer-to-peer</a:t>
            </a:r>
            <a:r>
              <a:rPr lang="ru-RU" dirty="0"/>
              <a:t>, файлообменные сети, Биткойн, IPFS, </a:t>
            </a:r>
            <a:r>
              <a:rPr lang="ru-RU" dirty="0" err="1"/>
              <a:t>грид</a:t>
            </a:r>
            <a:r>
              <a:rPr lang="ru-RU" dirty="0"/>
              <a:t>-инфраструктуры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EAFDA96-35AA-A066-A3CD-AA319AE47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0454"/>
            <a:ext cx="5181600" cy="3281680"/>
          </a:xfrm>
        </p:spPr>
      </p:pic>
    </p:spTree>
    <p:extLst>
      <p:ext uri="{BB962C8B-B14F-4D97-AF65-F5344CB8AC3E}">
        <p14:creationId xmlns:p14="http://schemas.microsoft.com/office/powerpoint/2010/main" val="95774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6949F-2847-D495-B0EA-F9CDC29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Надежность (</a:t>
            </a:r>
            <a:r>
              <a:rPr lang="en-US" dirty="0"/>
              <a:t>Reliability)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C6F5F-1B5C-9ADE-111B-A99F0B0CA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419" y="1533793"/>
            <a:ext cx="11368624" cy="4821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Способность системы сохранять работоспособное состояние (не отказывать) в течение некоторого промежутка времени:</a:t>
            </a:r>
            <a:endParaRPr lang="en-US" sz="1800" dirty="0"/>
          </a:p>
          <a:p>
            <a:r>
              <a:rPr lang="ru-RU" sz="1800" dirty="0"/>
              <a:t>приложение выполняет ожидаемую пользователем функцию;</a:t>
            </a:r>
            <a:endParaRPr lang="en-US" sz="1800" dirty="0"/>
          </a:p>
          <a:p>
            <a:r>
              <a:rPr lang="ru-RU" sz="1800" dirty="0"/>
              <a:t>оно способно выдержать ошибочные действия пользователя или применение программного обеспечения неожиданным образом;</a:t>
            </a:r>
            <a:endParaRPr lang="en-US" sz="1800" dirty="0"/>
          </a:p>
          <a:p>
            <a:r>
              <a:rPr lang="ru-RU" sz="1800" dirty="0"/>
              <a:t>его производительность достаточно высока для текущего сценария использования, при предполагаемой нагрузке и объеме данных; </a:t>
            </a:r>
            <a:endParaRPr lang="en-US" sz="1800" dirty="0"/>
          </a:p>
          <a:p>
            <a:r>
              <a:rPr lang="ru-RU" sz="1800" dirty="0"/>
              <a:t>система предотвращает любой несанкционированный доступ и неправильную эксплуатацию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Характеризуется с помощью средней продолжительности работы между отказами (</a:t>
            </a:r>
            <a:r>
              <a:rPr lang="ru-RU" sz="1800" dirty="0" err="1"/>
              <a:t>mean</a:t>
            </a:r>
            <a:r>
              <a:rPr lang="ru-RU" sz="1800" dirty="0"/>
              <a:t> </a:t>
            </a:r>
            <a:r>
              <a:rPr lang="ru-RU" sz="1800" dirty="0" err="1"/>
              <a:t>time</a:t>
            </a:r>
            <a:r>
              <a:rPr lang="ru-RU" sz="1800" dirty="0"/>
              <a:t> </a:t>
            </a:r>
            <a:r>
              <a:rPr lang="ru-RU" sz="1800" dirty="0" err="1"/>
              <a:t>between</a:t>
            </a:r>
            <a:r>
              <a:rPr lang="ru-RU" sz="1800" dirty="0"/>
              <a:t> </a:t>
            </a:r>
            <a:r>
              <a:rPr lang="ru-RU" sz="1800" dirty="0" err="1"/>
              <a:t>failures</a:t>
            </a:r>
            <a:r>
              <a:rPr lang="ru-RU" sz="1800" dirty="0"/>
              <a:t>, MTBF)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807A632-63C6-CB89-BF47-432ABD961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71" y="4504506"/>
            <a:ext cx="6426972" cy="2208861"/>
          </a:xfrm>
        </p:spPr>
      </p:pic>
    </p:spTree>
    <p:extLst>
      <p:ext uri="{BB962C8B-B14F-4D97-AF65-F5344CB8AC3E}">
        <p14:creationId xmlns:p14="http://schemas.microsoft.com/office/powerpoint/2010/main" val="114813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B0000-5E09-C6A0-6041-65D22FBE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Распределенные системы?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067456-DB63-CB48-EBFA-0A8E74843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91" y="3500920"/>
            <a:ext cx="4958041" cy="27888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E0C71-C362-CACF-CCD3-A79A0EB823F6}"/>
              </a:ext>
            </a:extLst>
          </p:cNvPr>
          <p:cNvSpPr txBox="1"/>
          <p:nvPr/>
        </p:nvSpPr>
        <p:spPr>
          <a:xfrm>
            <a:off x="726331" y="1830092"/>
            <a:ext cx="104280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1" dirty="0"/>
              <a:t>Распределенная система представляет собой совокупность автономных вычислительных элементов и является для его пользователей единой связанной системой</a:t>
            </a:r>
          </a:p>
          <a:p>
            <a:endParaRPr lang="ru-RU" dirty="0"/>
          </a:p>
          <a:p>
            <a:r>
              <a:rPr lang="ru-RU" dirty="0" err="1"/>
              <a:t>Maarten</a:t>
            </a:r>
            <a:r>
              <a:rPr lang="ru-RU" dirty="0"/>
              <a:t> </a:t>
            </a:r>
            <a:r>
              <a:rPr lang="ru-RU" dirty="0" err="1"/>
              <a:t>van</a:t>
            </a:r>
            <a:r>
              <a:rPr lang="ru-RU" dirty="0"/>
              <a:t> </a:t>
            </a:r>
            <a:r>
              <a:rPr lang="ru-RU" dirty="0" err="1"/>
              <a:t>Steen</a:t>
            </a:r>
            <a:r>
              <a:rPr lang="ru-RU" dirty="0"/>
              <a:t>, Andrew S. </a:t>
            </a:r>
            <a:r>
              <a:rPr lang="ru-RU" dirty="0" err="1"/>
              <a:t>Tanenbaum</a:t>
            </a:r>
            <a:r>
              <a:rPr lang="ru-RU" dirty="0"/>
              <a:t>, </a:t>
            </a:r>
            <a:r>
              <a:rPr lang="ru-RU" dirty="0" err="1"/>
              <a:t>Distributed</a:t>
            </a:r>
            <a:r>
              <a:rPr lang="ru-RU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43838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15B21-BB8F-7777-B517-09B6AFFD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отказов?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AC3EC3-FBC5-DD87-2CF7-C1154A1B89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Аппаратные сбои</a:t>
            </a:r>
            <a:endParaRPr lang="en-US" dirty="0"/>
          </a:p>
          <a:p>
            <a:r>
              <a:rPr lang="ru-RU" dirty="0"/>
              <a:t>Программные ошибки</a:t>
            </a:r>
            <a:endParaRPr lang="en-US" dirty="0"/>
          </a:p>
          <a:p>
            <a:r>
              <a:rPr lang="ru-RU" dirty="0"/>
              <a:t>Человеческий фактор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A4C4A30-2D99-A4CA-1EDB-2466AFB35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00" y="2159540"/>
            <a:ext cx="5422200" cy="3191687"/>
          </a:xfrm>
        </p:spPr>
      </p:pic>
    </p:spTree>
    <p:extLst>
      <p:ext uri="{BB962C8B-B14F-4D97-AF65-F5344CB8AC3E}">
        <p14:creationId xmlns:p14="http://schemas.microsoft.com/office/powerpoint/2010/main" val="281707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7F13C-CCF8-53F1-97B8-9182356D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Доступность (</a:t>
            </a:r>
            <a:r>
              <a:rPr lang="en-US" dirty="0"/>
              <a:t>Availability)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C618D-8F23-8B24-814A-445C08EF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9302" y="1530485"/>
            <a:ext cx="10927404" cy="2872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Система доступна, когда пользователи могут взаимодействовать с системой, получать требуемые сервисы, корректные ответы и т.д. </a:t>
            </a:r>
            <a:endParaRPr lang="en-US" sz="2400" dirty="0"/>
          </a:p>
          <a:p>
            <a:r>
              <a:rPr lang="ru-RU" sz="2400" dirty="0"/>
              <a:t>Доступность часто измеряется как процент времени, когда система доступна</a:t>
            </a:r>
            <a:endParaRPr lang="en-US" sz="2400" dirty="0"/>
          </a:p>
          <a:p>
            <a:r>
              <a:rPr lang="ru-RU" sz="2400" dirty="0"/>
              <a:t>Причины недоступности: отказы, ошибки, обновление ПО, технические работы... </a:t>
            </a:r>
            <a:endParaRPr lang="en-US" sz="2400" dirty="0"/>
          </a:p>
          <a:p>
            <a:r>
              <a:rPr lang="ru-RU" sz="2400" dirty="0"/>
              <a:t>Время восстановления после отказов (</a:t>
            </a:r>
            <a:r>
              <a:rPr lang="ru-RU" sz="2400" dirty="0" err="1"/>
              <a:t>mean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repair</a:t>
            </a:r>
            <a:r>
              <a:rPr lang="ru-RU" sz="2400" dirty="0"/>
              <a:t>, MTTR) </a:t>
            </a:r>
            <a:endParaRPr lang="en-US" sz="2400" dirty="0"/>
          </a:p>
          <a:p>
            <a:r>
              <a:rPr lang="ru-RU" sz="2400" dirty="0" err="1"/>
              <a:t>Availability</a:t>
            </a:r>
            <a:r>
              <a:rPr lang="ru-RU" sz="2400" dirty="0"/>
              <a:t> = (1 - MTTR/MTBF) * 100%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5A47E38-F8FB-72EA-6910-341335D13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42" y="4575884"/>
            <a:ext cx="6108188" cy="1985726"/>
          </a:xfrm>
        </p:spPr>
      </p:pic>
    </p:spTree>
    <p:extLst>
      <p:ext uri="{BB962C8B-B14F-4D97-AF65-F5344CB8AC3E}">
        <p14:creationId xmlns:p14="http://schemas.microsoft.com/office/powerpoint/2010/main" val="48149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B597A-7173-C979-8C31-36A138D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Отказоустойчивость (</a:t>
            </a:r>
            <a:r>
              <a:rPr lang="en-US" dirty="0"/>
              <a:t>Fault-Tolerance)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8A1FB-850C-CA32-48D9-C86480A410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Способность системы продолжать нормально функционировать после отказа одного или нескольких её компонентов</a:t>
            </a:r>
            <a:endParaRPr lang="en-US" dirty="0"/>
          </a:p>
          <a:p>
            <a:r>
              <a:rPr lang="ru-RU" dirty="0"/>
              <a:t>Подразумевает 100% доступность, обходится дороже высокой доступности</a:t>
            </a:r>
            <a:endParaRPr lang="en-US" dirty="0"/>
          </a:p>
          <a:p>
            <a:r>
              <a:rPr lang="ru-RU" dirty="0"/>
              <a:t>Имеет определенные пределы (например, отказ менее половины узлов)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FE27AC8-8D44-3AB8-5957-E26B54DE7A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04" y="2514771"/>
            <a:ext cx="5181600" cy="2700670"/>
          </a:xfrm>
        </p:spPr>
      </p:pic>
    </p:spTree>
    <p:extLst>
      <p:ext uri="{BB962C8B-B14F-4D97-AF65-F5344CB8AC3E}">
        <p14:creationId xmlns:p14="http://schemas.microsoft.com/office/powerpoint/2010/main" val="105727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5D698-F963-9EB0-13EF-2DAA728A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Обеспечение отказоустойчивости: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9B0B80-6E90-96A6-6CC4-7EDB8BDA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Исключение единых точек отказа (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points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failure</a:t>
            </a:r>
            <a:r>
              <a:rPr lang="en-US" dirty="0"/>
              <a:t>)</a:t>
            </a:r>
          </a:p>
          <a:p>
            <a:r>
              <a:rPr lang="ru-RU" dirty="0"/>
              <a:t>Избыточность на аппаратном уровне, репликация состояния </a:t>
            </a:r>
            <a:endParaRPr lang="en-US" dirty="0"/>
          </a:p>
          <a:p>
            <a:r>
              <a:rPr lang="ru-RU" dirty="0"/>
              <a:t>Обнаружение и обработка отказов на программном уровне</a:t>
            </a:r>
            <a:endParaRPr lang="en-US" dirty="0"/>
          </a:p>
          <a:p>
            <a:r>
              <a:rPr lang="ru-RU" dirty="0"/>
              <a:t>Восстановление отказавших компонентов</a:t>
            </a:r>
            <a:endParaRPr lang="en-US" dirty="0"/>
          </a:p>
          <a:p>
            <a:r>
              <a:rPr lang="ru-RU" dirty="0"/>
              <a:t>Прогнозирование и предотвращение отказов</a:t>
            </a:r>
          </a:p>
        </p:txBody>
      </p:sp>
    </p:spTree>
    <p:extLst>
      <p:ext uri="{BB962C8B-B14F-4D97-AF65-F5344CB8AC3E}">
        <p14:creationId xmlns:p14="http://schemas.microsoft.com/office/powerpoint/2010/main" val="189086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BAE60-1EB4-E472-BEC9-820AED64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отказов в РС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28A7C05-D983-C1BA-DF88-B4739102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А отправил запрос процессу B, но не получил ответа </a:t>
            </a:r>
            <a:endParaRPr lang="en-US" dirty="0"/>
          </a:p>
          <a:p>
            <a:r>
              <a:rPr lang="ru-RU" dirty="0"/>
              <a:t>Что это значит? </a:t>
            </a:r>
            <a:endParaRPr lang="en-US" dirty="0"/>
          </a:p>
          <a:p>
            <a:pPr lvl="1"/>
            <a:r>
              <a:rPr lang="ru-RU" dirty="0"/>
              <a:t>Запрос потерялся и не дошел до B </a:t>
            </a:r>
            <a:endParaRPr lang="en-US" dirty="0"/>
          </a:p>
          <a:p>
            <a:pPr lvl="1"/>
            <a:r>
              <a:rPr lang="ru-RU" dirty="0"/>
              <a:t>Запрос дошел до B, но B пока не успел его обработать</a:t>
            </a:r>
            <a:endParaRPr lang="en-US" dirty="0"/>
          </a:p>
          <a:p>
            <a:pPr lvl="1"/>
            <a:r>
              <a:rPr lang="ru-RU" dirty="0"/>
              <a:t>Запрос дошел до B, но B упал, не успев обработать его</a:t>
            </a:r>
            <a:endParaRPr lang="en-US" dirty="0"/>
          </a:p>
          <a:p>
            <a:pPr lvl="1"/>
            <a:r>
              <a:rPr lang="ru-RU" dirty="0"/>
              <a:t>Запрос дошел до B, но B его просто проигнорировал</a:t>
            </a:r>
            <a:endParaRPr lang="en-US" dirty="0"/>
          </a:p>
          <a:p>
            <a:pPr lvl="1"/>
            <a:r>
              <a:rPr lang="ru-RU" dirty="0"/>
              <a:t>Запрос дошел до B и был обработан, но ответ пока не дошел до A</a:t>
            </a:r>
            <a:endParaRPr lang="en-US" dirty="0"/>
          </a:p>
          <a:p>
            <a:pPr lvl="1"/>
            <a:r>
              <a:rPr lang="ru-RU" dirty="0"/>
              <a:t>Запрос дошел до B и был обработан, но ответ потерялся при доставке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ru-RU" dirty="0"/>
              <a:t>Нельзя отличить отказ сети от отказа узла или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3304424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224C2-B097-6A09-77B9-C933B61B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(</a:t>
            </a:r>
            <a:r>
              <a:rPr lang="en-US" dirty="0"/>
              <a:t>Security</a:t>
            </a:r>
            <a:r>
              <a:rPr lang="ru-RU" dirty="0"/>
              <a:t>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45F7-18FE-D85F-4193-1DD0EE1F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Предотвращение возможных угроз 	</a:t>
            </a:r>
            <a:endParaRPr lang="en-US" dirty="0"/>
          </a:p>
          <a:p>
            <a:pPr lvl="1"/>
            <a:r>
              <a:rPr lang="ru-RU" dirty="0"/>
              <a:t>Утечка, фальсификация, вандализм... </a:t>
            </a:r>
            <a:endParaRPr lang="en-US" dirty="0"/>
          </a:p>
          <a:p>
            <a:r>
              <a:rPr lang="ru-RU" dirty="0"/>
              <a:t>Защита от атак</a:t>
            </a:r>
            <a:endParaRPr lang="en-US" dirty="0"/>
          </a:p>
          <a:p>
            <a:pPr lvl="1"/>
            <a:r>
              <a:rPr lang="ru-RU" dirty="0"/>
              <a:t>Подслушивание, подмена, повтор, </a:t>
            </a:r>
            <a:r>
              <a:rPr lang="ru-RU" dirty="0" err="1"/>
              <a:t>DDoS</a:t>
            </a:r>
            <a:r>
              <a:rPr lang="ru-RU" dirty="0"/>
              <a:t>...</a:t>
            </a:r>
            <a:endParaRPr lang="en-US" dirty="0"/>
          </a:p>
          <a:p>
            <a:r>
              <a:rPr lang="ru-RU" dirty="0"/>
              <a:t>Базовые требования 	</a:t>
            </a:r>
            <a:endParaRPr lang="en-US" dirty="0"/>
          </a:p>
          <a:p>
            <a:pPr lvl="1"/>
            <a:r>
              <a:rPr lang="ru-RU" dirty="0"/>
              <a:t>Конфиденциальность 	</a:t>
            </a:r>
            <a:endParaRPr lang="en-US" dirty="0"/>
          </a:p>
          <a:p>
            <a:pPr lvl="1"/>
            <a:r>
              <a:rPr lang="ru-RU" dirty="0"/>
              <a:t>Целостность 	</a:t>
            </a:r>
            <a:endParaRPr lang="en-US" dirty="0"/>
          </a:p>
          <a:p>
            <a:pPr lvl="1"/>
            <a:r>
              <a:rPr lang="ru-RU" dirty="0"/>
              <a:t>Аутентификация 	</a:t>
            </a:r>
            <a:endParaRPr lang="en-US" dirty="0"/>
          </a:p>
          <a:p>
            <a:pPr lvl="1"/>
            <a:r>
              <a:rPr lang="ru-RU" dirty="0"/>
              <a:t>Невозможность отказа</a:t>
            </a:r>
            <a:endParaRPr lang="en-US" dirty="0"/>
          </a:p>
          <a:p>
            <a:pPr lvl="1"/>
            <a:r>
              <a:rPr lang="ru-RU" dirty="0"/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91512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87880-3D14-AE41-1B2C-F3D29478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 (</a:t>
            </a:r>
            <a:r>
              <a:rPr lang="en-US" dirty="0"/>
              <a:t>Consistency)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513AE4-C5D1-C1BD-171F-AE03C242C7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Модель согласованности определяет гарантии, которые система дает клиентам на операции с хранимыми в ней данными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Пример: при чтении записи из базы всегда возвращается последнее записанное значение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Как обеспечить если в системе есть несколько реплик данных и одновременно работающих клиентов?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Чем сильнее гарантии согласованности, тем сложнее и дороже их обеспечивать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• Компромисс между согласованностью и доступностью (CAP теорема)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5443A43-E57C-D5D2-F1DC-BBC638361D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33" y="1825625"/>
            <a:ext cx="4815933" cy="4351338"/>
          </a:xfrm>
        </p:spPr>
      </p:pic>
    </p:spTree>
    <p:extLst>
      <p:ext uri="{BB962C8B-B14F-4D97-AF65-F5344CB8AC3E}">
        <p14:creationId xmlns:p14="http://schemas.microsoft.com/office/powerpoint/2010/main" val="1628429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0C694-92C7-8FF6-4D52-85C9EF8B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Прозрачность</a:t>
            </a:r>
            <a:r>
              <a:rPr lang="en-US" dirty="0"/>
              <a:t> (Transparency)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BF7B74F-69F7-2CE0-3798-B5AD5A29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Способность системы скрывать от пользователей и приложений свою распределенную природу, то есть делать "прозрачным" физическое распределение процессов и ресурсов</a:t>
            </a:r>
            <a:r>
              <a:rPr lang="en-US" dirty="0"/>
              <a:t>:</a:t>
            </a:r>
          </a:p>
          <a:p>
            <a:r>
              <a:rPr lang="ru-RU" dirty="0"/>
              <a:t>Прозрачность доступа, местоположения, репликации, одновременного доступа, отказов, масштабирования ...</a:t>
            </a:r>
            <a:endParaRPr lang="en-US" dirty="0"/>
          </a:p>
          <a:p>
            <a:r>
              <a:rPr lang="ru-RU" dirty="0"/>
              <a:t>Обеспечить полную прозрачность (иллюзию работы с локальной системой) крайне сложно </a:t>
            </a:r>
            <a:endParaRPr lang="en-US" dirty="0"/>
          </a:p>
          <a:p>
            <a:r>
              <a:rPr lang="ru-RU" dirty="0"/>
              <a:t>Стоит ли скрывать </a:t>
            </a:r>
            <a:r>
              <a:rPr lang="ru-RU" dirty="0" err="1"/>
              <a:t>распределенность</a:t>
            </a:r>
            <a:r>
              <a:rPr lang="ru-RU" dirty="0"/>
              <a:t> системы?</a:t>
            </a:r>
          </a:p>
        </p:txBody>
      </p:sp>
    </p:spTree>
    <p:extLst>
      <p:ext uri="{BB962C8B-B14F-4D97-AF65-F5344CB8AC3E}">
        <p14:creationId xmlns:p14="http://schemas.microsoft.com/office/powerpoint/2010/main" val="413457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3C77F-5B3C-6827-5C7E-923A57A7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Открытость</a:t>
            </a:r>
            <a:r>
              <a:rPr lang="en-US" dirty="0"/>
              <a:t> (Openness)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ABBBE9-BD57-A038-BF6A-CCFAE290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Система реализует открытые спецификации интерфейсов, протоколов, форматов данных и т.д. </a:t>
            </a:r>
            <a:endParaRPr lang="en-US" dirty="0"/>
          </a:p>
          <a:p>
            <a:r>
              <a:rPr lang="ru-RU" dirty="0"/>
              <a:t>Открытая спецификация</a:t>
            </a:r>
            <a:r>
              <a:rPr lang="en-US" dirty="0"/>
              <a:t>:</a:t>
            </a:r>
            <a:r>
              <a:rPr lang="ru-RU" dirty="0"/>
              <a:t> 	</a:t>
            </a:r>
            <a:endParaRPr lang="en-US" dirty="0"/>
          </a:p>
          <a:p>
            <a:pPr lvl="1"/>
            <a:r>
              <a:rPr lang="ru-RU" dirty="0"/>
              <a:t>общедоступна, не принадлежит производителю 	</a:t>
            </a:r>
            <a:endParaRPr lang="en-US" dirty="0"/>
          </a:p>
          <a:p>
            <a:pPr lvl="1"/>
            <a:r>
              <a:rPr lang="ru-RU" dirty="0"/>
              <a:t>не зависит от конкретных технических и программных средств или продуктов </a:t>
            </a:r>
            <a:endParaRPr lang="en-US" dirty="0"/>
          </a:p>
          <a:p>
            <a:pPr lvl="1"/>
            <a:r>
              <a:rPr lang="ru-RU" dirty="0"/>
              <a:t>поддерживается открытым процессом, под контролем общественного мнения </a:t>
            </a:r>
            <a:endParaRPr lang="en-US" dirty="0"/>
          </a:p>
          <a:p>
            <a:r>
              <a:rPr lang="ru-RU" dirty="0"/>
              <a:t>Преимущества:</a:t>
            </a:r>
            <a:endParaRPr lang="en-US" dirty="0"/>
          </a:p>
          <a:p>
            <a:pPr lvl="1"/>
            <a:r>
              <a:rPr lang="ru-RU" dirty="0"/>
              <a:t>Переносимость прикладного ПО 	</a:t>
            </a:r>
            <a:endParaRPr lang="en-US" dirty="0"/>
          </a:p>
          <a:p>
            <a:pPr lvl="1"/>
            <a:r>
              <a:rPr lang="ru-RU" dirty="0"/>
              <a:t>Поддержка нескольких независимых реализаций </a:t>
            </a:r>
            <a:endParaRPr lang="en-US" dirty="0"/>
          </a:p>
          <a:p>
            <a:pPr lvl="1"/>
            <a:r>
              <a:rPr lang="ru-RU" dirty="0"/>
              <a:t>Способность взаимодействия с другими приложениями и системами </a:t>
            </a:r>
            <a:endParaRPr lang="en-US" dirty="0"/>
          </a:p>
          <a:p>
            <a:pPr lvl="1"/>
            <a:r>
              <a:rPr lang="ru-RU" dirty="0"/>
              <a:t>Легкая миграция пользователей от системы к системе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AA362-BAE0-778C-EFAE-CF2C56E9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 сопровождения (</a:t>
            </a:r>
            <a:r>
              <a:rPr lang="en-US" dirty="0"/>
              <a:t>Maintainability)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D51C64-48AC-C76E-063A-6F76D524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Есть ли удобный мониторинг системы и подробное логирование?</a:t>
            </a:r>
            <a:endParaRPr lang="en-US" dirty="0"/>
          </a:p>
          <a:p>
            <a:r>
              <a:rPr lang="ru-RU" dirty="0"/>
              <a:t>Насколько быстро можно диагностировать и устранить проблему? </a:t>
            </a:r>
            <a:endParaRPr lang="en-US" dirty="0"/>
          </a:p>
          <a:p>
            <a:r>
              <a:rPr lang="ru-RU" dirty="0"/>
              <a:t>Можно ли выполнять обновления системы без </a:t>
            </a:r>
            <a:r>
              <a:rPr lang="ru-RU" dirty="0" err="1"/>
              <a:t>downtime</a:t>
            </a:r>
            <a:r>
              <a:rPr lang="ru-RU" dirty="0"/>
              <a:t>? </a:t>
            </a:r>
            <a:endParaRPr lang="en-US" dirty="0"/>
          </a:p>
          <a:p>
            <a:r>
              <a:rPr lang="ru-RU" dirty="0"/>
              <a:t>Можно ли отключить часть машин и продолжать работать?</a:t>
            </a:r>
            <a:endParaRPr lang="en-US" dirty="0"/>
          </a:p>
          <a:p>
            <a:r>
              <a:rPr lang="ru-RU" dirty="0"/>
              <a:t>Насколько быстро система восстанавливается после полной остановки?</a:t>
            </a:r>
            <a:endParaRPr lang="en-US" dirty="0"/>
          </a:p>
          <a:p>
            <a:r>
              <a:rPr lang="ru-RU" dirty="0"/>
              <a:t>Насколько легко можно проводить расширение системы?</a:t>
            </a:r>
            <a:endParaRPr lang="en-US" dirty="0"/>
          </a:p>
          <a:p>
            <a:r>
              <a:rPr lang="ru-RU" dirty="0"/>
              <a:t>Насколько легко понять как устроена и работает система?</a:t>
            </a:r>
            <a:endParaRPr lang="en-US" dirty="0"/>
          </a:p>
          <a:p>
            <a:r>
              <a:rPr lang="ru-RU" dirty="0"/>
              <a:t>Можно ли адаптировать систему под меняющиеся требования?</a:t>
            </a:r>
          </a:p>
        </p:txBody>
      </p:sp>
    </p:spTree>
    <p:extLst>
      <p:ext uri="{BB962C8B-B14F-4D97-AF65-F5344CB8AC3E}">
        <p14:creationId xmlns:p14="http://schemas.microsoft.com/office/powerpoint/2010/main" val="13451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34360-E5E2-D1DE-EBDA-183D7248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54608-2B22-DBB1-3374-29DFE50E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/>
              <a:t>аппаратной точки зрения</a:t>
            </a:r>
            <a:r>
              <a:rPr lang="ru-RU" dirty="0"/>
              <a:t>: совокупность автономных узлов, связанных сетью:</a:t>
            </a:r>
          </a:p>
          <a:p>
            <a:pPr lvl="1"/>
            <a:r>
              <a:rPr lang="ru-RU" dirty="0"/>
              <a:t>Функционируют независимо, нет привычных разделяемых ресурсов (часы, память)</a:t>
            </a:r>
          </a:p>
          <a:p>
            <a:pPr lvl="1"/>
            <a:r>
              <a:rPr lang="ru-RU" dirty="0"/>
              <a:t>Могут быть географически распределены, иметь различные характеристики</a:t>
            </a:r>
          </a:p>
          <a:p>
            <a:pPr lvl="1"/>
            <a:r>
              <a:rPr lang="ru-RU" dirty="0"/>
              <a:t>Подвержены частичным отказам, как и сеть между ними</a:t>
            </a:r>
          </a:p>
        </p:txBody>
      </p:sp>
    </p:spTree>
    <p:extLst>
      <p:ext uri="{BB962C8B-B14F-4D97-AF65-F5344CB8AC3E}">
        <p14:creationId xmlns:p14="http://schemas.microsoft.com/office/powerpoint/2010/main" val="66440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FE30-8C73-4BDB-9277-EA400CA2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распределенных систем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8048777-91CE-EEF1-0664-00E478C0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088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Distributed systems need radically different software than centralized systems do. </a:t>
            </a:r>
            <a:r>
              <a:rPr lang="en-US" dirty="0"/>
              <a:t>A. Tannenbaum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en-US" dirty="0"/>
              <a:t> </a:t>
            </a:r>
            <a:r>
              <a:rPr lang="ru-RU" strike="sngStrike" dirty="0"/>
              <a:t>Классический </a:t>
            </a:r>
            <a:r>
              <a:rPr lang="ru-RU" dirty="0"/>
              <a:t>Распределенный алгоритм </a:t>
            </a:r>
            <a:endParaRPr lang="en-US" dirty="0"/>
          </a:p>
          <a:p>
            <a:r>
              <a:rPr lang="en-US" dirty="0"/>
              <a:t> </a:t>
            </a:r>
            <a:r>
              <a:rPr lang="ru-RU" strike="sngStrike" dirty="0"/>
              <a:t>Последовательное</a:t>
            </a:r>
            <a:r>
              <a:rPr lang="ru-RU" dirty="0"/>
              <a:t> Параллельное исполнение (</a:t>
            </a:r>
            <a:r>
              <a:rPr lang="en-US" dirty="0"/>
              <a:t>concurrency)</a:t>
            </a:r>
          </a:p>
          <a:p>
            <a:r>
              <a:rPr lang="en-US" dirty="0"/>
              <a:t> </a:t>
            </a:r>
            <a:r>
              <a:rPr lang="ru-RU" strike="sngStrike" dirty="0"/>
              <a:t>Полная</a:t>
            </a:r>
            <a:r>
              <a:rPr lang="ru-RU" dirty="0"/>
              <a:t> Частичная информация (нет глобальных часов)</a:t>
            </a:r>
            <a:endParaRPr lang="en-US" dirty="0"/>
          </a:p>
          <a:p>
            <a:r>
              <a:rPr lang="ru-RU" dirty="0"/>
              <a:t> </a:t>
            </a:r>
            <a:r>
              <a:rPr lang="ru-RU" strike="sngStrike" dirty="0"/>
              <a:t>Отсутствуют</a:t>
            </a:r>
            <a:r>
              <a:rPr lang="ru-RU" dirty="0"/>
              <a:t> Присутствуют независимые отказы частей системы</a:t>
            </a:r>
            <a:endParaRPr lang="en-US" dirty="0"/>
          </a:p>
          <a:p>
            <a:r>
              <a:rPr lang="ru-RU" dirty="0"/>
              <a:t>Сложность </a:t>
            </a:r>
            <a:r>
              <a:rPr lang="en-US" strike="sngStrike" dirty="0"/>
              <a:t>C(</a:t>
            </a:r>
            <a:r>
              <a:rPr lang="ru-RU" strike="sngStrike" dirty="0"/>
              <a:t>Кол-во операций)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C(</a:t>
            </a:r>
            <a:r>
              <a:rPr lang="ru-RU" dirty="0"/>
              <a:t>Кол-во операций, Кол-во коммуникаций)</a:t>
            </a:r>
          </a:p>
        </p:txBody>
      </p:sp>
    </p:spTree>
    <p:extLst>
      <p:ext uri="{BB962C8B-B14F-4D97-AF65-F5344CB8AC3E}">
        <p14:creationId xmlns:p14="http://schemas.microsoft.com/office/powerpoint/2010/main" val="325735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9E86ED51-6978-75EC-E256-02554F15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84" y="324255"/>
            <a:ext cx="8530407" cy="5739319"/>
          </a:xfrm>
        </p:spPr>
      </p:pic>
    </p:spTree>
    <p:extLst>
      <p:ext uri="{BB962C8B-B14F-4D97-AF65-F5344CB8AC3E}">
        <p14:creationId xmlns:p14="http://schemas.microsoft.com/office/powerpoint/2010/main" val="385282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1B363-CE18-C0D1-CA48-CF909943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B7064-A3BF-B82C-3293-B1FFE6D0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 компьютерных наук, изучающий распределенные системы:</a:t>
            </a:r>
            <a:endParaRPr lang="en-US" dirty="0"/>
          </a:p>
          <a:p>
            <a:pPr lvl="1"/>
            <a:r>
              <a:rPr lang="ru-RU" dirty="0"/>
              <a:t>Теоретические модели РС, типовые задачи, распределенные алгоритмы</a:t>
            </a:r>
            <a:endParaRPr lang="en-US" dirty="0"/>
          </a:p>
          <a:p>
            <a:r>
              <a:rPr lang="ru-RU" dirty="0"/>
              <a:t>Применение распределенных систем для решения трудоемких вычислительных задач</a:t>
            </a:r>
            <a:endParaRPr lang="en-US" dirty="0"/>
          </a:p>
          <a:p>
            <a:pPr lvl="1"/>
            <a:r>
              <a:rPr lang="ru-RU" dirty="0"/>
              <a:t>Разновидность параллельных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71661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0ECF-274B-4EF0-1871-0AD15691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FA619-7FF4-9221-D0DC-F784A6A4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Взаимодействие между процессами (в паре или группе) </a:t>
            </a:r>
            <a:endParaRPr lang="en-US" dirty="0"/>
          </a:p>
          <a:p>
            <a:r>
              <a:rPr lang="ru-RU" dirty="0"/>
              <a:t>Обнаружение отказов и учёт участников </a:t>
            </a:r>
            <a:endParaRPr lang="en-US" dirty="0"/>
          </a:p>
          <a:p>
            <a:r>
              <a:rPr lang="ru-RU" dirty="0"/>
              <a:t>Именование, поиск и распространение информации</a:t>
            </a:r>
            <a:endParaRPr lang="en-US" dirty="0"/>
          </a:p>
          <a:p>
            <a:r>
              <a:rPr lang="ru-RU" dirty="0"/>
              <a:t>Масштабирование и балансировка нагрузки</a:t>
            </a:r>
            <a:endParaRPr lang="en-US" dirty="0"/>
          </a:p>
          <a:p>
            <a:r>
              <a:rPr lang="ru-RU" dirty="0"/>
              <a:t>Организация параллельной обработки запросов и данных</a:t>
            </a:r>
            <a:endParaRPr lang="en-US" dirty="0"/>
          </a:p>
          <a:p>
            <a:r>
              <a:rPr lang="ru-RU" dirty="0"/>
              <a:t>Репликация данных и обеспечение согласованности</a:t>
            </a:r>
            <a:endParaRPr lang="en-US" dirty="0"/>
          </a:p>
          <a:p>
            <a:r>
              <a:rPr lang="ru-RU" dirty="0"/>
              <a:t>Упорядочивание событий и обнаружение конфликтов</a:t>
            </a:r>
            <a:endParaRPr lang="en-US" dirty="0"/>
          </a:p>
          <a:p>
            <a:r>
              <a:rPr lang="ru-RU" dirty="0"/>
              <a:t>Координация процессов (взаимное исключение, выборы лидера, консенсус)</a:t>
            </a:r>
            <a:endParaRPr lang="en-US" dirty="0"/>
          </a:p>
          <a:p>
            <a:r>
              <a:rPr lang="ru-RU" dirty="0"/>
              <a:t>Обеспечение безопасности и устойчивости к произвольным отказам</a:t>
            </a:r>
          </a:p>
        </p:txBody>
      </p:sp>
    </p:spTree>
    <p:extLst>
      <p:ext uri="{BB962C8B-B14F-4D97-AF65-F5344CB8AC3E}">
        <p14:creationId xmlns:p14="http://schemas.microsoft.com/office/powerpoint/2010/main" val="75574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901A4-2E09-C933-6F50-C04743E3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0C75C-CD69-32E8-2D54-1379D4E2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 Steen M., Tanenbaum A.S. Distributed Systems: Principles and Paradigms. (</a:t>
            </a:r>
            <a:r>
              <a:rPr lang="ru-RU" dirty="0"/>
              <a:t>глава 1)</a:t>
            </a:r>
            <a:endParaRPr lang="en-US" dirty="0"/>
          </a:p>
          <a:p>
            <a:r>
              <a:rPr lang="en-US" dirty="0" err="1"/>
              <a:t>Kleppmann</a:t>
            </a:r>
            <a:r>
              <a:rPr lang="en-US" dirty="0"/>
              <a:t> M. Designing Data-Intensive Applications. (</a:t>
            </a:r>
            <a:r>
              <a:rPr lang="ru-RU" dirty="0"/>
              <a:t>глава 1)</a:t>
            </a:r>
          </a:p>
        </p:txBody>
      </p:sp>
    </p:spTree>
    <p:extLst>
      <p:ext uri="{BB962C8B-B14F-4D97-AF65-F5344CB8AC3E}">
        <p14:creationId xmlns:p14="http://schemas.microsoft.com/office/powerpoint/2010/main" val="19382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34360-E5E2-D1DE-EBDA-183D7248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54608-2B22-DBB1-3374-29DFE50E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3783" cy="4510324"/>
          </a:xfrm>
        </p:spPr>
        <p:txBody>
          <a:bodyPr/>
          <a:lstStyle/>
          <a:p>
            <a:r>
              <a:rPr lang="ru-RU" dirty="0"/>
              <a:t>С </a:t>
            </a:r>
            <a:r>
              <a:rPr lang="ru-RU" b="1" dirty="0"/>
              <a:t>программной точки зрения</a:t>
            </a:r>
            <a:r>
              <a:rPr lang="ru-RU" dirty="0"/>
              <a:t>: совокупность независимых процессов взаимодействующих посредством передачи сообщений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Процессы выполняются на разных узлах</a:t>
            </a:r>
            <a:endParaRPr lang="en-US" dirty="0"/>
          </a:p>
          <a:p>
            <a:pPr lvl="1"/>
            <a:r>
              <a:rPr lang="ru-RU" dirty="0"/>
              <a:t>Каждый процесс имеет собственное состояние</a:t>
            </a:r>
            <a:endParaRPr lang="en-US" dirty="0"/>
          </a:p>
          <a:p>
            <a:pPr lvl="1"/>
            <a:r>
              <a:rPr lang="ru-RU" dirty="0"/>
              <a:t>Процессы не имеют прямого доступа к состояниям других процессов</a:t>
            </a:r>
            <a:endParaRPr lang="en-US" dirty="0"/>
          </a:p>
          <a:p>
            <a:pPr lvl="1"/>
            <a:r>
              <a:rPr lang="ru-RU" dirty="0"/>
              <a:t>Сообщения могут теряться, изменять порядок и дублироваться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13DA9-25AA-7D5C-E20E-B0D651C6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61" y="2388949"/>
            <a:ext cx="4598492" cy="31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76639-3F89-9C8B-684F-B632CBE5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распределенные системы?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24256-B0F9-CC38-8577-8B720109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производительности:</a:t>
            </a:r>
            <a:endParaRPr lang="en-US" dirty="0"/>
          </a:p>
          <a:p>
            <a:pPr lvl="1"/>
            <a:r>
              <a:rPr lang="ru-RU" dirty="0"/>
              <a:t>Решение сложных задач (расчёты, моделирование, обучение моделей)	</a:t>
            </a:r>
            <a:endParaRPr lang="en-US" dirty="0"/>
          </a:p>
          <a:p>
            <a:pPr lvl="1"/>
            <a:r>
              <a:rPr lang="en-US" dirty="0"/>
              <a:t>X</a:t>
            </a:r>
            <a:r>
              <a:rPr lang="ru-RU" dirty="0"/>
              <a:t>ранение и обработка большого объёма данных</a:t>
            </a:r>
            <a:r>
              <a:rPr lang="en-US" dirty="0"/>
              <a:t> (Hadoop, Spark)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Обслуживание большого кол-ва клиентов (Web Service, High </a:t>
            </a:r>
            <a:r>
              <a:rPr lang="ru-RU" dirty="0" err="1"/>
              <a:t>Load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Повышение отказоустойчивости и доступности:</a:t>
            </a:r>
            <a:endParaRPr lang="en-US" dirty="0"/>
          </a:p>
          <a:p>
            <a:pPr lvl="1"/>
            <a:r>
              <a:rPr lang="ru-RU" dirty="0"/>
              <a:t>Устойчивость к отказам за счёт избыточности</a:t>
            </a:r>
          </a:p>
        </p:txBody>
      </p:sp>
    </p:spTree>
    <p:extLst>
      <p:ext uri="{BB962C8B-B14F-4D97-AF65-F5344CB8AC3E}">
        <p14:creationId xmlns:p14="http://schemas.microsoft.com/office/powerpoint/2010/main" val="1550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8B97-D062-410D-7F0C-964E966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распределенные системы?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528F1-FDCB-E436-8C22-CED8DB1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9" y="1825625"/>
            <a:ext cx="7548663" cy="3998001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Совместное использование ресурсов</a:t>
            </a:r>
            <a:endParaRPr lang="en-US" sz="2400" dirty="0"/>
          </a:p>
          <a:p>
            <a:pPr lvl="1"/>
            <a:r>
              <a:rPr lang="ru-RU" dirty="0"/>
              <a:t>Клиент - Сервер, </a:t>
            </a:r>
            <a:r>
              <a:rPr lang="ru-RU" dirty="0" err="1"/>
              <a:t>peer-to-peer</a:t>
            </a:r>
            <a:r>
              <a:rPr lang="ru-RU" dirty="0"/>
              <a:t>, вычислительный кластер</a:t>
            </a:r>
          </a:p>
          <a:p>
            <a:pPr lvl="1"/>
            <a:r>
              <a:rPr lang="ru-RU" dirty="0"/>
              <a:t>Поддерживать единою систему дешевле, чем множество независимых</a:t>
            </a:r>
            <a:endParaRPr lang="en-US" dirty="0"/>
          </a:p>
          <a:p>
            <a:r>
              <a:rPr lang="ru-RU" sz="2400" dirty="0"/>
              <a:t>Коммуникация и координация:</a:t>
            </a:r>
          </a:p>
          <a:p>
            <a:pPr lvl="1"/>
            <a:r>
              <a:rPr lang="ru-RU" dirty="0"/>
              <a:t>Пользователи и узлы географически распределены</a:t>
            </a:r>
            <a:endParaRPr lang="en-US" dirty="0"/>
          </a:p>
          <a:p>
            <a:r>
              <a:rPr lang="ru-RU" sz="2400" dirty="0"/>
              <a:t>Уменьшение задержки при обслуживании географических распределенных пользователей</a:t>
            </a:r>
          </a:p>
          <a:p>
            <a:pPr lvl="1"/>
            <a:r>
              <a:rPr lang="ru-RU" dirty="0"/>
              <a:t>Размещение данных как можно ближе к месту использования (Data </a:t>
            </a:r>
            <a:r>
              <a:rPr lang="ru-RU" dirty="0" err="1"/>
              <a:t>Locality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DB0319-444D-5218-9AD1-B95985D6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05" y="1992548"/>
            <a:ext cx="3249879" cy="30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8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8B97-D062-410D-7F0C-964E966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распределенных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528F1-FDCB-E436-8C22-CED8DB1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9" y="1825625"/>
            <a:ext cx="11037651" cy="43611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Email, </a:t>
            </a:r>
            <a:r>
              <a:rPr lang="ru-RU" dirty="0"/>
              <a:t>обмен сообщениями</a:t>
            </a:r>
          </a:p>
          <a:p>
            <a:r>
              <a:rPr lang="ru-RU" dirty="0"/>
              <a:t>Веб-поиск</a:t>
            </a:r>
          </a:p>
          <a:p>
            <a:r>
              <a:rPr lang="ru-RU" dirty="0"/>
              <a:t>Социальные сети</a:t>
            </a:r>
          </a:p>
          <a:p>
            <a:r>
              <a:rPr lang="ru-RU" dirty="0"/>
              <a:t>Онлайн игры</a:t>
            </a:r>
          </a:p>
          <a:p>
            <a:r>
              <a:rPr lang="ru-RU" dirty="0"/>
              <a:t>Онлайн редактор документов (</a:t>
            </a:r>
            <a:r>
              <a:rPr lang="en-US" dirty="0"/>
              <a:t>Google Docs)</a:t>
            </a:r>
            <a:endParaRPr lang="ru-RU" dirty="0"/>
          </a:p>
          <a:p>
            <a:r>
              <a:rPr lang="ru-RU" dirty="0"/>
              <a:t>Хранилище данных (</a:t>
            </a:r>
            <a:r>
              <a:rPr lang="en-US" dirty="0"/>
              <a:t>DWH, Data Lake)</a:t>
            </a:r>
            <a:endParaRPr lang="ru-RU" dirty="0"/>
          </a:p>
          <a:p>
            <a:r>
              <a:rPr lang="ru-RU" dirty="0"/>
              <a:t>Интернет-банк</a:t>
            </a:r>
          </a:p>
          <a:p>
            <a:r>
              <a:rPr lang="ru-RU" dirty="0"/>
              <a:t>Облачные системы (</a:t>
            </a:r>
            <a:r>
              <a:rPr lang="en-US" dirty="0"/>
              <a:t>AWS, Azure, GC, Yandex Cloud)</a:t>
            </a:r>
            <a:endParaRPr lang="ru-RU" dirty="0"/>
          </a:p>
          <a:p>
            <a:r>
              <a:rPr lang="ru-RU" dirty="0"/>
              <a:t>Сеть доставки контента (</a:t>
            </a:r>
            <a:r>
              <a:rPr lang="en-US" dirty="0"/>
              <a:t>CDN)</a:t>
            </a:r>
            <a:endParaRPr lang="ru-RU" dirty="0"/>
          </a:p>
          <a:p>
            <a:r>
              <a:rPr lang="ru-RU" dirty="0" err="1"/>
              <a:t>Грид</a:t>
            </a:r>
            <a:r>
              <a:rPr lang="ru-RU" dirty="0"/>
              <a:t> - системы (Вычислительные кластера)</a:t>
            </a:r>
          </a:p>
          <a:p>
            <a:r>
              <a:rPr lang="ru-RU" dirty="0"/>
              <a:t>Файлообменник, </a:t>
            </a:r>
            <a:r>
              <a:rPr lang="ru-RU" dirty="0" err="1"/>
              <a:t>блокчейн</a:t>
            </a:r>
            <a:r>
              <a:rPr lang="ru-RU" dirty="0"/>
              <a:t>, онлайн-кинотеатр</a:t>
            </a:r>
          </a:p>
          <a:p>
            <a:r>
              <a:rPr lang="ru-RU" dirty="0"/>
              <a:t>Веб приложения</a:t>
            </a:r>
          </a:p>
          <a:p>
            <a:r>
              <a:rPr lang="en-US" dirty="0"/>
              <a:t>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10A9D2-C2A8-90DC-A771-0FBEF7BC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63" y="1825625"/>
            <a:ext cx="2684505" cy="40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5A85A-7774-F07E-AD87-E98554CA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 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5C59348-9B85-C089-A373-238A80F5A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820" y="2777893"/>
            <a:ext cx="4410197" cy="27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60CCC8B1-1DEC-7ACB-30E1-F440E89C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672" y="1624587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Базовые свойства которыми должна обладать распределенная система</a:t>
            </a:r>
            <a:r>
              <a:rPr lang="en-US" dirty="0"/>
              <a:t>:</a:t>
            </a:r>
          </a:p>
          <a:p>
            <a:r>
              <a:rPr lang="ru-RU" dirty="0"/>
              <a:t>Производительность (</a:t>
            </a:r>
            <a:r>
              <a:rPr lang="en-US" dirty="0"/>
              <a:t>Performance</a:t>
            </a:r>
            <a:r>
              <a:rPr lang="ru-RU" dirty="0"/>
              <a:t>)</a:t>
            </a:r>
          </a:p>
          <a:p>
            <a:r>
              <a:rPr lang="ru-RU" dirty="0"/>
              <a:t>Масштабируемость</a:t>
            </a:r>
            <a:r>
              <a:rPr lang="en-US" dirty="0"/>
              <a:t> (Scalability)</a:t>
            </a:r>
            <a:endParaRPr lang="ru-RU" dirty="0"/>
          </a:p>
          <a:p>
            <a:r>
              <a:rPr lang="ru-RU" dirty="0"/>
              <a:t>Надежность</a:t>
            </a:r>
            <a:r>
              <a:rPr lang="en-US" dirty="0"/>
              <a:t> (Reliability)</a:t>
            </a:r>
            <a:endParaRPr lang="ru-RU" dirty="0"/>
          </a:p>
          <a:p>
            <a:r>
              <a:rPr lang="ru-RU" dirty="0"/>
              <a:t>Доступность </a:t>
            </a:r>
            <a:r>
              <a:rPr lang="en-US" dirty="0"/>
              <a:t>(Availability)</a:t>
            </a:r>
            <a:endParaRPr lang="ru-RU" dirty="0"/>
          </a:p>
          <a:p>
            <a:r>
              <a:rPr lang="ru-RU" dirty="0"/>
              <a:t>Отказоустойчивость </a:t>
            </a:r>
            <a:r>
              <a:rPr lang="en-US" dirty="0"/>
              <a:t>(Fault tolerance)</a:t>
            </a:r>
            <a:endParaRPr lang="ru-RU" dirty="0"/>
          </a:p>
          <a:p>
            <a:r>
              <a:rPr lang="ru-RU" dirty="0"/>
              <a:t>Безопасность</a:t>
            </a:r>
            <a:r>
              <a:rPr lang="en-US" dirty="0"/>
              <a:t> (Security)</a:t>
            </a:r>
            <a:endParaRPr lang="ru-RU" dirty="0"/>
          </a:p>
          <a:p>
            <a:r>
              <a:rPr lang="ru-RU" dirty="0"/>
              <a:t>Согласованность</a:t>
            </a:r>
            <a:r>
              <a:rPr lang="en-US" dirty="0"/>
              <a:t> (Consistency)</a:t>
            </a:r>
            <a:endParaRPr lang="ru-RU" dirty="0"/>
          </a:p>
          <a:p>
            <a:r>
              <a:rPr lang="ru-RU" dirty="0"/>
              <a:t>Прозрачность</a:t>
            </a:r>
            <a:r>
              <a:rPr lang="en-US" dirty="0"/>
              <a:t> (Transparency)</a:t>
            </a:r>
            <a:endParaRPr lang="ru-RU" dirty="0"/>
          </a:p>
          <a:p>
            <a:r>
              <a:rPr lang="ru-RU" dirty="0"/>
              <a:t>Открытость</a:t>
            </a:r>
            <a:r>
              <a:rPr lang="en-US" dirty="0"/>
              <a:t> (Openness)</a:t>
            </a:r>
            <a:endParaRPr lang="ru-RU" dirty="0"/>
          </a:p>
          <a:p>
            <a:r>
              <a:rPr lang="ru-RU" dirty="0"/>
              <a:t>Удобство сопровождения</a:t>
            </a:r>
            <a:r>
              <a:rPr lang="en-US" dirty="0"/>
              <a:t> (</a:t>
            </a:r>
            <a:r>
              <a:rPr lang="en-US" dirty="0" err="1"/>
              <a:t>Maintability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51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31A37-747B-E7BC-DAAE-EBDA6B37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(</a:t>
            </a:r>
            <a:r>
              <a:rPr lang="en-US" dirty="0"/>
              <a:t>performance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2A040-FD4A-C85D-AD14-D3A2FED53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92574" cy="4351338"/>
          </a:xfrm>
        </p:spPr>
        <p:txBody>
          <a:bodyPr>
            <a:normAutofit/>
          </a:bodyPr>
          <a:lstStyle/>
          <a:p>
            <a:r>
              <a:rPr lang="ru-RU" dirty="0"/>
              <a:t>Основные показатели:	</a:t>
            </a:r>
            <a:endParaRPr lang="en-US" dirty="0"/>
          </a:p>
          <a:p>
            <a:pPr lvl="1"/>
            <a:r>
              <a:rPr lang="ru-RU" dirty="0"/>
              <a:t>Время ожидания, задержка (</a:t>
            </a:r>
            <a:r>
              <a:rPr lang="ru-RU" dirty="0" err="1"/>
              <a:t>Latency</a:t>
            </a:r>
            <a:r>
              <a:rPr lang="ru-RU" dirty="0"/>
              <a:t>); время обслуживания запроса 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), время отклика (</a:t>
            </a:r>
            <a:r>
              <a:rPr lang="ru-RU" dirty="0" err="1"/>
              <a:t>response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Пропускная способность (</a:t>
            </a:r>
            <a:r>
              <a:rPr lang="ru-RU" dirty="0" err="1"/>
              <a:t>Throughput</a:t>
            </a:r>
            <a:r>
              <a:rPr lang="ru-RU" dirty="0"/>
              <a:t>), число обрабатываемых запросов/данных в секунду.	</a:t>
            </a:r>
          </a:p>
          <a:p>
            <a:pPr lvl="1"/>
            <a:r>
              <a:rPr lang="ru-RU" dirty="0"/>
              <a:t>Качество обслуживания, битрейт (степень сжатия потока), доля пропущенных кадров потокового видео.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В каждой системе могут быть свои приоритеты по требованиям</a:t>
            </a:r>
          </a:p>
        </p:txBody>
      </p:sp>
    </p:spTree>
    <p:extLst>
      <p:ext uri="{BB962C8B-B14F-4D97-AF65-F5344CB8AC3E}">
        <p14:creationId xmlns:p14="http://schemas.microsoft.com/office/powerpoint/2010/main" val="3045737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1488</Words>
  <Application>Microsoft Office PowerPoint</Application>
  <PresentationFormat>Широкоэкранный</PresentationFormat>
  <Paragraphs>216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Распределенные вычислительные системы</vt:lpstr>
      <vt:lpstr>Что такое Распределенные системы?</vt:lpstr>
      <vt:lpstr>Распределенная система</vt:lpstr>
      <vt:lpstr>Распределенная система</vt:lpstr>
      <vt:lpstr>Зачем нужны распределенные системы?</vt:lpstr>
      <vt:lpstr>Зачем нужны распределенные системы?</vt:lpstr>
      <vt:lpstr>Примеры распределенных систем</vt:lpstr>
      <vt:lpstr>Нефункциональные требования </vt:lpstr>
      <vt:lpstr>Производительность (performance)</vt:lpstr>
      <vt:lpstr>Как оценить производительность?</vt:lpstr>
      <vt:lpstr>Как измерить производительность?</vt:lpstr>
      <vt:lpstr>Масштабируемость (Scalability)</vt:lpstr>
      <vt:lpstr>Нагрузочная масштабируемость </vt:lpstr>
      <vt:lpstr>Узкие места</vt:lpstr>
      <vt:lpstr>Эластичность</vt:lpstr>
      <vt:lpstr>Географическая масштабируемость</vt:lpstr>
      <vt:lpstr>Content Delivery Network (CDN)</vt:lpstr>
      <vt:lpstr>Административная машстабируемость</vt:lpstr>
      <vt:lpstr>Надежность (Reliability)</vt:lpstr>
      <vt:lpstr>Причины отказов?</vt:lpstr>
      <vt:lpstr>Доступность (Availability)</vt:lpstr>
      <vt:lpstr>Отказоустойчивость (Fault-Tolerance)</vt:lpstr>
      <vt:lpstr>Обеспечение отказоустойчивости:</vt:lpstr>
      <vt:lpstr>Особенности отказов в РС</vt:lpstr>
      <vt:lpstr>Безопасность (Security)</vt:lpstr>
      <vt:lpstr>Согласованность (Consistency)</vt:lpstr>
      <vt:lpstr>Прозрачность (Transparency)</vt:lpstr>
      <vt:lpstr>Открытость (Openness) </vt:lpstr>
      <vt:lpstr>Удобство сопровождения (Maintainability)</vt:lpstr>
      <vt:lpstr>Реализация распределенных систем</vt:lpstr>
      <vt:lpstr>Презентация PowerPoint</vt:lpstr>
      <vt:lpstr>Distributed Computing </vt:lpstr>
      <vt:lpstr>Типовые задачи</vt:lpstr>
      <vt:lpstr>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вычислительные системы</dc:title>
  <dc:creator>Рыбин Артём Валерьевич</dc:creator>
  <cp:lastModifiedBy>Рыбин Артём Валерьевич</cp:lastModifiedBy>
  <cp:revision>1</cp:revision>
  <dcterms:created xsi:type="dcterms:W3CDTF">2022-09-15T19:14:32Z</dcterms:created>
  <dcterms:modified xsi:type="dcterms:W3CDTF">2022-09-17T08:39:19Z</dcterms:modified>
</cp:coreProperties>
</file>