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21" r:id="rId12"/>
    <p:sldId id="295" r:id="rId13"/>
    <p:sldId id="297" r:id="rId14"/>
    <p:sldId id="309" r:id="rId15"/>
    <p:sldId id="310" r:id="rId16"/>
    <p:sldId id="311" r:id="rId17"/>
    <p:sldId id="312" r:id="rId18"/>
    <p:sldId id="313" r:id="rId19"/>
    <p:sldId id="307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4" r:id="rId29"/>
    <p:sldId id="325" r:id="rId30"/>
    <p:sldId id="323" r:id="rId31"/>
    <p:sldId id="308" r:id="rId32"/>
    <p:sldId id="293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38" autoAdjust="0"/>
  </p:normalViewPr>
  <p:slideViewPr>
    <p:cSldViewPr snapToGrid="0">
      <p:cViewPr varScale="1">
        <p:scale>
          <a:sx n="105" d="100"/>
          <a:sy n="105" d="100"/>
        </p:scale>
        <p:origin x="10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11023-5BE5-44F4-8022-2CB1DAC68F18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C28F-EF89-4032-8929-E5C3FB6D0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79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стартом, разобраться кто дистационно, кто очно</a:t>
            </a:r>
          </a:p>
          <a:p>
            <a:r>
              <a:rPr lang="ru-RU" dirty="0"/>
              <a:t>По времени, по вопросам.</a:t>
            </a:r>
          </a:p>
          <a:p>
            <a:r>
              <a:rPr lang="ru-RU" dirty="0"/>
              <a:t>О теме, про сайт.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478C0-15E6-4D46-A081-82795D5515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FC28F-EF89-4032-8929-E5C3FB6D01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7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Transient versus persistent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r>
              <a:rPr lang="en-US" dirty="0"/>
              <a:t>Transient communication: Comm. server discards message when</a:t>
            </a:r>
            <a:br>
              <a:rPr lang="en-US" dirty="0"/>
            </a:br>
            <a:r>
              <a:rPr lang="en-US" dirty="0"/>
              <a:t>cannot be delivered at the next server, or at the receiver.</a:t>
            </a:r>
          </a:p>
          <a:p>
            <a:r>
              <a:rPr lang="en-US" dirty="0"/>
              <a:t>Persistent communication: A message is stored at a communication</a:t>
            </a:r>
            <a:br>
              <a:rPr lang="en-US" dirty="0"/>
            </a:br>
            <a:r>
              <a:rPr lang="en-US" dirty="0"/>
              <a:t>server as long as it takes to deliver it.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FC28F-EF89-4032-8929-E5C3FB6D01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9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A9FD-01A5-A476-E273-8404742F0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40861F-D87E-A27F-5E1E-3D83B96F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C7E8A-6FED-1EFE-CD49-9A17DEF4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CBB68-8C6F-16C4-B0BE-EE4EE420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83EBB3-C9A9-48D7-4F4A-D5ED7C23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53527-6F2E-F007-4423-62909D39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88BE1C-37B7-629A-4C32-364EDC5B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C874D-D4C3-9FB4-4659-9DD9A62A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65147-643B-8908-F911-00A6400F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4B15E-F1EB-A701-3FAD-A827D408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59A2A2-6DBB-2855-89E3-8DB6FFFE8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6EEC49-B4AA-8446-FB4C-B730869C0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BDD74-ED56-BB5E-0079-058304ED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46956-7DAF-C2D5-C0BC-36EDB9F1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748D2-B506-5395-F202-3EEF8B86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7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2C53-FE55-6153-E96C-9E0BF187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C91D6-3E97-9F57-FAE0-B6943840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B20D1-E717-07D6-D771-427DCA11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6AFFF-75DD-E8C8-4122-8CABD686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560A5-3E89-643E-124A-28DEDDF9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E094-1CDB-7F2A-8A95-E49F81EC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380283-3AFF-D396-3872-4DBBE17A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D4362-5AC0-DAEC-42F9-83002017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72D70-F3D5-1FE9-3381-7A6942AE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CED68-0368-6030-96B3-C26461BB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7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FC45-5C8D-F3BA-C89A-52D987A2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66C05-9F0D-254D-2D84-6AC443B1C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469788-7EF8-94C2-00FC-E56FCA2E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29EABE-AA2B-F4AC-74B1-986B430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53C98-37D1-69E4-F1C2-FF84C33B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DBF2DB-6C38-CE02-E58F-3CD1DFD7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8C0BE-A7B7-C633-5D53-63F2C2B9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108EC-CA18-67B2-1CD3-14B3EDFE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26310A-0B5C-397D-3258-B6A47AB7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3EED66-D488-DD0A-4D13-95F69732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DDCD9E-950F-40D7-05E9-1922A9839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13AF50-A061-72D9-8F69-444AFD22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BEEFEF-0782-B746-D130-D01DAD9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651B98-C299-58D3-75DC-7984A64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95057-D57B-FDD8-86B3-436062C5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055D1-6647-ADDD-A37F-140BF663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1ABDE0-FEB6-10FC-D1F1-71177FD9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321415-45E8-955B-9E38-CE6D8AA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1D015A-F3C7-64EB-CC85-9E121345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73FF95-47B1-8A24-2BC2-FBC333F8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9A1E18-D12D-BE45-EE4D-14698B19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07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6CA8C-A105-AE40-2284-4C3C034F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7007F-6119-6B1A-CBE2-D516192C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B127AA-9481-90B3-CE2B-B07DEF68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3328C7-6172-1652-2FA7-5306C4D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4DAF9-1881-8071-7089-1E51A30B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22BD4-44EE-CD56-9F10-6AD3E232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8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6551-B7BA-C12D-DFDE-EDEA5EBF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A862E3-15D0-D891-28B5-C814E7C39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78FFF-F056-289A-0EE9-FC9C18A4E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D8782-2178-4DCB-584F-C7A8877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8ED81-0F28-FC9A-E561-48119E16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FCB80-95A4-89A6-4FF3-3D86EAC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97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71A54-DADC-53B2-E8DC-EF66EEB2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2CDB9A-417B-956B-73C4-8AC3794D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5CB6E-A8C0-C8AD-5999-3FCC5494B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9FF4-9A12-48F4-A92D-4F715336520B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6B211-41F4-AC59-F431-C32B35629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B3A24-CFE1-76D3-B516-730E15E05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D92D-4043-4A47-ACEB-FE46B2141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itsumma/blog/416629/" TargetMode="External"/><Relationship Id="rId2" Type="http://schemas.openxmlformats.org/officeDocument/2006/relationships/hyperlink" Target="http://www.csci.csusb.edu/tongyu/courses/cs461/notes/communicatio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2754-F04D-49D9-A4B9-ABC036A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149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/>
              <a:t>Распределенные вычислительные системы</a:t>
            </a:r>
            <a:r>
              <a:rPr lang="en-US" sz="2000" dirty="0"/>
              <a:t>:</a:t>
            </a:r>
            <a:br>
              <a:rPr lang="en-US" sz="4800" dirty="0"/>
            </a:br>
            <a:r>
              <a:rPr lang="ru-RU" sz="4800" dirty="0"/>
              <a:t>Взаимодействие</a:t>
            </a:r>
            <a:r>
              <a:rPr lang="en-US" sz="4800" dirty="0"/>
              <a:t> </a:t>
            </a:r>
            <a:r>
              <a:rPr lang="ru-RU" sz="4800" dirty="0"/>
              <a:t>между процессами в РС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5C24F-5D06-4A5A-86A2-F12FEBC6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217"/>
            <a:ext cx="9144000" cy="1213976"/>
          </a:xfrm>
        </p:spPr>
        <p:txBody>
          <a:bodyPr>
            <a:normAutofit/>
          </a:bodyPr>
          <a:lstStyle/>
          <a:p>
            <a:r>
              <a:rPr lang="ru-RU" sz="2800" dirty="0"/>
              <a:t>Артём Рыбин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89F9-FD9F-4DBF-87EB-BE13236E0D3A}"/>
              </a:ext>
            </a:extLst>
          </p:cNvPr>
          <p:cNvSpPr txBox="1"/>
          <p:nvPr/>
        </p:nvSpPr>
        <p:spPr>
          <a:xfrm>
            <a:off x="3048000" y="106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en-US" sz="1800" b="1" dirty="0">
                <a:latin typeface="+mn-lt"/>
              </a:rPr>
              <a:t>НГТУ им Р. Е. Алексеева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376A8-D9DA-40B2-A5AD-A7521859B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" y="106829"/>
            <a:ext cx="951275" cy="10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5">
            <a:extLst>
              <a:ext uri="{FF2B5EF4-FFF2-40B4-BE49-F238E27FC236}">
                <a16:creationId xmlns:a16="http://schemas.microsoft.com/office/drawing/2014/main" id="{5ADA870B-EC77-4296-A34A-F8E4E32AB1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33" y="106829"/>
            <a:ext cx="756084" cy="10081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F93FA8-23F4-44B7-B731-3B923DAA03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9" b="22940"/>
          <a:stretch/>
        </p:blipFill>
        <p:spPr>
          <a:xfrm>
            <a:off x="10165503" y="5893923"/>
            <a:ext cx="1909178" cy="85724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679638E-F1E3-EF7E-64FD-8A24872F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76BD5-C347-B193-FD12-47E0CAF9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Блокируются ли процессы?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0EBCB-9E2B-ABB6-7A31-79676690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Синхронное взаимодействие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отправитель блокируется (до приема сообщения к доставке, доставки сообщения, окончания обработки сообщения...)</a:t>
            </a:r>
            <a:endParaRPr lang="en-US" dirty="0"/>
          </a:p>
          <a:p>
            <a:pPr lvl="1"/>
            <a:r>
              <a:rPr lang="ru-RU" dirty="0"/>
              <a:t>получатель блокируется до приема сообщения</a:t>
            </a:r>
            <a:endParaRPr lang="en-US" dirty="0"/>
          </a:p>
          <a:p>
            <a:r>
              <a:rPr lang="ru-RU" dirty="0"/>
              <a:t>Асинхронное взаимодействие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отправитель продолжает выполнение сразу после отправки сообщения</a:t>
            </a:r>
            <a:endParaRPr lang="en-US" dirty="0"/>
          </a:p>
          <a:p>
            <a:pPr lvl="1"/>
            <a:r>
              <a:rPr lang="ru-RU" dirty="0"/>
              <a:t>получатель может неблокирующим образом проверить наличие сообщений </a:t>
            </a:r>
            <a:endParaRPr lang="en-US" dirty="0"/>
          </a:p>
          <a:p>
            <a:pPr lvl="1"/>
            <a:r>
              <a:rPr lang="ru-RU" dirty="0"/>
              <a:t>позволяет перекрыть коммуникации и вычисления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4116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910B-8409-2714-ACA7-C41D1DA4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гарантии транспорта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85F84-DFA2-A6DF-AB4E-88A3D76F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Контроль целостности сообщений </a:t>
            </a:r>
            <a:endParaRPr lang="en-US" dirty="0"/>
          </a:p>
          <a:p>
            <a:r>
              <a:rPr lang="ru-RU" dirty="0"/>
              <a:t>Доставка сообщения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возможно будет доставлено, возможно несколько раз (</a:t>
            </a:r>
            <a:r>
              <a:rPr lang="ru-RU" dirty="0" err="1"/>
              <a:t>zero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, 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effort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будет доставлено не более 1 раза (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) </a:t>
            </a:r>
            <a:endParaRPr lang="en-US" dirty="0"/>
          </a:p>
          <a:p>
            <a:pPr lvl="1"/>
            <a:r>
              <a:rPr lang="ru-RU" dirty="0"/>
              <a:t>будет доставлено как минимум 1 раз (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будет доставлено ровно 1 раз (</a:t>
            </a:r>
            <a:r>
              <a:rPr lang="ru-RU" dirty="0" err="1"/>
              <a:t>exactly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) </a:t>
            </a:r>
            <a:endParaRPr lang="en-US" dirty="0"/>
          </a:p>
          <a:p>
            <a:r>
              <a:rPr lang="ru-RU" dirty="0"/>
              <a:t>Порядок доставки сообщений</a:t>
            </a:r>
            <a:endParaRPr lang="en-US" dirty="0"/>
          </a:p>
          <a:p>
            <a:pPr lvl="1"/>
            <a:r>
              <a:rPr lang="ru-RU" dirty="0"/>
              <a:t>в произвольном порядке</a:t>
            </a:r>
            <a:endParaRPr lang="en-US" dirty="0"/>
          </a:p>
          <a:p>
            <a:pPr lvl="1"/>
            <a:r>
              <a:rPr lang="ru-RU" dirty="0"/>
              <a:t>в порядке их отправки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7693B1-9EF0-52C4-2BFA-78FC572F7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02" y="745787"/>
            <a:ext cx="9621795" cy="5210683"/>
          </a:xfrm>
        </p:spPr>
      </p:pic>
    </p:spTree>
    <p:extLst>
      <p:ext uri="{BB962C8B-B14F-4D97-AF65-F5344CB8AC3E}">
        <p14:creationId xmlns:p14="http://schemas.microsoft.com/office/powerpoint/2010/main" val="259369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36156-94CD-29AE-CFC6-D4274CCC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example: Web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495A1D-431E-6B2C-4C24-8BFBDE925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30" y="2184399"/>
            <a:ext cx="8211108" cy="3541487"/>
          </a:xfrm>
        </p:spPr>
      </p:pic>
    </p:spTree>
    <p:extLst>
      <p:ext uri="{BB962C8B-B14F-4D97-AF65-F5344CB8AC3E}">
        <p14:creationId xmlns:p14="http://schemas.microsoft.com/office/powerpoint/2010/main" val="76425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93133-7099-5F9D-15A1-FF019B6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example: Web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D5517D-1007-67EF-DA6B-0A46FE598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6" y="2249713"/>
            <a:ext cx="7830457" cy="3769707"/>
          </a:xfrm>
        </p:spPr>
      </p:pic>
    </p:spTree>
    <p:extLst>
      <p:ext uri="{BB962C8B-B14F-4D97-AF65-F5344CB8AC3E}">
        <p14:creationId xmlns:p14="http://schemas.microsoft.com/office/powerpoint/2010/main" val="402376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93133-7099-5F9D-15A1-FF019B6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example: Web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763F54-A41F-A225-3821-A2F0F2043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57" y="2278744"/>
            <a:ext cx="8049554" cy="3658888"/>
          </a:xfrm>
        </p:spPr>
      </p:pic>
    </p:spTree>
    <p:extLst>
      <p:ext uri="{BB962C8B-B14F-4D97-AF65-F5344CB8AC3E}">
        <p14:creationId xmlns:p14="http://schemas.microsoft.com/office/powerpoint/2010/main" val="185001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FF8A2-778C-8C11-56C7-E9E3E77D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example: online payments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317BBA-45DE-6DDC-7C65-A831E464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27517"/>
            <a:ext cx="7771450" cy="3721739"/>
          </a:xfrm>
        </p:spPr>
      </p:pic>
    </p:spTree>
    <p:extLst>
      <p:ext uri="{BB962C8B-B14F-4D97-AF65-F5344CB8AC3E}">
        <p14:creationId xmlns:p14="http://schemas.microsoft.com/office/powerpoint/2010/main" val="332276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773F-BC4D-8221-8FA8-32BAD87D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example: online payments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1DD5ED-C765-5BB1-7195-6B79154D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73" y="2311512"/>
            <a:ext cx="6945084" cy="3433379"/>
          </a:xfrm>
        </p:spPr>
      </p:pic>
    </p:spTree>
    <p:extLst>
      <p:ext uri="{BB962C8B-B14F-4D97-AF65-F5344CB8AC3E}">
        <p14:creationId xmlns:p14="http://schemas.microsoft.com/office/powerpoint/2010/main" val="189102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773F-BC4D-8221-8FA8-32BAD87D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example: online payments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574AA2-032A-5ED4-C9DE-DD68942F2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2110352"/>
            <a:ext cx="8120743" cy="4045820"/>
          </a:xfrm>
        </p:spPr>
      </p:pic>
    </p:spTree>
    <p:extLst>
      <p:ext uri="{BB962C8B-B14F-4D97-AF65-F5344CB8AC3E}">
        <p14:creationId xmlns:p14="http://schemas.microsoft.com/office/powerpoint/2010/main" val="331423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9004B-2860-BAB3-2D19-CDD356C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D091E6-57BF-5EDE-78B7-7744D606D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5" y="2293031"/>
            <a:ext cx="8157028" cy="4089689"/>
          </a:xfrm>
        </p:spPr>
      </p:pic>
    </p:spTree>
    <p:extLst>
      <p:ext uri="{BB962C8B-B14F-4D97-AF65-F5344CB8AC3E}">
        <p14:creationId xmlns:p14="http://schemas.microsoft.com/office/powerpoint/2010/main" val="47008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27C43-2A29-EAFB-82F7-B69B8E55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сообщениями (</a:t>
            </a:r>
            <a:r>
              <a:rPr lang="en-US" dirty="0"/>
              <a:t>Message passing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D338D-5383-368F-3270-0DCEE399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Наиболее общая и универсальная модель взаимодействия процессов в РС </a:t>
            </a:r>
          </a:p>
          <a:p>
            <a:r>
              <a:rPr lang="ru-RU" dirty="0"/>
              <a:t>Сообщения передаются по ненадежным каналам</a:t>
            </a:r>
          </a:p>
          <a:p>
            <a:r>
              <a:rPr lang="ru-RU" dirty="0"/>
              <a:t>Реализация может предоставлять некоторые гарантии по доставке сообщений </a:t>
            </a:r>
          </a:p>
          <a:p>
            <a:r>
              <a:rPr lang="ru-RU" dirty="0"/>
              <a:t>Возможны различные варианты и схемы взаимодействий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4363A-F36F-F196-C974-13B6ED9D2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83" y="4945881"/>
            <a:ext cx="554784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0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E930A-0824-EA1E-8406-9991B06C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RPC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B601B5-34B8-EAAE-8C96-B160501DE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4" y="1825625"/>
            <a:ext cx="5671831" cy="4351338"/>
          </a:xfrm>
        </p:spPr>
      </p:pic>
    </p:spTree>
    <p:extLst>
      <p:ext uri="{BB962C8B-B14F-4D97-AF65-F5344CB8AC3E}">
        <p14:creationId xmlns:p14="http://schemas.microsoft.com/office/powerpoint/2010/main" val="409573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C57C7-7FD8-D527-FC60-B1228DF5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  <a:r>
              <a:rPr lang="ru-RU" dirty="0"/>
              <a:t>, </a:t>
            </a:r>
            <a:r>
              <a:rPr lang="en-US" dirty="0"/>
              <a:t>in code: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EB04FF0-4607-2B32-4E7D-4F8E656F0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5" y="1778458"/>
            <a:ext cx="7404134" cy="4223199"/>
          </a:xfrm>
        </p:spPr>
      </p:pic>
    </p:spTree>
    <p:extLst>
      <p:ext uri="{BB962C8B-B14F-4D97-AF65-F5344CB8AC3E}">
        <p14:creationId xmlns:p14="http://schemas.microsoft.com/office/powerpoint/2010/main" val="176161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40BF91-7093-A2A0-E989-DBA6C90B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42" y="210460"/>
            <a:ext cx="9312916" cy="3516596"/>
          </a:xfrm>
        </p:spPr>
      </p:pic>
    </p:spTree>
    <p:extLst>
      <p:ext uri="{BB962C8B-B14F-4D97-AF65-F5344CB8AC3E}">
        <p14:creationId xmlns:p14="http://schemas.microsoft.com/office/powerpoint/2010/main" val="235477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A9EB7F-7206-E46A-57BA-3E7694D51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57" y="243308"/>
            <a:ext cx="8723085" cy="6371383"/>
          </a:xfrm>
        </p:spPr>
      </p:pic>
    </p:spTree>
    <p:extLst>
      <p:ext uri="{BB962C8B-B14F-4D97-AF65-F5344CB8AC3E}">
        <p14:creationId xmlns:p14="http://schemas.microsoft.com/office/powerpoint/2010/main" val="638160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14D729-696E-286D-D021-77D3D4B7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19" y="241317"/>
            <a:ext cx="8850866" cy="6375366"/>
          </a:xfrm>
        </p:spPr>
      </p:pic>
    </p:spTree>
    <p:extLst>
      <p:ext uri="{BB962C8B-B14F-4D97-AF65-F5344CB8AC3E}">
        <p14:creationId xmlns:p14="http://schemas.microsoft.com/office/powerpoint/2010/main" val="267963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6C2A87-56A4-9121-A2F5-1B1DA88F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44" y="333829"/>
            <a:ext cx="8452185" cy="5985454"/>
          </a:xfrm>
        </p:spPr>
      </p:pic>
    </p:spTree>
    <p:extLst>
      <p:ext uri="{BB962C8B-B14F-4D97-AF65-F5344CB8AC3E}">
        <p14:creationId xmlns:p14="http://schemas.microsoft.com/office/powerpoint/2010/main" val="255543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579076-928F-2894-838F-E64F3226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7" y="329699"/>
            <a:ext cx="8608749" cy="6198601"/>
          </a:xfrm>
        </p:spPr>
      </p:pic>
    </p:spTree>
    <p:extLst>
      <p:ext uri="{BB962C8B-B14F-4D97-AF65-F5344CB8AC3E}">
        <p14:creationId xmlns:p14="http://schemas.microsoft.com/office/powerpoint/2010/main" val="970817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11583-04D8-E9B0-C454-35FA5FEF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81FDE-05FD-676F-80E6-14FDF5F8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делать вызов удаленной функции, так же как будто это локальный вызов.</a:t>
            </a:r>
          </a:p>
          <a:p>
            <a:r>
              <a:rPr lang="en-US" dirty="0"/>
              <a:t>“Local transparency” – </a:t>
            </a:r>
            <a:r>
              <a:rPr lang="ru-RU" dirty="0"/>
              <a:t>система скрывает где ресурсы находятся на самом деле.</a:t>
            </a:r>
          </a:p>
          <a:p>
            <a:r>
              <a:rPr lang="ru-RU" dirty="0"/>
              <a:t>На практике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Что если, удаленный сервис упал во время вызова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если сообщение потерялось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если сообщение задерживается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Что если случилось ошибка, будет ли безопасная попытка</a:t>
            </a:r>
            <a:r>
              <a:rPr lang="en-US" dirty="0"/>
              <a:t> </a:t>
            </a:r>
            <a:r>
              <a:rPr lang="ru-RU" dirty="0"/>
              <a:t>на повторение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443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FDC21-8110-C4BB-36A6-BE4236E3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(гарантии) </a:t>
            </a:r>
            <a:r>
              <a:rPr lang="en-US" dirty="0"/>
              <a:t>RPC-</a:t>
            </a:r>
            <a:r>
              <a:rPr lang="ru-RU" dirty="0"/>
              <a:t>вызова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BC3D5-AAE1-D0A2-A884-E5F6A84F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7" y="1825625"/>
            <a:ext cx="11288110" cy="4351338"/>
          </a:xfrm>
        </p:spPr>
        <p:txBody>
          <a:bodyPr/>
          <a:lstStyle/>
          <a:p>
            <a:pPr lvl="1"/>
            <a:r>
              <a:rPr lang="ru-RU" dirty="0"/>
              <a:t>возможно будет доставлено, возможно несколько раз (</a:t>
            </a:r>
            <a:r>
              <a:rPr lang="ru-RU" dirty="0" err="1"/>
              <a:t>zero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ru-RU" dirty="0"/>
              <a:t>, </a:t>
            </a:r>
            <a:r>
              <a:rPr lang="ru-RU" dirty="0" err="1"/>
              <a:t>best</a:t>
            </a:r>
            <a:r>
              <a:rPr lang="ru-RU" dirty="0"/>
              <a:t> </a:t>
            </a:r>
            <a:r>
              <a:rPr lang="ru-RU" dirty="0" err="1"/>
              <a:t>effort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будет доставлено не более 1 раза (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) </a:t>
            </a:r>
            <a:endParaRPr lang="en-US" dirty="0"/>
          </a:p>
          <a:p>
            <a:pPr lvl="1"/>
            <a:r>
              <a:rPr lang="ru-RU" dirty="0"/>
              <a:t>будет доставлено как минимум 1 раз (</a:t>
            </a:r>
            <a:r>
              <a:rPr lang="ru-RU" dirty="0" err="1"/>
              <a:t>at</a:t>
            </a:r>
            <a:r>
              <a:rPr lang="ru-RU" dirty="0"/>
              <a:t>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будет доставлено ровно 1 раз (</a:t>
            </a:r>
            <a:r>
              <a:rPr lang="ru-RU" dirty="0" err="1"/>
              <a:t>exactly</a:t>
            </a:r>
            <a:r>
              <a:rPr lang="ru-RU" dirty="0"/>
              <a:t> </a:t>
            </a:r>
            <a:r>
              <a:rPr lang="ru-RU" dirty="0" err="1"/>
              <a:t>once</a:t>
            </a:r>
            <a:r>
              <a:rPr lang="ru-RU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3F7F6-2D83-B2E5-C390-1EF6A685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Идемпотентные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6EEE1-3FAE-84FE-CE74-B918B95A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6393" cy="4112720"/>
          </a:xfrm>
        </p:spPr>
        <p:txBody>
          <a:bodyPr/>
          <a:lstStyle/>
          <a:p>
            <a:r>
              <a:rPr lang="ru-RU" dirty="0"/>
              <a:t>Результат операции не изменяется при многократном её применении </a:t>
            </a:r>
            <a:endParaRPr lang="en-US" dirty="0"/>
          </a:p>
          <a:p>
            <a:pPr lvl="1"/>
            <a:r>
              <a:rPr lang="ru-RU" dirty="0"/>
              <a:t>состояние сервера не изменяется или изменяется одинаковым образом</a:t>
            </a:r>
            <a:endParaRPr lang="en-US" dirty="0"/>
          </a:p>
          <a:p>
            <a:pPr lvl="1"/>
            <a:r>
              <a:rPr lang="ru-RU" dirty="0"/>
              <a:t>многократные вызовы эквивалентны однократному </a:t>
            </a:r>
            <a:endParaRPr lang="en-US" dirty="0"/>
          </a:p>
          <a:p>
            <a:r>
              <a:rPr lang="ru-RU" dirty="0"/>
              <a:t>Примеры? </a:t>
            </a:r>
            <a:endParaRPr lang="en-US" dirty="0"/>
          </a:p>
          <a:p>
            <a:r>
              <a:rPr lang="ru-RU" dirty="0"/>
              <a:t>В чем преимущество использования таких операций?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E9D3EF-843D-1757-7978-98475908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3" y="616904"/>
            <a:ext cx="4347532" cy="61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5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F95BD-C7C2-04C3-9BEB-6D5C442C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взаимодействий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08252-ED32-DA14-965F-0B4C0EDC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процессов взаимодействует? </a:t>
            </a:r>
          </a:p>
          <a:p>
            <a:r>
              <a:rPr lang="ru-RU" dirty="0"/>
              <a:t>В каких направлениях передаются сообщения?</a:t>
            </a:r>
          </a:p>
          <a:p>
            <a:r>
              <a:rPr lang="ru-RU" dirty="0"/>
              <a:t>Требуется ли ответ от получателя? </a:t>
            </a:r>
          </a:p>
          <a:p>
            <a:r>
              <a:rPr lang="ru-RU" dirty="0"/>
              <a:t>Кто инициирует передачу сообщения? </a:t>
            </a:r>
          </a:p>
          <a:p>
            <a:r>
              <a:rPr lang="ru-RU" dirty="0"/>
              <a:t>Должны ли отправитель и получатель "знать" друг друга?</a:t>
            </a:r>
          </a:p>
          <a:p>
            <a:r>
              <a:rPr lang="ru-RU" dirty="0"/>
              <a:t>Должны ли процессы работать одновременно?</a:t>
            </a:r>
          </a:p>
          <a:p>
            <a:r>
              <a:rPr lang="ru-RU" dirty="0"/>
              <a:t>Блокируются ли процессы во время отправки/приема сообщений?</a:t>
            </a:r>
          </a:p>
        </p:txBody>
      </p:sp>
    </p:spTree>
    <p:extLst>
      <p:ext uri="{BB962C8B-B14F-4D97-AF65-F5344CB8AC3E}">
        <p14:creationId xmlns:p14="http://schemas.microsoft.com/office/powerpoint/2010/main" val="122973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34804-1232-BF60-13F0-44B70BB5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удаленных вызовов от локальных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F36E4-AA93-1B8B-541F-06BB7DAC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endParaRPr lang="en-US" dirty="0"/>
          </a:p>
          <a:p>
            <a:r>
              <a:rPr lang="ru-RU" dirty="0"/>
              <a:t>Выполняются удаленно, нет нагрузки на клиента</a:t>
            </a:r>
            <a:endParaRPr lang="en-US" dirty="0"/>
          </a:p>
          <a:p>
            <a:r>
              <a:rPr lang="ru-RU" dirty="0"/>
              <a:t>Новые типы ошибок (исключений)</a:t>
            </a:r>
            <a:endParaRPr lang="en-US" dirty="0"/>
          </a:p>
          <a:p>
            <a:r>
              <a:rPr lang="ru-RU" dirty="0"/>
              <a:t>Семантика вызова</a:t>
            </a:r>
            <a:endParaRPr lang="en-US" dirty="0"/>
          </a:p>
          <a:p>
            <a:r>
              <a:rPr lang="ru-RU" dirty="0"/>
              <a:t>Передача параметров, адресное пространство</a:t>
            </a:r>
            <a:endParaRPr lang="en-US" dirty="0"/>
          </a:p>
          <a:p>
            <a:r>
              <a:rPr lang="ru-RU" dirty="0"/>
              <a:t>Блокирующие вызовы и таймауты</a:t>
            </a:r>
            <a:endParaRPr lang="en-US" dirty="0"/>
          </a:p>
          <a:p>
            <a:r>
              <a:rPr lang="ru-RU" dirty="0"/>
              <a:t>Что если сервер перезагрузился/обновил версию?</a:t>
            </a:r>
            <a:endParaRPr lang="en-US" dirty="0"/>
          </a:p>
          <a:p>
            <a:r>
              <a:rPr lang="ru-RU" dirty="0"/>
              <a:t>Новые виды атак и угроз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60295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BF22B-8776-EB48-C2C5-B3330187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18D29-B8BB-05BA-3039-C25ED201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SunRPC</a:t>
            </a:r>
            <a:r>
              <a:rPr lang="en-US" dirty="0"/>
              <a:t>/ONC RPC (1980s, basis for NFS)</a:t>
            </a:r>
            <a:endParaRPr lang="ru-RU" dirty="0"/>
          </a:p>
          <a:p>
            <a:r>
              <a:rPr lang="en-US" dirty="0"/>
              <a:t>CORBA: object-oriented middleware, hot in the 1990s</a:t>
            </a:r>
            <a:endParaRPr lang="ru-RU" dirty="0"/>
          </a:p>
          <a:p>
            <a:r>
              <a:rPr lang="en-US" dirty="0"/>
              <a:t>Microsoft’s DCOM and Java RMI (similar to CORBA)</a:t>
            </a:r>
            <a:endParaRPr lang="ru-RU" dirty="0"/>
          </a:p>
          <a:p>
            <a:r>
              <a:rPr lang="en-US" dirty="0"/>
              <a:t>SOAP/XML-RPC: RPC using XML and HTTP (1998)</a:t>
            </a:r>
            <a:endParaRPr lang="ru-RU" dirty="0"/>
          </a:p>
          <a:p>
            <a:r>
              <a:rPr lang="en-US" dirty="0"/>
              <a:t>Thrift (Facebook, 2007)</a:t>
            </a:r>
            <a:endParaRPr lang="ru-RU" dirty="0"/>
          </a:p>
          <a:p>
            <a:r>
              <a:rPr lang="en-US" dirty="0" err="1"/>
              <a:t>gRPC</a:t>
            </a:r>
            <a:r>
              <a:rPr lang="en-US" dirty="0"/>
              <a:t> (Google, 2015)</a:t>
            </a:r>
            <a:endParaRPr lang="ru-RU" dirty="0"/>
          </a:p>
          <a:p>
            <a:r>
              <a:rPr lang="en-US" dirty="0"/>
              <a:t>REST (often with JSON)</a:t>
            </a:r>
            <a:endParaRPr lang="ru-RU" dirty="0"/>
          </a:p>
          <a:p>
            <a:r>
              <a:rPr lang="en-US" dirty="0"/>
              <a:t>Ajax in web browsers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8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901A4-2E09-C933-6F50-C04743E3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0C75C-CD69-32E8-2D54-1379D4E2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 Steen M., Tanenbaum A.S. Distributed Systems: Principles and Paradigms. (</a:t>
            </a:r>
            <a:r>
              <a:rPr lang="ru-RU" dirty="0"/>
              <a:t>Глава 4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www.csci.csusb.edu/tongyu/courses/cs461/notes/communication.php</a:t>
            </a:r>
            <a:endParaRPr lang="en-US" dirty="0"/>
          </a:p>
          <a:p>
            <a:r>
              <a:rPr lang="ru-RU" dirty="0">
                <a:hlinkClick r:id="rId3"/>
              </a:rPr>
              <a:t>https://habr.com/ru/company/itsumma/blog/416629/</a:t>
            </a:r>
            <a:r>
              <a:rPr lang="en-US" dirty="0"/>
              <a:t> - RabbitMQ vs Kafka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2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0BD6C-5359-49A1-CA82-F86B016D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6ABC1-4D91-F517-A03D-84DB0A67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Парные взаимодействия </a:t>
            </a:r>
          </a:p>
          <a:p>
            <a:r>
              <a:rPr lang="ru-RU" dirty="0"/>
              <a:t>Групповые взаимодействия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BA6CCA-3352-F152-0103-B53E7655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52" y="3429000"/>
            <a:ext cx="8135006" cy="24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8BE0D-EA7B-CFBE-CA91-6B0991F1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передачи сообщений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071900-01C4-C6DB-0281-AF4ACC1F9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одну сторону (</a:t>
            </a:r>
            <a:r>
              <a:rPr lang="ru-RU" dirty="0" err="1"/>
              <a:t>unidirectional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роли отправителей и получателей зафиксированы</a:t>
            </a:r>
            <a:endParaRPr lang="en-US" dirty="0"/>
          </a:p>
          <a:p>
            <a:pPr lvl="1"/>
            <a:r>
              <a:rPr lang="ru-RU" dirty="0"/>
              <a:t>пример: издатель-подписчик</a:t>
            </a:r>
            <a:r>
              <a:rPr lang="en-US" dirty="0"/>
              <a:t> (publisher-subscribers)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01CA70-C00C-D2C9-52E3-DDA2EE23B5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обе стороны (</a:t>
            </a:r>
            <a:r>
              <a:rPr lang="ru-RU" dirty="0" err="1"/>
              <a:t>bidirectional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процесс может быть как отправителем, так и получателем</a:t>
            </a:r>
            <a:endParaRPr lang="en-US" dirty="0"/>
          </a:p>
          <a:p>
            <a:pPr lvl="1"/>
            <a:r>
              <a:rPr lang="ru-RU" dirty="0"/>
              <a:t>пример: клиент-сервер</a:t>
            </a:r>
            <a:r>
              <a:rPr lang="en-US" dirty="0"/>
              <a:t> (client-server)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71CFB8-9C0E-14E3-C1A2-C54202BA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35936"/>
            <a:ext cx="4827441" cy="17121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02AA14-0E06-28D0-7C82-62D69CA50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90" y="4163850"/>
            <a:ext cx="3580083" cy="21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E7B2-06FC-5196-BC03-5AB8B84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Требуется ли ответ от получателя?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B6AB-81A1-1642-F51D-531C9CAC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64677" cy="4351338"/>
          </a:xfrm>
        </p:spPr>
        <p:txBody>
          <a:bodyPr/>
          <a:lstStyle/>
          <a:p>
            <a:r>
              <a:rPr lang="ru-RU" dirty="0"/>
              <a:t>Отправка в одну сторону (</a:t>
            </a:r>
            <a:r>
              <a:rPr lang="ru-RU" dirty="0" err="1"/>
              <a:t>one-way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Схема "запрос-ответ" (</a:t>
            </a:r>
            <a:r>
              <a:rPr lang="ru-RU" dirty="0" err="1"/>
              <a:t>request-reply</a:t>
            </a:r>
            <a:r>
              <a:rPr lang="ru-RU" dirty="0"/>
              <a:t>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91352CD-AA00-49A1-23F3-FF2D24D142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74" y="3060844"/>
            <a:ext cx="5721858" cy="3251056"/>
          </a:xfrm>
        </p:spPr>
      </p:pic>
    </p:spTree>
    <p:extLst>
      <p:ext uri="{BB962C8B-B14F-4D97-AF65-F5344CB8AC3E}">
        <p14:creationId xmlns:p14="http://schemas.microsoft.com/office/powerpoint/2010/main" val="186975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EAB95-00F9-63F4-B2FA-A757F9E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передачу сообщения?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07ED0-87EB-A3F2-5945-CB96590D1B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Push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отправитель инициирует доставку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получатель пассивен </a:t>
            </a:r>
            <a:endParaRPr lang="en-US" dirty="0"/>
          </a:p>
          <a:p>
            <a:r>
              <a:rPr lang="ru-RU" dirty="0"/>
              <a:t>Pull </a:t>
            </a:r>
            <a:r>
              <a:rPr lang="en-US" dirty="0"/>
              <a:t>- </a:t>
            </a:r>
            <a:r>
              <a:rPr lang="ru-RU" dirty="0"/>
              <a:t>получатель инициирует доставку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отправитель пассивен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39C9C4-A96B-E1D7-A43A-65F78EC30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45" y="4298733"/>
            <a:ext cx="3224048" cy="1612024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704873-8D2F-F206-7EBE-4846631F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37" y="1690688"/>
            <a:ext cx="4011522" cy="14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0F7B-B822-6CDB-632D-434FA72E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E724E-955A-C912-832E-FB45EEF99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14793" cy="4351338"/>
          </a:xfrm>
        </p:spPr>
        <p:txBody>
          <a:bodyPr>
            <a:normAutofit/>
          </a:bodyPr>
          <a:lstStyle/>
          <a:p>
            <a:r>
              <a:rPr lang="ru-RU" dirty="0"/>
              <a:t>Связывание по пространству (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coupling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Процессы должны обладать информацией друг о друге</a:t>
            </a:r>
            <a:endParaRPr lang="en-US" dirty="0"/>
          </a:p>
          <a:p>
            <a:pPr lvl="1"/>
            <a:r>
              <a:rPr lang="ru-RU" dirty="0"/>
              <a:t>Например, отправитель должен знать адрес получателя</a:t>
            </a:r>
            <a:endParaRPr lang="en-US" dirty="0"/>
          </a:p>
          <a:p>
            <a:r>
              <a:rPr lang="ru-RU" dirty="0"/>
              <a:t>Связывание по времени 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coupling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Процессы должны выполняться в одно время</a:t>
            </a:r>
            <a:endParaRPr lang="en-US" dirty="0"/>
          </a:p>
          <a:p>
            <a:pPr lvl="1"/>
            <a:r>
              <a:rPr lang="ru-RU" dirty="0" err="1"/>
              <a:t>Transient</a:t>
            </a:r>
            <a:r>
              <a:rPr lang="ru-RU" dirty="0"/>
              <a:t> </a:t>
            </a:r>
            <a:r>
              <a:rPr lang="ru-RU" dirty="0" err="1"/>
              <a:t>vs</a:t>
            </a:r>
            <a:r>
              <a:rPr lang="ru-RU" dirty="0"/>
              <a:t> </a:t>
            </a:r>
            <a:r>
              <a:rPr lang="ru-RU" dirty="0" err="1"/>
              <a:t>persistent</a:t>
            </a:r>
            <a:r>
              <a:rPr lang="ru-RU" dirty="0"/>
              <a:t> </a:t>
            </a:r>
            <a:r>
              <a:rPr lang="ru-RU" dirty="0" err="1"/>
              <a:t>communication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30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97A8A-636B-2900-D6B3-10399E9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Непрямое взаимодействие (</a:t>
            </a:r>
            <a:r>
              <a:rPr lang="en-US" dirty="0"/>
              <a:t>indirect)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A30B5-5ED0-05FD-AE98-9BB666E52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ru-RU" dirty="0"/>
              <a:t>Происходит через некоторого посредника или абстракцию, без прямого связывания между отправителями и получателями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r>
              <a:rPr lang="ru-RU" dirty="0"/>
              <a:t>Очередь сообщений</a:t>
            </a:r>
            <a:endParaRPr lang="en-US" dirty="0"/>
          </a:p>
          <a:p>
            <a:r>
              <a:rPr lang="ru-RU" dirty="0"/>
              <a:t>Издатель-подписчик</a:t>
            </a:r>
            <a:endParaRPr lang="en-US" dirty="0"/>
          </a:p>
          <a:p>
            <a:r>
              <a:rPr lang="ru-RU" dirty="0"/>
              <a:t>Общая память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E1975B-A10D-B1E1-D7E4-4B6EC6C3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76" y="3227407"/>
            <a:ext cx="6843720" cy="30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3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821</Words>
  <Application>Microsoft Office PowerPoint</Application>
  <PresentationFormat>Широкоэкранный</PresentationFormat>
  <Paragraphs>125</Paragraphs>
  <Slides>32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Тема Office</vt:lpstr>
      <vt:lpstr>Распределенные вычислительные системы: Взаимодействие между процессами в РС</vt:lpstr>
      <vt:lpstr>Обмен сообщениями (Message passing)</vt:lpstr>
      <vt:lpstr>Варианты взаимодействий</vt:lpstr>
      <vt:lpstr>Число процессов</vt:lpstr>
      <vt:lpstr>Направления передачи сообщений</vt:lpstr>
      <vt:lpstr>Требуется ли ответ от получателя?</vt:lpstr>
      <vt:lpstr>Кто инициирует передачу сообщения?</vt:lpstr>
      <vt:lpstr>Связывание процессов</vt:lpstr>
      <vt:lpstr>Непрямое взаимодействие (indirect)</vt:lpstr>
      <vt:lpstr>Блокируются ли процессы?</vt:lpstr>
      <vt:lpstr>Возможные гарантии транспорта</vt:lpstr>
      <vt:lpstr>Презентация PowerPoint</vt:lpstr>
      <vt:lpstr>Client – server example: Web</vt:lpstr>
      <vt:lpstr>Client – server example: Web</vt:lpstr>
      <vt:lpstr>Client – server example: Web</vt:lpstr>
      <vt:lpstr>Client-server example: online payments</vt:lpstr>
      <vt:lpstr>Client-server example: online payments</vt:lpstr>
      <vt:lpstr>Client-server example: online payments</vt:lpstr>
      <vt:lpstr>Remote Procedure Call (RPC)</vt:lpstr>
      <vt:lpstr>Реализация RPC</vt:lpstr>
      <vt:lpstr>Remote Procedure Call (RPC), in code: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Remote Procedure Call (RPC)</vt:lpstr>
      <vt:lpstr>Семантика (гарантии) RPC-вызова</vt:lpstr>
      <vt:lpstr>Идемпотентные операции</vt:lpstr>
      <vt:lpstr>Отличия удаленных вызовов от локальных</vt:lpstr>
      <vt:lpstr>RPC история</vt:lpstr>
      <vt:lpstr>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вычислительные системы</dc:title>
  <dc:creator>Рыбин Артём Валерьевич</dc:creator>
  <cp:lastModifiedBy>Рыбин Артём Валерьевич</cp:lastModifiedBy>
  <cp:revision>5</cp:revision>
  <dcterms:created xsi:type="dcterms:W3CDTF">2022-09-15T19:14:32Z</dcterms:created>
  <dcterms:modified xsi:type="dcterms:W3CDTF">2022-10-06T15:43:25Z</dcterms:modified>
</cp:coreProperties>
</file>