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7" r:id="rId15"/>
    <p:sldId id="271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3EEF2D-1ACB-4FE5-8C57-0CEB64EADBC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A29AD0E-AD6F-4C79-8C57-ABFB292849A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Введение в </a:t>
            </a:r>
            <a:r>
              <a:rPr lang="en-US" b="1" dirty="0" err="1" smtClean="0"/>
              <a:t>tkinter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7772400" cy="1199704"/>
          </a:xfrm>
        </p:spPr>
        <p:txBody>
          <a:bodyPr/>
          <a:lstStyle/>
          <a:p>
            <a:r>
              <a:rPr lang="ru-RU" dirty="0" smtClean="0"/>
              <a:t>Выполнил: Дубков И. 19ПМ-2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любом </a:t>
            </a:r>
            <a:r>
              <a:rPr lang="ru-RU" dirty="0" smtClean="0"/>
              <a:t>приложении </a:t>
            </a:r>
            <a:r>
              <a:rPr lang="ru-RU" dirty="0" err="1" smtClean="0"/>
              <a:t>виджеты</a:t>
            </a:r>
            <a:r>
              <a:rPr lang="ru-RU" dirty="0" smtClean="0"/>
              <a:t> не разбросаны по окну как попало, а хорошо организованы, интерфейс продуман до мелочей и обычно подчинен определенным стандартам. Для того чтобы отобразить кнопку в окне используют метод </a:t>
            </a:r>
            <a:r>
              <a:rPr lang="ru-RU" dirty="0" err="1" smtClean="0">
                <a:solidFill>
                  <a:srgbClr val="FF0000"/>
                </a:solidFill>
              </a:rPr>
              <a:t>pack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не вставить эту строчку кода, то кнопка в окне так и не появится, хотя она есть в программе.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Размещение </a:t>
            </a:r>
            <a:r>
              <a:rPr lang="ru-RU" dirty="0" err="1" smtClean="0"/>
              <a:t>виджет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28860" y="3786190"/>
            <a:ext cx="5500726" cy="642942"/>
            <a:chOff x="571472" y="5286388"/>
            <a:chExt cx="5500726" cy="64294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14348" y="5357826"/>
              <a:ext cx="5286412" cy="49244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err="1" smtClean="0"/>
                <a:t>but.</a:t>
              </a:r>
              <a:r>
                <a:rPr lang="en-US" sz="3200" dirty="0" err="1"/>
                <a:t>pack</a:t>
              </a:r>
              <a:r>
                <a:rPr lang="en-US" sz="3200" dirty="0"/>
                <a:t>()</a:t>
              </a:r>
              <a:endParaRPr kumimoji="0" lang="ru-RU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mainloop</a:t>
            </a:r>
            <a:r>
              <a:rPr lang="en-US" dirty="0" smtClean="0"/>
              <a:t> – </a:t>
            </a:r>
            <a:r>
              <a:rPr lang="ru-RU" dirty="0" smtClean="0"/>
              <a:t>метод вызова главного окна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Данная строчка кода должна быть всегда в конце </a:t>
            </a:r>
            <a:r>
              <a:rPr lang="ru-RU" dirty="0" err="1" smtClean="0"/>
              <a:t>скрипта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Отображение главного окна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285984" y="2285992"/>
            <a:ext cx="5500726" cy="642942"/>
            <a:chOff x="571472" y="5286388"/>
            <a:chExt cx="5500726" cy="64294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14348" y="5357826"/>
              <a:ext cx="5286412" cy="49244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err="1" smtClean="0"/>
                <a:t>mainloop</a:t>
              </a:r>
              <a:r>
                <a:rPr lang="en-US" sz="3200" dirty="0" smtClean="0"/>
                <a:t>()</a:t>
              </a:r>
              <a:endParaRPr kumimoji="0" lang="ru-RU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7214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en-US" b="1" dirty="0" smtClean="0"/>
              <a:t>import</a:t>
            </a:r>
            <a:r>
              <a:rPr lang="en-US" dirty="0" smtClean="0"/>
              <a:t> *   </a:t>
            </a:r>
            <a:endParaRPr lang="ru-RU" dirty="0" smtClean="0"/>
          </a:p>
          <a:p>
            <a:endParaRPr lang="ru-RU" b="1" dirty="0" smtClean="0"/>
          </a:p>
          <a:p>
            <a:pPr>
              <a:buNone/>
            </a:pPr>
            <a:r>
              <a:rPr lang="en-US" b="1" dirty="0" smtClean="0"/>
              <a:t>def</a:t>
            </a:r>
            <a:r>
              <a:rPr lang="en-US" dirty="0" smtClean="0"/>
              <a:t> printer(event): </a:t>
            </a:r>
            <a:endParaRPr lang="ru-RU" dirty="0" smtClean="0"/>
          </a:p>
          <a:p>
            <a:pPr lvl="1"/>
            <a:r>
              <a:rPr lang="en-US" b="1" dirty="0" smtClean="0"/>
              <a:t>print</a:t>
            </a:r>
            <a:r>
              <a:rPr lang="en-US" dirty="0" smtClean="0"/>
              <a:t> ("</a:t>
            </a:r>
            <a:r>
              <a:rPr lang="ru-RU" dirty="0" smtClean="0"/>
              <a:t>Как всегда очередной '</a:t>
            </a:r>
            <a:r>
              <a:rPr lang="en-US" dirty="0" smtClean="0"/>
              <a:t>Hello World!'")  </a:t>
            </a:r>
            <a:endParaRPr lang="ru-RU" dirty="0" smtClean="0"/>
          </a:p>
          <a:p>
            <a:pPr lvl="1">
              <a:buNone/>
            </a:pP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root = </a:t>
            </a:r>
            <a:r>
              <a:rPr lang="en-US" dirty="0" err="1" smtClean="0"/>
              <a:t>Tk</a:t>
            </a:r>
            <a:r>
              <a:rPr lang="en-US" dirty="0" smtClean="0"/>
              <a:t>()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but = Button(root)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but["text"] = "</a:t>
            </a:r>
            <a:r>
              <a:rPr lang="ru-RU" dirty="0" smtClean="0"/>
              <a:t>Печать" </a:t>
            </a:r>
            <a:r>
              <a:rPr lang="en-US" dirty="0" err="1" smtClean="0"/>
              <a:t>but.bind</a:t>
            </a:r>
            <a:r>
              <a:rPr lang="en-US" dirty="0" smtClean="0"/>
              <a:t>("&lt;Button-1&gt;",printer)  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but.pack</a:t>
            </a:r>
            <a:r>
              <a:rPr lang="en-US" dirty="0" smtClean="0"/>
              <a:t>()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mainloop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Entry –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создание строчки для ввода текста пользователем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Использует модуль </a:t>
            </a:r>
            <a:r>
              <a:rPr lang="en-US" dirty="0" err="1" smtClean="0"/>
              <a:t>ttk</a:t>
            </a:r>
            <a:r>
              <a:rPr lang="en-US" dirty="0" smtClean="0"/>
              <a:t>*</a:t>
            </a:r>
          </a:p>
          <a:p>
            <a:r>
              <a:rPr lang="ru-RU" dirty="0" smtClean="0"/>
              <a:t>Для получения из нее информации используем функцию </a:t>
            </a:r>
            <a:r>
              <a:rPr lang="en-US" dirty="0" smtClean="0"/>
              <a:t>get()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899592" y="2599598"/>
            <a:ext cx="7200799" cy="642942"/>
            <a:chOff x="571472" y="5286388"/>
            <a:chExt cx="5500726" cy="64294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14348" y="5419382"/>
              <a:ext cx="5286412" cy="369332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entry= </a:t>
              </a:r>
              <a:r>
                <a:rPr lang="en-US" sz="2400" dirty="0" err="1" smtClean="0"/>
                <a:t>ttk.Entry</a:t>
              </a:r>
              <a:r>
                <a:rPr lang="en-US" sz="2400" dirty="0" smtClean="0"/>
                <a:t>(win)</a:t>
              </a:r>
              <a:endParaRPr kumimoji="0" 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94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Menubutton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создание </a:t>
            </a:r>
            <a:r>
              <a:rPr lang="ru-RU" dirty="0"/>
              <a:t>открывающейся </a:t>
            </a:r>
            <a:r>
              <a:rPr lang="ru-RU" dirty="0" err="1"/>
              <a:t>менюшки</a:t>
            </a:r>
            <a:r>
              <a:rPr lang="ru-RU" dirty="0"/>
              <a:t> для выбора пункта из </a:t>
            </a:r>
            <a:r>
              <a:rPr lang="ru-RU" dirty="0" smtClean="0"/>
              <a:t>нее пользователем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Для создания подпунктов используем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Menubutton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888048" y="2996952"/>
            <a:ext cx="7200799" cy="642942"/>
            <a:chOff x="571472" y="5286388"/>
            <a:chExt cx="5500726" cy="64294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14348" y="5419382"/>
              <a:ext cx="5286412" cy="369332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ru-RU" sz="2400" dirty="0" err="1">
                  <a:latin typeface="JetBrains Mono"/>
                  <a:cs typeface="Arial" pitchFamily="34" charset="0"/>
                </a:rPr>
                <a:t>menubutton</a:t>
              </a:r>
              <a:r>
                <a:rPr lang="ru-RU" sz="2400" dirty="0">
                  <a:latin typeface="JetBrains Mono"/>
                  <a:cs typeface="Arial" pitchFamily="34" charset="0"/>
                </a:rPr>
                <a:t> = </a:t>
              </a:r>
              <a:r>
                <a:rPr lang="ru-RU" sz="2400" dirty="0" err="1" smtClean="0">
                  <a:latin typeface="JetBrains Mono"/>
                  <a:cs typeface="Arial" pitchFamily="34" charset="0"/>
                </a:rPr>
                <a:t>Menubutton</a:t>
              </a:r>
              <a:r>
                <a:rPr lang="ru-RU" sz="2400" dirty="0" smtClean="0">
                  <a:latin typeface="JetBrains Mono"/>
                  <a:cs typeface="Arial" pitchFamily="34" charset="0"/>
                </a:rPr>
                <a:t>(</a:t>
              </a:r>
              <a:r>
                <a:rPr lang="ru-RU" sz="2400" dirty="0" err="1" smtClean="0">
                  <a:latin typeface="JetBrains Mono"/>
                  <a:cs typeface="Arial" pitchFamily="34" charset="0"/>
                </a:rPr>
                <a:t>top</a:t>
              </a:r>
              <a:r>
                <a:rPr lang="ru-RU" sz="2400" dirty="0" smtClean="0">
                  <a:latin typeface="JetBrains Mono"/>
                  <a:cs typeface="Arial" pitchFamily="34" charset="0"/>
                </a:rPr>
                <a:t>)</a:t>
              </a:r>
              <a:endParaRPr lang="ru-RU" sz="48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719393" y="4725144"/>
            <a:ext cx="7538108" cy="1371698"/>
            <a:chOff x="571472" y="5286388"/>
            <a:chExt cx="5500726" cy="642942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725088" y="5413107"/>
              <a:ext cx="5282752" cy="389505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dirty="0" err="1" smtClean="0">
                  <a:latin typeface="JetBrains Mono"/>
                  <a:cs typeface="Arial" pitchFamily="34" charset="0"/>
                </a:rPr>
                <a:t>menubutton.menu</a:t>
              </a:r>
              <a:r>
                <a:rPr lang="ru-RU" dirty="0" smtClean="0">
                  <a:latin typeface="JetBrains Mono"/>
                  <a:cs typeface="Arial" pitchFamily="34" charset="0"/>
                </a:rPr>
                <a:t> </a:t>
              </a:r>
              <a:r>
                <a:rPr lang="ru-RU" dirty="0">
                  <a:latin typeface="JetBrains Mono"/>
                  <a:cs typeface="Arial" pitchFamily="34" charset="0"/>
                </a:rPr>
                <a:t>= </a:t>
              </a:r>
              <a:r>
                <a:rPr lang="ru-RU" dirty="0" err="1">
                  <a:latin typeface="JetBrains Mono"/>
                  <a:cs typeface="Arial" pitchFamily="34" charset="0"/>
                </a:rPr>
                <a:t>Menu</a:t>
              </a:r>
              <a:r>
                <a:rPr lang="ru-RU" dirty="0">
                  <a:latin typeface="JetBrains Mono"/>
                  <a:cs typeface="Arial" pitchFamily="34" charset="0"/>
                </a:rPr>
                <a:t>(</a:t>
              </a:r>
              <a:r>
                <a:rPr lang="ru-RU" dirty="0" err="1">
                  <a:latin typeface="JetBrains Mono"/>
                  <a:cs typeface="Arial" pitchFamily="34" charset="0"/>
                </a:rPr>
                <a:t>menubutton</a:t>
              </a:r>
              <a:r>
                <a:rPr lang="ru-RU" dirty="0">
                  <a:latin typeface="JetBrains Mono"/>
                  <a:cs typeface="Arial" pitchFamily="34" charset="0"/>
                </a:rPr>
                <a:t>)</a:t>
              </a:r>
              <a:br>
                <a:rPr lang="ru-RU" dirty="0">
                  <a:latin typeface="JetBrains Mono"/>
                  <a:cs typeface="Arial" pitchFamily="34" charset="0"/>
                </a:rPr>
              </a:br>
              <a:r>
                <a:rPr lang="ru-RU" dirty="0" err="1">
                  <a:latin typeface="JetBrains Mono"/>
                  <a:cs typeface="Arial" pitchFamily="34" charset="0"/>
                </a:rPr>
                <a:t>menubutton</a:t>
              </a:r>
              <a:r>
                <a:rPr lang="ru-RU" dirty="0">
                  <a:latin typeface="JetBrains Mono"/>
                  <a:cs typeface="Arial" pitchFamily="34" charset="0"/>
                </a:rPr>
                <a:t>["</a:t>
              </a:r>
              <a:r>
                <a:rPr lang="ru-RU" dirty="0" err="1">
                  <a:latin typeface="JetBrains Mono"/>
                  <a:cs typeface="Arial" pitchFamily="34" charset="0"/>
                </a:rPr>
                <a:t>menu</a:t>
              </a:r>
              <a:r>
                <a:rPr lang="ru-RU" dirty="0">
                  <a:latin typeface="JetBrains Mono"/>
                  <a:cs typeface="Arial" pitchFamily="34" charset="0"/>
                </a:rPr>
                <a:t>"] = </a:t>
              </a:r>
              <a:r>
                <a:rPr lang="ru-RU" dirty="0" err="1">
                  <a:latin typeface="JetBrains Mono"/>
                  <a:cs typeface="Arial" pitchFamily="34" charset="0"/>
                </a:rPr>
                <a:t>menubutton.menu</a:t>
              </a:r>
              <a:r>
                <a:rPr lang="ru-RU" dirty="0">
                  <a:latin typeface="JetBrains Mono"/>
                  <a:cs typeface="Arial" pitchFamily="34" charset="0"/>
                </a:rPr>
                <a:t/>
              </a:r>
              <a:br>
                <a:rPr lang="ru-RU" dirty="0">
                  <a:latin typeface="JetBrains Mono"/>
                  <a:cs typeface="Arial" pitchFamily="34" charset="0"/>
                </a:rPr>
              </a:br>
              <a:r>
                <a:rPr lang="ru-RU" dirty="0" err="1" smtClean="0">
                  <a:latin typeface="JetBrains Mono"/>
                  <a:cs typeface="Arial" pitchFamily="34" charset="0"/>
                </a:rPr>
                <a:t>menubutton.menu.add_checkbutton</a:t>
              </a:r>
              <a:r>
                <a:rPr lang="ru-RU" dirty="0" smtClean="0">
                  <a:latin typeface="JetBrains Mono"/>
                  <a:cs typeface="Arial" pitchFamily="34" charset="0"/>
                </a:rPr>
                <a:t>()</a:t>
              </a:r>
              <a:endParaRPr lang="ru-RU" sz="4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Menu–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создание </a:t>
            </a:r>
            <a:r>
              <a:rPr lang="ru-RU" dirty="0" err="1" smtClean="0"/>
              <a:t>менюшки</a:t>
            </a:r>
            <a:r>
              <a:rPr lang="en-US" dirty="0" smtClean="0"/>
              <a:t> </a:t>
            </a:r>
            <a:r>
              <a:rPr lang="ru-RU" dirty="0" smtClean="0"/>
              <a:t>в верху окна </a:t>
            </a:r>
            <a:r>
              <a:rPr lang="ru-RU" dirty="0"/>
              <a:t>для выбора пункта из </a:t>
            </a:r>
            <a:r>
              <a:rPr lang="ru-RU" dirty="0" smtClean="0"/>
              <a:t>нее пользователем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Для создания подпунктов используем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Menu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899592" y="2599598"/>
            <a:ext cx="7200799" cy="642942"/>
            <a:chOff x="571472" y="5286388"/>
            <a:chExt cx="5500726" cy="64294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14348" y="5419382"/>
              <a:ext cx="5286412" cy="369332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/>
                <a:t>menubar</a:t>
              </a:r>
              <a:r>
                <a:rPr lang="en-US" sz="2400" dirty="0"/>
                <a:t> = Menu(top)</a:t>
              </a:r>
              <a:endParaRPr lang="ru-RU" sz="24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778308" y="4581128"/>
            <a:ext cx="7301797" cy="753803"/>
            <a:chOff x="571472" y="5286388"/>
            <a:chExt cx="5500726" cy="642942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725088" y="5548794"/>
              <a:ext cx="5282752" cy="118131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menubar.add_command</a:t>
              </a:r>
              <a:r>
                <a:rPr lang="en-US" dirty="0"/>
                <a:t>(label="Hello!", command=hello)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3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Radiobutton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создание меню выбора одного из нескольких пунктов нажатием на них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Для создания </a:t>
            </a:r>
            <a:r>
              <a:rPr lang="ru-RU" dirty="0" smtClean="0"/>
              <a:t>переменной </a:t>
            </a:r>
            <a:r>
              <a:rPr lang="en-US" dirty="0" smtClean="0"/>
              <a:t>radio </a:t>
            </a:r>
            <a:r>
              <a:rPr lang="ru-RU" dirty="0" smtClean="0"/>
              <a:t>используем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Radiobutton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83568" y="2372579"/>
            <a:ext cx="7416823" cy="1190856"/>
            <a:chOff x="571472" y="5286388"/>
            <a:chExt cx="5500726" cy="64294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843785" y="5346330"/>
              <a:ext cx="5156975" cy="398804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R1 = </a:t>
              </a:r>
              <a:r>
                <a:rPr lang="en-US" sz="2400" dirty="0" err="1"/>
                <a:t>Radiobutton</a:t>
              </a:r>
              <a:r>
                <a:rPr lang="en-US" sz="2400" dirty="0"/>
                <a:t>(top, </a:t>
              </a:r>
              <a:r>
                <a:rPr lang="en-US" sz="2400" dirty="0" smtClean="0"/>
                <a:t>variable=radio</a:t>
              </a:r>
              <a:r>
                <a:rPr lang="en-US" sz="2400" dirty="0"/>
                <a:t>, </a:t>
              </a:r>
              <a:r>
                <a:rPr lang="en-US" sz="2400" dirty="0" smtClean="0"/>
                <a:t>value=1)</a:t>
              </a:r>
              <a:endParaRPr lang="ru-RU" sz="240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778308" y="4581128"/>
            <a:ext cx="7301797" cy="753803"/>
            <a:chOff x="571472" y="5286388"/>
            <a:chExt cx="5500726" cy="642942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725088" y="5489729"/>
              <a:ext cx="5282752" cy="236261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radio = </a:t>
              </a:r>
              <a:r>
                <a:rPr lang="en-US" dirty="0" err="1"/>
                <a:t>IntVar</a:t>
              </a:r>
              <a:r>
                <a:rPr lang="en-US" dirty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86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Canvas–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создание </a:t>
            </a:r>
            <a:r>
              <a:rPr lang="ru-RU" dirty="0" smtClean="0"/>
              <a:t>окна для показа изображений, анимации и </a:t>
            </a:r>
            <a:r>
              <a:rPr lang="ru-RU" dirty="0" err="1" smtClean="0"/>
              <a:t>тд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899592" y="2599598"/>
            <a:ext cx="7200799" cy="642942"/>
            <a:chOff x="571472" y="5286388"/>
            <a:chExt cx="5500726" cy="64294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14348" y="5419382"/>
              <a:ext cx="5286412" cy="369332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c = </a:t>
              </a:r>
              <a:r>
                <a:rPr lang="en-US" sz="2400" dirty="0" smtClean="0"/>
                <a:t>Canvas(root)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518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Теги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создание введение дополнительного параметра для </a:t>
            </a:r>
            <a:r>
              <a:rPr lang="ru-RU" dirty="0" smtClean="0"/>
              <a:t>группы объектов с возможностью обращения к ним всем одновременно по э</a:t>
            </a:r>
            <a:r>
              <a:rPr lang="ru-RU" dirty="0" smtClean="0"/>
              <a:t>тому параметру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Теги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34262" y="3501008"/>
            <a:ext cx="7200799" cy="642942"/>
            <a:chOff x="571472" y="5286388"/>
            <a:chExt cx="5500726" cy="64294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678629" y="5423193"/>
              <a:ext cx="5286412" cy="369332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400" dirty="0" err="1">
                  <a:latin typeface="JetBrains Mono"/>
                  <a:cs typeface="Arial" pitchFamily="34" charset="0"/>
                </a:rPr>
                <a:t>c.create_line</a:t>
              </a:r>
              <a:r>
                <a:rPr lang="ru-RU" sz="2400" dirty="0">
                  <a:latin typeface="JetBrains Mono"/>
                  <a:cs typeface="Arial" pitchFamily="34" charset="0"/>
                </a:rPr>
                <a:t>(10, 100, 450, 100</a:t>
              </a:r>
              <a:r>
                <a:rPr lang="ru-RU" sz="2400" dirty="0" smtClean="0">
                  <a:latin typeface="JetBrains Mono"/>
                  <a:cs typeface="Arial" pitchFamily="34" charset="0"/>
                </a:rPr>
                <a:t>,</a:t>
              </a:r>
              <a:r>
                <a:rPr lang="ru-RU" sz="2400" dirty="0">
                  <a:latin typeface="JetBrains Mono"/>
                  <a:cs typeface="Arial" pitchFamily="34" charset="0"/>
                </a:rPr>
                <a:t> </a:t>
              </a:r>
              <a:r>
                <a:rPr lang="ru-RU" sz="2400" dirty="0" err="1">
                  <a:latin typeface="JetBrains Mono"/>
                  <a:cs typeface="Arial" pitchFamily="34" charset="0"/>
                </a:rPr>
                <a:t>tag</a:t>
              </a:r>
              <a:r>
                <a:rPr lang="ru-RU" sz="2400" dirty="0">
                  <a:latin typeface="JetBrains Mono"/>
                  <a:cs typeface="Arial" pitchFamily="34" charset="0"/>
                </a:rPr>
                <a:t>="group1")</a:t>
              </a:r>
              <a:r>
                <a:rPr lang="ru-RU" sz="2400" dirty="0" smtClean="0">
                  <a:latin typeface="JetBrains Mono"/>
                  <a:cs typeface="Arial" pitchFamily="34" charset="0"/>
                </a:rPr>
                <a:t>            </a:t>
              </a:r>
              <a:endParaRPr lang="ru-RU" sz="48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61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298371"/>
          </a:xfrm>
        </p:spPr>
        <p:txBody>
          <a:bodyPr/>
          <a:lstStyle/>
          <a:p>
            <a:pPr marL="109728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Всем спасибо за внимание!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Все!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6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3768733"/>
          </a:xfrm>
        </p:spPr>
        <p:txBody>
          <a:bodyPr>
            <a:normAutofit/>
          </a:bodyPr>
          <a:lstStyle/>
          <a:p>
            <a:r>
              <a:rPr lang="ru-RU" sz="4400" dirty="0" err="1" smtClean="0">
                <a:solidFill>
                  <a:srgbClr val="FF0000"/>
                </a:solidFill>
              </a:rPr>
              <a:t>tkinter</a:t>
            </a:r>
            <a:r>
              <a:rPr lang="ru-RU" sz="4400" dirty="0" smtClean="0"/>
              <a:t> – библиотека, в которую включены </a:t>
            </a:r>
            <a:r>
              <a:rPr lang="ru-RU" sz="4400" dirty="0" err="1" smtClean="0"/>
              <a:t>виджеты</a:t>
            </a:r>
            <a:r>
              <a:rPr lang="ru-RU" sz="4400" dirty="0" smtClean="0"/>
              <a:t> для языка программирования </a:t>
            </a:r>
            <a:r>
              <a:rPr lang="ru-RU" sz="4400" dirty="0" err="1" smtClean="0"/>
              <a:t>Python</a:t>
            </a:r>
            <a:r>
              <a:rPr lang="ru-RU" sz="4400" dirty="0" smtClean="0"/>
              <a:t> . </a:t>
            </a:r>
            <a:endParaRPr lang="ru-RU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Импорт библиотеки</a:t>
            </a:r>
          </a:p>
          <a:p>
            <a:r>
              <a:rPr lang="ru-RU" dirty="0"/>
              <a:t>Создание главного окна</a:t>
            </a:r>
          </a:p>
          <a:p>
            <a:r>
              <a:rPr lang="ru-RU" dirty="0"/>
              <a:t>Создание </a:t>
            </a:r>
            <a:r>
              <a:rPr lang="ru-RU" dirty="0" err="1" smtClean="0"/>
              <a:t>виджетов</a:t>
            </a:r>
            <a:endParaRPr lang="ru-RU" dirty="0"/>
          </a:p>
          <a:p>
            <a:r>
              <a:rPr lang="ru-RU" dirty="0"/>
              <a:t>Установка их свойств</a:t>
            </a:r>
          </a:p>
          <a:p>
            <a:r>
              <a:rPr lang="ru-RU" dirty="0"/>
              <a:t>Определение событий</a:t>
            </a:r>
          </a:p>
          <a:p>
            <a:r>
              <a:rPr lang="ru-RU" dirty="0"/>
              <a:t>Определение обработчиков событий</a:t>
            </a:r>
          </a:p>
          <a:p>
            <a:r>
              <a:rPr lang="ru-RU" dirty="0"/>
              <a:t>Расположение </a:t>
            </a:r>
            <a:r>
              <a:rPr lang="ru-RU" dirty="0" err="1" smtClean="0"/>
              <a:t>виджетов</a:t>
            </a:r>
            <a:r>
              <a:rPr lang="ru-RU" dirty="0" smtClean="0"/>
              <a:t> </a:t>
            </a:r>
            <a:r>
              <a:rPr lang="ru-RU" dirty="0"/>
              <a:t>на главном окне</a:t>
            </a:r>
          </a:p>
          <a:p>
            <a:r>
              <a:rPr lang="ru-RU" dirty="0"/>
              <a:t>Отображение главного окна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получения программы с </a:t>
            </a:r>
            <a:r>
              <a:rPr lang="en-US" dirty="0" smtClean="0"/>
              <a:t>GUI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ru-RU" dirty="0" smtClean="0"/>
              <a:t>Способы импортирования:</a:t>
            </a:r>
          </a:p>
          <a:p>
            <a:pPr marL="971550" lvl="1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import </a:t>
            </a:r>
            <a:r>
              <a:rPr lang="en-US" dirty="0" err="1" smtClean="0">
                <a:solidFill>
                  <a:srgbClr val="FF0000"/>
                </a:solidFill>
              </a:rPr>
              <a:t>tkinter</a:t>
            </a:r>
            <a:endParaRPr lang="ru-RU" dirty="0" smtClean="0">
              <a:solidFill>
                <a:srgbClr val="FF0000"/>
              </a:solidFill>
            </a:endParaRP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tkinter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ru-RU" dirty="0" smtClean="0">
              <a:solidFill>
                <a:srgbClr val="FF0000"/>
              </a:solidFill>
            </a:endParaRPr>
          </a:p>
          <a:p>
            <a:pPr marL="715518" indent="-514350" algn="just">
              <a:buNone/>
            </a:pPr>
            <a:r>
              <a:rPr lang="ru-RU" sz="2400" dirty="0" smtClean="0"/>
              <a:t>Предпочтительно пользоваться вторым</a:t>
            </a:r>
          </a:p>
          <a:p>
            <a:pPr marL="715518" indent="-514350">
              <a:buNone/>
            </a:pPr>
            <a:r>
              <a:rPr lang="ru-RU" sz="2400" dirty="0" smtClean="0"/>
              <a:t>способом</a:t>
            </a:r>
            <a:r>
              <a:rPr lang="ru-RU" sz="2400" dirty="0"/>
              <a:t>, т. к. это позволит не указывать </a:t>
            </a:r>
            <a:r>
              <a:rPr lang="ru-RU" sz="2400" dirty="0" smtClean="0"/>
              <a:t>каждый </a:t>
            </a:r>
          </a:p>
          <a:p>
            <a:pPr marL="715518" indent="-514350">
              <a:buNone/>
            </a:pPr>
            <a:r>
              <a:rPr lang="ru-RU" sz="2400" dirty="0" smtClean="0"/>
              <a:t>раз </a:t>
            </a:r>
            <a:r>
              <a:rPr lang="ru-RU" sz="2400" dirty="0"/>
              <a:t>имя модуля при обращении к объектам, </a:t>
            </a:r>
            <a:endParaRPr lang="ru-RU" sz="2400" dirty="0" smtClean="0"/>
          </a:p>
          <a:p>
            <a:pPr marL="715518" indent="-514350">
              <a:buNone/>
            </a:pPr>
            <a:r>
              <a:rPr lang="ru-RU" sz="2400" dirty="0" smtClean="0"/>
              <a:t>которые </a:t>
            </a:r>
            <a:r>
              <a:rPr lang="ru-RU" sz="2400" dirty="0"/>
              <a:t>в нем содержатся</a:t>
            </a:r>
            <a:r>
              <a:rPr lang="ru-RU" sz="2400" dirty="0" smtClean="0"/>
              <a:t>.</a:t>
            </a:r>
          </a:p>
          <a:p>
            <a:pPr marL="715518" indent="-514350">
              <a:buNone/>
            </a:pPr>
            <a:endParaRPr lang="ru-RU" sz="2400" dirty="0" smtClean="0"/>
          </a:p>
          <a:p>
            <a:pPr marL="715518" indent="-514350"/>
            <a:r>
              <a:rPr lang="ru-RU" dirty="0" smtClean="0"/>
              <a:t>Первая строка программы:</a:t>
            </a:r>
          </a:p>
          <a:p>
            <a:pPr marL="971550" lvl="1" indent="-514350">
              <a:buAutoNum type="arabicPeriod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Импорт модуля </a:t>
            </a:r>
            <a:r>
              <a:rPr lang="en-US" b="1" dirty="0" err="1" smtClean="0">
                <a:solidFill>
                  <a:srgbClr val="FF0000"/>
                </a:solidFill>
              </a:rPr>
              <a:t>tkinter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357422" y="5429264"/>
            <a:ext cx="5500726" cy="642942"/>
            <a:chOff x="571472" y="5286388"/>
            <a:chExt cx="5500726" cy="64294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42" name="Rectangle 2"/>
            <p:cNvSpPr>
              <a:spLocks noChangeArrowheads="1"/>
            </p:cNvSpPr>
            <p:nvPr/>
          </p:nvSpPr>
          <p:spPr bwMode="auto">
            <a:xfrm>
              <a:off x="714348" y="5357826"/>
              <a:ext cx="5286412" cy="49244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1" i="0" u="none" strike="noStrike" cap="none" normalizeH="0" baseline="0" dirty="0" err="1" smtClean="0">
                  <a:ln>
                    <a:noFill/>
                  </a:ln>
                  <a:solidFill>
                    <a:srgbClr val="FF7700"/>
                  </a:solidFill>
                  <a:effectLst/>
                  <a:latin typeface="Courier New" pitchFamily="49" charset="0"/>
                  <a:cs typeface="Courier New" pitchFamily="49" charset="0"/>
                </a:rPr>
                <a:t>from</a:t>
              </a:r>
              <a:r>
                <a:rPr kumimoji="0" lang="ru-RU" sz="32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3200" b="0" i="0" u="none" strike="noStrike" cap="none" normalizeH="0" baseline="0" dirty="0" err="1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>tkinter</a:t>
              </a:r>
              <a:r>
                <a:rPr kumimoji="0" lang="ru-RU" sz="32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3200" b="1" i="0" u="none" strike="noStrike" cap="none" normalizeH="0" baseline="0" dirty="0" err="1" smtClean="0">
                  <a:ln>
                    <a:noFill/>
                  </a:ln>
                  <a:solidFill>
                    <a:srgbClr val="FF7700"/>
                  </a:solidFill>
                  <a:effectLst/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kumimoji="0" lang="ru-RU" sz="32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3200" b="0" i="0" u="none" strike="noStrike" cap="none" normalizeH="0" baseline="0" dirty="0" smtClean="0">
                  <a:ln>
                    <a:noFill/>
                  </a:ln>
                  <a:solidFill>
                    <a:srgbClr val="66CC66"/>
                  </a:solidFill>
                  <a:effectLst/>
                  <a:latin typeface="Courier New" pitchFamily="49" charset="0"/>
                  <a:cs typeface="Courier New" pitchFamily="49" charset="0"/>
                </a:rPr>
                <a:t>*</a:t>
              </a:r>
              <a:r>
                <a:rPr kumimoji="0" lang="ru-RU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Любое пользовательское приложение заключено в окно, которое можно назвать главным, т.к. в нем располагаются все остальные </a:t>
            </a:r>
            <a:r>
              <a:rPr lang="ru-RU" dirty="0" err="1" smtClean="0"/>
              <a:t>виджеты</a:t>
            </a:r>
            <a:r>
              <a:rPr lang="ru-RU" dirty="0" smtClean="0"/>
              <a:t>. Объект окна верхнего уровня создается при обращении к классу </a:t>
            </a:r>
            <a:r>
              <a:rPr lang="ru-RU" dirty="0" err="1" smtClean="0"/>
              <a:t>Tk</a:t>
            </a:r>
            <a:r>
              <a:rPr lang="ru-RU" dirty="0" smtClean="0"/>
              <a:t> модуля </a:t>
            </a:r>
            <a:r>
              <a:rPr lang="ru-RU" dirty="0" err="1" smtClean="0"/>
              <a:t>tkinter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Переменную связанную с объектом-окном принято называть </a:t>
            </a:r>
            <a:r>
              <a:rPr lang="ru-RU" dirty="0" err="1" smtClean="0"/>
              <a:t>root</a:t>
            </a:r>
            <a:r>
              <a:rPr lang="ru-RU" dirty="0" smtClean="0"/>
              <a:t> (хотя понятно, что можно назвать как угодно, но так уж принято). </a:t>
            </a:r>
          </a:p>
          <a:p>
            <a:r>
              <a:rPr lang="ru-RU" dirty="0" smtClean="0"/>
              <a:t>Вторая строчка кода: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главного окна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286116" y="5715016"/>
            <a:ext cx="5500726" cy="642942"/>
            <a:chOff x="571472" y="5286388"/>
            <a:chExt cx="5500726" cy="642942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714348" y="5357826"/>
              <a:ext cx="5286412" cy="49244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/>
                <a:t>root = </a:t>
              </a:r>
              <a:r>
                <a:rPr lang="en-US" sz="3200" dirty="0" err="1" smtClean="0"/>
                <a:t>Tk</a:t>
              </a:r>
              <a:r>
                <a:rPr lang="en-US" sz="3200" dirty="0"/>
                <a:t>()</a:t>
              </a:r>
              <a:endPara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Кнопка создается при обращении к классу </a:t>
            </a:r>
            <a:r>
              <a:rPr lang="ru-RU" dirty="0" err="1" smtClean="0"/>
              <a:t>Button</a:t>
            </a:r>
            <a:r>
              <a:rPr lang="ru-RU" dirty="0" smtClean="0"/>
              <a:t> модуля </a:t>
            </a:r>
            <a:r>
              <a:rPr lang="ru-RU" dirty="0" err="1" smtClean="0"/>
              <a:t>tkinter</a:t>
            </a:r>
            <a:r>
              <a:rPr lang="ru-RU" dirty="0" smtClean="0"/>
              <a:t>. Объект кнопка связывается с какой-нибудь переменной. У класса </a:t>
            </a:r>
            <a:r>
              <a:rPr lang="ru-RU" dirty="0" err="1" smtClean="0"/>
              <a:t>Button</a:t>
            </a:r>
            <a:r>
              <a:rPr lang="ru-RU" dirty="0" smtClean="0"/>
              <a:t> (как и всех остальных классов, за исключением </a:t>
            </a:r>
            <a:r>
              <a:rPr lang="ru-RU" dirty="0" err="1" smtClean="0"/>
              <a:t>Tk</a:t>
            </a:r>
            <a:r>
              <a:rPr lang="ru-RU" dirty="0" smtClean="0"/>
              <a:t>) есть обязательный параметр — объект, которому кнопка принадлежит (кнопка не может "быть ничейной"). Единственное окно (</a:t>
            </a:r>
            <a:r>
              <a:rPr lang="ru-RU" dirty="0" err="1" smtClean="0"/>
              <a:t>root</a:t>
            </a:r>
            <a:r>
              <a:rPr lang="ru-RU" dirty="0" smtClean="0"/>
              <a:t>), является аргументом, передаваемым в класс при создании объекта-кнопки: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виджет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357554" y="5715016"/>
            <a:ext cx="5500726" cy="642942"/>
            <a:chOff x="571472" y="5286388"/>
            <a:chExt cx="5500726" cy="64294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14348" y="5357826"/>
              <a:ext cx="5286412" cy="49244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/>
                <a:t>but = Button</a:t>
              </a:r>
              <a:r>
                <a:rPr lang="en-US" sz="3200" dirty="0"/>
                <a:t>(</a:t>
              </a:r>
              <a:r>
                <a:rPr lang="en-US" sz="3200" dirty="0" smtClean="0"/>
                <a:t>root</a:t>
              </a:r>
              <a:r>
                <a:rPr lang="en-US" sz="3200" dirty="0"/>
                <a:t>)</a:t>
              </a:r>
              <a:endPara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кнопки много свойств: размер, цвет фона и надписи и др. Установим всего одно свойство — текст надписи (</a:t>
            </a:r>
            <a:r>
              <a:rPr lang="ru-RU" dirty="0" err="1" smtClean="0"/>
              <a:t>text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Установка свойств </a:t>
            </a:r>
            <a:r>
              <a:rPr lang="ru-RU" dirty="0" err="1" smtClean="0"/>
              <a:t>виджет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357290" y="3500438"/>
            <a:ext cx="5500726" cy="642942"/>
            <a:chOff x="571472" y="5286388"/>
            <a:chExt cx="5500726" cy="64294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71472" y="5286388"/>
              <a:ext cx="550072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14348" y="5357826"/>
              <a:ext cx="5286412" cy="49244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/>
                <a:t>but</a:t>
              </a:r>
              <a:r>
                <a:rPr lang="en-US" sz="3200" dirty="0"/>
                <a:t>["text"]</a:t>
              </a:r>
              <a:r>
                <a:rPr lang="en-US" sz="3200" dirty="0" smtClean="0"/>
                <a:t> = </a:t>
              </a:r>
              <a:r>
                <a:rPr lang="en-US" sz="3200" dirty="0"/>
                <a:t>"</a:t>
              </a:r>
              <a:r>
                <a:rPr lang="ru-RU" sz="3200" dirty="0"/>
                <a:t>Печать"</a:t>
              </a:r>
              <a:endParaRPr kumimoji="0" lang="ru-RU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Предположим, что задача кнопки вывести какое-нибудь сообщение в поток вывода, используя функцию </a:t>
            </a:r>
            <a:r>
              <a:rPr lang="ru-RU" dirty="0" err="1" smtClean="0"/>
              <a:t>print</a:t>
            </a:r>
            <a:r>
              <a:rPr lang="ru-RU" dirty="0" smtClean="0"/>
              <a:t>. Делать она это будет при нажатии на нее левой кнопкой мыши.</a:t>
            </a:r>
          </a:p>
          <a:p>
            <a:r>
              <a:rPr lang="ru-RU" dirty="0" smtClean="0"/>
              <a:t>Алгоритм (действия) оформляют в виде функции, а затем вызывают, когда они понадобятся.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событий и их обработчиков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643042" y="5000660"/>
            <a:ext cx="7215238" cy="1071546"/>
            <a:chOff x="631704" y="5286388"/>
            <a:chExt cx="6083436" cy="1071546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631704" y="5286388"/>
              <a:ext cx="6083436" cy="10715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52169" y="5392814"/>
              <a:ext cx="5842508" cy="817245"/>
            </a:xfrm>
            <a:prstGeom prst="flowChartAlternateProcess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/>
                <a:t>def</a:t>
              </a:r>
              <a:r>
                <a:rPr lang="en-US" sz="2400" dirty="0" smtClean="0"/>
                <a:t> printer</a:t>
              </a:r>
              <a:r>
                <a:rPr lang="en-US" sz="2400" dirty="0"/>
                <a:t>(</a:t>
              </a:r>
              <a:r>
                <a:rPr lang="en-US" sz="2400" dirty="0" smtClean="0"/>
                <a:t>event</a:t>
              </a:r>
              <a:r>
                <a:rPr lang="en-US" sz="2400" dirty="0"/>
                <a:t>)</a:t>
              </a:r>
              <a:r>
                <a:rPr lang="en-US" sz="2400" dirty="0" smtClean="0"/>
                <a:t>: </a:t>
              </a:r>
              <a:endParaRPr lang="ru-RU" sz="2400" dirty="0" smtClean="0"/>
            </a:p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/>
                <a:t>print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("Hello </a:t>
              </a:r>
              <a:r>
                <a:rPr lang="en-US" sz="2400" dirty="0"/>
                <a:t>World</a:t>
              </a:r>
              <a:r>
                <a:rPr lang="en-US" sz="2400" dirty="0" smtClean="0"/>
                <a:t>!")</a:t>
              </a:r>
              <a:endParaRPr kumimoji="0" 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3786182" y="6215082"/>
            <a:ext cx="5214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*Параметр </a:t>
            </a:r>
            <a:r>
              <a:rPr lang="ru-RU" dirty="0" err="1"/>
              <a:t>event</a:t>
            </a:r>
            <a:r>
              <a:rPr lang="ru-RU" dirty="0"/>
              <a:t> – это какое-либо </a:t>
            </a:r>
            <a:r>
              <a:rPr lang="ru-RU" dirty="0" smtClean="0"/>
              <a:t>событие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 нажатия левой кнопкой мыши выглядит так: &lt;Button-1&gt;. </a:t>
            </a:r>
          </a:p>
          <a:p>
            <a:r>
              <a:rPr lang="ru-RU" dirty="0" smtClean="0"/>
              <a:t>Требуется связать это событие с обработчиком (функцией </a:t>
            </a:r>
            <a:r>
              <a:rPr lang="ru-RU" dirty="0" err="1" smtClean="0"/>
              <a:t>printer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Для связи предназначен метод </a:t>
            </a:r>
            <a:r>
              <a:rPr lang="ru-RU" dirty="0" err="1" smtClean="0">
                <a:solidFill>
                  <a:srgbClr val="FF0000"/>
                </a:solidFill>
              </a:rPr>
              <a:t>bind</a:t>
            </a:r>
            <a:r>
              <a:rPr lang="ru-RU" dirty="0" smtClean="0"/>
              <a:t>. Синтаксис связывания события с обработчиком выглядит так: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571604" y="4857784"/>
            <a:ext cx="7000924" cy="714356"/>
            <a:chOff x="631704" y="5286388"/>
            <a:chExt cx="6083436" cy="1071546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631704" y="5286388"/>
              <a:ext cx="6083436" cy="10715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52169" y="5500668"/>
              <a:ext cx="5838819" cy="612941"/>
            </a:xfrm>
            <a:prstGeom prst="flowChartAlternateProcess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 smtClean="0"/>
                <a:t>but.</a:t>
              </a:r>
              <a:r>
                <a:rPr lang="en-US" sz="2400" dirty="0" err="1"/>
                <a:t>bind</a:t>
              </a:r>
              <a:r>
                <a:rPr lang="en-US" sz="2400" dirty="0"/>
                <a:t>("&lt;Button-1&gt;"</a:t>
              </a:r>
              <a:r>
                <a:rPr lang="en-US" sz="2400" dirty="0" smtClean="0"/>
                <a:t>,printer</a:t>
              </a:r>
              <a:r>
                <a:rPr lang="en-US" sz="2400" dirty="0"/>
                <a:t>)</a:t>
              </a:r>
              <a:endParaRPr kumimoji="0" 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</TotalTime>
  <Words>600</Words>
  <Application>Microsoft Office PowerPoint</Application>
  <PresentationFormat>Экран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Открытая</vt:lpstr>
      <vt:lpstr>Введение в tkinter</vt:lpstr>
      <vt:lpstr>Презентация PowerPoint</vt:lpstr>
      <vt:lpstr>Этапы получения программы с GUI</vt:lpstr>
      <vt:lpstr>Импорт модуля tkinter</vt:lpstr>
      <vt:lpstr>Создание главного окна</vt:lpstr>
      <vt:lpstr>Создание виджет</vt:lpstr>
      <vt:lpstr>Установка свойств виджет</vt:lpstr>
      <vt:lpstr>Определение событий и их обработчиков</vt:lpstr>
      <vt:lpstr>Bind</vt:lpstr>
      <vt:lpstr>Размещение виджет</vt:lpstr>
      <vt:lpstr>Отображение главного окна</vt:lpstr>
      <vt:lpstr>Код программы</vt:lpstr>
      <vt:lpstr>Entry</vt:lpstr>
      <vt:lpstr>Menubutton</vt:lpstr>
      <vt:lpstr>Menu</vt:lpstr>
      <vt:lpstr>Radiobutton</vt:lpstr>
      <vt:lpstr>Canvas</vt:lpstr>
      <vt:lpstr>Теги</vt:lpstr>
      <vt:lpstr>Все!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tkinter</dc:title>
  <dc:creator>Indoles</dc:creator>
  <cp:lastModifiedBy>user</cp:lastModifiedBy>
  <cp:revision>16</cp:revision>
  <dcterms:created xsi:type="dcterms:W3CDTF">2017-05-24T18:18:59Z</dcterms:created>
  <dcterms:modified xsi:type="dcterms:W3CDTF">2022-12-05T16:01:43Z</dcterms:modified>
</cp:coreProperties>
</file>