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60" r:id="rId4"/>
    <p:sldId id="312" r:id="rId5"/>
    <p:sldId id="327" r:id="rId6"/>
    <p:sldId id="348" r:id="rId7"/>
    <p:sldId id="328" r:id="rId8"/>
    <p:sldId id="329" r:id="rId9"/>
    <p:sldId id="330" r:id="rId10"/>
    <p:sldId id="331" r:id="rId11"/>
    <p:sldId id="346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  <p:sldId id="395" r:id="rId58"/>
    <p:sldId id="397" r:id="rId59"/>
    <p:sldId id="396" r:id="rId60"/>
    <p:sldId id="398" r:id="rId61"/>
    <p:sldId id="399" r:id="rId62"/>
    <p:sldId id="40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49804-7AED-4FB2-9B46-DF7A0DDE59C9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4878F-F761-45FB-9F40-3A99AEB0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4878F-F761-45FB-9F40-3A99AEB003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5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4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3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4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3826-883B-4CD0-9A4E-A8024D60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7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Язык программирования C++ и его стандартная библиотека. Алгоритмы и структуры данных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(&lt;3&gt;; &lt;1&gt;; </a:t>
            </a:r>
            <a:r>
              <a:rPr lang="en-US" dirty="0">
                <a:highlight>
                  <a:srgbClr val="FFFF00"/>
                </a:highlight>
              </a:rPr>
              <a:t>&lt;4&gt;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 i &lt; 10; </a:t>
            </a:r>
            <a:r>
              <a:rPr lang="en-US" dirty="0">
                <a:highlight>
                  <a:srgbClr val="FFFF00"/>
                </a:highlight>
              </a:rPr>
              <a:t>++i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2118A-2373-480C-9EC7-3E1FBB70A6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&lt;3&gt;;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(&lt;1&gt;)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&lt;4&gt;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10)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++i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54EC-C273-4C25-BC18-1D4E4656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546A</a:t>
            </a:r>
          </a:p>
          <a:p>
            <a:r>
              <a:rPr lang="ru-RU" dirty="0"/>
              <a:t>С клавиатуры задаётся </a:t>
            </a:r>
            <a:r>
              <a:rPr lang="en-US" dirty="0"/>
              <a:t>n </a:t>
            </a:r>
            <a:r>
              <a:rPr lang="ru-RU" dirty="0"/>
              <a:t>чисел, выведите максимальное</a:t>
            </a:r>
            <a:r>
              <a:rPr lang="en-US" dirty="0"/>
              <a:t> </a:t>
            </a:r>
            <a:r>
              <a:rPr lang="ru-RU" dirty="0"/>
              <a:t>число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D08EB-C982-4952-989F-A8DBEB5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C8327-D3A7-4E4C-8309-D8FFBBA4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8BFF4-6F4C-4542-9AA2-9A1C2C57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9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break </a:t>
            </a:r>
            <a:r>
              <a:rPr lang="ru-RU" dirty="0"/>
              <a:t>позволяет остановить цикл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4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i = 0;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&lt; 10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"i"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3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&gt; 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28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92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&lt; 10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  <a:p>
            <a:pPr lvl="1"/>
            <a:r>
              <a:rPr lang="ru-RU" dirty="0"/>
              <a:t>Повторение</a:t>
            </a:r>
          </a:p>
          <a:p>
            <a:pPr lvl="1"/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</a:p>
          <a:p>
            <a:r>
              <a:rPr lang="ru-RU" dirty="0"/>
              <a:t>Статические массивы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6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"i"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72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&gt; 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25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&lt; 10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71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"i"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05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&gt; 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00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16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&lt; 10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7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"i"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56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&gt; 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50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0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6EE3A-19F8-4262-ABC2-E3F5A2A560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7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continue </a:t>
            </a:r>
            <a:r>
              <a:rPr lang="ru-RU" dirty="0"/>
              <a:t>позволяет пропустить итерацию цикла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% 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71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i = 0;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% 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66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&lt; 4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% 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18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++i;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% 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0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% 2 == 0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9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% 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36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&lt; 4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% 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49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++i;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% 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8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(&lt;</a:t>
            </a:r>
            <a:r>
              <a:rPr lang="ru-RU" dirty="0"/>
              <a:t>условие продолжения цикла</a:t>
            </a:r>
            <a:r>
              <a:rPr lang="en-US" dirty="0"/>
              <a:t>&gt;) {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ru-RU" dirty="0"/>
              <a:t>тело цикла</a:t>
            </a:r>
            <a:r>
              <a:rPr lang="en-US" dirty="0"/>
              <a:t>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a = 0, b = 2, s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(a &lt; 3) {</a:t>
            </a:r>
          </a:p>
          <a:p>
            <a:pPr marL="0" indent="0">
              <a:buNone/>
            </a:pPr>
            <a:r>
              <a:rPr lang="en-US" dirty="0"/>
              <a:t>  s = s + b;</a:t>
            </a:r>
          </a:p>
          <a:p>
            <a:pPr marL="0" indent="0">
              <a:buNone/>
            </a:pPr>
            <a:r>
              <a:rPr lang="en-US" dirty="0"/>
              <a:t>  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% 2 == 0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50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% 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22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&lt; 4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% 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16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++i;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% 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03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% 2 == 0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179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% 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985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&lt; 4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% 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60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++i;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% 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2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% 2 == 0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234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% 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(&lt;</a:t>
            </a:r>
            <a:r>
              <a:rPr lang="ru-RU" dirty="0"/>
              <a:t>до начала цикла</a:t>
            </a:r>
            <a:r>
              <a:rPr lang="en-US" dirty="0"/>
              <a:t>&gt;; &lt;</a:t>
            </a:r>
            <a:r>
              <a:rPr lang="ru-RU" dirty="0"/>
              <a:t>условие продолжение цикла</a:t>
            </a:r>
            <a:r>
              <a:rPr lang="en-US" dirty="0"/>
              <a:t>&gt;; &lt;</a:t>
            </a:r>
            <a:r>
              <a:rPr lang="ru-RU" dirty="0"/>
              <a:t>после каждой итерации</a:t>
            </a:r>
            <a:r>
              <a:rPr lang="en-US" dirty="0"/>
              <a:t>&gt;) {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ru-RU" dirty="0"/>
              <a:t>тело цикла</a:t>
            </a:r>
            <a:r>
              <a:rPr lang="en-US" dirty="0"/>
              <a:t>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b = 2, c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a = 0; a &lt; 3; a = a + 1) {</a:t>
            </a:r>
          </a:p>
          <a:p>
            <a:pPr marL="0" indent="0">
              <a:buNone/>
            </a:pPr>
            <a:r>
              <a:rPr lang="en-US" dirty="0"/>
              <a:t>  c = c + b;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73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&lt; 4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% 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34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4)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% 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92B8-5E52-4FEA-AFB6-A4600FA62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0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Внимание к </a:t>
            </a:r>
            <a:r>
              <a:rPr lang="en-US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33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Внимание к </a:t>
            </a:r>
            <a:r>
              <a:rPr lang="en-US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"i"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 &gt; 2)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выходим на первой же итерации цикла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++i;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61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Внимание к </a:t>
            </a:r>
            <a:r>
              <a:rPr lang="en-US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02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Внимание к </a:t>
            </a:r>
            <a:r>
              <a:rPr lang="en-US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(i &lt; 10)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«пустой» цикл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0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«Бесконечные» циклы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 клавиатуры вводится последовательность из неизвестного количества чисел</a:t>
            </a:r>
          </a:p>
          <a:p>
            <a:r>
              <a:rPr lang="ru-RU" dirty="0"/>
              <a:t>Последнее число в последовательности – 0</a:t>
            </a:r>
          </a:p>
          <a:p>
            <a:r>
              <a:rPr lang="ru-RU" dirty="0"/>
              <a:t>Выведите сумму чисел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31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1D-1B80-4629-832D-DDF6AE5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«Бесконечные» циклы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462B-8988-480D-A5E5-B160D627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k, 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do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k;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sum += k;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if </a:t>
            </a:r>
            <a:r>
              <a:rPr lang="en-US" dirty="0">
                <a:latin typeface="Consolas" panose="020B0609020204030204" pitchFamily="49" charset="0"/>
              </a:rPr>
              <a:t>(k == 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while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A4AA-D8DB-42CB-8146-0E044D2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C8C5-35B5-48FC-B8EC-43DA99DF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242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629C-3080-4C15-87BC-0F09767C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массивы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1BD8-C088-48CD-94CA-3EA413E5A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6C754-915C-4ED3-B408-1591712D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62FC4-E206-49A0-AA0A-9C94AFEB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307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FCF8-8FF4-497B-A8A9-3404EA7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6DF9-66EF-4683-914A-D901EE7C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Специальный тип данных, который позволяет с помощью одной переменной сохранить несколько значений</a:t>
            </a:r>
          </a:p>
          <a:p>
            <a:r>
              <a:rPr lang="ru-RU" dirty="0"/>
              <a:t>Все значения имеют одинаковый тип</a:t>
            </a:r>
          </a:p>
          <a:p>
            <a:r>
              <a:rPr lang="ru-RU" dirty="0"/>
              <a:t>Все значения расположены в памяти последовательно</a:t>
            </a:r>
          </a:p>
          <a:p>
            <a:r>
              <a:rPr lang="ru-RU" dirty="0"/>
              <a:t>Все значение обозначены индексами, начинающимися с 0</a:t>
            </a:r>
            <a:endParaRPr lang="en-US" dirty="0"/>
          </a:p>
          <a:p>
            <a:endParaRPr lang="ru-RU" dirty="0"/>
          </a:p>
          <a:p>
            <a:r>
              <a:rPr lang="ru-RU" dirty="0"/>
              <a:t>Массив можно представить как строку таблицы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7FAAE-FB0F-4388-9290-9B34E28C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CF6F2-B348-45CC-9D57-E295C09A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9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(&lt;3&gt;; &lt;1&gt;; &lt;4&gt;)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 i &lt; 10; ++i)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2118A-2373-480C-9EC7-3E1FBB70A6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&lt;3&gt;;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(&lt;1&gt;)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/>
              <a:t>  &lt;4&gt;;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10)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91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FCF8-8FF4-497B-A8A9-3404EA7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6DF9-66EF-4683-914A-D901EE7C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x[10];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объявление массива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который: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- называется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   // - 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содержит в себе 10 элементов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-</a:t>
            </a:r>
            <a:r>
              <a:rPr lang="ru-RU" dirty="0">
                <a:solidFill>
                  <a:srgbClr val="00B050"/>
                </a:solidFill>
                <a:latin typeface="Consolas" panose="020B0609020204030204" pitchFamily="49" charset="0"/>
              </a:rPr>
              <a:t> все элементы имеют тип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x[0];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x[1];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x[0] + x[1]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7FAAE-FB0F-4388-9290-9B34E28C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CF6F2-B348-45CC-9D57-E295C09A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88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FCF8-8FF4-497B-A8A9-3404EA7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и циклы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6DF9-66EF-4683-914A-D901EE7C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x[10];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 i &lt; 10; ++i)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x[i];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 i &lt; 10; ++i)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x[i] + 10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7FAAE-FB0F-4388-9290-9B34E28C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CF6F2-B348-45CC-9D57-E295C09A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1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FCF8-8FF4-497B-A8A9-3404EA7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6DF9-66EF-4683-914A-D901EE7C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Представьте что у вас есть кольцо, разделённое на </a:t>
            </a:r>
            <a:r>
              <a:rPr lang="en-US" dirty="0"/>
              <a:t>N </a:t>
            </a:r>
            <a:r>
              <a:rPr lang="ru-RU" dirty="0"/>
              <a:t>секций. </a:t>
            </a:r>
          </a:p>
          <a:p>
            <a:r>
              <a:rPr lang="ru-RU" dirty="0"/>
              <a:t>В каждой секции написано целое число.</a:t>
            </a:r>
          </a:p>
          <a:p>
            <a:endParaRPr lang="ru-RU" dirty="0"/>
          </a:p>
          <a:p>
            <a:r>
              <a:rPr lang="ru-RU" dirty="0"/>
              <a:t>Вам нужно обновить числа в этих секциях таким образом,</a:t>
            </a:r>
            <a:br>
              <a:rPr lang="en-US" dirty="0"/>
            </a:br>
            <a:r>
              <a:rPr lang="ru-RU" dirty="0"/>
              <a:t>чтобы </a:t>
            </a:r>
            <a:r>
              <a:rPr lang="en-US" dirty="0"/>
              <a:t>i-</a:t>
            </a:r>
            <a:r>
              <a:rPr lang="ru-RU" dirty="0"/>
              <a:t>я секция содержала сумму чисел из соседних секций:</a:t>
            </a:r>
          </a:p>
          <a:p>
            <a:pPr lvl="1"/>
            <a:r>
              <a:rPr lang="en-US" dirty="0"/>
              <a:t>B</a:t>
            </a:r>
            <a:r>
              <a:rPr lang="en-US"/>
              <a:t>[</a:t>
            </a:r>
            <a:r>
              <a:rPr lang="en-US" dirty="0"/>
              <a:t>i] = A[i – 1] + A[i + 1]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7FAAE-FB0F-4388-9290-9B34E28C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CF6F2-B348-45CC-9D57-E295C09A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&lt;3&gt;</a:t>
            </a:r>
            <a:r>
              <a:rPr lang="en-US" dirty="0"/>
              <a:t>; &lt;1&gt;; &lt;4&gt;)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i = 0</a:t>
            </a:r>
            <a:r>
              <a:rPr lang="en-US" dirty="0"/>
              <a:t>; i &lt; 10; ++i)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2118A-2373-480C-9EC7-3E1FBB70A6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&lt;3&gt;;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(&lt;1&gt;)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/>
              <a:t>  &lt;4&gt;;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i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10)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(&lt;3&gt;; </a:t>
            </a:r>
            <a:r>
              <a:rPr lang="en-US" dirty="0">
                <a:highlight>
                  <a:srgbClr val="FFFF00"/>
                </a:highlight>
              </a:rPr>
              <a:t>&lt;1&gt;</a:t>
            </a:r>
            <a:r>
              <a:rPr lang="en-US" dirty="0"/>
              <a:t>; &lt;4&gt;)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 </a:t>
            </a:r>
            <a:r>
              <a:rPr lang="en-US" dirty="0">
                <a:highlight>
                  <a:srgbClr val="FFFF00"/>
                </a:highlight>
              </a:rPr>
              <a:t>i &lt; 10</a:t>
            </a:r>
            <a:r>
              <a:rPr lang="en-US" dirty="0"/>
              <a:t>; ++i)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2118A-2373-480C-9EC7-3E1FBB70A6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&lt;3&gt;;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&lt;1&gt;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&lt;2&gt;;</a:t>
            </a:r>
          </a:p>
          <a:p>
            <a:pPr marL="0" indent="0">
              <a:buNone/>
            </a:pPr>
            <a:r>
              <a:rPr lang="en-US" dirty="0"/>
              <a:t>  &lt;4&gt;;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i &lt; 10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"i"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7D5-1F34-49A5-A1E7-9A1FB32B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4AE-D4AC-4FFC-87BD-638D44B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(&lt;3&gt;; &lt;1&gt;; &lt;4&gt;)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&lt;2&gt;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 i &lt; 10; ++i)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cout</a:t>
            </a:r>
            <a:r>
              <a:rPr lang="en-US" dirty="0">
                <a:highlight>
                  <a:srgbClr val="FFFF00"/>
                </a:highlight>
              </a:rPr>
              <a:t> &lt;&lt;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"I" </a:t>
            </a:r>
            <a:r>
              <a:rPr lang="en-US" dirty="0">
                <a:highlight>
                  <a:srgbClr val="FFFF00"/>
                </a:highlight>
              </a:rPr>
              <a:t>&lt;&lt; </a:t>
            </a:r>
            <a:r>
              <a:rPr lang="en-US" dirty="0" err="1">
                <a:highlight>
                  <a:srgbClr val="FFFF00"/>
                </a:highlight>
              </a:rPr>
              <a:t>endl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2118A-2373-480C-9EC7-3E1FBB70A6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&lt;3&gt;;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(&lt;1&gt;)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&lt;2&gt;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&lt;4&gt;;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i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(i &lt; 10)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cout</a:t>
            </a:r>
            <a:r>
              <a:rPr lang="en-US" dirty="0">
                <a:highlight>
                  <a:srgbClr val="FFFF00"/>
                </a:highlight>
              </a:rPr>
              <a:t> &lt;&lt;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"i"</a:t>
            </a:r>
            <a:r>
              <a:rPr lang="en-US" dirty="0">
                <a:highlight>
                  <a:srgbClr val="FFFF00"/>
                </a:highlight>
              </a:rPr>
              <a:t> &lt;&lt; </a:t>
            </a:r>
            <a:r>
              <a:rPr lang="en-US" dirty="0" err="1">
                <a:highlight>
                  <a:srgbClr val="FFFF00"/>
                </a:highlight>
              </a:rPr>
              <a:t>endl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r>
              <a:rPr lang="en-US" dirty="0"/>
              <a:t>  ++i;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A335-224A-4564-9AB2-E1694BC6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14.10.2019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17B-0EB0-495D-BB09-D788271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826-883B-4CD0-9A4E-A8024D6032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</TotalTime>
  <Words>2968</Words>
  <Application>Microsoft Office PowerPoint</Application>
  <PresentationFormat>Widescreen</PresentationFormat>
  <Paragraphs>743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Office Theme</vt:lpstr>
      <vt:lpstr>Язык программирования C++ и его стандартная библиотека. Алгоритмы и структуры данных</vt:lpstr>
      <vt:lpstr>Содержание</vt:lpstr>
      <vt:lpstr>Циклы</vt:lpstr>
      <vt:lpstr>Цикл while</vt:lpstr>
      <vt:lpstr>Цикл for</vt:lpstr>
      <vt:lpstr>Цикл for</vt:lpstr>
      <vt:lpstr>Цикл for</vt:lpstr>
      <vt:lpstr>Цикл for</vt:lpstr>
      <vt:lpstr>Цикл for</vt:lpstr>
      <vt:lpstr>Цикл for</vt:lpstr>
      <vt:lpstr>Задания</vt:lpstr>
      <vt:lpstr>Циклы</vt:lpstr>
      <vt:lpstr>Циклы. Оператор break</vt:lpstr>
      <vt:lpstr>Циклы. Оператор break</vt:lpstr>
      <vt:lpstr>Циклы. Оператор break</vt:lpstr>
      <vt:lpstr>Циклы. Оператор break</vt:lpstr>
      <vt:lpstr>Циклы. Оператор break</vt:lpstr>
      <vt:lpstr>Циклы. Оператор break</vt:lpstr>
      <vt:lpstr>Циклы. Оператор break</vt:lpstr>
      <vt:lpstr>Циклы. Оператор break</vt:lpstr>
      <vt:lpstr>Циклы. Оператор break</vt:lpstr>
      <vt:lpstr>Циклы. Оператор break</vt:lpstr>
      <vt:lpstr>Циклы. Оператор break</vt:lpstr>
      <vt:lpstr>Циклы. Оператор break</vt:lpstr>
      <vt:lpstr>Циклы. Оператор break</vt:lpstr>
      <vt:lpstr>Циклы. Оператор break</vt:lpstr>
      <vt:lpstr>Циклы. Оператор break</vt:lpstr>
      <vt:lpstr>Циклы. Оператор break</vt:lpstr>
      <vt:lpstr>Циклы. Оператор break</vt:lpstr>
      <vt:lpstr>Циклы. Оператор break</vt:lpstr>
      <vt:lpstr>Циклы. Оператор break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Циклы. Оператор continue</vt:lpstr>
      <vt:lpstr>Внимание к ;</vt:lpstr>
      <vt:lpstr>Внимание к ;</vt:lpstr>
      <vt:lpstr>Внимание к ;</vt:lpstr>
      <vt:lpstr>Внимание к ;</vt:lpstr>
      <vt:lpstr>«Бесконечные» циклы</vt:lpstr>
      <vt:lpstr>«Бесконечные» циклы</vt:lpstr>
      <vt:lpstr>Статические массивы</vt:lpstr>
      <vt:lpstr>Массивы</vt:lpstr>
      <vt:lpstr>Массивы</vt:lpstr>
      <vt:lpstr>Массивы и циклы</vt:lpstr>
      <vt:lpstr>Задачи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Sachkov, Alexey</dc:creator>
  <cp:keywords>CTPClassification=CTP_NWR:VisualMarkings=, CTPClassification=CTP_NT</cp:keywords>
  <cp:lastModifiedBy>Sachkov, Alexey</cp:lastModifiedBy>
  <cp:revision>159</cp:revision>
  <dcterms:created xsi:type="dcterms:W3CDTF">2017-09-23T16:48:30Z</dcterms:created>
  <dcterms:modified xsi:type="dcterms:W3CDTF">2019-10-14T07:11:56Z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729262c8-d745-473f-b6a5-6d23ed2f4964</vt:lpwstr>
  </property>
  <property fmtid="{D5CDD505-2E9C-101B-9397-08002B2CF9AE}" pid="3" name="CTP_TimeStamp">
    <vt:lpwstr>2019-10-14 07:11:56Z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