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29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8" r:id="rId34"/>
    <p:sldId id="329" r:id="rId35"/>
    <p:sldId id="330" r:id="rId36"/>
    <p:sldId id="331" r:id="rId37"/>
    <p:sldId id="345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6" r:id="rId52"/>
    <p:sldId id="34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9804-7AED-4FB2-9B46-DF7A0DDE59C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878F-F761-45FB-9F40-3A99AEB0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22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3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5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2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3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8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Язык программирования C++ и его стандартная библиотека. Алгоритмы и структуры данных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1;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if (a ==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 – false, "" – false, 0.0 –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 – true, "0" – true, '0’ - true</a:t>
            </a:r>
            <a:endParaRPr 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A6E0-F1C5-487C-8B6D-77D8C1F1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05A7-7FFE-4793-982B-BEE540C11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D45F-3940-4C15-8BDD-F9FC7247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9112-8D51-47DF-9BB0-73F51DA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BB4-12FA-4166-9266-F950463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149-4526-4F47-9B72-3795B271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Разновидность ветвлений</a:t>
            </a:r>
          </a:p>
          <a:p>
            <a:pPr lvl="1"/>
            <a:r>
              <a:rPr lang="ru-RU" dirty="0"/>
              <a:t>Иначе называется оператор выбора</a:t>
            </a:r>
          </a:p>
          <a:p>
            <a:r>
              <a:rPr lang="ru-RU" dirty="0"/>
              <a:t>Позволяет в некоторых случаях значительно упростить или сократить код</a:t>
            </a:r>
          </a:p>
          <a:p>
            <a:r>
              <a:rPr lang="ru-RU" dirty="0"/>
              <a:t>Применима в ограниченных случаях:</a:t>
            </a:r>
          </a:p>
          <a:p>
            <a:pPr lvl="1"/>
            <a:r>
              <a:rPr lang="ru-RU" dirty="0"/>
              <a:t>Вычисляемое ключевое выражение должно быть перечислимым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7BA6-0643-4458-8A6D-CBE7A6C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638-225B-4458-860F-D2F2962E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BB4-12FA-4166-9266-F950463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149-4526-4F47-9B72-3795B271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&lt;1&gt;</a:t>
            </a:r>
            <a:r>
              <a:rPr lang="en-US" dirty="0"/>
              <a:t>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&lt;value1&gt;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&lt;code1&gt;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&lt;value2&gt;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&lt;code2&gt;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default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&lt;code3&gt;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7BA6-0643-4458-8A6D-CBE7A6C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638-225B-4458-860F-D2F2962E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BB4-12FA-4166-9266-F950463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149-4526-4F47-9B72-3795B271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</a:t>
            </a:r>
            <a:r>
              <a:rPr lang="en-US" dirty="0"/>
              <a:t> (x)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1: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"first"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2: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"second"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3: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"third"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default</a:t>
            </a:r>
            <a:r>
              <a:rPr lang="en-US" dirty="0"/>
              <a:t>: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>
                <a:solidFill>
                  <a:srgbClr val="C00000"/>
                </a:solidFill>
              </a:rPr>
              <a:t>"-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7BA6-0643-4458-8A6D-CBE7A6C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638-225B-4458-860F-D2F2962E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BB4-12FA-4166-9266-F950463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149-4526-4F47-9B72-3795B2715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</a:t>
            </a:r>
            <a:r>
              <a:rPr lang="en-US" dirty="0"/>
              <a:t> (x)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1: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"first"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2: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"second"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3: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"third"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default</a:t>
            </a:r>
            <a:r>
              <a:rPr lang="en-US" dirty="0"/>
              <a:t>: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>
                <a:solidFill>
                  <a:srgbClr val="C00000"/>
                </a:solidFill>
              </a:rPr>
              <a:t>"-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5348-7805-42F6-9446-A04F254415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(x == 1)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"first"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(x == 2)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"second"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(x == 3)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"third"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>
                <a:solidFill>
                  <a:srgbClr val="C00000"/>
                </a:solidFill>
              </a:rPr>
              <a:t>"-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7BA6-0643-4458-8A6D-CBE7A6C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638-225B-4458-860F-D2F2962E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BB4-12FA-4166-9266-F950463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149-4526-4F47-9B72-3795B271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</a:t>
            </a:r>
            <a:r>
              <a:rPr lang="en-US" dirty="0"/>
              <a:t> (x)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1: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"first"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x == 1: "</a:t>
            </a:r>
            <a:r>
              <a:rPr lang="en-US" dirty="0" err="1">
                <a:solidFill>
                  <a:srgbClr val="00B050"/>
                </a:solidFill>
              </a:rPr>
              <a:t>firstsecond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2: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"second"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x == 2: "second"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3: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"third"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x == 3: "third3-th"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default</a:t>
            </a:r>
            <a:r>
              <a:rPr lang="en-US" dirty="0"/>
              <a:t>: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>
                <a:solidFill>
                  <a:srgbClr val="C00000"/>
                </a:solidFill>
              </a:rPr>
              <a:t>"-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x == 4: "4-th"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7BA6-0643-4458-8A6D-CBE7A6C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638-225B-4458-860F-D2F2962E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5ABB-D75E-4E95-B9AD-1CFB5E9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53E5-A489-4B0E-8053-6A9F4953A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367F-28CE-4BF8-898E-0536059F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6EA7-2BB5-44AD-B39E-FBEA552B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A5666-C6E1-4362-980B-239060AB3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</a:p>
          <a:p>
            <a:r>
              <a:rPr lang="en-US" dirty="0" err="1"/>
              <a:t>Switch..case</a:t>
            </a:r>
            <a:endParaRPr lang="ru-RU" dirty="0"/>
          </a:p>
          <a:p>
            <a:r>
              <a:rPr lang="ru-RU" dirty="0"/>
              <a:t>Циклы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</a:t>
            </a:r>
            <a:r>
              <a:rPr lang="ru-RU" dirty="0">
                <a:highlight>
                  <a:srgbClr val="FFFF00"/>
                </a:highlight>
              </a:rPr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8672506"/>
              </p:ext>
            </p:extLst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6757906"/>
              </p:ext>
            </p:extLst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</a:t>
            </a:r>
            <a:r>
              <a:rPr lang="ru-RU" dirty="0">
                <a:highlight>
                  <a:srgbClr val="FFFF00"/>
                </a:highlight>
              </a:rPr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4678712"/>
              </p:ext>
            </p:extLst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058507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317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5373010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57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</a:t>
            </a:r>
            <a:r>
              <a:rPr lang="ru-RU" dirty="0">
                <a:highlight>
                  <a:srgbClr val="FFFF00"/>
                </a:highlight>
              </a:rPr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5419607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424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580903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3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939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9747098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112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– </a:t>
            </a:r>
            <a:r>
              <a:rPr lang="ru-RU" dirty="0"/>
              <a:t>условный оператор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</a:t>
            </a:r>
            <a:r>
              <a:rPr lang="ru-RU" dirty="0">
                <a:highlight>
                  <a:srgbClr val="FFFF00"/>
                </a:highlight>
              </a:rPr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6689214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4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94280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</a:t>
            </a:r>
            <a:r>
              <a:rPr lang="ru-RU" dirty="0"/>
              <a:t>3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sum += i;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D93606-3220-40A6-8A23-29D15500AE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9115797"/>
              </p:ext>
            </p:extLst>
          </p:nvPr>
        </p:nvGraphicFramePr>
        <p:xfrm>
          <a:off x="6172200" y="1825625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59408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3022449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8666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6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9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4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9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После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933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3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&lt;3&gt;</a:t>
            </a:r>
            <a:r>
              <a:rPr lang="en-US" dirty="0"/>
              <a:t>; &lt;1&gt;;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0</a:t>
            </a:r>
            <a:r>
              <a:rPr lang="en-US" dirty="0"/>
              <a:t>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</a:t>
            </a:r>
            <a:r>
              <a:rPr lang="en-US" dirty="0">
                <a:highlight>
                  <a:srgbClr val="FFFF00"/>
                </a:highlight>
              </a:rPr>
              <a:t>&lt;1&gt;</a:t>
            </a:r>
            <a:r>
              <a:rPr lang="en-US" dirty="0"/>
              <a:t>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</a:t>
            </a:r>
            <a:r>
              <a:rPr lang="en-US" dirty="0">
                <a:highlight>
                  <a:srgbClr val="FFFF00"/>
                </a:highlight>
              </a:rPr>
              <a:t>i &lt; 10</a:t>
            </a:r>
            <a:r>
              <a:rPr lang="en-US" dirty="0"/>
              <a:t>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&lt;1&gt;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10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&lt;4&gt;)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&lt;2&gt;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"I" </a:t>
            </a:r>
            <a:r>
              <a:rPr lang="en-US" dirty="0">
                <a:highlight>
                  <a:srgbClr val="FFFF00"/>
                </a:highlight>
              </a:rPr>
              <a:t>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&lt;2&gt;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"i"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6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</a:t>
            </a:r>
            <a:r>
              <a:rPr lang="en-US" dirty="0">
                <a:highlight>
                  <a:srgbClr val="FFFF00"/>
                </a:highlight>
              </a:rPr>
              <a:t>&lt;4&gt;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</a:t>
            </a:r>
            <a:r>
              <a:rPr lang="en-US" dirty="0">
                <a:highlight>
                  <a:srgbClr val="FFFF00"/>
                </a:highlight>
              </a:rPr>
              <a:t>++i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&lt;4&gt;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++i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4B05A-E232-44AF-85E7-849C41B18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1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6898491"/>
              </p:ext>
            </p:extLst>
          </p:nvPr>
        </p:nvGraphicFramePr>
        <p:xfrm>
          <a:off x="6172200" y="1825625"/>
          <a:ext cx="35506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1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1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2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a</a:t>
            </a:r>
            <a:r>
              <a:rPr lang="en-US" dirty="0"/>
              <a:t>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7362583"/>
              </p:ext>
            </p:extLst>
          </p:nvPr>
        </p:nvGraphicFramePr>
        <p:xfrm>
          <a:off x="6172200" y="1825625"/>
          <a:ext cx="3550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На входе в цикл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(x &gt; 5 &amp;&amp; x &lt;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</a:t>
            </a:r>
            <a:r>
              <a:rPr lang="en-US" dirty="0">
                <a:highlight>
                  <a:srgbClr val="FFFF00"/>
                </a:highlight>
              </a:rPr>
              <a:t>i &lt; b</a:t>
            </a:r>
            <a:r>
              <a:rPr lang="en-US" dirty="0"/>
              <a:t>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838007"/>
              </p:ext>
            </p:extLst>
          </p:nvPr>
        </p:nvGraphicFramePr>
        <p:xfrm>
          <a:off x="6172200" y="1825625"/>
          <a:ext cx="3550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0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i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9816853"/>
              </p:ext>
            </p:extLst>
          </p:nvPr>
        </p:nvGraphicFramePr>
        <p:xfrm>
          <a:off x="6172200" y="1825625"/>
          <a:ext cx="355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0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</a:t>
            </a:r>
            <a:r>
              <a:rPr lang="en-US" dirty="0">
                <a:highlight>
                  <a:srgbClr val="FFFF00"/>
                </a:highlight>
              </a:rPr>
              <a:t>i += 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2228135"/>
              </p:ext>
            </p:extLst>
          </p:nvPr>
        </p:nvGraphicFramePr>
        <p:xfrm>
          <a:off x="6172200" y="1825625"/>
          <a:ext cx="355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2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</a:t>
            </a:r>
            <a:r>
              <a:rPr lang="en-US" dirty="0">
                <a:highlight>
                  <a:srgbClr val="FFFF00"/>
                </a:highlight>
              </a:rPr>
              <a:t>i &lt; b</a:t>
            </a:r>
            <a:r>
              <a:rPr lang="en-US" dirty="0"/>
              <a:t>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77297"/>
              </p:ext>
            </p:extLst>
          </p:nvPr>
        </p:nvGraphicFramePr>
        <p:xfrm>
          <a:off x="6172200" y="1825625"/>
          <a:ext cx="355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8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i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7214019"/>
              </p:ext>
            </p:extLst>
          </p:nvPr>
        </p:nvGraphicFramePr>
        <p:xfrm>
          <a:off x="6172200" y="1825625"/>
          <a:ext cx="3550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</a:t>
            </a:r>
            <a:r>
              <a:rPr lang="en-US" dirty="0">
                <a:highlight>
                  <a:srgbClr val="FFFF00"/>
                </a:highlight>
              </a:rPr>
              <a:t>i += 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2099067"/>
              </p:ext>
            </p:extLst>
          </p:nvPr>
        </p:nvGraphicFramePr>
        <p:xfrm>
          <a:off x="6172200" y="1825625"/>
          <a:ext cx="3550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3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</a:t>
            </a:r>
            <a:r>
              <a:rPr lang="en-US" dirty="0">
                <a:highlight>
                  <a:srgbClr val="FFFF00"/>
                </a:highlight>
              </a:rPr>
              <a:t>i &lt; b</a:t>
            </a:r>
            <a:r>
              <a:rPr lang="en-US" dirty="0"/>
              <a:t>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984199"/>
              </p:ext>
            </p:extLst>
          </p:nvPr>
        </p:nvGraphicFramePr>
        <p:xfrm>
          <a:off x="6172200" y="1825625"/>
          <a:ext cx="3550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1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i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508856"/>
              </p:ext>
            </p:extLst>
          </p:nvPr>
        </p:nvGraphicFramePr>
        <p:xfrm>
          <a:off x="6172200" y="1825625"/>
          <a:ext cx="3550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947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</a:t>
            </a:r>
            <a:r>
              <a:rPr lang="en-US" dirty="0">
                <a:highlight>
                  <a:srgbClr val="FFFF00"/>
                </a:highlight>
              </a:rPr>
              <a:t>i += 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8421632"/>
              </p:ext>
            </p:extLst>
          </p:nvPr>
        </p:nvGraphicFramePr>
        <p:xfrm>
          <a:off x="6172200" y="1825625"/>
          <a:ext cx="3550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947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</a:t>
            </a:r>
            <a:r>
              <a:rPr lang="en-US" dirty="0">
                <a:highlight>
                  <a:srgbClr val="FFFF00"/>
                </a:highlight>
              </a:rPr>
              <a:t>i &lt; b</a:t>
            </a:r>
            <a:r>
              <a:rPr lang="en-US" dirty="0"/>
              <a:t>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1515262"/>
              </p:ext>
            </p:extLst>
          </p:nvPr>
        </p:nvGraphicFramePr>
        <p:xfrm>
          <a:off x="6172200" y="1825625"/>
          <a:ext cx="3550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947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(x &gt; 5 &amp;&amp; x &lt; 0)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Всегда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3, b = 9, c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a; i &lt; b; i += c)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B8896-DEF9-4A8D-8662-2A4ACBD5EE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6617743"/>
              </p:ext>
            </p:extLst>
          </p:nvPr>
        </p:nvGraphicFramePr>
        <p:xfrm>
          <a:off x="6172200" y="1825625"/>
          <a:ext cx="3550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20">
                  <a:extLst>
                    <a:ext uri="{9D8B030D-6E8A-4147-A177-3AD203B41FA5}">
                      <a16:colId xmlns:a16="http://schemas.microsoft.com/office/drawing/2014/main" val="2104300309"/>
                    </a:ext>
                  </a:extLst>
                </a:gridCol>
                <a:gridCol w="1775320">
                  <a:extLst>
                    <a:ext uri="{9D8B030D-6E8A-4147-A177-3AD203B41FA5}">
                      <a16:colId xmlns:a16="http://schemas.microsoft.com/office/drawing/2014/main" val="341840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Итерация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 цикла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определена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входе в цикл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2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После цикла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Не определена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853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5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54EC-C273-4C25-BC18-1D4E4656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Вывести всё четные числа в диапазоне </a:t>
            </a:r>
            <a:r>
              <a:rPr lang="en-US" dirty="0"/>
              <a:t>[a, b], </a:t>
            </a:r>
            <a:r>
              <a:rPr lang="ru-RU" dirty="0"/>
              <a:t>заданном с клавиатуры</a:t>
            </a:r>
          </a:p>
          <a:p>
            <a:r>
              <a:rPr lang="ru-RU" dirty="0"/>
              <a:t>Вывести все числа, кратные 5 в диапазоне от 10 до 100</a:t>
            </a:r>
          </a:p>
          <a:p>
            <a:r>
              <a:rPr lang="ru-RU" dirty="0"/>
              <a:t>Вывести сумму чисел, кратных 3 в диапазоне </a:t>
            </a:r>
            <a:r>
              <a:rPr lang="en-US" dirty="0"/>
              <a:t>[a, b], </a:t>
            </a:r>
            <a:r>
              <a:rPr lang="ru-RU" dirty="0"/>
              <a:t>заданном с клавиатуры</a:t>
            </a:r>
          </a:p>
          <a:p>
            <a:r>
              <a:rPr lang="ru-RU" dirty="0"/>
              <a:t>Вывести разницу между произведением и суммой чисел от 1 до </a:t>
            </a:r>
            <a:r>
              <a:rPr lang="en-US" dirty="0"/>
              <a:t>n, </a:t>
            </a:r>
            <a:r>
              <a:rPr lang="ru-RU" dirty="0"/>
              <a:t>заданного с клавиатуры</a:t>
            </a:r>
          </a:p>
          <a:p>
            <a:r>
              <a:rPr lang="ru-RU" dirty="0"/>
              <a:t>Вывести числа от 10 до 1 (в порядке уменьшения)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08EB-C982-4952-989F-A8DBEB5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8327-D3A7-4E4C-8309-D8FFBBA4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BFF4-6F4C-4542-9AA2-9A1C2C5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54EC-C273-4C25-BC18-1D4E4656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клавиатуры задаётся </a:t>
            </a:r>
            <a:r>
              <a:rPr lang="en-US" dirty="0"/>
              <a:t>n </a:t>
            </a:r>
            <a:r>
              <a:rPr lang="ru-RU" dirty="0"/>
              <a:t>чисел, выведите их сумму</a:t>
            </a:r>
          </a:p>
          <a:p>
            <a:r>
              <a:rPr lang="ru-RU" dirty="0"/>
              <a:t>С клавиатуры задаётся </a:t>
            </a:r>
            <a:r>
              <a:rPr lang="en-US" dirty="0"/>
              <a:t>n </a:t>
            </a:r>
            <a:r>
              <a:rPr lang="ru-RU" dirty="0"/>
              <a:t>чисел, выведите максимальное</a:t>
            </a:r>
          </a:p>
          <a:p>
            <a:r>
              <a:rPr lang="ru-RU" dirty="0"/>
              <a:t>С клавиатуры задаётся </a:t>
            </a:r>
            <a:r>
              <a:rPr lang="en-US" dirty="0"/>
              <a:t>n </a:t>
            </a:r>
            <a:r>
              <a:rPr lang="ru-RU" dirty="0"/>
              <a:t>чисел, выведите разницу между максимальным и минимальным числами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08EB-C982-4952-989F-A8DBEB5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8327-D3A7-4E4C-8309-D8FFBBA4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BFF4-6F4C-4542-9AA2-9A1C2C5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10, b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 5 || a / b == 3)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10, b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 5 || a / b == 3)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/ b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не будет вычислено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1, b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 2 &amp;&amp; a / b == 3)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/ b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не будет вычислено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2D2-9EEE-4CBE-B3C0-18FE596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3BD-3863-4495-BB40-966143B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1;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(a)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"no" </a:t>
            </a:r>
            <a:r>
              <a:rPr lang="en-US" dirty="0">
                <a:latin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B15F-3A5E-46AB-8DFD-C01D6E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30.09.2019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FCD2-8A6F-4E44-BA09-EB32BFC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2641</Words>
  <Application>Microsoft Office PowerPoint</Application>
  <PresentationFormat>Widescreen</PresentationFormat>
  <Paragraphs>758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Язык программирования C++ и его стандартная библиотека. Алгоритмы и структуры данных</vt:lpstr>
      <vt:lpstr>Содержание</vt:lpstr>
      <vt:lpstr>Ветвления</vt:lpstr>
      <vt:lpstr>Ветвления</vt:lpstr>
      <vt:lpstr>Ветвления</vt:lpstr>
      <vt:lpstr>Ветвления</vt:lpstr>
      <vt:lpstr>Ветвления</vt:lpstr>
      <vt:lpstr>Ветвления</vt:lpstr>
      <vt:lpstr>Ветвления</vt:lpstr>
      <vt:lpstr>Ветвления</vt:lpstr>
      <vt:lpstr>Switch..case</vt:lpstr>
      <vt:lpstr>Switch..case</vt:lpstr>
      <vt:lpstr>Switch..case</vt:lpstr>
      <vt:lpstr>Switch..case</vt:lpstr>
      <vt:lpstr>Switch..case</vt:lpstr>
      <vt:lpstr>Switch..case</vt:lpstr>
      <vt:lpstr>Циклы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while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Задания</vt:lpstr>
      <vt:lpstr>Задания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Sachkov, Alexey</dc:creator>
  <cp:keywords>CTPClassification=CTP_NWR:VisualMarkings=, CTPClassification=CTP_NT</cp:keywords>
  <cp:lastModifiedBy>Sachkov, Alexey</cp:lastModifiedBy>
  <cp:revision>114</cp:revision>
  <dcterms:created xsi:type="dcterms:W3CDTF">2017-09-23T16:48:30Z</dcterms:created>
  <dcterms:modified xsi:type="dcterms:W3CDTF">2019-10-13T19:40:40Z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729262c8-d745-473f-b6a5-6d23ed2f4964</vt:lpwstr>
  </property>
  <property fmtid="{D5CDD505-2E9C-101B-9397-08002B2CF9AE}" pid="3" name="CTP_TimeStamp">
    <vt:lpwstr>2019-10-13 19:40:40Z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