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3" r:id="rId21"/>
    <p:sldId id="275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49804-7AED-4FB2-9B46-DF7A0DDE59C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4878F-F761-45FB-9F40-3A99AEB0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4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16.09.2019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Язык программирования C++ и его стандартная библиотека. Алгоритмы и структуры данных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данных</a:t>
            </a:r>
            <a:br>
              <a:rPr lang="ru-RU" dirty="0"/>
            </a:br>
            <a:r>
              <a:rPr lang="en-US" dirty="0">
                <a:solidFill>
                  <a:srgbClr val="0070C0"/>
                </a:solidFill>
              </a:rPr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short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signed short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signed short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short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short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signed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signed long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signed long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long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long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 long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signed long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signed long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данных</a:t>
            </a:r>
            <a:br>
              <a:rPr lang="ru-RU" dirty="0"/>
            </a:br>
            <a:r>
              <a:rPr lang="en-US" dirty="0">
                <a:solidFill>
                  <a:srgbClr val="0070C0"/>
                </a:solidFill>
              </a:rPr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 int unsigned 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данных</a:t>
            </a:r>
            <a:br>
              <a:rPr lang="ru-RU" dirty="0"/>
            </a:b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long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 = 3.14;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32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3.1415;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 бита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1e4;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данных</a:t>
            </a:r>
            <a:br>
              <a:rPr lang="ru-RU" dirty="0"/>
            </a:br>
            <a:r>
              <a:rPr lang="ru-RU" dirty="0"/>
              <a:t>Возможные значения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8500386"/>
                  </p:ext>
                </p:extLst>
              </p:nvPr>
            </p:nvGraphicFramePr>
            <p:xfrm>
              <a:off x="838200" y="1825625"/>
              <a:ext cx="10515600" cy="3674492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9074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054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262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7645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Тип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 в битах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Дополнительно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Возможные значения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 – 255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 rowSpan="6">
                      <a:txBody>
                        <a:bodyPr/>
                        <a:lstStyle/>
                        <a:p>
                          <a:r>
                            <a:rPr lang="en-US" dirty="0"/>
                            <a:t>int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-32,676 – 32,676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беззнаковый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 – 65,535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-2,147,483,647 – 2,147,483,647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беззнаковый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 – 4,294,967,295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-9,223,372,036,854,775,807</a:t>
                          </a:r>
                          <a:r>
                            <a:rPr lang="ru-RU" dirty="0"/>
                            <a:t> –</a:t>
                          </a:r>
                          <a:r>
                            <a:rPr lang="ru-RU" baseline="0" dirty="0"/>
                            <a:t> </a:t>
                          </a:r>
                          <a:r>
                            <a:rPr lang="ru-RU" dirty="0"/>
                            <a:t>9,223,372,036,854,775,807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беззнаковый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 – 18,446,744,073,709,551,615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542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float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±3.4∗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±38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±1.7∗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±308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8500386"/>
                  </p:ext>
                </p:extLst>
              </p:nvPr>
            </p:nvGraphicFramePr>
            <p:xfrm>
              <a:off x="838200" y="1825625"/>
              <a:ext cx="10515600" cy="3718306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907473"/>
                    <a:gridCol w="2005445"/>
                    <a:gridCol w="2026227"/>
                    <a:gridCol w="557645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Размер в битах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Дополнительно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Возможные значения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 – 255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rowSpan="6">
                      <a:txBody>
                        <a:bodyPr/>
                        <a:lstStyle/>
                        <a:p>
                          <a:r>
                            <a:rPr lang="en-US" dirty="0" smtClean="0"/>
                            <a:t>int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-32,676 – 32,676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беззнаковый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 – 65,535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32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-2,147,483,647 – 2,147,483,647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беззнаковый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 – 4,294,967,295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-9,223,372,036,854,775,807</a:t>
                          </a:r>
                          <a:r>
                            <a:rPr lang="ru-RU" dirty="0" smtClean="0"/>
                            <a:t> –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9,223,372,036,854,775,807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беззнаковый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 – 18,446,744,073,709,551,615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91033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8743" t="-749231" r="-219" b="-115385"/>
                          </a:stretch>
                        </a:blipFill>
                      </a:tcPr>
                    </a:tc>
                  </a:tr>
                  <a:tr h="3910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8743" t="-862500" r="-219" b="-171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7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данных</a:t>
            </a:r>
            <a:br>
              <a:rPr lang="ru-RU" dirty="0"/>
            </a:br>
            <a:r>
              <a:rPr lang="ru-RU" dirty="0"/>
              <a:t>Размер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8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8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?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данных</a:t>
            </a:r>
            <a:br>
              <a:rPr lang="ru-RU" dirty="0"/>
            </a:br>
            <a:r>
              <a:rPr lang="ru-RU" dirty="0"/>
              <a:t>Размер 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 == </a:t>
            </a:r>
            <a:r>
              <a:rPr lang="en-US" sz="2400" dirty="0">
                <a:solidFill>
                  <a:srgbClr val="0070C0"/>
                </a:solidFill>
              </a:rPr>
              <a:t>sizeof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char</a:t>
            </a:r>
            <a:r>
              <a:rPr lang="en-US" sz="2400" dirty="0"/>
              <a:t>) &lt;= </a:t>
            </a:r>
            <a:r>
              <a:rPr lang="en-US" sz="2400" dirty="0">
                <a:solidFill>
                  <a:srgbClr val="0070C0"/>
                </a:solidFill>
              </a:rPr>
              <a:t>sizeof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short</a:t>
            </a:r>
            <a:r>
              <a:rPr lang="en-US" sz="2400" dirty="0"/>
              <a:t>) &lt;= </a:t>
            </a:r>
            <a:r>
              <a:rPr lang="en-US" sz="2400" dirty="0">
                <a:solidFill>
                  <a:srgbClr val="0070C0"/>
                </a:solidFill>
              </a:rPr>
              <a:t>sizeof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int</a:t>
            </a:r>
            <a:r>
              <a:rPr lang="en-US" sz="2400" dirty="0"/>
              <a:t>) &lt;= </a:t>
            </a:r>
            <a:r>
              <a:rPr lang="en-US" sz="2400" dirty="0">
                <a:solidFill>
                  <a:srgbClr val="0070C0"/>
                </a:solidFill>
              </a:rPr>
              <a:t>sizeof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long</a:t>
            </a:r>
            <a:r>
              <a:rPr lang="en-US" sz="2400" dirty="0"/>
              <a:t>) &lt;= </a:t>
            </a:r>
            <a:r>
              <a:rPr lang="en-US" sz="2400" dirty="0">
                <a:solidFill>
                  <a:srgbClr val="0070C0"/>
                </a:solidFill>
              </a:rPr>
              <a:t>sizeof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long long</a:t>
            </a:r>
            <a:r>
              <a:rPr lang="en-US" sz="2400" dirty="0"/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операции с переменными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9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3;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4;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a +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7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a –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 = a *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 = b / 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 = b % 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1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3;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a + 1;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+=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a + b, a == 7, b ==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-=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= a – b, a == 3, b ==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*=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= a * b, a == 12, b ==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/=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= a / b, a == 3, b ==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%= 2;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= a % 2, a ==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декремент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3;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4;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++a;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 == 4, a == 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--a;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 == 3, a == 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 = b++;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 == 4, b == 5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 = b--;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 == 5, b ==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  <a:p>
            <a:r>
              <a:rPr lang="ru-RU" dirty="0"/>
              <a:t>Базовые типы данных</a:t>
            </a:r>
          </a:p>
          <a:p>
            <a:r>
              <a:rPr lang="ru-RU" dirty="0"/>
              <a:t>Стандартные операции с переменными</a:t>
            </a:r>
            <a:endParaRPr lang="en-US" dirty="0"/>
          </a:p>
          <a:p>
            <a:r>
              <a:rPr lang="ru-RU" dirty="0"/>
              <a:t>Область видимости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6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сравнения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3;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4;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(a == b);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(a != b);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 = (a &gt; b);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 = (a &lt; b);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 = (a &lt;= b);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 = (a &gt;= b);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01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!a;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(a &amp;&amp; b);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 = (a || b);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Побитовые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1;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= 0001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2;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 = 0010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~a;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 = 1110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a &amp;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 = 0000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 = a |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 = 0011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 = a ^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 = 0011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b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1;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 = 0001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 = a &lt;&lt; 1;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 = 0010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4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3;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= 0011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1;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= 0001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&amp;=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= 0001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|=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= 0001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^= b;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= 0000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&lt;&lt;= 1;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 = 0010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&gt;&gt;= 1;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 = 0001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6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9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&lt;iostream&gt;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std;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cout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 = “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a &lt;&lt; endl;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3;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cout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 = “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a &lt;&lt; endl;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4;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cout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 =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a &lt;&lt; endl;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cout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 =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a &lt;&lt; endl;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переменная?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Именованная область памяти</a:t>
            </a:r>
          </a:p>
          <a:p>
            <a:r>
              <a:rPr lang="ru-RU" dirty="0"/>
              <a:t>Хранит данные программы</a:t>
            </a:r>
          </a:p>
          <a:p>
            <a:r>
              <a:rPr lang="ru-RU" dirty="0"/>
              <a:t>Можно изменять хранящиеся значения во время работы программы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переменных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ru-RU" dirty="0"/>
              <a:t>тип</a:t>
            </a:r>
            <a:r>
              <a:rPr lang="en-US" dirty="0"/>
              <a:t>&gt; &lt;</a:t>
            </a:r>
            <a:r>
              <a:rPr lang="ru-RU" dirty="0"/>
              <a:t>имя</a:t>
            </a:r>
            <a:r>
              <a:rPr lang="en-US" dirty="0"/>
              <a:t>&gt;;</a:t>
            </a:r>
          </a:p>
          <a:p>
            <a:r>
              <a:rPr lang="en-US" dirty="0"/>
              <a:t>&lt;</a:t>
            </a:r>
            <a:r>
              <a:rPr lang="ru-RU" dirty="0"/>
              <a:t>тип</a:t>
            </a:r>
            <a:r>
              <a:rPr lang="en-US" dirty="0"/>
              <a:t>&gt; &lt;</a:t>
            </a:r>
            <a:r>
              <a:rPr lang="ru-RU" dirty="0"/>
              <a:t>имя</a:t>
            </a:r>
            <a:r>
              <a:rPr lang="en-US" dirty="0"/>
              <a:t>&gt;</a:t>
            </a:r>
            <a:r>
              <a:rPr lang="ru-RU" dirty="0"/>
              <a:t> = начальное значение</a:t>
            </a:r>
            <a:r>
              <a:rPr lang="en-US" dirty="0"/>
              <a:t>;</a:t>
            </a:r>
          </a:p>
          <a:p>
            <a:r>
              <a:rPr lang="en-US" dirty="0"/>
              <a:t>&lt;</a:t>
            </a:r>
            <a:r>
              <a:rPr lang="ru-RU" dirty="0"/>
              <a:t>тип</a:t>
            </a:r>
            <a:r>
              <a:rPr lang="en-US" dirty="0"/>
              <a:t>&gt; &lt;</a:t>
            </a:r>
            <a:r>
              <a:rPr lang="ru-RU" dirty="0"/>
              <a:t>имя</a:t>
            </a:r>
            <a:r>
              <a:rPr lang="en-US" dirty="0"/>
              <a:t>&gt;(</a:t>
            </a:r>
            <a:r>
              <a:rPr lang="ru-RU" dirty="0"/>
              <a:t>начальное значение</a:t>
            </a:r>
            <a:r>
              <a:rPr lang="en-US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данных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данных</a:t>
            </a:r>
            <a:br>
              <a:rPr lang="ru-RU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IAmOnTheStreet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IAmInTheUniversity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IAmOnTheStreet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cout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 на улице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endl;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cout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 где-то в другом месте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IAmInTheUniversity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cout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 в университете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endl;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cout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 где-то в другом месте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данных</a:t>
            </a:r>
            <a:br>
              <a:rPr lang="ru-RU" dirty="0"/>
            </a:br>
            <a:r>
              <a:rPr lang="en-US" dirty="0">
                <a:solidFill>
                  <a:srgbClr val="0070C0"/>
                </a:solidFill>
              </a:rPr>
              <a:t>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‘a’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‘C’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‘a’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данных</a:t>
            </a:r>
            <a:br>
              <a:rPr lang="ru-RU" dirty="0"/>
            </a:br>
            <a:r>
              <a:rPr lang="en-US" dirty="0">
                <a:solidFill>
                  <a:srgbClr val="0070C0"/>
                </a:solidFill>
              </a:rPr>
              <a:t>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-10;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знаковый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беззнаковый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как минимум 16 бит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 = 3;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как минимум 32 бита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long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lli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4;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как минимум 64 бита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1058</Words>
  <Application>Microsoft Office PowerPoint</Application>
  <PresentationFormat>Widescreen</PresentationFormat>
  <Paragraphs>241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Theme</vt:lpstr>
      <vt:lpstr>Язык программирования C++ и его стандартная библиотека. Алгоритмы и структуры данных</vt:lpstr>
      <vt:lpstr>Содержание</vt:lpstr>
      <vt:lpstr>Переменные</vt:lpstr>
      <vt:lpstr>Что такое переменная?</vt:lpstr>
      <vt:lpstr>Объявление переменных</vt:lpstr>
      <vt:lpstr>Базовые типы данных</vt:lpstr>
      <vt:lpstr>Базовые типы данных bool</vt:lpstr>
      <vt:lpstr>Базовые типы данных char</vt:lpstr>
      <vt:lpstr>Базовые типы данных int</vt:lpstr>
      <vt:lpstr>Базовые типы данных int</vt:lpstr>
      <vt:lpstr>Базовые типы данных int</vt:lpstr>
      <vt:lpstr>Базовые типы данных float, double, long double</vt:lpstr>
      <vt:lpstr>Базовые типы данных Возможные значения</vt:lpstr>
      <vt:lpstr>Базовые типы данных Размер типов</vt:lpstr>
      <vt:lpstr>Базовые типы данных Размер  типов</vt:lpstr>
      <vt:lpstr>Стандартные операции с переменными</vt:lpstr>
      <vt:lpstr>Арифметические операции</vt:lpstr>
      <vt:lpstr>Присваивание</vt:lpstr>
      <vt:lpstr>Инкремент и декремент</vt:lpstr>
      <vt:lpstr>Операции сравнения</vt:lpstr>
      <vt:lpstr>Логические операции</vt:lpstr>
      <vt:lpstr>Побитовые операции</vt:lpstr>
      <vt:lpstr>Присваивание</vt:lpstr>
      <vt:lpstr>Область видимости</vt:lpstr>
      <vt:lpstr>Область видимости</vt:lpstr>
      <vt:lpstr>Область видимости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Sachkov, Alexey</dc:creator>
  <cp:keywords>CTPClassification=CTP_NWR:VisualMarkings=, CTPClassification=CTP_NT</cp:keywords>
  <cp:lastModifiedBy>Sachkov, Alexey</cp:lastModifiedBy>
  <cp:revision>58</cp:revision>
  <dcterms:created xsi:type="dcterms:W3CDTF">2017-09-23T16:48:30Z</dcterms:created>
  <dcterms:modified xsi:type="dcterms:W3CDTF">2019-09-30T04:44:05Z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ecbf16dc-f210-4cf9-ab48-126330e79212</vt:lpwstr>
  </property>
  <property fmtid="{D5CDD505-2E9C-101B-9397-08002B2CF9AE}" pid="3" name="CTP_TimeStamp">
    <vt:lpwstr>2019-09-30 04:44:05Z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