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67" r:id="rId4"/>
    <p:sldId id="268" r:id="rId5"/>
    <p:sldId id="271" r:id="rId6"/>
    <p:sldId id="272" r:id="rId7"/>
    <p:sldId id="269" r:id="rId8"/>
    <p:sldId id="270" r:id="rId9"/>
    <p:sldId id="273" r:id="rId10"/>
    <p:sldId id="259" r:id="rId11"/>
    <p:sldId id="274" r:id="rId12"/>
    <p:sldId id="275" r:id="rId13"/>
    <p:sldId id="276" r:id="rId14"/>
    <p:sldId id="277" r:id="rId15"/>
    <p:sldId id="260" r:id="rId16"/>
    <p:sldId id="278" r:id="rId17"/>
    <p:sldId id="279" r:id="rId18"/>
    <p:sldId id="280" r:id="rId19"/>
    <p:sldId id="261" r:id="rId20"/>
    <p:sldId id="281" r:id="rId21"/>
    <p:sldId id="282" r:id="rId22"/>
    <p:sldId id="285" r:id="rId23"/>
    <p:sldId id="283" r:id="rId24"/>
    <p:sldId id="262" r:id="rId25"/>
    <p:sldId id="286" r:id="rId26"/>
    <p:sldId id="287" r:id="rId27"/>
    <p:sldId id="289" r:id="rId28"/>
    <p:sldId id="263" r:id="rId29"/>
    <p:sldId id="290" r:id="rId30"/>
    <p:sldId id="291" r:id="rId31"/>
    <p:sldId id="293" r:id="rId32"/>
    <p:sldId id="294" r:id="rId33"/>
    <p:sldId id="315" r:id="rId34"/>
    <p:sldId id="264" r:id="rId35"/>
    <p:sldId id="295" r:id="rId36"/>
    <p:sldId id="296" r:id="rId37"/>
    <p:sldId id="297" r:id="rId38"/>
    <p:sldId id="298" r:id="rId39"/>
    <p:sldId id="300" r:id="rId40"/>
    <p:sldId id="301" r:id="rId41"/>
    <p:sldId id="265" r:id="rId42"/>
    <p:sldId id="302" r:id="rId43"/>
    <p:sldId id="316" r:id="rId44"/>
    <p:sldId id="304" r:id="rId45"/>
    <p:sldId id="305" r:id="rId46"/>
    <p:sldId id="306" r:id="rId47"/>
    <p:sldId id="307" r:id="rId48"/>
    <p:sldId id="308" r:id="rId49"/>
    <p:sldId id="266" r:id="rId50"/>
    <p:sldId id="303" r:id="rId51"/>
    <p:sldId id="309" r:id="rId52"/>
    <p:sldId id="310" r:id="rId53"/>
    <p:sldId id="311" r:id="rId54"/>
    <p:sldId id="312" r:id="rId55"/>
    <p:sldId id="31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51A0E86-F47E-461E-8242-996C6889AD6D}">
          <p14:sldIdLst>
            <p14:sldId id="257"/>
          </p14:sldIdLst>
        </p14:section>
        <p14:section name="Problem A. 欢迎光临" id="{2258C694-1D7C-4ADE-B6C8-7829717B96AB}">
          <p14:sldIdLst>
            <p14:sldId id="258"/>
            <p14:sldId id="267"/>
            <p14:sldId id="268"/>
            <p14:sldId id="271"/>
          </p14:sldIdLst>
        </p14:section>
        <p14:section name="Problem B. 反应原理" id="{722064B3-9A69-4322-93D9-3869E5C487DC}">
          <p14:sldIdLst>
            <p14:sldId id="272"/>
            <p14:sldId id="269"/>
            <p14:sldId id="270"/>
            <p14:sldId id="273"/>
          </p14:sldIdLst>
        </p14:section>
        <p14:section name="Problem C. 暮光闪闪" id="{3BEFD344-FA8E-48F4-B690-58C219FB4221}">
          <p14:sldIdLst>
            <p14:sldId id="259"/>
            <p14:sldId id="274"/>
            <p14:sldId id="275"/>
            <p14:sldId id="276"/>
            <p14:sldId id="277"/>
          </p14:sldIdLst>
        </p14:section>
        <p14:section name="Problem D. 中考录取" id="{A0B8688C-443F-4115-99E0-3051B759B273}">
          <p14:sldIdLst>
            <p14:sldId id="260"/>
            <p14:sldId id="278"/>
            <p14:sldId id="279"/>
            <p14:sldId id="280"/>
          </p14:sldIdLst>
        </p14:section>
        <p14:section name="Problem E. 填数游戏" id="{C8AA732D-6E4C-4EF7-A712-6F0E938268B9}">
          <p14:sldIdLst>
            <p14:sldId id="261"/>
            <p14:sldId id="281"/>
            <p14:sldId id="282"/>
            <p14:sldId id="285"/>
            <p14:sldId id="283"/>
          </p14:sldIdLst>
        </p14:section>
        <p14:section name="Problem F. 初生几何" id="{595137D3-FC95-4299-B472-586908EC29B9}">
          <p14:sldIdLst>
            <p14:sldId id="262"/>
            <p14:sldId id="286"/>
            <p14:sldId id="287"/>
            <p14:sldId id="289"/>
          </p14:sldIdLst>
        </p14:section>
        <p14:section name="Problem G. 排序算法" id="{5F5C7608-D017-4D13-BA45-F5224DE124C1}">
          <p14:sldIdLst>
            <p14:sldId id="263"/>
            <p14:sldId id="290"/>
            <p14:sldId id="291"/>
            <p14:sldId id="293"/>
            <p14:sldId id="294"/>
            <p14:sldId id="315"/>
          </p14:sldIdLst>
        </p14:section>
        <p14:section name="Problem H. 购买车券" id="{6583984C-0759-4E66-A71F-78D7D3AE4AF9}">
          <p14:sldIdLst>
            <p14:sldId id="264"/>
            <p14:sldId id="295"/>
            <p14:sldId id="296"/>
            <p14:sldId id="297"/>
            <p14:sldId id="298"/>
            <p14:sldId id="300"/>
            <p14:sldId id="301"/>
          </p14:sldIdLst>
        </p14:section>
        <p14:section name="Problem I. 花腔星云" id="{171AB4F4-0540-457C-A23E-CADA7ACCBB6D}">
          <p14:sldIdLst>
            <p14:sldId id="265"/>
            <p14:sldId id="302"/>
            <p14:sldId id="316"/>
            <p14:sldId id="304"/>
            <p14:sldId id="305"/>
            <p14:sldId id="306"/>
            <p14:sldId id="307"/>
            <p14:sldId id="308"/>
          </p14:sldIdLst>
        </p14:section>
        <p14:section name="Problem J. 繁星满天" id="{BC4E70BF-C7B8-435A-917E-1683C8C6C4F2}">
          <p14:sldIdLst>
            <p14:sldId id="266"/>
            <p14:sldId id="303"/>
            <p14:sldId id="309"/>
            <p14:sldId id="310"/>
            <p14:sldId id="311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976" autoAdjust="0"/>
  </p:normalViewPr>
  <p:slideViewPr>
    <p:cSldViewPr snapToGrid="0">
      <p:cViewPr varScale="1">
        <p:scale>
          <a:sx n="105" d="100"/>
          <a:sy n="105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452BA4-0F49-310E-BF31-223B97111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2ED355-E574-6F95-1C35-0E772C37C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8899-22E7-4591-BDD7-C8AA5B87682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E265-5486-6C33-9A1D-19336022E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685D-4491-FACB-8262-B59EB3259C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365C-A640-4CD6-87EC-70F6BAF0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3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4618-D8AC-490D-BA34-3334B1630D1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A7E0-286F-4001-ADCB-46205C23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B06F-670E-715D-57B2-F0A58225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CC54E-7D1D-110C-4426-4A10E6A2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3E81-634E-AF6F-11A2-39EFF33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EDF-DA54-473C-BED2-689F224E51C8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0BAB-165F-C04A-6C9B-880C29BB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B4FD-5080-BA53-41A3-C21D81F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3AC3-8F19-2FE9-EADA-925F07F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49897-4DF7-17CE-114E-3555897B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0D4B9-3BCD-4191-4F27-A619408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3AAF-7E1E-43AF-A9D6-A6CB33A705CD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E7CA-DD0D-D4AA-8379-9EEBFF5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A23E-BE8D-1A15-6B3E-594EECD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7ADF4-98CE-AD6A-6DB3-C515F15E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97702-F281-C69B-6C85-E5DF4E6C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050F-441D-ADBD-1C31-88CB4A0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73B5-112B-491F-8974-6C4093E8476D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15B6-A3AC-346B-1936-2CA799A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0049-94BF-B6BB-29E9-73E96DF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7C0F-D465-F3C3-16C6-45126FED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658E-7925-41C3-023F-C6380501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BDEE-9CD7-2E2E-B397-3F0C185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C8DE-B46A-4467-94E3-12962304A7C6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CF84E-6D7E-8710-28E3-32F791A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A040-6253-AACC-A8E5-47EE981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B79A-39C0-4086-3AE9-50D087FC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F7F8E-45EB-EC08-80D1-B0D523E3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CCF0-464D-1617-29C6-0557C43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B833-3396-2998-DEAD-5B5E743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667B-31F5-EEE6-7EAD-13C1157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4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D223-809D-1ACC-E306-581F25F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52DC-7711-BD77-B662-D7B941C0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5C117-F823-F882-A6D1-4950274E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04FFA-6000-4A87-B9F0-F167D6C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99F-A71E-4150-88CE-A814DF3FF534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4E54-DFCA-BBFC-8BB1-A9DB329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2FBD8-6AF7-4537-B0F5-2D37A0E2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6F30-B2B0-32EF-800E-C1171420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7576-290F-CA6A-F5AD-7924FC0F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6737B-9AC6-35B0-268A-00150E8B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E86D05-F731-AEF8-C25B-04E2C06B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BAA1A-3505-5888-6FC0-580145E5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19075-F550-48C1-94D1-76CF0F28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570-65F3-41AC-9941-22A92A9326F2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9BB61-4161-2290-0EEE-F10ECFB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35B76-4BDE-A9C7-7C1D-736FAC1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7B59-FD7D-213F-0C77-20F3F4DF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BB1FE-5021-9E08-1104-F326457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74F-576F-4AAB-87BC-DF8D6F697AF6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CF29C-E3B0-62CB-04A9-ACCC7F80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ABB78-FBED-702B-0B34-8BA331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AE6CB-1D24-5767-AAB8-EA0B292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3B57-FBB1-4335-86BE-50F0CEBDB920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1AB2C-D2A5-9576-583D-6D362DB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5BB15-37E5-28DE-DD40-D5047C0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826F-0F8E-A050-1841-160AB592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B2AE-4E47-D332-3E8A-42891993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E2775-B4B3-C598-2E19-0EDEC57C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70C8-B8E0-80E7-D5E8-222DBAB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9C3-078F-4F7F-815A-22EA00A1AAD8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51D1-BAAC-6B08-C581-D4342BC3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D3AAA-20BC-000E-D0DE-5B48B29F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E4AF-B4DD-DF11-632A-A2D0E3AA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D11C9-398E-F204-DF5E-76C3CECAE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012F-3ECB-B4F9-7812-BCB6E8B55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708D-7750-D14C-31B3-BF40D0F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B56-0052-433A-AAFE-52187A34CB57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FAB1C-4FAE-11C3-3242-3A7842C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96757-4F46-A464-E3A1-6D57E72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19D07-6BD0-2F50-4861-205A971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32999-2623-B075-386B-71A12D4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C15-9099-691C-D8E6-908D7630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04C5-F577-439D-98AD-CB45D4708AF1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565E-278C-C46F-F567-D8C87A3D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E2683-2417-6329-FCC8-9E95D5A3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01111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068C-5412-D09E-88A9-B1D5E506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6071"/>
            <a:ext cx="12192000" cy="2652889"/>
          </a:xfrm>
        </p:spPr>
        <p:txBody>
          <a:bodyPr/>
          <a:lstStyle/>
          <a:p>
            <a:r>
              <a:rPr lang="en-US" altLang="zh-CN" dirty="0"/>
              <a:t>NNSZCP-2023 </a:t>
            </a:r>
            <a:r>
              <a:rPr lang="zh-CN" altLang="en-US" dirty="0"/>
              <a:t>赛后题解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086F2-B817-7B93-5782-357288471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南宁三中 </a:t>
            </a:r>
            <a:r>
              <a:rPr lang="en-US" altLang="zh-CN" sz="2800" dirty="0"/>
              <a:t>01 </a:t>
            </a:r>
            <a:r>
              <a:rPr lang="zh-CN" altLang="en-US" sz="2800" dirty="0"/>
              <a:t>社</a:t>
            </a:r>
          </a:p>
        </p:txBody>
      </p:sp>
    </p:spTree>
    <p:extLst>
      <p:ext uri="{BB962C8B-B14F-4D97-AF65-F5344CB8AC3E}">
        <p14:creationId xmlns:p14="http://schemas.microsoft.com/office/powerpoint/2010/main" val="262332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C. </a:t>
            </a:r>
            <a:r>
              <a:rPr lang="zh-CN" altLang="en-US" sz="5400" dirty="0"/>
              <a:t>暮光闪闪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50B4B-D036-43C1-FDF0-70832451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64C3-3737-405E-AC0A-3AA7C23B611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63C9B-D685-AAB8-43EB-17404CC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5D19C-6D98-978F-CE8B-F956C6A0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栋建筑物，每一栋建筑物的高度为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匹天马中，对于第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匹天马，其飞行的高度为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  </a:t>
                </a:r>
              </a:p>
              <a:p>
                <a:r>
                  <a:rPr lang="zh-CN" altLang="en-US" sz="2400" dirty="0"/>
                  <a:t>对两座建筑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匹天马能够在这两座建筑之间飞行，当且仅当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对于每一匹天马，求其最多能够在多少对建筑之间穿梭。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D0B37-2FDC-F966-6E75-04C4F14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75F-BA1F-4010-9108-34F0F2424F2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BB2BA-BFB8-376F-7454-B3E93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77B2-9057-C0EB-B026-5E807265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/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DE1C-971E-41EC-B2C7-C9FEF32A8A8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预处理每对建筑之间的高度差，并将其升序排序。对于每匹天马，在高度差数组中通过二分查找得到答案。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/>
                  <a:t>做？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2"/>
                <a:stretch>
                  <a:fillRect l="-754"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0A54-6163-4DE4-8B6D-283B5097EF7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28" y="1751445"/>
            <a:ext cx="9053947" cy="3355112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bisect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endParaRPr lang="en-US" altLang="zh-CN" sz="1867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n, m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h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s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dh =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sorted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([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abs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(h[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] - h[j])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(n)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(dh,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A7EA7-041D-B000-F6C2-87E693F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2D4A-709C-4945-9F35-22E1EFFB5B9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8FD0D-9814-8621-5277-36C247D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53-0674-CC3A-EF0B-02380D2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D. </a:t>
            </a:r>
            <a:r>
              <a:rPr lang="zh-CN" altLang="en-US" sz="5400" dirty="0"/>
              <a:t>中考录取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A5665-93EC-7A5B-7D82-E3697A1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2A74-4158-4E34-8A41-299AB263769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64782-4FE5-15F3-5DA5-2FE21F8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9F49A-31AF-E4D1-5C68-5B094FC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按照一定规则对进行考生进行排名。</a:t>
                </a:r>
                <a:endParaRPr lang="en-US" altLang="zh-CN" sz="2400" dirty="0"/>
              </a:p>
              <a:p>
                <a:r>
                  <a:rPr lang="zh-CN" altLang="en-US" sz="2400" dirty="0"/>
                  <a:t>详细内容见题面。保证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63589-8A58-867F-F239-AC12E9B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08E-625F-4BDD-8936-371A8BFB8F0E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E3BE9-703C-E8DA-9268-A645EF5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D0EAA-7DDF-1FB6-AE44-FECAD3F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小清新模拟题。</a:t>
            </a:r>
            <a:endParaRPr lang="en-US" altLang="zh-CN" sz="2400" dirty="0"/>
          </a:p>
          <a:p>
            <a:r>
              <a:rPr lang="zh-CN" altLang="en-US" sz="2400" dirty="0"/>
              <a:t>本题 </a:t>
            </a:r>
            <a:r>
              <a:rPr lang="en-US" altLang="zh-CN" sz="2400" dirty="0"/>
              <a:t>C++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700 Byte</a:t>
            </a:r>
            <a:r>
              <a:rPr lang="zh-CN" altLang="en-US" sz="2400" dirty="0"/>
              <a:t>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400 Byte</a:t>
            </a:r>
            <a:r>
              <a:rPr lang="zh-CN" altLang="en-US" sz="2400" dirty="0"/>
              <a:t>，它们都用到了以下优化技巧来减小码量。</a:t>
            </a:r>
            <a:endParaRPr lang="en-US" altLang="zh-CN" sz="2400" dirty="0"/>
          </a:p>
          <a:p>
            <a:pPr lvl="1"/>
            <a:r>
              <a:rPr lang="zh-CN" altLang="en-US" i="0" dirty="0"/>
              <a:t>使用 </a:t>
            </a:r>
            <a:r>
              <a:rPr lang="en-US" altLang="zh-CN" i="0" dirty="0">
                <a:cs typeface="Fira Code" pitchFamily="1" charset="0"/>
              </a:rPr>
              <a:t>tuple</a:t>
            </a:r>
            <a:r>
              <a:rPr lang="en-US" altLang="zh-CN" i="0" dirty="0"/>
              <a:t> </a:t>
            </a:r>
            <a:r>
              <a:rPr lang="zh-CN" altLang="en-US" i="0" dirty="0"/>
              <a:t>而非 </a:t>
            </a:r>
            <a:r>
              <a:rPr lang="en-US" altLang="zh-CN" i="0" dirty="0">
                <a:cs typeface="Fira Code" pitchFamily="1" charset="0"/>
              </a:rPr>
              <a:t>struct</a:t>
            </a:r>
            <a:r>
              <a:rPr lang="en-US" altLang="zh-CN" i="0" dirty="0"/>
              <a:t> </a:t>
            </a:r>
            <a:r>
              <a:rPr lang="zh-CN" altLang="en-US" i="0" dirty="0"/>
              <a:t>或 </a:t>
            </a:r>
            <a:r>
              <a:rPr lang="en-US" altLang="zh-CN" i="0" dirty="0">
                <a:cs typeface="Fira Code" pitchFamily="1" charset="0"/>
              </a:rPr>
              <a:t>class</a:t>
            </a:r>
            <a:r>
              <a:rPr lang="en-US" altLang="zh-CN" i="0" dirty="0"/>
              <a:t> </a:t>
            </a:r>
            <a:r>
              <a:rPr lang="zh-CN" altLang="en-US" i="0" dirty="0"/>
              <a:t>表示考生。</a:t>
            </a:r>
          </a:p>
          <a:p>
            <a:pPr lvl="1"/>
            <a:r>
              <a:rPr lang="zh-CN" altLang="en-US" i="0" dirty="0"/>
              <a:t>运用位运算技巧，仅用一个整数即可表示考生各科 </a:t>
            </a:r>
            <a:r>
              <a:rPr lang="en-US" altLang="zh-CN" i="0" dirty="0"/>
              <a:t>A+ </a:t>
            </a:r>
            <a:r>
              <a:rPr lang="zh-CN" altLang="en-US" i="0" dirty="0"/>
              <a:t>情况。</a:t>
            </a:r>
          </a:p>
          <a:p>
            <a:r>
              <a:rPr lang="zh-CN" altLang="en-US" sz="2400" dirty="0"/>
              <a:t>运用位运算技巧将考生各科 </a:t>
            </a:r>
            <a:r>
              <a:rPr lang="en-US" altLang="zh-CN" sz="2400" dirty="0"/>
              <a:t>A+ </a:t>
            </a:r>
            <a:r>
              <a:rPr lang="zh-CN" altLang="en-US" sz="2400" dirty="0"/>
              <a:t>情况压缩成一个整数，即可以方便地在 </a:t>
            </a:r>
            <a:r>
              <a:rPr lang="en-US" altLang="zh-CN" sz="2400" dirty="0">
                <a:cs typeface="Fira Code" pitchFamily="1" charset="0"/>
              </a:rPr>
              <a:t>tuple</a:t>
            </a:r>
            <a:r>
              <a:rPr lang="en-US" altLang="zh-CN" sz="2400" dirty="0"/>
              <a:t> </a:t>
            </a:r>
            <a:r>
              <a:rPr lang="zh-CN" altLang="en-US" sz="2400" dirty="0"/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AF6-2056-4044-9F12-01C9EF86860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81" y="1242295"/>
            <a:ext cx="4139047" cy="4373420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l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n,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a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s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t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sum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(s)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&gt;=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s[j]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l[j]: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|=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5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a.append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tuple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a.sort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01080"/>
                </a:solidFill>
                <a:latin typeface="Ubuntu Mono" panose="020B0509030602030204" pitchFamily="49" charset="0"/>
              </a:rPr>
              <a:t>reverse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True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while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and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(m)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87E71-385B-D34E-D6F3-AD2B488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E47A-E8CA-4837-A31F-B0443D31B58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BD204-CB18-93D4-7A90-683D9FB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96A94-5ED2-AD22-E53F-C14B782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5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E. </a:t>
            </a:r>
            <a:r>
              <a:rPr lang="zh-CN" altLang="en-US" sz="5400" dirty="0"/>
              <a:t>填数游戏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040D0-B750-0A01-252F-422697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F9B0-5B6F-4B8A-B05A-2E35459CDBB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7A35-757F-3B60-4DD7-BCB11D7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C6C54-557E-9895-7662-3E1BE32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A. </a:t>
            </a:r>
            <a:r>
              <a:rPr lang="zh-CN" altLang="en-US" sz="5400" dirty="0"/>
              <a:t>欢迎光临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550DB-F1E2-B168-C9CA-5D96F24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86CF-AA41-4483-869D-B97B93D80DA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0A747-AF4B-8F80-1BC3-7B1BF15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NNSZCP-2023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赛后题解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7702-D505-CC1B-D918-34111AF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构造满足以下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个条件的矩阵：</a:t>
                </a:r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矩阵中的元素均为自然数，且在区间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矩阵中的元素各不相同。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从矩阵中选出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个元素，使得每一行有且仅有一个元素被选出，且每一列有且仅有一个元素被选出；对于每一种符合上述规则的选择元素的方案，选出的元素总和均为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DE5AD-5131-B0CE-FB1F-50FFC937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B516-0134-417A-8851-C89355BA2FE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EA9DF-67F6-9CC7-CA9E-F4F268AC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881B-6FD4-F03D-9548-B4EC8CA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r>
                  <a:rPr lang="zh-CN" altLang="en-US" sz="2400" dirty="0"/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9AC6-A35C-4EE0-B876-8BEEA548038B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dirty="0"/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的基础上，同时满足以下三点的矩阵即为符合题意的矩阵。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至少存在一个符合题意的选择元素的方案。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对于矩阵中的任意两行，每一列上的两个元素的差都相等。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对于矩阵中的任意两列，每一行上的两个元素的差都相等。</a:t>
                </a:r>
                <a:endParaRPr lang="en-US" altLang="zh-CN" sz="2000" dirty="0"/>
              </a:p>
              <a:p>
                <a:pPr algn="just"/>
                <a:r>
                  <a:rPr lang="zh-CN" altLang="en-US" sz="2400" dirty="0"/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77BB-88BC-472D-B523-33E2E0D9BBC8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87" y="1789546"/>
            <a:ext cx="9483436" cy="2907146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n,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//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else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), </a:t>
            </a:r>
            <a:r>
              <a:rPr lang="en-US" altLang="zh-CN" sz="1600" dirty="0">
                <a:solidFill>
                  <a:srgbClr val="001080"/>
                </a:solidFill>
                <a:latin typeface="Ubuntu Mono" panose="020B0509030602030204" pitchFamily="49" charset="0"/>
              </a:rPr>
              <a:t>end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Ubuntu Mono" panose="020B0509030602030204" pitchFamily="49" charset="0"/>
              </a:rPr>
              <a:t>" "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A5686-0FC2-332F-327E-5C50941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BF4C-61F7-4978-8238-C84E8DFB0C4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9D786-D0B1-7E00-C93F-8F86F9E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AB28-5FDD-14FF-0C23-5BB2856F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F. </a:t>
            </a:r>
            <a:r>
              <a:rPr lang="zh-CN" altLang="en-US" sz="5400" dirty="0"/>
              <a:t>初生几何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034F5-BA42-D219-BFF4-207149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FA3-9D48-4087-9951-0CD5222E6A7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748C2-114A-2D07-5E25-FF7B845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BD39C-6701-68E3-9510-852BEFC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在平面直角坐标系中，抛物线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与直线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相交。抛物线与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轴的另一个交点为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设线段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上存在一动点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，过点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轴的平行线交抛物线于点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，交直线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的最大值。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  <a:blipFill>
                <a:blip r:embed="rId2"/>
                <a:stretch>
                  <a:fillRect l="-812" t="-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70963-6D9F-39D0-66DF-CF5480DD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6ACC-8CDF-4F30-BAE5-BA42AAAE183B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9E765-7D39-C68F-8AF6-2E59B74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A47D-556C-D9D9-6FDF-D639442E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KaTeX_Size4"/>
                  </a:rPr>
                  <a:t>。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5FB-ACA2-41BA-9DC0-EA522E82CA6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65" y="2582720"/>
            <a:ext cx="7613072" cy="1692565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())):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a, b = [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k = a / b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max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((k * k /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**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, k * k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9F619-4794-7004-B58D-7215E31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1F-880E-4E32-853C-C6E0255D1161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3495F-FF4C-F12C-5DFE-3A3158E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0E64-ADAB-8720-6C62-1A58E37E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5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G. </a:t>
            </a:r>
            <a:r>
              <a:rPr lang="zh-CN" altLang="en-US" sz="5400" dirty="0"/>
              <a:t>排序算法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F267-B7CF-71DA-DD66-628DED2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8D52-E9E4-46FF-A4D3-F7679275C90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EB4C8-FB0A-95B8-CA91-6AA3A62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0853-501C-35E4-E81D-D0F7A584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给定长为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求下面这个排序算法的正确性。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如果正确，求出语句 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std::swap(a[</a:t>
                </a:r>
                <a:r>
                  <a:rPr lang="en-US" altLang="zh-CN" sz="2400" dirty="0" err="1">
                    <a:latin typeface="Ubuntu Mono" panose="020B0509030602030204" pitchFamily="49" charset="0"/>
                  </a:rPr>
                  <a:t>i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], a[j]);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的执行次数。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  <a:blipFill>
                <a:blip r:embed="rId2"/>
                <a:stretch>
                  <a:fillRect l="-812" t="-555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5890D-2DD7-E617-D0AB-70C2A20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4B08-6258-4EED-8BE8-4E0AF61A360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7539-E16C-E234-90F9-F24750E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3B197-41AD-0EE5-8434-0BD6D26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A1A3E610-C6EB-750F-E716-712170A0FC66}"/>
              </a:ext>
            </a:extLst>
          </p:cNvPr>
          <p:cNvSpPr txBox="1">
            <a:spLocks/>
          </p:cNvSpPr>
          <p:nvPr/>
        </p:nvSpPr>
        <p:spPr>
          <a:xfrm>
            <a:off x="3232937" y="3746840"/>
            <a:ext cx="5726128" cy="169256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&lt; n; ++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j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j &lt; n;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 &lt;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swap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24841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给定字符串，查询子串有没有 </a:t>
                </a:r>
                <a:r>
                  <a:rPr lang="en-US" altLang="zh-CN" sz="2400" dirty="0" err="1"/>
                  <a:t>nnsz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字符串长度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CD553-41B8-07E5-2908-FCF0CF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4AE-47AB-4757-BCF2-49AF5319156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378E-3020-7B6B-ED43-5591EE98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EE16-8457-C8D1-5B22-DD6C9AE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，得到 </a:t>
                </a:r>
                <a:r>
                  <a:rPr lang="en-US" altLang="zh-CN" sz="2400" dirty="0"/>
                  <a:t>20 </a:t>
                </a:r>
                <a:r>
                  <a:rPr lang="zh-CN" altLang="en-US" sz="2400" dirty="0"/>
                  <a:t>分。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88F3-E544-436D-9043-E5C459751A9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前缀的最大值，即序列最大值。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已经是最大值，不会发生交换。</a:t>
                </a:r>
                <a:endParaRPr lang="en-US" altLang="zh-CN" sz="2000" dirty="0"/>
              </a:p>
              <a:p>
                <a:r>
                  <a:rPr lang="zh-CN" altLang="en-US" sz="2400" dirty="0"/>
                  <a:t>所以算法正确，输出 </a:t>
                </a:r>
                <a:r>
                  <a:rPr lang="en-US" altLang="zh-CN" sz="2400" dirty="0"/>
                  <a:t>NO </a:t>
                </a:r>
                <a:r>
                  <a:rPr lang="zh-CN" altLang="en-US" sz="2400" dirty="0"/>
                  <a:t>并没有分。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756-58A0-488F-94EE-2822D7C42B5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python </a:t>
                </a:r>
                <a:r>
                  <a:rPr lang="zh-CN" altLang="en-US" sz="2400" dirty="0"/>
                  <a:t>常数大只有树状数组能过。</a:t>
                </a:r>
              </a:p>
              <a:p>
                <a:r>
                  <a:rPr lang="zh-CN" altLang="en-US" sz="2400" dirty="0"/>
                  <a:t>期望通过所有子任务。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0763-96C5-44E4-A979-9C62B793A66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51B6-0657-C743-2222-44DF761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71A8-6664-2F04-5993-0FC97479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论文题。</a:t>
            </a:r>
            <a:r>
              <a:rPr lang="en-US" altLang="zh-CN" sz="2400" dirty="0">
                <a:hlinkClick r:id="rId2"/>
              </a:rPr>
              <a:t>https://arxiv.org/pdf/2110.01111.pdf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FAF7-C86C-F86C-E98F-6E76701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416-6ADA-4293-BC8C-CB9C3A16C4E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2458-F6A3-81A4-2CC7-1796F81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2FA8E-244D-33E6-EFDF-7EADC08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H. </a:t>
            </a:r>
            <a:r>
              <a:rPr lang="zh-CN" altLang="en-US" sz="5400" dirty="0"/>
              <a:t>购买车券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F6BE9-847F-596A-010C-2E1B7949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105-C958-46E2-9073-D994991209C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49855-DC2D-D5FD-2114-5C54F7F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79AA-066A-F31B-A708-1AE2D64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个点的无根树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，每次删去一个叶子结点直至删空。</a:t>
                </a:r>
                <a:endParaRPr lang="en-US" altLang="zh-CN" sz="2400" dirty="0"/>
              </a:p>
              <a:p>
                <a:r>
                  <a:rPr lang="zh-CN" altLang="en-US" sz="2400" dirty="0"/>
                  <a:t>对合法的操作序列计数，对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998 244 353</m:t>
                    </m:r>
                  </m:oMath>
                </a14:m>
                <a:r>
                  <a:rPr lang="zh-CN" altLang="en-US" sz="2400" dirty="0"/>
                  <a:t> 取模。</a:t>
                </a:r>
                <a:endParaRPr lang="en-US" altLang="zh-CN" sz="2400" dirty="0"/>
              </a:p>
              <a:p>
                <a:r>
                  <a:rPr lang="zh-CN" altLang="en-US" sz="2400" dirty="0"/>
                  <a:t>叶子结点的定义是度数不大于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的结点。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操作序列不同，当且仅当某一次删去的叶子不同。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  <a:blipFill>
                <a:blip r:embed="rId2"/>
                <a:stretch>
                  <a:fillRect l="-812" t="-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A62D-019F-C5AC-C057-CBBE944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A6F8-7AF1-4AE1-B12F-44E5EB3F4DA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987CB-467C-1089-F538-71AD872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3C84E-C89B-3A4A-A6D2-A572A37F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0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2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1FCC-6412-4E22-B85F-F72C0920CA91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r>
                  <a:rPr lang="zh-CN" altLang="en-US" sz="2400" dirty="0"/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8B3-B82E-4EC7-87FB-4F1033D532C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0, 1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2, 3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2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11B9-1AAF-47F3-9D34-A9317C50C62F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跑这个 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求和即为答案。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。结合算法 </a:t>
                </a:r>
                <a:r>
                  <a:rPr lang="en-US" altLang="zh-CN" sz="2000" dirty="0"/>
                  <a:t>1, 2</a:t>
                </a:r>
                <a:r>
                  <a:rPr lang="en-US" altLang="zh-CN" sz="2400" dirty="0"/>
                  <a:t> </a:t>
                </a:r>
                <a:r>
                  <a:rPr lang="zh-CN" altLang="en-US" sz="2000" dirty="0"/>
                  <a:t>期望通过 </a:t>
                </a:r>
                <a:r>
                  <a:rPr lang="en-US" altLang="zh-CN" sz="2000" dirty="0"/>
                  <a:t>Subtask 0, 1, 2, 3</a:t>
                </a:r>
                <a:r>
                  <a:rPr lang="zh-CN" altLang="en-US" sz="2000" dirty="0"/>
                  <a:t>。 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2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72DE-4919-4B11-81BD-5A63526C220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45 </a:t>
                </a:r>
                <a:r>
                  <a:rPr lang="zh-CN" altLang="en-US" sz="2400" dirty="0"/>
                  <a:t>分是致敬 </a:t>
                </a:r>
                <a:r>
                  <a:rPr lang="en-US" altLang="zh-CN" sz="2400" dirty="0"/>
                  <a:t>galaxy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099-0212-4082-89FA-C8F21D9DAF8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。期望通过所有子任务。</a:t>
                </a:r>
                <a:endParaRPr lang="en-US" altLang="zh-CN" sz="2000" i="1" dirty="0"/>
              </a:p>
              <a:p>
                <a:r>
                  <a:rPr lang="zh-CN" altLang="en-US" sz="2000" i="1" dirty="0"/>
                  <a:t>题目来源：</a:t>
                </a:r>
                <a:r>
                  <a:rPr lang="en-US" altLang="zh-CN" sz="2000" i="1" dirty="0"/>
                  <a:t>2023 </a:t>
                </a:r>
                <a:r>
                  <a:rPr lang="zh-CN" altLang="en-US" sz="2000" i="1" dirty="0"/>
                  <a:t>年全国高中数学联赛一试第 </a:t>
                </a:r>
                <a:r>
                  <a:rPr lang="en-US" altLang="zh-CN" sz="2000" i="1" dirty="0"/>
                  <a:t>8 </a:t>
                </a:r>
                <a:r>
                  <a:rPr lang="zh-CN" altLang="en-US" sz="2000" i="1" dirty="0"/>
                  <a:t>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2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B13-0BC0-43D8-A9C4-AFEE37688083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I. </a:t>
            </a:r>
            <a:r>
              <a:rPr lang="zh-CN" altLang="en-US" sz="5400" dirty="0"/>
              <a:t>花卉培育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7B54F-5237-2856-821E-426882AD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B265-EB6B-42CF-9B04-A65B0439A0F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E6E8-CEB0-0F92-862B-BA16E6A9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00BC-74F2-EF5D-0C20-F8C8F5D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使得其满足条件，或判断无解：</a:t>
                </a:r>
                <a:endParaRPr lang="en-US" altLang="zh-CN" sz="2400" dirty="0"/>
              </a:p>
              <a:p>
                <a:r>
                  <a:rPr lang="zh-CN" altLang="en-US" sz="2400" dirty="0"/>
                  <a:t>对每个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3=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F331787-D0F7-946F-9176-F06E37B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600-EA15-482D-B5BB-106F7E1E95A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C501CB-1F76-0D55-40A1-3E7E5F86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A1337E-AF16-49E0-C6F2-8D3AD4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1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的序列即可。 </a:t>
                </a:r>
                <a:endParaRPr lang="en-US" altLang="zh-CN" sz="2400" dirty="0"/>
              </a:p>
              <a:p>
                <a:r>
                  <a:rPr lang="zh-CN" altLang="en-US" sz="2400" dirty="0"/>
                  <a:t>期望得分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15BA-7F44-48D2-9DBE-CE4F62DF378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枚举每一个位置放数，判断是否满足条件即可。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2CA3-27FA-4AE9-A3BA-CA82483E8E1F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维护某个点有没有被覆盖，用前缀和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2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2831-6955-48B9-8E5A-4FCA466B858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r>
                  <a:rPr lang="zh-CN" altLang="en-US" sz="2400" dirty="0"/>
                  <a:t>考虑进行 </a:t>
                </a:r>
                <a:r>
                  <a:rPr lang="en-US" altLang="zh-CN" sz="2400" dirty="0"/>
                  <a:t>2-SAT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。期望得分 </a:t>
                </a:r>
                <a:r>
                  <a:rPr lang="en-US" altLang="zh-CN" sz="2400" dirty="0"/>
                  <a:t>100 </a:t>
                </a:r>
                <a:r>
                  <a:rPr lang="zh-CN" altLang="en-US" sz="2400" dirty="0"/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2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2C7-438A-4690-AF52-682D507498C7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J. </a:t>
            </a:r>
            <a:r>
              <a:rPr lang="zh-CN" altLang="en-US" sz="5400" dirty="0"/>
              <a:t>繁星满天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5614-2078-BF72-8FA8-3306B60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277C-38E9-41E1-B431-AF9E5C593FB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469A1-1C7A-A917-D131-197AA68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913E0-A8A6-162A-8CF5-3B0E293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094" y="3211951"/>
            <a:ext cx="6755822" cy="434108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"yes"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nnsz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"no"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6F32-4DDB-6B85-9CAB-81E4E8F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492B-D129-47EB-84E3-9242E84BF81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8469A-72A6-36F1-7A63-AB25811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4325-287C-F5E4-EAF0-C468E2B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0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F23-4B19-44DB-BC16-F3C9378463E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/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953-4E08-4A48-ACE3-0ACBCE5CFBE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和上一个没有什么区别。只是为了防止写挂留了一档分。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3C7B-103A-4EA3-A519-FD19AEA3720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 就作第二个点，反之作第一个点。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878-9DFA-499B-AC2D-EB3E2DD78926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后，情况转化为了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然后就能做了。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84EE-F8AD-4FE5-8C37-76E4A45DBDA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倍可以考虑倍增。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实现的细节很多。注意封装。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221-5E92-4E51-A1F2-3944CF90436F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B. </a:t>
            </a:r>
            <a:r>
              <a:rPr lang="zh-CN" altLang="en-US" sz="5400" dirty="0"/>
              <a:t>反应原理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78853-E081-5410-8CBF-21D2175D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4D-F182-485F-8975-25752488FED6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0E969-ED15-4D48-14F6-F0C68F66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2E2E9-E07B-ABBE-F7F9-DE88AE3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求相邻</a:t>
                </a:r>
                <a:r>
                  <a:rPr lang="zh-CN" altLang="en-US" sz="2400"/>
                  <a:t>两项的最大</a:t>
                </a:r>
                <a:r>
                  <a:rPr lang="zh-CN" altLang="en-US" sz="2400" dirty="0"/>
                  <a:t>差值、所有项的最大值。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2BDD5-8FC0-72E6-3BF8-CDEEF5DC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B34-30F2-487F-8A34-B7CB5743750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EAF2B-F195-7838-E72C-F91F2A5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022FC-8398-AE8E-46B5-FB74FED3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按题意模拟即可。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7EB-C545-4DA3-9306-7EA51C743E4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7" y="2548087"/>
            <a:ext cx="7786255" cy="1761839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n =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a = [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)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+ </a:t>
            </a:r>
            <a:r>
              <a:rPr lang="en-US" altLang="zh-CN" sz="2666" dirty="0">
                <a:solidFill>
                  <a:srgbClr val="098658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- 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range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(n)))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9C47A9-A700-95DB-41F3-163F644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94F-675C-4EF7-A04D-B15B1967653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E264D-CBA6-3F28-B2D7-132C6EA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A47AB-AEE0-855E-2675-1F0D30B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mbria"/>
        <a:ea typeface="黑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56503E6-820C-4E0C-A5EE-B5440942B114}">
  <we:reference id="wa200001937" version="1.0.0.0" store="zh-CN" storeType="OMEX"/>
  <we:alternateReferences>
    <we:reference id="WA200001937" version="1.0.0.0" store="WA20000193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A28417-26AE-4B74-B6EE-2E19988E2C32}">
  <we:reference id="wa104380526" version="1.0.33.0" store="zh-CN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3429</Words>
  <Application>Microsoft Office PowerPoint</Application>
  <PresentationFormat>宽屏</PresentationFormat>
  <Paragraphs>446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-apple-system</vt:lpstr>
      <vt:lpstr>KaTeX_Main</vt:lpstr>
      <vt:lpstr>KaTeX_Size4</vt:lpstr>
      <vt:lpstr>等线</vt:lpstr>
      <vt:lpstr>黑体</vt:lpstr>
      <vt:lpstr>Arial</vt:lpstr>
      <vt:lpstr>Cambria</vt:lpstr>
      <vt:lpstr>Cambria Math</vt:lpstr>
      <vt:lpstr>Ubuntu Mono</vt:lpstr>
      <vt:lpstr>Office 主题​​</vt:lpstr>
      <vt:lpstr>NNSZCP-2023 赛后题解</vt:lpstr>
      <vt:lpstr>Problem A. 欢迎光临</vt:lpstr>
      <vt:lpstr>题意</vt:lpstr>
      <vt:lpstr>题解</vt:lpstr>
      <vt:lpstr>代码实现</vt:lpstr>
      <vt:lpstr>Problem B. 反应原理</vt:lpstr>
      <vt:lpstr>题意</vt:lpstr>
      <vt:lpstr>题解</vt:lpstr>
      <vt:lpstr>代码实现</vt:lpstr>
      <vt:lpstr>Problem C. 暮光闪闪</vt:lpstr>
      <vt:lpstr>题意</vt:lpstr>
      <vt:lpstr>题解</vt:lpstr>
      <vt:lpstr>题解</vt:lpstr>
      <vt:lpstr>代码实现</vt:lpstr>
      <vt:lpstr>Problem D. 中考录取</vt:lpstr>
      <vt:lpstr>题意</vt:lpstr>
      <vt:lpstr>题解</vt:lpstr>
      <vt:lpstr>代码实现</vt:lpstr>
      <vt:lpstr>Problem E. 填数游戏</vt:lpstr>
      <vt:lpstr>题意</vt:lpstr>
      <vt:lpstr>题解</vt:lpstr>
      <vt:lpstr>题解</vt:lpstr>
      <vt:lpstr>代码实现</vt:lpstr>
      <vt:lpstr>Problem F. 初生几何</vt:lpstr>
      <vt:lpstr>题意</vt:lpstr>
      <vt:lpstr>题解</vt:lpstr>
      <vt:lpstr>代码实现</vt:lpstr>
      <vt:lpstr>Problem G. 排序算法</vt:lpstr>
      <vt:lpstr>题意</vt:lpstr>
      <vt:lpstr>算法 0</vt:lpstr>
      <vt:lpstr>观察 0</vt:lpstr>
      <vt:lpstr>算法 1</vt:lpstr>
      <vt:lpstr>彩蛋</vt:lpstr>
      <vt:lpstr>Problem H. 购买车券</vt:lpstr>
      <vt:lpstr>题意</vt:lpstr>
      <vt:lpstr>算法 0</vt:lpstr>
      <vt:lpstr>算法 1</vt:lpstr>
      <vt:lpstr>算法 2</vt:lpstr>
      <vt:lpstr>算法 3</vt:lpstr>
      <vt:lpstr>算法 4</vt:lpstr>
      <vt:lpstr>Problem I. 花卉培育</vt:lpstr>
      <vt:lpstr>题意</vt:lpstr>
      <vt:lpstr>观察 1</vt:lpstr>
      <vt:lpstr>算法 0</vt:lpstr>
      <vt:lpstr>算法 1</vt:lpstr>
      <vt:lpstr>观察 2</vt:lpstr>
      <vt:lpstr>算法 3</vt:lpstr>
      <vt:lpstr>算法 4</vt:lpstr>
      <vt:lpstr>Problem J. 繁星满天</vt:lpstr>
      <vt:lpstr>题意</vt:lpstr>
      <vt:lpstr>算法 0</vt:lpstr>
      <vt:lpstr>算法 0.5</vt:lpstr>
      <vt:lpstr>算法 1</vt:lpstr>
      <vt:lpstr>算法 2</vt:lpstr>
      <vt:lpstr>算法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NNSZCP-2023 赛后题解</dc:title>
  <dc:creator>洋铭 熊</dc:creator>
  <cp:lastModifiedBy>洋铭 熊</cp:lastModifiedBy>
  <cp:revision>12</cp:revision>
  <dcterms:created xsi:type="dcterms:W3CDTF">2023-11-28T11:21:15Z</dcterms:created>
  <dcterms:modified xsi:type="dcterms:W3CDTF">2023-12-06T11:45:02Z</dcterms:modified>
</cp:coreProperties>
</file>