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9"/>
  </p:notesMasterIdLst>
  <p:handoutMasterIdLst>
    <p:handoutMasterId r:id="rId180"/>
  </p:handoutMasterIdLst>
  <p:sldIdLst>
    <p:sldId id="257" r:id="rId2"/>
    <p:sldId id="258" r:id="rId3"/>
    <p:sldId id="267" r:id="rId4"/>
    <p:sldId id="317" r:id="rId5"/>
    <p:sldId id="318" r:id="rId6"/>
    <p:sldId id="319" r:id="rId7"/>
    <p:sldId id="320" r:id="rId8"/>
    <p:sldId id="321" r:id="rId9"/>
    <p:sldId id="322" r:id="rId10"/>
    <p:sldId id="271" r:id="rId11"/>
    <p:sldId id="272" r:id="rId12"/>
    <p:sldId id="269" r:id="rId13"/>
    <p:sldId id="323" r:id="rId14"/>
    <p:sldId id="324" r:id="rId15"/>
    <p:sldId id="325" r:id="rId16"/>
    <p:sldId id="273" r:id="rId17"/>
    <p:sldId id="259" r:id="rId18"/>
    <p:sldId id="274" r:id="rId19"/>
    <p:sldId id="326" r:id="rId20"/>
    <p:sldId id="327" r:id="rId21"/>
    <p:sldId id="328" r:id="rId22"/>
    <p:sldId id="329" r:id="rId23"/>
    <p:sldId id="330" r:id="rId24"/>
    <p:sldId id="331" r:id="rId25"/>
    <p:sldId id="277" r:id="rId26"/>
    <p:sldId id="260" r:id="rId27"/>
    <p:sldId id="278" r:id="rId28"/>
    <p:sldId id="332" r:id="rId29"/>
    <p:sldId id="333" r:id="rId30"/>
    <p:sldId id="334" r:id="rId31"/>
    <p:sldId id="335" r:id="rId32"/>
    <p:sldId id="280" r:id="rId33"/>
    <p:sldId id="261" r:id="rId34"/>
    <p:sldId id="281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283" r:id="rId44"/>
    <p:sldId id="262" r:id="rId45"/>
    <p:sldId id="286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289" r:id="rId54"/>
    <p:sldId id="263" r:id="rId55"/>
    <p:sldId id="29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15" r:id="rId75"/>
    <p:sldId id="264" r:id="rId76"/>
    <p:sldId id="295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265" r:id="rId112"/>
    <p:sldId id="302" r:id="rId113"/>
    <p:sldId id="403" r:id="rId114"/>
    <p:sldId id="404" r:id="rId115"/>
    <p:sldId id="405" r:id="rId116"/>
    <p:sldId id="406" r:id="rId117"/>
    <p:sldId id="407" r:id="rId118"/>
    <p:sldId id="408" r:id="rId119"/>
    <p:sldId id="409" r:id="rId120"/>
    <p:sldId id="410" r:id="rId121"/>
    <p:sldId id="411" r:id="rId122"/>
    <p:sldId id="412" r:id="rId123"/>
    <p:sldId id="413" r:id="rId124"/>
    <p:sldId id="414" r:id="rId125"/>
    <p:sldId id="415" r:id="rId126"/>
    <p:sldId id="416" r:id="rId127"/>
    <p:sldId id="417" r:id="rId128"/>
    <p:sldId id="418" r:id="rId129"/>
    <p:sldId id="419" r:id="rId130"/>
    <p:sldId id="420" r:id="rId131"/>
    <p:sldId id="421" r:id="rId132"/>
    <p:sldId id="422" r:id="rId133"/>
    <p:sldId id="423" r:id="rId134"/>
    <p:sldId id="424" r:id="rId135"/>
    <p:sldId id="425" r:id="rId136"/>
    <p:sldId id="426" r:id="rId137"/>
    <p:sldId id="427" r:id="rId138"/>
    <p:sldId id="428" r:id="rId139"/>
    <p:sldId id="429" r:id="rId140"/>
    <p:sldId id="430" r:id="rId141"/>
    <p:sldId id="431" r:id="rId142"/>
    <p:sldId id="432" r:id="rId143"/>
    <p:sldId id="433" r:id="rId144"/>
    <p:sldId id="266" r:id="rId145"/>
    <p:sldId id="434" r:id="rId146"/>
    <p:sldId id="435" r:id="rId147"/>
    <p:sldId id="436" r:id="rId148"/>
    <p:sldId id="437" r:id="rId149"/>
    <p:sldId id="438" r:id="rId150"/>
    <p:sldId id="439" r:id="rId151"/>
    <p:sldId id="440" r:id="rId152"/>
    <p:sldId id="441" r:id="rId153"/>
    <p:sldId id="442" r:id="rId154"/>
    <p:sldId id="443" r:id="rId155"/>
    <p:sldId id="444" r:id="rId156"/>
    <p:sldId id="445" r:id="rId157"/>
    <p:sldId id="446" r:id="rId158"/>
    <p:sldId id="447" r:id="rId159"/>
    <p:sldId id="448" r:id="rId160"/>
    <p:sldId id="449" r:id="rId161"/>
    <p:sldId id="450" r:id="rId162"/>
    <p:sldId id="451" r:id="rId163"/>
    <p:sldId id="452" r:id="rId164"/>
    <p:sldId id="453" r:id="rId165"/>
    <p:sldId id="454" r:id="rId166"/>
    <p:sldId id="455" r:id="rId167"/>
    <p:sldId id="456" r:id="rId168"/>
    <p:sldId id="457" r:id="rId169"/>
    <p:sldId id="458" r:id="rId170"/>
    <p:sldId id="459" r:id="rId171"/>
    <p:sldId id="460" r:id="rId172"/>
    <p:sldId id="461" r:id="rId173"/>
    <p:sldId id="462" r:id="rId174"/>
    <p:sldId id="463" r:id="rId175"/>
    <p:sldId id="464" r:id="rId176"/>
    <p:sldId id="465" r:id="rId177"/>
    <p:sldId id="466" r:id="rId1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51A0E86-F47E-461E-8242-996C6889AD6D}">
          <p14:sldIdLst>
            <p14:sldId id="257"/>
          </p14:sldIdLst>
        </p14:section>
        <p14:section name="Problem A. 欢迎光临" id="{2258C694-1D7C-4ADE-B6C8-7829717B96AB}">
          <p14:sldIdLst>
            <p14:sldId id="258"/>
            <p14:sldId id="267"/>
            <p14:sldId id="317"/>
            <p14:sldId id="318"/>
            <p14:sldId id="319"/>
            <p14:sldId id="320"/>
            <p14:sldId id="321"/>
            <p14:sldId id="322"/>
            <p14:sldId id="271"/>
          </p14:sldIdLst>
        </p14:section>
        <p14:section name="Problem B. 反应原理" id="{722064B3-9A69-4322-93D9-3869E5C487DC}">
          <p14:sldIdLst>
            <p14:sldId id="272"/>
            <p14:sldId id="269"/>
            <p14:sldId id="323"/>
            <p14:sldId id="324"/>
            <p14:sldId id="325"/>
            <p14:sldId id="273"/>
          </p14:sldIdLst>
        </p14:section>
        <p14:section name="Problem C. 暮光闪闪" id="{3BEFD344-FA8E-48F4-B690-58C219FB4221}">
          <p14:sldIdLst>
            <p14:sldId id="259"/>
            <p14:sldId id="274"/>
            <p14:sldId id="326"/>
            <p14:sldId id="327"/>
            <p14:sldId id="328"/>
            <p14:sldId id="329"/>
            <p14:sldId id="330"/>
            <p14:sldId id="331"/>
            <p14:sldId id="277"/>
          </p14:sldIdLst>
        </p14:section>
        <p14:section name="Problem D. 中考录取" id="{A0B8688C-443F-4115-99E0-3051B759B273}">
          <p14:sldIdLst>
            <p14:sldId id="260"/>
            <p14:sldId id="278"/>
            <p14:sldId id="332"/>
            <p14:sldId id="333"/>
            <p14:sldId id="334"/>
            <p14:sldId id="335"/>
            <p14:sldId id="280"/>
          </p14:sldIdLst>
        </p14:section>
        <p14:section name="Problem E. 填数游戏" id="{C8AA732D-6E4C-4EF7-A712-6F0E938268B9}">
          <p14:sldIdLst>
            <p14:sldId id="261"/>
            <p14:sldId id="281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283"/>
          </p14:sldIdLst>
        </p14:section>
        <p14:section name="Problem F. 初生几何" id="{595137D3-FC95-4299-B472-586908EC29B9}">
          <p14:sldIdLst>
            <p14:sldId id="262"/>
            <p14:sldId id="286"/>
            <p14:sldId id="344"/>
            <p14:sldId id="345"/>
            <p14:sldId id="346"/>
            <p14:sldId id="347"/>
            <p14:sldId id="348"/>
            <p14:sldId id="349"/>
            <p14:sldId id="350"/>
            <p14:sldId id="289"/>
          </p14:sldIdLst>
        </p14:section>
        <p14:section name="Problem G. 排序算法" id="{5F5C7608-D017-4D13-BA45-F5224DE124C1}">
          <p14:sldIdLst>
            <p14:sldId id="263"/>
            <p14:sldId id="29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15"/>
          </p14:sldIdLst>
        </p14:section>
        <p14:section name="Problem H. 购买车券" id="{6583984C-0759-4E66-A71F-78D7D3AE4AF9}">
          <p14:sldIdLst>
            <p14:sldId id="264"/>
            <p14:sldId id="295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</p14:sldIdLst>
        </p14:section>
        <p14:section name="Problem I. 花腔星云" id="{171AB4F4-0540-457C-A23E-CADA7ACCBB6D}">
          <p14:sldIdLst>
            <p14:sldId id="265"/>
            <p14:sldId id="3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Problem J. 繁星满天" id="{BC4E70BF-C7B8-435A-917E-1683C8C6C4F2}">
          <p14:sldIdLst>
            <p14:sldId id="266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5976" autoAdjust="0"/>
  </p:normalViewPr>
  <p:slideViewPr>
    <p:cSldViewPr snapToGrid="0">
      <p:cViewPr varScale="1">
        <p:scale>
          <a:sx n="105" d="100"/>
          <a:sy n="105" d="100"/>
        </p:scale>
        <p:origin x="13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viewProps" Target="view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8452BA4-0F49-310E-BF31-223B97111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2ED355-E574-6F95-1C35-0E772C37C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8899-22E7-4591-BDD7-C8AA5B87682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2E265-5486-6C33-9A1D-19336022E3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B685D-4491-FACB-8262-B59EB3259C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365C-A640-4CD6-87EC-70F6BAF0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3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4618-D8AC-490D-BA34-3334B1630D1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A7E0-286F-4001-ADCB-46205C23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6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B06F-670E-715D-57B2-F0A582254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CC54E-7D1D-110C-4426-4A10E6A2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13E81-634E-AF6F-11A2-39EFF339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EDF-DA54-473C-BED2-689F224E51C8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0BAB-165F-C04A-6C9B-880C29BB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4B4FD-5080-BA53-41A3-C21D81F1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3AC3-8F19-2FE9-EADA-925F07F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49897-4DF7-17CE-114E-3555897B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0D4B9-3BCD-4191-4F27-A619408D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3AAF-7E1E-43AF-A9D6-A6CB33A705CD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AE7CA-DD0D-D4AA-8379-9EEBFF5C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9A23E-BE8D-1A15-6B3E-594EECD3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7ADF4-98CE-AD6A-6DB3-C515F15E7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97702-F281-C69B-6C85-E5DF4E6CA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9050F-441D-ADBD-1C31-88CB4A0B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73B5-112B-491F-8974-6C4093E8476D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415B6-A3AC-346B-1936-2CA799AF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A0049-94BF-B6BB-29E9-73E96DF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07C0F-D465-F3C3-16C6-45126FED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8658E-7925-41C3-023F-C6380501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FBDEE-9CD7-2E2E-B397-3F0C1854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C8DE-B46A-4467-94E3-12962304A7C6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CF84E-6D7E-8710-28E3-32F791A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5A040-6253-AACC-A8E5-47EE9818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5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5B79A-39C0-4086-3AE9-50D087FC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F7F8E-45EB-EC08-80D1-B0D523E3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3CCF0-464D-1617-29C6-0557C43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CE07-503A-4A78-8286-F9F47CD19219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B833-3396-2998-DEAD-5B5E743F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667B-31F5-EEE6-7EAD-13C1157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4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6D223-809D-1ACC-E306-581F25F7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452DC-7711-BD77-B662-D7B941C0A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5C117-F823-F882-A6D1-4950274E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04FFA-6000-4A87-B9F0-F167D6C9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99F-A71E-4150-88CE-A814DF3FF534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4E54-DFCA-BBFC-8BB1-A9DB329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2FBD8-6AF7-4537-B0F5-2D37A0E2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6F30-B2B0-32EF-800E-C1171420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B7576-290F-CA6A-F5AD-7924FC0F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6737B-9AC6-35B0-268A-00150E8B7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E86D05-F731-AEF8-C25B-04E2C06B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BAA1A-3505-5888-6FC0-580145E5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819075-F550-48C1-94D1-76CF0F28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570-65F3-41AC-9941-22A92A9326F2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B9BB61-4161-2290-0EEE-F10ECFBC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35B76-4BDE-A9C7-7C1D-736FAC19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7B59-FD7D-213F-0C77-20F3F4DF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BB1FE-5021-9E08-1104-F326457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74F-576F-4AAB-87BC-DF8D6F697AF6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CF29C-E3B0-62CB-04A9-ACCC7F80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ABB78-FBED-702B-0B34-8BA3313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9AE6CB-1D24-5767-AAB8-EA0B2929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3B57-FBB1-4335-86BE-50F0CEBDB920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41AB2C-D2A5-9576-583D-6D362DB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5BB15-37E5-28DE-DD40-D5047C0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3826F-0F8E-A050-1841-160AB592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1B2AE-4E47-D332-3E8A-42891993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E2775-B4B3-C598-2E19-0EDEC57C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770C8-B8E0-80E7-D5E8-222DBAB3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9C3-078F-4F7F-815A-22EA00A1AAD8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F51D1-BAAC-6B08-C581-D4342BC3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D3AAA-20BC-000E-D0DE-5B48B29F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FE4AF-B4DD-DF11-632A-A2D0E3AA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AD11C9-398E-F204-DF5E-76C3CECAE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7012F-3ECB-B4F9-7812-BCB6E8B55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708D-7750-D14C-31B3-BF40D0F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B56-0052-433A-AAFE-52187A34CB57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FAB1C-4FAE-11C3-3242-3A7842C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96757-4F46-A464-E3A1-6D57E728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19D07-6BD0-2F50-4861-205A9716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32999-2623-B075-386B-71A12D4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C15-9099-691C-D8E6-908D7630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04C5-F577-439D-98AD-CB45D4708AF1}" type="datetime2">
              <a:rPr lang="en-US" altLang="zh-CN" smtClean="0"/>
              <a:t>Wednesday, December 6,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2565E-278C-C46F-F567-D8C87A3D2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E2683-2417-6329-FCC8-9E95D5A3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4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4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4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4" Type="http://schemas.openxmlformats.org/officeDocument/2006/relationships/tags" Target="../tags/tag490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4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94.xml"/><Relationship Id="rId1" Type="http://schemas.openxmlformats.org/officeDocument/2006/relationships/tags" Target="../tags/tag493.xml"/><Relationship Id="rId6" Type="http://schemas.openxmlformats.org/officeDocument/2006/relationships/tags" Target="../tags/tag498.xml"/><Relationship Id="rId5" Type="http://schemas.openxmlformats.org/officeDocument/2006/relationships/tags" Target="../tags/tag497.xml"/><Relationship Id="rId4" Type="http://schemas.openxmlformats.org/officeDocument/2006/relationships/tags" Target="../tags/tag496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5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0.xml"/><Relationship Id="rId1" Type="http://schemas.openxmlformats.org/officeDocument/2006/relationships/tags" Target="../tags/tag499.xml"/><Relationship Id="rId6" Type="http://schemas.openxmlformats.org/officeDocument/2006/relationships/tags" Target="../tags/tag504.xml"/><Relationship Id="rId5" Type="http://schemas.openxmlformats.org/officeDocument/2006/relationships/tags" Target="../tags/tag503.xml"/><Relationship Id="rId4" Type="http://schemas.openxmlformats.org/officeDocument/2006/relationships/tags" Target="../tags/tag50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50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6" Type="http://schemas.openxmlformats.org/officeDocument/2006/relationships/tags" Target="../tags/tag510.xml"/><Relationship Id="rId5" Type="http://schemas.openxmlformats.org/officeDocument/2006/relationships/tags" Target="../tags/tag509.xml"/><Relationship Id="rId4" Type="http://schemas.openxmlformats.org/officeDocument/2006/relationships/tags" Target="../tags/tag508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5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4" Type="http://schemas.openxmlformats.org/officeDocument/2006/relationships/tags" Target="../tags/tag514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5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18.xml"/><Relationship Id="rId1" Type="http://schemas.openxmlformats.org/officeDocument/2006/relationships/tags" Target="../tags/tag517.xml"/><Relationship Id="rId6" Type="http://schemas.openxmlformats.org/officeDocument/2006/relationships/tags" Target="../tags/tag522.xml"/><Relationship Id="rId5" Type="http://schemas.openxmlformats.org/officeDocument/2006/relationships/tags" Target="../tags/tag521.xml"/><Relationship Id="rId4" Type="http://schemas.openxmlformats.org/officeDocument/2006/relationships/tags" Target="../tags/tag520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5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24.xml"/><Relationship Id="rId1" Type="http://schemas.openxmlformats.org/officeDocument/2006/relationships/tags" Target="../tags/tag523.xml"/><Relationship Id="rId6" Type="http://schemas.openxmlformats.org/officeDocument/2006/relationships/tags" Target="../tags/tag528.xml"/><Relationship Id="rId5" Type="http://schemas.openxmlformats.org/officeDocument/2006/relationships/tags" Target="../tags/tag527.xml"/><Relationship Id="rId4" Type="http://schemas.openxmlformats.org/officeDocument/2006/relationships/tags" Target="../tags/tag526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5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6" Type="http://schemas.openxmlformats.org/officeDocument/2006/relationships/tags" Target="../tags/tag534.xml"/><Relationship Id="rId5" Type="http://schemas.openxmlformats.org/officeDocument/2006/relationships/tags" Target="../tags/tag533.xml"/><Relationship Id="rId4" Type="http://schemas.openxmlformats.org/officeDocument/2006/relationships/tags" Target="../tags/tag5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5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5" Type="http://schemas.openxmlformats.org/officeDocument/2006/relationships/tags" Target="../tags/tag539.xml"/><Relationship Id="rId4" Type="http://schemas.openxmlformats.org/officeDocument/2006/relationships/tags" Target="../tags/tag53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5" Type="http://schemas.openxmlformats.org/officeDocument/2006/relationships/tags" Target="../tags/tag547.xml"/><Relationship Id="rId4" Type="http://schemas.openxmlformats.org/officeDocument/2006/relationships/tags" Target="../tags/tag546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5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6" Type="http://schemas.openxmlformats.org/officeDocument/2006/relationships/tags" Target="../tags/tag560.xml"/><Relationship Id="rId5" Type="http://schemas.openxmlformats.org/officeDocument/2006/relationships/tags" Target="../tags/tag559.xml"/><Relationship Id="rId4" Type="http://schemas.openxmlformats.org/officeDocument/2006/relationships/tags" Target="../tags/tag558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56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5" Type="http://schemas.openxmlformats.org/officeDocument/2006/relationships/tags" Target="../tags/tag565.xml"/><Relationship Id="rId4" Type="http://schemas.openxmlformats.org/officeDocument/2006/relationships/tags" Target="../tags/tag564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5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4" Type="http://schemas.openxmlformats.org/officeDocument/2006/relationships/tags" Target="../tags/tag570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5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74.xml"/><Relationship Id="rId1" Type="http://schemas.openxmlformats.org/officeDocument/2006/relationships/tags" Target="../tags/tag573.xml"/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tags" Target="../tags/tag576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8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0.xml"/><Relationship Id="rId1" Type="http://schemas.openxmlformats.org/officeDocument/2006/relationships/tags" Target="../tags/tag579.xml"/><Relationship Id="rId6" Type="http://schemas.openxmlformats.org/officeDocument/2006/relationships/tags" Target="../tags/tag584.xml"/><Relationship Id="rId5" Type="http://schemas.openxmlformats.org/officeDocument/2006/relationships/tags" Target="../tags/tag583.xml"/><Relationship Id="rId4" Type="http://schemas.openxmlformats.org/officeDocument/2006/relationships/tags" Target="../tags/tag5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58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6.xml"/><Relationship Id="rId1" Type="http://schemas.openxmlformats.org/officeDocument/2006/relationships/tags" Target="../tags/tag585.xml"/><Relationship Id="rId6" Type="http://schemas.openxmlformats.org/officeDocument/2006/relationships/tags" Target="../tags/tag590.xml"/><Relationship Id="rId5" Type="http://schemas.openxmlformats.org/officeDocument/2006/relationships/tags" Target="../tags/tag589.xml"/><Relationship Id="rId4" Type="http://schemas.openxmlformats.org/officeDocument/2006/relationships/tags" Target="../tags/tag588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59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6" Type="http://schemas.openxmlformats.org/officeDocument/2006/relationships/tags" Target="../tags/tag596.xml"/><Relationship Id="rId5" Type="http://schemas.openxmlformats.org/officeDocument/2006/relationships/tags" Target="../tags/tag595.xml"/><Relationship Id="rId4" Type="http://schemas.openxmlformats.org/officeDocument/2006/relationships/tags" Target="../tags/tag594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59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98.xml"/><Relationship Id="rId1" Type="http://schemas.openxmlformats.org/officeDocument/2006/relationships/tags" Target="../tags/tag597.xml"/><Relationship Id="rId6" Type="http://schemas.openxmlformats.org/officeDocument/2006/relationships/tags" Target="../tags/tag602.xml"/><Relationship Id="rId5" Type="http://schemas.openxmlformats.org/officeDocument/2006/relationships/tags" Target="../tags/tag601.xml"/><Relationship Id="rId4" Type="http://schemas.openxmlformats.org/officeDocument/2006/relationships/tags" Target="../tags/tag600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60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04.xml"/><Relationship Id="rId1" Type="http://schemas.openxmlformats.org/officeDocument/2006/relationships/tags" Target="../tags/tag603.xml"/><Relationship Id="rId6" Type="http://schemas.openxmlformats.org/officeDocument/2006/relationships/tags" Target="../tags/tag608.xml"/><Relationship Id="rId5" Type="http://schemas.openxmlformats.org/officeDocument/2006/relationships/tags" Target="../tags/tag607.xml"/><Relationship Id="rId4" Type="http://schemas.openxmlformats.org/officeDocument/2006/relationships/tags" Target="../tags/tag606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10.xml"/><Relationship Id="rId1" Type="http://schemas.openxmlformats.org/officeDocument/2006/relationships/tags" Target="../tags/tag609.xml"/><Relationship Id="rId6" Type="http://schemas.openxmlformats.org/officeDocument/2006/relationships/tags" Target="../tags/tag614.xml"/><Relationship Id="rId5" Type="http://schemas.openxmlformats.org/officeDocument/2006/relationships/tags" Target="../tags/tag613.xml"/><Relationship Id="rId4" Type="http://schemas.openxmlformats.org/officeDocument/2006/relationships/tags" Target="../tags/tag612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tags" Target="../tags/tag6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16.xml"/><Relationship Id="rId1" Type="http://schemas.openxmlformats.org/officeDocument/2006/relationships/tags" Target="../tags/tag615.xml"/><Relationship Id="rId6" Type="http://schemas.openxmlformats.org/officeDocument/2006/relationships/tags" Target="../tags/tag620.xml"/><Relationship Id="rId5" Type="http://schemas.openxmlformats.org/officeDocument/2006/relationships/tags" Target="../tags/tag619.xml"/><Relationship Id="rId4" Type="http://schemas.openxmlformats.org/officeDocument/2006/relationships/tags" Target="../tags/tag618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6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22.xml"/><Relationship Id="rId1" Type="http://schemas.openxmlformats.org/officeDocument/2006/relationships/tags" Target="../tags/tag621.xml"/><Relationship Id="rId6" Type="http://schemas.openxmlformats.org/officeDocument/2006/relationships/tags" Target="../tags/tag626.xml"/><Relationship Id="rId5" Type="http://schemas.openxmlformats.org/officeDocument/2006/relationships/tags" Target="../tags/tag625.xml"/><Relationship Id="rId4" Type="http://schemas.openxmlformats.org/officeDocument/2006/relationships/tags" Target="../tags/tag624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6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28.xml"/><Relationship Id="rId1" Type="http://schemas.openxmlformats.org/officeDocument/2006/relationships/tags" Target="../tags/tag627.xml"/><Relationship Id="rId6" Type="http://schemas.openxmlformats.org/officeDocument/2006/relationships/tags" Target="../tags/tag632.xml"/><Relationship Id="rId5" Type="http://schemas.openxmlformats.org/officeDocument/2006/relationships/tags" Target="../tags/tag631.xml"/><Relationship Id="rId4" Type="http://schemas.openxmlformats.org/officeDocument/2006/relationships/tags" Target="../tags/tag630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6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4.xml"/><Relationship Id="rId1" Type="http://schemas.openxmlformats.org/officeDocument/2006/relationships/tags" Target="../tags/tag633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6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0.xml"/><Relationship Id="rId1" Type="http://schemas.openxmlformats.org/officeDocument/2006/relationships/tags" Target="../tags/tag639.xml"/><Relationship Id="rId6" Type="http://schemas.openxmlformats.org/officeDocument/2006/relationships/tags" Target="../tags/tag644.xml"/><Relationship Id="rId5" Type="http://schemas.openxmlformats.org/officeDocument/2006/relationships/tags" Target="../tags/tag643.xml"/><Relationship Id="rId4" Type="http://schemas.openxmlformats.org/officeDocument/2006/relationships/tags" Target="../tags/tag64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6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6.xml"/><Relationship Id="rId1" Type="http://schemas.openxmlformats.org/officeDocument/2006/relationships/tags" Target="../tags/tag645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65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52.xml"/><Relationship Id="rId1" Type="http://schemas.openxmlformats.org/officeDocument/2006/relationships/tags" Target="../tags/tag651.xml"/><Relationship Id="rId6" Type="http://schemas.openxmlformats.org/officeDocument/2006/relationships/tags" Target="../tags/tag656.xml"/><Relationship Id="rId5" Type="http://schemas.openxmlformats.org/officeDocument/2006/relationships/tags" Target="../tags/tag655.xml"/><Relationship Id="rId4" Type="http://schemas.openxmlformats.org/officeDocument/2006/relationships/tags" Target="../tags/tag654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6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58.xml"/><Relationship Id="rId1" Type="http://schemas.openxmlformats.org/officeDocument/2006/relationships/tags" Target="../tags/tag657.xml"/><Relationship Id="rId6" Type="http://schemas.openxmlformats.org/officeDocument/2006/relationships/tags" Target="../tags/tag662.xml"/><Relationship Id="rId5" Type="http://schemas.openxmlformats.org/officeDocument/2006/relationships/tags" Target="../tags/tag661.xml"/><Relationship Id="rId4" Type="http://schemas.openxmlformats.org/officeDocument/2006/relationships/tags" Target="../tags/tag660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6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64.xml"/><Relationship Id="rId1" Type="http://schemas.openxmlformats.org/officeDocument/2006/relationships/tags" Target="../tags/tag663.xml"/><Relationship Id="rId6" Type="http://schemas.openxmlformats.org/officeDocument/2006/relationships/tags" Target="../tags/tag668.xml"/><Relationship Id="rId5" Type="http://schemas.openxmlformats.org/officeDocument/2006/relationships/tags" Target="../tags/tag667.xml"/><Relationship Id="rId4" Type="http://schemas.openxmlformats.org/officeDocument/2006/relationships/tags" Target="../tags/tag666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6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70.xml"/><Relationship Id="rId1" Type="http://schemas.openxmlformats.org/officeDocument/2006/relationships/tags" Target="../tags/tag669.xml"/><Relationship Id="rId6" Type="http://schemas.openxmlformats.org/officeDocument/2006/relationships/tags" Target="../tags/tag674.xml"/><Relationship Id="rId5" Type="http://schemas.openxmlformats.org/officeDocument/2006/relationships/tags" Target="../tags/tag673.xml"/><Relationship Id="rId4" Type="http://schemas.openxmlformats.org/officeDocument/2006/relationships/tags" Target="../tags/tag67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6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76.xml"/><Relationship Id="rId1" Type="http://schemas.openxmlformats.org/officeDocument/2006/relationships/tags" Target="../tags/tag675.xml"/><Relationship Id="rId6" Type="http://schemas.openxmlformats.org/officeDocument/2006/relationships/tags" Target="../tags/tag680.xml"/><Relationship Id="rId5" Type="http://schemas.openxmlformats.org/officeDocument/2006/relationships/tags" Target="../tags/tag679.xml"/><Relationship Id="rId4" Type="http://schemas.openxmlformats.org/officeDocument/2006/relationships/tags" Target="../tags/tag678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6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2.xml"/><Relationship Id="rId1" Type="http://schemas.openxmlformats.org/officeDocument/2006/relationships/tags" Target="../tags/tag681.xml"/><Relationship Id="rId6" Type="http://schemas.openxmlformats.org/officeDocument/2006/relationships/tags" Target="../tags/tag686.xml"/><Relationship Id="rId5" Type="http://schemas.openxmlformats.org/officeDocument/2006/relationships/tags" Target="../tags/tag685.xml"/><Relationship Id="rId4" Type="http://schemas.openxmlformats.org/officeDocument/2006/relationships/tags" Target="../tags/tag684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6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88.xml"/><Relationship Id="rId1" Type="http://schemas.openxmlformats.org/officeDocument/2006/relationships/tags" Target="../tags/tag687.xml"/><Relationship Id="rId6" Type="http://schemas.openxmlformats.org/officeDocument/2006/relationships/tags" Target="../tags/tag692.xml"/><Relationship Id="rId5" Type="http://schemas.openxmlformats.org/officeDocument/2006/relationships/tags" Target="../tags/tag691.xml"/><Relationship Id="rId4" Type="http://schemas.openxmlformats.org/officeDocument/2006/relationships/tags" Target="../tags/tag690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tags" Target="../tags/tag6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94.xml"/><Relationship Id="rId1" Type="http://schemas.openxmlformats.org/officeDocument/2006/relationships/tags" Target="../tags/tag693.xml"/><Relationship Id="rId6" Type="http://schemas.openxmlformats.org/officeDocument/2006/relationships/tags" Target="../tags/tag698.xml"/><Relationship Id="rId5" Type="http://schemas.openxmlformats.org/officeDocument/2006/relationships/tags" Target="../tags/tag697.xml"/><Relationship Id="rId4" Type="http://schemas.openxmlformats.org/officeDocument/2006/relationships/tags" Target="../tags/tag696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7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5" Type="http://schemas.openxmlformats.org/officeDocument/2006/relationships/tags" Target="../tags/tag703.xml"/><Relationship Id="rId4" Type="http://schemas.openxmlformats.org/officeDocument/2006/relationships/tags" Target="../tags/tag70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tags" Target="../tags/tag70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6.xml"/><Relationship Id="rId1" Type="http://schemas.openxmlformats.org/officeDocument/2006/relationships/tags" Target="../tags/tag705.xml"/><Relationship Id="rId6" Type="http://schemas.openxmlformats.org/officeDocument/2006/relationships/tags" Target="../tags/tag710.xml"/><Relationship Id="rId5" Type="http://schemas.openxmlformats.org/officeDocument/2006/relationships/tags" Target="../tags/tag709.xml"/><Relationship Id="rId4" Type="http://schemas.openxmlformats.org/officeDocument/2006/relationships/tags" Target="../tags/tag708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tags" Target="../tags/tag7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12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5" Type="http://schemas.openxmlformats.org/officeDocument/2006/relationships/tags" Target="../tags/tag715.xml"/><Relationship Id="rId4" Type="http://schemas.openxmlformats.org/officeDocument/2006/relationships/tags" Target="../tags/tag714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7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18.xml"/><Relationship Id="rId1" Type="http://schemas.openxmlformats.org/officeDocument/2006/relationships/tags" Target="../tags/tag717.xml"/><Relationship Id="rId6" Type="http://schemas.openxmlformats.org/officeDocument/2006/relationships/tags" Target="../tags/tag722.xml"/><Relationship Id="rId5" Type="http://schemas.openxmlformats.org/officeDocument/2006/relationships/tags" Target="../tags/tag721.xml"/><Relationship Id="rId4" Type="http://schemas.openxmlformats.org/officeDocument/2006/relationships/tags" Target="../tags/tag720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tags" Target="../tags/tag7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24.xml"/><Relationship Id="rId1" Type="http://schemas.openxmlformats.org/officeDocument/2006/relationships/tags" Target="../tags/tag723.xml"/><Relationship Id="rId6" Type="http://schemas.openxmlformats.org/officeDocument/2006/relationships/tags" Target="../tags/tag728.xml"/><Relationship Id="rId5" Type="http://schemas.openxmlformats.org/officeDocument/2006/relationships/tags" Target="../tags/tag727.xml"/><Relationship Id="rId4" Type="http://schemas.openxmlformats.org/officeDocument/2006/relationships/tags" Target="../tags/tag72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29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7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31.xml"/><Relationship Id="rId1" Type="http://schemas.openxmlformats.org/officeDocument/2006/relationships/tags" Target="../tags/tag730.xml"/><Relationship Id="rId6" Type="http://schemas.openxmlformats.org/officeDocument/2006/relationships/tags" Target="../tags/tag735.xml"/><Relationship Id="rId5" Type="http://schemas.openxmlformats.org/officeDocument/2006/relationships/tags" Target="../tags/tag734.xml"/><Relationship Id="rId4" Type="http://schemas.openxmlformats.org/officeDocument/2006/relationships/tags" Target="../tags/tag733.xml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73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37.xml"/><Relationship Id="rId1" Type="http://schemas.openxmlformats.org/officeDocument/2006/relationships/tags" Target="../tags/tag736.xml"/><Relationship Id="rId6" Type="http://schemas.openxmlformats.org/officeDocument/2006/relationships/tags" Target="../tags/tag741.xml"/><Relationship Id="rId5" Type="http://schemas.openxmlformats.org/officeDocument/2006/relationships/tags" Target="../tags/tag740.xml"/><Relationship Id="rId4" Type="http://schemas.openxmlformats.org/officeDocument/2006/relationships/tags" Target="../tags/tag739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tags" Target="../tags/tag74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43.xml"/><Relationship Id="rId1" Type="http://schemas.openxmlformats.org/officeDocument/2006/relationships/tags" Target="../tags/tag742.xml"/><Relationship Id="rId6" Type="http://schemas.openxmlformats.org/officeDocument/2006/relationships/tags" Target="../tags/tag747.xml"/><Relationship Id="rId5" Type="http://schemas.openxmlformats.org/officeDocument/2006/relationships/tags" Target="../tags/tag746.xml"/><Relationship Id="rId4" Type="http://schemas.openxmlformats.org/officeDocument/2006/relationships/tags" Target="../tags/tag745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7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49.xml"/><Relationship Id="rId1" Type="http://schemas.openxmlformats.org/officeDocument/2006/relationships/tags" Target="../tags/tag748.xml"/><Relationship Id="rId6" Type="http://schemas.openxmlformats.org/officeDocument/2006/relationships/tags" Target="../tags/tag753.xml"/><Relationship Id="rId5" Type="http://schemas.openxmlformats.org/officeDocument/2006/relationships/tags" Target="../tags/tag752.xml"/><Relationship Id="rId4" Type="http://schemas.openxmlformats.org/officeDocument/2006/relationships/tags" Target="../tags/tag751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tags" Target="../tags/tag7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5.xml"/><Relationship Id="rId1" Type="http://schemas.openxmlformats.org/officeDocument/2006/relationships/tags" Target="../tags/tag754.xml"/><Relationship Id="rId6" Type="http://schemas.openxmlformats.org/officeDocument/2006/relationships/tags" Target="../tags/tag759.xml"/><Relationship Id="rId5" Type="http://schemas.openxmlformats.org/officeDocument/2006/relationships/tags" Target="../tags/tag758.xml"/><Relationship Id="rId4" Type="http://schemas.openxmlformats.org/officeDocument/2006/relationships/tags" Target="../tags/tag7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76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1.xml"/><Relationship Id="rId1" Type="http://schemas.openxmlformats.org/officeDocument/2006/relationships/tags" Target="../tags/tag760.xml"/><Relationship Id="rId6" Type="http://schemas.openxmlformats.org/officeDocument/2006/relationships/tags" Target="../tags/tag765.xml"/><Relationship Id="rId5" Type="http://schemas.openxmlformats.org/officeDocument/2006/relationships/tags" Target="../tags/tag764.xml"/><Relationship Id="rId4" Type="http://schemas.openxmlformats.org/officeDocument/2006/relationships/tags" Target="../tags/tag763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76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7.xml"/><Relationship Id="rId1" Type="http://schemas.openxmlformats.org/officeDocument/2006/relationships/tags" Target="../tags/tag766.xml"/><Relationship Id="rId6" Type="http://schemas.openxmlformats.org/officeDocument/2006/relationships/tags" Target="../tags/tag771.xml"/><Relationship Id="rId5" Type="http://schemas.openxmlformats.org/officeDocument/2006/relationships/tags" Target="../tags/tag770.xml"/><Relationship Id="rId4" Type="http://schemas.openxmlformats.org/officeDocument/2006/relationships/tags" Target="../tags/tag769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77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73.xml"/><Relationship Id="rId1" Type="http://schemas.openxmlformats.org/officeDocument/2006/relationships/tags" Target="../tags/tag772.xml"/><Relationship Id="rId6" Type="http://schemas.openxmlformats.org/officeDocument/2006/relationships/tags" Target="../tags/tag777.xml"/><Relationship Id="rId5" Type="http://schemas.openxmlformats.org/officeDocument/2006/relationships/tags" Target="../tags/tag776.xml"/><Relationship Id="rId4" Type="http://schemas.openxmlformats.org/officeDocument/2006/relationships/tags" Target="../tags/tag775.xml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tags" Target="../tags/tag78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79.xml"/><Relationship Id="rId1" Type="http://schemas.openxmlformats.org/officeDocument/2006/relationships/tags" Target="../tags/tag778.xml"/><Relationship Id="rId6" Type="http://schemas.openxmlformats.org/officeDocument/2006/relationships/tags" Target="../tags/tag783.xml"/><Relationship Id="rId5" Type="http://schemas.openxmlformats.org/officeDocument/2006/relationships/tags" Target="../tags/tag782.xml"/><Relationship Id="rId4" Type="http://schemas.openxmlformats.org/officeDocument/2006/relationships/tags" Target="../tags/tag781.xml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78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85.xml"/><Relationship Id="rId1" Type="http://schemas.openxmlformats.org/officeDocument/2006/relationships/tags" Target="../tags/tag784.xml"/><Relationship Id="rId6" Type="http://schemas.openxmlformats.org/officeDocument/2006/relationships/tags" Target="../tags/tag789.xml"/><Relationship Id="rId5" Type="http://schemas.openxmlformats.org/officeDocument/2006/relationships/tags" Target="../tags/tag788.xml"/><Relationship Id="rId4" Type="http://schemas.openxmlformats.org/officeDocument/2006/relationships/tags" Target="../tags/tag787.xml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79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91.xml"/><Relationship Id="rId1" Type="http://schemas.openxmlformats.org/officeDocument/2006/relationships/tags" Target="../tags/tag790.xml"/><Relationship Id="rId6" Type="http://schemas.openxmlformats.org/officeDocument/2006/relationships/tags" Target="../tags/tag795.xml"/><Relationship Id="rId5" Type="http://schemas.openxmlformats.org/officeDocument/2006/relationships/tags" Target="../tags/tag794.xml"/><Relationship Id="rId4" Type="http://schemas.openxmlformats.org/officeDocument/2006/relationships/tags" Target="../tags/tag793.xml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79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97.xml"/><Relationship Id="rId1" Type="http://schemas.openxmlformats.org/officeDocument/2006/relationships/tags" Target="../tags/tag796.xml"/><Relationship Id="rId6" Type="http://schemas.openxmlformats.org/officeDocument/2006/relationships/tags" Target="../tags/tag801.xml"/><Relationship Id="rId5" Type="http://schemas.openxmlformats.org/officeDocument/2006/relationships/tags" Target="../tags/tag800.xml"/><Relationship Id="rId4" Type="http://schemas.openxmlformats.org/officeDocument/2006/relationships/tags" Target="../tags/tag799.xml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tags" Target="../tags/tag80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03.xml"/><Relationship Id="rId1" Type="http://schemas.openxmlformats.org/officeDocument/2006/relationships/tags" Target="../tags/tag802.xml"/><Relationship Id="rId6" Type="http://schemas.openxmlformats.org/officeDocument/2006/relationships/tags" Target="../tags/tag807.xml"/><Relationship Id="rId5" Type="http://schemas.openxmlformats.org/officeDocument/2006/relationships/tags" Target="../tags/tag806.xml"/><Relationship Id="rId4" Type="http://schemas.openxmlformats.org/officeDocument/2006/relationships/tags" Target="../tags/tag805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8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09.xml"/><Relationship Id="rId1" Type="http://schemas.openxmlformats.org/officeDocument/2006/relationships/tags" Target="../tags/tag808.xml"/><Relationship Id="rId6" Type="http://schemas.openxmlformats.org/officeDocument/2006/relationships/tags" Target="../tags/tag813.xml"/><Relationship Id="rId5" Type="http://schemas.openxmlformats.org/officeDocument/2006/relationships/tags" Target="../tags/tag812.xml"/><Relationship Id="rId4" Type="http://schemas.openxmlformats.org/officeDocument/2006/relationships/tags" Target="../tags/tag811.xml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tags" Target="../tags/tag8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15.xml"/><Relationship Id="rId1" Type="http://schemas.openxmlformats.org/officeDocument/2006/relationships/tags" Target="../tags/tag814.xml"/><Relationship Id="rId6" Type="http://schemas.openxmlformats.org/officeDocument/2006/relationships/tags" Target="../tags/tag819.xml"/><Relationship Id="rId5" Type="http://schemas.openxmlformats.org/officeDocument/2006/relationships/tags" Target="../tags/tag818.xml"/><Relationship Id="rId4" Type="http://schemas.openxmlformats.org/officeDocument/2006/relationships/tags" Target="../tags/tag8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8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21.xml"/><Relationship Id="rId1" Type="http://schemas.openxmlformats.org/officeDocument/2006/relationships/tags" Target="../tags/tag820.xml"/><Relationship Id="rId6" Type="http://schemas.openxmlformats.org/officeDocument/2006/relationships/tags" Target="../tags/tag825.xml"/><Relationship Id="rId5" Type="http://schemas.openxmlformats.org/officeDocument/2006/relationships/tags" Target="../tags/tag824.xml"/><Relationship Id="rId4" Type="http://schemas.openxmlformats.org/officeDocument/2006/relationships/tags" Target="../tags/tag823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82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tags" Target="../tags/tag831.xml"/><Relationship Id="rId5" Type="http://schemas.openxmlformats.org/officeDocument/2006/relationships/tags" Target="../tags/tag830.xml"/><Relationship Id="rId4" Type="http://schemas.openxmlformats.org/officeDocument/2006/relationships/tags" Target="../tags/tag829.xml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8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33.xml"/><Relationship Id="rId1" Type="http://schemas.openxmlformats.org/officeDocument/2006/relationships/tags" Target="../tags/tag832.xml"/><Relationship Id="rId6" Type="http://schemas.openxmlformats.org/officeDocument/2006/relationships/tags" Target="../tags/tag837.xml"/><Relationship Id="rId5" Type="http://schemas.openxmlformats.org/officeDocument/2006/relationships/tags" Target="../tags/tag836.xml"/><Relationship Id="rId4" Type="http://schemas.openxmlformats.org/officeDocument/2006/relationships/tags" Target="../tags/tag835.xml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tags" Target="../tags/tag84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39.xml"/><Relationship Id="rId1" Type="http://schemas.openxmlformats.org/officeDocument/2006/relationships/tags" Target="../tags/tag838.xml"/><Relationship Id="rId6" Type="http://schemas.openxmlformats.org/officeDocument/2006/relationships/tags" Target="../tags/tag843.xml"/><Relationship Id="rId5" Type="http://schemas.openxmlformats.org/officeDocument/2006/relationships/tags" Target="../tags/tag842.xml"/><Relationship Id="rId4" Type="http://schemas.openxmlformats.org/officeDocument/2006/relationships/tags" Target="../tags/tag841.xml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tags" Target="../tags/tag8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45.xml"/><Relationship Id="rId1" Type="http://schemas.openxmlformats.org/officeDocument/2006/relationships/tags" Target="../tags/tag844.xml"/><Relationship Id="rId6" Type="http://schemas.openxmlformats.org/officeDocument/2006/relationships/tags" Target="../tags/tag849.xml"/><Relationship Id="rId5" Type="http://schemas.openxmlformats.org/officeDocument/2006/relationships/tags" Target="../tags/tag848.xml"/><Relationship Id="rId4" Type="http://schemas.openxmlformats.org/officeDocument/2006/relationships/tags" Target="../tags/tag847.xml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tags" Target="../tags/tag85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51.xml"/><Relationship Id="rId1" Type="http://schemas.openxmlformats.org/officeDocument/2006/relationships/tags" Target="../tags/tag850.xml"/><Relationship Id="rId6" Type="http://schemas.openxmlformats.org/officeDocument/2006/relationships/tags" Target="../tags/tag855.xml"/><Relationship Id="rId5" Type="http://schemas.openxmlformats.org/officeDocument/2006/relationships/tags" Target="../tags/tag854.xml"/><Relationship Id="rId4" Type="http://schemas.openxmlformats.org/officeDocument/2006/relationships/tags" Target="../tags/tag853.xml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tags" Target="../tags/tag85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57.xml"/><Relationship Id="rId1" Type="http://schemas.openxmlformats.org/officeDocument/2006/relationships/tags" Target="../tags/tag856.xml"/><Relationship Id="rId6" Type="http://schemas.openxmlformats.org/officeDocument/2006/relationships/tags" Target="../tags/tag861.xml"/><Relationship Id="rId5" Type="http://schemas.openxmlformats.org/officeDocument/2006/relationships/tags" Target="../tags/tag860.xml"/><Relationship Id="rId4" Type="http://schemas.openxmlformats.org/officeDocument/2006/relationships/tags" Target="../tags/tag859.xml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tags" Target="../tags/tag8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63.xml"/><Relationship Id="rId1" Type="http://schemas.openxmlformats.org/officeDocument/2006/relationships/tags" Target="../tags/tag862.xml"/><Relationship Id="rId6" Type="http://schemas.openxmlformats.org/officeDocument/2006/relationships/tags" Target="../tags/tag867.xml"/><Relationship Id="rId5" Type="http://schemas.openxmlformats.org/officeDocument/2006/relationships/tags" Target="../tags/tag866.xml"/><Relationship Id="rId4" Type="http://schemas.openxmlformats.org/officeDocument/2006/relationships/tags" Target="../tags/tag865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87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69.xml"/><Relationship Id="rId1" Type="http://schemas.openxmlformats.org/officeDocument/2006/relationships/tags" Target="../tags/tag868.xml"/><Relationship Id="rId6" Type="http://schemas.openxmlformats.org/officeDocument/2006/relationships/tags" Target="../tags/tag873.xml"/><Relationship Id="rId5" Type="http://schemas.openxmlformats.org/officeDocument/2006/relationships/tags" Target="../tags/tag872.xml"/><Relationship Id="rId4" Type="http://schemas.openxmlformats.org/officeDocument/2006/relationships/tags" Target="../tags/tag871.xml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tags" Target="../tags/tag8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75.xml"/><Relationship Id="rId1" Type="http://schemas.openxmlformats.org/officeDocument/2006/relationships/tags" Target="../tags/tag874.xml"/><Relationship Id="rId6" Type="http://schemas.openxmlformats.org/officeDocument/2006/relationships/tags" Target="../tags/tag879.xml"/><Relationship Id="rId5" Type="http://schemas.openxmlformats.org/officeDocument/2006/relationships/tags" Target="../tags/tag878.xml"/><Relationship Id="rId4" Type="http://schemas.openxmlformats.org/officeDocument/2006/relationships/tags" Target="../tags/tag8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8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81.xml"/><Relationship Id="rId1" Type="http://schemas.openxmlformats.org/officeDocument/2006/relationships/tags" Target="../tags/tag880.xml"/><Relationship Id="rId6" Type="http://schemas.openxmlformats.org/officeDocument/2006/relationships/tags" Target="../tags/tag885.xml"/><Relationship Id="rId5" Type="http://schemas.openxmlformats.org/officeDocument/2006/relationships/tags" Target="../tags/tag884.xml"/><Relationship Id="rId4" Type="http://schemas.openxmlformats.org/officeDocument/2006/relationships/tags" Target="../tags/tag883.xml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tags" Target="../tags/tag8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87.xml"/><Relationship Id="rId1" Type="http://schemas.openxmlformats.org/officeDocument/2006/relationships/tags" Target="../tags/tag886.xml"/><Relationship Id="rId6" Type="http://schemas.openxmlformats.org/officeDocument/2006/relationships/tags" Target="../tags/tag891.xml"/><Relationship Id="rId5" Type="http://schemas.openxmlformats.org/officeDocument/2006/relationships/tags" Target="../tags/tag890.xml"/><Relationship Id="rId4" Type="http://schemas.openxmlformats.org/officeDocument/2006/relationships/tags" Target="../tags/tag889.xml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89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93.xml"/><Relationship Id="rId1" Type="http://schemas.openxmlformats.org/officeDocument/2006/relationships/tags" Target="../tags/tag892.xml"/><Relationship Id="rId6" Type="http://schemas.openxmlformats.org/officeDocument/2006/relationships/tags" Target="../tags/tag897.xml"/><Relationship Id="rId5" Type="http://schemas.openxmlformats.org/officeDocument/2006/relationships/tags" Target="../tags/tag896.xml"/><Relationship Id="rId4" Type="http://schemas.openxmlformats.org/officeDocument/2006/relationships/tags" Target="../tags/tag895.xml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tags" Target="../tags/tag90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99.xml"/><Relationship Id="rId1" Type="http://schemas.openxmlformats.org/officeDocument/2006/relationships/tags" Target="../tags/tag898.xml"/><Relationship Id="rId6" Type="http://schemas.openxmlformats.org/officeDocument/2006/relationships/tags" Target="../tags/tag903.xml"/><Relationship Id="rId5" Type="http://schemas.openxmlformats.org/officeDocument/2006/relationships/tags" Target="../tags/tag902.xml"/><Relationship Id="rId4" Type="http://schemas.openxmlformats.org/officeDocument/2006/relationships/tags" Target="../tags/tag901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tags" Target="../tags/tag90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05.xml"/><Relationship Id="rId1" Type="http://schemas.openxmlformats.org/officeDocument/2006/relationships/tags" Target="../tags/tag904.xml"/><Relationship Id="rId6" Type="http://schemas.openxmlformats.org/officeDocument/2006/relationships/tags" Target="../tags/tag909.xml"/><Relationship Id="rId5" Type="http://schemas.openxmlformats.org/officeDocument/2006/relationships/tags" Target="../tags/tag908.xml"/><Relationship Id="rId4" Type="http://schemas.openxmlformats.org/officeDocument/2006/relationships/tags" Target="../tags/tag907.xml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9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11.xml"/><Relationship Id="rId1" Type="http://schemas.openxmlformats.org/officeDocument/2006/relationships/tags" Target="../tags/tag910.xml"/><Relationship Id="rId6" Type="http://schemas.openxmlformats.org/officeDocument/2006/relationships/tags" Target="../tags/tag915.xml"/><Relationship Id="rId5" Type="http://schemas.openxmlformats.org/officeDocument/2006/relationships/tags" Target="../tags/tag914.xml"/><Relationship Id="rId4" Type="http://schemas.openxmlformats.org/officeDocument/2006/relationships/tags" Target="../tags/tag913.xml"/></Relationships>
</file>

<file path=ppt/slides/_rels/slide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tags" Target="../tags/tag9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17.xml"/><Relationship Id="rId1" Type="http://schemas.openxmlformats.org/officeDocument/2006/relationships/tags" Target="../tags/tag916.xml"/><Relationship Id="rId6" Type="http://schemas.openxmlformats.org/officeDocument/2006/relationships/tags" Target="../tags/tag921.xml"/><Relationship Id="rId5" Type="http://schemas.openxmlformats.org/officeDocument/2006/relationships/tags" Target="../tags/tag920.xml"/><Relationship Id="rId4" Type="http://schemas.openxmlformats.org/officeDocument/2006/relationships/tags" Target="../tags/tag919.xml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9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23.xml"/><Relationship Id="rId1" Type="http://schemas.openxmlformats.org/officeDocument/2006/relationships/tags" Target="../tags/tag922.xml"/><Relationship Id="rId6" Type="http://schemas.openxmlformats.org/officeDocument/2006/relationships/tags" Target="../tags/tag927.xml"/><Relationship Id="rId5" Type="http://schemas.openxmlformats.org/officeDocument/2006/relationships/tags" Target="../tags/tag926.xml"/><Relationship Id="rId4" Type="http://schemas.openxmlformats.org/officeDocument/2006/relationships/tags" Target="../tags/tag9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6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6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7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0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0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1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2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4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5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2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7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9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30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30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3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3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3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3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10.01111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3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3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5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6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3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3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8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8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39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" Type="http://schemas.openxmlformats.org/officeDocument/2006/relationships/tags" Target="../tags/tag39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39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40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tags" Target="../tags/tag406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4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4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4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2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4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4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tags" Target="../tags/tag450.xml"/><Relationship Id="rId5" Type="http://schemas.openxmlformats.org/officeDocument/2006/relationships/tags" Target="../tags/tag449.xml"/><Relationship Id="rId4" Type="http://schemas.openxmlformats.org/officeDocument/2006/relationships/tags" Target="../tags/tag448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45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5" Type="http://schemas.openxmlformats.org/officeDocument/2006/relationships/tags" Target="../tags/tag455.xml"/><Relationship Id="rId4" Type="http://schemas.openxmlformats.org/officeDocument/2006/relationships/tags" Target="../tags/tag454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6" Type="http://schemas.openxmlformats.org/officeDocument/2006/relationships/tags" Target="../tags/tag462.xml"/><Relationship Id="rId5" Type="http://schemas.openxmlformats.org/officeDocument/2006/relationships/tags" Target="../tags/tag461.xml"/><Relationship Id="rId4" Type="http://schemas.openxmlformats.org/officeDocument/2006/relationships/tags" Target="../tags/tag460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4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tags" Target="../tags/tag466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4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70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068C-5412-D09E-88A9-B1D5E506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6071"/>
            <a:ext cx="12192000" cy="2652889"/>
          </a:xfrm>
        </p:spPr>
        <p:txBody>
          <a:bodyPr/>
          <a:lstStyle/>
          <a:p>
            <a:r>
              <a:rPr lang="en-US" altLang="zh-CN" dirty="0"/>
              <a:t>NNSZCP-2023 </a:t>
            </a:r>
            <a:r>
              <a:rPr lang="zh-CN" altLang="en-US" dirty="0"/>
              <a:t>赛后题解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086F2-B817-7B93-5782-357288471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南宁三中 </a:t>
            </a:r>
            <a:r>
              <a:rPr lang="en-US" altLang="zh-CN" sz="2800" dirty="0"/>
              <a:t>01 </a:t>
            </a:r>
            <a:r>
              <a:rPr lang="zh-CN" altLang="en-US" sz="2800" dirty="0"/>
              <a:t>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32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094" y="3211951"/>
            <a:ext cx="6755822" cy="434108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"yes"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nnsz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"no"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06F32-4DDB-6B85-9CAB-81E4E8F9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8469A-72A6-36F1-7A63-AB258116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94325-287C-F5E4-EAF0-C468E2B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1905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为根所在的子树大小。</a:t>
                </a:r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跑这个 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求和即为答案。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。结合算法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1, 2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Subtask 0, 1, 2, 3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1248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为根所在的子树大小。</a:t>
                </a:r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跑这个 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求和即为答案。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。结合算法 </a:t>
                </a:r>
                <a:r>
                  <a:rPr lang="en-US" altLang="zh-CN" sz="2000" dirty="0"/>
                  <a:t>1, 2</a:t>
                </a:r>
                <a:r>
                  <a:rPr lang="en-US" altLang="zh-CN" sz="2400" dirty="0"/>
                  <a:t> </a:t>
                </a:r>
                <a:r>
                  <a:rPr lang="zh-CN" altLang="en-US" sz="2000" dirty="0"/>
                  <a:t>期望通过 </a:t>
                </a:r>
                <a:r>
                  <a:rPr lang="en-US" altLang="zh-CN" sz="2000" dirty="0"/>
                  <a:t>Subtask 0, 1, 2, 3</a:t>
                </a:r>
                <a:r>
                  <a:rPr lang="zh-CN" altLang="en-US" sz="2000" dirty="0"/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39.10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6167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我会二次扫描！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考虑优化。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视为树根且最后删，删空整棵树的方案数。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0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。期望通过所有子任务。</a:t>
                </a:r>
                <a:endParaRPr lang="en-US" altLang="zh-CN" sz="2000" i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题目来源：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2023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年全国高中数学联赛一试第 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8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8"/>
                <a:stretch>
                  <a:fillRect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40.1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594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考虑优化。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视为树根且最后删，删空整棵树的方案数。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0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。期望通过所有子任务。</a:t>
                </a:r>
                <a:endParaRPr lang="en-US" altLang="zh-CN" sz="2000" i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题目来源：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2023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年全国高中数学联赛一试第 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8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8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40.2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768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视为树根且最后删，删空整棵树的方案数。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0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。期望通过所有子任务。</a:t>
                </a:r>
                <a:endParaRPr lang="en-US" altLang="zh-CN" sz="2000" i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题目来源：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2023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年全国高中数学联赛一试第 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8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8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40.3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4364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0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。期望通过所有子任务。</a:t>
                </a:r>
                <a:endParaRPr lang="en-US" altLang="zh-CN" sz="2000" i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题目来源：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2023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年全国高中数学联赛一试第 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8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8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40.4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6709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。期望通过所有子任务。</a:t>
                </a:r>
                <a:endParaRPr lang="en-US" altLang="zh-CN" sz="2000" i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题目来源：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2023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年全国高中数学联赛一试第 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8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8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40.5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0053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。期望通过所有子任务。</a:t>
                </a:r>
                <a:endParaRPr lang="en-US" altLang="zh-CN" sz="2000" i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题目来源：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2023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年全国高中数学联赛一试第 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8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8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40.6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3549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。期望通过所有子任务。</a:t>
                </a:r>
                <a:endParaRPr lang="en-US" altLang="zh-CN" sz="2000" i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题目来源：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2023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年全国高中数学联赛一试第 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8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8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40.7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8555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。期望通过所有子任务。</a:t>
                </a:r>
                <a:endParaRPr lang="en-US" altLang="zh-CN" sz="2000" i="1" dirty="0"/>
              </a:p>
              <a:p>
                <a:pPr>
                  <a:buSzPts val="100"/>
                </a:pP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题目来源：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2023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年全国高中数学联赛一试第 </a:t>
                </a:r>
                <a:r>
                  <a:rPr lang="en-US" altLang="zh-CN" sz="2000" i="1" dirty="0">
                    <a:solidFill>
                      <a:schemeClr val="tx1">
                        <a:alpha val="0"/>
                      </a:schemeClr>
                    </a:solidFill>
                  </a:rPr>
                  <a:t>8 </a:t>
                </a:r>
                <a:r>
                  <a:rPr lang="zh-CN" altLang="en-US" sz="2000" i="1" dirty="0">
                    <a:solidFill>
                      <a:schemeClr val="tx1">
                        <a:alpha val="0"/>
                      </a:schemeClr>
                    </a:solidFill>
                  </a:rPr>
                  <a:t>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8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40.8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62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B. </a:t>
            </a:r>
            <a:r>
              <a:rPr lang="zh-CN" altLang="en-US" sz="5400" dirty="0"/>
              <a:t>反应原理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78853-E081-5410-8CBF-21D2175D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0E969-ED15-4D48-14F6-F0C68F66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2E2E9-E07B-ABBE-F7F9-DE88AE3E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47148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。期望通过所有子任务。</a:t>
                </a:r>
                <a:endParaRPr lang="en-US" altLang="zh-CN" sz="2000" i="1" dirty="0"/>
              </a:p>
              <a:p>
                <a:r>
                  <a:rPr lang="zh-CN" altLang="en-US" sz="2000" i="1" dirty="0"/>
                  <a:t>题目来源：</a:t>
                </a:r>
                <a:r>
                  <a:rPr lang="en-US" altLang="zh-CN" sz="2000" i="1" dirty="0"/>
                  <a:t>2023 </a:t>
                </a:r>
                <a:r>
                  <a:rPr lang="zh-CN" altLang="en-US" sz="2000" i="1" dirty="0"/>
                  <a:t>年全国高中数学联赛一试第 </a:t>
                </a:r>
                <a:r>
                  <a:rPr lang="en-US" altLang="zh-CN" sz="2000" i="1" dirty="0"/>
                  <a:t>8 </a:t>
                </a:r>
                <a:r>
                  <a:rPr lang="zh-CN" altLang="en-US" sz="2000" i="1" dirty="0"/>
                  <a:t>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8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40.9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8128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I. </a:t>
            </a:r>
            <a:r>
              <a:rPr lang="zh-CN" altLang="en-US" sz="5400" dirty="0"/>
              <a:t>花卉培育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F7B54F-5237-2856-821E-426882AD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FE6E8-CEB0-0F92-862B-BA16E6A9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00BC-74F2-EF5D-0C20-F8C8F5D2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4429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使得其满足条件，或判断无解：</a:t>
                </a:r>
                <a:endParaRPr lang="en-US" altLang="zh-CN" sz="2400" dirty="0"/>
              </a:p>
              <a:p>
                <a:r>
                  <a:rPr lang="zh-CN" altLang="en-US" sz="2400" dirty="0"/>
                  <a:t>对每个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3=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F331787-D0F7-946F-9176-F06E37BE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7C501CB-1F76-0D55-40A1-3E7E5F86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CA1337E-AF16-49E0-C6F2-8D3AD4F8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0119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zh-CN" altLang="en-US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43.1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0044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43.2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8928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我会看表！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，输出任意一个长为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的序列即可。 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期望得分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A5C0-59B2-FF8B-DA64-A5957E5B09F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F8D4C-D495-0AEE-B210-5045F750681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C6BC-1648-8992-5675-6181FCF40F7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44.1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6783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我会看表！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，输出任意一个长为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的序列即可。 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期望得分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A5C0-59B2-FF8B-DA64-A5957E5B09F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F8D4C-D495-0AEE-B210-5045F750681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C6BC-1648-8992-5675-6181FCF40F7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44.2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1376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我会看表！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，输出任意一个长为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的序列即可。 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期望得分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A5C0-59B2-FF8B-DA64-A5957E5B09F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F8D4C-D495-0AEE-B210-5045F750681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C6BC-1648-8992-5675-6181FCF40F7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44.3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7144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我会看表！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，输出任意一个长为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的序列即可。 </a:t>
                </a:r>
                <a:endParaRPr lang="en-US" altLang="zh-CN" sz="2400" dirty="0"/>
              </a:p>
              <a:p>
                <a:r>
                  <a:rPr lang="zh-CN" altLang="en-US" sz="2400" dirty="0"/>
                  <a:t>期望得分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分。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A5C0-59B2-FF8B-DA64-A5957E5B09F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F8D4C-D495-0AEE-B210-5045F750681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C6BC-1648-8992-5675-6181FCF40F7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44.4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2793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我会枚举！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枚举每一个位置放数，判断是否满足条件即可。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7094-4BC0-46B2-F363-AA1F1056A75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C859-E7E0-55D2-30E7-96B0636085C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CF7FF-44C1-9515-FD2C-538F0EF337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45.1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58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求相邻</a:t>
                </a:r>
                <a:r>
                  <a:rPr lang="zh-CN" altLang="en-US" sz="2400"/>
                  <a:t>两项的最大</a:t>
                </a:r>
                <a:r>
                  <a:rPr lang="zh-CN" altLang="en-US" sz="2400" dirty="0"/>
                  <a:t>差值、所有项的最大值。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2BDD5-8FC0-72E6-3BF8-CDEEF5DC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EAF2B-F195-7838-E72C-F91F2A5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022FC-8398-AE8E-46B5-FB74FED3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831542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枚举每一个位置放数，判断是否满足条件即可。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7094-4BC0-46B2-F363-AA1F1056A75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C859-E7E0-55D2-30E7-96B0636085C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CF7FF-44C1-9515-FD2C-538F0EF337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45.2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98762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1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枚举每一个位置放数，判断是否满足条件即可。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7094-4BC0-46B2-F363-AA1F1056A75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C859-E7E0-55D2-30E7-96B0636085C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CF7FF-44C1-9515-FD2C-538F0EF337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45.3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0148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1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枚举每一个位置放数，判断是否满足条件即可。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7094-4BC0-46B2-F363-AA1F1056A75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C859-E7E0-55D2-30E7-96B0636085C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CF7FF-44C1-9515-FD2C-538F0EF337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45.4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6718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1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枚举每一个位置放数，判断是否满足条件即可。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7094-4BC0-46B2-F363-AA1F1056A75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C859-E7E0-55D2-30E7-96B0636085C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CF7FF-44C1-9515-FD2C-538F0EF337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45.5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0857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我会观察性质！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注意到：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2,  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并且对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的询问，只需要让这之间有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46.1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23239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我会观察性质！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注意到：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2,  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并且对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的询问，只需要让这之间有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46.2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2513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我会观察性质！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注意到：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2,  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zh-CN" altLang="en-US" sz="24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并且对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的询问，只需要让这之间有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46.3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4961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我会观察性质！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注意到：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2, 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并且对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的询问，只需要让这之间有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46.4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5152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我会观察性质！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注意到：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2, 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并且对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 的询问，只需要让这之间有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46.5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55128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个异或方程：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SzPts val="100"/>
                </a:pPr>
                <a:r>
                  <a:rPr lang="en-US" altLang="zh-CN" sz="2400" dirty="0" err="1">
                    <a:solidFill>
                      <a:schemeClr val="tx1">
                        <a:alpha val="0"/>
                      </a:schemeClr>
                    </a:solidFill>
                  </a:rPr>
                  <a:t>Bitset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优化高斯消元解异或方程组即可。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维护某个点有没有被覆盖，用前缀和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+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的询问。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8"/>
                <a:stretch>
                  <a:fillRect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47.1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45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按题意模拟即可。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注意序列的长为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C7538-EB5B-F070-7CEE-80ED6B7F6F3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D757D-AF49-C1EE-7B4C-C6F07B80A26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479A-E59F-8638-047A-75387A9B55B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8.1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3251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个异或方程：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SzPts val="100"/>
                </a:pPr>
                <a:r>
                  <a:rPr lang="en-US" altLang="zh-CN" sz="2400" dirty="0" err="1">
                    <a:solidFill>
                      <a:schemeClr val="tx1">
                        <a:alpha val="0"/>
                      </a:schemeClr>
                    </a:solidFill>
                  </a:rPr>
                  <a:t>Bitset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优化高斯消元解异或方程组即可。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维护某个点有没有被覆盖，用前缀和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+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的询问。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8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47.2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0990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个异或方程：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4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SzPts val="100"/>
                </a:pPr>
                <a:r>
                  <a:rPr lang="en-US" altLang="zh-CN" sz="2400" dirty="0" err="1">
                    <a:solidFill>
                      <a:schemeClr val="tx1">
                        <a:alpha val="0"/>
                      </a:schemeClr>
                    </a:solidFill>
                  </a:rPr>
                  <a:t>Bitset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优化高斯消元解异或方程组即可。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维护某个点有没有被覆盖，用前缀和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+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的询问。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8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47.3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036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个异或方程：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 algn="ctr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SzPts val="100"/>
                </a:pPr>
                <a:r>
                  <a:rPr lang="en-US" altLang="zh-CN" sz="2400" dirty="0" err="1">
                    <a:solidFill>
                      <a:schemeClr val="tx1">
                        <a:alpha val="0"/>
                      </a:schemeClr>
                    </a:solidFill>
                  </a:rPr>
                  <a:t>Bitset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优化高斯消元解异或方程组即可。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维护某个点有没有被覆盖，用前缀和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+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的询问。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8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47.4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1178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个异或方程：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>
                  <a:buSzPts val="100"/>
                </a:pPr>
                <a:r>
                  <a:rPr lang="en-US" altLang="zh-CN" sz="2400" dirty="0" err="1">
                    <a:solidFill>
                      <a:schemeClr val="tx1">
                        <a:alpha val="0"/>
                      </a:schemeClr>
                    </a:solidFill>
                  </a:rPr>
                  <a:t>Bitset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优化高斯消元解异或方程组即可。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维护某个点有没有被覆盖，用前缀和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+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的询问。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8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47.5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2414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个异或方程：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优化高斯消元解异或方程组即可。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维护某个点有没有被覆盖，用前缀和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+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的询问。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8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47.6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3403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个异或方程：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优化高斯消元解异或方程组即可。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维护某个点有没有被覆盖，用前缀和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的询问。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8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47.7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7498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个异或方程：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优化高斯消元解异或方程组即可。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维护某个点有没有被覆盖，用前缀和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的询问。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4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8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47.8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978519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还要高斯消元吗？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的放到另一个集合。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考虑进行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2-SAT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。期望得分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100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8"/>
                <a:stretch>
                  <a:fillRect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48.1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6915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还要高斯消元吗？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的放到另一个集合。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考虑进行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2-SAT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。期望得分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100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8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48.2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19645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还要高斯消元吗？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的放到另一个集合。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考虑进行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2-SAT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。期望得分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100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8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48.3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24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按题意模拟即可。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注意序列的长为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C7538-EB5B-F070-7CEE-80ED6B7F6F3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D757D-AF49-C1EE-7B4C-C6F07B80A26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479A-E59F-8638-047A-75387A9B55B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8.2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5302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还要高斯消元吗？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的放到另一个集合。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考虑进行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2-SAT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。期望得分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100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8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48.4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60943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还要高斯消元吗？</a:t>
                </a:r>
              </a:p>
              <a:p>
                <a:r>
                  <a:rPr lang="zh-CN" altLang="en-US" sz="2400" dirty="0"/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的放到另一个集合。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考虑进行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2-SAT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。期望得分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100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8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48.5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9939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还要高斯消元吗？</a:t>
                </a:r>
              </a:p>
              <a:p>
                <a:r>
                  <a:rPr lang="zh-CN" altLang="en-US" sz="2400" dirty="0"/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的放到另一个集合。</a:t>
                </a:r>
              </a:p>
              <a:p>
                <a:r>
                  <a:rPr lang="zh-CN" altLang="en-US" sz="2400" dirty="0"/>
                  <a:t>考虑进行 </a:t>
                </a:r>
                <a:r>
                  <a:rPr lang="en-US" altLang="zh-CN" sz="2400" dirty="0"/>
                  <a:t>2-SAT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。期望得分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100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8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48.6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84148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还要高斯消元吗？</a:t>
                </a:r>
              </a:p>
              <a:p>
                <a:r>
                  <a:rPr lang="zh-CN" altLang="en-US" sz="2400" dirty="0"/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的放到另一个集合。</a:t>
                </a:r>
              </a:p>
              <a:p>
                <a:r>
                  <a:rPr lang="zh-CN" altLang="en-US" sz="2400" dirty="0"/>
                  <a:t>考虑进行 </a:t>
                </a:r>
                <a:r>
                  <a:rPr lang="en-US" altLang="zh-CN" sz="2400" dirty="0"/>
                  <a:t>2-SAT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。期望得分 </a:t>
                </a:r>
                <a:r>
                  <a:rPr lang="en-US" altLang="zh-CN" sz="2400" dirty="0"/>
                  <a:t>100 </a:t>
                </a:r>
                <a:r>
                  <a:rPr lang="zh-CN" altLang="en-US" sz="2400" dirty="0"/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8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48.7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50346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J. </a:t>
            </a:r>
            <a:r>
              <a:rPr lang="zh-CN" altLang="en-US" sz="5400" dirty="0"/>
              <a:t>繁星满天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55614-2078-BF72-8FA8-3306B601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469A1-1C7A-A917-D131-197AA68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913E0-A8A6-162A-8CF5-3B0E293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433631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操作包括：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作出一个整点；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作出两条经过已知点的直线的交点。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50.1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44049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操作包括：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作出一个整点；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作出两条经过已知点的直线的交点。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50.2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124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操作包括：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作出一个整点；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作出两条经过已知点的直线的交点。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50.3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35463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操作包括：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作出一个整点；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作出两条经过已知点的直线的交点。</a:t>
                </a:r>
                <a:endParaRPr lang="en-US" altLang="zh-CN" sz="2000" dirty="0"/>
              </a:p>
              <a:p>
                <a:r>
                  <a:rPr lang="zh-CN" altLang="en-US" sz="2400" dirty="0"/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50.4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22174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操作包括：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作出一个整点；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作出两条经过已知点的直线的交点。</a:t>
                </a:r>
                <a:endParaRPr lang="en-US" altLang="zh-CN" sz="2000" dirty="0"/>
              </a:p>
              <a:p>
                <a:r>
                  <a:rPr lang="zh-CN" altLang="en-US" sz="2400" dirty="0"/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50.5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98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按题意模拟即可。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注意序列的长为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C7538-EB5B-F070-7CEE-80ED6B7F6F3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D757D-AF49-C1EE-7B4C-C6F07B80A26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479A-E59F-8638-047A-75387A9B55B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8.3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15852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操作包括：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作出一个整点；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作出两条经过已知点的直线的交点。</a:t>
                </a:r>
                <a:endParaRPr lang="en-US" altLang="zh-CN" sz="2000" dirty="0"/>
              </a:p>
              <a:p>
                <a:r>
                  <a:rPr lang="zh-CN" altLang="en-US" sz="2400" dirty="0"/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50.6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0895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b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这时怎么连都是合法的。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51.1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00011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这时怎么连都是合法的。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51.2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34483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这时怎么连都是合法的。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51.3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32964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这时怎么连都是合法的。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51.4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14168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这时怎么连都是合法的。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51.5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41146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这时怎么连都是合法的。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/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51.6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19131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这时怎么连都是合法的。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/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51.7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54525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0.5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b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和上一个没有什么区别。只是为了防止写挂留了一档分。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62617-F151-1C5A-CF51-2C3B7A76391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7C817-0876-A9C5-C998-3C2520F774D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EA20-2459-7368-E214-212712790D6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52.1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19323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0.5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和上一个没有什么区别。只是为了防止写挂留了一档分。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62617-F151-1C5A-CF51-2C3B7A76391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7C817-0876-A9C5-C998-3C2520F774D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EA20-2459-7368-E214-212712790D6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52.2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10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877" y="2548087"/>
            <a:ext cx="7786255" cy="1761839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n =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a = [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)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+ </a:t>
            </a:r>
            <a:r>
              <a:rPr lang="en-US" altLang="zh-CN" sz="2666" dirty="0">
                <a:solidFill>
                  <a:srgbClr val="098658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1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- 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range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(n)))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9C47A9-A700-95DB-41F3-163F644F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CE264D-CBA6-3F28-B2D7-132C6EAE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A47AB-AEE0-855E-2675-1F0D30B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41171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0.5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和上一个没有什么区别。只是为了防止写挂留了一档分。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8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62617-F151-1C5A-CF51-2C3B7A76391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7C817-0876-A9C5-C998-3C2520F774D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EA20-2459-7368-E214-212712790D6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52.3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7907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b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。然后再进行连接。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就作第二个点，反之作第一个点。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2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8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53.1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80674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。然后再进行连接。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就作第二个点，反之作第一个点。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2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8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53.2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27462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 了。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。然后再进行连接。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就作第二个点，反之作第一个点。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2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8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53.3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311672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 了。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。然后再进行连接。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就作第二个点，反之作第一个点。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2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8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53.4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66375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 了。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。然后再进行连接。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 就作第二个点，反之作第一个点。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2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8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53.5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82902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 了。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。然后再进行连接。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 就作第二个点，反之作第一个点。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8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53.6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5251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e>
                    </m:d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b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发现这是根号，根号分治一下。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将每一个格子分成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后，情况转化为了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1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然后就能做了。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70FB-D4FD-9CB2-1D8F-2AD182BDFD4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1F26-C8F5-696E-0942-325AF3DB44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18EAE-E459-AE8B-B6AA-C00C210802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54.1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97566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发现这是根号，根号分治一下。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将每一个格子分成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后，情况转化为了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1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然后就能做了。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70FB-D4FD-9CB2-1D8F-2AD182BDFD4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1F26-C8F5-696E-0942-325AF3DB44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18EAE-E459-AE8B-B6AA-C00C210802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54.2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47391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发现这是根号，根号分治一下。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将每一个格子分成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后，情况转化为了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1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然后就能做了。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70FB-D4FD-9CB2-1D8F-2AD182BDFD4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1F26-C8F5-696E-0942-325AF3DB44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18EAE-E459-AE8B-B6AA-C00C210802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54.3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45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C. </a:t>
            </a:r>
            <a:r>
              <a:rPr lang="zh-CN" altLang="en-US" sz="5400" dirty="0"/>
              <a:t>暮光闪闪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50B4B-D036-43C1-FDF0-70832451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63C9B-D685-AAB8-43EB-17404CC2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5D19C-6D98-978F-CE8B-F956C6A0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32466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发现这是根号，根号分治一下。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将每一个格子分成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后，情况转化为了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然后就能做了。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70FB-D4FD-9CB2-1D8F-2AD182BDFD4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1F26-C8F5-696E-0942-325AF3DB44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18EAE-E459-AE8B-B6AA-C00C210802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54.4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08436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发现这是根号，根号分治一下。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将每一个格子分成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后，情况转化为了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然后就能做了。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70FB-D4FD-9CB2-1D8F-2AD182BDFD4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1F26-C8F5-696E-0942-325AF3DB442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18EAE-E459-AE8B-B6AA-C00C210802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54.5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70824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b="1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倍。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倍可以考虑倍增。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实现的细节很多。注意封装。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55.1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3630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倍。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倍可以考虑倍增。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实现的细节很多。注意封装。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55.2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455700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倍可以考虑倍增。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实现的细节很多。注意封装。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55.3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57801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倍可以考虑倍增。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实现的细节很多。注意封装。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55.4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01410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倍可以考虑倍增。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实现的细节很多。注意封装。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55.5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84427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倍可以考虑倍增。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实现的细节很多。注意封装。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8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55.6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栋建筑物，每一栋建筑物的高度为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匹天马中，对于第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匹天马，其飞行的高度为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  </a:t>
                </a:r>
              </a:p>
              <a:p>
                <a:r>
                  <a:rPr lang="zh-CN" altLang="en-US" sz="2400" dirty="0"/>
                  <a:t>对两座建筑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匹天马能够在这两座建筑之间飞行，当且仅当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对于每一匹天马，求其最多能够在多少对建筑之间穿梭。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D0B37-2FDC-F966-6E75-04C4F14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BB2BA-BFB8-376F-7454-B3E93819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877B2-9057-C0EB-B026-5E807265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05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对于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对于每匹天马，枚举每一对建筑，并判断它是否能在该对建筑之间穿梭。时间复杂度为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b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</a:b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algn="l"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对于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1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可知，每一匹天马均可在建筑中任意穿梭，故答案为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b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</a:br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13808-444D-D2A9-6BAF-1949F600197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8475B-84D2-B984-5297-EC5CF56C3E6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8BC61-BE0E-23FE-9D13-E24834A6D23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12.1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06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A. </a:t>
            </a:r>
            <a:r>
              <a:rPr lang="zh-CN" altLang="en-US" sz="5400" dirty="0"/>
              <a:t>欢迎光临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3550DB-F1E2-B168-C9CA-5D96F24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F0A747-AF4B-8F80-1BC3-7B1BF15D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NNSZCP-2023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赛后题解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7702-D505-CC1B-D918-34111AF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72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对于每匹天马，枚举每一对建筑，并判断它是否能在该对建筑之间穿梭。时间复杂度为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  <a:p>
                <a:pPr algn="l"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对于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1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可知，每一匹天马均可在建筑中任意穿梭，故答案为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b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</a:br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13808-444D-D2A9-6BAF-1949F600197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8475B-84D2-B984-5297-EC5CF56C3E6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8BC61-BE0E-23FE-9D13-E24834A6D23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12.2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64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对于每匹天马，枚举每一对建筑，并判断它是否能在该对建筑之间穿梭。时间复杂度为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sz="2000" dirty="0"/>
                  <a:t>可知，每一匹天马均可在建筑中任意穿梭，故答案为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13808-444D-D2A9-6BAF-1949F600197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8475B-84D2-B984-5297-EC5CF56C3E6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8BC61-BE0E-23FE-9D13-E24834A6D23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12.3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2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199" y="1773822"/>
                <a:ext cx="10515600" cy="3745345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对于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2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预处理每对建筑之间的高度差，并将其升序排序。对于每匹天马，在高度差数组中通过二分查找得到答案。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预处理高度差并排序的时间复杂度为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，进行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m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次二分查找的时间复杂度为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20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zh-CN" altLang="en-US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故总时间复杂度为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，可以通过。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/>
                <a:endParaRPr lang="en-US" altLang="zh-CN" sz="2000" dirty="0"/>
              </a:p>
              <a:p>
                <a:pPr>
                  <a:buSzPts val="100"/>
                </a:pP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Bonus: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≤∑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做？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199" y="1773822"/>
                <a:ext cx="10515600" cy="3745345"/>
              </a:xfrm>
              <a:blipFill>
                <a:blip r:embed="rId8"/>
                <a:stretch>
                  <a:fillRect t="-2769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2D9D5-0454-28A2-222D-74627E2E818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98B42-A70C-2704-3486-43AB598886B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A6EE-5846-4078-3803-F2FB2CFD7F6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13.1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564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199" y="1773822"/>
                <a:ext cx="10515600" cy="37453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预处理每对建筑之间的高度差，并将其升序排序。对于每匹天马，在高度差数组中通过二分查找得到答案。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预处理高度差并排序的时间复杂度为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 </a:t>
                </a:r>
                <a:r>
                  <a:rPr lang="en-US" altLang="zh-CN" sz="2000" dirty="0"/>
                  <a:t>m </a:t>
                </a:r>
                <a:r>
                  <a:rPr lang="zh-CN" altLang="en-US" sz="2000" dirty="0"/>
                  <a:t>次二分查找的时间复杂度为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故总时间复杂度为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>
                  <a:buSzPts val="100"/>
                </a:pP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Bonus: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≤∑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做？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199" y="1773822"/>
                <a:ext cx="10515600" cy="3745345"/>
              </a:xfrm>
              <a:blipFill>
                <a:blip r:embed="rId8"/>
                <a:stretch>
                  <a:fillRect l="-754" t="-2769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2D9D5-0454-28A2-222D-74627E2E818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98B42-A70C-2704-3486-43AB598886B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A6EE-5846-4078-3803-F2FB2CFD7F6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13.2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60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199" y="1773822"/>
                <a:ext cx="10515600" cy="37453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预处理每对建筑之间的高度差，并将其升序排序。对于每匹天马，在高度差数组中通过二分查找得到答案。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预处理高度差并排序的时间复杂度为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 </a:t>
                </a:r>
                <a:r>
                  <a:rPr lang="en-US" altLang="zh-CN" sz="2000" dirty="0"/>
                  <a:t>m </a:t>
                </a:r>
                <a:r>
                  <a:rPr lang="zh-CN" altLang="en-US" sz="2000" dirty="0"/>
                  <a:t>次二分查找的时间复杂度为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故总时间复杂度为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Bonus: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sz="2400" dirty="0"/>
                  <a:t>做？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199" y="1773822"/>
                <a:ext cx="10515600" cy="3745345"/>
              </a:xfrm>
              <a:blipFill>
                <a:blip r:embed="rId8"/>
                <a:stretch>
                  <a:fillRect l="-754" t="-2769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2D9D5-0454-28A2-222D-74627E2E818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98B42-A70C-2704-3486-43AB598886B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A6EE-5846-4078-3803-F2FB2CFD7F6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13.3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77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028" y="1751445"/>
            <a:ext cx="9053947" cy="3355112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bisect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endParaRPr lang="en-US" altLang="zh-CN" sz="1867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n, m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h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s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dh =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sorted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([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abs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(h[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] - h[j])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(n)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(dh,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A7EA7-041D-B000-F6C2-87E693F5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8FD0D-9814-8621-5277-36C247D4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7453-0674-CC3A-EF0B-02380D24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74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D. </a:t>
            </a:r>
            <a:r>
              <a:rPr lang="zh-CN" altLang="en-US" sz="5400" dirty="0"/>
              <a:t>中考录取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A5665-93EC-7A5B-7D82-E3697A19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64782-4FE5-15F3-5DA5-2FE21F8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9F49A-31AF-E4D1-5C68-5B094FC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808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按照一定规则对进行考生进行排名。</a:t>
                </a:r>
                <a:endParaRPr lang="en-US" altLang="zh-CN" sz="2400" dirty="0"/>
              </a:p>
              <a:p>
                <a:r>
                  <a:rPr lang="zh-CN" altLang="en-US" sz="2400" dirty="0"/>
                  <a:t>详细内容见题面。保证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63589-8A58-867F-F239-AC12E9BE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E3BE9-703C-E8DA-9268-A645EF5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D0EAA-7DDF-1FB6-AE44-FECAD3F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66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B1041-D6E0-F5ED-268A-995D1021EFB8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5" y="1437415"/>
            <a:ext cx="10515599" cy="3983183"/>
          </a:xfrm>
        </p:spPr>
        <p:txBody>
          <a:bodyPr>
            <a:normAutofit/>
          </a:bodyPr>
          <a:lstStyle/>
          <a:p>
            <a:pPr>
              <a:buSzPts val="100"/>
            </a:pP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小清新模拟题。</a:t>
            </a:r>
            <a:endParaRPr lang="en-US" altLang="zh-CN" sz="2400" dirty="0">
              <a:solidFill>
                <a:schemeClr val="tx1">
                  <a:alpha val="0"/>
                </a:schemeClr>
              </a:solidFill>
            </a:endParaRPr>
          </a:p>
          <a:p>
            <a:pPr>
              <a:buSzPts val="100"/>
            </a:pP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本题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C++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标程仅约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700 Byte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Python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标程仅约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400 Byte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，它们都用到了以下优化技巧来减小码量。</a:t>
            </a:r>
            <a:endParaRPr lang="en-US" altLang="zh-CN" sz="2400" dirty="0">
              <a:solidFill>
                <a:schemeClr val="tx1">
                  <a:alpha val="0"/>
                </a:schemeClr>
              </a:solidFill>
            </a:endParaRPr>
          </a:p>
          <a:p>
            <a:pPr lvl="1">
              <a:buSzPts val="100"/>
            </a:pP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使用 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  <a:cs typeface="Fira Code" pitchFamily="1" charset="0"/>
              </a:rPr>
              <a:t>tuple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</a:rPr>
              <a:t> </a:t>
            </a: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而非 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  <a:cs typeface="Fira Code" pitchFamily="1" charset="0"/>
              </a:rPr>
              <a:t>struct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</a:rPr>
              <a:t> </a:t>
            </a: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或 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  <a:cs typeface="Fira Code" pitchFamily="1" charset="0"/>
              </a:rPr>
              <a:t>class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</a:rPr>
              <a:t> </a:t>
            </a: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表示考生。</a:t>
            </a:r>
          </a:p>
          <a:p>
            <a:pPr lvl="1">
              <a:buSzPts val="100"/>
            </a:pP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运用位运算技巧，仅用一个整数即可表示考生各科 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</a:rPr>
              <a:t>A+ </a:t>
            </a: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情况。</a:t>
            </a:r>
          </a:p>
          <a:p>
            <a:pPr>
              <a:buSzPts val="100"/>
            </a:pP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运用位运算技巧将考生各科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A+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情况压缩成一个整数，即可以方便地在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  <a:cs typeface="Fira Code" pitchFamily="1" charset="0"/>
              </a:rPr>
              <a:t>tuple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中存储考生的数据，又可以通过直接比较整数的大小来分出成绩的优劣。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BEBFC-E2DA-7883-64A1-C92C0B9EBC1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D9508-D413-2F14-2AA4-7A58847C566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CC7D-9219-0B3E-A566-6ABDA6988FE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17.1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195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B1041-D6E0-F5ED-268A-995D1021EFB8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5" y="1437415"/>
            <a:ext cx="10515599" cy="39831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小清新模拟题。</a:t>
            </a:r>
            <a:endParaRPr lang="en-US" altLang="zh-CN" sz="2400" dirty="0"/>
          </a:p>
          <a:p>
            <a:pPr>
              <a:buSzPts val="100"/>
            </a:pP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本题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C++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标程仅约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700 Byte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Python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标程仅约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400 Byte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，它们都用到了以下优化技巧来减小码量。</a:t>
            </a:r>
            <a:endParaRPr lang="en-US" altLang="zh-CN" sz="2400" dirty="0">
              <a:solidFill>
                <a:schemeClr val="tx1">
                  <a:alpha val="0"/>
                </a:schemeClr>
              </a:solidFill>
            </a:endParaRPr>
          </a:p>
          <a:p>
            <a:pPr lvl="1">
              <a:buSzPts val="100"/>
            </a:pP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使用 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  <a:cs typeface="Fira Code" pitchFamily="1" charset="0"/>
              </a:rPr>
              <a:t>tuple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</a:rPr>
              <a:t> </a:t>
            </a: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而非 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  <a:cs typeface="Fira Code" pitchFamily="1" charset="0"/>
              </a:rPr>
              <a:t>struct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</a:rPr>
              <a:t> </a:t>
            </a: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或 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  <a:cs typeface="Fira Code" pitchFamily="1" charset="0"/>
              </a:rPr>
              <a:t>class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</a:rPr>
              <a:t> </a:t>
            </a: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表示考生。</a:t>
            </a:r>
          </a:p>
          <a:p>
            <a:pPr lvl="1">
              <a:buSzPts val="100"/>
            </a:pP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运用位运算技巧，仅用一个整数即可表示考生各科 </a:t>
            </a:r>
            <a:r>
              <a:rPr lang="en-US" altLang="zh-CN" i="0" dirty="0">
                <a:solidFill>
                  <a:schemeClr val="tx1">
                    <a:alpha val="0"/>
                  </a:schemeClr>
                </a:solidFill>
              </a:rPr>
              <a:t>A+ </a:t>
            </a:r>
            <a:r>
              <a:rPr lang="zh-CN" altLang="en-US" i="0" dirty="0">
                <a:solidFill>
                  <a:schemeClr val="tx1">
                    <a:alpha val="0"/>
                  </a:schemeClr>
                </a:solidFill>
              </a:rPr>
              <a:t>情况。</a:t>
            </a:r>
          </a:p>
          <a:p>
            <a:pPr>
              <a:buSzPts val="100"/>
            </a:pP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运用位运算技巧将考生各科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A+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情况压缩成一个整数，即可以方便地在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  <a:cs typeface="Fira Code" pitchFamily="1" charset="0"/>
              </a:rPr>
              <a:t>tuple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中存储考生的数据，又可以通过直接比较整数的大小来分出成绩的优劣。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BEBFC-E2DA-7883-64A1-C92C0B9EBC1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D9508-D413-2F14-2AA4-7A58847C566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CC7D-9219-0B3E-A566-6ABDA6988FE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17.2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3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给定字符串，查询子串有没有 </a:t>
                </a:r>
                <a:r>
                  <a:rPr lang="en-US" altLang="zh-CN" sz="2400" dirty="0" err="1"/>
                  <a:t>nnsz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字符串长度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CD553-41B8-07E5-2908-FCF0CFC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378E-3020-7B6B-ED43-5591EE98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9EE16-8457-C8D1-5B22-DD6C9AE0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690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B1041-D6E0-F5ED-268A-995D1021EFB8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5" y="1437415"/>
            <a:ext cx="10515599" cy="39831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小清新模拟题。</a:t>
            </a:r>
            <a:endParaRPr lang="en-US" altLang="zh-CN" sz="2400" dirty="0"/>
          </a:p>
          <a:p>
            <a:r>
              <a:rPr lang="zh-CN" altLang="en-US" sz="2400" dirty="0"/>
              <a:t>本题 </a:t>
            </a:r>
            <a:r>
              <a:rPr lang="en-US" altLang="zh-CN" sz="2400" dirty="0"/>
              <a:t>C++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700 Byte</a:t>
            </a:r>
            <a:r>
              <a:rPr lang="zh-CN" altLang="en-US" sz="2400" dirty="0"/>
              <a:t>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400 Byte</a:t>
            </a:r>
            <a:r>
              <a:rPr lang="zh-CN" altLang="en-US" sz="2400" dirty="0"/>
              <a:t>，它们都用到了以下优化技巧来减小码量。</a:t>
            </a:r>
            <a:endParaRPr lang="en-US" altLang="zh-CN" sz="2400" dirty="0"/>
          </a:p>
          <a:p>
            <a:pPr lvl="1"/>
            <a:r>
              <a:rPr lang="zh-CN" altLang="en-US" i="0" dirty="0"/>
              <a:t>使用 </a:t>
            </a:r>
            <a:r>
              <a:rPr lang="en-US" altLang="zh-CN" i="0" dirty="0">
                <a:cs typeface="Fira Code" pitchFamily="1" charset="0"/>
              </a:rPr>
              <a:t>tuple</a:t>
            </a:r>
            <a:r>
              <a:rPr lang="en-US" altLang="zh-CN" i="0" dirty="0"/>
              <a:t> </a:t>
            </a:r>
            <a:r>
              <a:rPr lang="zh-CN" altLang="en-US" i="0" dirty="0"/>
              <a:t>而非 </a:t>
            </a:r>
            <a:r>
              <a:rPr lang="en-US" altLang="zh-CN" i="0" dirty="0">
                <a:cs typeface="Fira Code" pitchFamily="1" charset="0"/>
              </a:rPr>
              <a:t>struct</a:t>
            </a:r>
            <a:r>
              <a:rPr lang="en-US" altLang="zh-CN" i="0" dirty="0"/>
              <a:t> </a:t>
            </a:r>
            <a:r>
              <a:rPr lang="zh-CN" altLang="en-US" i="0" dirty="0"/>
              <a:t>或 </a:t>
            </a:r>
            <a:r>
              <a:rPr lang="en-US" altLang="zh-CN" i="0" dirty="0">
                <a:cs typeface="Fira Code" pitchFamily="1" charset="0"/>
              </a:rPr>
              <a:t>class</a:t>
            </a:r>
            <a:r>
              <a:rPr lang="en-US" altLang="zh-CN" i="0" dirty="0"/>
              <a:t> </a:t>
            </a:r>
            <a:r>
              <a:rPr lang="zh-CN" altLang="en-US" i="0" dirty="0"/>
              <a:t>表示考生。</a:t>
            </a:r>
          </a:p>
          <a:p>
            <a:pPr lvl="1"/>
            <a:r>
              <a:rPr lang="zh-CN" altLang="en-US" i="0" dirty="0"/>
              <a:t>运用位运算技巧，仅用一个整数即可表示考生各科 </a:t>
            </a:r>
            <a:r>
              <a:rPr lang="en-US" altLang="zh-CN" i="0" dirty="0"/>
              <a:t>A+ </a:t>
            </a:r>
            <a:r>
              <a:rPr lang="zh-CN" altLang="en-US" i="0" dirty="0"/>
              <a:t>情况。</a:t>
            </a:r>
          </a:p>
          <a:p>
            <a:pPr>
              <a:buSzPts val="100"/>
            </a:pP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运用位运算技巧将考生各科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A+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情况压缩成一个整数，即可以方便地在 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  <a:cs typeface="Fira Code" pitchFamily="1" charset="0"/>
              </a:rPr>
              <a:t>tuple</a:t>
            </a:r>
            <a:r>
              <a:rPr lang="en-US" altLang="zh-CN" sz="2400" dirty="0">
                <a:solidFill>
                  <a:schemeClr val="tx1">
                    <a:alpha val="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alpha val="0"/>
                  </a:schemeClr>
                </a:solidFill>
              </a:rPr>
              <a:t>中存储考生的数据，又可以通过直接比较整数的大小来分出成绩的优劣。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BEBFC-E2DA-7883-64A1-C92C0B9EBC1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D9508-D413-2F14-2AA4-7A58847C566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CC7D-9219-0B3E-A566-6ABDA6988FE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17.3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0801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B1041-D6E0-F5ED-268A-995D1021EFB8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5" y="1437415"/>
            <a:ext cx="10515599" cy="39831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小清新模拟题。</a:t>
            </a:r>
            <a:endParaRPr lang="en-US" altLang="zh-CN" sz="2400" dirty="0"/>
          </a:p>
          <a:p>
            <a:r>
              <a:rPr lang="zh-CN" altLang="en-US" sz="2400" dirty="0"/>
              <a:t>本题 </a:t>
            </a:r>
            <a:r>
              <a:rPr lang="en-US" altLang="zh-CN" sz="2400" dirty="0"/>
              <a:t>C++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700 Byte</a:t>
            </a:r>
            <a:r>
              <a:rPr lang="zh-CN" altLang="en-US" sz="2400" dirty="0"/>
              <a:t>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400 Byte</a:t>
            </a:r>
            <a:r>
              <a:rPr lang="zh-CN" altLang="en-US" sz="2400" dirty="0"/>
              <a:t>，它们都用到了以下优化技巧来减小码量。</a:t>
            </a:r>
            <a:endParaRPr lang="en-US" altLang="zh-CN" sz="2400" dirty="0"/>
          </a:p>
          <a:p>
            <a:pPr lvl="1"/>
            <a:r>
              <a:rPr lang="zh-CN" altLang="en-US" i="0" dirty="0"/>
              <a:t>使用 </a:t>
            </a:r>
            <a:r>
              <a:rPr lang="en-US" altLang="zh-CN" i="0" dirty="0">
                <a:cs typeface="Fira Code" pitchFamily="1" charset="0"/>
              </a:rPr>
              <a:t>tuple</a:t>
            </a:r>
            <a:r>
              <a:rPr lang="en-US" altLang="zh-CN" i="0" dirty="0"/>
              <a:t> </a:t>
            </a:r>
            <a:r>
              <a:rPr lang="zh-CN" altLang="en-US" i="0" dirty="0"/>
              <a:t>而非 </a:t>
            </a:r>
            <a:r>
              <a:rPr lang="en-US" altLang="zh-CN" i="0" dirty="0">
                <a:cs typeface="Fira Code" pitchFamily="1" charset="0"/>
              </a:rPr>
              <a:t>struct</a:t>
            </a:r>
            <a:r>
              <a:rPr lang="en-US" altLang="zh-CN" i="0" dirty="0"/>
              <a:t> </a:t>
            </a:r>
            <a:r>
              <a:rPr lang="zh-CN" altLang="en-US" i="0" dirty="0"/>
              <a:t>或 </a:t>
            </a:r>
            <a:r>
              <a:rPr lang="en-US" altLang="zh-CN" i="0" dirty="0">
                <a:cs typeface="Fira Code" pitchFamily="1" charset="0"/>
              </a:rPr>
              <a:t>class</a:t>
            </a:r>
            <a:r>
              <a:rPr lang="en-US" altLang="zh-CN" i="0" dirty="0"/>
              <a:t> </a:t>
            </a:r>
            <a:r>
              <a:rPr lang="zh-CN" altLang="en-US" i="0" dirty="0"/>
              <a:t>表示考生。</a:t>
            </a:r>
          </a:p>
          <a:p>
            <a:pPr lvl="1"/>
            <a:r>
              <a:rPr lang="zh-CN" altLang="en-US" i="0" dirty="0"/>
              <a:t>运用位运算技巧，仅用一个整数即可表示考生各科 </a:t>
            </a:r>
            <a:r>
              <a:rPr lang="en-US" altLang="zh-CN" i="0" dirty="0"/>
              <a:t>A+ </a:t>
            </a:r>
            <a:r>
              <a:rPr lang="zh-CN" altLang="en-US" i="0" dirty="0"/>
              <a:t>情况。</a:t>
            </a:r>
          </a:p>
          <a:p>
            <a:r>
              <a:rPr lang="zh-CN" altLang="en-US" sz="2400" dirty="0"/>
              <a:t>运用位运算技巧将考生各科 </a:t>
            </a:r>
            <a:r>
              <a:rPr lang="en-US" altLang="zh-CN" sz="2400" dirty="0"/>
              <a:t>A+ </a:t>
            </a:r>
            <a:r>
              <a:rPr lang="zh-CN" altLang="en-US" sz="2400" dirty="0"/>
              <a:t>情况压缩成一个整数，即可以方便地在 </a:t>
            </a:r>
            <a:r>
              <a:rPr lang="en-US" altLang="zh-CN" sz="2400" dirty="0">
                <a:cs typeface="Fira Code" pitchFamily="1" charset="0"/>
              </a:rPr>
              <a:t>tuple</a:t>
            </a:r>
            <a:r>
              <a:rPr lang="en-US" altLang="zh-CN" sz="2400" dirty="0"/>
              <a:t> </a:t>
            </a:r>
            <a:r>
              <a:rPr lang="zh-CN" altLang="en-US" sz="2400" dirty="0"/>
              <a:t>中存储考生的数据，又可以通过直接比较整数的大小来分出成绩的优劣。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BEBFC-E2DA-7883-64A1-C92C0B9EBC1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D9508-D413-2F14-2AA4-7A58847C566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CC7D-9219-0B3E-A566-6ABDA6988FE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17.4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763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481" y="1242295"/>
            <a:ext cx="4139047" cy="4373420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l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n,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a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s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t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sum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(s)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&gt;=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s[j]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l[j]: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|=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5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a.append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tuple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a.sort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01080"/>
                </a:solidFill>
                <a:latin typeface="Ubuntu Mono" panose="020B0509030602030204" pitchFamily="49" charset="0"/>
              </a:rPr>
              <a:t>reverse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True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while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and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(m)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E87E71-385B-D34E-D6F3-AD2B488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BD204-CB18-93D4-7A90-683D9FB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96A94-5ED2-AD22-E53F-C14B7820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552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E. </a:t>
            </a:r>
            <a:r>
              <a:rPr lang="zh-CN" altLang="en-US" sz="5400" dirty="0"/>
              <a:t>填数游戏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040D0-B750-0A01-252F-422697EC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977A35-757F-3B60-4DD7-BCB11D72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C6C54-557E-9895-7662-3E1BE32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29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构造满足以下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个条件的矩阵：</a:t>
                </a:r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矩阵中的元素均为自然数，且在区间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矩阵中的元素各不相同。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从矩阵中选出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个元素，使得每一行有且仅有一个元素被选出，且每一列有且仅有一个元素被选出；对于每一种符合上述规则的选择元素的方案，选出的元素总和均为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8" t="-2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DE5AD-5131-B0CE-FB1F-50FFC937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EA9DF-67F6-9CC7-CA9E-F4F268AC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5881B-6FD4-F03D-9548-B4EC8CA3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20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082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可以先考虑什么时候无解。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构造一个元素取遍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的矩阵，并令其元素从左到右，从上到下升序排列，这显然是同时满足条件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的元素最小的矩阵。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对于该矩阵，使得其符合条件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err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，如果所给的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，即为无解，因为我们无法构造出元素更小的矩阵。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t="-2599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8ED6-4B92-8D30-7088-6E2ABDF4A11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B7A43-2DCF-308B-9F1C-F24D3F66BD9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7C60-1777-7C02-DFB8-AFD157010BC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21.1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9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可以先考虑什么时候无解。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构造一个元素取遍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的矩阵，并令其元素从左到右，从上到下升序排列，这显然是同时满足条件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的元素最小的矩阵。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对于该矩阵，使得其符合条件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err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，如果所给的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，即为无解，因为我们无法构造出元素更小的矩阵。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l="-812" t="-2599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8ED6-4B92-8D30-7088-6E2ABDF4A11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B7A43-2DCF-308B-9F1C-F24D3F66BD9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7C60-1777-7C02-DFB8-AFD157010BC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21.2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699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可以先考虑什么时候无解。</a:t>
                </a:r>
              </a:p>
              <a:p>
                <a:r>
                  <a:rPr lang="zh-CN" altLang="en-US" sz="2400" dirty="0"/>
                  <a:t>构造一个元素取遍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的矩阵，并令其元素从左到右，从上到下升序排列，这显然是同时满足条件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的元素最小的矩阵。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对于该矩阵，使得其符合条件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err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，如果所给的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，即为无解，因为我们无法构造出元素更小的矩阵。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l="-812" t="-2599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8ED6-4B92-8D30-7088-6E2ABDF4A11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B7A43-2DCF-308B-9F1C-F24D3F66BD9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7C60-1777-7C02-DFB8-AFD157010BC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21.3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0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可以先考虑什么时候无解。</a:t>
                </a:r>
              </a:p>
              <a:p>
                <a:r>
                  <a:rPr lang="zh-CN" altLang="en-US" sz="2400" dirty="0"/>
                  <a:t>构造一个元素取遍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的矩阵，并令其元素从左到右，从上到下升序排列，这显然是同时满足条件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的元素最小的矩阵。</a:t>
                </a:r>
              </a:p>
              <a:p>
                <a:r>
                  <a:rPr lang="zh-CN" altLang="en-US" sz="2400" dirty="0"/>
                  <a:t>对于该矩阵，使得其符合条件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err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，如果所给的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，即为无解，因为我们无法构造出元素更小的矩阵。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l="-812" t="-2599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8ED6-4B92-8D30-7088-6E2ABDF4A11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B7A43-2DCF-308B-9F1C-F24D3F66BD9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7C60-1777-7C02-DFB8-AFD157010BC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21.4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958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可以先考虑什么时候无解。</a:t>
                </a:r>
              </a:p>
              <a:p>
                <a:r>
                  <a:rPr lang="zh-CN" altLang="en-US" sz="2400" dirty="0"/>
                  <a:t>构造一个元素取遍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的矩阵，并令其元素从左到右，从上到下升序排列，这显然是同时满足条件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的元素最小的矩阵。</a:t>
                </a:r>
              </a:p>
              <a:p>
                <a:r>
                  <a:rPr lang="zh-CN" altLang="en-US" sz="2400" dirty="0"/>
                  <a:t>对于该矩阵，使得其符合条件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，如果所给的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，即为无解，因为我们无法构造出元素更小的矩阵。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l="-812" t="-2599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8ED6-4B92-8D30-7088-6E2ABDF4A11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B7A43-2DCF-308B-9F1C-F24D3F66BD9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7C60-1777-7C02-DFB8-AFD157010BC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21.5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45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签到题。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枚举相邻的字符判断是否为 </a:t>
                </a:r>
                <a:r>
                  <a:rPr lang="en-US" altLang="zh-CN" sz="2400" dirty="0" err="1">
                    <a:solidFill>
                      <a:schemeClr val="tx1">
                        <a:alpha val="0"/>
                      </a:schemeClr>
                    </a:solidFill>
                  </a:rPr>
                  <a:t>nnsz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当然也可以用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KMP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做。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45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分是致敬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galaxy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331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pPr algn="just"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在同时满足条件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的基础上，同时满足以下三点的矩阵即为符合题意的矩阵。</a:t>
                </a:r>
              </a:p>
              <a:p>
                <a:pPr marL="914390" lvl="1" indent="-457195" algn="just">
                  <a:buSzPts val="100"/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至少存在一个符合题意的选择元素的方案。</a:t>
                </a:r>
              </a:p>
              <a:p>
                <a:pPr marL="914390" lvl="1" indent="-457195" algn="just">
                  <a:buSzPts val="100"/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对于矩阵中的任意两行，每一列上的两个元素的差都相等。</a:t>
                </a:r>
              </a:p>
              <a:p>
                <a:pPr marL="914390" lvl="1" indent="-457195" algn="just">
                  <a:buSzPts val="100"/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对于矩阵中的任意两列，每一行上的两个元素的差都相等。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algn="just"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前文提到的元素取遍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[0, 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的矩阵，已经满足了上述的第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点。我们只需在其基础上做一定改动，把第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行的所有元素都加上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，使其满足第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t="-2599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FED0F-A8B7-A8D1-F697-DE9B8FB9F12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CBA3F-0BA2-41D7-6963-1DA278C39E1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C57D3-62BC-4B4C-28C4-04ACB69B514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22.1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132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dirty="0"/>
                  <a:t>在同时满足条件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的基础上，同时满足以下三点的矩阵即为符合题意的矩阵。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至少存在一个符合题意的选择元素的方案。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对于矩阵中的任意两行，每一列上的两个元素的差都相等。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对于矩阵中的任意两列，每一行上的两个元素的差都相等。</a:t>
                </a:r>
                <a:endParaRPr lang="en-US" altLang="zh-CN" sz="2000" dirty="0"/>
              </a:p>
              <a:p>
                <a:pPr algn="just"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前文提到的元素取遍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[0, 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的矩阵，已经满足了上述的第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点。我们只需在其基础上做一定改动，把第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行的所有元素都加上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，使其满足第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l="-812" t="-2599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FED0F-A8B7-A8D1-F697-DE9B8FB9F12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CBA3F-0BA2-41D7-6963-1DA278C39E1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C57D3-62BC-4B4C-28C4-04ACB69B514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22.2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811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dirty="0"/>
                  <a:t>在同时满足条件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的基础上，同时满足以下三点的矩阵即为符合题意的矩阵。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至少存在一个符合题意的选择元素的方案。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对于矩阵中的任意两行，每一列上的两个元素的差都相等。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对于矩阵中的任意两列，每一行上的两个元素的差都相等。</a:t>
                </a:r>
                <a:endParaRPr lang="en-US" altLang="zh-CN" sz="2000" dirty="0"/>
              </a:p>
              <a:p>
                <a:pPr algn="just"/>
                <a:r>
                  <a:rPr lang="zh-CN" altLang="en-US" sz="2400" dirty="0"/>
                  <a:t>前文提到的元素取遍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的矩阵，已经满足了上述的第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点。我们只需在其基础上做一定改动，把第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行的所有元素都加上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，使其满足第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l="-812" t="-2599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FED0F-A8B7-A8D1-F697-DE9B8FB9F12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CBA3F-0BA2-41D7-6963-1DA278C39E1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C57D3-62BC-4B4C-28C4-04ACB69B514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22.3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733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87" y="1789546"/>
            <a:ext cx="9483436" cy="2907146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n,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//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else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), </a:t>
            </a:r>
            <a:r>
              <a:rPr lang="en-US" altLang="zh-CN" sz="1600" dirty="0">
                <a:solidFill>
                  <a:srgbClr val="001080"/>
                </a:solidFill>
                <a:latin typeface="Ubuntu Mono" panose="020B0509030602030204" pitchFamily="49" charset="0"/>
              </a:rPr>
              <a:t>end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Ubuntu Mono" panose="020B0509030602030204" pitchFamily="49" charset="0"/>
              </a:rPr>
              <a:t>" "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FA5686-0FC2-332F-327E-5C50941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F9D786-D0B1-7E00-C93F-8F86F9E9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4AB28-5FDD-14FF-0C23-5BB2856F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998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F. </a:t>
            </a:r>
            <a:r>
              <a:rPr lang="zh-CN" altLang="en-US" sz="5400" dirty="0"/>
              <a:t>初生几何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034F5-BA42-D219-BFF4-207149E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6748C2-114A-2D07-5E25-FF7B845E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BD39C-6701-68E3-9510-852BEFC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871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在平面直角坐标系中，抛物线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与直线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相交。抛物线与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轴的另一个交点为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设线段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上存在一动点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，过点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作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轴的平行线交抛物线于点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，交直线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试求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的最大值。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  <a:blipFill>
                <a:blip r:embed="rId3"/>
                <a:stretch>
                  <a:fillRect l="-812" t="-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270963-6D9F-39D0-66DF-CF5480DD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9E765-7D39-C68F-8AF6-2E59B748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1A47D-556C-D9D9-6FDF-D639442E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183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。</a:t>
                </a:r>
                <a:endParaRPr lang="en-US" altLang="zh-CN" sz="2400" i="1" dirty="0">
                  <a:solidFill>
                    <a:schemeClr val="tx1">
                      <a:alpha val="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取最大或最小时得到原式的最大值。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最小。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最大。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Size4"/>
                  </a:rPr>
                  <a:t>。</a:t>
                </a:r>
                <a:b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26.1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0855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取最大或最小时得到原式的最大值。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最小。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最大。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Size4"/>
                  </a:rPr>
                  <a:t>。</a:t>
                </a:r>
                <a:b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26.2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56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取最大或最小时得到原式的最大值。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最小。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最大。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Size4"/>
                  </a:rPr>
                  <a:t>。</a:t>
                </a:r>
                <a:b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26.3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384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取最大或最小时得到原式的最大值。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最小。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最大。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Size4"/>
                  </a:rPr>
                  <a:t>。</a:t>
                </a:r>
                <a:b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26.4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79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签到题。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枚举相邻的字符判断是否为 </a:t>
                </a:r>
                <a:r>
                  <a:rPr lang="en-US" altLang="zh-CN" sz="2400" dirty="0" err="1">
                    <a:solidFill>
                      <a:schemeClr val="tx1">
                        <a:alpha val="0"/>
                      </a:schemeClr>
                    </a:solidFill>
                  </a:rPr>
                  <a:t>nnsz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即可。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当然也可以用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KMP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做。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45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分是致敬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galaxy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671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取最大或最小时得到原式的最大值。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最小。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最大。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Size4"/>
                  </a:rPr>
                  <a:t>。</a:t>
                </a:r>
                <a:b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26.5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206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取最大或最小时得到原式的最大值。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最小。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solidFill>
                                  <a:schemeClr val="tx1">
                                    <a:alpha val="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solidFill>
                                                  <a:schemeClr val="tx1">
                                                    <a:alpha val="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tx1">
                                                <a:alpha val="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solidFill>
                                          <a:schemeClr val="tx1">
                                            <a:alpha val="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tx1">
                                        <a:alpha val="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KaTeX_Size4"/>
                  </a:rPr>
                  <a:t>。</a:t>
                </a:r>
                <a:b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26.6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451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取最大或最小时得到原式的最大值。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最小。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latin typeface="KaTeX_Size4"/>
                  </a:rPr>
                  <a:t>。</a:t>
                </a:r>
                <a:br>
                  <a:rPr lang="en-US" altLang="zh-CN" sz="2400" dirty="0"/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26.7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804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465" y="2582720"/>
            <a:ext cx="7613072" cy="1692565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())):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a, b = [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k = a / b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max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((k * k /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**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, k * k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9F619-4794-7004-B58D-7215E31F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23495F-FF4C-F12C-5DFE-3A3158E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20E64-ADAB-8720-6C62-1A58E37E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152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G. </a:t>
            </a:r>
            <a:r>
              <a:rPr lang="zh-CN" altLang="en-US" sz="5400" dirty="0"/>
              <a:t>排序算法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DF267-B7CF-71DA-DD66-628DED27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0EB4C8-FB0A-95B8-CA91-6AA3A626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0853-501C-35E4-E81D-D0F7A584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84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给定长为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求下面这个排序算法的正确性。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如果正确，求出语句 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std::swap(a[</a:t>
                </a:r>
                <a:r>
                  <a:rPr lang="en-US" altLang="zh-CN" sz="2400" dirty="0" err="1">
                    <a:latin typeface="Ubuntu Mono" panose="020B0509030602030204" pitchFamily="49" charset="0"/>
                  </a:rPr>
                  <a:t>i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], a[j]);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的执行次数。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  <a:blipFill>
                <a:blip r:embed="rId3"/>
                <a:stretch>
                  <a:fillRect l="-812" t="-5556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5890D-2DD7-E617-D0AB-70C2A209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F7539-E16C-E234-90F9-F24750E4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3B197-41AD-0EE5-8434-0BD6D26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29</a:t>
            </a:r>
            <a:endParaRPr lang="en-US" dirty="0"/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A1A3E610-C6EB-750F-E716-712170A0FC66}"/>
              </a:ext>
            </a:extLst>
          </p:cNvPr>
          <p:cNvSpPr txBox="1">
            <a:spLocks/>
          </p:cNvSpPr>
          <p:nvPr/>
        </p:nvSpPr>
        <p:spPr>
          <a:xfrm>
            <a:off x="3232937" y="3746840"/>
            <a:ext cx="5726128" cy="169256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&lt; n; ++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j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j &lt; n; ++j)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 &lt;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::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swap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143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我会模拟！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模拟这个过程并判断序列是否有序。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，得到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53E1-7A25-B3D5-F36A-F4F6566FA81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0DE1F-C0D5-B118-3A72-89DB286DB5B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464B-D69F-EA9B-BB71-9DCF536C51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30.1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64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我会模拟！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模拟这个过程并判断序列是否有序。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，得到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53E1-7A25-B3D5-F36A-F4F6566FA81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0DE1F-C0D5-B118-3A72-89DB286DB5B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464B-D69F-EA9B-BB71-9DCF536C51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30.2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748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我会模拟！</a:t>
                </a:r>
                <a:endParaRPr lang="en-US" altLang="zh-CN" sz="2400" dirty="0"/>
              </a:p>
              <a:p>
                <a:r>
                  <a:rPr lang="zh-CN" altLang="en-US" sz="2400" dirty="0"/>
                  <a:t>模拟这个过程并判断序列是否有序。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，得到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53E1-7A25-B3D5-F36A-F4F6566FA81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0DE1F-C0D5-B118-3A72-89DB286DB5B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464B-D69F-EA9B-BB71-9DCF536C51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30.3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258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我会模拟！</a:t>
                </a:r>
                <a:endParaRPr lang="en-US" altLang="zh-CN" sz="2400" dirty="0"/>
              </a:p>
              <a:p>
                <a:r>
                  <a:rPr lang="zh-CN" altLang="en-US" sz="2400" dirty="0"/>
                  <a:t>模拟这个过程并判断序列是否有序。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，得到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20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53E1-7A25-B3D5-F36A-F4F6566FA81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0DE1F-C0D5-B118-3A72-89DB286DB5B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464B-D69F-EA9B-BB71-9DCF536C51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30.4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30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签到题。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枚举相邻的字符判断是否为 </a:t>
                </a:r>
                <a:r>
                  <a:rPr lang="en-US" altLang="zh-CN" sz="2400" dirty="0" err="1"/>
                  <a:t>nnsz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当然也可以用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KMP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做。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45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分是致敬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galaxy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3817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我会模拟！</a:t>
                </a:r>
                <a:endParaRPr lang="en-US" altLang="zh-CN" sz="2400" dirty="0"/>
              </a:p>
              <a:p>
                <a:r>
                  <a:rPr lang="zh-CN" altLang="en-US" sz="2400" dirty="0"/>
                  <a:t>模拟这个过程并判断序列是否有序。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，得到 </a:t>
                </a:r>
                <a:r>
                  <a:rPr lang="en-US" altLang="zh-CN" sz="2400" dirty="0"/>
                  <a:t>20 </a:t>
                </a:r>
                <a:r>
                  <a:rPr lang="zh-CN" altLang="en-US" sz="2400" dirty="0"/>
                  <a:t>分。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53E1-7A25-B3D5-F36A-F4F6566FA81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0DE1F-C0D5-B118-3A72-89DB286DB5B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464B-D69F-EA9B-BB71-9DCF536C51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30.5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4557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我会思考性质！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时，循环即找到最大值。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前缀的最大值，即序列最大值。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已经是最大值，不会发生交换。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所以算法正确，输出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NO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并没有分。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31.1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582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我会思考性质！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时，循环即找到最大值。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前缀的最大值，即序列最大值。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已经是最大值，不会发生交换。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所以算法正确，输出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NO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并没有分。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31.2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0788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我会思考性质！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时，循环即找到最大值。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前缀的最大值，即序列最大值。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已经是最大值，不会发生交换。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所以算法正确，输出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NO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并没有分。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31.3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23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我会思考性质！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时，循环即找到最大值。</a:t>
                </a:r>
                <a:endParaRPr lang="en-US" altLang="zh-CN" sz="2400" dirty="0"/>
              </a:p>
              <a:p>
                <a:pPr>
                  <a:buSzPts val="100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前缀的最大值，即序列最大值。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lvl="1"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已经是最大值，不会发生交换。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所以算法正确，输出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NO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并没有分。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31.4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32154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我会思考性质！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时，循环即找到最大值。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/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前缀的最大值，即序列最大值。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已经是最大值，不会发生交换。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所以算法正确，输出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NO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并没有分。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31.5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68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我会思考性质！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时，循环即找到最大值。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/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前缀的最大值，即序列最大值。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已经是最大值，不会发生交换。</a:t>
                </a:r>
                <a:endParaRPr lang="en-US" altLang="zh-CN" sz="2000" dirty="0"/>
              </a:p>
              <a:p>
                <a:r>
                  <a:rPr lang="zh-CN" altLang="en-US" sz="2400" dirty="0"/>
                  <a:t>所以算法正确，输出 </a:t>
                </a:r>
                <a:r>
                  <a:rPr lang="en-US" altLang="zh-CN" sz="2400" dirty="0"/>
                  <a:t>NO </a:t>
                </a:r>
                <a:r>
                  <a:rPr lang="zh-CN" altLang="en-US" sz="2400" dirty="0"/>
                  <a:t>并没有分。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31.6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26106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我还会思考性质！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朴素处理第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轮外层循环，再维护一个数据结构支持插入元素、查询大于某个元素的不同元素个数。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平衡树、线段树和树状数组即可。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python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常数大只有树状数组能过。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期望通过所有子任务。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32.1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01867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，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朴素处理第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轮外层循环，再维护一个数据结构支持插入元素、查询大于某个元素的不同元素个数。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平衡树、线段树和树状数组即可。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python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常数大只有树状数组能过。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期望通过所有子任务。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32.2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963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朴素处理第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轮外层循环，再维护一个数据结构支持插入元素、查询大于某个元素的不同元素个数。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平衡树、线段树和树状数组即可。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python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常数大只有树状数组能过。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期望通过所有子任务。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32.3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95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签到题。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枚举相邻的字符判断是否为 </a:t>
                </a:r>
                <a:r>
                  <a:rPr lang="en-US" altLang="zh-CN" sz="2400" dirty="0" err="1"/>
                  <a:t>nnsz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当然也可以用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做。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45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分是致敬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galaxy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0019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朴素处理第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轮外层循环，再维护一个数据结构支持插入元素、查询大于某个元素的不同元素个数。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平衡树、线段树和树状数组即可。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python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常数大只有树状数组能过。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期望通过所有子任务。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32.4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3182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朴素处理第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轮外层循环，再维护一个数据结构支持插入元素、查询大于某个元素的不同元素个数。</a:t>
                </a:r>
              </a:p>
              <a:p>
                <a:r>
                  <a:rPr lang="zh-CN" altLang="en-US" sz="2400" dirty="0"/>
                  <a:t>平衡树、线段树和树状数组即可。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python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常数大只有树状数组能过。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期望通过所有子任务。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32.5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484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朴素处理第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轮外层循环，再维护一个数据结构支持插入元素、查询大于某个元素的不同元素个数。</a:t>
                </a:r>
              </a:p>
              <a:p>
                <a:r>
                  <a:rPr lang="zh-CN" altLang="en-US" sz="2400" dirty="0"/>
                  <a:t>平衡树、线段树和树状数组即可。</a:t>
                </a:r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python </a:t>
                </a:r>
                <a:r>
                  <a:rPr lang="zh-CN" altLang="en-US" sz="2400" dirty="0"/>
                  <a:t>常数大只有树状数组能过。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期望通过所有子任务。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32.6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988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朴素处理第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轮外层循环，再维护一个数据结构支持插入元素、查询大于某个元素的不同元素个数。</a:t>
                </a:r>
              </a:p>
              <a:p>
                <a:r>
                  <a:rPr lang="zh-CN" altLang="en-US" sz="2400" dirty="0"/>
                  <a:t>平衡树、线段树和树状数组即可。</a:t>
                </a:r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python </a:t>
                </a:r>
                <a:r>
                  <a:rPr lang="zh-CN" altLang="en-US" sz="2400" dirty="0"/>
                  <a:t>常数大只有树状数组能过。</a:t>
                </a:r>
              </a:p>
              <a:p>
                <a:r>
                  <a:rPr lang="zh-CN" altLang="en-US" sz="2400" dirty="0"/>
                  <a:t>期望通过所有子任务。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8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32.7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580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51B6-0657-C743-2222-44DF7617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071A8-6664-2F04-5993-0FC97479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论文题。</a:t>
            </a:r>
            <a:r>
              <a:rPr lang="en-US" altLang="zh-CN" sz="2400" dirty="0">
                <a:hlinkClick r:id="rId3"/>
              </a:rPr>
              <a:t>https://arxiv.org/pdf/2110.01111.pdf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DFAF7-C86C-F86C-E98F-6E767019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2458-F6A3-81A4-2CC7-1796F816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2FA8E-244D-33E6-EFDF-7EADC08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18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H. </a:t>
            </a:r>
            <a:r>
              <a:rPr lang="zh-CN" altLang="en-US" sz="5400" dirty="0"/>
              <a:t>购买车券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F6BE9-847F-596A-010C-2E1B7949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49855-DC2D-D5FD-2114-5C54F7FF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79AA-066A-F31B-A708-1AE2D64F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86548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个点的无根树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，每次删去一个叶子结点直至删空。</a:t>
                </a:r>
                <a:endParaRPr lang="en-US" altLang="zh-CN" sz="2400" dirty="0"/>
              </a:p>
              <a:p>
                <a:r>
                  <a:rPr lang="zh-CN" altLang="en-US" sz="2400" dirty="0"/>
                  <a:t>对合法的操作序列计数，对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998 244 353</m:t>
                    </m:r>
                  </m:oMath>
                </a14:m>
                <a:r>
                  <a:rPr lang="zh-CN" altLang="en-US" sz="2400" dirty="0"/>
                  <a:t> 取模。</a:t>
                </a:r>
                <a:endParaRPr lang="en-US" altLang="zh-CN" sz="2400" dirty="0"/>
              </a:p>
              <a:p>
                <a:r>
                  <a:rPr lang="zh-CN" altLang="en-US" sz="2400" dirty="0"/>
                  <a:t>叶子结点的定义是度数不大于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的结点。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操作序列不同，当且仅当某一次删去的叶子不同。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  <a:blipFill>
                <a:blip r:embed="rId3"/>
                <a:stretch>
                  <a:fillRect l="-812" t="-4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A62D-019F-C5AC-C057-CBBE944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987CB-467C-1089-F538-71AD872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3C84E-C89B-3A4A-A6D2-A572A37F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44038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我会枚举！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考虑在树上暴搜方案。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  <a:blipFill>
                <a:blip r:embed="rId8"/>
                <a:stretch>
                  <a:fillRect t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F2457-D7C9-0AE8-F9EB-58994D3C3FA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21F6-5523-851C-4603-809E7F14A89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136D7-E2F0-EC7D-5019-FA8E174766F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36.1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64071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考虑在树上暴搜方案。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  <a:blipFill>
                <a:blip r:embed="rId8"/>
                <a:stretch>
                  <a:fillRect l="-812" t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F2457-D7C9-0AE8-F9EB-58994D3C3FA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21F6-5523-851C-4603-809E7F14A89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136D7-E2F0-EC7D-5019-FA8E174766F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36.2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2920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考虑在树上暴搜方案。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  <a:blipFill>
                <a:blip r:embed="rId8"/>
                <a:stretch>
                  <a:fillRect l="-812" t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F2457-D7C9-0AE8-F9EB-58994D3C3FA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21F6-5523-851C-4603-809E7F14A89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136D7-E2F0-EC7D-5019-FA8E174766F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36.3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28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签到题。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枚举相邻的字符判断是否为 </a:t>
                </a:r>
                <a:r>
                  <a:rPr lang="en-US" altLang="zh-CN" sz="2400" dirty="0" err="1"/>
                  <a:t>nnsz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当然也可以用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做。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的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45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分是致敬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galaxy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019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考虑在树上暴搜方案。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  <a:blipFill>
                <a:blip r:embed="rId8"/>
                <a:stretch>
                  <a:fillRect l="-812" t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F2457-D7C9-0AE8-F9EB-58994D3C3FA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21F6-5523-851C-4603-809E7F14A89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136D7-E2F0-EC7D-5019-FA8E174766F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36.4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567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考虑在树上暴搜方案。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4"/>
                <a:ext cx="10515600" cy="2493385"/>
              </a:xfrm>
              <a:blipFill>
                <a:blip r:embed="rId8"/>
                <a:stretch>
                  <a:fillRect l="-812" t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F2457-D7C9-0AE8-F9EB-58994D3C3FA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21F6-5523-851C-4603-809E7F14A89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136D7-E2F0-EC7D-5019-FA8E174766F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36.5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7472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我会性质！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由于整棵树是一条链，在删除前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个结点时，树上都恰好有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个叶子结点，故答案为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结合算法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0, 2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A580A-EDAA-3DD3-F211-EDC3736E0BC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0927F-0A07-C52C-ABD2-1C5F7C79D42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FDB6-9129-2D5B-8DDF-47C5AEAA91A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37.1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9034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我会性质！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由于整棵树是一条链，在删除前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个结点时，树上都恰好有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个叶子结点，故答案为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结合算法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0, 2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l="-812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A580A-EDAA-3DD3-F211-EDC3736E0BC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0927F-0A07-C52C-ABD2-1C5F7C79D42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FDB6-9129-2D5B-8DDF-47C5AEAA91A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37.2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0979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我会性质！</a:t>
                </a:r>
              </a:p>
              <a:p>
                <a:r>
                  <a:rPr lang="zh-CN" altLang="en-US" sz="2400" dirty="0"/>
                  <a:t>由于整棵树是一条链，在删除前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个结点时，树上都恰好有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个叶子结点，故答案为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结合算法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0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0, 2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l="-812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A580A-EDAA-3DD3-F211-EDC3736E0BC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0927F-0A07-C52C-ABD2-1C5F7C79D42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FDB6-9129-2D5B-8DDF-47C5AEAA91A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37.3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05159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我会性质！</a:t>
                </a:r>
              </a:p>
              <a:p>
                <a:r>
                  <a:rPr lang="zh-CN" altLang="en-US" sz="2400" dirty="0"/>
                  <a:t>由于整棵树是一条链，在删除前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个结点时，树上都恰好有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个叶子结点，故答案为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8"/>
                <a:stretch>
                  <a:fillRect l="-812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A580A-EDAA-3DD3-F211-EDC3736E0BC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0927F-0A07-C52C-ABD2-1C5F7C79D42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FDB6-9129-2D5B-8DDF-47C5AEAA91A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37.4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0159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我还会性质！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个叶子结点。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故答案为：</a:t>
                </a:r>
              </a:p>
              <a:p>
                <a:pPr marL="0" indent="0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结合算法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0, 1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0, 2, 3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8"/>
                <a:stretch>
                  <a:fillRect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38.1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7658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我还会性质！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个叶子结点。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故答案为：</a:t>
                </a:r>
              </a:p>
              <a:p>
                <a:pPr marL="0" indent="0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结合算法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0, 1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0, 2, 3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8"/>
                <a:stretch>
                  <a:fillRect l="-812"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38.2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1203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我还会性质！</a:t>
                </a:r>
              </a:p>
              <a:p>
                <a:r>
                  <a:rPr lang="zh-CN" altLang="en-US" sz="2400" dirty="0"/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个叶子结点。</a:t>
                </a: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故答案为：</a:t>
                </a:r>
              </a:p>
              <a:p>
                <a:pPr marL="0" indent="0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结合算法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0, 1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0, 2, 3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8"/>
                <a:stretch>
                  <a:fillRect l="-812"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38.3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35667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我还会性质！</a:t>
                </a:r>
              </a:p>
              <a:p>
                <a:r>
                  <a:rPr lang="zh-CN" altLang="en-US" sz="2400" dirty="0"/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个叶子结点。</a:t>
                </a:r>
              </a:p>
              <a:p>
                <a:r>
                  <a:rPr lang="zh-CN" altLang="en-US" sz="2400" dirty="0"/>
                  <a:t>故答案为：</a:t>
                </a:r>
              </a:p>
              <a:p>
                <a:pPr marL="0" indent="0"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chemeClr val="tx1">
                              <a:alpha val="0"/>
                            </a:schemeClr>
                          </a:solidFill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结合算法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0, 1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0, 2, 3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8"/>
                <a:stretch>
                  <a:fillRect l="-812"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38.4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4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签到题。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枚举相邻的字符判断是否为 </a:t>
                </a:r>
                <a:r>
                  <a:rPr lang="en-US" altLang="zh-CN" sz="2400" dirty="0" err="1"/>
                  <a:t>nnsz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当然也可以用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做。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45 </a:t>
                </a:r>
                <a:r>
                  <a:rPr lang="zh-CN" altLang="en-US" sz="2400" dirty="0"/>
                  <a:t>分是致敬 </a:t>
                </a:r>
                <a:r>
                  <a:rPr lang="en-US" altLang="zh-CN" sz="2400" dirty="0"/>
                  <a:t>galaxy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>
                <a:blip r:embed="rId8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4.6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7347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我还会性质！</a:t>
                </a:r>
              </a:p>
              <a:p>
                <a:r>
                  <a:rPr lang="zh-CN" altLang="en-US" sz="2400" dirty="0"/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个叶子结点。</a:t>
                </a:r>
              </a:p>
              <a:p>
                <a:r>
                  <a:rPr lang="zh-CN" altLang="en-US" sz="2400" dirty="0"/>
                  <a:t>故答案为：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buSzPts val="100"/>
                </a:pP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结合算法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0, 1 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Subtask 0, 2, 3</a:t>
                </a:r>
                <a:r>
                  <a:rPr lang="zh-CN" altLang="en-US" sz="2400" dirty="0">
                    <a:solidFill>
                      <a:schemeClr val="tx1">
                        <a:alpha val="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tx1">
                      <a:alpha val="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8"/>
                <a:stretch>
                  <a:fillRect l="-812"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38.5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9775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我还会性质！</a:t>
                </a:r>
              </a:p>
              <a:p>
                <a:r>
                  <a:rPr lang="zh-CN" altLang="en-US" sz="2400" dirty="0"/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个叶子结点。</a:t>
                </a:r>
              </a:p>
              <a:p>
                <a:r>
                  <a:rPr lang="zh-CN" altLang="en-US" sz="2400" dirty="0"/>
                  <a:t>故答案为：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0, 1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2, 3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8"/>
                <a:stretch>
                  <a:fillRect l="-812"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38.6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8537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我会“動的計画法”！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思考对于一棵一般的树怎么做。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所在的子树删空的方案数。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所在的子树最后删掉的点。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12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为根所在的子树大小。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跑这个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DP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求和即为答案。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。结合算法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1, 2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Subtask 0, 1, 2, 3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39.1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0868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思考对于一棵一般的树怎么做。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所在的子树删空的方案数。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所在的子树最后删掉的点。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12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为根所在的子树大小。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跑这个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DP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求和即为答案。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。结合算法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1, 2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Subtask 0, 1, 2, 3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8276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所在的子树删空的方案数。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所在的子树最后删掉的点。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12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为根所在的子树大小。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跑这个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DP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求和即为答案。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。结合算法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1, 2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Subtask 0, 1, 2, 3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2181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所在的子树最后删掉的点。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12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为根所在的子树大小。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跑这个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DP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求和即为答案。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。结合算法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1, 2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Subtask 0, 1, 2, 3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7600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：</a:t>
                </a:r>
                <a:endParaRPr lang="en-US" altLang="zh-CN" sz="12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为根所在的子树大小。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跑这个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DP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求和即为答案。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。结合算法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1, 2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Subtask 0, 1, 2, 3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0150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1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 smtClean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solidFill>
                                                        <a:schemeClr val="tx1">
                                                          <a:alpha val="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solidFill>
                                <a:schemeClr val="tx1">
                                  <a:alpha val="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alpha val="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solidFill>
                                        <a:schemeClr val="tx1">
                                          <a:alpha val="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chemeClr val="tx1">
                                                  <a:alpha val="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solidFill>
                                                    <a:schemeClr val="tx1">
                                                      <a:alpha val="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solidFill>
                                            <a:schemeClr val="tx1">
                                              <a:alpha val="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为根所在的子树大小。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跑这个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DP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求和即为答案。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。结合算法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1, 2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Subtask 0, 1, 2, 3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6049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为根所在的子树大小。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跑这个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DP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求和即为答案。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。结合算法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1, 2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Subtask 0, 1, 2, 3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5239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为根所在的子树大小。</a:t>
                </a:r>
                <a:endParaRPr lang="en-US" altLang="zh-CN" sz="2000" dirty="0"/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 跑这个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DP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求和即为答案。</a:t>
                </a:r>
                <a:endParaRPr lang="en-US" altLang="zh-CN" sz="2000" dirty="0">
                  <a:solidFill>
                    <a:schemeClr val="tx1">
                      <a:alpha val="0"/>
                    </a:schemeClr>
                  </a:solidFill>
                </a:endParaRPr>
              </a:p>
              <a:p>
                <a:pPr>
                  <a:buSzPts val="100"/>
                </a:pP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>
                                <a:alpha val="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>
                            <a:alpha val="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。结合算法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1, 2</a:t>
                </a:r>
                <a:r>
                  <a:rPr lang="en-US" altLang="zh-CN" sz="2400" dirty="0">
                    <a:solidFill>
                      <a:schemeClr val="tx1">
                        <a:alpha val="0"/>
                      </a:schemeClr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期望通过 </a:t>
                </a:r>
                <a:r>
                  <a:rPr lang="en-US" altLang="zh-CN" sz="2000" dirty="0">
                    <a:solidFill>
                      <a:schemeClr val="tx1">
                        <a:alpha val="0"/>
                      </a:schemeClr>
                    </a:solidFill>
                  </a:rPr>
                  <a:t>Subtask 0, 1, 2, 3</a:t>
                </a:r>
                <a:r>
                  <a:rPr lang="zh-CN" altLang="en-US" sz="2000" dirty="0">
                    <a:solidFill>
                      <a:schemeClr val="tx1">
                        <a:alpha val="0"/>
                      </a:schemeClr>
                    </a:solidFill>
                  </a:rPr>
                  <a:t>。 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8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Wednesday, December 6, 2023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39.8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702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7"/>
  <p:tag name="PPSPLIT_DON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7"/>
  <p:tag name="PPSPLIT_DON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7"/>
  <p:tag name="PPSPLIT_DON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1"/>
  <p:tag name="PPSPLIT_DON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1"/>
  <p:tag name="PPSPLIT_DON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1"/>
  <p:tag name="PPSPLIT_DON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1"/>
  <p:tag name="PPSPLIT_DON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2"/>
  <p:tag name="PPSPLIT_DON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2"/>
  <p:tag name="PPSPLIT_DON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6"/>
  <p:tag name="PPSPLIT_DON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6"/>
  <p:tag name="PPSPLIT_DON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6"/>
  <p:tag name="PPSPLIT_DON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6"/>
  <p:tag name="PPSPLIT_DON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6"/>
  <p:tag name="PPSPLIT_DON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6"/>
  <p:tag name="PPSPLIT_DON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6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7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0"/>
  <p:tag name="PPSPLIT_DON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0"/>
  <p:tag name="PPSPLIT_DON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0"/>
  <p:tag name="PPSPLIT_DON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0"/>
  <p:tag name="PPSPLIT_DON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1"/>
  <p:tag name="PPSPLIT_DON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1"/>
  <p:tag name="PPSPLIT_DON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1"/>
  <p:tag name="PPSPLIT_DON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1"/>
  <p:tag name="PPSPLIT_DON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1"/>
  <p:tag name="PPSPLIT_DON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2"/>
  <p:tag name="PPSPLIT_DON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2"/>
  <p:tag name="PPSPLIT_DON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2"/>
  <p:tag name="PPSPLIT_DON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2"/>
  <p:tag name="PPSPLIT_DON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2"/>
  <p:tag name="PPSPLIT_DON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2"/>
  <p:tag name="PPSPLIT_DON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6"/>
  <p:tag name="PPSPLIT_DON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6"/>
  <p:tag name="PPSPLIT_DON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6"/>
  <p:tag name="PPSPLIT_DON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6"/>
  <p:tag name="PPSPLIT_DONE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6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7"/>
  <p:tag name="PPSPLIT_DON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7"/>
  <p:tag name="PPSPLIT_DONE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7"/>
  <p:tag name="PPSPLIT_DON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7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8"/>
  <p:tag name="PPSPLIT_DONE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8"/>
  <p:tag name="PPSPLIT_DONE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  <p:tag name="PPSPLIT_DON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8"/>
  <p:tag name="PPSPLIT_DONE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8"/>
  <p:tag name="PPSPLIT_DON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6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8"/>
  <p:tag name="PPSPLIT_DONE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7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8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  <p:tag name="PPSPLIT_DONE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8"/>
  <p:tag name="PPSPLIT_DONE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  <p:tag name="PPSPLIT_DONE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  <p:tag name="PPSPLIT_DON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  <p:tag name="PPSPLIT_DONE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  <p:tag name="PPSPLIT_DONE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  <p:tag name="PPSPLIT_DONE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  <p:tag name="PPSPLIT_DONE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  <p:tag name="PPSPLIT_DON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  <p:tag name="PPSPLIT_DONE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9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0"/>
  <p:tag name="PPSPLIT_DONE" val="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8"/>
  <p:tag name="PPSPLIT_DONE" val="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0"/>
  <p:tag name="PPSPLIT_DONE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0"/>
  <p:tag name="PPSPLIT_DON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0"/>
  <p:tag name="PPSPLIT_DONE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0"/>
  <p:tag name="PPSPLIT_DONE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0"/>
  <p:tag name="PPSPLIT_DONE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0"/>
  <p:tag name="PPSPLIT_DONE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0"/>
  <p:tag name="PPSPLIT_DON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0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2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3"/>
  <p:tag name="PPSPLIT_DONE" val="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8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4"/>
  <p:tag name="PPSPLIT_DONE" val="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4"/>
  <p:tag name="PPSPLIT_DONE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4"/>
  <p:tag name="PPSPLIT_DONE" val="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4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5"/>
  <p:tag name="PPSPLIT_DON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5"/>
  <p:tag name="PPSPLIT_DONE" val="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5"/>
  <p:tag name="PPSPLIT_DONE" val="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5"/>
  <p:tag name="PPSPLIT_DONE" val="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5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6"/>
  <p:tag name="PPSPLIT_DON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9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6"/>
  <p:tag name="PPSPLIT_DONE" val="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0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6"/>
  <p:tag name="PPSPLIT_DONE" val="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6"/>
  <p:tag name="PPSPLIT_DONE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1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6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7"/>
  <p:tag name="PPSPLIT_DON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2"/>
  <p:tag name="PPSPLIT_DONE" val="1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7"/>
  <p:tag name="PPSPLIT_DONE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7"/>
  <p:tag name="PPSPLIT_DONE" val="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7"/>
  <p:tag name="PPSPLIT_DONE" val="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7"/>
  <p:tag name="PPSPLIT_DONE" val="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7"/>
  <p:tag name="PPSPLIT_DON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7"/>
  <p:tag name="PPSPLIT_DONE" val="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7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8"/>
  <p:tag name="PPSPLIT_DONE" val="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8"/>
  <p:tag name="PPSPLIT_DONE" val="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8"/>
  <p:tag name="PPSPLIT_DON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2"/>
  <p:tag name="PPSPLIT_DONE" val="1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8"/>
  <p:tag name="PPSPLIT_DONE" val="1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8"/>
  <p:tag name="PPSPLIT_DONE" val="1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8"/>
  <p:tag name="PPSPLIT_DONE" val="1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8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0"/>
  <p:tag name="PPSPLIT_DONE" val="1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0"/>
  <p:tag name="PPSPLIT_DONE" val="1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0"/>
  <p:tag name="PPSPLIT_DONE" val="1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0"/>
  <p:tag name="PPSPLIT_DONE" val="1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0"/>
  <p:tag name="PPSPLIT_DONE" val="1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2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0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7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8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1"/>
  <p:tag name="PPSPLIT_DONE" val="1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1"/>
  <p:tag name="PPSPLIT_DONE" val="1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1"/>
  <p:tag name="PPSPLIT_DONE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1"/>
  <p:tag name="PPSPLIT_DONE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1"/>
  <p:tag name="PPSPLIT_DONE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1"/>
  <p:tag name="PPSPLIT_DONE" val="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2"/>
  <p:tag name="PPSPLIT_DONE" val="1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2"/>
  <p:tag name="PPSPLIT_DONE" val="1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3"/>
  <p:tag name="PPSPLIT_DONE" val="1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2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3"/>
  <p:tag name="PPSPLIT_DONE" val="1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3"/>
  <p:tag name="PPSPLIT_DONE" val="1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3"/>
  <p:tag name="PPSPLIT_DONE" val="1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3"/>
  <p:tag name="PPSPLIT_DONE" val="1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3"/>
  <p:tag name="PPSPLIT_DONE" val="1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3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4"/>
  <p:tag name="PPSPLIT_DONE" val="1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4"/>
  <p:tag name="PPSPLIT_DONE" val="1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4"/>
  <p:tag name="PPSPLIT_DONE" val="1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3"/>
  <p:tag name="PPSPLIT_DONE" val="1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4"/>
  <p:tag name="PPSPLIT_DONE" val="1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4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5"/>
  <p:tag name="PPSPLIT_DONE" val="1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5"/>
  <p:tag name="PPSPLIT_DONE" val="1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5"/>
  <p:tag name="PPSPLIT_DONE" val="1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5"/>
  <p:tag name="PPSPLIT_DONE" val="1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5"/>
  <p:tag name="PPSPLIT_DONE" val="1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55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ID" val=" 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mbria"/>
        <a:ea typeface="黑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56503E6-820C-4E0C-A5EE-B5440942B114}">
  <we:reference id="wa200001937" version="1.0.0.0" store="zh-CN" storeType="OMEX"/>
  <we:alternateReferences>
    <we:reference id="WA200001937" version="1.0.0.0" store="WA20000193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A28417-26AE-4B74-B6EE-2E19988E2C32}">
  <we:reference id="wa104380526" version="1.0.33.0" store="zh-CN" storeType="OMEX"/>
  <we:alternateReferences>
    <we:reference id="WA104380526" version="1.0.33.0" store="WA10438052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14393</Words>
  <Application>Microsoft Office PowerPoint</Application>
  <PresentationFormat>宽屏</PresentationFormat>
  <Paragraphs>1668</Paragraphs>
  <Slides>177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177</vt:i4>
      </vt:variant>
    </vt:vector>
  </HeadingPairs>
  <TitlesOfParts>
    <vt:vector size="187" baseType="lpstr">
      <vt:lpstr>-apple-system</vt:lpstr>
      <vt:lpstr>KaTeX_Main</vt:lpstr>
      <vt:lpstr>KaTeX_Size4</vt:lpstr>
      <vt:lpstr>等线</vt:lpstr>
      <vt:lpstr>黑体</vt:lpstr>
      <vt:lpstr>Arial</vt:lpstr>
      <vt:lpstr>Cambria</vt:lpstr>
      <vt:lpstr>Cambria Math</vt:lpstr>
      <vt:lpstr>Ubuntu Mono</vt:lpstr>
      <vt:lpstr>Office 主题​​</vt:lpstr>
      <vt:lpstr>NNSZCP-2023 赛后题解</vt:lpstr>
      <vt:lpstr>Problem A. 欢迎光临</vt:lpstr>
      <vt:lpstr>题意</vt:lpstr>
      <vt:lpstr>题解</vt:lpstr>
      <vt:lpstr>题解</vt:lpstr>
      <vt:lpstr>题解</vt:lpstr>
      <vt:lpstr>题解</vt:lpstr>
      <vt:lpstr>题解</vt:lpstr>
      <vt:lpstr>题解</vt:lpstr>
      <vt:lpstr>代码实现</vt:lpstr>
      <vt:lpstr>Problem B. 反应原理</vt:lpstr>
      <vt:lpstr>题意</vt:lpstr>
      <vt:lpstr>题解</vt:lpstr>
      <vt:lpstr>题解</vt:lpstr>
      <vt:lpstr>题解</vt:lpstr>
      <vt:lpstr>代码实现</vt:lpstr>
      <vt:lpstr>Problem C. 暮光闪闪</vt:lpstr>
      <vt:lpstr>题意</vt:lpstr>
      <vt:lpstr>题解</vt:lpstr>
      <vt:lpstr>题解</vt:lpstr>
      <vt:lpstr>题解</vt:lpstr>
      <vt:lpstr>题解</vt:lpstr>
      <vt:lpstr>题解</vt:lpstr>
      <vt:lpstr>题解</vt:lpstr>
      <vt:lpstr>代码实现</vt:lpstr>
      <vt:lpstr>Problem D. 中考录取</vt:lpstr>
      <vt:lpstr>题意</vt:lpstr>
      <vt:lpstr>题解</vt:lpstr>
      <vt:lpstr>题解</vt:lpstr>
      <vt:lpstr>题解</vt:lpstr>
      <vt:lpstr>题解</vt:lpstr>
      <vt:lpstr>代码实现</vt:lpstr>
      <vt:lpstr>Problem E. 填数游戏</vt:lpstr>
      <vt:lpstr>题意</vt:lpstr>
      <vt:lpstr>题解</vt:lpstr>
      <vt:lpstr>题解</vt:lpstr>
      <vt:lpstr>题解</vt:lpstr>
      <vt:lpstr>题解</vt:lpstr>
      <vt:lpstr>题解</vt:lpstr>
      <vt:lpstr>题解</vt:lpstr>
      <vt:lpstr>题解</vt:lpstr>
      <vt:lpstr>题解</vt:lpstr>
      <vt:lpstr>代码实现</vt:lpstr>
      <vt:lpstr>Problem F. 初生几何</vt:lpstr>
      <vt:lpstr>题意</vt:lpstr>
      <vt:lpstr>题解</vt:lpstr>
      <vt:lpstr>题解</vt:lpstr>
      <vt:lpstr>题解</vt:lpstr>
      <vt:lpstr>题解</vt:lpstr>
      <vt:lpstr>题解</vt:lpstr>
      <vt:lpstr>题解</vt:lpstr>
      <vt:lpstr>题解</vt:lpstr>
      <vt:lpstr>代码实现</vt:lpstr>
      <vt:lpstr>Problem G. 排序算法</vt:lpstr>
      <vt:lpstr>题意</vt:lpstr>
      <vt:lpstr>算法 0</vt:lpstr>
      <vt:lpstr>算法 0</vt:lpstr>
      <vt:lpstr>算法 0</vt:lpstr>
      <vt:lpstr>算法 0</vt:lpstr>
      <vt:lpstr>算法 0</vt:lpstr>
      <vt:lpstr>观察 0</vt:lpstr>
      <vt:lpstr>观察 0</vt:lpstr>
      <vt:lpstr>观察 0</vt:lpstr>
      <vt:lpstr>观察 0</vt:lpstr>
      <vt:lpstr>观察 0</vt:lpstr>
      <vt:lpstr>观察 0</vt:lpstr>
      <vt:lpstr>算法 1</vt:lpstr>
      <vt:lpstr>算法 1</vt:lpstr>
      <vt:lpstr>算法 1</vt:lpstr>
      <vt:lpstr>算法 1</vt:lpstr>
      <vt:lpstr>算法 1</vt:lpstr>
      <vt:lpstr>算法 1</vt:lpstr>
      <vt:lpstr>算法 1</vt:lpstr>
      <vt:lpstr>彩蛋</vt:lpstr>
      <vt:lpstr>Problem H. 购买车券</vt:lpstr>
      <vt:lpstr>题意</vt:lpstr>
      <vt:lpstr>算法 0</vt:lpstr>
      <vt:lpstr>算法 0</vt:lpstr>
      <vt:lpstr>算法 0</vt:lpstr>
      <vt:lpstr>算法 0</vt:lpstr>
      <vt:lpstr>算法 0</vt:lpstr>
      <vt:lpstr>算法 1</vt:lpstr>
      <vt:lpstr>算法 1</vt:lpstr>
      <vt:lpstr>算法 1</vt:lpstr>
      <vt:lpstr>算法 1</vt:lpstr>
      <vt:lpstr>算法 2</vt:lpstr>
      <vt:lpstr>算法 2</vt:lpstr>
      <vt:lpstr>算法 2</vt:lpstr>
      <vt:lpstr>算法 2</vt:lpstr>
      <vt:lpstr>算法 2</vt:lpstr>
      <vt:lpstr>算法 2</vt:lpstr>
      <vt:lpstr>算法 3</vt:lpstr>
      <vt:lpstr>算法 3</vt:lpstr>
      <vt:lpstr>算法 3</vt:lpstr>
      <vt:lpstr>算法 3</vt:lpstr>
      <vt:lpstr>算法 3</vt:lpstr>
      <vt:lpstr>算法 3</vt:lpstr>
      <vt:lpstr>算法 3</vt:lpstr>
      <vt:lpstr>算法 3</vt:lpstr>
      <vt:lpstr>算法 3</vt:lpstr>
      <vt:lpstr>算法 3</vt:lpstr>
      <vt:lpstr>算法 4</vt:lpstr>
      <vt:lpstr>算法 4</vt:lpstr>
      <vt:lpstr>算法 4</vt:lpstr>
      <vt:lpstr>算法 4</vt:lpstr>
      <vt:lpstr>算法 4</vt:lpstr>
      <vt:lpstr>算法 4</vt:lpstr>
      <vt:lpstr>算法 4</vt:lpstr>
      <vt:lpstr>算法 4</vt:lpstr>
      <vt:lpstr>算法 4</vt:lpstr>
      <vt:lpstr>Problem I. 花卉培育</vt:lpstr>
      <vt:lpstr>题意</vt:lpstr>
      <vt:lpstr>观察 1</vt:lpstr>
      <vt:lpstr>观察 1</vt:lpstr>
      <vt:lpstr>算法 0</vt:lpstr>
      <vt:lpstr>算法 0</vt:lpstr>
      <vt:lpstr>算法 0</vt:lpstr>
      <vt:lpstr>算法 0</vt:lpstr>
      <vt:lpstr>算法 1</vt:lpstr>
      <vt:lpstr>算法 1</vt:lpstr>
      <vt:lpstr>算法 1</vt:lpstr>
      <vt:lpstr>算法 1</vt:lpstr>
      <vt:lpstr>算法 1</vt:lpstr>
      <vt:lpstr>观察 2</vt:lpstr>
      <vt:lpstr>观察 2</vt:lpstr>
      <vt:lpstr>观察 2</vt:lpstr>
      <vt:lpstr>观察 2</vt:lpstr>
      <vt:lpstr>观察 2</vt:lpstr>
      <vt:lpstr>算法 3</vt:lpstr>
      <vt:lpstr>算法 3</vt:lpstr>
      <vt:lpstr>算法 3</vt:lpstr>
      <vt:lpstr>算法 3</vt:lpstr>
      <vt:lpstr>算法 3</vt:lpstr>
      <vt:lpstr>算法 3</vt:lpstr>
      <vt:lpstr>算法 3</vt:lpstr>
      <vt:lpstr>算法 3</vt:lpstr>
      <vt:lpstr>算法 4</vt:lpstr>
      <vt:lpstr>算法 4</vt:lpstr>
      <vt:lpstr>算法 4</vt:lpstr>
      <vt:lpstr>算法 4</vt:lpstr>
      <vt:lpstr>算法 4</vt:lpstr>
      <vt:lpstr>算法 4</vt:lpstr>
      <vt:lpstr>算法 4</vt:lpstr>
      <vt:lpstr>Problem J. 繁星满天</vt:lpstr>
      <vt:lpstr>题意</vt:lpstr>
      <vt:lpstr>题意</vt:lpstr>
      <vt:lpstr>题意</vt:lpstr>
      <vt:lpstr>题意</vt:lpstr>
      <vt:lpstr>题意</vt:lpstr>
      <vt:lpstr>题意</vt:lpstr>
      <vt:lpstr>算法 0</vt:lpstr>
      <vt:lpstr>算法 0</vt:lpstr>
      <vt:lpstr>算法 0</vt:lpstr>
      <vt:lpstr>算法 0</vt:lpstr>
      <vt:lpstr>算法 0</vt:lpstr>
      <vt:lpstr>算法 0</vt:lpstr>
      <vt:lpstr>算法 0</vt:lpstr>
      <vt:lpstr>算法 0.5</vt:lpstr>
      <vt:lpstr>算法 0.5</vt:lpstr>
      <vt:lpstr>算法 0.5</vt:lpstr>
      <vt:lpstr>算法 1</vt:lpstr>
      <vt:lpstr>算法 1</vt:lpstr>
      <vt:lpstr>算法 1</vt:lpstr>
      <vt:lpstr>算法 1</vt:lpstr>
      <vt:lpstr>算法 1</vt:lpstr>
      <vt:lpstr>算法 1</vt:lpstr>
      <vt:lpstr>算法 2</vt:lpstr>
      <vt:lpstr>算法 2</vt:lpstr>
      <vt:lpstr>算法 2</vt:lpstr>
      <vt:lpstr>算法 2</vt:lpstr>
      <vt:lpstr>算法 2</vt:lpstr>
      <vt:lpstr>算法 3</vt:lpstr>
      <vt:lpstr>算法 3</vt:lpstr>
      <vt:lpstr>算法 3</vt:lpstr>
      <vt:lpstr>算法 3</vt:lpstr>
      <vt:lpstr>算法 3</vt:lpstr>
      <vt:lpstr>算法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NNSZCP-2023 赛后题解</dc:title>
  <dc:creator>洋铭 熊</dc:creator>
  <cp:lastModifiedBy>洋铭 熊</cp:lastModifiedBy>
  <cp:revision>13</cp:revision>
  <dcterms:created xsi:type="dcterms:W3CDTF">2023-11-28T11:21:15Z</dcterms:created>
  <dcterms:modified xsi:type="dcterms:W3CDTF">2023-12-06T11:48:04Z</dcterms:modified>
</cp:coreProperties>
</file>