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7" r:id="rId2"/>
    <p:sldId id="258" r:id="rId3"/>
    <p:sldId id="267" r:id="rId4"/>
    <p:sldId id="268" r:id="rId5"/>
    <p:sldId id="271" r:id="rId6"/>
    <p:sldId id="272" r:id="rId7"/>
    <p:sldId id="269" r:id="rId8"/>
    <p:sldId id="270" r:id="rId9"/>
    <p:sldId id="273" r:id="rId10"/>
    <p:sldId id="259" r:id="rId11"/>
    <p:sldId id="274" r:id="rId12"/>
    <p:sldId id="275" r:id="rId13"/>
    <p:sldId id="276" r:id="rId14"/>
    <p:sldId id="277" r:id="rId15"/>
    <p:sldId id="260" r:id="rId16"/>
    <p:sldId id="278" r:id="rId17"/>
    <p:sldId id="279" r:id="rId18"/>
    <p:sldId id="280" r:id="rId19"/>
    <p:sldId id="261" r:id="rId20"/>
    <p:sldId id="281" r:id="rId21"/>
    <p:sldId id="282" r:id="rId22"/>
    <p:sldId id="285" r:id="rId23"/>
    <p:sldId id="283" r:id="rId24"/>
    <p:sldId id="262" r:id="rId25"/>
    <p:sldId id="286" r:id="rId26"/>
    <p:sldId id="287" r:id="rId27"/>
    <p:sldId id="289" r:id="rId28"/>
    <p:sldId id="263" r:id="rId29"/>
    <p:sldId id="290" r:id="rId30"/>
    <p:sldId id="291" r:id="rId31"/>
    <p:sldId id="293" r:id="rId32"/>
    <p:sldId id="294" r:id="rId33"/>
    <p:sldId id="315" r:id="rId34"/>
    <p:sldId id="264" r:id="rId35"/>
    <p:sldId id="295" r:id="rId36"/>
    <p:sldId id="296" r:id="rId37"/>
    <p:sldId id="297" r:id="rId38"/>
    <p:sldId id="298" r:id="rId39"/>
    <p:sldId id="300" r:id="rId40"/>
    <p:sldId id="301" r:id="rId41"/>
    <p:sldId id="265" r:id="rId42"/>
    <p:sldId id="302" r:id="rId43"/>
    <p:sldId id="316" r:id="rId44"/>
    <p:sldId id="304" r:id="rId45"/>
    <p:sldId id="305" r:id="rId46"/>
    <p:sldId id="306" r:id="rId47"/>
    <p:sldId id="307" r:id="rId48"/>
    <p:sldId id="308" r:id="rId49"/>
    <p:sldId id="266" r:id="rId50"/>
    <p:sldId id="303" r:id="rId51"/>
    <p:sldId id="309" r:id="rId52"/>
    <p:sldId id="310" r:id="rId53"/>
    <p:sldId id="311" r:id="rId54"/>
    <p:sldId id="312" r:id="rId55"/>
    <p:sldId id="314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51A0E86-F47E-461E-8242-996C6889AD6D}">
          <p14:sldIdLst>
            <p14:sldId id="257"/>
          </p14:sldIdLst>
        </p14:section>
        <p14:section name="Problem A. 欢迎光临" id="{2258C694-1D7C-4ADE-B6C8-7829717B96AB}">
          <p14:sldIdLst>
            <p14:sldId id="258"/>
            <p14:sldId id="267"/>
            <p14:sldId id="268"/>
            <p14:sldId id="271"/>
          </p14:sldIdLst>
        </p14:section>
        <p14:section name="Problem B. 反应原理" id="{722064B3-9A69-4322-93D9-3869E5C487DC}">
          <p14:sldIdLst>
            <p14:sldId id="272"/>
            <p14:sldId id="269"/>
            <p14:sldId id="270"/>
            <p14:sldId id="273"/>
          </p14:sldIdLst>
        </p14:section>
        <p14:section name="Problem C. 暮光闪闪" id="{3BEFD344-FA8E-48F4-B690-58C219FB4221}">
          <p14:sldIdLst>
            <p14:sldId id="259"/>
            <p14:sldId id="274"/>
            <p14:sldId id="275"/>
            <p14:sldId id="276"/>
            <p14:sldId id="277"/>
          </p14:sldIdLst>
        </p14:section>
        <p14:section name="Problem D. 中考录取" id="{A0B8688C-443F-4115-99E0-3051B759B273}">
          <p14:sldIdLst>
            <p14:sldId id="260"/>
            <p14:sldId id="278"/>
            <p14:sldId id="279"/>
            <p14:sldId id="280"/>
          </p14:sldIdLst>
        </p14:section>
        <p14:section name="Problem E. 填数游戏" id="{C8AA732D-6E4C-4EF7-A712-6F0E938268B9}">
          <p14:sldIdLst>
            <p14:sldId id="261"/>
            <p14:sldId id="281"/>
            <p14:sldId id="282"/>
            <p14:sldId id="285"/>
            <p14:sldId id="283"/>
          </p14:sldIdLst>
        </p14:section>
        <p14:section name="Problem F. 初生几何" id="{595137D3-FC95-4299-B472-586908EC29B9}">
          <p14:sldIdLst>
            <p14:sldId id="262"/>
            <p14:sldId id="286"/>
            <p14:sldId id="287"/>
            <p14:sldId id="289"/>
          </p14:sldIdLst>
        </p14:section>
        <p14:section name="Problem G. 排序算法" id="{5F5C7608-D017-4D13-BA45-F5224DE124C1}">
          <p14:sldIdLst>
            <p14:sldId id="263"/>
            <p14:sldId id="290"/>
            <p14:sldId id="291"/>
            <p14:sldId id="293"/>
            <p14:sldId id="294"/>
            <p14:sldId id="315"/>
          </p14:sldIdLst>
        </p14:section>
        <p14:section name="Problem H. 购买车券" id="{6583984C-0759-4E66-A71F-78D7D3AE4AF9}">
          <p14:sldIdLst>
            <p14:sldId id="264"/>
            <p14:sldId id="295"/>
            <p14:sldId id="296"/>
            <p14:sldId id="297"/>
            <p14:sldId id="298"/>
            <p14:sldId id="300"/>
            <p14:sldId id="301"/>
          </p14:sldIdLst>
        </p14:section>
        <p14:section name="Problem I. 花腔星云" id="{171AB4F4-0540-457C-A23E-CADA7ACCBB6D}">
          <p14:sldIdLst>
            <p14:sldId id="265"/>
            <p14:sldId id="302"/>
            <p14:sldId id="316"/>
            <p14:sldId id="304"/>
            <p14:sldId id="305"/>
            <p14:sldId id="306"/>
            <p14:sldId id="307"/>
            <p14:sldId id="308"/>
          </p14:sldIdLst>
        </p14:section>
        <p14:section name="Problem J. 繁星满天" id="{BC4E70BF-C7B8-435A-917E-1683C8C6C4F2}">
          <p14:sldIdLst>
            <p14:sldId id="266"/>
            <p14:sldId id="303"/>
            <p14:sldId id="309"/>
            <p14:sldId id="310"/>
            <p14:sldId id="311"/>
            <p14:sldId id="312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976" autoAdjust="0"/>
  </p:normalViewPr>
  <p:slideViewPr>
    <p:cSldViewPr snapToGrid="0">
      <p:cViewPr>
        <p:scale>
          <a:sx n="100" d="100"/>
          <a:sy n="100" d="100"/>
        </p:scale>
        <p:origin x="15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8452BA4-0F49-310E-BF31-223B97111C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2ED355-E574-6F95-1C35-0E772C37CF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58899-22E7-4591-BDD7-C8AA5B876820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92E265-5486-6C33-9A1D-19336022E3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6B685D-4491-FACB-8262-B59EB3259C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E365C-A640-4CD6-87EC-70F6BAF00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3530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F4618-D8AC-490D-BA34-3334B1630D16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DA7E0-286F-4001-ADCB-46205C231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968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5B06F-670E-715D-57B2-F0A582254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FCC54E-7D1D-110C-4426-4A10E6A27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13E81-634E-AF6F-11A2-39EFF339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EDF-DA54-473C-BED2-689F224E51C8}" type="datetime2">
              <a:rPr lang="en-US" altLang="zh-CN" smtClean="0"/>
              <a:t>Tuesday, December 5, 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60BAB-165F-C04A-6C9B-880C29BB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4B4FD-5080-BA53-41A3-C21D81F1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66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C3AC3-8F19-2FE9-EADA-925F07FB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949897-4DF7-17CE-114E-3555897BD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50D4B9-3BCD-4191-4F27-A619408D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3AAF-7E1E-43AF-A9D6-A6CB33A705CD}" type="datetime2">
              <a:rPr lang="en-US" altLang="zh-CN" smtClean="0"/>
              <a:t>Tuesday, December 5, 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AE7CA-DD0D-D4AA-8379-9EEBFF5C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9A23E-BE8D-1A15-6B3E-594EECD3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08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F7ADF4-98CE-AD6A-6DB3-C515F15E7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B97702-F281-C69B-6C85-E5DF4E6CA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9050F-441D-ADBD-1C31-88CB4A0B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73B5-112B-491F-8974-6C4093E8476D}" type="datetime2">
              <a:rPr lang="en-US" altLang="zh-CN" smtClean="0"/>
              <a:t>Tuesday, December 5, 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415B6-A3AC-346B-1936-2CA799AF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A0049-94BF-B6BB-29E9-73E96DF4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10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07C0F-D465-F3C3-16C6-45126FED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8658E-7925-41C3-023F-C63805018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FBDEE-9CD7-2E2E-B397-3F0C1854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C8DE-B46A-4467-94E3-12962304A7C6}" type="datetime2">
              <a:rPr lang="en-US" altLang="zh-CN" smtClean="0"/>
              <a:t>Tuesday, December 5, 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CF84E-6D7E-8710-28E3-32F791A9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5A040-6253-AACC-A8E5-47EE9818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85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5B79A-39C0-4086-3AE9-50D087FC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F7F8E-45EB-EC08-80D1-B0D523E30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3CCF0-464D-1617-29C6-0557C437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CE07-503A-4A78-8286-F9F47CD19219}" type="datetime2">
              <a:rPr lang="en-US" altLang="zh-CN" smtClean="0"/>
              <a:t>Tuesday, December 5, 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0B833-3396-2998-DEAD-5B5E743F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C667B-31F5-EEE6-7EAD-13C11579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84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6D223-809D-1ACC-E306-581F25F7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452DC-7711-BD77-B662-D7B941C0A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75C117-F823-F882-A6D1-4950274E1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F04FFA-6000-4A87-B9F0-F167D6C9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E99F-A71E-4150-88CE-A814DF3FF534}" type="datetime2">
              <a:rPr lang="en-US" altLang="zh-CN" smtClean="0"/>
              <a:t>Tuesday, December 5, 2023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24E54-DFCA-BBFC-8BB1-A9DB3293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92FBD8-6AF7-4537-B0F5-2D37A0E2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41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06F30-B2B0-32EF-800E-C1171420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8B7576-290F-CA6A-F5AD-7924FC0F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46737B-9AC6-35B0-268A-00150E8B7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E86D05-F731-AEF8-C25B-04E2C06BB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BBAA1A-3505-5888-6FC0-580145E5F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819075-F550-48C1-94D1-76CF0F28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1570-65F3-41AC-9941-22A92A9326F2}" type="datetime2">
              <a:rPr lang="en-US" altLang="zh-CN" smtClean="0"/>
              <a:t>Tuesday, December 5, 2023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B9BB61-4161-2290-0EEE-F10ECFBC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335B76-4BDE-A9C7-7C1D-736FAC19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53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C7B59-FD7D-213F-0C77-20F3F4DF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0BB1FE-5021-9E08-1104-F3264573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074F-576F-4AAB-87BC-DF8D6F697AF6}" type="datetime2">
              <a:rPr lang="en-US" altLang="zh-CN" smtClean="0"/>
              <a:t>Tuesday, December 5, 2023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DCF29C-E3B0-62CB-04A9-ACCC7F80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8ABB78-FBED-702B-0B34-8BA33135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41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9AE6CB-1D24-5767-AAB8-EA0B2929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3B57-FBB1-4335-86BE-50F0CEBDB920}" type="datetime2">
              <a:rPr lang="en-US" altLang="zh-CN" smtClean="0"/>
              <a:t>Tuesday, December 5, 2023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41AB2C-D2A5-9576-583D-6D362DB2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55BB15-37E5-28DE-DD40-D5047C0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34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3826F-0F8E-A050-1841-160AB592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1B2AE-4E47-D332-3E8A-428919939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1E2775-B4B3-C598-2E19-0EDEC57C9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1770C8-B8E0-80E7-D5E8-222DBAB3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29C3-078F-4F7F-815A-22EA00A1AAD8}" type="datetime2">
              <a:rPr lang="en-US" altLang="zh-CN" smtClean="0"/>
              <a:t>Tuesday, December 5, 2023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EF51D1-BAAC-6B08-C581-D4342BC3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0D3AAA-20BC-000E-D0DE-5B48B29F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43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FE4AF-B4DD-DF11-632A-A2D0E3AA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AD11C9-398E-F204-DF5E-76C3CECAE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7012F-3ECB-B4F9-7812-BCB6E8B55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46708D-7750-D14C-31B3-BF40D0F5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2B56-0052-433A-AAFE-52187A34CB57}" type="datetime2">
              <a:rPr lang="en-US" altLang="zh-CN" smtClean="0"/>
              <a:t>Tuesday, December 5, 2023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DFAB1C-4FAE-11C3-3242-3A7842C7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696757-4F46-A464-E3A1-6D57E728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04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B19D07-6BD0-2F50-4861-205A9716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32999-2623-B075-386B-71A12D47C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ACC15-9099-691C-D8E6-908D7630D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504C5-F577-439D-98AD-CB45D4708AF1}" type="datetime2">
              <a:rPr lang="en-US" altLang="zh-CN" smtClean="0"/>
              <a:t>Tuesday, December 5, 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2565E-278C-C46F-F567-D8C87A3D2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E2683-2417-6329-FCC8-9E95D5A3E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5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10.01111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068C-5412-D09E-88A9-B1D5E506A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6071"/>
            <a:ext cx="12192000" cy="2652889"/>
          </a:xfrm>
        </p:spPr>
        <p:txBody>
          <a:bodyPr/>
          <a:lstStyle/>
          <a:p>
            <a:r>
              <a:rPr lang="en-US" altLang="zh-CN" dirty="0"/>
              <a:t>NNSZCP-2023 </a:t>
            </a:r>
            <a:r>
              <a:rPr lang="zh-CN" altLang="en-US" dirty="0"/>
              <a:t>赛后题解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C086F2-B817-7B93-5782-357288471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南宁三中 </a:t>
            </a:r>
            <a:r>
              <a:rPr lang="en-US" altLang="zh-CN" sz="2800" dirty="0"/>
              <a:t>01 </a:t>
            </a:r>
            <a:r>
              <a:rPr lang="zh-CN" altLang="en-US" sz="2800" dirty="0"/>
              <a:t>社</a:t>
            </a:r>
          </a:p>
        </p:txBody>
      </p:sp>
    </p:spTree>
    <p:extLst>
      <p:ext uri="{BB962C8B-B14F-4D97-AF65-F5344CB8AC3E}">
        <p14:creationId xmlns:p14="http://schemas.microsoft.com/office/powerpoint/2010/main" val="2623326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C. </a:t>
            </a:r>
            <a:r>
              <a:rPr lang="zh-CN" altLang="en-US" sz="5400" dirty="0"/>
              <a:t>暮光闪闪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C50B4B-D036-43C1-FDF0-70832451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64C3-3737-405E-AC0A-3AA7C23B611C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B63C9B-D685-AAB8-43EB-17404CC2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5D19C-6D98-978F-CE8B-F956C6A0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2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栋建筑物，每一栋建筑物的高度为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匹天马中，对于第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匹天马，其飞行的高度为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r>
                  <a:rPr lang="en-US" altLang="zh-CN" sz="2400" dirty="0"/>
                  <a:t>  </a:t>
                </a:r>
              </a:p>
              <a:p>
                <a:r>
                  <a:rPr lang="zh-CN" altLang="en-US" sz="2400" dirty="0"/>
                  <a:t>对两座建筑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/>
                  <a:t>，第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匹天马能够在这两座建筑之间飞行，当且仅当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对于每一匹天马，求其最多能够在多少对建筑之间穿梭。</a:t>
                </a:r>
                <a:endParaRPr lang="en-US" altLang="zh-CN" sz="2400" dirty="0"/>
              </a:p>
              <a:p>
                <a:r>
                  <a:rPr lang="zh-CN" altLang="en-US" sz="2400" dirty="0"/>
                  <a:t>保证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1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3D0B37-2FDC-F966-6E75-04C4F144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75F-BA1F-4010-9108-34F0F2424F25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CBB2BA-BFB8-376F-7454-B3E93819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877B2-9057-C0EB-B026-5E807265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51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zh-CN" altLang="en-US" sz="2400" dirty="0"/>
                  <a:t>对于 </a:t>
                </a:r>
                <a:r>
                  <a:rPr lang="en-US" altLang="zh-CN" sz="2400" dirty="0"/>
                  <a:t>Subtask 0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对于每匹天马，枚举每一对建筑，并判断它是否能在该对建筑之间穿梭。时间复杂度为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br>
                  <a:rPr lang="zh-CN" altLang="en-US" sz="2000" dirty="0"/>
                </a:br>
                <a:endParaRPr lang="en-US" altLang="zh-CN" sz="2000" dirty="0"/>
              </a:p>
              <a:p>
                <a:pPr algn="l"/>
                <a:r>
                  <a:rPr lang="zh-CN" altLang="en-US" sz="2400" dirty="0"/>
                  <a:t>对于 </a:t>
                </a:r>
                <a:r>
                  <a:rPr lang="en-US" altLang="zh-CN" sz="2400" dirty="0"/>
                  <a:t>Subtask 1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zh-CN" altLang="en-US" sz="2000" dirty="0"/>
                  <a:t>可知，每一匹天马均可在建筑中任意穿梭，故答案为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000" dirty="0"/>
                  <a:t>。</a:t>
                </a:r>
                <a:br>
                  <a:rPr lang="zh-CN" altLang="en-US" sz="2000" dirty="0"/>
                </a:br>
                <a:endParaRPr lang="en-US" altLang="zh-CN" sz="20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513808-444D-D2A9-6BAF-1949F600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DE1C-971E-41EC-B2C7-C9FEF32A8A80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48475B-84D2-B984-5297-EC5CF56C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8BC61-BE0E-23FE-9D13-E24834A6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3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3822"/>
                <a:ext cx="10515600" cy="374534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对于 </a:t>
                </a:r>
                <a:r>
                  <a:rPr lang="en-US" altLang="zh-CN" sz="2400" dirty="0"/>
                  <a:t>Subtask 2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预处理每对建筑之间的高度差，并将其升序排序。对于每匹天马，在高度差数组中通过二分查找得到答案。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预处理高度差并排序的时间复杂度为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，进行 </a:t>
                </a:r>
                <a:r>
                  <a:rPr lang="en-US" altLang="zh-CN" sz="2000" dirty="0"/>
                  <a:t>m </a:t>
                </a:r>
                <a:r>
                  <a:rPr lang="zh-CN" altLang="en-US" sz="2000" dirty="0"/>
                  <a:t>次二分查找的时间复杂度为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d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/>
                  <a:t>故总时间复杂度为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((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，可以通过。</a:t>
                </a:r>
                <a:endParaRPr lang="en-US" altLang="zh-CN" sz="2000" dirty="0"/>
              </a:p>
              <a:p>
                <a:pPr lvl="1"/>
                <a:endParaRPr lang="en-US" altLang="zh-CN" sz="2000" dirty="0"/>
              </a:p>
              <a:p>
                <a:r>
                  <a:rPr lang="en-US" altLang="zh-CN" sz="2400" dirty="0"/>
                  <a:t>Bonus: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1≤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怎么</m:t>
                    </m:r>
                  </m:oMath>
                </a14:m>
                <a:r>
                  <a:rPr lang="zh-CN" altLang="en-US" sz="2400" dirty="0"/>
                  <a:t>做？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3822"/>
                <a:ext cx="10515600" cy="3745345"/>
              </a:xfrm>
              <a:blipFill>
                <a:blip r:embed="rId2"/>
                <a:stretch>
                  <a:fillRect l="-754" t="-2769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52D9D5-0454-28A2-222D-74627E2E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0A54-6163-4DE4-8B6D-283B5097EF7A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398B42-A70C-2704-3486-43AB5988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5A6EE-5846-4078-3803-F2FB2CFD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8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D5F90C-50DF-9CD1-03A6-905187A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5B4962-8D41-AE1A-157F-FEA3AC8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028" y="1751445"/>
            <a:ext cx="9053947" cy="3355112"/>
          </a:xfr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from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bisect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import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bisect_right</a:t>
            </a:r>
            <a:endParaRPr lang="en-US" altLang="zh-CN" sz="1867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</a:b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n, m = [ </a:t>
            </a:r>
            <a:r>
              <a:rPr lang="en-US" altLang="zh-CN" sz="1867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h = [ </a:t>
            </a:r>
            <a:r>
              <a:rPr lang="en-US" altLang="zh-CN" sz="1867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s = [ </a:t>
            </a:r>
            <a:r>
              <a:rPr lang="en-US" altLang="zh-CN" sz="1867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dh =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sorted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([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abs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(h[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] - h[j])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(n)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j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) 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</a:b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print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bisect_right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(dh,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))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A7EA7-041D-B000-F6C2-87E693F5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2D4A-709C-4945-9F35-22E1EFFB5B95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A8FD0D-9814-8621-5277-36C247D4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97453-0674-CC3A-EF0B-02380D24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41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D. </a:t>
            </a:r>
            <a:r>
              <a:rPr lang="zh-CN" altLang="en-US" sz="5400" dirty="0"/>
              <a:t>中考录取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9A5665-93EC-7A5B-7D82-E3697A19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2A74-4158-4E34-8A41-299AB263769D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D64782-4FE5-15F3-5DA5-2FE21F87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9F49A-31AF-E4D1-5C68-5B094FCB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08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按照一定规则对进行考生进行排名。</a:t>
                </a:r>
                <a:endParaRPr lang="en-US" altLang="zh-CN" sz="2400" dirty="0"/>
              </a:p>
              <a:p>
                <a:r>
                  <a:rPr lang="zh-CN" altLang="en-US" sz="2400" dirty="0"/>
                  <a:t>详细内容见题面。保证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 dirty="0"/>
                  <a:t>。 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063589-8A58-867F-F239-AC12E9BE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508E-625F-4BDD-8936-371A8BFB8F0E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0E3BE9-703C-E8DA-9268-A645EF57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D0EAA-7DDF-1FB6-AE44-FECAD3F0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68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45B1041-D6E0-F5ED-268A-995D1021E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5" y="1437415"/>
            <a:ext cx="10515599" cy="398318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小清新模拟题。</a:t>
            </a:r>
            <a:endParaRPr lang="en-US" altLang="zh-CN" sz="2400" dirty="0"/>
          </a:p>
          <a:p>
            <a:r>
              <a:rPr lang="zh-CN" altLang="en-US" sz="2400" dirty="0"/>
              <a:t>本题 </a:t>
            </a:r>
            <a:r>
              <a:rPr lang="en-US" altLang="zh-CN" sz="2400" dirty="0"/>
              <a:t>C++ </a:t>
            </a:r>
            <a:r>
              <a:rPr lang="zh-CN" altLang="en-US" sz="2400" dirty="0"/>
              <a:t>标程仅约 </a:t>
            </a:r>
            <a:r>
              <a:rPr lang="en-US" altLang="zh-CN" sz="2400" dirty="0"/>
              <a:t>700 Byte</a:t>
            </a:r>
            <a:r>
              <a:rPr lang="zh-CN" altLang="en-US" sz="2400" dirty="0"/>
              <a:t>，</a:t>
            </a:r>
            <a:r>
              <a:rPr lang="en-US" altLang="zh-CN" sz="2400" dirty="0"/>
              <a:t>Python </a:t>
            </a:r>
            <a:r>
              <a:rPr lang="zh-CN" altLang="en-US" sz="2400" dirty="0"/>
              <a:t>标程仅约 </a:t>
            </a:r>
            <a:r>
              <a:rPr lang="en-US" altLang="zh-CN" sz="2400" dirty="0"/>
              <a:t>400 Byte</a:t>
            </a:r>
            <a:r>
              <a:rPr lang="zh-CN" altLang="en-US" sz="2400" dirty="0"/>
              <a:t>，它们都用到了以下优化技巧来减小码量。</a:t>
            </a:r>
            <a:endParaRPr lang="en-US" altLang="zh-CN" sz="2400" dirty="0"/>
          </a:p>
          <a:p>
            <a:pPr lvl="1"/>
            <a:r>
              <a:rPr lang="zh-CN" altLang="en-US" i="0" dirty="0"/>
              <a:t>使用 </a:t>
            </a:r>
            <a:r>
              <a:rPr lang="en-US" altLang="zh-CN" i="0" dirty="0">
                <a:cs typeface="Fira Code" pitchFamily="1" charset="0"/>
              </a:rPr>
              <a:t>tuple</a:t>
            </a:r>
            <a:r>
              <a:rPr lang="en-US" altLang="zh-CN" i="0" dirty="0"/>
              <a:t> </a:t>
            </a:r>
            <a:r>
              <a:rPr lang="zh-CN" altLang="en-US" i="0" dirty="0"/>
              <a:t>而非 </a:t>
            </a:r>
            <a:r>
              <a:rPr lang="en-US" altLang="zh-CN" i="0" dirty="0">
                <a:cs typeface="Fira Code" pitchFamily="1" charset="0"/>
              </a:rPr>
              <a:t>struct</a:t>
            </a:r>
            <a:r>
              <a:rPr lang="en-US" altLang="zh-CN" i="0" dirty="0"/>
              <a:t> </a:t>
            </a:r>
            <a:r>
              <a:rPr lang="zh-CN" altLang="en-US" i="0" dirty="0"/>
              <a:t>或 </a:t>
            </a:r>
            <a:r>
              <a:rPr lang="en-US" altLang="zh-CN" i="0" dirty="0">
                <a:cs typeface="Fira Code" pitchFamily="1" charset="0"/>
              </a:rPr>
              <a:t>class</a:t>
            </a:r>
            <a:r>
              <a:rPr lang="en-US" altLang="zh-CN" i="0" dirty="0"/>
              <a:t> </a:t>
            </a:r>
            <a:r>
              <a:rPr lang="zh-CN" altLang="en-US" i="0" dirty="0"/>
              <a:t>表示考生。</a:t>
            </a:r>
          </a:p>
          <a:p>
            <a:pPr lvl="1"/>
            <a:r>
              <a:rPr lang="zh-CN" altLang="en-US" i="0" dirty="0"/>
              <a:t>运用位运算技巧，仅用一个整数即可表示考生各科 </a:t>
            </a:r>
            <a:r>
              <a:rPr lang="en-US" altLang="zh-CN" i="0" dirty="0"/>
              <a:t>A+ </a:t>
            </a:r>
            <a:r>
              <a:rPr lang="zh-CN" altLang="en-US" i="0" dirty="0"/>
              <a:t>情况。</a:t>
            </a:r>
          </a:p>
          <a:p>
            <a:r>
              <a:rPr lang="zh-CN" altLang="en-US" sz="2400" dirty="0"/>
              <a:t>运用位运算技巧将考生各科 </a:t>
            </a:r>
            <a:r>
              <a:rPr lang="en-US" altLang="zh-CN" sz="2400" dirty="0"/>
              <a:t>A+ </a:t>
            </a:r>
            <a:r>
              <a:rPr lang="zh-CN" altLang="en-US" sz="2400" dirty="0"/>
              <a:t>情况压缩成一个整数，即可以方便地在 </a:t>
            </a:r>
            <a:r>
              <a:rPr lang="en-US" altLang="zh-CN" sz="2400" dirty="0">
                <a:cs typeface="Fira Code" pitchFamily="1" charset="0"/>
              </a:rPr>
              <a:t>tuple</a:t>
            </a:r>
            <a:r>
              <a:rPr lang="en-US" altLang="zh-CN" sz="2400" dirty="0"/>
              <a:t> </a:t>
            </a:r>
            <a:r>
              <a:rPr lang="zh-CN" altLang="en-US" sz="2400" dirty="0"/>
              <a:t>中存储考生的数据，又可以通过直接比较整数的大小来分出成绩的优劣。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FBEBFC-E2DA-7883-64A1-C92C0B9E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BAF6-2056-4044-9F12-01C9EF86860A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3D9508-D413-2F14-2AA4-7A58847C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ECC7D-9219-0B3E-A566-6ABDA698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3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D5F90C-50DF-9CD1-03A6-905187A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5B4962-8D41-AE1A-157F-FEA3AC8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6481" y="1242295"/>
            <a:ext cx="4139047" cy="4373420"/>
          </a:xfr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l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[ </a:t>
            </a:r>
            <a:r>
              <a:rPr lang="en-US" altLang="zh-CN" sz="1333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n, m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[ </a:t>
            </a:r>
            <a:r>
              <a:rPr lang="en-US" altLang="zh-CN" sz="1333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</a:b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a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[]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(n):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s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[ </a:t>
            </a:r>
            <a:r>
              <a:rPr lang="en-US" altLang="zh-CN" sz="1333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t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[ </a:t>
            </a: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sum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(s)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&gt;=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l[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6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], 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0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, 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0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j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6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if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s[j]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&lt;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l[j]: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   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continue</a:t>
            </a:r>
            <a:endParaRPr lang="en-US" altLang="zh-CN" sz="1333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t[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]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+=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endParaRPr lang="en-US" altLang="zh-CN" sz="1333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t[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2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]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|=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&lt;&lt;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(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5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j)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a.append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333" dirty="0">
                <a:solidFill>
                  <a:srgbClr val="267F99"/>
                </a:solidFill>
                <a:latin typeface="Ubuntu Mono" panose="020B0509030602030204" pitchFamily="49" charset="0"/>
              </a:rPr>
              <a:t>tuple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</a:b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a.sort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333" dirty="0">
                <a:solidFill>
                  <a:srgbClr val="001080"/>
                </a:solidFill>
                <a:latin typeface="Ubuntu Mono" panose="020B0509030602030204" pitchFamily="49" charset="0"/>
              </a:rPr>
              <a:t>reverse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000FF"/>
                </a:solidFill>
                <a:latin typeface="Ubuntu Mono" panose="020B0509030602030204" pitchFamily="49" charset="0"/>
              </a:rPr>
              <a:t>True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while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m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&lt;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n </a:t>
            </a:r>
            <a:r>
              <a:rPr lang="en-US" altLang="zh-CN" sz="1333" dirty="0">
                <a:solidFill>
                  <a:srgbClr val="0000FF"/>
                </a:solidFill>
                <a:latin typeface="Ubuntu Mono" panose="020B0509030602030204" pitchFamily="49" charset="0"/>
              </a:rPr>
              <a:t>and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a[m]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a[m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]: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m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+=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endParaRPr lang="en-US" altLang="zh-CN" sz="1333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</a:b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print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(m)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E87E71-385B-D34E-D6F3-AD2B4885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E47A-E8CA-4837-A31F-B0443D31B584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ABD204-CB18-93D4-7A90-683D9FB9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96A94-5ED2-AD22-E53F-C14B7820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52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E. </a:t>
            </a:r>
            <a:r>
              <a:rPr lang="zh-CN" altLang="en-US" sz="5400" dirty="0"/>
              <a:t>填数游戏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D040D0-B750-0A01-252F-422697EC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F9B0-5B6F-4B8A-B05A-2E35459CDBB2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977A35-757F-3B60-4DD7-BCB11D72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C6C54-557E-9895-7662-3E1BE320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9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A. </a:t>
            </a:r>
            <a:r>
              <a:rPr lang="zh-CN" altLang="en-US" sz="5400" dirty="0"/>
              <a:t>欢迎光临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3550DB-F1E2-B168-C9CA-5D96F241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86CF-AA41-4483-869D-B97B93D80DA2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F0A747-AF4B-8F80-1BC3-7B1BF15D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NNSZCP-2023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赛后题解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D7702-D505-CC1B-D918-34111AF1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23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构造满足以下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个条件的矩阵：</a:t>
                </a:r>
              </a:p>
              <a:p>
                <a:pPr marL="609594" indent="-609594">
                  <a:buFont typeface="+mj-lt"/>
                  <a:buAutoNum type="arabicPeriod"/>
                </a:pPr>
                <a:r>
                  <a:rPr lang="zh-CN" altLang="en-US" sz="2400" dirty="0"/>
                  <a:t>矩阵中的元素均为自然数，且在区间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内。</a:t>
                </a:r>
                <a:endParaRPr lang="en-US" altLang="zh-CN" sz="2400" dirty="0"/>
              </a:p>
              <a:p>
                <a:pPr marL="609594" indent="-609594">
                  <a:buFont typeface="+mj-lt"/>
                  <a:buAutoNum type="arabicPeriod"/>
                </a:pPr>
                <a:r>
                  <a:rPr lang="zh-CN" altLang="en-US" sz="2400" dirty="0"/>
                  <a:t>矩阵中的元素各不相同。</a:t>
                </a:r>
                <a:endParaRPr lang="en-US" altLang="zh-CN" sz="2400" dirty="0"/>
              </a:p>
              <a:p>
                <a:pPr marL="609594" indent="-609594">
                  <a:buFont typeface="+mj-lt"/>
                  <a:buAutoNum type="arabicPeriod"/>
                </a:pPr>
                <a:r>
                  <a:rPr lang="zh-CN" altLang="en-US" sz="2400" dirty="0"/>
                  <a:t>从矩阵中选出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个元素，使得每一行有且仅有一个元素被选出，且每一列有且仅有一个元素被选出；对于每一种符合上述规则的选择元素的方案，选出的元素总和均为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8" t="-2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4DE5AD-5131-B0CE-FB1F-50FFC937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B516-0134-417A-8851-C89355BA2FE9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6EA9DF-67F6-9CC7-CA9E-F4F268AC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5881B-6FD4-F03D-9548-B4EC8CA3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82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5" y="1690694"/>
                <a:ext cx="10515599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可以先考虑什么时候无解。</a:t>
                </a:r>
              </a:p>
              <a:p>
                <a:r>
                  <a:rPr lang="zh-CN" altLang="en-US" sz="2400" dirty="0"/>
                  <a:t>构造一个元素取遍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[0, 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的矩阵，并令其元素从左到右，从上到下升序排列，这显然是同时满足条件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的元素最小的矩阵。</a:t>
                </a:r>
              </a:p>
              <a:p>
                <a:r>
                  <a:rPr lang="zh-CN" altLang="en-US" sz="2400" dirty="0"/>
                  <a:t>对于该矩阵，使得其符合条件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 + 1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/>
                  <a:t>，如果所给的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zh-CN" altLang="en-US" sz="2400" dirty="0"/>
                  <a:t>，即为无解，因为我们无法构造出元素更小的矩阵。</a:t>
                </a: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5" y="1690694"/>
                <a:ext cx="10515599" cy="3983183"/>
              </a:xfrm>
              <a:blipFill>
                <a:blip r:embed="rId2"/>
                <a:stretch>
                  <a:fillRect l="-812" t="-2599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228ED6-4B92-8D30-7088-6E2ABDF4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9AC6-A35C-4EE0-B876-8BEEA548038B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AB7A43-2DCF-308B-9F1C-F24D3F66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B7C60-1777-7C02-DFB8-AFD15701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9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5" y="1690694"/>
                <a:ext cx="10515599" cy="398318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CN" altLang="en-US" sz="2400" dirty="0"/>
                  <a:t>在同时满足条件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的基础上，同时满足以下三点的矩阵即为符合题意的矩阵。</a:t>
                </a:r>
              </a:p>
              <a:p>
                <a:pPr marL="914390" lvl="1" indent="-457195" algn="just">
                  <a:buFont typeface="+mj-lt"/>
                  <a:buAutoNum type="arabicPeriod"/>
                </a:pPr>
                <a:r>
                  <a:rPr lang="zh-CN" altLang="en-US" sz="2000" dirty="0"/>
                  <a:t>至少存在一个符合题意的选择元素的方案。</a:t>
                </a:r>
              </a:p>
              <a:p>
                <a:pPr marL="914390" lvl="1" indent="-457195" algn="just">
                  <a:buFont typeface="+mj-lt"/>
                  <a:buAutoNum type="arabicPeriod"/>
                </a:pPr>
                <a:r>
                  <a:rPr lang="zh-CN" altLang="en-US" sz="2000" dirty="0"/>
                  <a:t>对于矩阵中的任意两行，每一列上的两个元素的差都相等。</a:t>
                </a:r>
              </a:p>
              <a:p>
                <a:pPr marL="914390" lvl="1" indent="-457195" algn="just">
                  <a:buFont typeface="+mj-lt"/>
                  <a:buAutoNum type="arabicPeriod"/>
                </a:pPr>
                <a:r>
                  <a:rPr lang="zh-CN" altLang="en-US" sz="2000" dirty="0"/>
                  <a:t>对于矩阵中的任意两列，每一行上的两个元素的差都相等。</a:t>
                </a:r>
                <a:endParaRPr lang="en-US" altLang="zh-CN" sz="2000" dirty="0"/>
              </a:p>
              <a:p>
                <a:pPr algn="just"/>
                <a:r>
                  <a:rPr lang="zh-CN" altLang="en-US" sz="2400" dirty="0"/>
                  <a:t>前文提到的元素取遍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[0,  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的矩阵，已经满足了上述的第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点和第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点。我们只需在其基础上做一定改动，把第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 行的所有元素都加上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zh-CN" altLang="en-US" sz="2400" dirty="0"/>
                  <a:t>，使其满足第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点即可。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5" y="1690694"/>
                <a:ext cx="10515599" cy="3983183"/>
              </a:xfrm>
              <a:blipFill>
                <a:blip r:embed="rId2"/>
                <a:stretch>
                  <a:fillRect l="-812" t="-2599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FFED0F-A8B7-A8D1-F697-DE9B8FB9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77BB-88BC-472D-B523-33E2E0D9BBC8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ACBA3F-0BA2-41D7-6963-1DA278C3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C57D3-62BC-4B4C-28C4-04ACB69B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0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D5F90C-50DF-9CD1-03A6-905187A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5B4962-8D41-AE1A-157F-FEA3AC8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287" y="1789546"/>
            <a:ext cx="9483436" cy="2907146"/>
          </a:xfr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test_case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600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())):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n, k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[ </a:t>
            </a:r>
            <a:r>
              <a:rPr lang="en-US" altLang="zh-CN" sz="1600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k_min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(n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*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n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*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(n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+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//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98658"/>
                </a:solidFill>
                <a:latin typeface="Ubuntu Mono" panose="020B0509030602030204" pitchFamily="49" charset="0"/>
              </a:rPr>
              <a:t>2</a:t>
            </a:r>
            <a:endParaRPr lang="en-US" altLang="zh-CN" sz="1600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if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k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&lt;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k_min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print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en-US" altLang="zh-CN" sz="1600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continue</a:t>
            </a:r>
            <a:endParaRPr lang="en-US" altLang="zh-CN" sz="1600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</a:b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j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   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print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*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n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+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j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+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(k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k_min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if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==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n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else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98658"/>
                </a:solidFill>
                <a:latin typeface="Ubuntu Mono" panose="020B0509030602030204" pitchFamily="49" charset="0"/>
              </a:rPr>
              <a:t>0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), </a:t>
            </a:r>
            <a:r>
              <a:rPr lang="en-US" altLang="zh-CN" sz="1600" dirty="0">
                <a:solidFill>
                  <a:srgbClr val="001080"/>
                </a:solidFill>
                <a:latin typeface="Ubuntu Mono" panose="020B0509030602030204" pitchFamily="49" charset="0"/>
              </a:rPr>
              <a:t>end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Ubuntu Mono" panose="020B0509030602030204" pitchFamily="49" charset="0"/>
              </a:rPr>
              <a:t>" "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print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FA5686-0FC2-332F-327E-5C509415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BF4C-61F7-4978-8238-C84E8DFB0C45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F9D786-D0B1-7E00-C93F-8F86F9E9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4AB28-5FDD-14FF-0C23-5BB2856F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98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F. </a:t>
            </a:r>
            <a:r>
              <a:rPr lang="zh-CN" altLang="en-US" sz="5400" dirty="0"/>
              <a:t>初生几何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A034F5-BA42-D219-BFF4-207149EC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EFA3-9D48-4087-9951-0CD5222E6A70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6748C2-114A-2D07-5E25-FF7B845E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BD39C-6701-68E3-9510-852BEFC8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71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0"/>
                <a:ext cx="10515600" cy="225093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在平面直角坐标系中，抛物线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400" dirty="0"/>
                  <a:t>与直线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相交。抛物线与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轴的另一个交点为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设线段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𝑂𝐴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上存在一动点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/>
                  <a:t>，过点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作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轴的平行线交抛物线于点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/>
                  <a:t>，交直线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于点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试求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的最大值。 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0"/>
                <a:ext cx="10515600" cy="2250931"/>
              </a:xfrm>
              <a:blipFill>
                <a:blip r:embed="rId2"/>
                <a:stretch>
                  <a:fillRect l="-812" t="-4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270963-6D9F-39D0-66DF-CF5480DD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6ACC-8CDF-4F30-BAE5-BA42AAAE183B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B9E765-7D39-C68F-8AF6-2E59B748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1A47D-556C-D9D9-6FDF-D639442E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83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-apple-system"/>
                  </a:rPr>
                  <a:t>设 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KaTeX_Main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-apple-system"/>
                  </a:rPr>
                  <a:t>，则 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zh-CN" altLang="en-US" sz="2400" i="1" dirty="0" err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>
                    <a:latin typeface="-apple-system"/>
                  </a:rPr>
                  <a:t>。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注意到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+1=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即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 取最大或最小时得到原式的最大值。</a:t>
                </a:r>
                <a:endParaRPr lang="en-US" altLang="zh-CN" sz="2400" dirty="0"/>
              </a:p>
              <a:p>
                <a:r>
                  <a:rPr lang="zh-CN" altLang="en-US" sz="2400" dirty="0"/>
                  <a:t>当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点与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重合时有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 最小。</a:t>
                </a:r>
                <a:endParaRPr lang="en-US" altLang="zh-CN" sz="2400" dirty="0"/>
              </a:p>
              <a:p>
                <a:r>
                  <a:rPr lang="zh-CN" altLang="en-US" sz="2400" dirty="0">
                    <a:latin typeface="-apple-system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latin typeface="-apple-system"/>
                  </a:rPr>
                  <a:t> 在抛物线对称轴上时有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最大。</a:t>
                </a:r>
                <a:endParaRPr lang="en-US" altLang="zh-CN" sz="2400" dirty="0"/>
              </a:p>
              <a:p>
                <a:r>
                  <a:rPr lang="zh-CN" altLang="en-US" sz="2400" dirty="0">
                    <a:latin typeface="KaTeX_Main"/>
                  </a:rPr>
                  <a:t>所以答案为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f>
                              <m:f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2400" dirty="0">
                    <a:latin typeface="KaTeX_Size4"/>
                  </a:rPr>
                  <a:t>。</a:t>
                </a:r>
                <a:br>
                  <a:rPr lang="en-US" altLang="zh-CN" sz="2400" dirty="0"/>
                </a:br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2"/>
                <a:stretch>
                  <a:fillRect l="-889" t="-2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40F886-0921-E74C-3345-358F6307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05FB-ACA2-41BA-9DC0-EA522E82CA6A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5E6C6F-4443-1CAF-34E3-E212CCE1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F1760-53D9-DE68-1EB1-8BD7BEB7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D5F90C-50DF-9CD1-03A6-905187A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5B4962-8D41-AE1A-157F-FEA3AC8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9465" y="2582720"/>
            <a:ext cx="7613072" cy="1692565"/>
          </a:xfr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test_case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2400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())):</a:t>
            </a:r>
            <a:endParaRPr lang="en-US" altLang="zh-CN" sz="2400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a, b = [ </a:t>
            </a:r>
            <a:r>
              <a:rPr lang="en-US" altLang="zh-CN" sz="2400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().split() ]</a:t>
            </a:r>
            <a:endParaRPr lang="en-US" altLang="zh-CN" sz="2400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k = a / b</a:t>
            </a:r>
            <a:endParaRPr lang="en-US" altLang="zh-CN" sz="2400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ans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= 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</a:rPr>
              <a:t>max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((k * k / </a:t>
            </a:r>
            <a:r>
              <a:rPr lang="en-US" altLang="zh-CN" sz="2400" dirty="0">
                <a:solidFill>
                  <a:srgbClr val="098658"/>
                </a:solidFill>
                <a:latin typeface="Ubuntu Mono" panose="020B0509030602030204" pitchFamily="49" charset="0"/>
              </a:rPr>
              <a:t>4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+ </a:t>
            </a:r>
            <a:r>
              <a:rPr lang="en-US" altLang="zh-CN" sz="2400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) ** </a:t>
            </a:r>
            <a:r>
              <a:rPr lang="en-US" altLang="zh-CN" sz="2400" dirty="0">
                <a:solidFill>
                  <a:srgbClr val="098658"/>
                </a:solidFill>
                <a:latin typeface="Ubuntu Mono" panose="020B0509030602030204" pitchFamily="49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, k * k + </a:t>
            </a:r>
            <a:r>
              <a:rPr lang="en-US" altLang="zh-CN" sz="2400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  <a:endParaRPr lang="en-US" altLang="zh-CN" sz="2400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</a:rPr>
              <a:t>print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ans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  <a:endParaRPr lang="en-US" altLang="zh-CN" sz="2400" dirty="0">
              <a:solidFill>
                <a:srgbClr val="3B3B3B"/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99F619-4794-7004-B58D-7215E31F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1F-880E-4E32-853C-C6E0255D1161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23495F-FF4C-F12C-5DFE-3A3158E7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20E64-ADAB-8720-6C62-1A58E37E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52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G. </a:t>
            </a:r>
            <a:r>
              <a:rPr lang="zh-CN" altLang="en-US" sz="5400" dirty="0"/>
              <a:t>排序算法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6DF267-B7CF-71DA-DD66-628DED27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8D52-E9E4-46FF-A4D3-F7679275C909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0EB4C8-FB0A-95B8-CA91-6AA3A626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20853-501C-35E4-E81D-D0F7A584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4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0"/>
                <a:ext cx="10515600" cy="186300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给定长为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求下面这个排序算法的正确性。</a:t>
                </a:r>
                <a:endParaRPr lang="en-US" altLang="zh-CN" sz="2400" dirty="0"/>
              </a:p>
              <a:p>
                <a:r>
                  <a:rPr lang="zh-CN" altLang="en-US" sz="2400" dirty="0"/>
                  <a:t>如果正确，求出语句 </a:t>
                </a:r>
                <a:r>
                  <a:rPr lang="en-US" altLang="zh-CN" sz="2400" dirty="0">
                    <a:latin typeface="Ubuntu Mono" panose="020B0509030602030204" pitchFamily="49" charset="0"/>
                  </a:rPr>
                  <a:t>std::swap(a[</a:t>
                </a:r>
                <a:r>
                  <a:rPr lang="en-US" altLang="zh-CN" sz="2400" dirty="0" err="1">
                    <a:latin typeface="Ubuntu Mono" panose="020B0509030602030204" pitchFamily="49" charset="0"/>
                  </a:rPr>
                  <a:t>i</a:t>
                </a:r>
                <a:r>
                  <a:rPr lang="en-US" altLang="zh-CN" sz="2400" dirty="0">
                    <a:latin typeface="Ubuntu Mono" panose="020B0509030602030204" pitchFamily="49" charset="0"/>
                  </a:rPr>
                  <a:t>], a[j]);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的执行次数。</a:t>
                </a:r>
                <a:endParaRPr lang="en-US" altLang="zh-CN" sz="2400" dirty="0"/>
              </a:p>
              <a:p>
                <a:r>
                  <a:rPr lang="zh-CN" altLang="en-US" sz="2400" dirty="0"/>
                  <a:t>保证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0"/>
                <a:ext cx="10515600" cy="1863002"/>
              </a:xfrm>
              <a:blipFill>
                <a:blip r:embed="rId2"/>
                <a:stretch>
                  <a:fillRect l="-812" t="-5556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D5890D-2DD7-E617-D0AB-70C2A209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4B08-6258-4EED-8BE8-4E0AF61A3600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F7539-E16C-E234-90F9-F24750E4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63B197-41AD-0EE5-8434-0BD6D26C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内容占位符 4">
            <a:extLst>
              <a:ext uri="{FF2B5EF4-FFF2-40B4-BE49-F238E27FC236}">
                <a16:creationId xmlns:a16="http://schemas.microsoft.com/office/drawing/2014/main" id="{A1A3E610-C6EB-750F-E716-712170A0FC66}"/>
              </a:ext>
            </a:extLst>
          </p:cNvPr>
          <p:cNvSpPr txBox="1">
            <a:spLocks/>
          </p:cNvSpPr>
          <p:nvPr/>
        </p:nvSpPr>
        <p:spPr>
          <a:xfrm>
            <a:off x="3232937" y="3746840"/>
            <a:ext cx="5726128" cy="1692565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en-US" altLang="zh-CN" sz="2400" dirty="0">
                <a:solidFill>
                  <a:srgbClr val="0000FF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= </a:t>
            </a:r>
            <a:r>
              <a:rPr lang="en-US" altLang="zh-CN" sz="2400" dirty="0">
                <a:solidFill>
                  <a:srgbClr val="098658"/>
                </a:solidFill>
                <a:latin typeface="Ubuntu Mono" panose="020B0509030602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&lt; n; ++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en-US" altLang="zh-CN" sz="2400" dirty="0">
                <a:solidFill>
                  <a:srgbClr val="0000FF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j = </a:t>
            </a:r>
            <a:r>
              <a:rPr lang="en-US" altLang="zh-CN" sz="2400" dirty="0">
                <a:solidFill>
                  <a:srgbClr val="098658"/>
                </a:solidFill>
                <a:latin typeface="Ubuntu Mono" panose="020B0509030602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; j &lt; n; ++j)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   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en-US" altLang="zh-CN" sz="2400" dirty="0">
                <a:solidFill>
                  <a:srgbClr val="001080"/>
                </a:solidFill>
                <a:latin typeface="Ubuntu Mono" panose="020B0509030602030204" pitchFamily="49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] &lt; </a:t>
            </a:r>
            <a:r>
              <a:rPr lang="en-US" altLang="zh-CN" sz="2400" dirty="0">
                <a:solidFill>
                  <a:srgbClr val="001080"/>
                </a:solidFill>
                <a:latin typeface="Ubuntu Mono" panose="020B0509030602030204" pitchFamily="49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[j])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        </a:t>
            </a:r>
            <a:r>
              <a:rPr lang="en-US" altLang="zh-CN" sz="2400" dirty="0">
                <a:solidFill>
                  <a:srgbClr val="267F99"/>
                </a:solidFill>
                <a:latin typeface="Ubuntu Mono" panose="020B0509030602030204" pitchFamily="49" charset="0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::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</a:rPr>
              <a:t>swap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2400" dirty="0">
                <a:solidFill>
                  <a:srgbClr val="001080"/>
                </a:solidFill>
                <a:latin typeface="Ubuntu Mono" panose="020B0509030602030204" pitchFamily="49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], </a:t>
            </a:r>
            <a:r>
              <a:rPr lang="en-US" altLang="zh-CN" sz="2400" dirty="0">
                <a:solidFill>
                  <a:srgbClr val="001080"/>
                </a:solidFill>
                <a:latin typeface="Ubuntu Mono" panose="020B0509030602030204" pitchFamily="49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[j]);</a:t>
            </a:r>
          </a:p>
        </p:txBody>
      </p:sp>
    </p:spTree>
    <p:extLst>
      <p:ext uri="{BB962C8B-B14F-4D97-AF65-F5344CB8AC3E}">
        <p14:creationId xmlns:p14="http://schemas.microsoft.com/office/powerpoint/2010/main" val="248414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给定字符串，查询子串有没有 </a:t>
                </a:r>
                <a:r>
                  <a:rPr lang="en-US" altLang="zh-CN" sz="2400" dirty="0" err="1"/>
                  <a:t>nnsz</a:t>
                </a:r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字符串长度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CCD553-41B8-07E5-2908-FCF0CFCB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74AE-47AB-4757-BCF2-49AF53191564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9E378E-3020-7B6B-ED43-5591EE98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9EE16-8457-C8D1-5B22-DD6C9AE0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90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我会模拟！</a:t>
                </a:r>
                <a:endParaRPr lang="en-US" altLang="zh-CN" sz="2400" dirty="0"/>
              </a:p>
              <a:p>
                <a:r>
                  <a:rPr lang="zh-CN" altLang="en-US" sz="2400" dirty="0"/>
                  <a:t>模拟这个过程并判断序列是否有序。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期望通过 </a:t>
                </a:r>
                <a:r>
                  <a:rPr lang="en-US" altLang="zh-CN" sz="2400" dirty="0"/>
                  <a:t>Subtask 0</a:t>
                </a:r>
                <a:r>
                  <a:rPr lang="zh-CN" altLang="en-US" sz="2400" dirty="0"/>
                  <a:t>，得到 </a:t>
                </a:r>
                <a:r>
                  <a:rPr lang="en-US" altLang="zh-CN" sz="2400" dirty="0"/>
                  <a:t>20 </a:t>
                </a:r>
                <a:r>
                  <a:rPr lang="zh-CN" altLang="en-US" sz="2400" dirty="0"/>
                  <a:t>分。</a:t>
                </a:r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2"/>
                <a:stretch>
                  <a:fillRect l="-889" t="-2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F853E1-7A25-B3D5-F36A-F4F6566F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88F3-E544-436D-9043-E5C459751A9D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A0DE1F-C0D5-B118-3A72-89DB286D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3464B-D69F-EA9B-BB71-9DCF536C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0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我会思考性质！</a:t>
                </a:r>
                <a:endParaRPr lang="en-US" altLang="zh-CN" sz="2400" dirty="0"/>
              </a:p>
              <a:p>
                <a:r>
                  <a:rPr lang="zh-CN" altLang="en-US" sz="2400" dirty="0">
                    <a:latin typeface="+mj-ea"/>
                    <a:ea typeface="+mj-ea"/>
                  </a:rPr>
                  <a:t>注意到算法是正确的。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时，循环即找到最大值。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zh-CN" altLang="en-US" sz="2400" dirty="0"/>
                  <a:t>，外层循环到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必然不小于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的部分，最终得到的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必然是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前缀的最大值，即序列最大值。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的部分，由于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已经是最大值，不会发生交换。</a:t>
                </a:r>
                <a:endParaRPr lang="en-US" altLang="zh-CN" sz="2000" dirty="0"/>
              </a:p>
              <a:p>
                <a:r>
                  <a:rPr lang="zh-CN" altLang="en-US" sz="2400" dirty="0"/>
                  <a:t>所以算法正确，输出 </a:t>
                </a:r>
                <a:r>
                  <a:rPr lang="en-US" altLang="zh-CN" sz="2400" dirty="0"/>
                  <a:t>NO </a:t>
                </a:r>
                <a:r>
                  <a:rPr lang="zh-CN" altLang="en-US" sz="2400" dirty="0"/>
                  <a:t>并没有分。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2"/>
                <a:stretch>
                  <a:fillRect l="-889" t="-2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A12870-9FEA-F20E-08BF-06E9367D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9756-58A0-488F-94EE-2822D7C42B55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5F0999-5A00-19E1-E0B7-28C84CD4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454DB-E2A5-C78A-D5A9-90D4854F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1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我还会思考性质！</a:t>
                </a:r>
                <a:endParaRPr lang="en-US" altLang="zh-CN" sz="2400" dirty="0"/>
              </a:p>
              <a:p>
                <a:r>
                  <a:rPr lang="zh-CN" altLang="en-US" sz="2400" dirty="0"/>
                  <a:t>性质：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zh-CN" altLang="en-US" sz="2400" dirty="0">
                    <a:latin typeface="+mj-ea"/>
                    <a:ea typeface="+mj-ea"/>
                  </a:rPr>
                  <a:t>每轮外层循环对答案的贡献为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+mj-ea"/>
                    <a:ea typeface="+mj-ea"/>
                  </a:rPr>
                  <a:t> 前缀中比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+mj-ea"/>
                    <a:ea typeface="+mj-ea"/>
                  </a:rPr>
                  <a:t> </a:t>
                </a:r>
                <a:r>
                  <a:rPr lang="zh-CN" altLang="en-US" sz="2400" dirty="0">
                    <a:latin typeface="+mj-ea"/>
                    <a:ea typeface="+mj-ea"/>
                  </a:rPr>
                  <a:t>大的不同元素的个数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朴素处理第 </a:t>
                </a:r>
                <a:r>
                  <a:rPr lang="en-US" altLang="zh-CN" sz="2400" dirty="0"/>
                  <a:t>1 </a:t>
                </a:r>
                <a:r>
                  <a:rPr lang="zh-CN" altLang="en-US" sz="2400" dirty="0"/>
                  <a:t>轮外层循环，再维护一个数据结构支持插入元素、查询大于某个元素的不同元素个数。</a:t>
                </a:r>
              </a:p>
              <a:p>
                <a:r>
                  <a:rPr lang="zh-CN" altLang="en-US" sz="2400" dirty="0"/>
                  <a:t>平衡树、线段树和树状数组即可。</a:t>
                </a:r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r>
                  <a:rPr lang="en-US" altLang="zh-CN" sz="2400" dirty="0"/>
                  <a:t>python </a:t>
                </a:r>
                <a:r>
                  <a:rPr lang="zh-CN" altLang="en-US" sz="2400" dirty="0"/>
                  <a:t>常数大只有树状数组能过。</a:t>
                </a:r>
              </a:p>
              <a:p>
                <a:r>
                  <a:rPr lang="zh-CN" altLang="en-US" sz="2400" dirty="0"/>
                  <a:t>期望通过所有子任务。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2"/>
                <a:stretch>
                  <a:fillRect l="-889" t="-2599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BFA094-5EC6-4D36-B32A-E2B35A96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0763-96C5-44E4-A979-9C62B793A665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6A6F9C-30E9-CCA4-32E9-692FBCA6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8B301-30A4-1CDC-1A00-A6DE0032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9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E51B6-0657-C743-2222-44DF7617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彩蛋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071A8-6664-2F04-5993-0FC974795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论文题。</a:t>
            </a:r>
            <a:r>
              <a:rPr lang="en-US" altLang="zh-CN" sz="2400" dirty="0">
                <a:hlinkClick r:id="rId2"/>
              </a:rPr>
              <a:t>https://arxiv.org/pdf/2110.01111.pdf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DFAF7-C86C-F86C-E98F-6E767019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416-6ADA-4293-BC8C-CB9C3A16C4E0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F2458-F6A3-81A4-2CC7-1796F816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2FA8E-244D-33E6-EFDF-7EADC083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8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H. </a:t>
            </a:r>
            <a:r>
              <a:rPr lang="zh-CN" altLang="en-US" sz="5400" dirty="0"/>
              <a:t>购买车券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EF6BE9-847F-596A-010C-2E1B7949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D105-C958-46E2-9073-D994991209C9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849855-DC2D-D5FD-2114-5C54F7FF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979AA-066A-F31B-A708-1AE2D64F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54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3"/>
                <a:ext cx="10515600" cy="238947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给定一棵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 个点的无根树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，每次删去一个叶子结点直至删空。</a:t>
                </a:r>
                <a:endParaRPr lang="en-US" altLang="zh-CN" sz="2400" dirty="0"/>
              </a:p>
              <a:p>
                <a:r>
                  <a:rPr lang="zh-CN" altLang="en-US" sz="2400" dirty="0"/>
                  <a:t>对合法的操作序列计数，对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998 244 353</m:t>
                    </m:r>
                  </m:oMath>
                </a14:m>
                <a:r>
                  <a:rPr lang="zh-CN" altLang="en-US" sz="2400" dirty="0"/>
                  <a:t> 取模。</a:t>
                </a:r>
                <a:endParaRPr lang="en-US" altLang="zh-CN" sz="2400" dirty="0"/>
              </a:p>
              <a:p>
                <a:r>
                  <a:rPr lang="zh-CN" altLang="en-US" sz="2400" dirty="0"/>
                  <a:t>叶子结点的定义是度数不大于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的结点。</a:t>
                </a:r>
                <a:endParaRPr lang="en-US" altLang="zh-CN" sz="2400" dirty="0"/>
              </a:p>
              <a:p>
                <a:r>
                  <a:rPr lang="zh-CN" altLang="en-US" sz="2400" dirty="0"/>
                  <a:t>操作序列不同，当且仅当某一次删去的叶子不同。</a:t>
                </a:r>
                <a:endParaRPr lang="en-US" altLang="zh-CN" sz="2400" dirty="0"/>
              </a:p>
              <a:p>
                <a:r>
                  <a:rPr lang="zh-CN" altLang="en-US" sz="2400" dirty="0"/>
                  <a:t>保证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3"/>
                <a:ext cx="10515600" cy="2389476"/>
              </a:xfrm>
              <a:blipFill>
                <a:blip r:embed="rId2"/>
                <a:stretch>
                  <a:fillRect l="-812" t="-4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42A62D-019F-C5AC-C057-CBBE9445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A6F8-7AF1-4AE1-B12F-44E5EB3F4DAA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5987CB-467C-1089-F538-71AD8721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3C84E-C89B-3A4A-A6D2-A572A37F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03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4"/>
                <a:ext cx="10515600" cy="249338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我会枚举！</a:t>
                </a:r>
                <a:endParaRPr lang="en-US" altLang="zh-CN" sz="2400" dirty="0"/>
              </a:p>
              <a:p>
                <a:r>
                  <a:rPr lang="zh-CN" altLang="en-US" sz="2400" dirty="0"/>
                  <a:t>考虑在树上暴搜方案。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期望通过 </a:t>
                </a:r>
                <a:r>
                  <a:rPr lang="en-US" altLang="zh-CN" sz="2400" dirty="0"/>
                  <a:t>Subtask 0</a:t>
                </a:r>
                <a:r>
                  <a:rPr lang="zh-CN" altLang="en-US" sz="2400" dirty="0"/>
                  <a:t>。</a:t>
                </a:r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4"/>
                <a:ext cx="10515600" cy="2493385"/>
              </a:xfrm>
              <a:blipFill>
                <a:blip r:embed="rId2"/>
                <a:stretch>
                  <a:fillRect l="-812" t="-4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9F2457-D7C9-0AE8-F9EB-58994D3C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1FCC-6412-4E22-B85F-F72C0920CA91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0921F6-5523-851C-4603-809E7F14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136D7-E2F0-EC7D-5019-FA8E1747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4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5" y="1690694"/>
                <a:ext cx="10515599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我会性质！</a:t>
                </a:r>
              </a:p>
              <a:p>
                <a:r>
                  <a:rPr lang="zh-CN" altLang="en-US" sz="2400" dirty="0"/>
                  <a:t>由于整棵树是一条链，在删除前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个结点时，树上都恰好有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个叶子结点，故答案为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结合算法 </a:t>
                </a:r>
                <a:r>
                  <a:rPr lang="en-US" altLang="zh-CN" sz="2400" dirty="0"/>
                  <a:t>0 </a:t>
                </a:r>
                <a:r>
                  <a:rPr lang="zh-CN" altLang="en-US" sz="2400" dirty="0"/>
                  <a:t>期望通过 </a:t>
                </a:r>
                <a:r>
                  <a:rPr lang="en-US" altLang="zh-CN" sz="2400" dirty="0"/>
                  <a:t>Subtask 0, 2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5" y="1690694"/>
                <a:ext cx="10515599" cy="3983183"/>
              </a:xfrm>
              <a:blipFill>
                <a:blip r:embed="rId2"/>
                <a:stretch>
                  <a:fillRect l="-812" t="-2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2A580A-EDAA-3DD3-F211-EDC3736E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18B3-B82E-4EC7-87FB-4F1033D532CC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50927F-0A07-C52C-ABD2-1C5F7C79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BFDB6-9129-2D5B-8DDF-47C5AEAA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9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3"/>
                <a:ext cx="10515600" cy="276354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我还会性质！</a:t>
                </a:r>
              </a:p>
              <a:p>
                <a:r>
                  <a:rPr lang="zh-CN" altLang="en-US" sz="2400" dirty="0"/>
                  <a:t>对一个菊花树，在删除第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zh-CN" altLang="en-US" sz="2400" dirty="0"/>
                  <a:t> 个结点时，树上有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个叶子结点；在删除第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个结点时，树上有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个叶子结点。</a:t>
                </a:r>
              </a:p>
              <a:p>
                <a:r>
                  <a:rPr lang="zh-CN" altLang="en-US" sz="2400" dirty="0"/>
                  <a:t>故答案为：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×⋯×3×2×2×1=(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−1)!×2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结合算法 </a:t>
                </a:r>
                <a:r>
                  <a:rPr lang="en-US" altLang="zh-CN" sz="2400" dirty="0"/>
                  <a:t>0, 1 </a:t>
                </a:r>
                <a:r>
                  <a:rPr lang="zh-CN" altLang="en-US" sz="2400" dirty="0"/>
                  <a:t>期望通过 </a:t>
                </a:r>
                <a:r>
                  <a:rPr lang="en-US" altLang="zh-CN" sz="2400" dirty="0"/>
                  <a:t>Subtask 0, 2, 3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3"/>
                <a:ext cx="10515600" cy="2763548"/>
              </a:xfrm>
              <a:blipFill>
                <a:blip r:embed="rId2"/>
                <a:stretch>
                  <a:fillRect l="-812" t="-3744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BBB8F8-B028-9295-7266-B06511BA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11B9-1AAF-47F3-9D34-A9317C50C62F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2FFA39-15AE-7FE9-67A7-21F327E5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D25D3-6534-0E48-383C-A8CC6B2D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3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65469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我会“動的計画法”！</a:t>
                </a:r>
                <a:endParaRPr lang="en-US" altLang="zh-CN" sz="2000" dirty="0"/>
              </a:p>
              <a:p>
                <a:r>
                  <a:rPr lang="zh-CN" altLang="en-US" sz="2000" dirty="0"/>
                  <a:t>思考对于一棵一般的树怎么做。</a:t>
                </a:r>
                <a:endParaRPr lang="en-US" altLang="zh-CN" sz="2000" dirty="0"/>
              </a:p>
              <a:p>
                <a:r>
                  <a:rPr lang="zh-CN" altLang="en-US" sz="2000" dirty="0"/>
                  <a:t>以结点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为根，设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代表将结点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所在的子树删空的方案数。</a:t>
                </a:r>
                <a:endParaRPr lang="en-US" altLang="zh-CN" sz="2000" dirty="0"/>
              </a:p>
              <a:p>
                <a:r>
                  <a:rPr lang="zh-CN" altLang="en-US" sz="2000" dirty="0"/>
                  <a:t>不好转移，我们钦定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所在的子树最后删掉的点。</a:t>
                </a:r>
                <a:endParaRPr lang="en-US" altLang="zh-CN" sz="2000" dirty="0"/>
              </a:p>
              <a:p>
                <a:r>
                  <a:rPr lang="zh-CN" altLang="en-US" sz="2000" dirty="0"/>
                  <a:t>这样就比较好转移了。转移考虑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的若干个儿子，第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个儿子为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：</a:t>
                </a:r>
                <a:endParaRPr lang="en-US" altLang="zh-CN" sz="12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 =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borderBox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代表以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为根所在的子树大小。</a:t>
                </a:r>
                <a:endParaRPr lang="en-US" altLang="zh-CN" sz="2000" dirty="0"/>
              </a:p>
              <a:p>
                <a:r>
                  <a:rPr lang="zh-CN" altLang="en-US" sz="2000" dirty="0"/>
                  <a:t>令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= 1, 2, ⋯,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跑这个 </a:t>
                </a:r>
                <a:r>
                  <a:rPr lang="en-US" altLang="zh-CN" sz="2000" dirty="0"/>
                  <a:t>DP</a:t>
                </a:r>
                <a:r>
                  <a:rPr lang="zh-CN" altLang="en-US" sz="2000" dirty="0"/>
                  <a:t>，对所有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求和即为答案。</a:t>
                </a:r>
                <a:endParaRPr lang="en-US" altLang="zh-CN" sz="2000" dirty="0"/>
              </a:p>
              <a:p>
                <a:r>
                  <a:rPr lang="zh-CN" altLang="en-US" sz="2000" dirty="0"/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。结合算法 </a:t>
                </a:r>
                <a:r>
                  <a:rPr lang="en-US" altLang="zh-CN" sz="2000" dirty="0"/>
                  <a:t>1, 2</a:t>
                </a:r>
                <a:r>
                  <a:rPr lang="en-US" altLang="zh-CN" sz="2400" dirty="0"/>
                  <a:t> </a:t>
                </a:r>
                <a:r>
                  <a:rPr lang="zh-CN" altLang="en-US" sz="2000" dirty="0"/>
                  <a:t>期望通过 </a:t>
                </a:r>
                <a:r>
                  <a:rPr lang="en-US" altLang="zh-CN" sz="2000" dirty="0"/>
                  <a:t>Subtask 0, 1, 2, 3</a:t>
                </a:r>
                <a:r>
                  <a:rPr lang="zh-CN" altLang="en-US" sz="2000" dirty="0"/>
                  <a:t>。 </a:t>
                </a:r>
                <a:endParaRPr lang="en-US" altLang="zh-CN" sz="32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654696"/>
              </a:xfrm>
              <a:blipFill>
                <a:blip r:embed="rId2"/>
                <a:stretch>
                  <a:fillRect l="-522" t="-1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47C913-D23D-6CE0-56C5-49033929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72DE-4919-4B11-81BD-5A63526C220A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01D245-DD5E-0B8F-6AC4-B24A2936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4CC26-48F8-33A2-F55C-FF8D9F9F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5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签到题。</a:t>
                </a:r>
                <a:endParaRPr lang="en-US" altLang="zh-CN" sz="2400" dirty="0"/>
              </a:p>
              <a:p>
                <a:r>
                  <a:rPr lang="zh-CN" altLang="en-US" sz="2400" dirty="0"/>
                  <a:t>枚举相邻的字符判断是否为 </a:t>
                </a:r>
                <a:r>
                  <a:rPr lang="en-US" altLang="zh-CN" sz="2400" dirty="0" err="1"/>
                  <a:t>nnsz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即可。</a:t>
                </a:r>
                <a:endParaRPr lang="en-US" altLang="zh-CN" sz="2400" dirty="0"/>
              </a:p>
              <a:p>
                <a:r>
                  <a:rPr lang="zh-CN" altLang="en-US" sz="2400" dirty="0"/>
                  <a:t>当然也可以用 </a:t>
                </a:r>
                <a:r>
                  <a:rPr lang="en-US" altLang="zh-CN" sz="2400" dirty="0"/>
                  <a:t>KMP </a:t>
                </a:r>
                <a:r>
                  <a:rPr lang="zh-CN" altLang="en-US" sz="2400" dirty="0"/>
                  <a:t>做。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en-US" altLang="zh-CN" sz="2400" dirty="0"/>
                  <a:t>Subtask 0 </a:t>
                </a:r>
                <a:r>
                  <a:rPr lang="zh-CN" altLang="en-US" sz="2400" dirty="0"/>
                  <a:t>的 </a:t>
                </a:r>
                <a:r>
                  <a:rPr lang="en-US" altLang="zh-CN" sz="2400" dirty="0"/>
                  <a:t>45 </a:t>
                </a:r>
                <a:r>
                  <a:rPr lang="zh-CN" altLang="en-US" sz="2400" dirty="0"/>
                  <a:t>分是致敬 </a:t>
                </a:r>
                <a:r>
                  <a:rPr lang="en-US" altLang="zh-CN" sz="2400" dirty="0"/>
                  <a:t>galaxy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3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7475C6-9DE7-BF8B-5A84-158CF457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099-0212-4082-89FA-C8F21D9DAF84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6B73E0-E84A-10F6-4927-E48AB057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54BE5-61C4-21BF-DA4E-1C42A180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2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E89E8-B7DD-FE78-32B4-D7BCABD8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9ACD08-0CCB-3104-D017-413EA29C4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4"/>
                <a:ext cx="10515600" cy="485558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我会二次扫描！</a:t>
                </a:r>
                <a:endParaRPr lang="en-US" altLang="zh-CN" sz="2000" dirty="0"/>
              </a:p>
              <a:p>
                <a:r>
                  <a:rPr lang="zh-CN" altLang="en-US" sz="2000" dirty="0"/>
                  <a:t>考虑优化。</a:t>
                </a:r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代表将结点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视为树根且最后删，删空整棵树的方案数。</a:t>
                </a:r>
                <a:endParaRPr lang="en-US" altLang="zh-CN" sz="2000" dirty="0"/>
              </a:p>
              <a:p>
                <a:r>
                  <a:rPr lang="zh-CN" altLang="en-US" sz="2000" dirty="0"/>
                  <a:t>转移依然考虑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的儿子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e>
                      </m:borderBox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答案即为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。期望通过所有子任务。</a:t>
                </a:r>
                <a:endParaRPr lang="en-US" altLang="zh-CN" sz="2000" i="1" dirty="0"/>
              </a:p>
              <a:p>
                <a:r>
                  <a:rPr lang="zh-CN" altLang="en-US" sz="2000" i="1" dirty="0"/>
                  <a:t>题目来源：</a:t>
                </a:r>
                <a:r>
                  <a:rPr lang="en-US" altLang="zh-CN" sz="2000" i="1" dirty="0"/>
                  <a:t>2023 </a:t>
                </a:r>
                <a:r>
                  <a:rPr lang="zh-CN" altLang="en-US" sz="2000" i="1" dirty="0"/>
                  <a:t>年全国高中数学联赛一试第 </a:t>
                </a:r>
                <a:r>
                  <a:rPr lang="en-US" altLang="zh-CN" sz="2000" i="1" dirty="0"/>
                  <a:t>8 </a:t>
                </a:r>
                <a:r>
                  <a:rPr lang="zh-CN" altLang="en-US" sz="2000" i="1" dirty="0"/>
                  <a:t>题。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9ACD08-0CCB-3104-D017-413EA29C4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4"/>
                <a:ext cx="10515600" cy="4855585"/>
              </a:xfrm>
              <a:blipFill>
                <a:blip r:embed="rId2"/>
                <a:stretch>
                  <a:fillRect l="-522" t="-1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4FD75-4C20-07AD-7FC3-B1777FBE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4B13-0BC0-43D8-A9C4-AFEE37688083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CE2C6-A80E-8020-04BE-C0A2BC79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E7A3B-66AC-AF7E-8E1A-5D461BAD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I. </a:t>
            </a:r>
            <a:r>
              <a:rPr lang="zh-CN" altLang="en-US" sz="5400" dirty="0"/>
              <a:t>花卉培育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F7B54F-5237-2856-821E-426882AD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B265-EB6B-42CF-9B04-A65B0439A0FC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4FE6E8-CEB0-0F92-862B-BA16E6A9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500BC-74F2-EF5D-0C20-F8C8F5D2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42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E745B33-1CE8-14A5-6767-34F62659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97C91BF-6F0D-C05B-33B8-C3B967F698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构造序列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使得其满足条件，或判断无解：</a:t>
                </a:r>
                <a:endParaRPr lang="en-US" altLang="zh-CN" sz="2400" dirty="0"/>
              </a:p>
              <a:p>
                <a:r>
                  <a:rPr lang="zh-CN" altLang="en-US" sz="2400" dirty="0"/>
                  <a:t>对每个 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3=</m:t>
                    </m:r>
                    <m:sSub>
                      <m:sSubPr>
                        <m:ctrl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≤3×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97C91BF-6F0D-C05B-33B8-C3B967F698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占位符 5">
            <a:extLst>
              <a:ext uri="{FF2B5EF4-FFF2-40B4-BE49-F238E27FC236}">
                <a16:creationId xmlns:a16="http://schemas.microsoft.com/office/drawing/2014/main" id="{9F331787-D0F7-946F-9176-F06E37BE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7600-EA15-482D-B5BB-106F7E1E95A4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7C501CB-1F76-0D55-40A1-3E7E5F86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CA1337E-AF16-49E0-C6F2-8D3AD4F8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11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等价于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F4677-C992-226D-CF81-5AFD3841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70C7-BC16-498F-BFC4-7961AF2E0FAC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47EF3-28D7-B67B-F0DF-29DB3834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D6B71-E679-7591-CA19-830BE757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0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我会看表！</a:t>
                </a:r>
                <a:endParaRPr lang="en-US" altLang="zh-CN" sz="2400" dirty="0"/>
              </a:p>
              <a:p>
                <a:r>
                  <a:rPr lang="zh-CN" altLang="en-US" sz="2400" dirty="0"/>
                  <a:t>对 </a:t>
                </a:r>
                <a:r>
                  <a:rPr lang="en-US" altLang="zh-CN" sz="2400" dirty="0"/>
                  <a:t>Subtask 0 </a:t>
                </a:r>
                <a:r>
                  <a:rPr lang="zh-CN" altLang="en-US" sz="2400" dirty="0"/>
                  <a:t>发现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，输出任意一个长为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的序列即可。 </a:t>
                </a:r>
                <a:endParaRPr lang="en-US" altLang="zh-CN" sz="2400" dirty="0"/>
              </a:p>
              <a:p>
                <a:r>
                  <a:rPr lang="zh-CN" altLang="en-US" sz="2400" dirty="0"/>
                  <a:t>期望得分 </a:t>
                </a:r>
                <a:r>
                  <a:rPr lang="en-US" altLang="zh-CN" sz="2400" dirty="0"/>
                  <a:t>2 </a:t>
                </a:r>
                <a:r>
                  <a:rPr lang="zh-CN" altLang="en-US" sz="2400" dirty="0"/>
                  <a:t>分。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1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5A5C0-59B2-FF8B-DA64-A5957E5B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15BA-7F44-48D2-9DBE-CE4F62DF3782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F8D4C-D495-0AEE-B210-5045F750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0C6BC-1648-8992-5675-6181FCF4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9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我会枚举！</a:t>
                </a:r>
                <a:endParaRPr lang="en-US" altLang="zh-CN" sz="2400" dirty="0"/>
              </a:p>
              <a:p>
                <a:r>
                  <a:rPr lang="zh-CN" altLang="en-US" sz="2400" dirty="0"/>
                  <a:t>对 </a:t>
                </a:r>
                <a:r>
                  <a:rPr lang="en-US" altLang="zh-CN" sz="2400" dirty="0"/>
                  <a:t>Subtask 1 </a:t>
                </a:r>
                <a:r>
                  <a:rPr lang="zh-CN" altLang="en-US" sz="2400" dirty="0"/>
                  <a:t>发现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枚举每一个位置放数，判断是否满足条件即可。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zh-CN" altLang="en-US" sz="36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F7094-4BC0-46B2-F363-AA1F1056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2CA3-27FA-4AE9-A3BA-CA82483E8E1F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1C859-E7E0-55D2-30E7-96B06360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CF7FF-44C1-9515-FD2C-538F0EF3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我会观察性质！</a:t>
                </a:r>
                <a:endParaRPr lang="en-US" altLang="zh-CN" sz="2400" dirty="0"/>
              </a:p>
              <a:p>
                <a:r>
                  <a:rPr lang="zh-CN" altLang="en-US" sz="2400" dirty="0"/>
                  <a:t>注意到：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 2,  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是</m:t>
                              </m:r>
                              <m:r>
                                <a:rPr lang="zh-CN" altLang="en-US" sz="2400" i="1" dirty="0" smtClean="0">
                                  <a:latin typeface="Cambria Math" panose="02040503050406030204" pitchFamily="18" charset="0"/>
                                </a:rPr>
                                <m:t>奇数</m:t>
                              </m:r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；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是</m:t>
                              </m:r>
                              <m:r>
                                <a:rPr lang="zh-CN" altLang="en-US" sz="2400" i="1" dirty="0" smtClean="0">
                                  <a:latin typeface="Cambria Math" panose="02040503050406030204" pitchFamily="18" charset="0"/>
                                </a:rPr>
                                <m:t>偶数</m:t>
                              </m:r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/>
                <a:r>
                  <a:rPr lang="zh-CN" altLang="en-US" sz="2400" dirty="0"/>
                  <a:t>并且对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 的询问，只需要让这之间有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即可。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F4677-C992-226D-CF81-5AFD3841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70C7-BC16-498F-BFC4-7961AF2E0FAC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47EF3-28D7-B67B-F0DF-29DB3834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D6B71-E679-7591-CA19-830BE757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4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0105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考虑设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代表第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个位置填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/>
                  <a:t>，分别为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代表有偶数个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，而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/>
                  <a:t> 代表有奇数个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考虑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个异或方程：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⊕⋯⊕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en-US" altLang="zh-CN" sz="2400" dirty="0" err="1"/>
                  <a:t>Bitset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优化高斯消元解异或方程组即可。</a:t>
                </a:r>
                <a:endParaRPr lang="en-US" altLang="zh-CN" sz="2400" dirty="0"/>
              </a:p>
              <a:p>
                <a:r>
                  <a:rPr lang="zh-CN" altLang="en-US" sz="2400" dirty="0"/>
                  <a:t>维护某个点有没有被覆盖，用前缀和 </a:t>
                </a:r>
                <a:r>
                  <a:rPr lang="en-US" altLang="zh-CN" sz="2400" dirty="0"/>
                  <a:t>+ </a:t>
                </a:r>
                <a:r>
                  <a:rPr lang="zh-CN" altLang="en-US" sz="2400" dirty="0"/>
                  <a:t>差分可以解决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的询问。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zh-CN" altLang="en-US" sz="2400" dirty="0"/>
                  <a:t>。</a:t>
                </a:r>
                <a:endParaRPr lang="zh-CN" altLang="en-US" sz="4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01051"/>
              </a:xfrm>
              <a:blipFill>
                <a:blip r:embed="rId2"/>
                <a:stretch>
                  <a:fillRect l="-812" t="-2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35C28-A830-C0BD-C4A1-1F135594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2831-6955-48B9-8E5A-4FCA466B858A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2C8FC-86CA-2BFA-56E0-4A6F8859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17ED6-183C-DFAB-8B48-73BAF3F8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4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02792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/>
                  <a:t>对于填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1, 3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的情况，考虑一个前缀异或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这些方程等价于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= 0 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还要高斯消元吗？</a:t>
                </a:r>
              </a:p>
              <a:p>
                <a:r>
                  <a:rPr lang="zh-CN" altLang="en-US" sz="2400" dirty="0"/>
                  <a:t>求解的过程就是把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的放到一个集合，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的放到另一个集合。</a:t>
                </a:r>
              </a:p>
              <a:p>
                <a:r>
                  <a:rPr lang="zh-CN" altLang="en-US" sz="2400" dirty="0"/>
                  <a:t>考虑进行 </a:t>
                </a:r>
                <a:r>
                  <a:rPr lang="en-US" altLang="zh-CN" sz="2400" dirty="0"/>
                  <a:t>2-SAT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。期望得分 </a:t>
                </a:r>
                <a:r>
                  <a:rPr lang="en-US" altLang="zh-CN" sz="2400" dirty="0"/>
                  <a:t>100 </a:t>
                </a:r>
                <a:r>
                  <a:rPr lang="zh-CN" altLang="en-US" sz="2400" dirty="0"/>
                  <a:t>分。</a:t>
                </a:r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027920"/>
              </a:xfrm>
              <a:blipFill>
                <a:blip r:embed="rId2"/>
                <a:stretch>
                  <a:fillRect l="-812" t="-11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1742B-5275-C1C9-D298-7F428D35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B2C7-438A-4690-AF52-682D507498C7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00189-500C-21FA-975D-078DF91E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DD68A-3A51-EE5F-20BD-3A15629E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2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J. </a:t>
            </a:r>
            <a:r>
              <a:rPr lang="zh-CN" altLang="en-US" sz="5400" dirty="0"/>
              <a:t>繁星满天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955614-2078-BF72-8FA8-3306B6018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277C-38E9-41E1-B431-AF9E5C593FB2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D469A1-1C7A-A917-D131-197AA681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9913E0-A8A6-162A-8CF5-3B0E2931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3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D5F90C-50DF-9CD1-03A6-905187A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5B4962-8D41-AE1A-157F-FEA3AC8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094" y="3211951"/>
            <a:ext cx="6755822" cy="434108"/>
          </a:xfr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  <a:cs typeface="Fira Code" pitchFamily="1" charset="0"/>
              </a:rPr>
              <a:t>print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(</a:t>
            </a:r>
            <a:r>
              <a:rPr lang="en-US" altLang="zh-CN" sz="2400" dirty="0">
                <a:solidFill>
                  <a:srgbClr val="A31515"/>
                </a:solidFill>
                <a:latin typeface="Ubuntu Mono" panose="020B0509030602030204" pitchFamily="49" charset="0"/>
                <a:cs typeface="Fira Code" pitchFamily="1" charset="0"/>
              </a:rPr>
              <a:t>"yes"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  <a:cs typeface="Fira Code" pitchFamily="1" charset="0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Ubuntu Mono" panose="020B0509030602030204" pitchFamily="49" charset="0"/>
                <a:cs typeface="Fira Code" pitchFamily="1" charset="0"/>
              </a:rPr>
              <a:t>"</a:t>
            </a:r>
            <a:r>
              <a:rPr lang="en-US" altLang="zh-CN" sz="2400" dirty="0" err="1">
                <a:solidFill>
                  <a:srgbClr val="A31515"/>
                </a:solidFill>
                <a:latin typeface="Ubuntu Mono" panose="020B0509030602030204" pitchFamily="49" charset="0"/>
                <a:cs typeface="Fira Code" pitchFamily="1" charset="0"/>
              </a:rPr>
              <a:t>nnsz</a:t>
            </a:r>
            <a:r>
              <a:rPr lang="en-US" altLang="zh-CN" sz="2400" dirty="0">
                <a:solidFill>
                  <a:srgbClr val="A31515"/>
                </a:solidFill>
                <a:latin typeface="Ubuntu Mono" panose="020B0509030602030204" pitchFamily="49" charset="0"/>
                <a:cs typeface="Fira Code" pitchFamily="1" charset="0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  <a:cs typeface="Fira Code" pitchFamily="1" charset="0"/>
              </a:rPr>
              <a:t>in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 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  <a:cs typeface="Fira Code" pitchFamily="1" charset="0"/>
              </a:rPr>
              <a:t>input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()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  <a:cs typeface="Fira Code" pitchFamily="1" charset="0"/>
              </a:rPr>
              <a:t>else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Ubuntu Mono" panose="020B0509030602030204" pitchFamily="49" charset="0"/>
                <a:cs typeface="Fira Code" pitchFamily="1" charset="0"/>
              </a:rPr>
              <a:t>"no"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106F32-4DDB-6B85-9CAB-81E4E8F9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492B-D129-47EB-84E3-9242E84BF81D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E8469A-72A6-36F1-7A63-AB258116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94325-287C-F5E4-EAF0-C468E2BD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905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E745B33-1CE8-14A5-6767-34F62659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97C91BF-6F0D-C05B-33B8-C3B967F698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用不超过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1500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次操作作出点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操作包括：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作出一个整点；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作出两条经过已知点的直线的交点。</a:t>
                </a:r>
                <a:endParaRPr lang="en-US" altLang="zh-CN" sz="2000" dirty="0"/>
              </a:p>
              <a:p>
                <a:r>
                  <a:rPr lang="zh-CN" altLang="en-US" sz="2400" dirty="0"/>
                  <a:t>每次作出的点都要在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sz="2400" dirty="0"/>
                  <a:t> 和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之间，即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0≤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保证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下文记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97C91BF-6F0D-C05B-33B8-C3B967F698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C404C6C-159E-2B02-41F4-E93DE81B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CF23-4B19-44DB-BC16-F3C9378463E5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B998D877-AF93-0FF0-BD0C-418712D1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CA34918-46B2-5F68-9258-37E24D8E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b="1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这时怎么连都是合法的。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连接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sz="2400" dirty="0"/>
                  <a:t> 和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/>
                  <a:t>取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 与其交于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这样就可以作出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同理作出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zh-CN" altLang="en-US" sz="2400" dirty="0"/>
                  <a:t>。交点就是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期望通过 </a:t>
                </a:r>
                <a:r>
                  <a:rPr lang="en-US" altLang="zh-CN" sz="2400" dirty="0"/>
                  <a:t>Subtask 0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9"/>
              </a:xfrm>
              <a:blipFill>
                <a:blip r:embed="rId2"/>
                <a:stretch>
                  <a:fillRect l="-92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F45E2-3180-7B5B-1D2C-D9FC2870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B953-4E08-4A48-ACE3-0ACBCE5CFBEA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624FB-9990-F142-9A40-70C83B3D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89EF6-3C81-AD86-06C0-3E499A52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1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0.5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和上一个没有什么区别。只是为了防止写挂留了一档分。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9"/>
              </a:xfrm>
              <a:blipFill>
                <a:blip r:embed="rId2"/>
                <a:stretch>
                  <a:fillRect l="-92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62617-F151-1C5A-CF51-2C3B7A76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3C7B-103A-4EA3-A519-FD19AEA37209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7C817-0876-A9C5-C998-3C2520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88EA20-2459-7368-E214-21271279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1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6123"/>
                <a:ext cx="10515600" cy="435133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这时你不能直接连接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sz="2400" dirty="0"/>
                  <a:t> 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400" dirty="0"/>
                  <a:t> 了。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你可以先作出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 dirty="0"/>
                  <a:t> 或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(1,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。然后再进行连接。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假设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/>
                  <a:t> 对应的分子为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/>
                  <a:t>。如果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/>
                  <a:t> 就作第二个点，反之作第一个点。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期望通过 </a:t>
                </a:r>
                <a:r>
                  <a:rPr lang="en-US" altLang="zh-CN" sz="2400" dirty="0"/>
                  <a:t>Subtask 2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6123"/>
                <a:ext cx="10515600" cy="4351339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EB60E-AC65-8FC8-E5D2-3DB7B9EB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7878-9DFA-499B-AC2D-EB3E2DD78926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E2536-DE8A-BFC2-8929-405D1C34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42EF3-108D-C483-5A9E-C79E5AB4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2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7941"/>
                <a:ext cx="10515600" cy="42911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rad>
                      </m:e>
                    </m:d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发现这是根号，根号分治一下。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将每一个格子分成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后，情况转化为了 </a:t>
                </a:r>
                <a:r>
                  <a:rPr lang="en-US" altLang="zh-CN" sz="2400" dirty="0"/>
                  <a:t>Subtask 1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然后就能做了。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7941"/>
                <a:ext cx="10515600" cy="4291157"/>
              </a:xfrm>
              <a:blipFill>
                <a:blip r:embed="rId2"/>
                <a:stretch>
                  <a:fillRect l="-928" t="-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770FB-D4FD-9CB2-1D8F-2AD182BD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84EE-F8AD-4FE5-8C37-76E4A45DBDA0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91F26-C8F5-696E-0942-325AF3DB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18EAE-E459-AE8B-B6AA-C00C2108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7941"/>
                <a:ext cx="10515600" cy="42911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我们先作出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2400" dirty="0"/>
                  <a:t>，然后将其扩大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倍。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可以作出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，其中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/>
                  <a:t>这样就有了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扩大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倍可以考虑倍增。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实现的细节很多。注意封装。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7941"/>
                <a:ext cx="10515600" cy="4291157"/>
              </a:xfrm>
              <a:blipFill>
                <a:blip r:embed="rId2"/>
                <a:stretch>
                  <a:fillRect l="-928" t="-1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36872-4308-B33D-7D14-668F2FA2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8221-5E92-4E51-A1F2-3944CF90436F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2DE66-EC7B-A390-C6FC-07ACAFD5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933AF-EB00-F072-36FD-D417F663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9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B. </a:t>
            </a:r>
            <a:r>
              <a:rPr lang="zh-CN" altLang="en-US" sz="5400" dirty="0"/>
              <a:t>反应原理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C78853-E081-5410-8CBF-21D2175D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24D-F182-485F-8975-25752488FED6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C0E969-ED15-4D48-14F6-F0C68F66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92E2E9-E07B-ABBE-F7F9-DE88AE3E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1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给定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和长为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的序列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求相邻</a:t>
                </a:r>
                <a:r>
                  <a:rPr lang="zh-CN" altLang="en-US" sz="2400"/>
                  <a:t>两项的最大</a:t>
                </a:r>
                <a:r>
                  <a:rPr lang="zh-CN" altLang="en-US" sz="2400" dirty="0"/>
                  <a:t>差值、所有项的最大值。</a:t>
                </a:r>
                <a:endParaRPr lang="en-US" altLang="zh-CN" sz="2400" dirty="0"/>
              </a:p>
              <a:p>
                <a:r>
                  <a:rPr lang="zh-CN" altLang="en-US" sz="2400" dirty="0"/>
                  <a:t>保证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≤3×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22BDD5-8FC0-72E6-3BF8-CDEEF5DC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0B34-30F2-487F-8A34-B7CB5743750D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4EAF2B-F195-7838-E72C-F91F2A51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022FC-8398-AE8E-46B5-FB74FED3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1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按题意模拟即可。</a:t>
                </a:r>
                <a:endParaRPr lang="en-US" altLang="zh-CN" sz="2400" dirty="0"/>
              </a:p>
              <a:p>
                <a:r>
                  <a:rPr lang="zh-CN" altLang="en-US" sz="2400" dirty="0"/>
                  <a:t>注意序列的长为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3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1C7538-EB5B-F070-7CEE-80ED6B7F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7EB-C545-4DA3-9306-7EA51C743E4D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FD757D-AF49-C1EE-7B4C-C6F07B80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F479A-E59F-8638-047A-75387A9B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5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D5F90C-50DF-9CD1-03A6-905187A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5B4962-8D41-AE1A-157F-FEA3AC8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877" y="2548087"/>
            <a:ext cx="7786255" cy="1761839"/>
          </a:xfr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n = </a:t>
            </a:r>
            <a:r>
              <a:rPr lang="en-US" altLang="zh-CN" sz="2666" dirty="0">
                <a:solidFill>
                  <a:srgbClr val="267F99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int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input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a = [ </a:t>
            </a:r>
            <a:r>
              <a:rPr lang="en-US" altLang="zh-CN" sz="2666" dirty="0">
                <a:solidFill>
                  <a:srgbClr val="267F99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int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altLang="zh-CN" sz="2666" dirty="0" err="1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) </a:t>
            </a:r>
            <a:r>
              <a:rPr lang="en-US" altLang="zh-CN" sz="2666" dirty="0">
                <a:solidFill>
                  <a:srgbClr val="AF00DB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for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altLang="zh-CN" sz="2666" dirty="0" err="1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altLang="zh-CN" sz="2666" dirty="0">
                <a:solidFill>
                  <a:srgbClr val="AF00DB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in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input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().split()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print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max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(a))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print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max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(a[</a:t>
            </a:r>
            <a:r>
              <a:rPr lang="en-US" altLang="zh-CN" sz="2666" dirty="0" err="1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+ </a:t>
            </a:r>
            <a:r>
              <a:rPr lang="en-US" altLang="zh-CN" sz="2666" dirty="0">
                <a:solidFill>
                  <a:srgbClr val="098658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1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] - a[</a:t>
            </a:r>
            <a:r>
              <a:rPr lang="en-US" altLang="zh-CN" sz="2666" dirty="0" err="1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] </a:t>
            </a:r>
            <a:r>
              <a:rPr lang="en-US" altLang="zh-CN" sz="2666" dirty="0">
                <a:solidFill>
                  <a:srgbClr val="AF00DB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for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altLang="zh-CN" sz="2666" dirty="0" err="1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altLang="zh-CN" sz="2666" dirty="0">
                <a:solidFill>
                  <a:srgbClr val="AF00DB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in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range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(n)))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9C47A9-A700-95DB-41F3-163F644F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94F-675C-4EF7-A04D-B15B19676530}" type="datetime2">
              <a:rPr lang="en-US" altLang="zh-CN" smtClean="0"/>
              <a:t>Tuesday, December 5,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CE264D-CBA6-3F28-B2D7-132C6EAE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A47AB-AEE0-855E-2675-1F0D30B5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1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0">
      <a:majorFont>
        <a:latin typeface="Cambria"/>
        <a:ea typeface="黑体"/>
        <a:cs typeface=""/>
      </a:majorFont>
      <a:minorFont>
        <a:latin typeface="Cambri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  <wetp:taskpane dockstate="right" visibility="0" width="350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556503E6-820C-4E0C-A5EE-B5440942B114}">
  <we:reference id="wa200001937" version="1.0.0.0" store="zh-CN" storeType="OMEX"/>
  <we:alternateReferences>
    <we:reference id="WA200001937" version="1.0.0.0" store="WA20000193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9A28417-26AE-4B74-B6EE-2E19988E2C32}">
  <we:reference id="wa104380526" version="1.0.33.0" store="zh-CN" storeType="OMEX"/>
  <we:alternateReferences>
    <we:reference id="WA104380526" version="1.0.33.0" store="WA10438052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3429</Words>
  <Application>Microsoft Office PowerPoint</Application>
  <PresentationFormat>宽屏</PresentationFormat>
  <Paragraphs>446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5" baseType="lpstr">
      <vt:lpstr>-apple-system</vt:lpstr>
      <vt:lpstr>KaTeX_Main</vt:lpstr>
      <vt:lpstr>KaTeX_Size4</vt:lpstr>
      <vt:lpstr>等线</vt:lpstr>
      <vt:lpstr>黑体</vt:lpstr>
      <vt:lpstr>Arial</vt:lpstr>
      <vt:lpstr>Cambria</vt:lpstr>
      <vt:lpstr>Cambria Math</vt:lpstr>
      <vt:lpstr>Ubuntu Mono</vt:lpstr>
      <vt:lpstr>Office 主题​​</vt:lpstr>
      <vt:lpstr>NNSZCP-2023 赛后题解</vt:lpstr>
      <vt:lpstr>Problem A. 欢迎光临</vt:lpstr>
      <vt:lpstr>题意</vt:lpstr>
      <vt:lpstr>题解</vt:lpstr>
      <vt:lpstr>代码实现</vt:lpstr>
      <vt:lpstr>Problem B. 反应原理</vt:lpstr>
      <vt:lpstr>题意</vt:lpstr>
      <vt:lpstr>题解</vt:lpstr>
      <vt:lpstr>代码实现</vt:lpstr>
      <vt:lpstr>Problem C. 暮光闪闪</vt:lpstr>
      <vt:lpstr>题意</vt:lpstr>
      <vt:lpstr>题解</vt:lpstr>
      <vt:lpstr>题解</vt:lpstr>
      <vt:lpstr>代码实现</vt:lpstr>
      <vt:lpstr>Problem D. 中考录取</vt:lpstr>
      <vt:lpstr>题意</vt:lpstr>
      <vt:lpstr>题解</vt:lpstr>
      <vt:lpstr>代码实现</vt:lpstr>
      <vt:lpstr>Problem E. 填数游戏</vt:lpstr>
      <vt:lpstr>题意</vt:lpstr>
      <vt:lpstr>题解</vt:lpstr>
      <vt:lpstr>题解</vt:lpstr>
      <vt:lpstr>代码实现</vt:lpstr>
      <vt:lpstr>Problem F. 初生几何</vt:lpstr>
      <vt:lpstr>题意</vt:lpstr>
      <vt:lpstr>题解</vt:lpstr>
      <vt:lpstr>代码实现</vt:lpstr>
      <vt:lpstr>Problem G. 排序算法</vt:lpstr>
      <vt:lpstr>题意</vt:lpstr>
      <vt:lpstr>算法 0</vt:lpstr>
      <vt:lpstr>观察 0</vt:lpstr>
      <vt:lpstr>算法 1</vt:lpstr>
      <vt:lpstr>彩蛋</vt:lpstr>
      <vt:lpstr>Problem H. 购买车券</vt:lpstr>
      <vt:lpstr>题意</vt:lpstr>
      <vt:lpstr>算法 0</vt:lpstr>
      <vt:lpstr>算法 1</vt:lpstr>
      <vt:lpstr>算法 2</vt:lpstr>
      <vt:lpstr>算法 3</vt:lpstr>
      <vt:lpstr>算法 4</vt:lpstr>
      <vt:lpstr>Problem I. 花卉培育</vt:lpstr>
      <vt:lpstr>题意</vt:lpstr>
      <vt:lpstr>观察 1</vt:lpstr>
      <vt:lpstr>算法 0</vt:lpstr>
      <vt:lpstr>算法 1</vt:lpstr>
      <vt:lpstr>观察 2</vt:lpstr>
      <vt:lpstr>算法 3</vt:lpstr>
      <vt:lpstr>算法 4</vt:lpstr>
      <vt:lpstr>Problem J. 繁星满天</vt:lpstr>
      <vt:lpstr>题意</vt:lpstr>
      <vt:lpstr>算法 0</vt:lpstr>
      <vt:lpstr>算法 0.5</vt:lpstr>
      <vt:lpstr>算法 1</vt:lpstr>
      <vt:lpstr>算法 2</vt:lpstr>
      <vt:lpstr>算法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NNSZCP-2023 赛后题解</dc:title>
  <dc:creator>洋铭 熊</dc:creator>
  <cp:lastModifiedBy>洋铭 熊</cp:lastModifiedBy>
  <cp:revision>11</cp:revision>
  <dcterms:created xsi:type="dcterms:W3CDTF">2023-11-28T11:21:15Z</dcterms:created>
  <dcterms:modified xsi:type="dcterms:W3CDTF">2023-12-05T11:38:03Z</dcterms:modified>
</cp:coreProperties>
</file>